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cff0f1b8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ff0f1b8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cff0f1b8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cff0f1b8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cff0f1b8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ff0f1b8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cff0f1b8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cff0f1b8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cff0f1b8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ff0f1b8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cff0f1b8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ff0f1b8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cff0f1b8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cff0f1b8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cff0f1b8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ff0f1b8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cff0f1b8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cff0f1b8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cff0f1b8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cff0f1b8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cff0f1b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cff0f1b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cff0f1b8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ff0f1b8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1O SERVICES PROVIDED BY THE GOVERNMENT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guide to benefits provided by the municipal, provincial, and federal government</a:t>
            </a:r>
            <a:endParaRPr/>
          </a:p>
        </p:txBody>
      </p:sp>
      <p:pic>
        <p:nvPicPr>
          <p:cNvPr id="88" name="Picture 87" descr="0-GOVERNMENT.jpg"/>
          <p:cNvPicPr>
            <a:picLocks noChangeAspect="1"/>
          </p:cNvPicPr>
          <p:nvPr/>
        </p:nvPicPr>
        <p:blipFill>
          <a:blip r:embed="rId3"/>
          <a:stretch>
            <a:fillRect/>
          </a:stretch>
        </p:blipFill>
        <p:spPr>
          <a:xfrm>
            <a:off x="-2268000" y="-2016000"/>
            <a:ext cx="13716000" cy="914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Federal Court</a:t>
            </a:r>
            <a:endParaRPr/>
          </a:p>
        </p:txBody>
      </p:sp>
      <p:sp>
        <p:nvSpPr>
          <p:cNvPr id="141" name="Google Shape;141;p22"/>
          <p:cNvSpPr txBox="1"/>
          <p:nvPr>
            <p:ph idx="1" type="body"/>
          </p:nvPr>
        </p:nvSpPr>
        <p:spPr>
          <a:xfrm>
            <a:off x="407950" y="2068825"/>
            <a:ext cx="3714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Court is represented on all 3 levels of Canada’s government, but for this section we focus on federal court. The Chief Justice, Richard Wagner, has a variety of unique roles to fill. The Supreme Court of Canada is the highest level of court, and is considered the final say of a case. The decision of the Supreme Court cannot be overturned. The court embraces the law of every province and territory, and aims for the fairest verdict possible. </a:t>
            </a:r>
            <a:endParaRPr/>
          </a:p>
        </p:txBody>
      </p:sp>
      <p:pic>
        <p:nvPicPr>
          <p:cNvPr id="142" name="Picture 141" descr="0-Court.jpg"/>
          <p:cNvPicPr>
            <a:picLocks noChangeAspect="1"/>
          </p:cNvPicPr>
          <p:nvPr/>
        </p:nvPicPr>
        <p:blipFill>
          <a:blip r:embed="rId3"/>
          <a:stretch>
            <a:fillRect/>
          </a:stretch>
        </p:blipFill>
        <p:spPr>
          <a:xfrm>
            <a:off x="4500000" y="2268000"/>
            <a:ext cx="4356000" cy="25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Urban Planning</a:t>
            </a:r>
            <a:endParaRPr/>
          </a:p>
        </p:txBody>
      </p:sp>
      <p:sp>
        <p:nvSpPr>
          <p:cNvPr id="147" name="Google Shape;147;p23"/>
          <p:cNvSpPr txBox="1"/>
          <p:nvPr>
            <p:ph idx="1" type="body"/>
          </p:nvPr>
        </p:nvSpPr>
        <p:spPr>
          <a:xfrm>
            <a:off x="729450" y="2078875"/>
            <a:ext cx="4544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Planning and development of a city is the municipal government’s responsibility. Toronto’s city plans conform to green standards and other regulations to ensure the city has a high standard of living. The planning and development sector are responsible for housing, roads, parks, telecommunication towers, and more. Though this job isn’t limited to the government, regulation and guidelines created by the government must be followed by private companies.</a:t>
            </a:r>
            <a:endParaRPr/>
          </a:p>
        </p:txBody>
      </p:sp>
      <p:pic>
        <p:nvPicPr>
          <p:cNvPr id="148" name="Picture 147" descr="0-Urban.jpg"/>
          <p:cNvPicPr>
            <a:picLocks noChangeAspect="1"/>
          </p:cNvPicPr>
          <p:nvPr/>
        </p:nvPicPr>
        <p:blipFill>
          <a:blip r:embed="rId3"/>
          <a:stretch>
            <a:fillRect/>
          </a:stretch>
        </p:blipFill>
        <p:spPr>
          <a:xfrm>
            <a:off x="5652000" y="2268000"/>
            <a:ext cx="3204000" cy="252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list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03200" lvl="0" marL="406400" marR="215900" rtl="0" algn="l">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(n.d.). Retrieved from http://www.ttc.ca/About_the_TTC/index.jsp</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About us. (n.d.). Retrieved from https://www.torontohydro.com/about-us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H. (2016, August 22). Government of Canada. Retrieved from https://www.canada.ca/en/health-canada/services/canada-health-care-system.html</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Post. (n.d.). Find out the price of stamps: Personal. Retrieved from https://www.canadapost.ca/cpc/en/personal/sending/letters-mail/postage-rates.page</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t/>
            </a:r>
            <a:endParaRPr sz="1000">
              <a:solidFill>
                <a:srgbClr val="323232"/>
              </a:solidFill>
              <a:latin typeface="Times New Roman"/>
              <a:ea typeface="Times New Roman"/>
              <a:cs typeface="Times New Roman"/>
              <a:sym typeface="Times New Roman"/>
            </a:endParaRPr>
          </a:p>
          <a:p>
            <a:pPr indent="0" lvl="0" marL="0" rtl="0" algn="l">
              <a:spcBef>
                <a:spcPts val="1500"/>
              </a:spcBef>
              <a:spcAft>
                <a:spcPts val="1600"/>
              </a:spcAft>
              <a:buNone/>
            </a:pPr>
            <a:r>
              <a:t/>
            </a:r>
            <a:endParaRPr sz="1000">
              <a:latin typeface="Arial"/>
              <a:ea typeface="Arial"/>
              <a:cs typeface="Arial"/>
              <a:sym typeface="Arial"/>
            </a:endParaRPr>
          </a:p>
        </p:txBody>
      </p:sp>
      <p:pic>
        <p:nvPicPr>
          <p:cNvPr id="154" name="Picture 153" descr="0-Canada.jpg"/>
          <p:cNvPicPr>
            <a:picLocks noChangeAspect="1"/>
          </p:cNvPicPr>
          <p:nvPr/>
        </p:nvPicPr>
        <p:blipFill>
          <a:blip r:embed="rId3"/>
          <a:stretch>
            <a:fillRect/>
          </a:stretch>
        </p:blipFill>
        <p:spPr>
          <a:xfrm>
            <a:off x="-2268000" y="-6012000"/>
            <a:ext cx="13716000" cy="17145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list</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03200" lvl="0" marL="406400" marR="215900" rtl="0" algn="l">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City of Toronto. (2019, May 22). Fire Services. Retrieved from https://www.toronto.ca/city-government/accountability-operations-customer-service/city-administration/staff-directory-divisions-and-customer-service/fire-services/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City of Toronto. (2019, March 28). Solid Waste Management Services. Retrieved from https://www.toronto.ca/city-government/accountability-operations-customer-service/city-administration/staff-directory-divisions-and-customer-service/solid-waste-management-services/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1500"/>
              </a:spcAft>
              <a:buNone/>
            </a:pPr>
            <a:r>
              <a:rPr lang="en" sz="1000">
                <a:solidFill>
                  <a:srgbClr val="323232"/>
                </a:solidFill>
                <a:latin typeface="Times New Roman"/>
                <a:ea typeface="Times New Roman"/>
                <a:cs typeface="Times New Roman"/>
                <a:sym typeface="Times New Roman"/>
              </a:rPr>
              <a:t>OHIP(n.d.). Retrieved from https://www.ontario.ca/page/what-ohip-covers</a:t>
            </a:r>
            <a:endParaRPr sz="1100">
              <a:latin typeface="Arial"/>
              <a:ea typeface="Arial"/>
              <a:cs typeface="Arial"/>
              <a:sym typeface="Arial"/>
            </a:endParaRPr>
          </a:p>
        </p:txBody>
      </p:sp>
      <p:pic>
        <p:nvPicPr>
          <p:cNvPr id="160" name="Picture 159" descr="0-Canada.jpg"/>
          <p:cNvPicPr>
            <a:picLocks noChangeAspect="1"/>
          </p:cNvPicPr>
          <p:nvPr/>
        </p:nvPicPr>
        <p:blipFill>
          <a:blip r:embed="rId3"/>
          <a:stretch>
            <a:fillRect/>
          </a:stretch>
        </p:blipFill>
        <p:spPr>
          <a:xfrm>
            <a:off x="-2268000" y="-6012000"/>
            <a:ext cx="13716000" cy="1714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care</a:t>
            </a:r>
            <a:endParaRPr/>
          </a:p>
        </p:txBody>
      </p:sp>
      <p:sp>
        <p:nvSpPr>
          <p:cNvPr id="93" name="Google Shape;93;p14"/>
          <p:cNvSpPr txBox="1"/>
          <p:nvPr>
            <p:ph idx="1" type="body"/>
          </p:nvPr>
        </p:nvSpPr>
        <p:spPr>
          <a:xfrm>
            <a:off x="729450" y="2078875"/>
            <a:ext cx="411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Canada’s provinces and territories have access to Medicare, which is publicly funded healthcare. Every province has their own plan. For instance, Ontario runs OHIP, Ontario Health Insurance Plan. OHIP covers visits to the doctor, hospital stays, ambulance services, and other eligible services like optometry or dental surgery. To be eligible to OHIP coverage, you must be an eligible resident of Ontario. Other services that are not covered are paid by the patient and are not covered by the Provincial Government.</a:t>
            </a:r>
            <a:endParaRPr/>
          </a:p>
        </p:txBody>
      </p:sp>
      <p:pic>
        <p:nvPicPr>
          <p:cNvPr id="94" name="Picture 93" descr="0-OHIP.jpg"/>
          <p:cNvPicPr>
            <a:picLocks noChangeAspect="1"/>
          </p:cNvPicPr>
          <p:nvPr/>
        </p:nvPicPr>
        <p:blipFill>
          <a:blip r:embed="rId3"/>
          <a:stretch>
            <a:fillRect/>
          </a:stretch>
        </p:blipFill>
        <p:spPr>
          <a:xfrm>
            <a:off x="5220000" y="2268000"/>
            <a:ext cx="3636000" cy="252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Postal Service</a:t>
            </a:r>
            <a:endParaRPr/>
          </a:p>
        </p:txBody>
      </p:sp>
      <p:sp>
        <p:nvSpPr>
          <p:cNvPr id="99" name="Google Shape;99;p15"/>
          <p:cNvSpPr txBox="1"/>
          <p:nvPr>
            <p:ph idx="1" type="body"/>
          </p:nvPr>
        </p:nvSpPr>
        <p:spPr>
          <a:xfrm>
            <a:off x="4860375" y="2078875"/>
            <a:ext cx="3611700" cy="2261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Canada Post is run by the Federal Government from taxes and money earned from the business. They offer a range of service from personal to business. They offer international shipping on mail and parcels. To ship 5 sheets of paper to the US, it costs $1.27, and to ship the same thing internationally, it costs $2.65. Canada Post also sells an array of stamps, collectables, and other mail-related goods.  </a:t>
            </a:r>
            <a:endParaRPr/>
          </a:p>
        </p:txBody>
      </p:sp>
      <p:pic>
        <p:nvPicPr>
          <p:cNvPr id="100" name="Picture 99" descr="0-Postal.jpg"/>
          <p:cNvPicPr>
            <a:picLocks noChangeAspect="1"/>
          </p:cNvPicPr>
          <p:nvPr/>
        </p:nvPicPr>
        <p:blipFill>
          <a:blip r:embed="rId3"/>
          <a:stretch>
            <a:fillRect/>
          </a:stretch>
        </p:blipFill>
        <p:spPr>
          <a:xfrm>
            <a:off x="1116000" y="2268000"/>
            <a:ext cx="3420000" cy="252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 Enforcement</a:t>
            </a:r>
            <a:endParaRPr/>
          </a:p>
        </p:txBody>
      </p:sp>
      <p:sp>
        <p:nvSpPr>
          <p:cNvPr id="105" name="Google Shape;105;p16"/>
          <p:cNvSpPr txBox="1"/>
          <p:nvPr>
            <p:ph idx="1" type="body"/>
          </p:nvPr>
        </p:nvSpPr>
        <p:spPr>
          <a:xfrm>
            <a:off x="729450" y="2078875"/>
            <a:ext cx="405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Law Enforcement is taken care of mostly at the Municipal level, though there is crossover from other levels of government as well (eg. OPP). Each town or city has their own police service, which may vary. The Toronto Police Service takes alarm calls, which come as emergencies. The overwhelming majority of these calls are false, meaning no emergency was taking place. TPS has about 5400 officers and 2500 other employees.</a:t>
            </a:r>
            <a:endParaRPr/>
          </a:p>
        </p:txBody>
      </p:sp>
      <p:pic>
        <p:nvPicPr>
          <p:cNvPr id="106" name="Picture 105" descr="0-Enforcement.jpg"/>
          <p:cNvPicPr>
            <a:picLocks noChangeAspect="1"/>
          </p:cNvPicPr>
          <p:nvPr/>
        </p:nvPicPr>
        <p:blipFill>
          <a:blip r:embed="rId3"/>
          <a:stretch>
            <a:fillRect/>
          </a:stretch>
        </p:blipFill>
        <p:spPr>
          <a:xfrm>
            <a:off x="5148000" y="2268000"/>
            <a:ext cx="3708000" cy="252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a:t>
            </a:r>
            <a:endParaRPr/>
          </a:p>
        </p:txBody>
      </p:sp>
      <p:sp>
        <p:nvSpPr>
          <p:cNvPr id="111" name="Google Shape;111;p17"/>
          <p:cNvSpPr txBox="1"/>
          <p:nvPr>
            <p:ph idx="1" type="body"/>
          </p:nvPr>
        </p:nvSpPr>
        <p:spPr>
          <a:xfrm>
            <a:off x="3810425" y="2078875"/>
            <a:ext cx="4720200" cy="2261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Water management includes wastewater and utility water. Water is managed at a </a:t>
            </a:r>
            <a:r>
              <a:rPr lang="en"/>
              <a:t>municipal</a:t>
            </a:r>
            <a:r>
              <a:rPr lang="en"/>
              <a:t> level. In Toronto, water is managed by Toronto Water, consisting of six business sections. Toronto water manages </a:t>
            </a:r>
            <a:r>
              <a:rPr lang="en"/>
              <a:t>storm drains</a:t>
            </a:r>
            <a:r>
              <a:rPr lang="en"/>
              <a:t>, wastewater collection and treatment, and supply of drinking water. Sewers, hydrants and basins have to be maintained and built on a daily basis. The City of Toronto utilizes four treatment plants located around the city, and utilizes storage tanks and </a:t>
            </a:r>
            <a:r>
              <a:rPr lang="en"/>
              <a:t>distribution</a:t>
            </a:r>
            <a:r>
              <a:rPr lang="en"/>
              <a:t> pumps. Officially, Toronto Water is under the Toronto Water Division.</a:t>
            </a:r>
            <a:endParaRPr/>
          </a:p>
        </p:txBody>
      </p:sp>
      <p:pic>
        <p:nvPicPr>
          <p:cNvPr id="112" name="Picture 111" descr="0-Water.jpg"/>
          <p:cNvPicPr>
            <a:picLocks noChangeAspect="1"/>
          </p:cNvPicPr>
          <p:nvPr/>
        </p:nvPicPr>
        <p:blipFill>
          <a:blip r:embed="rId3"/>
          <a:stretch>
            <a:fillRect/>
          </a:stretch>
        </p:blipFill>
        <p:spPr>
          <a:xfrm>
            <a:off x="1116000" y="2304000"/>
            <a:ext cx="2340000" cy="2484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 Collection</a:t>
            </a:r>
            <a:endParaRPr/>
          </a:p>
        </p:txBody>
      </p:sp>
      <p:sp>
        <p:nvSpPr>
          <p:cNvPr id="117" name="Google Shape;117;p18"/>
          <p:cNvSpPr txBox="1"/>
          <p:nvPr>
            <p:ph idx="1" type="body"/>
          </p:nvPr>
        </p:nvSpPr>
        <p:spPr>
          <a:xfrm>
            <a:off x="729450" y="2078875"/>
            <a:ext cx="446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Waste is divided into 3 sections, recycling, compost and garbag</a:t>
            </a:r>
            <a:r>
              <a:rPr lang="en"/>
              <a:t>e. The Solid Waste Management Services cover these 3 sections across all of Toronto. In addition to there three, Toronto also collects yard waste, electronic waste, metal items, and oversized waste. They cover over 900,000 homes and businesses, 10 000 park bins, 9 335 street litter/recycling bins, and more. After collecting garbage, it is disposed into landfills. </a:t>
            </a:r>
            <a:endParaRPr/>
          </a:p>
        </p:txBody>
      </p:sp>
      <p:pic>
        <p:nvPicPr>
          <p:cNvPr id="118" name="Picture 117" descr="0-Collection.jpg"/>
          <p:cNvPicPr>
            <a:picLocks noChangeAspect="1"/>
          </p:cNvPicPr>
          <p:nvPr/>
        </p:nvPicPr>
        <p:blipFill>
          <a:blip r:embed="rId3"/>
          <a:stretch>
            <a:fillRect/>
          </a:stretch>
        </p:blipFill>
        <p:spPr>
          <a:xfrm>
            <a:off x="5580000" y="2268000"/>
            <a:ext cx="3276000" cy="25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 and Emergency</a:t>
            </a:r>
            <a:endParaRPr/>
          </a:p>
        </p:txBody>
      </p:sp>
      <p:sp>
        <p:nvSpPr>
          <p:cNvPr id="123" name="Google Shape;123;p19"/>
          <p:cNvSpPr txBox="1"/>
          <p:nvPr>
            <p:ph idx="1" type="body"/>
          </p:nvPr>
        </p:nvSpPr>
        <p:spPr>
          <a:xfrm>
            <a:off x="729450" y="2078875"/>
            <a:ext cx="4343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Toronto Fire Services is responsible for protection against loss of life, property, and the environment from fires, accidents and other hazards. They inform the community about potential disasters. Fire regulations and alarms, carbon monoxide alarms, and home inspection are vital to a safe house. In addition to household, schools and public buildings are also covered. They are the largest </a:t>
            </a:r>
            <a:r>
              <a:rPr lang="en"/>
              <a:t>fire service in Canada.</a:t>
            </a:r>
            <a:endParaRPr/>
          </a:p>
        </p:txBody>
      </p:sp>
      <p:pic>
        <p:nvPicPr>
          <p:cNvPr id="124" name="Picture 123" descr="0-Emergency.jpg"/>
          <p:cNvPicPr>
            <a:picLocks noChangeAspect="1"/>
          </p:cNvPicPr>
          <p:nvPr/>
        </p:nvPicPr>
        <p:blipFill>
          <a:blip r:embed="rId3"/>
          <a:stretch>
            <a:fillRect/>
          </a:stretch>
        </p:blipFill>
        <p:spPr>
          <a:xfrm>
            <a:off x="5436000" y="2268000"/>
            <a:ext cx="3420000" cy="25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p:txBody>
      </p:sp>
      <p:sp>
        <p:nvSpPr>
          <p:cNvPr id="129" name="Google Shape;129;p20"/>
          <p:cNvSpPr txBox="1"/>
          <p:nvPr>
            <p:ph idx="1" type="body"/>
          </p:nvPr>
        </p:nvSpPr>
        <p:spPr>
          <a:xfrm>
            <a:off x="729450" y="2078875"/>
            <a:ext cx="4655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Education funding is provided by the provincial government. The Ministry of Education support a variety of programs, ranging from early daycare to grade 12. Education is publicly funded from JK to grade 12. The ministry is in charge of the curriculum, and regulations/rules. An example of this is EQAO, a standardized test which grades Ontario students on a range of core subjects. They oversee the various school boards found in the cities and towns of Ontario.</a:t>
            </a:r>
            <a:endParaRPr/>
          </a:p>
        </p:txBody>
      </p:sp>
      <p:pic>
        <p:nvPicPr>
          <p:cNvPr id="130" name="Picture 129" descr="0-Education.jpg"/>
          <p:cNvPicPr>
            <a:picLocks noChangeAspect="1"/>
          </p:cNvPicPr>
          <p:nvPr/>
        </p:nvPicPr>
        <p:blipFill>
          <a:blip r:embed="rId3"/>
          <a:stretch>
            <a:fillRect/>
          </a:stretch>
        </p:blipFill>
        <p:spPr>
          <a:xfrm>
            <a:off x="5760000" y="2268000"/>
            <a:ext cx="3096000" cy="252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Transportation</a:t>
            </a:r>
            <a:endParaRPr/>
          </a:p>
        </p:txBody>
      </p:sp>
      <p:sp>
        <p:nvSpPr>
          <p:cNvPr id="135" name="Google Shape;135;p21"/>
          <p:cNvSpPr txBox="1"/>
          <p:nvPr>
            <p:ph idx="1" type="body"/>
          </p:nvPr>
        </p:nvSpPr>
        <p:spPr>
          <a:xfrm>
            <a:off x="729450" y="2078875"/>
            <a:ext cx="4765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TTC, Toronto Transit Commission, is a public transportation service provided by the City of Toronto. Beginning operation in 1921, the TTC is the most used mass transit system in Canada, and the third in North America. The TTC charges money for single use tickets, and also offers monthly passes. The newly implemented Presto system is making transactions happen online, and aims to remove the need of tokens and tickets.</a:t>
            </a:r>
            <a:endParaRPr/>
          </a:p>
        </p:txBody>
      </p:sp>
      <p:pic>
        <p:nvPicPr>
          <p:cNvPr id="136" name="Picture 135" descr="0-TTC.jpg"/>
          <p:cNvPicPr>
            <a:picLocks noChangeAspect="1"/>
          </p:cNvPicPr>
          <p:nvPr/>
        </p:nvPicPr>
        <p:blipFill>
          <a:blip r:embed="rId3"/>
          <a:stretch>
            <a:fillRect/>
          </a:stretch>
        </p:blipFill>
        <p:spPr>
          <a:xfrm>
            <a:off x="5868000" y="2268000"/>
            <a:ext cx="2988000" cy="2520000"/>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