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60" r:id="rId2"/>
    <p:sldId id="377" r:id="rId3"/>
    <p:sldId id="378" r:id="rId4"/>
    <p:sldId id="379" r:id="rId5"/>
    <p:sldId id="380" r:id="rId6"/>
    <p:sldId id="381" r:id="rId7"/>
    <p:sldId id="382" r:id="rId8"/>
    <p:sldId id="383" r:id="rId9"/>
    <p:sldId id="384" r:id="rId10"/>
    <p:sldId id="385" r:id="rId11"/>
    <p:sldId id="386" r:id="rId12"/>
    <p:sldId id="387" r:id="rId13"/>
    <p:sldId id="388" r:id="rId14"/>
    <p:sldId id="389" r:id="rId15"/>
    <p:sldId id="421" r:id="rId16"/>
    <p:sldId id="391" r:id="rId17"/>
    <p:sldId id="392" r:id="rId18"/>
    <p:sldId id="393" r:id="rId19"/>
    <p:sldId id="394" r:id="rId20"/>
    <p:sldId id="395" r:id="rId21"/>
    <p:sldId id="396" r:id="rId22"/>
    <p:sldId id="397" r:id="rId23"/>
    <p:sldId id="26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03"/>
    <p:restoredTop sz="96208"/>
  </p:normalViewPr>
  <p:slideViewPr>
    <p:cSldViewPr snapToGrid="0" snapToObjects="1">
      <p:cViewPr varScale="1">
        <p:scale>
          <a:sx n="128" d="100"/>
          <a:sy n="128" d="100"/>
        </p:scale>
        <p:origin x="6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A5BDC-59D6-1B44-B084-286CE8EB3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3C0A53-0674-834E-9176-85D7BC73C9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A71F7-BDFB-C64C-8751-8E2E6BB1A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2/13/22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50E75-086A-F54D-A4C7-971B967A7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19903-A50C-B442-AF34-865E5185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107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34984-DFB7-6842-A82F-13A022244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010C67-B138-DF42-8E9E-47E606ACC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6D7A6-AF12-5041-821F-AAC742559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2/13/22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B43C9-4C57-0643-81C1-D8983F4DD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1E538-B8CC-AA45-9F35-5D186612B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938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4CF14A-EC38-F140-A2D0-461CEDE795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89C37C-11A7-4D45-ABF3-7463922E4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AE47F-073F-8F41-BF0D-E4006D095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2/13/22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02A4F-DFD3-1943-BF74-0890B4C0B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6CB43-3DDB-3445-9C67-1EF1A68E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048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39217-495D-E145-B5B6-2160E7A47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C443A-E52F-2D46-9105-4BF4E2496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40C2B-E102-0E49-B746-6473C071D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2/13/22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DF240-06FC-5B4F-983F-775A8943A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56CED-93D3-5A49-A747-C8958B201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031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8ED80-216C-D94C-8875-6E64EBEEA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6BD8A-8F17-B14F-BCB8-2C086B138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44A7C-6A45-CA4A-9FBB-30208536C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2/13/22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8FC78-4E39-C543-9F1C-BC055B01D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D69F1-B166-D743-A97D-3B9A09490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172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543C2-9FDC-E842-8457-415B7E7DA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0A684-137C-804F-B7BE-989A12CD83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9584F-7EAA-034A-BB05-BC4413623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8A37D-6AAE-DD4A-911C-64B4AFC03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2/13/22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AB39F2-E7C9-1347-82D0-B4A7027EB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9BC6E5-81B1-8141-90F9-878DC61E4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877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4A8F6-C2FE-AD41-83BE-54A35CC44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753E6-ABA3-F14A-B41A-2E4C256C9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C30B07-2FEC-C040-9F95-7670BD082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9985A0-C240-014C-BA81-67193C8354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6CE194-8CFC-4045-908A-E2C73FC18D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354A6E-BC88-D049-B6BE-F93F156EE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2/13/22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E84598-B859-AF43-B0D1-731933D2A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8ECBEF-FB69-0D49-8BFB-9BE853E90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687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644B2-037C-424C-9FFE-9CFEC5DE5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2BCCE8-920E-8F49-ABB0-A268BE286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2/13/22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717295-23CA-B14E-BD3A-4C2679A7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5415B-5D72-3B43-B52A-43914A84F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836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08CA98-B5A6-2741-B276-A651B2A92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2/13/22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2E39B1-4A4E-E342-AA87-7F8FA17BC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6F978A-A1E5-E846-9F44-BC9E27D95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806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E0EEC-08F6-614C-9BFC-06E13972E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AD171-E442-E64D-8E59-D2AD76C71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6E53BC-37E3-1447-8BCF-460C8ECC3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36197-9CBB-C14C-A10B-B6856D5B3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2/13/22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61C47-2EAF-5A42-8BBC-7454B5F20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7A03E-1F32-2642-B40F-140EC15B1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550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448FE-E188-574C-B577-11E29DD13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4B5CB9-EF0F-1043-B55C-5CDF4918FD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D0B59-BAED-7D46-A0BA-D94B8EBCC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218117-C1C6-DD4A-9543-C42146847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2/13/22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9852E3-0C49-214A-858C-AF2632E03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EEC84D-216D-524E-88B3-7C2CCFD63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77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A01E86-A0C4-1547-928C-4B81B788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DCDA9-9E87-D940-BFA4-1FADAFCBC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DEFC1-D3FE-C942-A2A6-0B15545E0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2/13/22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1FB35-0459-BE45-9F1F-169157621C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AB540-0F7B-144D-B276-CFDD16AE6C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16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nu.org/software/sed/manual/html_node/Regular-Expressions.html" TargetMode="External"/><Relationship Id="rId2" Type="http://schemas.openxmlformats.org/officeDocument/2006/relationships/hyperlink" Target="https://docs.python.org/3/library/re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E9785-E222-D74B-BAE4-226F168EA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CS2043: </a:t>
            </a:r>
            <a:br>
              <a:rPr lang="en-US" dirty="0"/>
            </a:br>
            <a:r>
              <a:rPr lang="en-US" dirty="0"/>
              <a:t>Unix Tools and Scripting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8E5C58-F453-A044-B874-6BFC811FB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49090"/>
            <a:ext cx="9144000" cy="1108710"/>
          </a:xfrm>
        </p:spPr>
        <p:txBody>
          <a:bodyPr/>
          <a:lstStyle/>
          <a:p>
            <a:r>
              <a:rPr lang="en-US" dirty="0"/>
              <a:t>Lecture 10: Shell expansion and Grep</a:t>
            </a:r>
          </a:p>
        </p:txBody>
      </p:sp>
    </p:spTree>
    <p:extLst>
      <p:ext uri="{BB962C8B-B14F-4D97-AF65-F5344CB8AC3E}">
        <p14:creationId xmlns:p14="http://schemas.microsoft.com/office/powerpoint/2010/main" val="2489653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561E-D757-954C-A59E-091B3B1A0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3585"/>
          </a:xfrm>
        </p:spPr>
        <p:txBody>
          <a:bodyPr/>
          <a:lstStyle/>
          <a:p>
            <a:r>
              <a:rPr lang="en-US" dirty="0"/>
              <a:t>SPECIAL CHARACTERS REVISITED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7DB9BC1-FB50-104C-BBA3-F94C5A462ECD}"/>
              </a:ext>
            </a:extLst>
          </p:cNvPr>
          <p:cNvSpPr txBox="1">
            <a:spLocks/>
          </p:cNvSpPr>
          <p:nvPr/>
        </p:nvSpPr>
        <p:spPr>
          <a:xfrm>
            <a:off x="323810" y="1250111"/>
            <a:ext cx="11407140" cy="546177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ourier New" panose="02070309020205020404" pitchFamily="49" charset="0"/>
              </a:rPr>
              <a:t>The special characters are:</a:t>
            </a:r>
            <a:br>
              <a:rPr lang="en-US" dirty="0"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Expansion related special characters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? ^ { } [ 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Additional special characters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&lt; &gt; &amp; ! #</a:t>
            </a:r>
          </a:p>
          <a:p>
            <a:r>
              <a:rPr lang="en-US" dirty="0">
                <a:cs typeface="Courier New" panose="02070309020205020404" pitchFamily="49" charset="0"/>
              </a:rPr>
              <a:t>The shell interprets them in a special way unless we escape them (\$) or place them in </a:t>
            </a:r>
            <a:r>
              <a:rPr lang="en-US" b="1" dirty="0">
                <a:cs typeface="Courier New" panose="02070309020205020404" pitchFamily="49" charset="0"/>
              </a:rPr>
              <a:t>single</a:t>
            </a:r>
            <a:r>
              <a:rPr lang="en-US" b="1" i="1" dirty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quotes (‘$’)</a:t>
            </a:r>
          </a:p>
          <a:p>
            <a:r>
              <a:rPr lang="en-US" dirty="0">
                <a:cs typeface="Courier New" panose="02070309020205020404" pitchFamily="49" charset="0"/>
              </a:rPr>
              <a:t>When executing a command in your shell, the expansions happen </a:t>
            </a:r>
            <a:r>
              <a:rPr lang="en-US" b="1" dirty="0">
                <a:cs typeface="Courier New" panose="02070309020205020404" pitchFamily="49" charset="0"/>
              </a:rPr>
              <a:t>before</a:t>
            </a:r>
            <a:r>
              <a:rPr lang="en-US" dirty="0">
                <a:cs typeface="Courier New" panose="02070309020205020404" pitchFamily="49" charset="0"/>
              </a:rPr>
              <a:t> the command is executed.  Consider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ls *.txt</a:t>
            </a:r>
            <a:r>
              <a:rPr lang="en-US" dirty="0">
                <a:cs typeface="Courier New" panose="02070309020205020404" pitchFamily="49" charset="0"/>
              </a:rPr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cs typeface="Courier New" panose="02070309020205020404" pitchFamily="49" charset="0"/>
              </a:rPr>
              <a:t>Starts parsing: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dirty="0">
                <a:cs typeface="Courier New" panose="02070309020205020404" pitchFamily="49" charset="0"/>
              </a:rPr>
              <a:t> is a command that is known, continue…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cs typeface="Courier New" panose="02070309020205020404" pitchFamily="49" charset="0"/>
              </a:rPr>
              <a:t>Sees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*.txt</a:t>
            </a:r>
            <a:r>
              <a:rPr lang="en-US" dirty="0">
                <a:cs typeface="Courier New" panose="02070309020205020404" pitchFamily="49" charset="0"/>
              </a:rPr>
              <a:t>:  expand </a:t>
            </a:r>
            <a:r>
              <a:rPr lang="en-US" b="1" dirty="0">
                <a:cs typeface="Courier New" panose="02070309020205020404" pitchFamily="49" charset="0"/>
              </a:rPr>
              <a:t>now</a:t>
            </a:r>
            <a:r>
              <a:rPr lang="en-US" dirty="0">
                <a:cs typeface="Courier New" panose="02070309020205020404" pitchFamily="49" charset="0"/>
              </a:rPr>
              <a:t> e.g.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*.txt </a:t>
            </a:r>
            <a:r>
              <a:rPr lang="en-US" dirty="0">
                <a:cs typeface="Courier New" panose="02070309020205020404" pitchFamily="49" charset="0"/>
              </a:rPr>
              <a:t>=&gt;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c.txt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is </a:t>
            </a:r>
            <a:r>
              <a:rPr lang="en-US" i="1" dirty="0">
                <a:cs typeface="Courier New" panose="02070309020205020404" pitchFamily="49" charset="0"/>
              </a:rPr>
              <a:t>then</a:t>
            </a:r>
            <a:r>
              <a:rPr lang="en-US" dirty="0">
                <a:cs typeface="Courier New" panose="02070309020205020404" pitchFamily="49" charset="0"/>
              </a:rPr>
              <a:t> executed</a:t>
            </a:r>
          </a:p>
          <a:p>
            <a:r>
              <a:rPr lang="en-US" dirty="0">
                <a:cs typeface="Courier New" panose="02070309020205020404" pitchFamily="49" charset="0"/>
              </a:rPr>
              <a:t>Shell expansions are your friend, and we’ll see them again…</a:t>
            </a:r>
          </a:p>
        </p:txBody>
      </p:sp>
    </p:spTree>
    <p:extLst>
      <p:ext uri="{BB962C8B-B14F-4D97-AF65-F5344CB8AC3E}">
        <p14:creationId xmlns:p14="http://schemas.microsoft.com/office/powerpoint/2010/main" val="1169441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561E-D757-954C-A59E-091B3B1A0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3585"/>
          </a:xfrm>
        </p:spPr>
        <p:txBody>
          <a:bodyPr>
            <a:normAutofit/>
          </a:bodyPr>
          <a:lstStyle/>
          <a:p>
            <a:r>
              <a:rPr lang="en-US" sz="3600" dirty="0"/>
              <a:t>SHELL EXPANSION SPECIAL CHARACTERS SUMMARIZED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834ED24-3E1C-2B43-98AD-613DC5433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389287"/>
              </p:ext>
            </p:extLst>
          </p:nvPr>
        </p:nvGraphicFramePr>
        <p:xfrm>
          <a:off x="917620" y="1108710"/>
          <a:ext cx="10356837" cy="562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6533">
                  <a:extLst>
                    <a:ext uri="{9D8B030D-6E8A-4147-A177-3AD203B41FA5}">
                      <a16:colId xmlns:a16="http://schemas.microsoft.com/office/drawing/2014/main" val="4103161658"/>
                    </a:ext>
                  </a:extLst>
                </a:gridCol>
                <a:gridCol w="9040304">
                  <a:extLst>
                    <a:ext uri="{9D8B030D-6E8A-4147-A177-3AD203B41FA5}">
                      <a16:colId xmlns:a16="http://schemas.microsoft.com/office/drawing/2014/main" val="1903402299"/>
                    </a:ext>
                  </a:extLst>
                </a:gridCol>
              </a:tblGrid>
              <a:tr h="3454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455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Multiple character wildcard:  0 or more of any 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838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Single character wildcard: exactly one, but don’t care which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66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Create a set, e.g. [</a:t>
                      </a:r>
                      <a:r>
                        <a:rPr lang="en-US" dirty="0" err="1"/>
                        <a:t>abc</a:t>
                      </a:r>
                      <a:r>
                        <a:rPr lang="en-US" dirty="0"/>
                        <a:t>] for </a:t>
                      </a:r>
                      <a:r>
                        <a:rPr lang="en-US" i="1" dirty="0"/>
                        <a:t>either</a:t>
                      </a:r>
                      <a:r>
                        <a:rPr lang="en-US" i="0" dirty="0"/>
                        <a:t> a, b OR 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720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Invert sets: [^</a:t>
                      </a:r>
                      <a:r>
                        <a:rPr lang="en-US" dirty="0" err="1"/>
                        <a:t>abc</a:t>
                      </a:r>
                      <a:r>
                        <a:rPr lang="en-US" dirty="0"/>
                        <a:t>] for anything </a:t>
                      </a:r>
                      <a:r>
                        <a:rPr lang="en-US" i="1" dirty="0"/>
                        <a:t>except</a:t>
                      </a:r>
                      <a:r>
                        <a:rPr lang="en-US" i="0" dirty="0"/>
                        <a:t> a, b OR 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90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Used to create enumerations {</a:t>
                      </a:r>
                      <a:r>
                        <a:rPr lang="en-US" dirty="0" err="1"/>
                        <a:t>hello,world</a:t>
                      </a:r>
                      <a:r>
                        <a:rPr lang="en-US" dirty="0"/>
                        <a:t>} or {1..11}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374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Read value:  echo $PWD reads PWD variable, then echo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849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Redirection: create stream out of file</a:t>
                      </a:r>
                      <a:br>
                        <a:rPr lang="en-US" dirty="0"/>
                      </a:br>
                      <a:r>
                        <a:rPr lang="en-US" dirty="0" err="1"/>
                        <a:t>tr</a:t>
                      </a:r>
                      <a:r>
                        <a:rPr lang="en-US" dirty="0"/>
                        <a:t> –dc ‘0-9’ &lt; </a:t>
                      </a:r>
                      <a:r>
                        <a:rPr lang="en-US" dirty="0" err="1"/>
                        <a:t>file.txt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086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Redirection: direct output to a file (overwriting file if already present)</a:t>
                      </a:r>
                      <a:br>
                        <a:rPr lang="en-US" dirty="0"/>
                      </a:br>
                      <a:r>
                        <a:rPr lang="en-US" dirty="0"/>
                        <a:t>echo –n “hello” &gt; </a:t>
                      </a:r>
                      <a:r>
                        <a:rPr lang="en-US" dirty="0" err="1"/>
                        <a:t>hi.txt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515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Redirection: direct output to a file (appending file if already present)</a:t>
                      </a:r>
                      <a:br>
                        <a:rPr lang="en-US" dirty="0"/>
                      </a:br>
                      <a:r>
                        <a:rPr lang="en-US" dirty="0"/>
                        <a:t>echo “ world” &gt;&gt; </a:t>
                      </a:r>
                      <a:r>
                        <a:rPr lang="en-US" dirty="0" err="1"/>
                        <a:t>hi.txt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17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Job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667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Contextual.  In shell it specifies a specific job in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history</a:t>
                      </a:r>
                      <a:r>
                        <a:rPr lang="en-US" dirty="0"/>
                        <a:t>, otherwise usually negate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995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Comment:  Anything after until the end of the line is not executed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772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9424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561E-D757-954C-A59E-091B3B1A0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3585"/>
          </a:xfrm>
        </p:spPr>
        <p:txBody>
          <a:bodyPr/>
          <a:lstStyle/>
          <a:p>
            <a:r>
              <a:rPr lang="en-US" dirty="0"/>
              <a:t>SINGLE VS DOUBLE QUOTES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7DB9BC1-FB50-104C-BBA3-F94C5A462ECD}"/>
              </a:ext>
            </a:extLst>
          </p:cNvPr>
          <p:cNvSpPr txBox="1">
            <a:spLocks/>
          </p:cNvSpPr>
          <p:nvPr/>
        </p:nvSpPr>
        <p:spPr>
          <a:xfrm>
            <a:off x="323810" y="1250111"/>
            <a:ext cx="11407140" cy="546177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ourier New" panose="02070309020205020404" pitchFamily="49" charset="0"/>
              </a:rPr>
              <a:t>Special characters inside </a:t>
            </a:r>
            <a:r>
              <a:rPr lang="en-US" i="1" dirty="0">
                <a:cs typeface="Courier New" panose="02070309020205020404" pitchFamily="49" charset="0"/>
              </a:rPr>
              <a:t>double</a:t>
            </a:r>
            <a:r>
              <a:rPr lang="en-US" dirty="0">
                <a:cs typeface="Courier New" panose="02070309020205020404" pitchFamily="49" charset="0"/>
              </a:rPr>
              <a:t> quotes “prefer” not to expand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Some still need escaping</a:t>
            </a:r>
          </a:p>
          <a:p>
            <a:r>
              <a:rPr lang="en-US" dirty="0">
                <a:cs typeface="Courier New" panose="02070309020205020404" pitchFamily="49" charset="0"/>
              </a:rPr>
              <a:t>Special characters in </a:t>
            </a:r>
            <a:r>
              <a:rPr lang="en-US" i="1" dirty="0">
                <a:cs typeface="Courier New" panose="02070309020205020404" pitchFamily="49" charset="0"/>
              </a:rPr>
              <a:t>single</a:t>
            </a:r>
            <a:r>
              <a:rPr lang="en-US" dirty="0">
                <a:cs typeface="Courier New" panose="02070309020205020404" pitchFamily="49" charset="0"/>
              </a:rPr>
              <a:t> quotes are </a:t>
            </a:r>
            <a:r>
              <a:rPr lang="en-US" b="1" dirty="0">
                <a:cs typeface="Courier New" panose="02070309020205020404" pitchFamily="49" charset="0"/>
              </a:rPr>
              <a:t>never</a:t>
            </a:r>
            <a:r>
              <a:rPr lang="en-US" dirty="0">
                <a:cs typeface="Courier New" panose="02070309020205020404" pitchFamily="49" charset="0"/>
              </a:rPr>
              <a:t> expanded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Prints the letters as expected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for letter in 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a..e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 do echo ”$letter”; done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Escaping the money sign means give literal $ char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for letter in 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a..e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 do echo “\$letter”; done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$ is literal now, so doesn’t read variable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for letter in 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a..e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 do echo ‘$letter’; done </a:t>
            </a:r>
          </a:p>
          <a:p>
            <a:r>
              <a:rPr lang="en-US" dirty="0">
                <a:cs typeface="Courier New" panose="02070309020205020404" pitchFamily="49" charset="0"/>
              </a:rPr>
              <a:t>Pay attention to your text editor when writing scripts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Like the slides, there is syntax highlighting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It </a:t>
            </a:r>
            <a:r>
              <a:rPr lang="en-US" i="1" dirty="0">
                <a:cs typeface="Courier New" panose="02070309020205020404" pitchFamily="49" charset="0"/>
              </a:rPr>
              <a:t>usually</a:t>
            </a:r>
            <a:r>
              <a:rPr lang="en-US" dirty="0">
                <a:cs typeface="Courier New" panose="02070309020205020404" pitchFamily="49" charset="0"/>
              </a:rPr>
              <a:t> changes if you alter the meaning of special characters</a:t>
            </a:r>
          </a:p>
          <a:p>
            <a:r>
              <a:rPr lang="en-US" dirty="0">
                <a:cs typeface="Courier New" panose="02070309020205020404" pitchFamily="49" charset="0"/>
              </a:rPr>
              <a:t>If you remember anything about shell expansions, remember the difference between single and double quotes!</a:t>
            </a:r>
          </a:p>
        </p:txBody>
      </p:sp>
    </p:spTree>
    <p:extLst>
      <p:ext uri="{BB962C8B-B14F-4D97-AF65-F5344CB8AC3E}">
        <p14:creationId xmlns:p14="http://schemas.microsoft.com/office/powerpoint/2010/main" val="2051356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561E-D757-954C-A59E-091B3B1A0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3585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3600" dirty="0"/>
              <a:t> REVISITED WITH SETS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834ED24-3E1C-2B43-98AD-613DC5433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370430"/>
              </p:ext>
            </p:extLst>
          </p:nvPr>
        </p:nvGraphicFramePr>
        <p:xfrm>
          <a:off x="917620" y="1108710"/>
          <a:ext cx="10356837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6533">
                  <a:extLst>
                    <a:ext uri="{9D8B030D-6E8A-4147-A177-3AD203B41FA5}">
                      <a16:colId xmlns:a16="http://schemas.microsoft.com/office/drawing/2014/main" val="4103161658"/>
                    </a:ext>
                  </a:extLst>
                </a:gridCol>
                <a:gridCol w="9040304">
                  <a:extLst>
                    <a:ext uri="{9D8B030D-6E8A-4147-A177-3AD203B41FA5}">
                      <a16:colId xmlns:a16="http://schemas.microsoft.com/office/drawing/2014/main" val="1903402299"/>
                    </a:ext>
                  </a:extLst>
                </a:gridCol>
              </a:tblGrid>
              <a:tr h="3454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Set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455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[:lower:]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Lowercase letters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838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[:upper:]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Uppercase letters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66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[:alpha:]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Alphabetic characters (upper and lower)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720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[:digit:]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Digits 0,1,2,3,4,5,6,7,8, and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90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[:</a:t>
                      </a:r>
                      <a:r>
                        <a:rPr lang="en-US" dirty="0" err="1"/>
                        <a:t>alnum</a:t>
                      </a:r>
                      <a:r>
                        <a:rPr lang="en-US" dirty="0"/>
                        <a:t>:]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Alphanumeric characters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374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[:</a:t>
                      </a:r>
                      <a:r>
                        <a:rPr lang="en-US" dirty="0" err="1"/>
                        <a:t>punct</a:t>
                      </a:r>
                      <a:r>
                        <a:rPr lang="en-US" dirty="0"/>
                        <a:t>:]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Punctuation characters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849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[:space:]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Whitespace characters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08603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E9475AF-9DBB-2740-93F5-73ED38DF8229}"/>
              </a:ext>
            </a:extLst>
          </p:cNvPr>
          <p:cNvSpPr txBox="1"/>
          <p:nvPr/>
        </p:nvSpPr>
        <p:spPr>
          <a:xfrm>
            <a:off x="1036948" y="4430598"/>
            <a:ext cx="99358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Get excited.  Note single quotes because of !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echo ‘I am excited!’ | tr [:lower:] [:upper:]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 AM EXCITED!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Component-wise: e-&gt;3, t-&gt;7, a-&gt;4, o-&gt;0, s-&gt;5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echo 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coolpassword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 | tr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etaos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[37405]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c00lp455w0rd</a:t>
            </a:r>
          </a:p>
        </p:txBody>
      </p:sp>
    </p:spTree>
    <p:extLst>
      <p:ext uri="{BB962C8B-B14F-4D97-AF65-F5344CB8AC3E}">
        <p14:creationId xmlns:p14="http://schemas.microsoft.com/office/powerpoint/2010/main" val="4154952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C273-01EE-784A-8F86-EE302057E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GREP AND REGULAR EXPRESSIONS…</a:t>
            </a:r>
          </a:p>
        </p:txBody>
      </p:sp>
    </p:spTree>
    <p:extLst>
      <p:ext uri="{BB962C8B-B14F-4D97-AF65-F5344CB8AC3E}">
        <p14:creationId xmlns:p14="http://schemas.microsoft.com/office/powerpoint/2010/main" val="1607432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561E-D757-954C-A59E-091B3B1A0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6445"/>
          </a:xfrm>
        </p:spPr>
        <p:txBody>
          <a:bodyPr/>
          <a:lstStyle/>
          <a:p>
            <a:r>
              <a:rPr lang="en-US" dirty="0"/>
              <a:t>Command: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91D4D-DCFE-374A-AEB3-874C2998E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340" y="3315028"/>
            <a:ext cx="10995660" cy="3542971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Description:</a:t>
            </a:r>
          </a:p>
          <a:p>
            <a:pPr lvl="1" fontAlgn="t"/>
            <a:r>
              <a:rPr lang="en-US" dirty="0"/>
              <a:t>Searches input for all lines containing pattern</a:t>
            </a:r>
          </a:p>
          <a:p>
            <a:pPr lvl="1" fontAlgn="t"/>
            <a:r>
              <a:rPr lang="en-US" dirty="0"/>
              <a:t>As easy as searching for a string in a file</a:t>
            </a:r>
          </a:p>
          <a:p>
            <a:pPr lvl="1" fontAlgn="t"/>
            <a:r>
              <a:rPr lang="en-US" dirty="0"/>
              <a:t>Or it can be much more, using regular expressions</a:t>
            </a:r>
          </a:p>
          <a:p>
            <a:pPr lvl="1" fontAlgn="t"/>
            <a:r>
              <a:rPr lang="en-US" dirty="0"/>
              <a:t>Common use: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&lt;command&gt; | grep &lt;thing you need to find&gt;</a:t>
            </a:r>
          </a:p>
          <a:p>
            <a:pPr lvl="1" fontAlgn="t"/>
            <a:r>
              <a:rPr lang="en-US" dirty="0"/>
              <a:t>You have some command or sequence of commands producing a large amount of output</a:t>
            </a:r>
          </a:p>
          <a:p>
            <a:pPr lvl="1" fontAlgn="t"/>
            <a:r>
              <a:rPr lang="en-US" dirty="0"/>
              <a:t>The output is longer than you want, so filter through grep</a:t>
            </a:r>
          </a:p>
          <a:p>
            <a:pPr lvl="1" fontAlgn="t"/>
            <a:r>
              <a:rPr lang="en-US" dirty="0"/>
              <a:t>Reduces the output to only what you really care about</a:t>
            </a:r>
          </a:p>
          <a:p>
            <a:pPr lvl="1" fontAlgn="t"/>
            <a:r>
              <a:rPr lang="en-US" dirty="0"/>
              <a:t>Understanding how to use grep is </a:t>
            </a:r>
            <a:r>
              <a:rPr lang="en-US" b="1" dirty="0"/>
              <a:t>really</a:t>
            </a:r>
            <a:r>
              <a:rPr lang="en-US" dirty="0"/>
              <a:t> going to save you a lot of time in the future!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95011C-53D6-9340-B488-E6E03D7167C7}"/>
              </a:ext>
            </a:extLst>
          </p:cNvPr>
          <p:cNvSpPr txBox="1">
            <a:spLocks/>
          </p:cNvSpPr>
          <p:nvPr/>
        </p:nvSpPr>
        <p:spPr>
          <a:xfrm>
            <a:off x="815340" y="1232453"/>
            <a:ext cx="10995660" cy="1639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What is it used for?</a:t>
            </a:r>
          </a:p>
          <a:p>
            <a:pPr marL="742950" lvl="1" indent="-285750"/>
            <a:r>
              <a:rPr lang="en-US" dirty="0">
                <a:cs typeface="Courier New" panose="02070309020205020404" pitchFamily="49" charset="0"/>
              </a:rPr>
              <a:t>Print lines that match patterns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/>
              <a:t>Common Usage: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F8E247-83D5-BF41-BCFD-48FBD8F6D0E1}"/>
              </a:ext>
            </a:extLst>
          </p:cNvPr>
          <p:cNvSpPr txBox="1"/>
          <p:nvPr/>
        </p:nvSpPr>
        <p:spPr>
          <a:xfrm>
            <a:off x="1166191" y="2782669"/>
            <a:ext cx="10187609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grep &lt;pattern&gt; [input]</a:t>
            </a:r>
          </a:p>
        </p:txBody>
      </p:sp>
    </p:spTree>
    <p:extLst>
      <p:ext uri="{BB962C8B-B14F-4D97-AF65-F5344CB8AC3E}">
        <p14:creationId xmlns:p14="http://schemas.microsoft.com/office/powerpoint/2010/main" val="3298401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561E-D757-954C-A59E-091B3B1A0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3585"/>
          </a:xfrm>
        </p:spPr>
        <p:txBody>
          <a:bodyPr/>
          <a:lstStyle/>
          <a:p>
            <a:r>
              <a:rPr lang="en-US" dirty="0"/>
              <a:t>SOME USEFUL GREP OPTIONS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7DB9BC1-FB50-104C-BBA3-F94C5A462ECD}"/>
              </a:ext>
            </a:extLst>
          </p:cNvPr>
          <p:cNvSpPr txBox="1">
            <a:spLocks/>
          </p:cNvSpPr>
          <p:nvPr/>
        </p:nvSpPr>
        <p:spPr>
          <a:xfrm>
            <a:off x="323810" y="1250111"/>
            <a:ext cx="11407140" cy="54617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cs typeface="Courier New" panose="02070309020205020404" pitchFamily="49" charset="0"/>
              </a:rPr>
              <a:t>: Ignores case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-A 20 –B 10</a:t>
            </a:r>
            <a:r>
              <a:rPr lang="en-US" dirty="0">
                <a:cs typeface="Courier New" panose="02070309020205020404" pitchFamily="49" charset="0"/>
              </a:rPr>
              <a:t>: print 10 lines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cs typeface="Courier New" panose="02070309020205020404" pitchFamily="49" charset="0"/>
              </a:rPr>
              <a:t>efore, 20 lines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cs typeface="Courier New" panose="02070309020205020404" pitchFamily="49" charset="0"/>
              </a:rPr>
              <a:t>fter each match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-v</a:t>
            </a:r>
            <a:r>
              <a:rPr lang="en-US" dirty="0">
                <a:cs typeface="Courier New" panose="02070309020205020404" pitchFamily="49" charset="0"/>
              </a:rPr>
              <a:t>: inverts the match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r>
              <a:rPr lang="en-US" dirty="0">
                <a:cs typeface="Courier New" panose="02070309020205020404" pitchFamily="49" charset="0"/>
              </a:rPr>
              <a:t>: shows only the matched substring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-w</a:t>
            </a:r>
            <a:r>
              <a:rPr lang="en-US" dirty="0">
                <a:cs typeface="Courier New" panose="02070309020205020404" pitchFamily="49" charset="0"/>
              </a:rPr>
              <a:t>: “word-</a:t>
            </a:r>
            <a:r>
              <a:rPr lang="en-US" dirty="0" err="1">
                <a:cs typeface="Courier New" panose="02070309020205020404" pitchFamily="49" charset="0"/>
              </a:rPr>
              <a:t>regexp</a:t>
            </a:r>
            <a:r>
              <a:rPr lang="en-US" dirty="0">
                <a:cs typeface="Courier New" panose="02070309020205020404" pitchFamily="49" charset="0"/>
              </a:rPr>
              <a:t>” – exclusive matching, read the man page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-n</a:t>
            </a:r>
            <a:r>
              <a:rPr lang="en-US" dirty="0">
                <a:cs typeface="Courier New" panose="02070309020205020404" pitchFamily="49" charset="0"/>
              </a:rPr>
              <a:t>: displays the line number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-H</a:t>
            </a:r>
            <a:r>
              <a:rPr lang="en-US" dirty="0">
                <a:cs typeface="Courier New" panose="02070309020205020404" pitchFamily="49" charset="0"/>
              </a:rPr>
              <a:t>: print the filename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--exclude &lt;glob&gt;</a:t>
            </a:r>
            <a:r>
              <a:rPr lang="en-US" dirty="0">
                <a:cs typeface="Courier New" panose="02070309020205020404" pitchFamily="49" charset="0"/>
              </a:rPr>
              <a:t>: ignore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glob</a:t>
            </a:r>
            <a:r>
              <a:rPr lang="en-US" dirty="0">
                <a:cs typeface="Courier New" panose="02070309020205020404" pitchFamily="49" charset="0"/>
              </a:rPr>
              <a:t> e.g.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--exclude *.o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</a:t>
            </a:r>
            <a:r>
              <a:rPr lang="en-US" dirty="0">
                <a:cs typeface="Courier New" panose="02070309020205020404" pitchFamily="49" charset="0"/>
              </a:rPr>
              <a:t>: recursive, search subdirectories too</a:t>
            </a:r>
          </a:p>
          <a:p>
            <a:pPr lvl="1"/>
            <a:r>
              <a:rPr lang="en-US" b="1" dirty="0">
                <a:cs typeface="Courier New" panose="02070309020205020404" pitchFamily="49" charset="0"/>
              </a:rPr>
              <a:t>Note:</a:t>
            </a:r>
            <a:r>
              <a:rPr lang="en-US" dirty="0">
                <a:cs typeface="Courier New" panose="02070309020205020404" pitchFamily="49" charset="0"/>
              </a:rPr>
              <a:t> your Unix version may differentiate between –r and –R, read the man page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Grep –r [other flags] &lt;pattern&gt; &lt;directory&gt;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Common: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grep –r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lookforthis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 ./</a:t>
            </a:r>
            <a:r>
              <a:rPr lang="en-US" dirty="0">
                <a:cs typeface="Courier New" panose="02070309020205020404" pitchFamily="49" charset="0"/>
              </a:rPr>
              <a:t>  #search in current directory and all subdirectories</a:t>
            </a:r>
          </a:p>
          <a:p>
            <a:pPr lvl="1"/>
            <a:endParaRPr lang="en-US" b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515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561E-D757-954C-A59E-091B3B1A0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3585"/>
          </a:xfrm>
        </p:spPr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7DB9BC1-FB50-104C-BBA3-F94C5A462ECD}"/>
              </a:ext>
            </a:extLst>
          </p:cNvPr>
          <p:cNvSpPr txBox="1">
            <a:spLocks/>
          </p:cNvSpPr>
          <p:nvPr/>
        </p:nvSpPr>
        <p:spPr>
          <a:xfrm>
            <a:off x="323810" y="1250111"/>
            <a:ext cx="11407140" cy="5461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>
                <a:cs typeface="Courier New" panose="02070309020205020404" pitchFamily="49" charset="0"/>
              </a:rPr>
              <a:t>, like many programs, takes in a </a:t>
            </a:r>
            <a:r>
              <a:rPr lang="en-US" b="1" dirty="0">
                <a:cs typeface="Courier New" panose="02070309020205020404" pitchFamily="49" charset="0"/>
              </a:rPr>
              <a:t>regular expression </a:t>
            </a:r>
            <a:r>
              <a:rPr lang="en-US" dirty="0">
                <a:cs typeface="Courier New" panose="02070309020205020404" pitchFamily="49" charset="0"/>
              </a:rPr>
              <a:t>as its </a:t>
            </a:r>
            <a:r>
              <a:rPr lang="en-US" b="1" dirty="0">
                <a:cs typeface="Courier New" panose="02070309020205020404" pitchFamily="49" charset="0"/>
              </a:rPr>
              <a:t>input</a:t>
            </a:r>
            <a:r>
              <a:rPr lang="en-US" dirty="0">
                <a:cs typeface="Courier New" panose="02070309020205020404" pitchFamily="49" charset="0"/>
              </a:rPr>
              <a:t>.  Pattern matching with regular expressions is more sophisticated than shell expansions, and also uses different syntax</a:t>
            </a:r>
          </a:p>
          <a:p>
            <a:r>
              <a:rPr lang="en-US" dirty="0">
                <a:cs typeface="Courier New" panose="02070309020205020404" pitchFamily="49" charset="0"/>
              </a:rPr>
              <a:t>More precisely, a regular expression </a:t>
            </a:r>
            <a:r>
              <a:rPr lang="en-US" i="1" dirty="0">
                <a:cs typeface="Courier New" panose="02070309020205020404" pitchFamily="49" charset="0"/>
              </a:rPr>
              <a:t>defined</a:t>
            </a:r>
            <a:r>
              <a:rPr lang="en-US" dirty="0">
                <a:cs typeface="Courier New" panose="02070309020205020404" pitchFamily="49" charset="0"/>
              </a:rPr>
              <a:t> as set of strings – if any part of a line of text is </a:t>
            </a:r>
            <a:r>
              <a:rPr lang="en-US" i="1" dirty="0">
                <a:cs typeface="Courier New" panose="02070309020205020404" pitchFamily="49" charset="0"/>
              </a:rPr>
              <a:t>in the set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>
                <a:cs typeface="Courier New" panose="02070309020205020404" pitchFamily="49" charset="0"/>
              </a:rPr>
              <a:t> returns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en-US" dirty="0">
                <a:cs typeface="Courier New" panose="02070309020205020404" pitchFamily="49" charset="0"/>
              </a:rPr>
              <a:t>.</a:t>
            </a:r>
          </a:p>
          <a:p>
            <a:r>
              <a:rPr lang="en-US" dirty="0">
                <a:cs typeface="Courier New" panose="02070309020205020404" pitchFamily="49" charset="0"/>
              </a:rPr>
              <a:t>When we use regular expressions, it is (usually) best to enclose them in quotes to stop the shell from expanding it before passing it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>
                <a:cs typeface="Courier New" panose="02070309020205020404" pitchFamily="49" charset="0"/>
              </a:rPr>
              <a:t> / other tools</a:t>
            </a:r>
            <a:br>
              <a:rPr lang="en-US" dirty="0">
                <a:cs typeface="Courier New" panose="02070309020205020404" pitchFamily="49" charset="0"/>
              </a:rPr>
            </a:br>
            <a:br>
              <a:rPr lang="en-US" dirty="0">
                <a:cs typeface="Courier New" panose="02070309020205020404" pitchFamily="49" charset="0"/>
              </a:rPr>
            </a:br>
            <a:r>
              <a:rPr lang="en-US" i="1" dirty="0">
                <a:cs typeface="Courier New" panose="02070309020205020404" pitchFamily="49" charset="0"/>
              </a:rPr>
              <a:t>When using a tool like grep, the shell expansions we have learned </a:t>
            </a:r>
            <a:r>
              <a:rPr lang="en-US" b="1" i="1" dirty="0">
                <a:cs typeface="Courier New" panose="02070309020205020404" pitchFamily="49" charset="0"/>
              </a:rPr>
              <a:t>can</a:t>
            </a:r>
            <a:r>
              <a:rPr lang="en-US" i="1" dirty="0">
                <a:cs typeface="Courier New" panose="02070309020205020404" pitchFamily="49" charset="0"/>
              </a:rPr>
              <a:t> and do still occur.   I strongly advise using double quotes to circumvent this.  Or if you want the literal character (e.g. the *), use </a:t>
            </a:r>
            <a:r>
              <a:rPr lang="en-US" i="1" u="sng" dirty="0">
                <a:cs typeface="Courier New" panose="02070309020205020404" pitchFamily="49" charset="0"/>
              </a:rPr>
              <a:t>single quotes</a:t>
            </a:r>
            <a:r>
              <a:rPr lang="en-US" i="1" dirty="0">
                <a:cs typeface="Courier New" panose="02070309020205020404" pitchFamily="49" charset="0"/>
              </a:rPr>
              <a:t> to disable all expansions entirely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648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561E-D757-954C-A59E-091B3B1A0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3585"/>
          </a:xfrm>
        </p:spPr>
        <p:txBody>
          <a:bodyPr/>
          <a:lstStyle/>
          <a:p>
            <a:r>
              <a:rPr lang="en-US" dirty="0"/>
              <a:t>REGULAR EXPRESSION SIMILARITIES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7DB9BC1-FB50-104C-BBA3-F94C5A462ECD}"/>
              </a:ext>
            </a:extLst>
          </p:cNvPr>
          <p:cNvSpPr txBox="1">
            <a:spLocks/>
          </p:cNvSpPr>
          <p:nvPr/>
        </p:nvSpPr>
        <p:spPr>
          <a:xfrm>
            <a:off x="323810" y="1250111"/>
            <a:ext cx="11407140" cy="546177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cs typeface="Courier New" panose="02070309020205020404" pitchFamily="49" charset="0"/>
              </a:rPr>
              <a:t>Some regex patterns are similar / the same:</a:t>
            </a:r>
          </a:p>
          <a:p>
            <a:pPr lvl="1"/>
            <a:r>
              <a:rPr lang="en-US" sz="3200" dirty="0">
                <a:cs typeface="Courier New" panose="02070309020205020404" pitchFamily="49" charset="0"/>
              </a:rPr>
              <a:t>Single characters are different:</a:t>
            </a:r>
            <a:br>
              <a:rPr lang="en-US" sz="3200" dirty="0">
                <a:cs typeface="Courier New" panose="02070309020205020404" pitchFamily="49" charset="0"/>
              </a:rPr>
            </a:b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Shell Expansion:        ?</a:t>
            </a:r>
            <a:b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Regular Expressions:    .</a:t>
            </a:r>
          </a:p>
          <a:p>
            <a:pPr lvl="2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en-US" sz="2800" dirty="0">
                <a:cs typeface="Courier New" panose="02070309020205020404" pitchFamily="49" charset="0"/>
              </a:rPr>
              <a:t>Means something different in regex (Differences slide)</a:t>
            </a:r>
          </a:p>
          <a:p>
            <a:pPr lvl="2"/>
            <a:r>
              <a:rPr lang="en-US" sz="2800" dirty="0">
                <a:cs typeface="Courier New" panose="02070309020205020404" pitchFamily="49" charset="0"/>
              </a:rPr>
              <a:t>Example: grep “</a:t>
            </a:r>
            <a:r>
              <a:rPr lang="en-US" sz="2800" dirty="0" err="1">
                <a:cs typeface="Courier New" panose="02070309020205020404" pitchFamily="49" charset="0"/>
              </a:rPr>
              <a:t>t.a</a:t>
            </a:r>
            <a:r>
              <a:rPr lang="en-US" sz="2800" dirty="0">
                <a:cs typeface="Courier New" panose="02070309020205020404" pitchFamily="49" charset="0"/>
              </a:rPr>
              <a:t>” =&gt; lines with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tea</a:t>
            </a:r>
            <a:r>
              <a:rPr lang="en-US" sz="2800" dirty="0">
                <a:cs typeface="Courier New" panose="02070309020205020404" pitchFamily="49" charset="0"/>
              </a:rPr>
              <a:t>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taa</a:t>
            </a:r>
            <a:r>
              <a:rPr lang="en-US" sz="2800" dirty="0">
                <a:cs typeface="Courier New" panose="02070309020205020404" pitchFamily="49" charset="0"/>
              </a:rPr>
              <a:t> and 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3200" dirty="0">
                <a:cs typeface="Courier New" panose="02070309020205020404" pitchFamily="49" charset="0"/>
              </a:rPr>
              <a:t>Sets are almost the same:</a:t>
            </a:r>
            <a:br>
              <a:rPr lang="en-US" sz="3200" dirty="0">
                <a:cs typeface="Courier New" panose="02070309020205020404" pitchFamily="49" charset="0"/>
              </a:rPr>
            </a:b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Shell Expansion:        [a-z]</a:t>
            </a:r>
            <a:b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Regular Expressions:    [a-z]</a:t>
            </a:r>
          </a:p>
          <a:p>
            <a:pPr lvl="2"/>
            <a:r>
              <a:rPr lang="en-US" sz="2800" dirty="0">
                <a:cs typeface="Courier New" panose="02070309020205020404" pitchFamily="49" charset="0"/>
              </a:rPr>
              <a:t>Matches one of the indicated characters</a:t>
            </a:r>
          </a:p>
          <a:p>
            <a:pPr lvl="2"/>
            <a:r>
              <a:rPr lang="en-US" sz="2800" dirty="0">
                <a:cs typeface="Courier New" panose="02070309020205020404" pitchFamily="49" charset="0"/>
              </a:rPr>
              <a:t>Don’t separate multiple characters with commas in the regex form (e.g. [</a:t>
            </a:r>
            <a:r>
              <a:rPr lang="en-US" sz="2800" dirty="0" err="1">
                <a:cs typeface="Courier New" panose="02070309020205020404" pitchFamily="49" charset="0"/>
              </a:rPr>
              <a:t>a,b,q</a:t>
            </a:r>
            <a:r>
              <a:rPr lang="en-US" sz="2800" dirty="0">
                <a:cs typeface="Courier New" panose="02070309020205020404" pitchFamily="49" charset="0"/>
              </a:rPr>
              <a:t>-v] becomes [</a:t>
            </a:r>
            <a:r>
              <a:rPr lang="en-US" sz="2800" dirty="0" err="1">
                <a:cs typeface="Courier New" panose="02070309020205020404" pitchFamily="49" charset="0"/>
              </a:rPr>
              <a:t>abq</a:t>
            </a:r>
            <a:r>
              <a:rPr lang="en-US" sz="2800" dirty="0">
                <a:cs typeface="Courier New" panose="02070309020205020404" pitchFamily="49" charset="0"/>
              </a:rPr>
              <a:t>-v]</a:t>
            </a:r>
          </a:p>
        </p:txBody>
      </p:sp>
    </p:spTree>
    <p:extLst>
      <p:ext uri="{BB962C8B-B14F-4D97-AF65-F5344CB8AC3E}">
        <p14:creationId xmlns:p14="http://schemas.microsoft.com/office/powerpoint/2010/main" val="3848423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561E-D757-954C-A59E-091B3B1A0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3585"/>
          </a:xfrm>
        </p:spPr>
        <p:txBody>
          <a:bodyPr/>
          <a:lstStyle/>
          <a:p>
            <a:r>
              <a:rPr lang="en-US" dirty="0"/>
              <a:t>A NOTE ON RANGES IN SETS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7DB9BC1-FB50-104C-BBA3-F94C5A462ECD}"/>
              </a:ext>
            </a:extLst>
          </p:cNvPr>
          <p:cNvSpPr txBox="1">
            <a:spLocks/>
          </p:cNvSpPr>
          <p:nvPr/>
        </p:nvSpPr>
        <p:spPr>
          <a:xfrm>
            <a:off x="323810" y="1250111"/>
            <a:ext cx="11407140" cy="5461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cs typeface="Courier New" panose="02070309020205020404" pitchFamily="49" charset="0"/>
              </a:rPr>
              <a:t>Like shell wildcards, regex is case-sensitive</a:t>
            </a:r>
          </a:p>
          <a:p>
            <a:r>
              <a:rPr lang="en-US" sz="3600" dirty="0">
                <a:cs typeface="Courier New" panose="02070309020205020404" pitchFamily="49" charset="0"/>
              </a:rPr>
              <a:t>How would you match any letter, regardless of case?</a:t>
            </a:r>
          </a:p>
          <a:p>
            <a:pPr lvl="1"/>
            <a:r>
              <a:rPr lang="en-US" sz="3200" dirty="0">
                <a:cs typeface="Courier New" panose="02070309020205020404" pitchFamily="49" charset="0"/>
              </a:rPr>
              <a:t>If you look at the ASCII codes, you will see that the lower case letters come </a:t>
            </a:r>
            <a:r>
              <a:rPr lang="en-US" sz="3200" b="1" dirty="0">
                <a:cs typeface="Courier New" panose="02070309020205020404" pitchFamily="49" charset="0"/>
              </a:rPr>
              <a:t>after</a:t>
            </a:r>
            <a:r>
              <a:rPr lang="en-US" sz="3200" dirty="0">
                <a:cs typeface="Courier New" panose="02070309020205020404" pitchFamily="49" charset="0"/>
              </a:rPr>
              <a:t> upper case letters</a:t>
            </a:r>
          </a:p>
          <a:p>
            <a:pPr lvl="1"/>
            <a:r>
              <a:rPr lang="en-US" sz="3200" dirty="0">
                <a:cs typeface="Courier New" panose="02070309020205020404" pitchFamily="49" charset="0"/>
              </a:rPr>
              <a:t>You should be careful about trying to do something like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[a-Z]</a:t>
            </a:r>
          </a:p>
          <a:p>
            <a:pPr lvl="1"/>
            <a:r>
              <a:rPr lang="en-US" sz="3200" dirty="0">
                <a:cs typeface="Courier New" panose="02070309020205020404" pitchFamily="49" charset="0"/>
              </a:rPr>
              <a:t>Instead, just do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[a-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zA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-Z]</a:t>
            </a:r>
          </a:p>
          <a:p>
            <a:pPr lvl="1"/>
            <a:r>
              <a:rPr lang="en-US" sz="3200" dirty="0">
                <a:cs typeface="Courier New" panose="02070309020205020404" pitchFamily="49" charset="0"/>
              </a:rPr>
              <a:t>Or use the POSIX set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[[:alpha:]]</a:t>
            </a:r>
          </a:p>
          <a:p>
            <a:pPr lvl="1"/>
            <a:r>
              <a:rPr lang="en-US" sz="3200" b="1" dirty="0">
                <a:cs typeface="Courier New" panose="02070309020205020404" pitchFamily="49" charset="0"/>
              </a:rPr>
              <a:t>Note: </a:t>
            </a:r>
            <a:r>
              <a:rPr lang="en-US" sz="3200" dirty="0">
                <a:cs typeface="Courier New" panose="02070309020205020404" pitchFamily="49" charset="0"/>
              </a:rPr>
              <a:t>Some programs </a:t>
            </a:r>
            <a:r>
              <a:rPr lang="en-US" sz="3200" i="1" dirty="0">
                <a:cs typeface="Courier New" panose="02070309020205020404" pitchFamily="49" charset="0"/>
              </a:rPr>
              <a:t>might</a:t>
            </a:r>
            <a:r>
              <a:rPr lang="en-US" sz="3200" dirty="0">
                <a:cs typeface="Courier New" panose="02070309020205020404" pitchFamily="49" charset="0"/>
              </a:rPr>
              <a:t> accept the range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[a-Z]</a:t>
            </a:r>
          </a:p>
          <a:p>
            <a:pPr lvl="2"/>
            <a:r>
              <a:rPr lang="en-US" sz="2800" dirty="0">
                <a:cs typeface="Courier New" panose="02070309020205020404" pitchFamily="49" charset="0"/>
              </a:rPr>
              <a:t>But it might not be the range you expect… It depends</a:t>
            </a:r>
          </a:p>
        </p:txBody>
      </p:sp>
    </p:spTree>
    <p:extLst>
      <p:ext uri="{BB962C8B-B14F-4D97-AF65-F5344CB8AC3E}">
        <p14:creationId xmlns:p14="http://schemas.microsoft.com/office/powerpoint/2010/main" val="3779017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561E-D757-954C-A59E-091B3B1A0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3585"/>
          </a:xfrm>
        </p:spPr>
        <p:txBody>
          <a:bodyPr/>
          <a:lstStyle/>
          <a:p>
            <a:r>
              <a:rPr lang="en-US" dirty="0"/>
              <a:t>EXPANSION SPECIAL CHARACTERS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7DB9BC1-FB50-104C-BBA3-F94C5A462ECD}"/>
              </a:ext>
            </a:extLst>
          </p:cNvPr>
          <p:cNvSpPr txBox="1">
            <a:spLocks/>
          </p:cNvSpPr>
          <p:nvPr/>
        </p:nvSpPr>
        <p:spPr>
          <a:xfrm>
            <a:off x="323810" y="1250112"/>
            <a:ext cx="11407140" cy="4820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ourier New" panose="02070309020205020404" pitchFamily="49" charset="0"/>
              </a:rPr>
              <a:t>There are various special characters you have access to in your shell to expand phrases to match patterns, such as:</a:t>
            </a:r>
            <a:br>
              <a:rPr lang="en-US" dirty="0">
                <a:cs typeface="Courier New" panose="02070309020205020404" pitchFamily="49" charset="0"/>
              </a:rPr>
            </a:b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? ^ { } [ ]</a:t>
            </a:r>
          </a:p>
          <a:p>
            <a:r>
              <a:rPr lang="en-US" dirty="0">
                <a:cs typeface="Courier New" panose="02070309020205020404" pitchFamily="49" charset="0"/>
              </a:rPr>
              <a:t>These special characters let you match many types of patterns: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Any string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 single character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 phrase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 restricted set of characters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Many more, as we will see!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3915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561E-D757-954C-A59E-091B3B1A0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3585"/>
          </a:xfrm>
        </p:spPr>
        <p:txBody>
          <a:bodyPr/>
          <a:lstStyle/>
          <a:p>
            <a:r>
              <a:rPr lang="en-US" dirty="0"/>
              <a:t>REGULAR EXPRESSION DIFFERENCES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7DB9BC1-FB50-104C-BBA3-F94C5A462ECD}"/>
              </a:ext>
            </a:extLst>
          </p:cNvPr>
          <p:cNvSpPr txBox="1">
            <a:spLocks/>
          </p:cNvSpPr>
          <p:nvPr/>
        </p:nvSpPr>
        <p:spPr>
          <a:xfrm>
            <a:off x="323810" y="1250112"/>
            <a:ext cx="11407140" cy="5692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cs typeface="Courier New" panose="02070309020205020404" pitchFamily="49" charset="0"/>
              </a:rPr>
              <a:t>Some of the shell expansion tools are </a:t>
            </a:r>
            <a:r>
              <a:rPr lang="en-US" sz="3600" b="1" dirty="0">
                <a:cs typeface="Courier New" panose="02070309020205020404" pitchFamily="49" charset="0"/>
              </a:rPr>
              <a:t>completely</a:t>
            </a:r>
            <a:r>
              <a:rPr lang="en-US" sz="3600" dirty="0">
                <a:cs typeface="Courier New" panose="02070309020205020404" pitchFamily="49" charset="0"/>
              </a:rPr>
              <a:t> different</a:t>
            </a:r>
            <a:r>
              <a:rPr lang="en-US" dirty="0">
                <a:cs typeface="Courier New" panose="02070309020205020404" pitchFamily="49" charset="0"/>
              </a:rPr>
              <a:t>:</a:t>
            </a:r>
            <a:endParaRPr lang="en-US" sz="3600" dirty="0">
              <a:cs typeface="Courier New" panose="02070309020205020404" pitchFamily="49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4F6A55D-380C-8C4E-AD92-141D2861C8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420979"/>
              </p:ext>
            </p:extLst>
          </p:nvPr>
        </p:nvGraphicFramePr>
        <p:xfrm>
          <a:off x="917581" y="1825148"/>
          <a:ext cx="10356837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8555">
                  <a:extLst>
                    <a:ext uri="{9D8B030D-6E8A-4147-A177-3AD203B41FA5}">
                      <a16:colId xmlns:a16="http://schemas.microsoft.com/office/drawing/2014/main" val="4103161658"/>
                    </a:ext>
                  </a:extLst>
                </a:gridCol>
                <a:gridCol w="7428282">
                  <a:extLst>
                    <a:ext uri="{9D8B030D-6E8A-4147-A177-3AD203B41FA5}">
                      <a16:colId xmlns:a16="http://schemas.microsoft.com/office/drawing/2014/main" val="190340229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US" dirty="0"/>
                        <a:t>Modifiers apply to the expression </a:t>
                      </a:r>
                      <a:r>
                        <a:rPr lang="en-US" i="1" dirty="0"/>
                        <a:t>before</a:t>
                      </a:r>
                      <a:r>
                        <a:rPr lang="en-US" i="0" dirty="0"/>
                        <a:t> them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838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</a:t>
                      </a:r>
                      <a:r>
                        <a:rPr lang="en-US" dirty="0"/>
                        <a:t> Is 0 or 1 occurrences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a? </a:t>
                      </a:r>
                      <a:r>
                        <a:rPr lang="en-US" dirty="0">
                          <a:sym typeface="Wingdings" pitchFamily="2" charset="2"/>
                        </a:rPr>
                        <a:t> 0 or 1 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66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en-US" dirty="0"/>
                        <a:t> Is 0 or more occurrences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a* </a:t>
                      </a:r>
                      <a:r>
                        <a:rPr lang="en-US" dirty="0">
                          <a:sym typeface="Wingdings" pitchFamily="2" charset="2"/>
                        </a:rPr>
                        <a:t></a:t>
                      </a:r>
                      <a:r>
                        <a:rPr lang="en-US" dirty="0"/>
                        <a:t> 0, 1 or </a:t>
                      </a:r>
                      <a:r>
                        <a:rPr lang="en-US" i="1" dirty="0"/>
                        <a:t>n</a:t>
                      </a:r>
                      <a:r>
                        <a:rPr lang="en-US" i="0" dirty="0"/>
                        <a:t> a’s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720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en-US" dirty="0"/>
                        <a:t> is 1 or more occurrences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a+ </a:t>
                      </a:r>
                      <a:r>
                        <a:rPr lang="en-US" dirty="0">
                          <a:sym typeface="Wingdings" pitchFamily="2" charset="2"/>
                        </a:rPr>
                        <a:t> 1, 2, … </a:t>
                      </a:r>
                      <a:r>
                        <a:rPr lang="en-US" i="1" dirty="0">
                          <a:sym typeface="Wingdings" pitchFamily="2" charset="2"/>
                        </a:rPr>
                        <a:t>n </a:t>
                      </a:r>
                      <a:r>
                        <a:rPr lang="en-US" i="0" dirty="0">
                          <a:sym typeface="Wingdings" pitchFamily="2" charset="2"/>
                        </a:rPr>
                        <a:t>a’s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9023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US" dirty="0"/>
                        <a:t>• Note: 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en-US" dirty="0"/>
                        <a:t> and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</a:t>
                      </a:r>
                      <a:r>
                        <a:rPr lang="en-US" dirty="0"/>
                        <a:t> Are </a:t>
                      </a:r>
                      <a:r>
                        <a:rPr lang="en-US" i="1" dirty="0"/>
                        <a:t>extended</a:t>
                      </a:r>
                      <a:r>
                        <a:rPr lang="en-US" i="0" dirty="0"/>
                        <a:t> regular expression characters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37415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US" dirty="0"/>
                        <a:t>• Must escape (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\+</a:t>
                      </a:r>
                      <a:r>
                        <a:rPr lang="en-US" dirty="0"/>
                        <a:t> and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\?</a:t>
                      </a:r>
                      <a:r>
                        <a:rPr lang="en-US" dirty="0"/>
                        <a:t>) or use –E or </a:t>
                      </a:r>
                      <a:r>
                        <a:rPr lang="en-US" dirty="0" err="1"/>
                        <a:t>egrep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84993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Nothing happens, they weren’t escaped</a:t>
                      </a:r>
                    </a:p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 grep “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f?o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+” combined/*.*</a:t>
                      </a:r>
                    </a:p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f\? Can be 0, so h{e,3}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llo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are found</a:t>
                      </a:r>
                      <a:b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grep “f\?o\+” combined/*.*</a:t>
                      </a:r>
                    </a:p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combined/foo.tex:1:foo</a:t>
                      </a:r>
                    </a:p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combined/foo.text:1:foo</a:t>
                      </a:r>
                    </a:p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combined/foo.txt:1:foo</a:t>
                      </a:r>
                    </a:p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combined/h3llo.txt:1:h3llo</a:t>
                      </a:r>
                    </a:p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combined/hello.txt:1:hello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086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4575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561E-D757-954C-A59E-091B3B1A0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3585"/>
          </a:xfrm>
        </p:spPr>
        <p:txBody>
          <a:bodyPr/>
          <a:lstStyle/>
          <a:p>
            <a:r>
              <a:rPr lang="en-US" dirty="0"/>
              <a:t>CURLY BRACES IN PATTERN CREATION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7DB9BC1-FB50-104C-BBA3-F94C5A462ECD}"/>
              </a:ext>
            </a:extLst>
          </p:cNvPr>
          <p:cNvSpPr txBox="1">
            <a:spLocks/>
          </p:cNvSpPr>
          <p:nvPr/>
        </p:nvSpPr>
        <p:spPr>
          <a:xfrm>
            <a:off x="323810" y="1250111"/>
            <a:ext cx="11407140" cy="541463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cs typeface="Courier New" panose="02070309020205020404" pitchFamily="49" charset="0"/>
              </a:rPr>
              <a:t>Recall that curly braces are an expansion</a:t>
            </a:r>
            <a:r>
              <a:rPr lang="en-US" dirty="0">
                <a:cs typeface="Courier New" panose="02070309020205020404" pitchFamily="49" charset="0"/>
              </a:rPr>
              <a:t>: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echo h{e,3}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llo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 h3llo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echo “h{e,3}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h{e,3}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llo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600" dirty="0">
                <a:cs typeface="Courier New" panose="02070309020205020404" pitchFamily="49" charset="0"/>
              </a:rPr>
              <a:t>However, you cannot use them with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sz="3600" dirty="0">
                <a:cs typeface="Courier New" panose="02070309020205020404" pitchFamily="49" charset="0"/>
              </a:rPr>
              <a:t> like this:</a:t>
            </a:r>
            <a:br>
              <a:rPr lang="en-US" sz="3600" dirty="0">
                <a:cs typeface="Courier New" panose="02070309020205020404" pitchFamily="49" charset="0"/>
              </a:rPr>
            </a:b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Second expansion: treated as file input to grep</a:t>
            </a:r>
            <a:b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# You can only supply *ONE* pattern!</a:t>
            </a:r>
            <a:b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$ grep h{e,3}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llo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combined/*.*</a:t>
            </a:r>
            <a:b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grep: h3llo: No such file or directory</a:t>
            </a:r>
            <a:b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combined/hello.txt:1:hello</a:t>
            </a:r>
            <a:b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# Double quotes won’t save you: that’s the literal</a:t>
            </a:r>
            <a:b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# string ‘h(e,3}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llo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’ at this point (so no match)</a:t>
            </a:r>
            <a:b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$ grep “h{e,3}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llo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” combined/*.*</a:t>
            </a:r>
          </a:p>
          <a:p>
            <a:r>
              <a:rPr lang="en-US" sz="3600" dirty="0">
                <a:cs typeface="Courier New" panose="02070309020205020404" pitchFamily="49" charset="0"/>
              </a:rPr>
              <a:t>AKA you cannot </a:t>
            </a:r>
            <a:r>
              <a:rPr lang="en-US" sz="3600" i="1" dirty="0">
                <a:cs typeface="Courier New" panose="02070309020205020404" pitchFamily="49" charset="0"/>
              </a:rPr>
              <a:t>easily</a:t>
            </a:r>
            <a:r>
              <a:rPr lang="en-US" sz="3600" dirty="0">
                <a:cs typeface="Courier New" panose="02070309020205020404" pitchFamily="49" charset="0"/>
              </a:rPr>
              <a:t> do these expansions when using grep</a:t>
            </a:r>
            <a:br>
              <a:rPr lang="en-US" sz="3600" dirty="0">
                <a:cs typeface="Courier New" panose="02070309020205020404" pitchFamily="49" charset="0"/>
              </a:rPr>
            </a:b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# This will work (uses regular expression)</a:t>
            </a:r>
            <a:b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$ grep “h[e,3]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llo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” combined/*.*</a:t>
            </a:r>
            <a:endParaRPr lang="en-US" sz="36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5327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561E-D757-954C-A59E-091B3B1A0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3585"/>
          </a:xfrm>
        </p:spPr>
        <p:txBody>
          <a:bodyPr/>
          <a:lstStyle/>
          <a:p>
            <a:r>
              <a:rPr lang="en-US" dirty="0"/>
              <a:t>FINAL THOUGHTS ON REGULAR EXPRESSIONS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7DB9BC1-FB50-104C-BBA3-F94C5A462ECD}"/>
              </a:ext>
            </a:extLst>
          </p:cNvPr>
          <p:cNvSpPr txBox="1">
            <a:spLocks/>
          </p:cNvSpPr>
          <p:nvPr/>
        </p:nvSpPr>
        <p:spPr>
          <a:xfrm>
            <a:off x="323810" y="1250111"/>
            <a:ext cx="11407140" cy="5414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cs typeface="Courier New" panose="02070309020205020404" pitchFamily="49" charset="0"/>
              </a:rPr>
              <a:t>The regular expressions we use in our shell are the “Perl Regular Expressions”</a:t>
            </a:r>
          </a:p>
          <a:p>
            <a:pPr lvl="1"/>
            <a:r>
              <a:rPr lang="en-US" sz="2800" dirty="0">
                <a:cs typeface="Courier New" panose="02070309020205020404" pitchFamily="49" charset="0"/>
              </a:rPr>
              <a:t>There are other regular expression syntaxes</a:t>
            </a:r>
          </a:p>
          <a:p>
            <a:pPr lvl="1"/>
            <a:r>
              <a:rPr lang="en-US" sz="2800" b="1" dirty="0">
                <a:cs typeface="Courier New" panose="02070309020205020404" pitchFamily="49" charset="0"/>
              </a:rPr>
              <a:t>Most</a:t>
            </a:r>
            <a:r>
              <a:rPr lang="en-US" sz="2800" dirty="0">
                <a:cs typeface="Courier New" panose="02070309020205020404" pitchFamily="49" charset="0"/>
              </a:rPr>
              <a:t> tools / languages use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perl</a:t>
            </a:r>
            <a:r>
              <a:rPr lang="en-US" sz="2800" dirty="0">
                <a:cs typeface="Courier New" panose="02070309020205020404" pitchFamily="49" charset="0"/>
              </a:rPr>
              <a:t> regular expression syntax</a:t>
            </a:r>
          </a:p>
          <a:p>
            <a:r>
              <a:rPr lang="en-US" sz="3200" dirty="0">
                <a:cs typeface="Courier New" panose="02070309020205020404" pitchFamily="49" charset="0"/>
              </a:rPr>
              <a:t>Python re (Regular Expression) module</a:t>
            </a:r>
          </a:p>
          <a:p>
            <a:pPr lvl="1"/>
            <a:r>
              <a:rPr lang="en-US" sz="2800" dirty="0">
                <a:cs typeface="Courier New" panose="02070309020205020404" pitchFamily="49" charset="0"/>
                <a:hlinkClick r:id="rId2"/>
              </a:rPr>
              <a:t>https://docs.python.org/3/library/re.html</a:t>
            </a:r>
            <a:endParaRPr lang="en-US" sz="2800" dirty="0">
              <a:cs typeface="Courier New" panose="02070309020205020404" pitchFamily="49" charset="0"/>
            </a:endParaRPr>
          </a:p>
          <a:p>
            <a:r>
              <a:rPr lang="en-US" sz="3200" i="1" dirty="0">
                <a:cs typeface="Courier New" panose="02070309020205020404" pitchFamily="49" charset="0"/>
              </a:rPr>
              <a:t>Extended</a:t>
            </a:r>
            <a:r>
              <a:rPr lang="en-US" sz="3200" dirty="0">
                <a:cs typeface="Courier New" panose="02070309020205020404" pitchFamily="49" charset="0"/>
              </a:rPr>
              <a:t> regular expressions:</a:t>
            </a:r>
          </a:p>
          <a:p>
            <a:pPr lvl="1"/>
            <a:r>
              <a:rPr lang="en-US" sz="2800" dirty="0">
                <a:cs typeface="Courier New" panose="02070309020205020404" pitchFamily="49" charset="0"/>
                <a:hlinkClick r:id="rId3"/>
              </a:rPr>
              <a:t>https://www.gnu.org/software/sed/manual/html_node/Regular-Expressions.html</a:t>
            </a:r>
            <a:endParaRPr lang="en-US" sz="2800" dirty="0">
              <a:cs typeface="Courier New" panose="02070309020205020404" pitchFamily="49" charset="0"/>
            </a:endParaRPr>
          </a:p>
          <a:p>
            <a:r>
              <a:rPr lang="en-US" sz="3200" dirty="0">
                <a:cs typeface="Courier New" panose="02070309020205020404" pitchFamily="49" charset="0"/>
              </a:rPr>
              <a:t>A very good tutorial:</a:t>
            </a:r>
          </a:p>
          <a:p>
            <a:pPr lvl="1"/>
            <a:r>
              <a:rPr lang="en-US" sz="2800" dirty="0">
                <a:cs typeface="Courier New" panose="02070309020205020404" pitchFamily="49" charset="0"/>
              </a:rPr>
              <a:t>https://</a:t>
            </a:r>
            <a:r>
              <a:rPr lang="en-US" sz="2800" dirty="0" err="1">
                <a:cs typeface="Courier New" panose="02070309020205020404" pitchFamily="49" charset="0"/>
              </a:rPr>
              <a:t>regexone.com</a:t>
            </a:r>
            <a:endParaRPr lang="en-US" sz="28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272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561E-D757-954C-A59E-091B3B1A0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US" dirty="0"/>
              <a:t>FINAL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91D4D-DCFE-374A-AEB3-874C2998E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409" y="1351722"/>
            <a:ext cx="11131825" cy="5118652"/>
          </a:xfrm>
        </p:spPr>
        <p:txBody>
          <a:bodyPr>
            <a:normAutofit/>
          </a:bodyPr>
          <a:lstStyle/>
          <a:p>
            <a:r>
              <a:rPr lang="en-US" sz="3200" dirty="0"/>
              <a:t>Assignment #3 should be submitted by 11:59PM WEDNESDAY</a:t>
            </a:r>
          </a:p>
          <a:p>
            <a:pPr lvl="1"/>
            <a:r>
              <a:rPr lang="en-US" sz="2800" dirty="0"/>
              <a:t>If you did NOT submit an assignment, you will NOT be given another week to get it right (if you didn’t complete it properly the first time)</a:t>
            </a:r>
          </a:p>
          <a:p>
            <a:r>
              <a:rPr lang="en-US" sz="3200" dirty="0"/>
              <a:t>Assignment #4 will be posted by EOD on </a:t>
            </a:r>
            <a:r>
              <a:rPr lang="en-US" sz="3200" i="1" dirty="0"/>
              <a:t>Wednesday</a:t>
            </a:r>
            <a:endParaRPr lang="en-US" sz="3200" dirty="0"/>
          </a:p>
          <a:p>
            <a:r>
              <a:rPr lang="en-US" sz="3200" dirty="0"/>
              <a:t>We’ll cover additional git topics (remote repositories) next week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348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561E-D757-954C-A59E-091B3B1A0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3585"/>
          </a:xfrm>
        </p:spPr>
        <p:txBody>
          <a:bodyPr/>
          <a:lstStyle/>
          <a:p>
            <a:r>
              <a:rPr lang="en-US" dirty="0"/>
              <a:t>THE * WILDCARD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7DB9BC1-FB50-104C-BBA3-F94C5A462ECD}"/>
              </a:ext>
            </a:extLst>
          </p:cNvPr>
          <p:cNvSpPr txBox="1">
            <a:spLocks/>
          </p:cNvSpPr>
          <p:nvPr/>
        </p:nvSpPr>
        <p:spPr>
          <a:xfrm>
            <a:off x="323810" y="1250111"/>
            <a:ext cx="11407140" cy="546177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ourier New" panose="02070309020205020404" pitchFamily="49" charset="0"/>
              </a:rPr>
              <a:t>The * matches any </a:t>
            </a:r>
            <a:r>
              <a:rPr lang="en-US" i="1" dirty="0">
                <a:cs typeface="Courier New" panose="02070309020205020404" pitchFamily="49" charset="0"/>
              </a:rPr>
              <a:t>string</a:t>
            </a:r>
            <a:r>
              <a:rPr lang="en-US" dirty="0">
                <a:cs typeface="Courier New" panose="02070309020205020404" pitchFamily="49" charset="0"/>
              </a:rPr>
              <a:t>, including the empty </a:t>
            </a:r>
            <a:r>
              <a:rPr lang="en-US" i="1" dirty="0">
                <a:cs typeface="Courier New" panose="02070309020205020404" pitchFamily="49" charset="0"/>
              </a:rPr>
              <a:t>string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It is a “greedy” operator:  it expands as far as it can</a:t>
            </a:r>
          </a:p>
          <a:p>
            <a:r>
              <a:rPr lang="en-US" dirty="0">
                <a:cs typeface="Courier New" panose="02070309020205020404" pitchFamily="49" charset="0"/>
              </a:rPr>
              <a:t>It matches </a:t>
            </a:r>
            <a:r>
              <a:rPr lang="en-US" i="1" dirty="0">
                <a:cs typeface="Courier New" panose="02070309020205020404" pitchFamily="49" charset="0"/>
              </a:rPr>
              <a:t>0 or more occurrences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For shell, * is a </a:t>
            </a:r>
            <a:r>
              <a:rPr lang="en-US" i="1" dirty="0">
                <a:cs typeface="Courier New" panose="02070309020205020404" pitchFamily="49" charset="0"/>
              </a:rPr>
              <a:t>glob </a:t>
            </a:r>
            <a:r>
              <a:rPr lang="en-US" dirty="0">
                <a:cs typeface="Courier New" panose="02070309020205020404" pitchFamily="49" charset="0"/>
              </a:rPr>
              <a:t>(pattern to specify a </a:t>
            </a:r>
            <a:r>
              <a:rPr lang="en-US" i="1" dirty="0">
                <a:cs typeface="Courier New" panose="02070309020205020404" pitchFamily="49" charset="0"/>
              </a:rPr>
              <a:t>set</a:t>
            </a:r>
            <a:r>
              <a:rPr lang="en-US" dirty="0">
                <a:cs typeface="Courier New" panose="02070309020205020404" pitchFamily="49" charset="0"/>
              </a:rPr>
              <a:t> of files)</a:t>
            </a:r>
            <a:br>
              <a:rPr lang="en-US" dirty="0">
                <a:cs typeface="Courier New" panose="02070309020205020404" pitchFamily="49" charset="0"/>
              </a:rPr>
            </a:b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Does not match: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AlecBaldwin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echo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Lec.log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Lecture1.tex Lecture1.txt Lectures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Does not match: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sure.txt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echo L*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Lecture1.tex Lecture1.txt Lectures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This is the greedy part: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L*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  <a:sym typeface="Wingdings" pitchFamily="2" charset="2"/>
              </a:rPr>
              <a:t>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Lect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# Does not match: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tex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/ directory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$ echo *.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tex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Lecture1.tex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Presentation.tex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  <a:sym typeface="Wingdings" pitchFamily="2" charset="2"/>
              </a:rPr>
              <a:t>Matches </a:t>
            </a:r>
            <a:r>
              <a:rPr lang="en-US" b="1" dirty="0">
                <a:cs typeface="Courier New" panose="02070309020205020404" pitchFamily="49" charset="0"/>
                <a:sym typeface="Wingdings" pitchFamily="2" charset="2"/>
              </a:rPr>
              <a:t>existing files / </a:t>
            </a:r>
            <a:r>
              <a:rPr lang="en-US" b="1" dirty="0" err="1">
                <a:cs typeface="Courier New" panose="02070309020205020404" pitchFamily="49" charset="0"/>
                <a:sym typeface="Wingdings" pitchFamily="2" charset="2"/>
              </a:rPr>
              <a:t>dirs</a:t>
            </a:r>
            <a:r>
              <a:rPr lang="en-US" dirty="0">
                <a:cs typeface="Courier New" panose="02070309020205020404" pitchFamily="49" charset="0"/>
                <a:sym typeface="Wingdings" pitchFamily="2" charset="2"/>
              </a:rPr>
              <a:t>, does </a:t>
            </a:r>
            <a:r>
              <a:rPr lang="en-US" i="1" dirty="0">
                <a:cs typeface="Courier New" panose="02070309020205020404" pitchFamily="49" charset="0"/>
                <a:sym typeface="Wingdings" pitchFamily="2" charset="2"/>
              </a:rPr>
              <a:t>not</a:t>
            </a:r>
            <a:r>
              <a:rPr lang="en-US" dirty="0">
                <a:cs typeface="Courier New" panose="02070309020205020404" pitchFamily="49" charset="0"/>
                <a:sym typeface="Wingdings" pitchFamily="2" charset="2"/>
              </a:rPr>
              <a:t> define sequence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29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561E-D757-954C-A59E-091B3B1A0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3585"/>
          </a:xfrm>
        </p:spPr>
        <p:txBody>
          <a:bodyPr/>
          <a:lstStyle/>
          <a:p>
            <a:r>
              <a:rPr lang="en-US" dirty="0"/>
              <a:t>THE ? WILDCARD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7DB9BC1-FB50-104C-BBA3-F94C5A462ECD}"/>
              </a:ext>
            </a:extLst>
          </p:cNvPr>
          <p:cNvSpPr txBox="1">
            <a:spLocks/>
          </p:cNvSpPr>
          <p:nvPr/>
        </p:nvSpPr>
        <p:spPr>
          <a:xfrm>
            <a:off x="323810" y="1250111"/>
            <a:ext cx="11407140" cy="5461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ourier New" panose="02070309020205020404" pitchFamily="49" charset="0"/>
              </a:rPr>
              <a:t>The ? Matches a </a:t>
            </a:r>
            <a:r>
              <a:rPr lang="en-US" i="1" dirty="0">
                <a:cs typeface="Courier New" panose="02070309020205020404" pitchFamily="49" charset="0"/>
              </a:rPr>
              <a:t>single</a:t>
            </a:r>
            <a:r>
              <a:rPr lang="en-US" dirty="0">
                <a:cs typeface="Courier New" panose="02070309020205020404" pitchFamily="49" charset="0"/>
              </a:rPr>
              <a:t> character</a:t>
            </a:r>
            <a:br>
              <a:rPr lang="en-US" dirty="0">
                <a:cs typeface="Courier New" panose="02070309020205020404" pitchFamily="49" charset="0"/>
              </a:rPr>
            </a:b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Does not match: Lec11.txt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echo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?.txt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Lec1.txt Lec2.txt Lec3.txt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Lec11.txt </a:t>
            </a:r>
            <a:r>
              <a:rPr lang="en-US" dirty="0">
                <a:cs typeface="Courier New" panose="02070309020205020404" pitchFamily="49" charset="0"/>
              </a:rPr>
              <a:t>not matched because it would have to </a:t>
            </a:r>
            <a:r>
              <a:rPr lang="en-US" i="1" dirty="0">
                <a:cs typeface="Courier New" panose="02070309020205020404" pitchFamily="49" charset="0"/>
              </a:rPr>
              <a:t>consume</a:t>
            </a:r>
            <a:r>
              <a:rPr lang="en-US" dirty="0">
                <a:cs typeface="Courier New" panose="02070309020205020404" pitchFamily="49" charset="0"/>
              </a:rPr>
              <a:t> two characters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The ? is </a:t>
            </a:r>
            <a:r>
              <a:rPr lang="en-US" i="1" dirty="0">
                <a:cs typeface="Courier New" panose="02070309020205020404" pitchFamily="49" charset="0"/>
              </a:rPr>
              <a:t>exactly</a:t>
            </a:r>
            <a:r>
              <a:rPr lang="en-US" dirty="0">
                <a:cs typeface="Courier New" panose="02070309020205020404" pitchFamily="49" charset="0"/>
              </a:rPr>
              <a:t> one character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Which character doesn’t matter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Does not match: ca cake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echo ca?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can cap cat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Again, matches existing files/dirs.!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421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561E-D757-954C-A59E-091B3B1A0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3585"/>
          </a:xfrm>
        </p:spPr>
        <p:txBody>
          <a:bodyPr/>
          <a:lstStyle/>
          <a:p>
            <a:r>
              <a:rPr lang="en-US" dirty="0"/>
              <a:t>CREATING SETS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7DB9BC1-FB50-104C-BBA3-F94C5A462ECD}"/>
              </a:ext>
            </a:extLst>
          </p:cNvPr>
          <p:cNvSpPr txBox="1">
            <a:spLocks/>
          </p:cNvSpPr>
          <p:nvPr/>
        </p:nvSpPr>
        <p:spPr>
          <a:xfrm>
            <a:off x="323810" y="1250111"/>
            <a:ext cx="11407140" cy="5461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[brackets] </a:t>
            </a:r>
            <a:r>
              <a:rPr lang="en-US" dirty="0">
                <a:cs typeface="Courier New" panose="02070309020205020404" pitchFamily="49" charset="0"/>
              </a:rPr>
              <a:t>are used to define </a:t>
            </a:r>
            <a:r>
              <a:rPr lang="en-US" i="1" dirty="0">
                <a:cs typeface="Courier New" panose="02070309020205020404" pitchFamily="49" charset="0"/>
              </a:rPr>
              <a:t>sets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Use a dash to indicate a range of characters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Can put commas between characters/ranges(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[a-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z,A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-Z] </a:t>
            </a:r>
            <a:r>
              <a:rPr lang="en-US" dirty="0">
                <a:cs typeface="Courier New" panose="02070309020205020404" pitchFamily="49" charset="0"/>
              </a:rPr>
              <a:t>)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Means </a:t>
            </a:r>
            <a:r>
              <a:rPr lang="en-US" i="1" dirty="0">
                <a:cs typeface="Courier New" panose="02070309020205020404" pitchFamily="49" charset="0"/>
              </a:rPr>
              <a:t>either</a:t>
            </a:r>
            <a:r>
              <a:rPr lang="en-US" dirty="0">
                <a:cs typeface="Courier New" panose="02070309020205020404" pitchFamily="49" charset="0"/>
              </a:rPr>
              <a:t> one lower case </a:t>
            </a:r>
            <a:r>
              <a:rPr lang="en-US" i="1" dirty="0">
                <a:cs typeface="Courier New" panose="02070309020205020404" pitchFamily="49" charset="0"/>
              </a:rPr>
              <a:t>or</a:t>
            </a:r>
            <a:r>
              <a:rPr lang="en-US" dirty="0">
                <a:cs typeface="Courier New" panose="02070309020205020404" pitchFamily="49" charset="0"/>
              </a:rPr>
              <a:t> one upper case letter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[a – z] </a:t>
            </a:r>
            <a:r>
              <a:rPr lang="en-US" dirty="0">
                <a:cs typeface="Courier New" panose="02070309020205020404" pitchFamily="49" charset="0"/>
              </a:rPr>
              <a:t>only matches </a:t>
            </a:r>
            <a:r>
              <a:rPr lang="en-US" b="1" dirty="0">
                <a:cs typeface="Courier New" panose="02070309020205020404" pitchFamily="49" charset="0"/>
              </a:rPr>
              <a:t>one</a:t>
            </a:r>
            <a:r>
              <a:rPr lang="en-US" dirty="0">
                <a:cs typeface="Courier New" panose="02070309020205020404" pitchFamily="49" charset="0"/>
              </a:rPr>
              <a:t> character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[a-z][0-9]</a:t>
            </a:r>
            <a:r>
              <a:rPr lang="en-US" dirty="0">
                <a:cs typeface="Courier New" panose="02070309020205020404" pitchFamily="49" charset="0"/>
              </a:rPr>
              <a:t>: “find exactly </a:t>
            </a:r>
            <a:r>
              <a:rPr lang="en-US" b="1" dirty="0">
                <a:cs typeface="Courier New" panose="02070309020205020404" pitchFamily="49" charset="0"/>
              </a:rPr>
              <a:t>one</a:t>
            </a:r>
            <a:r>
              <a:rPr lang="en-US" dirty="0">
                <a:cs typeface="Courier New" panose="02070309020205020404" pitchFamily="49" charset="0"/>
              </a:rPr>
              <a:t> character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a..z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i="1" dirty="0">
                <a:cs typeface="Courier New" panose="02070309020205020404" pitchFamily="49" charset="0"/>
              </a:rPr>
              <a:t>immediately</a:t>
            </a:r>
            <a:r>
              <a:rPr lang="en-US" dirty="0">
                <a:cs typeface="Courier New" panose="02070309020205020404" pitchFamily="49" charset="0"/>
              </a:rPr>
              <a:t> followed by </a:t>
            </a:r>
            <a:r>
              <a:rPr lang="en-US" b="1" dirty="0">
                <a:cs typeface="Courier New" panose="02070309020205020404" pitchFamily="49" charset="0"/>
              </a:rPr>
              <a:t>one</a:t>
            </a:r>
            <a:r>
              <a:rPr lang="en-US" dirty="0">
                <a:cs typeface="Courier New" panose="02070309020205020404" pitchFamily="49" charset="0"/>
              </a:rPr>
              <a:t> character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0..9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834ED24-3E1C-2B43-98AD-613DC5433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025529"/>
              </p:ext>
            </p:extLst>
          </p:nvPr>
        </p:nvGraphicFramePr>
        <p:xfrm>
          <a:off x="974181" y="3980997"/>
          <a:ext cx="10106397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8799">
                  <a:extLst>
                    <a:ext uri="{9D8B030D-6E8A-4147-A177-3AD203B41FA5}">
                      <a16:colId xmlns:a16="http://schemas.microsoft.com/office/drawing/2014/main" val="4103161658"/>
                    </a:ext>
                  </a:extLst>
                </a:gridCol>
                <a:gridCol w="3368799">
                  <a:extLst>
                    <a:ext uri="{9D8B030D-6E8A-4147-A177-3AD203B41FA5}">
                      <a16:colId xmlns:a16="http://schemas.microsoft.com/office/drawing/2014/main" val="2027066973"/>
                    </a:ext>
                  </a:extLst>
                </a:gridCol>
                <a:gridCol w="3368799">
                  <a:extLst>
                    <a:ext uri="{9D8B030D-6E8A-4147-A177-3AD203B41FA5}">
                      <a16:colId xmlns:a16="http://schemas.microsoft.com/office/drawing/2014/main" val="1903402299"/>
                    </a:ext>
                  </a:extLst>
                </a:gridCol>
              </a:tblGrid>
              <a:tr h="3454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Matched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Matched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455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[SL]</a:t>
                      </a:r>
                      <a:r>
                        <a:rPr lang="en-US" dirty="0" err="1"/>
                        <a:t>ec</a:t>
                      </a:r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Lecture 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Vector.tex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838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Day[1-3]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Day1 Day2 Day3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66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[a-z][0-9].mp3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a9.mp3 z4.mp3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az2.mp3 9a.mp3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62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767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561E-D757-954C-A59E-091B3B1A0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3585"/>
          </a:xfrm>
        </p:spPr>
        <p:txBody>
          <a:bodyPr/>
          <a:lstStyle/>
          <a:p>
            <a:r>
              <a:rPr lang="en-US" dirty="0"/>
              <a:t>INVERTING SETS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7DB9BC1-FB50-104C-BBA3-F94C5A462ECD}"/>
              </a:ext>
            </a:extLst>
          </p:cNvPr>
          <p:cNvSpPr txBox="1">
            <a:spLocks/>
          </p:cNvSpPr>
          <p:nvPr/>
        </p:nvSpPr>
        <p:spPr>
          <a:xfrm>
            <a:off x="323810" y="1250111"/>
            <a:ext cx="11407140" cy="1493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ourier New" panose="02070309020205020404" pitchFamily="49" charset="0"/>
              </a:rPr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en-US" dirty="0">
                <a:cs typeface="Courier New" panose="02070309020205020404" pitchFamily="49" charset="0"/>
              </a:rPr>
              <a:t> character represents </a:t>
            </a:r>
            <a:r>
              <a:rPr lang="en-US" i="1" dirty="0">
                <a:cs typeface="Courier New" panose="02070309020205020404" pitchFamily="49" charset="0"/>
              </a:rPr>
              <a:t>not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[</a:t>
            </a:r>
            <a:r>
              <a:rPr lang="en-US" dirty="0" err="1">
                <a:cs typeface="Courier New" panose="02070309020205020404" pitchFamily="49" charset="0"/>
              </a:rPr>
              <a:t>abc</a:t>
            </a:r>
            <a:r>
              <a:rPr lang="en-US" dirty="0">
                <a:cs typeface="Courier New" panose="02070309020205020404" pitchFamily="49" charset="0"/>
              </a:rPr>
              <a:t>] means </a:t>
            </a:r>
            <a:r>
              <a:rPr lang="en-US" i="1" dirty="0">
                <a:cs typeface="Courier New" panose="02070309020205020404" pitchFamily="49" charset="0"/>
              </a:rPr>
              <a:t>either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a,b</a:t>
            </a:r>
            <a:r>
              <a:rPr lang="en-US" dirty="0">
                <a:cs typeface="Courier New" panose="02070309020205020404" pitchFamily="49" charset="0"/>
              </a:rPr>
              <a:t> or c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So [^</a:t>
            </a:r>
            <a:r>
              <a:rPr lang="en-US" dirty="0" err="1">
                <a:cs typeface="Courier New" panose="02070309020205020404" pitchFamily="49" charset="0"/>
              </a:rPr>
              <a:t>abc</a:t>
            </a:r>
            <a:r>
              <a:rPr lang="en-US" dirty="0">
                <a:cs typeface="Courier New" panose="02070309020205020404" pitchFamily="49" charset="0"/>
              </a:rPr>
              <a:t>] means </a:t>
            </a:r>
            <a:r>
              <a:rPr lang="en-US" i="1" dirty="0">
                <a:cs typeface="Courier New" panose="02070309020205020404" pitchFamily="49" charset="0"/>
              </a:rPr>
              <a:t>any</a:t>
            </a:r>
            <a:r>
              <a:rPr lang="en-US" dirty="0">
                <a:cs typeface="Courier New" panose="02070309020205020404" pitchFamily="49" charset="0"/>
              </a:rPr>
              <a:t> character that is </a:t>
            </a:r>
            <a:r>
              <a:rPr lang="en-US" b="1" dirty="0">
                <a:cs typeface="Courier New" panose="02070309020205020404" pitchFamily="49" charset="0"/>
              </a:rPr>
              <a:t>not a, b </a:t>
            </a:r>
            <a:r>
              <a:rPr lang="en-US" dirty="0">
                <a:cs typeface="Courier New" panose="02070309020205020404" pitchFamily="49" charset="0"/>
              </a:rPr>
              <a:t>or </a:t>
            </a:r>
            <a:r>
              <a:rPr lang="en-US" b="1" dirty="0">
                <a:cs typeface="Courier New" panose="02070309020205020404" pitchFamily="49" charset="0"/>
              </a:rPr>
              <a:t>c</a:t>
            </a:r>
            <a:endParaRPr lang="en-US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834ED24-3E1C-2B43-98AD-613DC5433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36525"/>
              </p:ext>
            </p:extLst>
          </p:nvPr>
        </p:nvGraphicFramePr>
        <p:xfrm>
          <a:off x="974181" y="3273987"/>
          <a:ext cx="10106397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8799">
                  <a:extLst>
                    <a:ext uri="{9D8B030D-6E8A-4147-A177-3AD203B41FA5}">
                      <a16:colId xmlns:a16="http://schemas.microsoft.com/office/drawing/2014/main" val="4103161658"/>
                    </a:ext>
                  </a:extLst>
                </a:gridCol>
                <a:gridCol w="3368799">
                  <a:extLst>
                    <a:ext uri="{9D8B030D-6E8A-4147-A177-3AD203B41FA5}">
                      <a16:colId xmlns:a16="http://schemas.microsoft.com/office/drawing/2014/main" val="2027066973"/>
                    </a:ext>
                  </a:extLst>
                </a:gridCol>
                <a:gridCol w="3368799">
                  <a:extLst>
                    <a:ext uri="{9D8B030D-6E8A-4147-A177-3AD203B41FA5}">
                      <a16:colId xmlns:a16="http://schemas.microsoft.com/office/drawing/2014/main" val="1903402299"/>
                    </a:ext>
                  </a:extLst>
                </a:gridCol>
              </a:tblGrid>
              <a:tr h="3454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Matched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Matched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455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[^A-P]</a:t>
                      </a:r>
                      <a:r>
                        <a:rPr lang="en-US" dirty="0" err="1"/>
                        <a:t>ec</a:t>
                      </a:r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Section.pdf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Lecture.pdf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838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[^A-</a:t>
                      </a:r>
                      <a:r>
                        <a:rPr lang="en-US" dirty="0" err="1"/>
                        <a:t>Za</a:t>
                      </a:r>
                      <a:r>
                        <a:rPr lang="en-US" dirty="0"/>
                        <a:t>-z]*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9Days.avi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Vacation.jpg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666685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AEC307E-6D76-C243-BD21-F877E6AFF2F6}"/>
              </a:ext>
            </a:extLst>
          </p:cNvPr>
          <p:cNvSpPr txBox="1">
            <a:spLocks/>
          </p:cNvSpPr>
          <p:nvPr/>
        </p:nvSpPr>
        <p:spPr>
          <a:xfrm>
            <a:off x="392430" y="4861344"/>
            <a:ext cx="11407140" cy="1493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ourier New" panose="02070309020205020404" pitchFamily="49" charset="0"/>
              </a:rPr>
              <a:t>Sets, inverted or not, again match existing files/</a:t>
            </a:r>
            <a:r>
              <a:rPr lang="en-US" dirty="0" err="1">
                <a:cs typeface="Courier New" panose="02070309020205020404" pitchFamily="49" charset="0"/>
              </a:rPr>
              <a:t>dirs</a:t>
            </a:r>
            <a:endParaRPr lang="en-US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415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561E-D757-954C-A59E-091B3B1A0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3585"/>
          </a:xfrm>
        </p:spPr>
        <p:txBody>
          <a:bodyPr/>
          <a:lstStyle/>
          <a:p>
            <a:r>
              <a:rPr lang="en-US" dirty="0"/>
              <a:t>BRACE EXPANSION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7DB9BC1-FB50-104C-BBA3-F94C5A462ECD}"/>
              </a:ext>
            </a:extLst>
          </p:cNvPr>
          <p:cNvSpPr txBox="1">
            <a:spLocks/>
          </p:cNvSpPr>
          <p:nvPr/>
        </p:nvSpPr>
        <p:spPr>
          <a:xfrm>
            <a:off x="323810" y="1250111"/>
            <a:ext cx="11407140" cy="14930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ourier New" panose="02070309020205020404" pitchFamily="49" charset="0"/>
              </a:rPr>
              <a:t>Brace Expansion {…,…} matches any pattern inside the comma separated braces</a:t>
            </a:r>
          </a:p>
          <a:p>
            <a:r>
              <a:rPr lang="en-US" dirty="0">
                <a:cs typeface="Courier New" panose="02070309020205020404" pitchFamily="49" charset="0"/>
              </a:rPr>
              <a:t>Supports ranges such as 11..22 or </a:t>
            </a:r>
            <a:r>
              <a:rPr lang="en-US" dirty="0" err="1">
                <a:cs typeface="Courier New" panose="02070309020205020404" pitchFamily="49" charset="0"/>
              </a:rPr>
              <a:t>t..z</a:t>
            </a:r>
            <a:r>
              <a:rPr lang="en-US" dirty="0">
                <a:cs typeface="Courier New" panose="02070309020205020404" pitchFamily="49" charset="0"/>
              </a:rPr>
              <a:t> as well</a:t>
            </a:r>
          </a:p>
          <a:p>
            <a:r>
              <a:rPr lang="en-US" dirty="0">
                <a:cs typeface="Courier New" panose="02070309020205020404" pitchFamily="49" charset="0"/>
              </a:rPr>
              <a:t>Brace expansion needs at least two options to choose from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834ED24-3E1C-2B43-98AD-613DC5433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740911"/>
              </p:ext>
            </p:extLst>
          </p:nvPr>
        </p:nvGraphicFramePr>
        <p:xfrm>
          <a:off x="1186245" y="2884601"/>
          <a:ext cx="981951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9755">
                  <a:extLst>
                    <a:ext uri="{9D8B030D-6E8A-4147-A177-3AD203B41FA5}">
                      <a16:colId xmlns:a16="http://schemas.microsoft.com/office/drawing/2014/main" val="4103161658"/>
                    </a:ext>
                  </a:extLst>
                </a:gridCol>
                <a:gridCol w="4909755">
                  <a:extLst>
                    <a:ext uri="{9D8B030D-6E8A-4147-A177-3AD203B41FA5}">
                      <a16:colId xmlns:a16="http://schemas.microsoft.com/office/drawing/2014/main" val="1903402299"/>
                    </a:ext>
                  </a:extLst>
                </a:gridCol>
              </a:tblGrid>
              <a:tr h="3454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455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</a:t>
                      </a:r>
                      <a:r>
                        <a:rPr lang="en-US" dirty="0" err="1"/>
                        <a:t>Hello,Goodbye</a:t>
                      </a:r>
                      <a:r>
                        <a:rPr lang="en-US" dirty="0"/>
                        <a:t>}\ World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Hello World Goodbye World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838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</a:t>
                      </a:r>
                      <a:r>
                        <a:rPr lang="en-US" dirty="0" err="1"/>
                        <a:t>Hi,Bye,Cruel</a:t>
                      </a:r>
                      <a:r>
                        <a:rPr lang="en-US" dirty="0"/>
                        <a:t>}\ World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 World Bye World Cruel World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66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</a:t>
                      </a:r>
                      <a:r>
                        <a:rPr lang="en-US" dirty="0" err="1"/>
                        <a:t>a..t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Expands to the range </a:t>
                      </a:r>
                      <a:r>
                        <a:rPr lang="en-US" dirty="0" err="1"/>
                        <a:t>a..t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737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{1..99}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Expands to the range 1..99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644089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AEC307E-6D76-C243-BD21-F877E6AFF2F6}"/>
              </a:ext>
            </a:extLst>
          </p:cNvPr>
          <p:cNvSpPr txBox="1">
            <a:spLocks/>
          </p:cNvSpPr>
          <p:nvPr/>
        </p:nvSpPr>
        <p:spPr>
          <a:xfrm>
            <a:off x="505552" y="4861344"/>
            <a:ext cx="11407140" cy="18491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ourier New" panose="02070309020205020404" pitchFamily="49" charset="0"/>
              </a:rPr>
              <a:t>Note:  NO SPACES before / after the commas!</a:t>
            </a:r>
          </a:p>
          <a:p>
            <a:r>
              <a:rPr lang="en-US" dirty="0">
                <a:cs typeface="Courier New" panose="02070309020205020404" pitchFamily="49" charset="0"/>
              </a:rPr>
              <a:t>Mapped onto following expression where applicable: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Following expression must be </a:t>
            </a:r>
            <a:r>
              <a:rPr lang="en-US" i="1" dirty="0">
                <a:cs typeface="Courier New" panose="02070309020205020404" pitchFamily="49" charset="0"/>
              </a:rPr>
              <a:t>continuous</a:t>
            </a:r>
            <a:r>
              <a:rPr lang="en-US" dirty="0">
                <a:cs typeface="Courier New" panose="02070309020205020404" pitchFamily="49" charset="0"/>
              </a:rPr>
              <a:t> (whitespace escaped)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See next slide</a:t>
            </a:r>
          </a:p>
          <a:p>
            <a:r>
              <a:rPr lang="en-US" dirty="0">
                <a:cs typeface="Courier New" panose="02070309020205020404" pitchFamily="49" charset="0"/>
              </a:rPr>
              <a:t>Braces </a:t>
            </a:r>
            <a:r>
              <a:rPr lang="en-US" b="1" dirty="0">
                <a:cs typeface="Courier New" panose="02070309020205020404" pitchFamily="49" charset="0"/>
              </a:rPr>
              <a:t>define a sequence</a:t>
            </a:r>
            <a:r>
              <a:rPr lang="en-US" dirty="0">
                <a:cs typeface="Courier New" panose="02070309020205020404" pitchFamily="49" charset="0"/>
              </a:rPr>
              <a:t>, unlike previous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477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561E-D757-954C-A59E-091B3B1A0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3585"/>
          </a:xfrm>
        </p:spPr>
        <p:txBody>
          <a:bodyPr/>
          <a:lstStyle/>
          <a:p>
            <a:r>
              <a:rPr lang="en-US" dirty="0"/>
              <a:t>BRACE EXPANSION IN ACTION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7DB9BC1-FB50-104C-BBA3-F94C5A462ECD}"/>
              </a:ext>
            </a:extLst>
          </p:cNvPr>
          <p:cNvSpPr txBox="1">
            <a:spLocks/>
          </p:cNvSpPr>
          <p:nvPr/>
        </p:nvSpPr>
        <p:spPr>
          <a:xfrm>
            <a:off x="323810" y="1250111"/>
            <a:ext cx="11407140" cy="541464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Extremely convenient for loops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prints 1 2 3 … 99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for x in {1..99}; do echo $x; done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bash 4+: prints 01 02 03 … 99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for x in {01..99}; do echo $x; done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Expansion changes depending on what is after closing brace: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Automatic: puts the space between each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echo 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Hello,Goodbye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 Goodbye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Still the space, then *one* World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echo 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Hello,Goodbye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World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 Goodbye World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Continuous expression: escaped the spaces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echo 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Hello,Goodbye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}\ Milky\ Way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 Milky Way Goodbye Milky Way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Yes, we can do it on both sides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echo –e 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Hello,Goodbye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}\ Milky\ Way\ 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Galaxy,Chocolate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 Bar\\n}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 Milky Way Galaxy Hello Milky Way Chocolate Bar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Goodbye Milky Way Galaxy Goodbye Milky Way Chocolate Bar</a:t>
            </a:r>
          </a:p>
        </p:txBody>
      </p:sp>
    </p:spTree>
    <p:extLst>
      <p:ext uri="{BB962C8B-B14F-4D97-AF65-F5344CB8AC3E}">
        <p14:creationId xmlns:p14="http://schemas.microsoft.com/office/powerpoint/2010/main" val="1396911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561E-D757-954C-A59E-091B3B1A0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3585"/>
          </a:xfrm>
        </p:spPr>
        <p:txBody>
          <a:bodyPr/>
          <a:lstStyle/>
          <a:p>
            <a:r>
              <a:rPr lang="en-US" dirty="0"/>
              <a:t>COMBINING THEM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7DB9BC1-FB50-104C-BBA3-F94C5A462ECD}"/>
              </a:ext>
            </a:extLst>
          </p:cNvPr>
          <p:cNvSpPr txBox="1">
            <a:spLocks/>
          </p:cNvSpPr>
          <p:nvPr/>
        </p:nvSpPr>
        <p:spPr>
          <a:xfrm>
            <a:off x="323810" y="1250111"/>
            <a:ext cx="11407140" cy="54617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ourier New" panose="02070309020205020404" pitchFamily="49" charset="0"/>
              </a:rPr>
              <a:t>Of course you can combine all of these!</a:t>
            </a:r>
          </a:p>
          <a:p>
            <a:r>
              <a:rPr lang="en-US" dirty="0">
                <a:cs typeface="Courier New" panose="02070309020205020404" pitchFamily="49" charset="0"/>
              </a:rPr>
              <a:t>Download Lecture 10 Demos…, go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combined</a:t>
            </a:r>
            <a:r>
              <a:rPr lang="en-US" dirty="0">
                <a:cs typeface="Courier New" panose="02070309020205020404" pitchFamily="49" charset="0"/>
              </a:rPr>
              <a:t> directory</a:t>
            </a:r>
            <a:br>
              <a:rPr lang="en-US" dirty="0"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Doesn’t match: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hello.txt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ls *h[0-9]*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h3 h3llo.txt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Doesn’t match: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foo.tex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bar.tex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ls [bf][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][row].t*t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bar.text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foo.text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foo.txt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Careful with just putting a * on the end…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ls [bf][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][row].t*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bar.tex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bar.text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foo.tex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foo.text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foo.txt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Doesn’t match: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foo.text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bar.text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ls 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foo,bar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}.t{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xt,ex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bar.tex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foo.tex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foo.txt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754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15559</TotalTime>
  <Words>2701</Words>
  <Application>Microsoft Macintosh PowerPoint</Application>
  <PresentationFormat>Widescreen</PresentationFormat>
  <Paragraphs>236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Wingdings</vt:lpstr>
      <vt:lpstr>Office Theme</vt:lpstr>
      <vt:lpstr>CS2043:  Unix Tools and Scripting</vt:lpstr>
      <vt:lpstr>EXPANSION SPECIAL CHARACTERS</vt:lpstr>
      <vt:lpstr>THE * WILDCARD</vt:lpstr>
      <vt:lpstr>THE ? WILDCARD</vt:lpstr>
      <vt:lpstr>CREATING SETS</vt:lpstr>
      <vt:lpstr>INVERTING SETS</vt:lpstr>
      <vt:lpstr>BRACE EXPANSION</vt:lpstr>
      <vt:lpstr>BRACE EXPANSION IN ACTION</vt:lpstr>
      <vt:lpstr>COMBINING THEM</vt:lpstr>
      <vt:lpstr>SPECIAL CHARACTERS REVISITED</vt:lpstr>
      <vt:lpstr>SHELL EXPANSION SPECIAL CHARACTERS SUMMARIZED</vt:lpstr>
      <vt:lpstr>SINGLE VS DOUBLE QUOTES</vt:lpstr>
      <vt:lpstr>tr REVISITED WITH SETS</vt:lpstr>
      <vt:lpstr>GREP AND REGULAR EXPRESSIONS…</vt:lpstr>
      <vt:lpstr>Command:   grep</vt:lpstr>
      <vt:lpstr>SOME USEFUL GREP OPTIONS</vt:lpstr>
      <vt:lpstr>REGULAR EXPRESSIONS</vt:lpstr>
      <vt:lpstr>REGULAR EXPRESSION SIMILARITIES</vt:lpstr>
      <vt:lpstr>A NOTE ON RANGES IN SETS</vt:lpstr>
      <vt:lpstr>REGULAR EXPRESSION DIFFERENCES</vt:lpstr>
      <vt:lpstr>CURLY BRACES IN PATTERN CREATION</vt:lpstr>
      <vt:lpstr>FINAL THOUGHTS ON REGULAR EXPRESSIONS</vt:lpstr>
      <vt:lpstr>FINAL THOUGHTS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CS2043:  Unix Tools and Scripting</dc:title>
  <dc:creator>Ronald DiNapoli</dc:creator>
  <cp:lastModifiedBy>Ronald DiNapoli</cp:lastModifiedBy>
  <cp:revision>192</cp:revision>
  <cp:lastPrinted>2020-01-29T15:55:46Z</cp:lastPrinted>
  <dcterms:created xsi:type="dcterms:W3CDTF">2020-01-20T16:23:49Z</dcterms:created>
  <dcterms:modified xsi:type="dcterms:W3CDTF">2022-02-14T01:49:06Z</dcterms:modified>
</cp:coreProperties>
</file>