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60" r:id="rId2"/>
    <p:sldId id="398" r:id="rId3"/>
    <p:sldId id="378" r:id="rId4"/>
    <p:sldId id="413" r:id="rId5"/>
    <p:sldId id="414" r:id="rId6"/>
    <p:sldId id="415" r:id="rId7"/>
    <p:sldId id="416" r:id="rId8"/>
    <p:sldId id="417" r:id="rId9"/>
    <p:sldId id="430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379" r:id="rId18"/>
    <p:sldId id="431" r:id="rId19"/>
    <p:sldId id="432" r:id="rId20"/>
    <p:sldId id="427" r:id="rId21"/>
    <p:sldId id="400" r:id="rId22"/>
    <p:sldId id="401" r:id="rId23"/>
    <p:sldId id="402" r:id="rId24"/>
    <p:sldId id="428" r:id="rId25"/>
    <p:sldId id="429" r:id="rId26"/>
    <p:sldId id="26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5BDC-59D6-1B44-B084-286CE8EB3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A53-0674-834E-9176-85D7BC73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71F7-BDFB-C64C-8751-8E2E6BB1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0E75-086A-F54D-A4C7-971B967A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9903-A50C-B442-AF34-865E518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984-DFB7-6842-A82F-13A02224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0C67-B138-DF42-8E9E-47E606ACC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D7A6-AF12-5041-821F-AAC74255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43C9-4C57-0643-81C1-D8983F4D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E538-B8CC-AA45-9F35-5D186612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CF14A-EC38-F140-A2D0-461CEDE79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C37C-11A7-4D45-ABF3-7463922E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E47F-073F-8F41-BF0D-E4006D09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2A4F-DFD3-1943-BF74-0890B4C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CB43-3DDB-3445-9C67-1EF1A68E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9217-495D-E145-B5B6-2160E7A4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443A-E52F-2D46-9105-4BF4E249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0C2B-E102-0E49-B746-6473C071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F240-06FC-5B4F-983F-775A894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6CED-93D3-5A49-A747-C8958B2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D80-216C-D94C-8875-6E64EBEE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BD8A-8F17-B14F-BCB8-2C086B13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4A7C-6A45-CA4A-9FBB-3020853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FC78-4E39-C543-9F1C-BC055B0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69F1-B166-D743-A97D-3B9A0949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43C2-9FDC-E842-8457-415B7E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A684-137C-804F-B7BE-989A12CD8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584F-7EAA-034A-BB05-BC441362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A37D-6AAE-DD4A-911C-64B4AFC0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39F2-E7C9-1347-82D0-B4A7027E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C6E5-81B1-8141-90F9-878DC61E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A8F6-C2FE-AD41-83BE-54A35CC4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53E6-ABA3-F14A-B41A-2E4C256C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0B07-2FEC-C040-9F95-7670BD08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985A0-C240-014C-BA81-67193C83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CE194-8CFC-4045-908A-E2C73FC1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4A6E-BC88-D049-B6BE-F93F156E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84598-B859-AF43-B0D1-731933D2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ECBEF-FB69-0D49-8BFB-9BE853E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44B2-037C-424C-9FFE-9CFEC5D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CCE8-920E-8F49-ABB0-A268BE28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17295-23CA-B14E-BD3A-4C2679A7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415B-5D72-3B43-B52A-43914A84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CA98-B5A6-2741-B276-A651B2A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E39B1-4A4E-E342-AA87-7F8FA17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F978A-A1E5-E846-9F44-BC9E27D9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EEC-08F6-614C-9BFC-06E13972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D171-E442-E64D-8E59-D2AD76C7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E53BC-37E3-1447-8BCF-460C8ECC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6197-9CBB-C14C-A10B-B6856D5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1C47-2EAF-5A42-8BBC-7454B5F2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A03E-1F32-2642-B40F-140EC15B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48FE-E188-574C-B577-11E29DD1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B5CB9-EF0F-1043-B55C-5CDF4918F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0B59-BAED-7D46-A0BA-D94B8EBC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8117-C1C6-DD4A-9543-C4214684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52E3-0C49-214A-858C-AF2632E0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C84D-216D-524E-88B3-7C2CCFD6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1E86-A0C4-1547-928C-4B81B788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CDA9-9E87-D940-BFA4-1FADAFCB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EFC1-D3FE-C942-A2A6-0B15545E0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FB35-0459-BE45-9F1F-169157621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B540-0F7B-144D-B276-CFDD16AE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9785-E222-D74B-BAE4-226F168E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CS2043: </a:t>
            </a:r>
            <a:br>
              <a:rPr lang="en-US" dirty="0"/>
            </a:br>
            <a:r>
              <a:rPr lang="en-US" dirty="0"/>
              <a:t>Unix Tools and Scripting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E5C58-F453-A044-B874-6BFC811F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90"/>
            <a:ext cx="9144000" cy="1108710"/>
          </a:xfrm>
        </p:spPr>
        <p:txBody>
          <a:bodyPr/>
          <a:lstStyle/>
          <a:p>
            <a:r>
              <a:rPr lang="en-US" dirty="0"/>
              <a:t>Lecture 12: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gawk</a:t>
            </a:r>
            <a:r>
              <a:rPr lang="en-US" dirty="0"/>
              <a:t> and </a:t>
            </a:r>
            <a:r>
              <a:rPr lang="en-US" i="1" dirty="0"/>
              <a:t>process substitution</a:t>
            </a:r>
            <a:r>
              <a:rPr 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5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USING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2264229"/>
            <a:ext cx="11407140" cy="459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Words are variables </a:t>
            </a:r>
            <a:r>
              <a:rPr lang="en-US" i="1" dirty="0">
                <a:cs typeface="Courier New" panose="02070309020205020404" pitchFamily="49" charset="0"/>
              </a:rPr>
              <a:t>by default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Opposite of bash, where words are strings by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cs typeface="Courier New" panose="02070309020205020404" pitchFamily="49" charset="0"/>
              </a:rPr>
              <a:t> is a variable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$word </a:t>
            </a:r>
            <a:r>
              <a:rPr lang="en-US" dirty="0">
                <a:cs typeface="Courier New" panose="02070309020205020404" pitchFamily="49" charset="0"/>
              </a:rPr>
              <a:t>works too)</a:t>
            </a:r>
          </a:p>
          <a:p>
            <a:r>
              <a:rPr lang="en-US" dirty="0">
                <a:cs typeface="Courier New" panose="02070309020205020404" pitchFamily="49" charset="0"/>
              </a:rPr>
              <a:t>Actions separated by semicolon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{x = 0; y = 3; z = x + y; print z}</a:t>
            </a:r>
          </a:p>
          <a:p>
            <a:r>
              <a:rPr lang="en-US" dirty="0">
                <a:cs typeface="Courier New" panose="02070309020205020404" pitchFamily="49" charset="0"/>
              </a:rPr>
              <a:t>Not particularly whitespace sensitive</a:t>
            </a:r>
          </a:p>
          <a:p>
            <a:r>
              <a:rPr lang="en-US" dirty="0">
                <a:cs typeface="Courier New" panose="02070309020205020404" pitchFamily="49" charset="0"/>
              </a:rPr>
              <a:t>See math in action: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‘BEGIN{x=5; y=10; z=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print z}’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IMPORTANT VARIABLES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230086"/>
            <a:ext cx="11407140" cy="459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dirty="0">
                <a:cs typeface="Courier New" panose="02070309020205020404" pitchFamily="49" charset="0"/>
              </a:rPr>
              <a:t>: the number of fields in the current 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US" dirty="0">
                <a:cs typeface="Courier New" panose="02070309020205020404" pitchFamily="49" charset="0"/>
              </a:rPr>
              <a:t>: the number of lines read so far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cannot change NF or NR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cs typeface="Courier New" panose="02070309020205020404" pitchFamily="49" charset="0"/>
              </a:rPr>
              <a:t>:  the name of the input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en-US" dirty="0">
                <a:cs typeface="Courier New" panose="02070309020205020404" pitchFamily="49" charset="0"/>
              </a:rPr>
              <a:t>: the </a:t>
            </a:r>
            <a:r>
              <a:rPr lang="en-US" i="1" dirty="0">
                <a:cs typeface="Courier New" panose="02070309020205020404" pitchFamily="49" charset="0"/>
              </a:rPr>
              <a:t>field separator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  Change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FS=“,” </a:t>
            </a:r>
            <a:r>
              <a:rPr lang="en-US" dirty="0">
                <a:cs typeface="Courier New" panose="02070309020205020404" pitchFamily="49" charset="0"/>
              </a:rPr>
              <a:t>for processing a comma-separated-value sheet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 also 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dirty="0">
                <a:cs typeface="Courier New" panose="02070309020205020404" pitchFamily="49" charset="0"/>
              </a:rPr>
              <a:t> flag (capital!) to set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</a:p>
          <a:p>
            <a:r>
              <a:rPr lang="en-US" dirty="0">
                <a:cs typeface="Courier New" panose="02070309020205020404" pitchFamily="49" charset="0"/>
              </a:rPr>
              <a:t>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0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PATTERN MATCHING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230086"/>
            <a:ext cx="11407140" cy="562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3200" dirty="0">
                <a:cs typeface="Courier New" panose="02070309020205020404" pitchFamily="49" charset="0"/>
              </a:rPr>
              <a:t> can match any of the following pattern types: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/regular expression/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Relational expression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 &amp;&amp; pattern2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 || pattern2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 ? pattern2: pattern3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</a:t>
            </a:r>
            <a:r>
              <a:rPr lang="en-US" sz="2400" dirty="0">
                <a:cs typeface="Courier New" panose="02070309020205020404" pitchFamily="49" charset="0"/>
              </a:rPr>
              <a:t>, then match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pattern2</a:t>
            </a:r>
            <a:r>
              <a:rPr lang="en-US" sz="2400" dirty="0">
                <a:cs typeface="Courier New" panose="02070309020205020404" pitchFamily="49" charset="0"/>
              </a:rPr>
              <a:t>.  Otherwise match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pattern3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(pattern):</a:t>
            </a:r>
            <a:r>
              <a:rPr lang="en-US" sz="2800" dirty="0">
                <a:cs typeface="Courier New" panose="02070309020205020404" pitchFamily="49" charset="0"/>
              </a:rPr>
              <a:t> parenthesis to group / change order of operations.  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!pattern</a:t>
            </a:r>
            <a:r>
              <a:rPr lang="en-US" sz="2800" dirty="0">
                <a:cs typeface="Courier New" panose="02070309020205020404" pitchFamily="49" charset="0"/>
              </a:rPr>
              <a:t> to invert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pattern1, pattern2: </a:t>
            </a:r>
            <a:r>
              <a:rPr lang="en-US" sz="2800" dirty="0">
                <a:cs typeface="Courier New" panose="02070309020205020404" pitchFamily="49" charset="0"/>
              </a:rPr>
              <a:t>match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pattern1</a:t>
            </a:r>
            <a:r>
              <a:rPr lang="en-US" sz="2800" dirty="0">
                <a:cs typeface="Courier New" panose="02070309020205020404" pitchFamily="49" charset="0"/>
              </a:rPr>
              <a:t>, work on every line until matches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pattern2</a:t>
            </a:r>
          </a:p>
          <a:p>
            <a:pPr lvl="2"/>
            <a:r>
              <a:rPr lang="en-US" sz="2400" dirty="0">
                <a:cs typeface="Courier New" panose="02070309020205020404" pitchFamily="49" charset="0"/>
              </a:rPr>
              <a:t>So you cannot combine this…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2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TRY THESE WITH </a:t>
            </a:r>
            <a:r>
              <a:rPr lang="en-US" dirty="0" err="1"/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230086"/>
            <a:ext cx="11407140" cy="562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ourier New" panose="02070309020205020404" pitchFamily="49" charset="0"/>
              </a:rPr>
              <a:t>Look for an ‘s’ and grade in the 80s: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‘/s/&amp;&amp;/8./ {print}’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Look for an ‘s’ or a grade of 90: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‘/s/||/90/ {print}’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If there’s an ‘s’, look for grade in 80s, otherwise grade in 90s: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‘/s/?/8./:/9./ {print}’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Look for all lines that do </a:t>
            </a:r>
            <a:r>
              <a:rPr lang="en-US" sz="3200" b="1" dirty="0">
                <a:cs typeface="Courier New" panose="02070309020205020404" pitchFamily="49" charset="0"/>
              </a:rPr>
              <a:t>not</a:t>
            </a:r>
            <a:r>
              <a:rPr lang="en-US" sz="3200" dirty="0">
                <a:cs typeface="Courier New" panose="02070309020205020404" pitchFamily="49" charset="0"/>
              </a:rPr>
              <a:t> contain an ‘s’: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‘!/s/ {print}’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7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MUCH, MUCH MORE…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230086"/>
            <a:ext cx="11407140" cy="562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ourier New" panose="02070309020205020404" pitchFamily="49" charset="0"/>
              </a:rPr>
              <a:t>Regular expression usage / comparison:</a:t>
            </a:r>
          </a:p>
          <a:p>
            <a:pPr lvl="1"/>
            <a:r>
              <a:rPr lang="en-US" sz="2800" dirty="0"/>
              <a:t>https://</a:t>
            </a:r>
            <a:r>
              <a:rPr lang="en-US" sz="2800" dirty="0" err="1"/>
              <a:t>www.gnu.org</a:t>
            </a:r>
            <a:r>
              <a:rPr lang="en-US" sz="2800" dirty="0"/>
              <a:t>/software/gawk/manual/</a:t>
            </a:r>
            <a:r>
              <a:rPr lang="en-US" sz="2800" dirty="0" err="1"/>
              <a:t>html_node</a:t>
            </a:r>
            <a:r>
              <a:rPr lang="en-US" sz="2800" dirty="0"/>
              <a:t>/Regexp-Usage.html%23index-_0021-_0028exclamation-point_0029_002c-_0021_007e-operator</a:t>
            </a: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Many more comparison operations: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/software/gawk/manual/</a:t>
            </a:r>
            <a:r>
              <a:rPr lang="en-US" dirty="0" err="1"/>
              <a:t>html_node</a:t>
            </a:r>
            <a:r>
              <a:rPr lang="en-US" dirty="0"/>
              <a:t>/Regexp-Usage.html%23index-_0021-_0028exclamation-point_0029_002c-_0021_007e-operator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6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AND MORE…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92430" y="1230086"/>
            <a:ext cx="11407140" cy="562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ourier New" panose="02070309020205020404" pitchFamily="49" charset="0"/>
              </a:rPr>
              <a:t>A wealth of useful / powerful built-in functions: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cs typeface="Courier New" panose="02070309020205020404" pitchFamily="49" charset="0"/>
              </a:rPr>
              <a:t>: make string upper case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cs typeface="Courier New" panose="02070309020205020404" pitchFamily="49" charset="0"/>
              </a:rPr>
              <a:t>: make string lower case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cs typeface="Courier New" panose="02070309020205020404" pitchFamily="49" charset="0"/>
              </a:rPr>
              <a:t>: exponential of 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en-US" dirty="0">
                <a:cs typeface="Courier New" panose="02070309020205020404" pitchFamily="49" charset="0"/>
              </a:rPr>
              <a:t>: random number between 0 and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length(x)</a:t>
            </a:r>
            <a:r>
              <a:rPr lang="en-US" dirty="0">
                <a:cs typeface="Courier New" panose="02070309020205020404" pitchFamily="49" charset="0"/>
              </a:rPr>
              <a:t>: the length of 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log(x)</a:t>
            </a:r>
            <a:r>
              <a:rPr lang="en-US" dirty="0">
                <a:cs typeface="Courier New" panose="02070309020205020404" pitchFamily="49" charset="0"/>
              </a:rPr>
              <a:t>: returns the log of 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sin(x)</a:t>
            </a:r>
            <a:r>
              <a:rPr lang="en-US" dirty="0">
                <a:cs typeface="Courier New" panose="02070309020205020404" pitchFamily="49" charset="0"/>
              </a:rPr>
              <a:t>: returns the sine of 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cos(x)</a:t>
            </a:r>
            <a:r>
              <a:rPr lang="en-US" dirty="0">
                <a:cs typeface="Courier New" panose="02070309020205020404" pitchFamily="49" charset="0"/>
              </a:rPr>
              <a:t>: returns the cosine of 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cs typeface="Courier New" panose="02070309020205020404" pitchFamily="49" charset="0"/>
              </a:rPr>
              <a:t>: convert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r>
              <a:rPr lang="en-US" dirty="0">
                <a:cs typeface="Courier New" panose="02070309020205020404" pitchFamily="49" charset="0"/>
              </a:rPr>
              <a:t>Much more information: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www.grymoire.com</a:t>
            </a:r>
            <a:r>
              <a:rPr lang="en-US" dirty="0"/>
              <a:t>/Unix/</a:t>
            </a:r>
            <a:r>
              <a:rPr lang="en-US" dirty="0" err="1"/>
              <a:t>Awk.html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C273-01EE-784A-8F86-EE302057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ABOUT THE FILESYSTEM</a:t>
            </a:r>
          </a:p>
        </p:txBody>
      </p:sp>
    </p:spTree>
    <p:extLst>
      <p:ext uri="{BB962C8B-B14F-4D97-AF65-F5344CB8AC3E}">
        <p14:creationId xmlns:p14="http://schemas.microsoft.com/office/powerpoint/2010/main" val="326332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INODES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50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 data structure in a Unix-style filesystem that describes a filesystem object such as a file or a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Stores the attributes and disk block location(s) of the object’s data</a:t>
            </a:r>
          </a:p>
          <a:p>
            <a:r>
              <a:rPr lang="en-US" dirty="0">
                <a:cs typeface="Courier New" panose="02070309020205020404" pitchFamily="49" charset="0"/>
              </a:rPr>
              <a:t>Attributes may include metadata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(times of last change, access, modification)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Owner and permission data</a:t>
            </a:r>
          </a:p>
          <a:p>
            <a:r>
              <a:rPr lang="en-US" dirty="0">
                <a:cs typeface="Courier New" panose="02070309020205020404" pitchFamily="49" charset="0"/>
              </a:rPr>
              <a:t>Directories are lists of names assigned to </a:t>
            </a:r>
            <a:r>
              <a:rPr lang="en-US" dirty="0" err="1">
                <a:cs typeface="Courier New" panose="02070309020205020404" pitchFamily="49" charset="0"/>
              </a:rPr>
              <a:t>inodes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directory contains an entry for itself, its parent and each of its children</a:t>
            </a:r>
          </a:p>
          <a:p>
            <a:r>
              <a:rPr lang="en-US" dirty="0">
                <a:cs typeface="Courier New" panose="02070309020205020404" pitchFamily="49" charset="0"/>
              </a:rPr>
              <a:t>(This slide shamelessly cribbed straight from Wikipedia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)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We will go more in-depth on INODES in Lecture #17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2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205698"/>
            <a:ext cx="10995660" cy="3652302"/>
          </a:xfrm>
        </p:spPr>
        <p:txBody>
          <a:bodyPr>
            <a:normAutofit/>
          </a:bodyPr>
          <a:lstStyle/>
          <a:p>
            <a:r>
              <a:rPr lang="en-US" sz="3200" dirty="0"/>
              <a:t>Description: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When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>
                <a:cs typeface="Courier New" panose="02070309020205020404" pitchFamily="49" charset="0"/>
              </a:rPr>
              <a:t> for an object is in a directory, we say it’s been linked into the filesystem tree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dirty="0">
                <a:cs typeface="Courier New" panose="02070309020205020404" pitchFamily="49" charset="0"/>
              </a:rPr>
              <a:t> command makes and manages links</a:t>
            </a:r>
          </a:p>
          <a:p>
            <a:pPr lvl="1" fontAlgn="t"/>
            <a:r>
              <a:rPr lang="en-US" dirty="0"/>
              <a:t>Works like cp; from source to target</a:t>
            </a:r>
          </a:p>
          <a:p>
            <a:pPr lvl="1" fontAlgn="t"/>
            <a:r>
              <a:rPr lang="en-US" dirty="0"/>
              <a:t>Creates a </a:t>
            </a:r>
            <a:r>
              <a:rPr lang="en-US" i="1" dirty="0"/>
              <a:t>peer</a:t>
            </a:r>
            <a:r>
              <a:rPr lang="en-US" dirty="0"/>
              <a:t> link; no notion of “original”</a:t>
            </a:r>
          </a:p>
          <a:p>
            <a:pPr lvl="1" fontAlgn="t"/>
            <a:r>
              <a:rPr lang="en-US" dirty="0"/>
              <a:t>Only works on files</a:t>
            </a:r>
          </a:p>
          <a:p>
            <a:pPr fontAlgn="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Make links between 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 [flags] &lt;source&gt; &lt;target&gt;</a:t>
            </a:r>
          </a:p>
        </p:txBody>
      </p:sp>
    </p:spTree>
    <p:extLst>
      <p:ext uri="{BB962C8B-B14F-4D97-AF65-F5344CB8AC3E}">
        <p14:creationId xmlns:p14="http://schemas.microsoft.com/office/powerpoint/2010/main" val="329840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 -s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205698"/>
            <a:ext cx="10995660" cy="365230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Description: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 “soft” link or “symbolic” link isn’t a link at all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Works like a “shortcut” on Windows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Works like an “Alias” on MacOS 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a special file that contains a path in 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different color when shown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cs typeface="Courier New" panose="02070309020205020404" pitchFamily="49" charset="0"/>
              </a:rPr>
              <a:t> command</a:t>
            </a:r>
          </a:p>
          <a:p>
            <a:pPr lvl="1" fontAlgn="t"/>
            <a:r>
              <a:rPr lang="en-US" dirty="0"/>
              <a:t>Technically the same command as ln, but used very differently with the –s flag</a:t>
            </a:r>
          </a:p>
          <a:p>
            <a:pPr lvl="1" fontAlgn="t"/>
            <a:r>
              <a:rPr lang="en-US" dirty="0"/>
              <a:t>Creates a </a:t>
            </a:r>
            <a:r>
              <a:rPr lang="en-US" i="1" dirty="0"/>
              <a:t>subordinate</a:t>
            </a:r>
            <a:r>
              <a:rPr lang="en-US" dirty="0"/>
              <a:t> link; refers to the path</a:t>
            </a:r>
          </a:p>
          <a:p>
            <a:pPr lvl="1" fontAlgn="t"/>
            <a:r>
              <a:rPr lang="en-US" dirty="0"/>
              <a:t>Doesn’t check to see if the source path was sensible first!</a:t>
            </a:r>
          </a:p>
          <a:p>
            <a:pPr lvl="1" fontAlgn="t"/>
            <a:r>
              <a:rPr lang="en-US" dirty="0"/>
              <a:t>Works on files or directories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fontAlgn="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i="1" dirty="0">
                <a:cs typeface="Courier New" panose="02070309020205020404" pitchFamily="49" charset="0"/>
              </a:rPr>
              <a:t>soft 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 –s [flags] &lt;source&gt; &lt;target&gt;</a:t>
            </a:r>
          </a:p>
        </p:txBody>
      </p:sp>
    </p:spTree>
    <p:extLst>
      <p:ext uri="{BB962C8B-B14F-4D97-AF65-F5344CB8AC3E}">
        <p14:creationId xmlns:p14="http://schemas.microsoft.com/office/powerpoint/2010/main" val="34390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C273-01EE-784A-8F86-EE302057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AWK/GAWK</a:t>
            </a:r>
          </a:p>
        </p:txBody>
      </p:sp>
    </p:spTree>
    <p:extLst>
      <p:ext uri="{BB962C8B-B14F-4D97-AF65-F5344CB8AC3E}">
        <p14:creationId xmlns:p14="http://schemas.microsoft.com/office/powerpoint/2010/main" val="8709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C273-01EE-784A-8F86-EE302057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PROCESS SUBSTITUTION</a:t>
            </a:r>
          </a:p>
        </p:txBody>
      </p:sp>
    </p:spTree>
    <p:extLst>
      <p:ext uri="{BB962C8B-B14F-4D97-AF65-F5344CB8AC3E}">
        <p14:creationId xmlns:p14="http://schemas.microsoft.com/office/powerpoint/2010/main" val="128579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QUICK REVIEW OF REDIRECTION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0"/>
            <a:ext cx="11407140" cy="560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Recall that we can redirect output to a file with &gt; or &gt;&gt;: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 test”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another test” &gt;&gt;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Recall also that we can read a simple POSIX compliant file with the following: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while read line; do; echo $line; done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There’s a way to treat a command or series of commands as if they were a file:</a:t>
            </a:r>
            <a:endParaRPr lang="en-US" sz="2100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It’s called </a:t>
            </a:r>
            <a:r>
              <a:rPr lang="en-US" i="1" dirty="0">
                <a:cs typeface="Courier New" panose="02070309020205020404" pitchFamily="49" charset="0"/>
              </a:rPr>
              <a:t>process substitution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&lt;(list) </a:t>
            </a:r>
            <a:r>
              <a:rPr lang="en-US" dirty="0">
                <a:cs typeface="Courier New" panose="02070309020205020404" pitchFamily="49" charset="0"/>
              </a:rPr>
              <a:t>: Treat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of commands as in input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&gt;(list) </a:t>
            </a:r>
            <a:r>
              <a:rPr lang="en-US" dirty="0">
                <a:cs typeface="Courier New" panose="02070309020205020404" pitchFamily="49" charset="0"/>
              </a:rPr>
              <a:t>: Treat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of commands as an output file</a:t>
            </a:r>
          </a:p>
        </p:txBody>
      </p:sp>
    </p:spTree>
    <p:extLst>
      <p:ext uri="{BB962C8B-B14F-4D97-AF65-F5344CB8AC3E}">
        <p14:creationId xmlns:p14="http://schemas.microsoft.com/office/powerpoint/2010/main" val="313497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PROCESS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0"/>
            <a:ext cx="11407140" cy="560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Here is an example of using process substitution to treat a command as an </a:t>
            </a:r>
            <a:r>
              <a:rPr lang="en-US" i="1" dirty="0">
                <a:cs typeface="Courier New" panose="02070309020205020404" pitchFamily="49" charset="0"/>
              </a:rPr>
              <a:t>output file: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“This is a test” &gt; 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–w)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 the above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–w) </a:t>
            </a:r>
            <a:r>
              <a:rPr lang="en-US" dirty="0">
                <a:cs typeface="Courier New" panose="02070309020205020404" pitchFamily="49" charset="0"/>
              </a:rPr>
              <a:t>is treated as an output file.   When we redirect to that output file, we make “This is a test” the input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–w</a:t>
            </a:r>
          </a:p>
          <a:p>
            <a:r>
              <a:rPr lang="en-US" dirty="0">
                <a:cs typeface="Courier New" panose="02070309020205020404" pitchFamily="49" charset="0"/>
              </a:rPr>
              <a:t>Here is an example of using process substitution to treat a command as an </a:t>
            </a:r>
            <a:r>
              <a:rPr lang="en-US" i="1" dirty="0"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 file: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while read x; do echo $x; done &lt; &lt;(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The above command will treat the output of the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command as file-based input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cs typeface="Courier New" panose="02070309020205020404" pitchFamily="49" charset="0"/>
              </a:rPr>
              <a:t> loop.  </a:t>
            </a:r>
          </a:p>
        </p:txBody>
      </p:sp>
    </p:spTree>
    <p:extLst>
      <p:ext uri="{BB962C8B-B14F-4D97-AF65-F5344CB8AC3E}">
        <p14:creationId xmlns:p14="http://schemas.microsoft.com/office/powerpoint/2010/main" val="268022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USE CASE FOR PROCESS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0"/>
            <a:ext cx="11407140" cy="56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Count the words in a text file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myCount.sh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&lt;word&gt;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Counts occurrences of &lt;word&gt; in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WORDCOUNT=0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$2 | while read 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word in $line;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[ “$word” == “$1” ]; then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((WORDCOUNT+=1))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fi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”$1 appears $WORDCOUNT times in $2”</a:t>
            </a:r>
          </a:p>
          <a:p>
            <a:r>
              <a:rPr lang="en-US" dirty="0">
                <a:cs typeface="Courier New" panose="02070309020205020404" pitchFamily="49" charset="0"/>
              </a:rPr>
              <a:t>Does it work?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myCount.sh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 f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rankenstein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7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USE CASE FOR PROCESS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0"/>
            <a:ext cx="11407140" cy="5607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No it doesn’t!   What’s the problem?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myCount.sh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&lt;word&gt;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Counts occurrences of &lt;word&gt; in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WORDCOUNT=0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$2 | while read 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word in $line;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[ “$word” == “$1” ]; then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((WORDCOUNT+=1))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fi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”$1 appears $WORDCOUNT times in $2”</a:t>
            </a:r>
          </a:p>
          <a:p>
            <a:r>
              <a:rPr lang="en-US" dirty="0">
                <a:cs typeface="Courier New" panose="02070309020205020404" pitchFamily="49" charset="0"/>
              </a:rPr>
              <a:t>The pipe just before the while loop causes the while loop to be run in a </a:t>
            </a:r>
            <a:r>
              <a:rPr lang="en-US" i="1" dirty="0">
                <a:cs typeface="Courier New" panose="02070309020205020404" pitchFamily="49" charset="0"/>
              </a:rPr>
              <a:t>subshell</a:t>
            </a:r>
            <a:r>
              <a:rPr lang="en-US" dirty="0">
                <a:cs typeface="Courier New" panose="02070309020205020404" pitchFamily="49" charset="0"/>
              </a:rPr>
              <a:t>.  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When the loop ends, the subshell ends and all modifications to WORDCOUNT are lost!</a:t>
            </a:r>
            <a:b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9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USE CASE FOR PROCESS SUBSTITUTION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0"/>
            <a:ext cx="11407140" cy="56078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Try again with process substitution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myCount.sh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&lt;word&gt;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Counts occurrences of &lt;word&gt; in &lt;file&gt;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WORDCOUNT=0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read 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word in $line; do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[ “$word” == “$1” ]; then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((WORDCOUNT+=1))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fi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done &lt; &lt;(cat $2)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”$1 appears $WORDCOUNT times in $2”</a:t>
            </a:r>
          </a:p>
          <a:p>
            <a:r>
              <a:rPr lang="en-US" dirty="0">
                <a:cs typeface="Courier New" panose="02070309020205020404" pitchFamily="49" charset="0"/>
              </a:rPr>
              <a:t>Now it works! 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 pipe == No Subshell   (remember this for HW4)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6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351722"/>
            <a:ext cx="11131825" cy="5118652"/>
          </a:xfrm>
        </p:spPr>
        <p:txBody>
          <a:bodyPr>
            <a:normAutofit/>
          </a:bodyPr>
          <a:lstStyle/>
          <a:p>
            <a:r>
              <a:rPr lang="en-US" sz="3200" dirty="0"/>
              <a:t>Expect Assignment #3 to be graded over the weekend</a:t>
            </a:r>
          </a:p>
          <a:p>
            <a:r>
              <a:rPr lang="en-US" sz="3200" dirty="0"/>
              <a:t>Last chance to submit updated A2 solutions (by 11:59PM TONIGHT)</a:t>
            </a:r>
          </a:p>
          <a:p>
            <a:r>
              <a:rPr lang="en-US" sz="3200" dirty="0"/>
              <a:t>Assignment #4 is due next Tuesday by 11:59 </a:t>
            </a:r>
            <a:r>
              <a:rPr lang="en-US" sz="3200" b="1" dirty="0"/>
              <a:t>PM</a:t>
            </a:r>
            <a:endParaRPr lang="en-US" sz="3200" dirty="0"/>
          </a:p>
          <a:p>
            <a:pPr lvl="1"/>
            <a:r>
              <a:rPr lang="en-US" sz="2800" dirty="0"/>
              <a:t>You may find that bit about process substitution very useful!</a:t>
            </a:r>
          </a:p>
        </p:txBody>
      </p:sp>
    </p:spTree>
    <p:extLst>
      <p:ext uri="{BB962C8B-B14F-4D97-AF65-F5344CB8AC3E}">
        <p14:creationId xmlns:p14="http://schemas.microsoft.com/office/powerpoint/2010/main" val="210734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351722"/>
            <a:ext cx="11131825" cy="51186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Slides from this course as based on previous work done by Stephen McDowell, Bruno </a:t>
            </a:r>
            <a:r>
              <a:rPr lang="en-US" dirty="0" err="1"/>
              <a:t>Abrahao</a:t>
            </a:r>
            <a:r>
              <a:rPr lang="en-US" dirty="0"/>
              <a:t>, </a:t>
            </a:r>
            <a:r>
              <a:rPr lang="en-US" dirty="0" err="1"/>
              <a:t>Hussaam</a:t>
            </a:r>
            <a:r>
              <a:rPr lang="en-US" dirty="0"/>
              <a:t> Abu-</a:t>
            </a:r>
            <a:r>
              <a:rPr lang="en-US" dirty="0" err="1"/>
              <a:t>Libdeh</a:t>
            </a:r>
            <a:r>
              <a:rPr lang="en-US" dirty="0"/>
              <a:t>, Nicolas Savva, David Slater, and others over the years.   “Previous Cornell CS 2043 Course Slides”</a:t>
            </a:r>
          </a:p>
        </p:txBody>
      </p:sp>
    </p:spTree>
    <p:extLst>
      <p:ext uri="{BB962C8B-B14F-4D97-AF65-F5344CB8AC3E}">
        <p14:creationId xmlns:p14="http://schemas.microsoft.com/office/powerpoint/2010/main" val="54764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is a programming language designed for processing text-based data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Allows easy operation on fields rather than full lines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Works in a </a:t>
            </a:r>
            <a:r>
              <a:rPr lang="en-US" i="1" dirty="0">
                <a:cs typeface="Courier New" panose="02070309020205020404" pitchFamily="49" charset="0"/>
                <a:sym typeface="Wingdings" pitchFamily="2" charset="2"/>
              </a:rPr>
              <a:t>pattern-action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manner,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Supports numerical types (and operations).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Supports control-flow (e.g., if – else statements)</a:t>
            </a:r>
          </a:p>
          <a:p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Created at Bell Labs in the 1970s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Alfred </a:t>
            </a:r>
            <a:r>
              <a:rPr lang="en-US" b="1" dirty="0" err="1">
                <a:cs typeface="Courier New" panose="02070309020205020404" pitchFamily="49" charset="0"/>
                <a:sym typeface="Wingdings" pitchFamily="2" charset="2"/>
              </a:rPr>
              <a:t>A</a:t>
            </a:r>
            <a:r>
              <a:rPr lang="en-US" dirty="0" err="1">
                <a:cs typeface="Courier New" panose="02070309020205020404" pitchFamily="49" charset="0"/>
                <a:sym typeface="Wingdings" pitchFamily="2" charset="2"/>
              </a:rPr>
              <a:t>ho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, Peter </a:t>
            </a:r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W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einberger, and Brian </a:t>
            </a:r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K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ernighan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An ancestor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perl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, a </a:t>
            </a:r>
            <a:r>
              <a:rPr lang="en-US" i="1" dirty="0">
                <a:cs typeface="Courier New" panose="02070309020205020404" pitchFamily="49" charset="0"/>
                <a:sym typeface="Wingdings" pitchFamily="2" charset="2"/>
              </a:rPr>
              <a:t>cousin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K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ernighan and </a:t>
            </a:r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R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itchie also invented the C Programming Language</a:t>
            </a:r>
          </a:p>
          <a:p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Very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powerful!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gawk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gawk</a:t>
            </a:r>
            <a:r>
              <a:rPr lang="en-US" dirty="0">
                <a:cs typeface="Courier New" panose="02070309020205020404" pitchFamily="49" charset="0"/>
              </a:rPr>
              <a:t> is the GNU implementation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programming language</a:t>
            </a:r>
          </a:p>
          <a:p>
            <a:r>
              <a:rPr lang="en-US" dirty="0">
                <a:cs typeface="Courier New" panose="02070309020205020404" pitchFamily="49" charset="0"/>
              </a:rPr>
              <a:t>On BSD/OSX systems, it is just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On GNU, it is technically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gawk</a:t>
            </a:r>
            <a:r>
              <a:rPr lang="en-US" dirty="0">
                <a:cs typeface="Courier New" panose="02070309020205020404" pitchFamily="49" charset="0"/>
              </a:rPr>
              <a:t>, but should reliably be </a:t>
            </a:r>
            <a:r>
              <a:rPr lang="en-US" i="1" dirty="0" err="1">
                <a:cs typeface="Courier New" panose="02070309020205020404" pitchFamily="49" charset="0"/>
              </a:rPr>
              <a:t>symlinked</a:t>
            </a:r>
            <a:r>
              <a:rPr lang="en-US" dirty="0"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There are many different implementations of the AWK programming language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you use C or C++, this is similar to how there are different compilers.   The compiler is an “implementation” of the language (note the big quotes on that)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you use Python, it’s like the different between </a:t>
            </a:r>
            <a:r>
              <a:rPr lang="en-US" dirty="0" err="1">
                <a:cs typeface="Courier New" panose="02070309020205020404" pitchFamily="49" charset="0"/>
              </a:rPr>
              <a:t>Cpython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PyPy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Jython</a:t>
            </a:r>
            <a:r>
              <a:rPr lang="en-US" dirty="0">
                <a:cs typeface="Courier New" panose="02070309020205020404" pitchFamily="49" charset="0"/>
              </a:rPr>
              <a:t>, etc.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Different implementations of the same programming language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2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BASIC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allows filters to handle text easily</a:t>
            </a:r>
          </a:p>
          <a:p>
            <a:r>
              <a:rPr lang="en-US" dirty="0">
                <a:cs typeface="Courier New" panose="02070309020205020404" pitchFamily="49" charset="0"/>
              </a:rPr>
              <a:t>The basic structure of an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program is: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 {commands}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pattern1 { commands1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pattern2 { commands2 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{commands}</a:t>
            </a:r>
          </a:p>
          <a:p>
            <a:r>
              <a:rPr lang="en-US" dirty="0">
                <a:cs typeface="Courier New" panose="02070309020205020404" pitchFamily="49" charset="0"/>
              </a:rPr>
              <a:t>Patterns can be regular expressions!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Execute commands after BEGIN (optional)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Proceeds line by line, checking each pattern one by 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the pattern is found,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commands } </a:t>
            </a:r>
            <a:r>
              <a:rPr lang="en-US" dirty="0">
                <a:cs typeface="Courier New" panose="02070309020205020404" pitchFamily="49" charset="0"/>
              </a:rPr>
              <a:t>are executed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Execute commands after END (optional)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 for the above: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First line of input grabbed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pattern1</a:t>
            </a:r>
            <a:r>
              <a:rPr lang="en-US" dirty="0">
                <a:cs typeface="Courier New" panose="02070309020205020404" pitchFamily="49" charset="0"/>
              </a:rPr>
              <a:t> checked, if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commands1 } </a:t>
            </a:r>
            <a:r>
              <a:rPr lang="en-US" dirty="0">
                <a:cs typeface="Courier New" panose="02070309020205020404" pitchFamily="49" charset="0"/>
              </a:rPr>
              <a:t>executed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pattern2</a:t>
            </a:r>
            <a:r>
              <a:rPr lang="en-US" dirty="0">
                <a:cs typeface="Courier New" panose="02070309020205020404" pitchFamily="49" charset="0"/>
              </a:rPr>
              <a:t> checked, if match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commands2 } </a:t>
            </a:r>
            <a:r>
              <a:rPr lang="en-US" dirty="0">
                <a:cs typeface="Courier New" panose="02070309020205020404" pitchFamily="49" charset="0"/>
              </a:rPr>
              <a:t>executed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Next line of input grabbed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pattern1</a:t>
            </a:r>
            <a:r>
              <a:rPr lang="en-US" dirty="0">
                <a:cs typeface="Courier New" panose="02070309020205020404" pitchFamily="49" charset="0"/>
              </a:rPr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pattern2</a:t>
            </a:r>
            <a:r>
              <a:rPr lang="en-US" dirty="0">
                <a:cs typeface="Courier New" panose="020703090202050204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9317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Processing numerical values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is much more convenient</a:t>
            </a:r>
          </a:p>
          <a:p>
            <a:r>
              <a:rPr lang="en-US" dirty="0">
                <a:cs typeface="Courier New" panose="02070309020205020404" pitchFamily="49" charset="0"/>
              </a:rPr>
              <a:t>Variables and control flow in the actions</a:t>
            </a:r>
          </a:p>
          <a:p>
            <a:r>
              <a:rPr lang="en-US" dirty="0">
                <a:cs typeface="Courier New" panose="02070309020205020404" pitchFamily="49" charset="0"/>
              </a:rPr>
              <a:t>Convenient way of accessing fields within a given line</a:t>
            </a:r>
          </a:p>
          <a:p>
            <a:r>
              <a:rPr lang="en-US" dirty="0">
                <a:cs typeface="Courier New" panose="02070309020205020404" pitchFamily="49" charset="0"/>
              </a:rPr>
              <a:t>Flexible printing</a:t>
            </a:r>
          </a:p>
          <a:p>
            <a:r>
              <a:rPr lang="en-US" dirty="0">
                <a:cs typeface="Courier New" panose="02070309020205020404" pitchFamily="49" charset="0"/>
              </a:rPr>
              <a:t>Built-in arithmetic and string functions</a:t>
            </a:r>
          </a:p>
          <a:p>
            <a:r>
              <a:rPr lang="en-US" dirty="0">
                <a:cs typeface="Courier New" panose="02070309020205020404" pitchFamily="49" charset="0"/>
              </a:rPr>
              <a:t>Traditionally,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has been used a lot in the scientific community e.g., biologists would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as a way of processing data and creating new table entries (or something)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Basically,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used to be the only really good </a:t>
            </a:r>
            <a:r>
              <a:rPr lang="en-US" i="1" dirty="0">
                <a:cs typeface="Courier New" panose="02070309020205020404" pitchFamily="49" charset="0"/>
              </a:rPr>
              <a:t>and</a:t>
            </a:r>
            <a:r>
              <a:rPr lang="en-US" dirty="0">
                <a:cs typeface="Courier New" panose="02070309020205020404" pitchFamily="49" charset="0"/>
              </a:rPr>
              <a:t> convenient option to process a large amount of data while still needing to perform mathematical computations or transformations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These days there are many other options, but if you join a lab you may very well find some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scripts around!</a:t>
            </a:r>
          </a:p>
        </p:txBody>
      </p:sp>
    </p:spTree>
    <p:extLst>
      <p:ext uri="{BB962C8B-B14F-4D97-AF65-F5344CB8AC3E}">
        <p14:creationId xmlns:p14="http://schemas.microsoft.com/office/powerpoint/2010/main" val="70854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Print all lines containing Monster or monster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‘/[Mm]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{print}’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no action specified, default is to print the whole line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‘/[Mm]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en-US" dirty="0">
                <a:cs typeface="Courier New" panose="02070309020205020404" pitchFamily="49" charset="0"/>
              </a:rPr>
              <a:t>variable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refers to the whole line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‘/[Mm]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{print $0}’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First field (delimited by whitespace, or change </a:t>
            </a:r>
            <a:r>
              <a:rPr lang="en-US" i="1" dirty="0">
                <a:cs typeface="Courier New" panose="02070309020205020404" pitchFamily="49" charset="0"/>
              </a:rPr>
              <a:t>field</a:t>
            </a:r>
            <a:r>
              <a:rPr lang="en-US" dirty="0">
                <a:cs typeface="Courier New" panose="02070309020205020404" pitchFamily="49" charset="0"/>
              </a:rPr>
              <a:t> separator)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‘/[Mm]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{print $1}’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understands extended regular expressions by default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don’t need to escape +,?,etc.</a:t>
            </a:r>
          </a:p>
        </p:txBody>
      </p:sp>
    </p:spTree>
    <p:extLst>
      <p:ext uri="{BB962C8B-B14F-4D97-AF65-F5344CB8AC3E}">
        <p14:creationId xmlns:p14="http://schemas.microsoft.com/office/powerpoint/2010/main" val="27688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SHEBANG AND BEGIN/END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allows blocks of code to be executed only once, at the beginning/end</a:t>
            </a:r>
          </a:p>
          <a:p>
            <a:r>
              <a:rPr lang="en-US" dirty="0">
                <a:cs typeface="Courier New" panose="02070309020205020404" pitchFamily="49" charset="0"/>
              </a:rPr>
              <a:t>With demo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monstrosity.awk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and data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 the current directory: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 { print “Starting search for monster…” 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/[Mm]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/{ count++ } # Increment if [Mm]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found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{ print “Found “ count “ monsters in the book. “}</a:t>
            </a:r>
          </a:p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dirty="0">
                <a:cs typeface="Courier New" panose="02070309020205020404" pitchFamily="49" charset="0"/>
              </a:rPr>
              <a:t> in the shebang to tell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it expects a script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monstrosity.awk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hangs… no input file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# expecting input from keyboard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monstrosity.awk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frankenstein.txt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yay!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shebang ‘#!/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–f’ makes same as 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monstrosity.awk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frakenstein.txt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7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607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Consider file </a:t>
            </a:r>
            <a:r>
              <a:rPr lang="en-US" dirty="0" err="1">
                <a:cs typeface="Courier New" panose="02070309020205020404" pitchFamily="49" charset="0"/>
              </a:rPr>
              <a:t>marks.txt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1)	Ron	Math	90	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2)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Biology	95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3)	Chris	Writing	87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	Nick	Design	79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5)	Sue	Physics	100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 header and print out contents of file: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‘BEGIN{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\n”} {print}’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Just print Ron’s grade line: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/Ron/{print}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Just print Ron’s grade: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’/Ron/{print $4}’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Print grade lines for lines containing an ‘s’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/.*s.*/{print}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18852</TotalTime>
  <Words>2440</Words>
  <Application>Microsoft Macintosh PowerPoint</Application>
  <PresentationFormat>Widescreen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CS2043:  Unix Tools and Scripting1</vt:lpstr>
      <vt:lpstr>AWK/GAWK</vt:lpstr>
      <vt:lpstr>awk INTRODUCTION</vt:lpstr>
      <vt:lpstr>gawk</vt:lpstr>
      <vt:lpstr>BASIC STRUCTURE</vt:lpstr>
      <vt:lpstr>WHY USE awk INSTEAD OF sed?</vt:lpstr>
      <vt:lpstr>SIMPLE EXAMPLES</vt:lpstr>
      <vt:lpstr>awk SHEBANG AND BEGIN/END</vt:lpstr>
      <vt:lpstr>MORE EXAMPLES</vt:lpstr>
      <vt:lpstr>USING VARIABLES IN awk</vt:lpstr>
      <vt:lpstr>IMPORTANT VARIABLES</vt:lpstr>
      <vt:lpstr>PATTERN MATCHING WITH awk</vt:lpstr>
      <vt:lpstr>TRY THESE WITH marks.txt</vt:lpstr>
      <vt:lpstr>MUCH, MUCH MORE…</vt:lpstr>
      <vt:lpstr>AND MORE…</vt:lpstr>
      <vt:lpstr>MORE ABOUT THE FILESYSTEM</vt:lpstr>
      <vt:lpstr>INODES</vt:lpstr>
      <vt:lpstr>Command:   ln</vt:lpstr>
      <vt:lpstr>Command:   ln -s</vt:lpstr>
      <vt:lpstr>PROCESS SUBSTITUTION</vt:lpstr>
      <vt:lpstr>QUICK REVIEW OF REDIRECTION</vt:lpstr>
      <vt:lpstr>PROCESS SUBSTITUTION</vt:lpstr>
      <vt:lpstr>USE CASE FOR PROCESS SUBSTITUTION</vt:lpstr>
      <vt:lpstr>USE CASE FOR PROCESS SUBSTITUTION</vt:lpstr>
      <vt:lpstr>USE CASE FOR PROCESS SUBSTITUTION</vt:lpstr>
      <vt:lpstr>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CS2043:  Unix Tools and Scripting</dc:title>
  <dc:creator>Ronald DiNapoli</dc:creator>
  <cp:lastModifiedBy>Ronald DiNapoli</cp:lastModifiedBy>
  <cp:revision>222</cp:revision>
  <cp:lastPrinted>2020-02-19T00:51:13Z</cp:lastPrinted>
  <dcterms:created xsi:type="dcterms:W3CDTF">2020-01-20T16:23:49Z</dcterms:created>
  <dcterms:modified xsi:type="dcterms:W3CDTF">2023-02-16T22:34:13Z</dcterms:modified>
</cp:coreProperties>
</file>