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436" r:id="rId5"/>
    <p:sldId id="301" r:id="rId6"/>
    <p:sldId id="300" r:id="rId7"/>
    <p:sldId id="303" r:id="rId8"/>
    <p:sldId id="323" r:id="rId9"/>
    <p:sldId id="452" r:id="rId10"/>
    <p:sldId id="264" r:id="rId11"/>
    <p:sldId id="265" r:id="rId12"/>
    <p:sldId id="332" r:id="rId13"/>
    <p:sldId id="360" r:id="rId14"/>
    <p:sldId id="345" r:id="rId15"/>
    <p:sldId id="453" r:id="rId16"/>
    <p:sldId id="346" r:id="rId17"/>
    <p:sldId id="322" r:id="rId18"/>
    <p:sldId id="369" r:id="rId19"/>
    <p:sldId id="308" r:id="rId20"/>
    <p:sldId id="454" r:id="rId21"/>
    <p:sldId id="384" r:id="rId22"/>
    <p:sldId id="388" r:id="rId23"/>
    <p:sldId id="356" r:id="rId24"/>
    <p:sldId id="429" r:id="rId25"/>
    <p:sldId id="413" r:id="rId26"/>
    <p:sldId id="414" r:id="rId27"/>
    <p:sldId id="377" r:id="rId28"/>
    <p:sldId id="456" r:id="rId29"/>
    <p:sldId id="455" r:id="rId30"/>
    <p:sldId id="457" r:id="rId31"/>
    <p:sldId id="380" r:id="rId32"/>
    <p:sldId id="386" r:id="rId33"/>
    <p:sldId id="421" r:id="rId34"/>
    <p:sldId id="450" r:id="rId35"/>
    <p:sldId id="430" r:id="rId36"/>
    <p:sldId id="378" r:id="rId37"/>
    <p:sldId id="431" r:id="rId38"/>
    <p:sldId id="415" r:id="rId39"/>
    <p:sldId id="45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6"/>
    <p:restoredTop sz="96498"/>
  </p:normalViewPr>
  <p:slideViewPr>
    <p:cSldViewPr snapToGrid="0" snapToObjects="1">
      <p:cViewPr varScale="1">
        <p:scale>
          <a:sx n="148" d="100"/>
          <a:sy n="148" d="100"/>
        </p:scale>
        <p:origin x="208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7794-2796-CE4A-9CCF-3AF0EF278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C6F0B-591B-1348-8E48-0289130A7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7E46F-7B82-3446-8DD6-896FC8BF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437B-F576-9B46-A8A8-DE1639ED6359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1B90B-EC28-8A49-BD9B-D33F39AB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3B8C8-67E1-D34B-B0EA-76C15461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1BA5-9AAE-8640-912E-E2A3DA105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5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C0D6-A715-6848-A6EE-FF0334A9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401A4-971A-7444-9520-DE0000434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994FE-F6C5-434D-8047-BD0AF3C4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437B-F576-9B46-A8A8-DE1639ED6359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8F65-FC48-B44D-997C-2D2E56BE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84465-7662-174A-B17C-69E33D22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1BA5-9AAE-8640-912E-E2A3DA105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6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8A38A3-539F-234F-A20C-9E253222C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9F92F-18F1-524B-A726-8F5208291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666E2-5DBA-E44C-8905-FEFE8842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437B-F576-9B46-A8A8-DE1639ED6359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75593-7F0F-5647-9757-33A2BAC0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45451-D1A4-1640-ADA5-186A4F8A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1BA5-9AAE-8640-912E-E2A3DA105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4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35CC-D736-B14F-8841-52F23777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AF7B8-DC63-4C45-A18F-7BA951736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D9B39-E3F9-3A4E-A565-0C9B3AC5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437B-F576-9B46-A8A8-DE1639ED6359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C6EE3-10E0-6D4B-9436-73171D9C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17D2D-5A3B-DC43-98A5-64FE8FA5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1BA5-9AAE-8640-912E-E2A3DA105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0683B-8F42-8C4D-A31F-08EAF8F9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5C6B9-C75E-7F40-A9BC-97E56286D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480B0-EB93-8843-8947-2CE9B7E79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437B-F576-9B46-A8A8-DE1639ED6359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375EB-D261-F34C-8007-92FAA4BE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54709-E901-DF44-8419-A1BAD4CB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1BA5-9AAE-8640-912E-E2A3DA105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1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3E8A-3E1A-2847-A624-BF0FD604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6DA30-98CB-F84F-BBF6-7B7C1106A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B20C0-5595-674A-A299-96C276117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68DB7-21BC-1849-84C9-241E9074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437B-F576-9B46-A8A8-DE1639ED6359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64D23-A2D6-CC47-BD37-2B68CD2D3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B45E8-EDF7-5940-8ECD-5FBCAAC5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1BA5-9AAE-8640-912E-E2A3DA105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6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A265B-0593-3142-91B2-9CDED20D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6D54B-EC47-7D49-9827-869E1B652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2C990-A832-624C-940F-8F829D3B4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427D3-8525-E443-9429-D2C83FD89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EE44C-1D1F-BE4A-95A6-6941483A0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998B1-09BF-C84A-B464-39767722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437B-F576-9B46-A8A8-DE1639ED6359}" type="datetimeFigureOut">
              <a:rPr lang="en-US" smtClean="0"/>
              <a:t>3/5/23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CF68A6-8173-DF41-A4AF-DDF90227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FD5DBD-6915-9A4F-AA56-167C476C7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1BA5-9AAE-8640-912E-E2A3DA105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1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CFAFA-1904-FB4C-92E4-643A7ECF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A074A-DA50-4F49-AC0C-D9D0EB02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437B-F576-9B46-A8A8-DE1639ED6359}" type="datetimeFigureOut">
              <a:rPr lang="en-US" smtClean="0"/>
              <a:t>3/5/23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8B7E6-9C37-724C-949C-CA704961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24FA1-09AB-6D49-AE59-21FE4AE8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1BA5-9AAE-8640-912E-E2A3DA105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8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7280C-026F-0044-A978-E9C3DCA7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437B-F576-9B46-A8A8-DE1639ED6359}" type="datetimeFigureOut">
              <a:rPr lang="en-US" smtClean="0"/>
              <a:t>3/5/23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539F9-FB7E-E24B-AFBC-E31D7CDD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2719E-15A7-6E44-9345-BDB0ABE0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1BA5-9AAE-8640-912E-E2A3DA105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8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3F8B-7B6E-3A4D-8E98-9F04B426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5545E-0501-2142-9D7C-F6B9049D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28A14-6BE5-0146-962C-A8073541A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DC4DF-0DC7-8D42-BCA4-49A3F021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437B-F576-9B46-A8A8-DE1639ED6359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AFD3A-DBC4-0C41-AFC2-CF3BDFBB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00012-E4B5-7F40-99E1-613BF972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1BA5-9AAE-8640-912E-E2A3DA105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5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C1B1F-EF9D-9C42-ADD1-C8D39B8E3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B1115-B53C-C54F-8096-5AA3812D9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905E5-A668-2742-A66D-CE40BFE4D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B1E62-CD7E-1E4C-97DE-D1CD5FC64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437B-F576-9B46-A8A8-DE1639ED6359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58418-1263-5348-831A-691343D3B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8B59C-5E20-C646-ABB8-A84181DF3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1BA5-9AAE-8640-912E-E2A3DA105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7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64D23D-E7A5-E24F-85B4-7C00277B8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A5136-4D89-C243-90EB-5D85021E9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29D06-1185-244E-896B-7325534A3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5437B-F576-9B46-A8A8-DE1639ED6359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8BCD5-AC77-B248-AF77-BA7D0F2B7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C862D-1687-B24E-B6E7-6E8E8A51E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41BA5-9AAE-8640-912E-E2A3DA105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2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AEBC-B34D-7D44-83A4-284F96DE9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CS2043: Unix Tools and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ED334-1632-7745-A5B1-DA608FA09F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Prelim Review 2023</a:t>
            </a:r>
          </a:p>
        </p:txBody>
      </p:sp>
    </p:spTree>
    <p:extLst>
      <p:ext uri="{BB962C8B-B14F-4D97-AF65-F5344CB8AC3E}">
        <p14:creationId xmlns:p14="http://schemas.microsoft.com/office/powerpoint/2010/main" val="2359903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/>
          <a:lstStyle/>
          <a:p>
            <a:r>
              <a:rPr lang="en-US" dirty="0"/>
              <a:t>BASIC SCRIPTING AT A GLANCE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1D4D-DCFE-374A-AEB3-874C2998E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18" y="1202634"/>
            <a:ext cx="11310730" cy="5655365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 The shebang (also called pound-bang or hash-bang) is an optional, special two character sequence which may appear as the first two characters in your script file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r>
              <a:rPr lang="en-US" sz="3200" dirty="0">
                <a:cs typeface="Courier New" panose="02070309020205020404" pitchFamily="49" charset="0"/>
                <a:sym typeface="Wingdings" pitchFamily="2" charset="2"/>
              </a:rPr>
              <a:t>If present, it is expected that it is immediately followed by an interpreter to be used to process the rest of the commands in the file</a:t>
            </a:r>
          </a:p>
          <a:p>
            <a:r>
              <a:rPr lang="en-US" sz="3200" dirty="0">
                <a:cs typeface="Courier New" panose="02070309020205020404" pitchFamily="49" charset="0"/>
                <a:sym typeface="Wingdings" pitchFamily="2" charset="2"/>
              </a:rPr>
              <a:t>If not present, an executable text file should run using the same shell that it is launched from</a:t>
            </a:r>
          </a:p>
          <a:p>
            <a:r>
              <a:rPr lang="en-US" sz="3200" dirty="0">
                <a:cs typeface="Courier New" panose="02070309020205020404" pitchFamily="49" charset="0"/>
                <a:sym typeface="Wingdings" pitchFamily="2" charset="2"/>
              </a:rPr>
              <a:t>If you run the shell script as an argument to the invocation of a shell, then the shebang is ignored</a:t>
            </a:r>
          </a:p>
          <a:p>
            <a:r>
              <a:rPr lang="en-US" sz="3200" dirty="0">
                <a:cs typeface="Courier New" panose="02070309020205020404" pitchFamily="49" charset="0"/>
                <a:sym typeface="Wingdings" pitchFamily="2" charset="2"/>
              </a:rPr>
              <a:t>A little more detail on the shebang later in the course</a:t>
            </a:r>
            <a:endParaRPr lang="en-US" sz="28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7501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510"/>
          </a:xfrm>
        </p:spPr>
        <p:txBody>
          <a:bodyPr/>
          <a:lstStyle/>
          <a:p>
            <a:r>
              <a:rPr lang="en-US" dirty="0"/>
              <a:t>SOME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1D4D-DCFE-374A-AEB3-874C2998E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26" y="1341783"/>
            <a:ext cx="11171583" cy="5128591"/>
          </a:xfrm>
        </p:spPr>
        <p:txBody>
          <a:bodyPr>
            <a:normAutofit/>
          </a:bodyPr>
          <a:lstStyle/>
          <a:p>
            <a:r>
              <a:rPr lang="en-US" sz="3600" dirty="0"/>
              <a:t>Specify the use of the bash shell in a script:</a:t>
            </a:r>
            <a:br>
              <a:rPr lang="en-US" sz="3600" dirty="0"/>
            </a:b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  <a:b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“Hello World!”</a:t>
            </a:r>
            <a:b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“There are two commands here!”</a:t>
            </a:r>
          </a:p>
          <a:p>
            <a:r>
              <a:rPr lang="en-US" sz="3600" dirty="0">
                <a:cs typeface="Courier New" panose="02070309020205020404" pitchFamily="49" charset="0"/>
              </a:rPr>
              <a:t>Run a python script (assuming python is installed)</a:t>
            </a:r>
            <a:br>
              <a:rPr lang="en-US" sz="3600" dirty="0">
                <a:cs typeface="Courier New" panose="02070309020205020404" pitchFamily="49" charset="0"/>
              </a:rPr>
            </a:b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/bin/python3</a:t>
            </a:r>
            <a:b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 (‘hello there friend’);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58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445"/>
          </a:xfrm>
        </p:spPr>
        <p:txBody>
          <a:bodyPr/>
          <a:lstStyle/>
          <a:p>
            <a:r>
              <a:rPr lang="en-US" dirty="0"/>
              <a:t>Command: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1D4D-DCFE-374A-AEB3-874C2998E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" y="3706000"/>
            <a:ext cx="10995660" cy="3393884"/>
          </a:xfrm>
        </p:spPr>
        <p:txBody>
          <a:bodyPr>
            <a:normAutofit/>
          </a:bodyPr>
          <a:lstStyle/>
          <a:p>
            <a:r>
              <a:rPr lang="en-US" sz="3200" dirty="0">
                <a:cs typeface="Courier New" panose="02070309020205020404" pitchFamily="49" charset="0"/>
              </a:rPr>
              <a:t>Prints the input string to the standard output (the terminal), adds a newline character</a:t>
            </a:r>
            <a:endParaRPr lang="en-US" sz="3200" dirty="0"/>
          </a:p>
          <a:p>
            <a:r>
              <a:rPr lang="en-US" sz="3200" dirty="0"/>
              <a:t>Common Arguments:</a:t>
            </a:r>
          </a:p>
          <a:p>
            <a:pPr lvl="1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 </a:t>
            </a:r>
            <a:r>
              <a:rPr lang="en-US" sz="2800" b="1" dirty="0">
                <a:cs typeface="Courier New" panose="02070309020205020404" pitchFamily="49" charset="0"/>
              </a:rPr>
              <a:t>Suppress the newline that would normally be output after &lt;text&gt;</a:t>
            </a:r>
          </a:p>
          <a:p>
            <a:pPr marL="457200" lvl="1" indent="0">
              <a:buNone/>
            </a:pPr>
            <a:br>
              <a:rPr lang="en-US" b="1" dirty="0">
                <a:cs typeface="Courier New" panose="02070309020205020404" pitchFamily="49" charset="0"/>
              </a:rPr>
            </a:br>
            <a:r>
              <a:rPr lang="en-US" i="1" dirty="0">
                <a:cs typeface="Courier New" panose="02070309020205020404" pitchFamily="49" charset="0"/>
              </a:rPr>
              <a:t>    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95011C-53D6-9340-B488-E6E03D7167C7}"/>
              </a:ext>
            </a:extLst>
          </p:cNvPr>
          <p:cNvSpPr txBox="1">
            <a:spLocks/>
          </p:cNvSpPr>
          <p:nvPr/>
        </p:nvSpPr>
        <p:spPr>
          <a:xfrm>
            <a:off x="815340" y="1232453"/>
            <a:ext cx="10995660" cy="1639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What is it used for?</a:t>
            </a:r>
          </a:p>
          <a:p>
            <a:pPr lvl="1"/>
            <a:r>
              <a:rPr lang="en-US" sz="2800" dirty="0"/>
              <a:t>Display a line of text</a:t>
            </a:r>
          </a:p>
          <a:p>
            <a:r>
              <a:rPr lang="en-US" sz="3200" dirty="0"/>
              <a:t>Common Usage: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F8E247-83D5-BF41-BCFD-48FBD8F6D0E1}"/>
              </a:ext>
            </a:extLst>
          </p:cNvPr>
          <p:cNvSpPr txBox="1"/>
          <p:nvPr/>
        </p:nvSpPr>
        <p:spPr>
          <a:xfrm>
            <a:off x="1166191" y="2782669"/>
            <a:ext cx="10187609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&lt;text&gt;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–n &lt;text&gt;</a:t>
            </a:r>
          </a:p>
        </p:txBody>
      </p:sp>
    </p:spTree>
    <p:extLst>
      <p:ext uri="{BB962C8B-B14F-4D97-AF65-F5344CB8AC3E}">
        <p14:creationId xmlns:p14="http://schemas.microsoft.com/office/powerpoint/2010/main" val="1050812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445"/>
          </a:xfrm>
        </p:spPr>
        <p:txBody>
          <a:bodyPr/>
          <a:lstStyle/>
          <a:p>
            <a:r>
              <a:rPr lang="en-US" dirty="0"/>
              <a:t>Command: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1D4D-DCFE-374A-AEB3-874C2998E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" y="3315029"/>
            <a:ext cx="10995660" cy="3480218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Common example (extract an archive):</a:t>
            </a:r>
          </a:p>
          <a:p>
            <a:pPr lvl="1" fontAlgn="t"/>
            <a:r>
              <a:rPr lang="en-US" dirty="0"/>
              <a:t>Count the number of lines: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-l</a:t>
            </a:r>
          </a:p>
          <a:p>
            <a:pPr lvl="1" fontAlgn="t"/>
            <a:r>
              <a:rPr lang="en-US" dirty="0"/>
              <a:t>Count the number of words: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-w</a:t>
            </a:r>
          </a:p>
          <a:p>
            <a:pPr lvl="1" fontAlgn="t"/>
            <a:r>
              <a:rPr lang="en-US" dirty="0"/>
              <a:t>Count the number of characters: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</a:t>
            </a:r>
          </a:p>
          <a:p>
            <a:pPr lvl="1" fontAlgn="t"/>
            <a:r>
              <a:rPr lang="en-US" dirty="0"/>
              <a:t>Count the number of bytes: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</a:t>
            </a:r>
          </a:p>
          <a:p>
            <a:r>
              <a:rPr lang="en-US" dirty="0">
                <a:cs typeface="Courier New" panose="02070309020205020404" pitchFamily="49" charset="0"/>
              </a:rPr>
              <a:t>Great for things like: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Reveling in the number of lines you have programmed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conjunction with other commands:</a:t>
            </a:r>
          </a:p>
          <a:p>
            <a:pPr lvl="2"/>
            <a:r>
              <a:rPr lang="en-US" i="1" dirty="0">
                <a:cs typeface="Courier New" panose="02070309020205020404" pitchFamily="49" charset="0"/>
              </a:rPr>
              <a:t>How many </a:t>
            </a:r>
            <a:r>
              <a:rPr lang="en-US" dirty="0">
                <a:cs typeface="Courier New" panose="02070309020205020404" pitchFamily="49" charset="0"/>
              </a:rPr>
              <a:t> user directories are there on </a:t>
            </a:r>
            <a:r>
              <a:rPr lang="en-US" dirty="0" err="1">
                <a:cs typeface="Courier New" panose="02070309020205020404" pitchFamily="49" charset="0"/>
              </a:rPr>
              <a:t>ugclinux</a:t>
            </a:r>
            <a:r>
              <a:rPr lang="en-US" dirty="0"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Completing homework assignments perhaps?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95011C-53D6-9340-B488-E6E03D7167C7}"/>
              </a:ext>
            </a:extLst>
          </p:cNvPr>
          <p:cNvSpPr txBox="1">
            <a:spLocks/>
          </p:cNvSpPr>
          <p:nvPr/>
        </p:nvSpPr>
        <p:spPr>
          <a:xfrm>
            <a:off x="815340" y="1232453"/>
            <a:ext cx="10995660" cy="1639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What is it used for?</a:t>
            </a:r>
          </a:p>
          <a:p>
            <a:pPr lvl="1"/>
            <a:r>
              <a:rPr lang="en-US" sz="2800" dirty="0"/>
              <a:t>Count words, lines, characters or bytes</a:t>
            </a:r>
          </a:p>
          <a:p>
            <a:r>
              <a:rPr lang="en-US" sz="3200" dirty="0"/>
              <a:t>Common Usage: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F8E247-83D5-BF41-BCFD-48FBD8F6D0E1}"/>
              </a:ext>
            </a:extLst>
          </p:cNvPr>
          <p:cNvSpPr txBox="1"/>
          <p:nvPr/>
        </p:nvSpPr>
        <p:spPr>
          <a:xfrm>
            <a:off x="1166191" y="2782669"/>
            <a:ext cx="1018760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[options] &lt;file&gt;</a:t>
            </a:r>
          </a:p>
        </p:txBody>
      </p:sp>
    </p:spTree>
    <p:extLst>
      <p:ext uri="{BB962C8B-B14F-4D97-AF65-F5344CB8AC3E}">
        <p14:creationId xmlns:p14="http://schemas.microsoft.com/office/powerpoint/2010/main" val="3754057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445"/>
          </a:xfrm>
        </p:spPr>
        <p:txBody>
          <a:bodyPr/>
          <a:lstStyle/>
          <a:p>
            <a:r>
              <a:rPr lang="en-US" dirty="0"/>
              <a:t>PIPING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1D4D-DCFE-374A-AEB3-874C2998E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70" y="1037303"/>
            <a:ext cx="10995660" cy="123455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Shell scripting is all about combining simple commands together to do more powerful things.  One way this is achieved is with the “pipe” character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98C735-3180-4A4E-8ECD-E3140D9098CF}"/>
              </a:ext>
            </a:extLst>
          </p:cNvPr>
          <p:cNvGraphicFramePr>
            <a:graphicFrameLocks noGrp="1"/>
          </p:cNvGraphicFramePr>
          <p:nvPr/>
        </p:nvGraphicFramePr>
        <p:xfrm>
          <a:off x="829559" y="2432469"/>
          <a:ext cx="10524241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4241">
                  <a:extLst>
                    <a:ext uri="{9D8B030D-6E8A-4147-A177-3AD203B41FA5}">
                      <a16:colId xmlns:a16="http://schemas.microsoft.com/office/drawing/2014/main" val="2649638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Piping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54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&lt;command1&gt; | &lt;command2&gt;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23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219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Pass output of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command1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 as input to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2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+mn-lt"/>
                          <a:cs typeface="Courier New" panose="02070309020205020404" pitchFamily="49" charset="0"/>
                        </a:rPr>
                        <a:t>Works for almost every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8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+mn-lt"/>
                          <a:cs typeface="Courier New" panose="02070309020205020404" pitchFamily="49" charset="0"/>
                        </a:rPr>
                        <a:t>Note: </a:t>
                      </a:r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</a:t>
                      </a:r>
                      <a:r>
                        <a:rPr lang="en-US" b="0" dirty="0">
                          <a:latin typeface="+mn-lt"/>
                          <a:cs typeface="Courier New" panose="02070309020205020404" pitchFamily="49" charset="0"/>
                        </a:rPr>
                        <a:t> does not allow you to pipe to it!  Use </a:t>
                      </a:r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</a:t>
                      </a:r>
                      <a:r>
                        <a:rPr lang="en-US" b="0" dirty="0">
                          <a:latin typeface="+mn-lt"/>
                          <a:cs typeface="Courier New" panose="02070309020205020404" pitchFamily="49" charset="0"/>
                        </a:rPr>
                        <a:t> instead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1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+mn-lt"/>
                          <a:cs typeface="Courier New" panose="02070309020205020404" pitchFamily="49" charset="0"/>
                        </a:rPr>
                        <a:t>In some senses, the majority of commands you will learn in this course were designed to support this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761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987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445"/>
          </a:xfrm>
        </p:spPr>
        <p:txBody>
          <a:bodyPr/>
          <a:lstStyle/>
          <a:p>
            <a:r>
              <a:rPr lang="en-US" dirty="0"/>
              <a:t>Command: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echo, cat,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pipes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1D4D-DCFE-374A-AEB3-874C2998E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" y="3315029"/>
            <a:ext cx="10995660" cy="1757303"/>
          </a:xfrm>
        </p:spPr>
        <p:txBody>
          <a:bodyPr>
            <a:normAutofit/>
          </a:bodyPr>
          <a:lstStyle/>
          <a:p>
            <a:r>
              <a:rPr lang="en-US" sz="3200" dirty="0"/>
              <a:t>Gets the number of words in the string “This is a test”</a:t>
            </a:r>
          </a:p>
          <a:p>
            <a:r>
              <a:rPr lang="en-US" sz="3200" dirty="0">
                <a:cs typeface="Courier New" panose="02070309020205020404" pitchFamily="49" charset="0"/>
              </a:rPr>
              <a:t>Or, I’ll use cat to pipe the contents of a file to </a:t>
            </a:r>
            <a:r>
              <a:rPr lang="en-US" sz="3200" dirty="0" err="1">
                <a:cs typeface="Courier New" panose="02070309020205020404" pitchFamily="49" charset="0"/>
              </a:rPr>
              <a:t>wc</a:t>
            </a:r>
            <a:r>
              <a:rPr lang="en-US" sz="3200" dirty="0">
                <a:cs typeface="Courier New" panose="02070309020205020404" pitchFamily="49" charset="0"/>
              </a:rPr>
              <a:t> to get the number of lines: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95011C-53D6-9340-B488-E6E03D7167C7}"/>
              </a:ext>
            </a:extLst>
          </p:cNvPr>
          <p:cNvSpPr txBox="1">
            <a:spLocks/>
          </p:cNvSpPr>
          <p:nvPr/>
        </p:nvSpPr>
        <p:spPr>
          <a:xfrm>
            <a:off x="815340" y="1232453"/>
            <a:ext cx="10995660" cy="1639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I’ll frequently do demonstrations of the </a:t>
            </a:r>
            <a:r>
              <a:rPr lang="en-US" sz="3200" dirty="0" err="1"/>
              <a:t>wc</a:t>
            </a:r>
            <a:r>
              <a:rPr lang="en-US" sz="3200" dirty="0"/>
              <a:t> command by echoing a string to it, like this: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F8E247-83D5-BF41-BCFD-48FBD8F6D0E1}"/>
              </a:ext>
            </a:extLst>
          </p:cNvPr>
          <p:cNvSpPr txBox="1"/>
          <p:nvPr/>
        </p:nvSpPr>
        <p:spPr>
          <a:xfrm>
            <a:off x="1088553" y="2539721"/>
            <a:ext cx="1018760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echo “This is a test”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529EF7-68BE-0DD8-035B-0ECCEA7B17E6}"/>
              </a:ext>
            </a:extLst>
          </p:cNvPr>
          <p:cNvSpPr txBox="1"/>
          <p:nvPr/>
        </p:nvSpPr>
        <p:spPr>
          <a:xfrm>
            <a:off x="1002195" y="5357683"/>
            <a:ext cx="1018760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someFile.txt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</a:p>
        </p:txBody>
      </p:sp>
    </p:spTree>
    <p:extLst>
      <p:ext uri="{BB962C8B-B14F-4D97-AF65-F5344CB8AC3E}">
        <p14:creationId xmlns:p14="http://schemas.microsoft.com/office/powerpoint/2010/main" val="226806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445"/>
          </a:xfrm>
        </p:spPr>
        <p:txBody>
          <a:bodyPr/>
          <a:lstStyle/>
          <a:p>
            <a:r>
              <a:rPr lang="en-US" dirty="0"/>
              <a:t>SOME PIPING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1D4D-DCFE-374A-AEB3-874C2998E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70" y="1037304"/>
            <a:ext cx="10995660" cy="584068"/>
          </a:xfrm>
        </p:spPr>
        <p:txBody>
          <a:bodyPr>
            <a:normAutofit/>
          </a:bodyPr>
          <a:lstStyle/>
          <a:p>
            <a:r>
              <a:rPr lang="en-US" sz="3200" dirty="0"/>
              <a:t>1, 2, 3… easy as ABC?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98C735-3180-4A4E-8ECD-E3140D9098CF}"/>
              </a:ext>
            </a:extLst>
          </p:cNvPr>
          <p:cNvGraphicFramePr>
            <a:graphicFrameLocks noGrp="1"/>
          </p:cNvGraphicFramePr>
          <p:nvPr/>
        </p:nvGraphicFramePr>
        <p:xfrm>
          <a:off x="763571" y="1621372"/>
          <a:ext cx="10524241" cy="307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4241">
                  <a:extLst>
                    <a:ext uri="{9D8B030D-6E8A-4147-A177-3AD203B41FA5}">
                      <a16:colId xmlns:a16="http://schemas.microsoft.com/office/drawing/2014/main" val="2649638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Piping along…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54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 ls –al /bin | less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23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Scroll through the long list of programs in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219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 history | tail -20 | head 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77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The 10</a:t>
                      </a:r>
                      <a:r>
                        <a:rPr lang="en-US" baseline="30000" dirty="0">
                          <a:latin typeface="+mn-lt"/>
                          <a:cs typeface="Courier New" panose="02070309020205020404" pitchFamily="49" charset="0"/>
                        </a:rPr>
                        <a:t>th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 – 19</a:t>
                      </a:r>
                      <a:r>
                        <a:rPr lang="en-US" baseline="30000" dirty="0">
                          <a:latin typeface="+mn-lt"/>
                          <a:cs typeface="Courier New" panose="02070309020205020404" pitchFamily="49" charset="0"/>
                        </a:rPr>
                        <a:t>th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 most recent commands executed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72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 echo * |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‘ ‘ ‘\n’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39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Replaces all space characters with newlines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Execute just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*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 to see difference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582605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ED2402-DE21-3545-8FDC-F87E8620F28D}"/>
              </a:ext>
            </a:extLst>
          </p:cNvPr>
          <p:cNvSpPr txBox="1">
            <a:spLocks/>
          </p:cNvSpPr>
          <p:nvPr/>
        </p:nvSpPr>
        <p:spPr>
          <a:xfrm>
            <a:off x="598170" y="4826167"/>
            <a:ext cx="11131825" cy="1989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For all of these examples, try executing it first without the |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First: execute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history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Next: execute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history | tail -20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Last: execute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history | tail -20 | head -10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94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/>
              <a:t>REDIRECTION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92430" y="1108710"/>
            <a:ext cx="11407140" cy="57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redirection operators are: &gt;, &gt;&gt;, &lt; or &lt;&lt;</a:t>
            </a:r>
          </a:p>
          <a:p>
            <a:pPr lvl="1"/>
            <a:r>
              <a:rPr lang="en-US" dirty="0"/>
              <a:t>To redirect standard output,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operator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command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The output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en-US" dirty="0"/>
              <a:t> is </a:t>
            </a:r>
            <a:r>
              <a:rPr lang="en-US" i="1" dirty="0"/>
              <a:t>redirected </a:t>
            </a:r>
            <a:r>
              <a:rPr lang="en-US" dirty="0"/>
              <a:t>to the file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somefile</a:t>
            </a:r>
            <a:r>
              <a:rPr lang="en-US" dirty="0"/>
              <a:t>, overwriting it if it already exists</a:t>
            </a:r>
          </a:p>
          <a:p>
            <a:pPr lvl="1"/>
            <a:r>
              <a:rPr lang="en-US" dirty="0"/>
              <a:t>To redirect standard input,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 operator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command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Take the contents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somefile</a:t>
            </a:r>
            <a:r>
              <a:rPr lang="en-US" dirty="0"/>
              <a:t> and use it as input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</a:p>
          <a:p>
            <a:pPr lvl="2"/>
            <a:r>
              <a:rPr lang="en-US" dirty="0"/>
              <a:t>Similar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command</a:t>
            </a:r>
          </a:p>
        </p:txBody>
      </p:sp>
    </p:spTree>
    <p:extLst>
      <p:ext uri="{BB962C8B-B14F-4D97-AF65-F5344CB8AC3E}">
        <p14:creationId xmlns:p14="http://schemas.microsoft.com/office/powerpoint/2010/main" val="3648543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/>
              <a:t>FOR LOOPS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13041-06C9-8A46-8D9D-587C1FE71115}"/>
              </a:ext>
            </a:extLst>
          </p:cNvPr>
          <p:cNvSpPr txBox="1"/>
          <p:nvPr/>
        </p:nvSpPr>
        <p:spPr>
          <a:xfrm>
            <a:off x="336576" y="1108709"/>
            <a:ext cx="116166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Delineate by spaces, loop:                                 # Output: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s1, then s2, then s3, then s4                              # Var: s1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s1 s2 s3 s4; do                                   # Var: s2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echo “Var: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                                         # Var: s3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                                                         # Var: s4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Brace expansion                                            # Output: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00, 01, …, 11                                              # Var: 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{00..11}; do                                      # Var: 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echo “Var: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                                         # Var: 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                                                         # Var: 11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“Traditional” for Loop                                     # Output: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0, 1, … 11                                                 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11;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)); do                            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echo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                                             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                                                         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11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Also:                                                      # word: This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SENTENCE=“This is a test”                                    # word: is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word in $SENTENCE; do                                    # word: 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echo $word                                              # word: 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909648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/>
              <a:t>WHILE LOOPS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92430" y="1108710"/>
            <a:ext cx="11407140" cy="57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Repeat while a condition is true</a:t>
            </a:r>
            <a:br>
              <a:rPr lang="en-US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s=“s” # Test expression comparison                 # Output: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[[ “$s” != 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 ]]; do                     # s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echo “$s”  # prepend s until                   #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s=“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s$s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    # target length reached             #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done                                               #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ssss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x=0  # Arithmetic comparison                       # Output: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(( x &lt;= 11 )); do                            # x: 0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echo “x: $x”                                   # x: 1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(( ++x ))                                      # x: …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done                                               # x: 11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Loop through lines in a file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file=“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filename.txt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read –r line; do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echo ”Line: $line”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done &lt; “$file”</a:t>
            </a:r>
            <a:endParaRPr lang="en-US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02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445"/>
          </a:xfrm>
        </p:spPr>
        <p:txBody>
          <a:bodyPr/>
          <a:lstStyle/>
          <a:p>
            <a:r>
              <a:rPr lang="en-US" dirty="0"/>
              <a:t>WHAT IS THE SHELL?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1D4D-DCFE-374A-AEB3-874C2998E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40" y="1303019"/>
            <a:ext cx="10995660" cy="5189855"/>
          </a:xfrm>
        </p:spPr>
        <p:txBody>
          <a:bodyPr>
            <a:normAutofit/>
          </a:bodyPr>
          <a:lstStyle/>
          <a:p>
            <a:r>
              <a:rPr lang="en-US" sz="3200" dirty="0"/>
              <a:t>Historically, computers have always required “typing commands” to interact with them:</a:t>
            </a:r>
          </a:p>
          <a:p>
            <a:pPr lvl="1"/>
            <a:r>
              <a:rPr lang="en-US" sz="2800" dirty="0"/>
              <a:t>UNIX systems (1970s)</a:t>
            </a:r>
          </a:p>
          <a:p>
            <a:pPr lvl="1"/>
            <a:r>
              <a:rPr lang="en-US" sz="2800" dirty="0"/>
              <a:t>DEC VAX/VMS (late 70s)</a:t>
            </a:r>
          </a:p>
          <a:p>
            <a:pPr lvl="1"/>
            <a:r>
              <a:rPr lang="en-US" sz="2800" dirty="0"/>
              <a:t>Personal Computers</a:t>
            </a:r>
          </a:p>
          <a:p>
            <a:pPr lvl="2"/>
            <a:r>
              <a:rPr lang="en-US" sz="2400" dirty="0"/>
              <a:t>Apple II, Atari 8-bit, TRS-80, Commodore 64, IBM PC (MS-DOS)</a:t>
            </a:r>
          </a:p>
          <a:p>
            <a:pPr lvl="2"/>
            <a:r>
              <a:rPr lang="en-US" sz="2400" dirty="0"/>
              <a:t>Macintosh, Atari ST, Commodore Amiga</a:t>
            </a:r>
          </a:p>
          <a:p>
            <a:r>
              <a:rPr lang="en-US" sz="3200" dirty="0"/>
              <a:t>This was always explained as turning on a computer (or logging into a computer system) and waiting for a “prompt”</a:t>
            </a:r>
          </a:p>
          <a:p>
            <a:pPr lvl="1"/>
            <a:r>
              <a:rPr lang="en-US" sz="2800" dirty="0" err="1"/>
              <a:t>Imfamous</a:t>
            </a:r>
            <a:r>
              <a:rPr lang="en-US" sz="2800" dirty="0"/>
              <a:t> 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C:\&gt; </a:t>
            </a:r>
            <a:r>
              <a:rPr lang="en-US" sz="2800" dirty="0"/>
              <a:t>for MS-DOS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dirty="0"/>
              <a:t>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dirty="0"/>
              <a:t>, others</a:t>
            </a:r>
          </a:p>
        </p:txBody>
      </p:sp>
    </p:spTree>
    <p:extLst>
      <p:ext uri="{BB962C8B-B14F-4D97-AF65-F5344CB8AC3E}">
        <p14:creationId xmlns:p14="http://schemas.microsoft.com/office/powerpoint/2010/main" val="3363249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/>
              <a:t>WHILE LOOPS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92430" y="1108710"/>
            <a:ext cx="11407140" cy="57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looping through lines in input with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read</a:t>
            </a:r>
            <a:r>
              <a:rPr lang="en-US" dirty="0"/>
              <a:t> type loop, you can have additional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/>
              <a:t> statements inside of the loop</a:t>
            </a:r>
            <a:br>
              <a:rPr lang="en-US" dirty="0"/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Loop through lines in a file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file=“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filename.txt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read –r line; do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read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# This is legal, just consumes another line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echo ”Line: $line”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done &lt; “$file”</a:t>
            </a:r>
            <a:endParaRPr lang="en-US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526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445"/>
          </a:xfrm>
        </p:spPr>
        <p:txBody>
          <a:bodyPr/>
          <a:lstStyle/>
          <a:p>
            <a:r>
              <a:rPr lang="en-US" dirty="0"/>
              <a:t>Command: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1D4D-DCFE-374A-AEB3-874C2998E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" y="3315029"/>
            <a:ext cx="10995660" cy="3393884"/>
          </a:xfrm>
        </p:spPr>
        <p:txBody>
          <a:bodyPr>
            <a:normAutofit/>
          </a:bodyPr>
          <a:lstStyle/>
          <a:p>
            <a:r>
              <a:rPr lang="en-US" sz="3200" dirty="0"/>
              <a:t>Description:</a:t>
            </a:r>
          </a:p>
          <a:p>
            <a:pPr lvl="1" fontAlgn="t"/>
            <a:r>
              <a:rPr lang="en-US" dirty="0"/>
              <a:t>By default, only the processes started by the user</a:t>
            </a:r>
          </a:p>
          <a:p>
            <a:pPr lvl="1" fontAlgn="t"/>
            <a:r>
              <a:rPr lang="en-US" dirty="0"/>
              <a:t>Use –e to list every process currently running on the system</a:t>
            </a:r>
          </a:p>
          <a:p>
            <a:pPr lvl="1" fontAlgn="t"/>
            <a:r>
              <a:rPr lang="en-US" dirty="0"/>
              <a:t>Use –</a:t>
            </a:r>
            <a:r>
              <a:rPr lang="en-US" dirty="0" err="1"/>
              <a:t>ely</a:t>
            </a:r>
            <a:r>
              <a:rPr lang="en-US" dirty="0"/>
              <a:t> to get more information than you can handle</a:t>
            </a:r>
          </a:p>
          <a:p>
            <a:pPr lvl="1" fontAlgn="t"/>
            <a:r>
              <a:rPr lang="en-US" dirty="0"/>
              <a:t>Use –u &lt;username&gt; to list all processes for user username</a:t>
            </a:r>
          </a:p>
          <a:p>
            <a:pPr lvl="1" fontAlgn="t"/>
            <a:r>
              <a:rPr lang="en-US" dirty="0"/>
              <a:t>Use –C &lt;</a:t>
            </a:r>
            <a:r>
              <a:rPr lang="en-US" dirty="0" err="1"/>
              <a:t>processname</a:t>
            </a:r>
            <a:r>
              <a:rPr lang="en-US" dirty="0"/>
              <a:t>&gt; to list all processes matching a name</a:t>
            </a:r>
          </a:p>
          <a:p>
            <a:pPr lvl="1" fontAlgn="t"/>
            <a:r>
              <a:rPr lang="en-US" dirty="0"/>
              <a:t>Use </a:t>
            </a:r>
            <a:r>
              <a:rPr lang="en-US" dirty="0" err="1"/>
              <a:t>ps</a:t>
            </a:r>
            <a:r>
              <a:rPr lang="en-US" dirty="0"/>
              <a:t> aux for “BSD” style </a:t>
            </a:r>
            <a:r>
              <a:rPr lang="en-US" dirty="0" err="1"/>
              <a:t>ps</a:t>
            </a:r>
            <a:r>
              <a:rPr lang="en-US" dirty="0"/>
              <a:t>, works on macOS/*nix</a:t>
            </a:r>
          </a:p>
          <a:p>
            <a:pPr fontAlgn="t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95011C-53D6-9340-B488-E6E03D7167C7}"/>
              </a:ext>
            </a:extLst>
          </p:cNvPr>
          <p:cNvSpPr txBox="1">
            <a:spLocks/>
          </p:cNvSpPr>
          <p:nvPr/>
        </p:nvSpPr>
        <p:spPr>
          <a:xfrm>
            <a:off x="815340" y="1232453"/>
            <a:ext cx="10995660" cy="1639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What is it used for?</a:t>
            </a:r>
          </a:p>
          <a:p>
            <a:pPr marL="742950" lvl="1" indent="-285750"/>
            <a:r>
              <a:rPr lang="en-US" dirty="0">
                <a:cs typeface="Courier New" panose="02070309020205020404" pitchFamily="49" charset="0"/>
              </a:rPr>
              <a:t>Reports a snapshot of the current running processes, including PIDs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/>
              <a:t>Common Usage: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F8E247-83D5-BF41-BCFD-48FBD8F6D0E1}"/>
              </a:ext>
            </a:extLst>
          </p:cNvPr>
          <p:cNvSpPr txBox="1"/>
          <p:nvPr/>
        </p:nvSpPr>
        <p:spPr>
          <a:xfrm>
            <a:off x="1166191" y="2782669"/>
            <a:ext cx="1018760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[options]</a:t>
            </a:r>
          </a:p>
        </p:txBody>
      </p:sp>
    </p:spTree>
    <p:extLst>
      <p:ext uri="{BB962C8B-B14F-4D97-AF65-F5344CB8AC3E}">
        <p14:creationId xmlns:p14="http://schemas.microsoft.com/office/powerpoint/2010/main" val="3678863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445"/>
          </a:xfrm>
        </p:spPr>
        <p:txBody>
          <a:bodyPr/>
          <a:lstStyle/>
          <a:p>
            <a:r>
              <a:rPr lang="en-US" dirty="0"/>
              <a:t>Command: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kill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1D4D-DCFE-374A-AEB3-874C2998E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" y="3315029"/>
            <a:ext cx="10995660" cy="3393884"/>
          </a:xfrm>
        </p:spPr>
        <p:txBody>
          <a:bodyPr>
            <a:normAutofit/>
          </a:bodyPr>
          <a:lstStyle/>
          <a:p>
            <a:r>
              <a:rPr lang="en-US" sz="3200" dirty="0"/>
              <a:t>Description:</a:t>
            </a:r>
          </a:p>
          <a:p>
            <a:pPr lvl="1" fontAlgn="t"/>
            <a:r>
              <a:rPr lang="en-US" dirty="0"/>
              <a:t>Sends the specified signal to the process with id PID</a:t>
            </a:r>
          </a:p>
          <a:p>
            <a:pPr lvl="1" fontAlgn="t"/>
            <a:r>
              <a:rPr lang="en-US" dirty="0"/>
              <a:t>By default (no signal given), it terminates execution</a:t>
            </a:r>
          </a:p>
          <a:p>
            <a:pPr lvl="2" fontAlgn="t"/>
            <a:r>
              <a:rPr lang="en-US" dirty="0"/>
              <a:t>kill &lt;PID&gt; same as kill -15 &lt;PID&gt;</a:t>
            </a:r>
          </a:p>
          <a:p>
            <a:pPr lvl="2" fontAlgn="t"/>
            <a:r>
              <a:rPr lang="en-US" dirty="0"/>
              <a:t>Signal 15 is SIGTERM (signal terminate)</a:t>
            </a:r>
          </a:p>
          <a:p>
            <a:pPr marL="0" indent="0" fontAlgn="t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95011C-53D6-9340-B488-E6E03D7167C7}"/>
              </a:ext>
            </a:extLst>
          </p:cNvPr>
          <p:cNvSpPr txBox="1">
            <a:spLocks/>
          </p:cNvSpPr>
          <p:nvPr/>
        </p:nvSpPr>
        <p:spPr>
          <a:xfrm>
            <a:off x="815340" y="1232453"/>
            <a:ext cx="10995660" cy="1639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What is it used for?</a:t>
            </a:r>
          </a:p>
          <a:p>
            <a:pPr marL="742950" lvl="1" indent="-285750"/>
            <a:r>
              <a:rPr lang="en-US" dirty="0">
                <a:cs typeface="Courier New" panose="02070309020205020404" pitchFamily="49" charset="0"/>
              </a:rPr>
              <a:t>Send a signal to a process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/>
              <a:t>Common Usage: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F8E247-83D5-BF41-BCFD-48FBD8F6D0E1}"/>
              </a:ext>
            </a:extLst>
          </p:cNvPr>
          <p:cNvSpPr txBox="1"/>
          <p:nvPr/>
        </p:nvSpPr>
        <p:spPr>
          <a:xfrm>
            <a:off x="1166191" y="2782669"/>
            <a:ext cx="1018760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kill [-signal] &lt;PID&gt;</a:t>
            </a:r>
          </a:p>
        </p:txBody>
      </p:sp>
    </p:spTree>
    <p:extLst>
      <p:ext uri="{BB962C8B-B14F-4D97-AF65-F5344CB8AC3E}">
        <p14:creationId xmlns:p14="http://schemas.microsoft.com/office/powerpoint/2010/main" val="3825089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/>
              <a:t>EXAMPLE: PS COMMAND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92430" y="1108710"/>
            <a:ext cx="11407140" cy="57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First,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/>
              <a:t> to find the PID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firefox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firefox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12975 ? 00:01:45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firefox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The first column in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>
                <a:cs typeface="Courier New" panose="02070309020205020404" pitchFamily="49" charset="0"/>
              </a:rPr>
              <a:t> result is the </a:t>
            </a:r>
            <a:r>
              <a:rPr lang="en-US" i="1" dirty="0">
                <a:cs typeface="Courier New" panose="02070309020205020404" pitchFamily="49" charset="0"/>
              </a:rPr>
              <a:t>Process ID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 err="1">
                <a:cs typeface="Courier New" panose="02070309020205020404" pitchFamily="49" charset="0"/>
              </a:rPr>
              <a:t>pid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cs typeface="Courier New" panose="02070309020205020404" pitchFamily="49" charset="0"/>
              </a:rPr>
              <a:t>In this case, the PID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firefox</a:t>
            </a:r>
            <a:r>
              <a:rPr lang="en-US" dirty="0">
                <a:cs typeface="Courier New" panose="02070309020205020404" pitchFamily="49" charset="0"/>
              </a:rPr>
              <a:t> is 12975</a:t>
            </a:r>
          </a:p>
          <a:p>
            <a:r>
              <a:rPr lang="en-US" dirty="0">
                <a:cs typeface="Courier New" panose="02070309020205020404" pitchFamily="49" charset="0"/>
              </a:rPr>
              <a:t>What can we do with this?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Set priority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nice</a:t>
            </a:r>
            <a:r>
              <a:rPr lang="en-US" dirty="0">
                <a:cs typeface="Courier New" panose="02070309020205020404" pitchFamily="49" charset="0"/>
              </a:rPr>
              <a:t> command)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Kill it!</a:t>
            </a:r>
          </a:p>
          <a:p>
            <a:r>
              <a:rPr lang="en-US" dirty="0">
                <a:cs typeface="Courier New" panose="02070309020205020404" pitchFamily="49" charset="0"/>
              </a:rPr>
              <a:t>Send SIGTERM (kill) signal to process: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kill 12975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Should terminate process</a:t>
            </a:r>
            <a:endParaRPr lang="en-US" dirty="0"/>
          </a:p>
          <a:p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619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445"/>
          </a:xfrm>
        </p:spPr>
        <p:txBody>
          <a:bodyPr/>
          <a:lstStyle/>
          <a:p>
            <a:r>
              <a:rPr lang="en-US" dirty="0"/>
              <a:t>Command: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1D4D-DCFE-374A-AEB3-874C2998E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" y="3588589"/>
            <a:ext cx="10995660" cy="312032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Description:</a:t>
            </a:r>
          </a:p>
          <a:p>
            <a:pPr lvl="1" fontAlgn="t"/>
            <a:r>
              <a:rPr lang="en-US" dirty="0"/>
              <a:t>Securely log in or copy files to/from a remote host</a:t>
            </a:r>
          </a:p>
          <a:p>
            <a:pPr lvl="1" fontAlgn="t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/>
              <a:t> is used for logging in, specify your username (user) on the remote host to connect.</a:t>
            </a:r>
          </a:p>
          <a:p>
            <a:pPr lvl="1" fontAlgn="t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US" dirty="0"/>
              <a:t> exactly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/>
              <a:t>, only you are transferring over the internet</a:t>
            </a:r>
          </a:p>
          <a:p>
            <a:pPr lvl="1" fontAlgn="t"/>
            <a:r>
              <a:rPr lang="en-US" dirty="0"/>
              <a:t>Can transfer </a:t>
            </a:r>
            <a:r>
              <a:rPr lang="en-US" i="1" dirty="0"/>
              <a:t>from</a:t>
            </a:r>
            <a:r>
              <a:rPr lang="en-US" dirty="0"/>
              <a:t> the client </a:t>
            </a:r>
            <a:r>
              <a:rPr lang="en-US" i="1" dirty="0"/>
              <a:t>to</a:t>
            </a:r>
            <a:r>
              <a:rPr lang="en-US" dirty="0"/>
              <a:t> the remote host</a:t>
            </a:r>
          </a:p>
          <a:p>
            <a:pPr lvl="1" fontAlgn="t"/>
            <a:r>
              <a:rPr lang="en-US" dirty="0"/>
              <a:t>Can transfer </a:t>
            </a:r>
            <a:r>
              <a:rPr lang="en-US" i="1" dirty="0"/>
              <a:t>from</a:t>
            </a:r>
            <a:r>
              <a:rPr lang="en-US" dirty="0"/>
              <a:t> the remote host </a:t>
            </a:r>
            <a:r>
              <a:rPr lang="en-US" i="1" dirty="0"/>
              <a:t>to </a:t>
            </a:r>
            <a:r>
              <a:rPr lang="en-US" dirty="0"/>
              <a:t>the client</a:t>
            </a:r>
          </a:p>
          <a:p>
            <a:pPr lvl="1" fontAlgn="t"/>
            <a:r>
              <a:rPr lang="en-US" dirty="0"/>
              <a:t>Copy directories just like before using the –r flag</a:t>
            </a:r>
          </a:p>
          <a:p>
            <a:pPr lvl="1" fontAlgn="t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95011C-53D6-9340-B488-E6E03D7167C7}"/>
              </a:ext>
            </a:extLst>
          </p:cNvPr>
          <p:cNvSpPr txBox="1">
            <a:spLocks/>
          </p:cNvSpPr>
          <p:nvPr/>
        </p:nvSpPr>
        <p:spPr>
          <a:xfrm>
            <a:off x="815340" y="1232453"/>
            <a:ext cx="10995660" cy="1639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What is it used for?</a:t>
            </a:r>
          </a:p>
          <a:p>
            <a:pPr marL="742950" lvl="1" indent="-285750"/>
            <a:r>
              <a:rPr lang="en-US" dirty="0">
                <a:cs typeface="Courier New" panose="02070309020205020404" pitchFamily="49" charset="0"/>
              </a:rPr>
              <a:t>Securely copy files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/>
              <a:t>Common Usage: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F8E247-83D5-BF41-BCFD-48FBD8F6D0E1}"/>
              </a:ext>
            </a:extLst>
          </p:cNvPr>
          <p:cNvSpPr txBox="1"/>
          <p:nvPr/>
        </p:nvSpPr>
        <p:spPr>
          <a:xfrm>
            <a:off x="1166191" y="2782669"/>
            <a:ext cx="10187609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user@hostname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[flags] &lt;from&gt; &lt;to&gt;</a:t>
            </a:r>
          </a:p>
        </p:txBody>
      </p:sp>
    </p:spTree>
    <p:extLst>
      <p:ext uri="{BB962C8B-B14F-4D97-AF65-F5344CB8AC3E}">
        <p14:creationId xmlns:p14="http://schemas.microsoft.com/office/powerpoint/2010/main" val="1661883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>
            <a:normAutofit/>
          </a:bodyPr>
          <a:lstStyle/>
          <a:p>
            <a:r>
              <a:rPr lang="en-US" dirty="0"/>
              <a:t>STAGING AND YOU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92430" y="1108710"/>
            <a:ext cx="11407140" cy="551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Go to a git repo, 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</a:p>
          <a:p>
            <a:r>
              <a:rPr lang="en-US" dirty="0">
                <a:cs typeface="Courier New" panose="02070309020205020404" pitchFamily="49" charset="0"/>
              </a:rPr>
              <a:t>Run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br>
              <a:rPr lang="en-US" dirty="0">
                <a:cs typeface="Courier New" panose="02070309020205020404" pitchFamily="49" charset="0"/>
              </a:rPr>
            </a:b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git status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 commits yet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“git add &lt;file&gt;…” to include…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file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Nothing added to commit but untracked files present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06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>
            <a:normAutofit/>
          </a:bodyPr>
          <a:lstStyle/>
          <a:p>
            <a:r>
              <a:rPr lang="en-US" dirty="0"/>
              <a:t>TRACKED AND UNTRACKED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92430" y="1108710"/>
            <a:ext cx="11407140" cy="551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Files are </a:t>
            </a:r>
            <a:r>
              <a:rPr lang="en-US" i="1" dirty="0">
                <a:cs typeface="Courier New" panose="02070309020205020404" pitchFamily="49" charset="0"/>
              </a:rPr>
              <a:t>tracked</a:t>
            </a:r>
            <a:r>
              <a:rPr lang="en-US" dirty="0">
                <a:cs typeface="Courier New" panose="02070309020205020404" pitchFamily="49" charset="0"/>
              </a:rPr>
              <a:t> when they have been committed to the repo at some point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Files are </a:t>
            </a:r>
            <a:r>
              <a:rPr lang="en-US" i="1" dirty="0">
                <a:cs typeface="Courier New" panose="02070309020205020404" pitchFamily="49" charset="0"/>
              </a:rPr>
              <a:t>untracked</a:t>
            </a:r>
            <a:r>
              <a:rPr lang="en-US" dirty="0">
                <a:cs typeface="Courier New" panose="02070309020205020404" pitchFamily="49" charset="0"/>
              </a:rPr>
              <a:t> when they have </a:t>
            </a:r>
            <a:r>
              <a:rPr lang="en-US" i="1" dirty="0">
                <a:cs typeface="Courier New" panose="02070309020205020404" pitchFamily="49" charset="0"/>
              </a:rPr>
              <a:t>never</a:t>
            </a:r>
            <a:r>
              <a:rPr lang="en-US" dirty="0">
                <a:cs typeface="Courier New" panose="02070309020205020404" pitchFamily="49" charset="0"/>
              </a:rPr>
              <a:t> been committed to the repo</a:t>
            </a:r>
          </a:p>
          <a:p>
            <a:r>
              <a:rPr lang="en-US" dirty="0">
                <a:cs typeface="Courier New" panose="02070309020205020404" pitchFamily="49" charset="0"/>
              </a:rPr>
              <a:t>Files are </a:t>
            </a:r>
            <a:r>
              <a:rPr lang="en-US" i="1" dirty="0">
                <a:cs typeface="Courier New" panose="02070309020205020404" pitchFamily="49" charset="0"/>
              </a:rPr>
              <a:t>staged</a:t>
            </a:r>
            <a:r>
              <a:rPr lang="en-US" dirty="0">
                <a:cs typeface="Courier New" panose="02070309020205020404" pitchFamily="49" charset="0"/>
              </a:rPr>
              <a:t> when they are </a:t>
            </a:r>
            <a:r>
              <a:rPr lang="en-US" i="1" dirty="0">
                <a:cs typeface="Courier New" panose="02070309020205020404" pitchFamily="49" charset="0"/>
              </a:rPr>
              <a:t>about</a:t>
            </a:r>
            <a:r>
              <a:rPr lang="en-US" dirty="0">
                <a:cs typeface="Courier New" panose="02070309020205020404" pitchFamily="49" charset="0"/>
              </a:rPr>
              <a:t> to be committed to the repo</a:t>
            </a:r>
            <a:br>
              <a:rPr lang="en-US" dirty="0">
                <a:cs typeface="Courier New" panose="02070309020205020404" pitchFamily="49" charset="0"/>
              </a:rPr>
            </a:b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git add file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git status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“git reset HEAD &lt;file&gt;…”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 file: file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3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/>
              <a:t>BRANCHES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23810" y="1250112"/>
            <a:ext cx="11407140" cy="4820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git branch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master</a:t>
            </a:r>
          </a:p>
          <a:p>
            <a:r>
              <a:rPr lang="en-US" dirty="0">
                <a:cs typeface="Courier New" panose="02070309020205020404" pitchFamily="49" charset="0"/>
              </a:rPr>
              <a:t>By default, you start on the master branch</a:t>
            </a:r>
          </a:p>
          <a:p>
            <a:r>
              <a:rPr lang="en-US" dirty="0">
                <a:cs typeface="Courier New" panose="02070309020205020404" pitchFamily="49" charset="0"/>
              </a:rPr>
              <a:t>Say you want to make changes, but aren’t sure you want to keep them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git checkout –b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echoArgs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switched to a new branch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git branch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echoArgs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r>
              <a:rPr lang="en-US" dirty="0">
                <a:cs typeface="Courier New" panose="02070309020205020404" pitchFamily="49" charset="0"/>
              </a:rPr>
              <a:t>Switch between branches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git checkout master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$ git checkout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echoArgs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56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/>
              <a:t>THE * WILDCARD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23810" y="1250111"/>
            <a:ext cx="11407140" cy="5461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The * matches any </a:t>
            </a:r>
            <a:r>
              <a:rPr lang="en-US" i="1" dirty="0">
                <a:cs typeface="Courier New" panose="02070309020205020404" pitchFamily="49" charset="0"/>
              </a:rPr>
              <a:t>string</a:t>
            </a:r>
            <a:r>
              <a:rPr lang="en-US" dirty="0">
                <a:cs typeface="Courier New" panose="02070309020205020404" pitchFamily="49" charset="0"/>
              </a:rPr>
              <a:t>, including the empty </a:t>
            </a:r>
            <a:r>
              <a:rPr lang="en-US" i="1" dirty="0">
                <a:cs typeface="Courier New" panose="02070309020205020404" pitchFamily="49" charset="0"/>
              </a:rPr>
              <a:t>string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It is a “greedy” operator:  it expands as far as it can</a:t>
            </a:r>
          </a:p>
          <a:p>
            <a:r>
              <a:rPr lang="en-US" dirty="0">
                <a:cs typeface="Courier New" panose="02070309020205020404" pitchFamily="49" charset="0"/>
              </a:rPr>
              <a:t>It matches </a:t>
            </a:r>
            <a:r>
              <a:rPr lang="en-US" i="1" dirty="0">
                <a:cs typeface="Courier New" panose="02070309020205020404" pitchFamily="49" charset="0"/>
              </a:rPr>
              <a:t>0 or more occurrences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For shell, * is a </a:t>
            </a:r>
            <a:r>
              <a:rPr lang="en-US" i="1" dirty="0">
                <a:cs typeface="Courier New" panose="02070309020205020404" pitchFamily="49" charset="0"/>
              </a:rPr>
              <a:t>glob </a:t>
            </a:r>
            <a:r>
              <a:rPr lang="en-US" dirty="0">
                <a:cs typeface="Courier New" panose="02070309020205020404" pitchFamily="49" charset="0"/>
              </a:rPr>
              <a:t>(pattern to specify a </a:t>
            </a:r>
            <a:r>
              <a:rPr lang="en-US" i="1" dirty="0">
                <a:cs typeface="Courier New" panose="02070309020205020404" pitchFamily="49" charset="0"/>
              </a:rPr>
              <a:t>set</a:t>
            </a:r>
            <a:r>
              <a:rPr lang="en-US" dirty="0">
                <a:cs typeface="Courier New" panose="02070309020205020404" pitchFamily="49" charset="0"/>
              </a:rPr>
              <a:t> of files)</a:t>
            </a:r>
            <a:br>
              <a:rPr lang="en-US" dirty="0">
                <a:cs typeface="Courier New" panose="02070309020205020404" pitchFamily="49" charset="0"/>
              </a:rPr>
            </a:b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Does not match: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AlecGuinness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echo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Lec.log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Lecture1.tex Lecture1.txt Lectures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Does not match: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sure.txt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echo L*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Lecture1.tex Lecture1.txt Lectures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This is the greedy part: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L*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  <a:sym typeface="Wingdings" pitchFamily="2" charset="2"/>
              </a:rPr>
              <a:t>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Lect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# Does not match: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tex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 directory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$ echo *.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tex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Lecture1.tex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Presentation.tex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  <a:sym typeface="Wingdings" pitchFamily="2" charset="2"/>
              </a:rPr>
              <a:t>Matches </a:t>
            </a:r>
            <a:r>
              <a:rPr lang="en-US" b="1" dirty="0">
                <a:cs typeface="Courier New" panose="02070309020205020404" pitchFamily="49" charset="0"/>
                <a:sym typeface="Wingdings" pitchFamily="2" charset="2"/>
              </a:rPr>
              <a:t>existing files / </a:t>
            </a:r>
            <a:r>
              <a:rPr lang="en-US" b="1" dirty="0" err="1">
                <a:cs typeface="Courier New" panose="02070309020205020404" pitchFamily="49" charset="0"/>
                <a:sym typeface="Wingdings" pitchFamily="2" charset="2"/>
              </a:rPr>
              <a:t>dirs</a:t>
            </a:r>
            <a:r>
              <a:rPr lang="en-US" dirty="0">
                <a:cs typeface="Courier New" panose="02070309020205020404" pitchFamily="49" charset="0"/>
                <a:sym typeface="Wingdings" pitchFamily="2" charset="2"/>
              </a:rPr>
              <a:t>, does </a:t>
            </a:r>
            <a:r>
              <a:rPr lang="en-US" i="1" dirty="0">
                <a:cs typeface="Courier New" panose="02070309020205020404" pitchFamily="49" charset="0"/>
                <a:sym typeface="Wingdings" pitchFamily="2" charset="2"/>
              </a:rPr>
              <a:t>not</a:t>
            </a:r>
            <a:r>
              <a:rPr lang="en-US" dirty="0">
                <a:cs typeface="Courier New" panose="02070309020205020404" pitchFamily="49" charset="0"/>
                <a:sym typeface="Wingdings" pitchFamily="2" charset="2"/>
              </a:rPr>
              <a:t> define sequence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29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/>
              <a:t>THE ? WILDCARD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23810" y="1250111"/>
            <a:ext cx="11407140" cy="5461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The ? Matches a </a:t>
            </a:r>
            <a:r>
              <a:rPr lang="en-US" i="1" dirty="0">
                <a:cs typeface="Courier New" panose="02070309020205020404" pitchFamily="49" charset="0"/>
              </a:rPr>
              <a:t>single</a:t>
            </a:r>
            <a:r>
              <a:rPr lang="en-US" dirty="0">
                <a:cs typeface="Courier New" panose="02070309020205020404" pitchFamily="49" charset="0"/>
              </a:rPr>
              <a:t> character</a:t>
            </a:r>
            <a:br>
              <a:rPr lang="en-US" dirty="0">
                <a:cs typeface="Courier New" panose="02070309020205020404" pitchFamily="49" charset="0"/>
              </a:rPr>
            </a:b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Does not match: Lec11.txt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echo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?.txt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Lec1.txt Lec2.txt Lec3.txt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Lec11.txt </a:t>
            </a:r>
            <a:r>
              <a:rPr lang="en-US" dirty="0">
                <a:cs typeface="Courier New" panose="02070309020205020404" pitchFamily="49" charset="0"/>
              </a:rPr>
              <a:t>not matched because it would have to </a:t>
            </a:r>
            <a:r>
              <a:rPr lang="en-US" i="1" dirty="0">
                <a:cs typeface="Courier New" panose="02070309020205020404" pitchFamily="49" charset="0"/>
              </a:rPr>
              <a:t>consume</a:t>
            </a:r>
            <a:r>
              <a:rPr lang="en-US" dirty="0">
                <a:cs typeface="Courier New" panose="02070309020205020404" pitchFamily="49" charset="0"/>
              </a:rPr>
              <a:t> two characters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? is </a:t>
            </a:r>
            <a:r>
              <a:rPr lang="en-US" i="1" dirty="0">
                <a:cs typeface="Courier New" panose="02070309020205020404" pitchFamily="49" charset="0"/>
              </a:rPr>
              <a:t>exactly</a:t>
            </a:r>
            <a:r>
              <a:rPr lang="en-US" dirty="0">
                <a:cs typeface="Courier New" panose="02070309020205020404" pitchFamily="49" charset="0"/>
              </a:rPr>
              <a:t> one character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Which character doesn’t matter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Does not match: ca cake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echo ca?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 cap cat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Again, matches existing files/dirs.!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6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240"/>
          </a:xfrm>
        </p:spPr>
        <p:txBody>
          <a:bodyPr/>
          <a:lstStyle/>
          <a:p>
            <a:r>
              <a:rPr lang="en-US" dirty="0"/>
              <a:t>WHAT IS THE SHELL? 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1D4D-DCFE-374A-AEB3-874C2998E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1242391"/>
            <a:ext cx="11280913" cy="5227983"/>
          </a:xfrm>
        </p:spPr>
        <p:txBody>
          <a:bodyPr>
            <a:normAutofit/>
          </a:bodyPr>
          <a:lstStyle/>
          <a:p>
            <a:r>
              <a:rPr lang="en-US" sz="3600" dirty="0"/>
              <a:t>That “prompt” is presented from a program running on the computer which is traditionally called the </a:t>
            </a:r>
            <a:r>
              <a:rPr lang="en-US" sz="3600" i="1" dirty="0"/>
              <a:t>shell</a:t>
            </a:r>
            <a:r>
              <a:rPr lang="en-US" sz="3600" dirty="0"/>
              <a:t>.</a:t>
            </a:r>
          </a:p>
          <a:p>
            <a:r>
              <a:rPr lang="en-US" sz="3600" dirty="0"/>
              <a:t>We’ve started getting away from the concept of a “shell” in personal computers beginning in the mid-80s</a:t>
            </a:r>
          </a:p>
          <a:p>
            <a:pPr lvl="1"/>
            <a:r>
              <a:rPr lang="en-US" sz="3200" dirty="0"/>
              <a:t>Macintosh had no native shell</a:t>
            </a:r>
          </a:p>
          <a:p>
            <a:pPr lvl="1"/>
            <a:r>
              <a:rPr lang="en-US" sz="3200" dirty="0"/>
              <a:t>Atari/Commodore computers had graphic only modes</a:t>
            </a:r>
          </a:p>
          <a:p>
            <a:pPr lvl="1"/>
            <a:r>
              <a:rPr lang="en-US" sz="3200" dirty="0"/>
              <a:t>Microsoft began introducing “Windows”</a:t>
            </a:r>
          </a:p>
          <a:p>
            <a:pPr lvl="1"/>
            <a:r>
              <a:rPr lang="en-US" sz="3200" dirty="0"/>
              <a:t>UNIX machines introduced Window Managers (X Windows)</a:t>
            </a:r>
          </a:p>
          <a:p>
            <a:pPr lvl="2"/>
            <a:r>
              <a:rPr lang="en-US" sz="2800" dirty="0"/>
              <a:t>Linux gained popularity in the 90s and had a variety of Window Managers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968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/>
              <a:t>USED TOGETHER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120770" y="1250111"/>
            <a:ext cx="11982090" cy="5461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The ? and * could be used together if you wanted to</a:t>
            </a:r>
            <a:br>
              <a:rPr lang="en-US" dirty="0"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ls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 cake can cap cat Lec11.txt Lec1.txt Lec2.txt Lec3.txt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ls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L?c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*.txt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Lec11.txt  Lec1.txt. Lec2.txt. Lec3.txt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75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/>
              <a:t>CREATING SETS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23810" y="1250111"/>
            <a:ext cx="11407140" cy="5461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[brackets] </a:t>
            </a:r>
            <a:r>
              <a:rPr lang="en-US" dirty="0">
                <a:cs typeface="Courier New" panose="02070309020205020404" pitchFamily="49" charset="0"/>
              </a:rPr>
              <a:t>are used to define </a:t>
            </a:r>
            <a:r>
              <a:rPr lang="en-US" i="1" dirty="0">
                <a:cs typeface="Courier New" panose="02070309020205020404" pitchFamily="49" charset="0"/>
              </a:rPr>
              <a:t>sets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Use a dash to indicate a range of characters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Can put commas between characters/ranges(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[a-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-Z] 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Means </a:t>
            </a:r>
            <a:r>
              <a:rPr lang="en-US" i="1" dirty="0">
                <a:cs typeface="Courier New" panose="02070309020205020404" pitchFamily="49" charset="0"/>
              </a:rPr>
              <a:t>either</a:t>
            </a:r>
            <a:r>
              <a:rPr lang="en-US" dirty="0">
                <a:cs typeface="Courier New" panose="02070309020205020404" pitchFamily="49" charset="0"/>
              </a:rPr>
              <a:t> one lower case </a:t>
            </a:r>
            <a:r>
              <a:rPr lang="en-US" i="1" dirty="0">
                <a:cs typeface="Courier New" panose="02070309020205020404" pitchFamily="49" charset="0"/>
              </a:rPr>
              <a:t>or</a:t>
            </a:r>
            <a:r>
              <a:rPr lang="en-US" dirty="0">
                <a:cs typeface="Courier New" panose="02070309020205020404" pitchFamily="49" charset="0"/>
              </a:rPr>
              <a:t> one upper case letter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[a – z] </a:t>
            </a:r>
            <a:r>
              <a:rPr lang="en-US" dirty="0">
                <a:cs typeface="Courier New" panose="02070309020205020404" pitchFamily="49" charset="0"/>
              </a:rPr>
              <a:t>only matches </a:t>
            </a:r>
            <a:r>
              <a:rPr lang="en-US" b="1" dirty="0">
                <a:cs typeface="Courier New" panose="02070309020205020404" pitchFamily="49" charset="0"/>
              </a:rPr>
              <a:t>one</a:t>
            </a:r>
            <a:r>
              <a:rPr lang="en-US" dirty="0">
                <a:cs typeface="Courier New" panose="02070309020205020404" pitchFamily="49" charset="0"/>
              </a:rPr>
              <a:t> character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[a-z][0-9]</a:t>
            </a:r>
            <a:r>
              <a:rPr lang="en-US" dirty="0">
                <a:cs typeface="Courier New" panose="02070309020205020404" pitchFamily="49" charset="0"/>
              </a:rPr>
              <a:t>: “find exactly </a:t>
            </a:r>
            <a:r>
              <a:rPr lang="en-US" b="1" dirty="0">
                <a:cs typeface="Courier New" panose="02070309020205020404" pitchFamily="49" charset="0"/>
              </a:rPr>
              <a:t>one</a:t>
            </a:r>
            <a:r>
              <a:rPr lang="en-US" dirty="0">
                <a:cs typeface="Courier New" panose="02070309020205020404" pitchFamily="49" charset="0"/>
              </a:rPr>
              <a:t> character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a..z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i="1" dirty="0">
                <a:cs typeface="Courier New" panose="02070309020205020404" pitchFamily="49" charset="0"/>
              </a:rPr>
              <a:t>immediately</a:t>
            </a:r>
            <a:r>
              <a:rPr lang="en-US" dirty="0">
                <a:cs typeface="Courier New" panose="02070309020205020404" pitchFamily="49" charset="0"/>
              </a:rPr>
              <a:t> followed by </a:t>
            </a:r>
            <a:r>
              <a:rPr lang="en-US" b="1" dirty="0">
                <a:cs typeface="Courier New" panose="02070309020205020404" pitchFamily="49" charset="0"/>
              </a:rPr>
              <a:t>one</a:t>
            </a:r>
            <a:r>
              <a:rPr lang="en-US" dirty="0">
                <a:cs typeface="Courier New" panose="02070309020205020404" pitchFamily="49" charset="0"/>
              </a:rPr>
              <a:t> character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0..9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834ED24-3E1C-2B43-98AD-613DC5433DBE}"/>
              </a:ext>
            </a:extLst>
          </p:cNvPr>
          <p:cNvGraphicFramePr>
            <a:graphicFrameLocks noGrp="1"/>
          </p:cNvGraphicFramePr>
          <p:nvPr/>
        </p:nvGraphicFramePr>
        <p:xfrm>
          <a:off x="974181" y="3980997"/>
          <a:ext cx="10106397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799">
                  <a:extLst>
                    <a:ext uri="{9D8B030D-6E8A-4147-A177-3AD203B41FA5}">
                      <a16:colId xmlns:a16="http://schemas.microsoft.com/office/drawing/2014/main" val="4103161658"/>
                    </a:ext>
                  </a:extLst>
                </a:gridCol>
                <a:gridCol w="3368799">
                  <a:extLst>
                    <a:ext uri="{9D8B030D-6E8A-4147-A177-3AD203B41FA5}">
                      <a16:colId xmlns:a16="http://schemas.microsoft.com/office/drawing/2014/main" val="2027066973"/>
                    </a:ext>
                  </a:extLst>
                </a:gridCol>
                <a:gridCol w="3368799">
                  <a:extLst>
                    <a:ext uri="{9D8B030D-6E8A-4147-A177-3AD203B41FA5}">
                      <a16:colId xmlns:a16="http://schemas.microsoft.com/office/drawing/2014/main" val="1903402299"/>
                    </a:ext>
                  </a:extLst>
                </a:gridCol>
              </a:tblGrid>
              <a:tr h="3454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Matched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5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[SL]</a:t>
                      </a:r>
                      <a:r>
                        <a:rPr lang="en-US" dirty="0" err="1"/>
                        <a:t>ec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 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Vector.tex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838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Day[1-3]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Day1 Day2 Day3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66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[a-z][0-9].mp3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a9.mp3 z4.mp3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az2.mp3 9a.mp3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62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767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>
            <a:normAutofit/>
          </a:bodyPr>
          <a:lstStyle/>
          <a:p>
            <a:r>
              <a:rPr lang="en-US" sz="3600" dirty="0"/>
              <a:t>SHELL EXPANSION SPECIAL CHARACTERS SUMMARIZED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834ED24-3E1C-2B43-98AD-613DC5433DBE}"/>
              </a:ext>
            </a:extLst>
          </p:cNvPr>
          <p:cNvGraphicFramePr>
            <a:graphicFrameLocks noGrp="1"/>
          </p:cNvGraphicFramePr>
          <p:nvPr/>
        </p:nvGraphicFramePr>
        <p:xfrm>
          <a:off x="917620" y="1108710"/>
          <a:ext cx="10356837" cy="562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533">
                  <a:extLst>
                    <a:ext uri="{9D8B030D-6E8A-4147-A177-3AD203B41FA5}">
                      <a16:colId xmlns:a16="http://schemas.microsoft.com/office/drawing/2014/main" val="4103161658"/>
                    </a:ext>
                  </a:extLst>
                </a:gridCol>
                <a:gridCol w="9040304">
                  <a:extLst>
                    <a:ext uri="{9D8B030D-6E8A-4147-A177-3AD203B41FA5}">
                      <a16:colId xmlns:a16="http://schemas.microsoft.com/office/drawing/2014/main" val="1903402299"/>
                    </a:ext>
                  </a:extLst>
                </a:gridCol>
              </a:tblGrid>
              <a:tr h="3454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5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Multiple character wildcard:  0 or more of any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838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Single character wildcard: exactly one, but don’t care which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66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Create a set, e.g. [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] for </a:t>
                      </a:r>
                      <a:r>
                        <a:rPr lang="en-US" i="1" dirty="0"/>
                        <a:t>either</a:t>
                      </a:r>
                      <a:r>
                        <a:rPr lang="en-US" i="0" dirty="0"/>
                        <a:t> a, b OR 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2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Invert sets: [^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] for anything </a:t>
                      </a:r>
                      <a:r>
                        <a:rPr lang="en-US" i="1" dirty="0"/>
                        <a:t>except</a:t>
                      </a:r>
                      <a:r>
                        <a:rPr lang="en-US" i="0" dirty="0"/>
                        <a:t> a, b OR 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Used to create enumerations {</a:t>
                      </a:r>
                      <a:r>
                        <a:rPr lang="en-US" dirty="0" err="1"/>
                        <a:t>hello,world</a:t>
                      </a:r>
                      <a:r>
                        <a:rPr lang="en-US" dirty="0"/>
                        <a:t>} or {1..11}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37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Read value:  echo $PWD reads PWD variable, then echo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849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Redirection: create stream out of file</a:t>
                      </a:r>
                      <a:br>
                        <a:rPr lang="en-US" dirty="0"/>
                      </a:br>
                      <a:r>
                        <a:rPr lang="en-US" dirty="0" err="1"/>
                        <a:t>tr</a:t>
                      </a:r>
                      <a:r>
                        <a:rPr lang="en-US" dirty="0"/>
                        <a:t> –dc ‘0-9’ &lt; </a:t>
                      </a:r>
                      <a:r>
                        <a:rPr lang="en-US" dirty="0" err="1"/>
                        <a:t>file.txt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08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Redirection: direct output to a file (overwriting file if already present)</a:t>
                      </a:r>
                      <a:br>
                        <a:rPr lang="en-US" dirty="0"/>
                      </a:br>
                      <a:r>
                        <a:rPr lang="en-US" dirty="0"/>
                        <a:t>echo –n “hello” &gt; </a:t>
                      </a:r>
                      <a:r>
                        <a:rPr lang="en-US" dirty="0" err="1"/>
                        <a:t>hi.txt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51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Redirection: direct output to a file (appending file if already present)</a:t>
                      </a:r>
                      <a:br>
                        <a:rPr lang="en-US" dirty="0"/>
                      </a:br>
                      <a:r>
                        <a:rPr lang="en-US" dirty="0"/>
                        <a:t>echo “ world” &gt;&gt; </a:t>
                      </a:r>
                      <a:r>
                        <a:rPr lang="en-US" dirty="0" err="1"/>
                        <a:t>hi.txt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7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Job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66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Contextual.  In shell it specifies a specific job in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history</a:t>
                      </a:r>
                      <a:r>
                        <a:rPr lang="en-US" dirty="0"/>
                        <a:t>, otherwise usually negate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9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Comment:  Anything after until the end of the line is not executed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772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900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445"/>
          </a:xfrm>
        </p:spPr>
        <p:txBody>
          <a:bodyPr/>
          <a:lstStyle/>
          <a:p>
            <a:r>
              <a:rPr lang="en-US" dirty="0"/>
              <a:t>Command: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1D4D-DCFE-374A-AEB3-874C2998E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" y="3315028"/>
            <a:ext cx="10995660" cy="3542971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Description:</a:t>
            </a:r>
          </a:p>
          <a:p>
            <a:pPr lvl="1" fontAlgn="t"/>
            <a:r>
              <a:rPr lang="en-US" dirty="0"/>
              <a:t>Searches input for all lines containing pattern</a:t>
            </a:r>
          </a:p>
          <a:p>
            <a:pPr lvl="1" fontAlgn="t"/>
            <a:r>
              <a:rPr lang="en-US" dirty="0"/>
              <a:t>As easy as searching for a string in a file</a:t>
            </a:r>
          </a:p>
          <a:p>
            <a:pPr lvl="1" fontAlgn="t"/>
            <a:r>
              <a:rPr lang="en-US" dirty="0"/>
              <a:t>Or it can be much more, using regular expressions</a:t>
            </a:r>
          </a:p>
          <a:p>
            <a:pPr lvl="1" fontAlgn="t"/>
            <a:r>
              <a:rPr lang="en-US" dirty="0"/>
              <a:t>Common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&lt;command&gt; | grep &lt;thing you need to find&gt;</a:t>
            </a:r>
          </a:p>
          <a:p>
            <a:pPr lvl="1" fontAlgn="t"/>
            <a:r>
              <a:rPr lang="en-US" dirty="0"/>
              <a:t>You have some command or sequence of commands producing a large amount of output</a:t>
            </a:r>
          </a:p>
          <a:p>
            <a:pPr lvl="1" fontAlgn="t"/>
            <a:r>
              <a:rPr lang="en-US" dirty="0"/>
              <a:t>The output is longer than you want, so filter through grep</a:t>
            </a:r>
          </a:p>
          <a:p>
            <a:pPr lvl="1" fontAlgn="t"/>
            <a:r>
              <a:rPr lang="en-US" dirty="0"/>
              <a:t>Reduces the output to only what you really care about</a:t>
            </a:r>
          </a:p>
          <a:p>
            <a:pPr lvl="1" fontAlgn="t"/>
            <a:r>
              <a:rPr lang="en-US" dirty="0"/>
              <a:t>Understanding how to use grep is </a:t>
            </a:r>
            <a:r>
              <a:rPr lang="en-US" b="1" dirty="0"/>
              <a:t>really</a:t>
            </a:r>
            <a:r>
              <a:rPr lang="en-US" dirty="0"/>
              <a:t> going to save you a lot of time in the future!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95011C-53D6-9340-B488-E6E03D7167C7}"/>
              </a:ext>
            </a:extLst>
          </p:cNvPr>
          <p:cNvSpPr txBox="1">
            <a:spLocks/>
          </p:cNvSpPr>
          <p:nvPr/>
        </p:nvSpPr>
        <p:spPr>
          <a:xfrm>
            <a:off x="815340" y="1232453"/>
            <a:ext cx="10995660" cy="1639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What is it used for?</a:t>
            </a:r>
          </a:p>
          <a:p>
            <a:pPr marL="742950" lvl="1" indent="-285750"/>
            <a:r>
              <a:rPr lang="en-US" dirty="0">
                <a:cs typeface="Courier New" panose="02070309020205020404" pitchFamily="49" charset="0"/>
              </a:rPr>
              <a:t>Print lines that match patterns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/>
              <a:t>Common Usage: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F8E247-83D5-BF41-BCFD-48FBD8F6D0E1}"/>
              </a:ext>
            </a:extLst>
          </p:cNvPr>
          <p:cNvSpPr txBox="1"/>
          <p:nvPr/>
        </p:nvSpPr>
        <p:spPr>
          <a:xfrm>
            <a:off x="1166191" y="2782669"/>
            <a:ext cx="1018760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grep &lt;pattern&gt; [input]</a:t>
            </a:r>
          </a:p>
        </p:txBody>
      </p:sp>
    </p:spTree>
    <p:extLst>
      <p:ext uri="{BB962C8B-B14F-4D97-AF65-F5344CB8AC3E}">
        <p14:creationId xmlns:p14="http://schemas.microsoft.com/office/powerpoint/2010/main" val="3298401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445"/>
          </a:xfrm>
        </p:spPr>
        <p:txBody>
          <a:bodyPr/>
          <a:lstStyle/>
          <a:p>
            <a:r>
              <a:rPr lang="en-US" dirty="0"/>
              <a:t>Command: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1D4D-DCFE-374A-AEB3-874C2998E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" y="3205698"/>
            <a:ext cx="10995660" cy="3652302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Description:</a:t>
            </a:r>
          </a:p>
          <a:p>
            <a:pPr lvl="1" fontAlgn="t"/>
            <a:r>
              <a:rPr lang="en-US" i="1" dirty="0"/>
              <a:t>Must</a:t>
            </a:r>
            <a:r>
              <a:rPr lang="en-US" dirty="0"/>
              <a:t> specify list of </a:t>
            </a:r>
            <a:r>
              <a:rPr lang="en-US" i="1" dirty="0"/>
              <a:t>bytes</a:t>
            </a:r>
            <a:r>
              <a:rPr lang="en-US" dirty="0"/>
              <a:t> (-b), </a:t>
            </a:r>
            <a:r>
              <a:rPr lang="en-US" i="1" dirty="0"/>
              <a:t>characters</a:t>
            </a:r>
            <a:r>
              <a:rPr lang="en-US" dirty="0"/>
              <a:t> (-c) or </a:t>
            </a:r>
            <a:r>
              <a:rPr lang="en-US" i="1" dirty="0"/>
              <a:t>fields</a:t>
            </a:r>
            <a:r>
              <a:rPr lang="en-US" dirty="0"/>
              <a:t> (-f)</a:t>
            </a:r>
          </a:p>
          <a:p>
            <a:pPr lvl="1" fontAlgn="t"/>
            <a:r>
              <a:rPr lang="en-US" dirty="0"/>
              <a:t>The file is optional, uses stdin if unspecified</a:t>
            </a:r>
          </a:p>
          <a:p>
            <a:pPr lvl="1" fontAlgn="t"/>
            <a:r>
              <a:rPr lang="en-US" dirty="0"/>
              <a:t>N:  Only n</a:t>
            </a:r>
            <a:r>
              <a:rPr lang="en-US" baseline="30000" dirty="0"/>
              <a:t>th</a:t>
            </a:r>
            <a:r>
              <a:rPr lang="en-US" dirty="0"/>
              <a:t> byte, character or field, counted from 1</a:t>
            </a:r>
          </a:p>
          <a:p>
            <a:pPr lvl="2" fontAlgn="t"/>
            <a:r>
              <a:rPr lang="en-US" dirty="0"/>
              <a:t>N-: N</a:t>
            </a:r>
            <a:r>
              <a:rPr lang="en-US" baseline="30000" dirty="0"/>
              <a:t>th</a:t>
            </a:r>
            <a:r>
              <a:rPr lang="en-US" dirty="0"/>
              <a:t> byte, character, or field, to the end of line</a:t>
            </a:r>
          </a:p>
          <a:p>
            <a:pPr lvl="2" fontAlgn="t"/>
            <a:r>
              <a:rPr lang="en-US" dirty="0"/>
              <a:t>M-N:  </a:t>
            </a:r>
            <a:r>
              <a:rPr lang="en-US" dirty="0" err="1"/>
              <a:t>M</a:t>
            </a:r>
            <a:r>
              <a:rPr lang="en-US" baseline="30000" dirty="0" err="1"/>
              <a:t>th</a:t>
            </a:r>
            <a:r>
              <a:rPr lang="en-US" dirty="0"/>
              <a:t> to N</a:t>
            </a:r>
            <a:r>
              <a:rPr lang="en-US" baseline="30000" dirty="0"/>
              <a:t>th</a:t>
            </a:r>
            <a:r>
              <a:rPr lang="en-US" dirty="0"/>
              <a:t> (inclusive) byte, character or field</a:t>
            </a:r>
          </a:p>
          <a:p>
            <a:pPr lvl="2" fontAlgn="t"/>
            <a:r>
              <a:rPr lang="en-US" dirty="0"/>
              <a:t>-N: First to N</a:t>
            </a:r>
            <a:r>
              <a:rPr lang="en-US" baseline="30000" dirty="0"/>
              <a:t>th</a:t>
            </a:r>
            <a:r>
              <a:rPr lang="en-US" dirty="0"/>
              <a:t> (inclusive) byte, character or field</a:t>
            </a:r>
          </a:p>
          <a:p>
            <a:pPr lvl="2" fontAlgn="t"/>
            <a:r>
              <a:rPr lang="en-US" dirty="0"/>
              <a:t>M,N,…,X:  Extract individual items (1,4,6: first, fourth, and sixth bytes, characters or fields)</a:t>
            </a:r>
          </a:p>
          <a:p>
            <a:pPr lvl="1" fontAlgn="t"/>
            <a:r>
              <a:rPr lang="en-US" dirty="0"/>
              <a:t>E.g., -b 2 is “2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i="1" dirty="0"/>
              <a:t>byte</a:t>
            </a:r>
            <a:r>
              <a:rPr lang="en-US" dirty="0"/>
              <a:t>”, -f 3 is “3</a:t>
            </a:r>
            <a:r>
              <a:rPr lang="en-US" baseline="30000" dirty="0"/>
              <a:t>rd</a:t>
            </a:r>
            <a:r>
              <a:rPr lang="en-US" dirty="0"/>
              <a:t> </a:t>
            </a:r>
            <a:r>
              <a:rPr lang="en-US" i="1" dirty="0"/>
              <a:t>field</a:t>
            </a:r>
            <a:r>
              <a:rPr lang="en-US" dirty="0"/>
              <a:t> to the end of the line”</a:t>
            </a:r>
          </a:p>
          <a:p>
            <a:pPr lvl="1" fontAlgn="t"/>
            <a:r>
              <a:rPr lang="en-US" dirty="0"/>
              <a:t>Use –d to specify a </a:t>
            </a:r>
            <a:r>
              <a:rPr lang="en-US" dirty="0" err="1"/>
              <a:t>delimeter</a:t>
            </a:r>
            <a:r>
              <a:rPr lang="en-US" dirty="0"/>
              <a:t> (TAB by default)</a:t>
            </a:r>
          </a:p>
          <a:p>
            <a:pPr lvl="1" fontAlgn="t"/>
            <a:r>
              <a:rPr lang="en-US" dirty="0"/>
              <a:t>E.g., echo ‘</a:t>
            </a:r>
            <a:r>
              <a:rPr lang="en-US" dirty="0" err="1"/>
              <a:t>a:b:c:d</a:t>
            </a:r>
            <a:r>
              <a:rPr lang="en-US" dirty="0"/>
              <a:t>’ | cut –d : -f 2      ==&gt;  b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95011C-53D6-9340-B488-E6E03D7167C7}"/>
              </a:ext>
            </a:extLst>
          </p:cNvPr>
          <p:cNvSpPr txBox="1">
            <a:spLocks/>
          </p:cNvSpPr>
          <p:nvPr/>
        </p:nvSpPr>
        <p:spPr>
          <a:xfrm>
            <a:off x="815340" y="1232453"/>
            <a:ext cx="10995660" cy="1639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What is it used for?</a:t>
            </a:r>
          </a:p>
          <a:p>
            <a:pPr marL="742950" lvl="1" indent="-285750"/>
            <a:r>
              <a:rPr lang="en-US" dirty="0">
                <a:cs typeface="Courier New" panose="02070309020205020404" pitchFamily="49" charset="0"/>
              </a:rPr>
              <a:t>Remove sections from each line of files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/>
              <a:t>Common Usage: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F8E247-83D5-BF41-BCFD-48FBD8F6D0E1}"/>
              </a:ext>
            </a:extLst>
          </p:cNvPr>
          <p:cNvSpPr txBox="1"/>
          <p:nvPr/>
        </p:nvSpPr>
        <p:spPr>
          <a:xfrm>
            <a:off x="1166191" y="2782669"/>
            <a:ext cx="1018760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cut [options] &lt;file&gt;</a:t>
            </a:r>
          </a:p>
        </p:txBody>
      </p:sp>
    </p:spTree>
    <p:extLst>
      <p:ext uri="{BB962C8B-B14F-4D97-AF65-F5344CB8AC3E}">
        <p14:creationId xmlns:p14="http://schemas.microsoft.com/office/powerpoint/2010/main" val="30424204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23810" y="1250111"/>
            <a:ext cx="11407140" cy="56078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Consider file </a:t>
            </a:r>
            <a:r>
              <a:rPr lang="en-US" dirty="0" err="1">
                <a:cs typeface="Courier New" panose="02070309020205020404" pitchFamily="49" charset="0"/>
              </a:rPr>
              <a:t>marks.txt</a:t>
            </a:r>
            <a:r>
              <a:rPr lang="en-US" dirty="0">
                <a:cs typeface="Courier New" panose="02070309020205020404" pitchFamily="49" charset="0"/>
              </a:rPr>
              <a:t>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1)	Ron	Math	90	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2)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Xander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Biology	95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3)	Chris	Writing	87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4)	Nick	Design	79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5)	Sue	Physics	100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Add a header and print out contents of file: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‘BEGIN{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tSubject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tGrade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\n”} {print}’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marks.txt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Just print Ron’s grade line: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/Ron/{print}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marks.txt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Just print Ron’s grade: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’/Ron/{print $4}’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marks.txt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Print grade lines for lines containing an ‘s’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/.*s.*/{print}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marks.txt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9403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/>
              <a:t>CASE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23810" y="1250111"/>
            <a:ext cx="11407140" cy="54617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Just like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dirty="0">
                <a:cs typeface="Courier New" panose="02070309020205020404" pitchFamily="49" charset="0"/>
              </a:rPr>
              <a:t> statement in other languages, only better!</a:t>
            </a:r>
          </a:p>
          <a:p>
            <a:r>
              <a:rPr lang="en-US" dirty="0">
                <a:cs typeface="Courier New" panose="02070309020205020404" pitchFamily="49" charset="0"/>
                <a:sym typeface="Wingdings" pitchFamily="2" charset="2"/>
              </a:rPr>
              <a:t>Does not carry on to all cases if you forget that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break</a:t>
            </a:r>
            <a:r>
              <a:rPr lang="en-US" dirty="0">
                <a:cs typeface="Courier New" panose="02070309020205020404" pitchFamily="49" charset="0"/>
                <a:sym typeface="Wingdings" pitchFamily="2" charset="2"/>
              </a:rPr>
              <a:t> keyword:</a:t>
            </a:r>
            <a:br>
              <a:rPr lang="en-US" dirty="0">
                <a:cs typeface="Courier New" panose="02070309020205020404" pitchFamily="49" charset="0"/>
                <a:sym typeface="Wingdings" pitchFamily="2" charset="2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case “$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” in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“A”)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		commands to execute for case “A”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		;;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“B”)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		commands to execute for case “B”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		;;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*)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		commands for DEFAULT (not matched) case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		;;</a:t>
            </a:r>
          </a:p>
          <a:p>
            <a:r>
              <a:rPr lang="en-US" dirty="0">
                <a:cs typeface="Courier New" panose="02070309020205020404" pitchFamily="49" charset="0"/>
                <a:sym typeface="Wingdings" pitchFamily="2" charset="2"/>
              </a:rPr>
              <a:t>Sort of like shorthand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if-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-else</a:t>
            </a:r>
            <a:r>
              <a:rPr lang="en-US" dirty="0">
                <a:cs typeface="Courier New" panose="02070309020205020404" pitchFamily="49" charset="0"/>
                <a:sym typeface="Wingdings" pitchFamily="2" charset="2"/>
              </a:rPr>
              <a:t> statements…</a:t>
            </a:r>
          </a:p>
          <a:p>
            <a:r>
              <a:rPr lang="en-US" dirty="0">
                <a:cs typeface="Courier New" panose="02070309020205020404" pitchFamily="49" charset="0"/>
                <a:sym typeface="Wingdings" pitchFamily="2" charset="2"/>
              </a:rPr>
              <a:t>… only not quite the same!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5976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/>
              <a:t>SIMPLE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/>
              <a:t> EXAMPLES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23810" y="1250111"/>
            <a:ext cx="11407140" cy="5461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Make a simple program to print between 0 and 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blargh</a:t>
            </a:r>
            <a:r>
              <a:rPr lang="en-US" dirty="0" err="1">
                <a:cs typeface="Courier New" panose="02070309020205020404" pitchFamily="49" charset="0"/>
              </a:rPr>
              <a:t>s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Input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>
                <a:cs typeface="Courier New" panose="02070309020205020404" pitchFamily="49" charset="0"/>
              </a:rPr>
              <a:t>, explicit check not necessary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cs typeface="Courier New" panose="02070309020205020404" pitchFamily="49" charset="0"/>
              </a:rPr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n-US" dirty="0">
                <a:cs typeface="Courier New" panose="02070309020205020404" pitchFamily="49" charset="0"/>
              </a:rPr>
              <a:t> case)</a:t>
            </a:r>
            <a:br>
              <a:rPr lang="en-US" dirty="0">
                <a:cs typeface="Courier New" panose="02070309020205020404" pitchFamily="49" charset="0"/>
              </a:rPr>
            </a:br>
            <a:br>
              <a:rPr lang="en-US" dirty="0"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bash               #!/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bash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           case “$1” in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(empty to fill space)             ”0” 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(empty to fill space)               echo “0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blargh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echoes…”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(empty to fill space)               ;;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             “1” 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[[ “$1” == “0” ]]; then            echo “1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blargh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echoes…”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echo “0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blargh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echoes…”            echo ”  [1]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blargh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[[ “$1” == “1” ]]; then          ;;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echo “1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blargh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echoes…”          # number or string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echo “ [1]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blargh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               2 )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[[ “$1” –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2 ]]; then           echo “2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blargh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echoes…”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echo “2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blargh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echoes”             echo “ [1]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blargh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echo ” [1]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blargh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                echo “ [2]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blargh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echo “ [2]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blargh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                ;;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                                * 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echo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Blarghs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come in [0-2]”       echo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Blarghs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come in [0-2].”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exit 1                             exit 1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                                    ;;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esac</a:t>
            </a: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943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365125"/>
            <a:ext cx="11164893" cy="743585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DIFFERENCE BETWEEN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COMPARISONS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23810" y="1250111"/>
            <a:ext cx="11407140" cy="5607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The matching strategy is different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>
                <a:cs typeface="Courier New" panose="02070309020205020404" pitchFamily="49" charset="0"/>
              </a:rPr>
              <a:t> compared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r>
              <a:rPr lang="en-US" dirty="0">
                <a:cs typeface="Courier New" panose="02070309020205020404" pitchFamily="49" charset="0"/>
              </a:rPr>
              <a:t>By default,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>
                <a:cs typeface="Courier New" panose="02070309020205020404" pitchFamily="49" charset="0"/>
              </a:rPr>
              <a:t> statements are comparing </a:t>
            </a:r>
            <a:r>
              <a:rPr lang="en-US" i="1" dirty="0">
                <a:cs typeface="Courier New" panose="02070309020205020404" pitchFamily="49" charset="0"/>
              </a:rPr>
              <a:t>patterns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Note that a single value e.g., “A” is just an explicit </a:t>
            </a:r>
            <a:r>
              <a:rPr lang="en-US" i="1" dirty="0">
                <a:cs typeface="Courier New" panose="02070309020205020404" pitchFamily="49" charset="0"/>
              </a:rPr>
              <a:t>pattern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Patterns are NOT regular expressions!   Refer to [1]</a:t>
            </a:r>
          </a:p>
          <a:p>
            <a:r>
              <a:rPr lang="en-US" dirty="0">
                <a:cs typeface="Courier New" panose="02070309020205020404" pitchFamily="49" charset="0"/>
              </a:rPr>
              <a:t>By default,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cs typeface="Courier New" panose="02070309020205020404" pitchFamily="49" charset="0"/>
              </a:rPr>
              <a:t> statements are comparing values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To use </a:t>
            </a:r>
            <a:r>
              <a:rPr lang="en-US" i="1" dirty="0">
                <a:cs typeface="Courier New" panose="02070309020205020404" pitchFamily="49" charset="0"/>
              </a:rPr>
              <a:t>extended regular expressions</a:t>
            </a:r>
            <a:r>
              <a:rPr lang="en-US" dirty="0">
                <a:cs typeface="Courier New" panose="02070309020205020404" pitchFamily="49" charset="0"/>
              </a:rPr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cs typeface="Courier New" panose="02070309020205020404" pitchFamily="49" charset="0"/>
              </a:rPr>
              <a:t> statements, you need to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=~</a:t>
            </a:r>
            <a:r>
              <a:rPr lang="en-US" dirty="0">
                <a:cs typeface="Courier New" panose="02070309020205020404" pitchFamily="49" charset="0"/>
              </a:rPr>
              <a:t> operator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Use [[ double bracket expressions ]] for extended regular expressions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=~</a:t>
            </a:r>
            <a:r>
              <a:rPr lang="en-US" dirty="0">
                <a:cs typeface="Courier New" panose="02070309020205020404" pitchFamily="49" charset="0"/>
              </a:rPr>
              <a:t> operator not available for </a:t>
            </a:r>
            <a:r>
              <a:rPr lang="en-US" i="1" dirty="0">
                <a:cs typeface="Courier New" panose="02070309020205020404" pitchFamily="49" charset="0"/>
              </a:rPr>
              <a:t>all</a:t>
            </a:r>
            <a:r>
              <a:rPr lang="en-US" dirty="0">
                <a:cs typeface="Courier New" panose="02070309020205020404" pitchFamily="49" charset="0"/>
              </a:rPr>
              <a:t> bash &lt; 4.0.  Check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 bash </a:t>
            </a:r>
            <a:r>
              <a:rPr lang="en-US" dirty="0">
                <a:cs typeface="Courier New" panose="02070309020205020404" pitchFamily="49" charset="0"/>
              </a:rPr>
              <a:t>and search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=~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Recall: after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 bash</a:t>
            </a:r>
            <a:r>
              <a:rPr lang="en-US" dirty="0">
                <a:cs typeface="Courier New" panose="02070309020205020404" pitchFamily="49" charset="0"/>
              </a:rPr>
              <a:t>,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/expr </a:t>
            </a:r>
            <a:r>
              <a:rPr lang="en-US" dirty="0">
                <a:cs typeface="Courier New" panose="02070309020205020404" pitchFamily="49" charset="0"/>
              </a:rPr>
              <a:t>and hit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&lt;enter&gt; </a:t>
            </a:r>
            <a:r>
              <a:rPr lang="en-US" dirty="0">
                <a:cs typeface="Courier New" panose="02070309020205020404" pitchFamily="49" charset="0"/>
              </a:rPr>
              <a:t>to search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So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/=~</a:t>
            </a:r>
            <a:r>
              <a:rPr lang="en-US" dirty="0">
                <a:cs typeface="Courier New" panose="02070309020205020404" pitchFamily="49" charset="0"/>
              </a:rPr>
              <a:t> and hit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&lt;enter&gt;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Cycle through results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>
                <a:cs typeface="Courier New" panose="02070309020205020404" pitchFamily="49" charset="0"/>
              </a:rPr>
              <a:t> for next search result</a:t>
            </a:r>
          </a:p>
        </p:txBody>
      </p:sp>
    </p:spTree>
    <p:extLst>
      <p:ext uri="{BB962C8B-B14F-4D97-AF65-F5344CB8AC3E}">
        <p14:creationId xmlns:p14="http://schemas.microsoft.com/office/powerpoint/2010/main" val="2623741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365125"/>
            <a:ext cx="11164893" cy="743585"/>
          </a:xfrm>
        </p:spPr>
        <p:txBody>
          <a:bodyPr>
            <a:normAutofit/>
          </a:bodyPr>
          <a:lstStyle/>
          <a:p>
            <a:r>
              <a:rPr lang="en-US" dirty="0"/>
              <a:t>GETTING THE LENGTH OF A STRING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23810" y="1250111"/>
            <a:ext cx="11407140" cy="5607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Covered in homework assignments, but not on previous lecture slides</a:t>
            </a:r>
          </a:p>
          <a:p>
            <a:r>
              <a:rPr lang="en-US" dirty="0">
                <a:cs typeface="Courier New" panose="02070309020205020404" pitchFamily="49" charset="0"/>
              </a:rPr>
              <a:t>If we have a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dirty="0">
                <a:cs typeface="Courier New" panose="02070309020205020404" pitchFamily="49" charset="0"/>
              </a:rPr>
              <a:t>, we can get the length (in characters) of the string in that variable by using the following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${#SOMEVAR}</a:t>
            </a:r>
          </a:p>
          <a:p>
            <a:r>
              <a:rPr lang="en-US" dirty="0">
                <a:cs typeface="Courier New" panose="02070309020205020404" pitchFamily="49" charset="0"/>
              </a:rPr>
              <a:t>Or, a more practical example: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”\$SOMEVAR has a length of ${#SOMEVAR}”</a:t>
            </a:r>
          </a:p>
          <a:p>
            <a:r>
              <a:rPr lang="en-US" dirty="0">
                <a:cs typeface="Courier New" panose="02070309020205020404" pitchFamily="49" charset="0"/>
              </a:rPr>
              <a:t>This is an </a:t>
            </a:r>
            <a:r>
              <a:rPr lang="en-US" i="1" dirty="0">
                <a:cs typeface="Courier New" panose="02070309020205020404" pitchFamily="49" charset="0"/>
              </a:rPr>
              <a:t>alternative</a:t>
            </a:r>
            <a:r>
              <a:rPr lang="en-US" dirty="0">
                <a:cs typeface="Courier New" panose="02070309020205020404" pitchFamily="49" charset="0"/>
              </a:rPr>
              <a:t> to using a command such as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$SOMEVAR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–m</a:t>
            </a:r>
          </a:p>
          <a:p>
            <a:r>
              <a:rPr lang="en-US" dirty="0">
                <a:cs typeface="Courier New" panose="02070309020205020404" pitchFamily="49" charset="0"/>
              </a:rPr>
              <a:t>Which </a:t>
            </a:r>
            <a:r>
              <a:rPr lang="en-US">
                <a:cs typeface="Courier New" panose="02070309020205020404" pitchFamily="49" charset="0"/>
              </a:rPr>
              <a:t>would require us </a:t>
            </a:r>
            <a:r>
              <a:rPr lang="en-US" dirty="0">
                <a:cs typeface="Courier New" panose="02070309020205020404" pitchFamily="49" charset="0"/>
              </a:rPr>
              <a:t>to do something like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LEN=$(echo $SOMEVAR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–m)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“\$SOMEVAR has a length of $LEN”</a:t>
            </a:r>
          </a:p>
        </p:txBody>
      </p:sp>
    </p:spTree>
    <p:extLst>
      <p:ext uri="{BB962C8B-B14F-4D97-AF65-F5344CB8AC3E}">
        <p14:creationId xmlns:p14="http://schemas.microsoft.com/office/powerpoint/2010/main" val="103531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510"/>
          </a:xfrm>
        </p:spPr>
        <p:txBody>
          <a:bodyPr/>
          <a:lstStyle/>
          <a:p>
            <a:r>
              <a:rPr lang="en-US" dirty="0"/>
              <a:t>WHAT IS SHELL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1D4D-DCFE-374A-AEB3-874C2998E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26" y="1341783"/>
            <a:ext cx="11171583" cy="5128591"/>
          </a:xfrm>
        </p:spPr>
        <p:txBody>
          <a:bodyPr>
            <a:normAutofit/>
          </a:bodyPr>
          <a:lstStyle/>
          <a:p>
            <a:r>
              <a:rPr lang="en-US" sz="3600" dirty="0"/>
              <a:t>A shell script is a text file that contains a series of shell commands </a:t>
            </a:r>
          </a:p>
          <a:p>
            <a:pPr lvl="1"/>
            <a:r>
              <a:rPr lang="en-US" sz="3200" dirty="0"/>
              <a:t>A form of “simple programming language”</a:t>
            </a:r>
          </a:p>
          <a:p>
            <a:pPr lvl="1"/>
            <a:r>
              <a:rPr lang="en-US" sz="3200" dirty="0"/>
              <a:t>Used to make more complex tasks simpler </a:t>
            </a:r>
          </a:p>
          <a:p>
            <a:pPr lvl="2"/>
            <a:r>
              <a:rPr lang="en-US" sz="2800" dirty="0"/>
              <a:t>saves you from having to type in commands repetitively</a:t>
            </a:r>
          </a:p>
          <a:p>
            <a:pPr lvl="1"/>
            <a:r>
              <a:rPr lang="en-US" sz="3200" dirty="0"/>
              <a:t>Used to automate tasks</a:t>
            </a:r>
          </a:p>
          <a:p>
            <a:pPr lvl="2"/>
            <a:r>
              <a:rPr lang="en-US" sz="2800" dirty="0"/>
              <a:t>Can be run by the system at specific times/intervals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28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445"/>
          </a:xfrm>
        </p:spPr>
        <p:txBody>
          <a:bodyPr/>
          <a:lstStyle/>
          <a:p>
            <a:r>
              <a:rPr lang="en-US" dirty="0"/>
              <a:t>Command: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1D4D-DCFE-374A-AEB3-874C2998E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" y="3595648"/>
            <a:ext cx="10995660" cy="2310518"/>
          </a:xfrm>
        </p:spPr>
        <p:txBody>
          <a:bodyPr>
            <a:normAutofit/>
          </a:bodyPr>
          <a:lstStyle/>
          <a:p>
            <a:r>
              <a:rPr lang="en-US" sz="3200" dirty="0"/>
              <a:t>Common Arguments:</a:t>
            </a:r>
          </a:p>
          <a:p>
            <a:pPr lvl="1"/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directory_name</a:t>
            </a:r>
            <a:r>
              <a:rPr lang="en-US" sz="2800" dirty="0"/>
              <a:t>   The directory to switch to</a:t>
            </a:r>
          </a:p>
          <a:p>
            <a:pPr lvl="1"/>
            <a:r>
              <a:rPr lang="en-US" sz="2800" dirty="0"/>
              <a:t>If no argument is given, command will switch directory back to your home directory (~)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95011C-53D6-9340-B488-E6E03D7167C7}"/>
              </a:ext>
            </a:extLst>
          </p:cNvPr>
          <p:cNvSpPr txBox="1">
            <a:spLocks/>
          </p:cNvSpPr>
          <p:nvPr/>
        </p:nvSpPr>
        <p:spPr>
          <a:xfrm>
            <a:off x="815340" y="1232453"/>
            <a:ext cx="10995660" cy="1639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What is it used for?</a:t>
            </a:r>
          </a:p>
          <a:p>
            <a:pPr lvl="1"/>
            <a:r>
              <a:rPr lang="en-US" sz="2800" dirty="0"/>
              <a:t>Change the current directory</a:t>
            </a:r>
          </a:p>
          <a:p>
            <a:r>
              <a:rPr lang="en-US" sz="3200" dirty="0"/>
              <a:t>Common Usage: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F8E247-83D5-BF41-BCFD-48FBD8F6D0E1}"/>
              </a:ext>
            </a:extLst>
          </p:cNvPr>
          <p:cNvSpPr txBox="1"/>
          <p:nvPr/>
        </p:nvSpPr>
        <p:spPr>
          <a:xfrm>
            <a:off x="1166191" y="2782669"/>
            <a:ext cx="1018760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[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11263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445"/>
          </a:xfrm>
        </p:spPr>
        <p:txBody>
          <a:bodyPr/>
          <a:lstStyle/>
          <a:p>
            <a:r>
              <a:rPr lang="en-US" dirty="0"/>
              <a:t>Command: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1D4D-DCFE-374A-AEB3-874C2998E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" y="3595648"/>
            <a:ext cx="10995660" cy="2310518"/>
          </a:xfrm>
        </p:spPr>
        <p:txBody>
          <a:bodyPr>
            <a:normAutofit/>
          </a:bodyPr>
          <a:lstStyle/>
          <a:p>
            <a:r>
              <a:rPr lang="en-US" sz="3200" dirty="0"/>
              <a:t>Common Arguments: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-l</a:t>
            </a:r>
            <a:r>
              <a:rPr lang="en-US" sz="2800" dirty="0"/>
              <a:t>   </a:t>
            </a:r>
            <a:r>
              <a:rPr lang="en-US" sz="2800" b="1" dirty="0"/>
              <a:t>List files in “long” format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sz="2800" dirty="0"/>
              <a:t>   </a:t>
            </a:r>
            <a:r>
              <a:rPr lang="en-US" sz="2800" b="1" dirty="0"/>
              <a:t>list hidden files as well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95011C-53D6-9340-B488-E6E03D7167C7}"/>
              </a:ext>
            </a:extLst>
          </p:cNvPr>
          <p:cNvSpPr txBox="1">
            <a:spLocks/>
          </p:cNvSpPr>
          <p:nvPr/>
        </p:nvSpPr>
        <p:spPr>
          <a:xfrm>
            <a:off x="815340" y="1232453"/>
            <a:ext cx="10995660" cy="1639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What is it used for?</a:t>
            </a:r>
          </a:p>
          <a:p>
            <a:pPr lvl="1"/>
            <a:r>
              <a:rPr lang="en-US" sz="2800" dirty="0"/>
              <a:t>List all files in the current directory</a:t>
            </a:r>
          </a:p>
          <a:p>
            <a:r>
              <a:rPr lang="en-US" sz="3200" dirty="0"/>
              <a:t>Common Usage: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F8E247-83D5-BF41-BCFD-48FBD8F6D0E1}"/>
              </a:ext>
            </a:extLst>
          </p:cNvPr>
          <p:cNvSpPr txBox="1"/>
          <p:nvPr/>
        </p:nvSpPr>
        <p:spPr>
          <a:xfrm>
            <a:off x="1166191" y="2782669"/>
            <a:ext cx="1018760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[ -l | -a]</a:t>
            </a:r>
          </a:p>
        </p:txBody>
      </p:sp>
    </p:spTree>
    <p:extLst>
      <p:ext uri="{BB962C8B-B14F-4D97-AF65-F5344CB8AC3E}">
        <p14:creationId xmlns:p14="http://schemas.microsoft.com/office/powerpoint/2010/main" val="84694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/>
              <a:t>WHAT DOES RWX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1D4D-DCFE-374A-AEB3-874C2998E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300900"/>
            <a:ext cx="11407140" cy="518474"/>
          </a:xfrm>
        </p:spPr>
        <p:txBody>
          <a:bodyPr>
            <a:normAutofit/>
          </a:bodyPr>
          <a:lstStyle/>
          <a:p>
            <a:r>
              <a:rPr lang="en-US" b="1" dirty="0"/>
              <a:t>r </a:t>
            </a:r>
            <a:r>
              <a:rPr lang="en-US" dirty="0"/>
              <a:t>= read, </a:t>
            </a:r>
            <a:r>
              <a:rPr lang="en-US" b="1" dirty="0"/>
              <a:t>w</a:t>
            </a:r>
            <a:r>
              <a:rPr lang="en-US" b="1" i="1" dirty="0"/>
              <a:t> </a:t>
            </a:r>
            <a:r>
              <a:rPr lang="en-US" i="1" dirty="0"/>
              <a:t>= </a:t>
            </a:r>
            <a:r>
              <a:rPr lang="en-US" dirty="0"/>
              <a:t>write, </a:t>
            </a:r>
            <a:r>
              <a:rPr lang="en-US" b="1" dirty="0"/>
              <a:t>x</a:t>
            </a:r>
            <a:r>
              <a:rPr lang="en-US" dirty="0"/>
              <a:t> = execute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502920" y="4223803"/>
            <a:ext cx="11407140" cy="1988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Directory permissions begin with a </a:t>
            </a:r>
            <a:r>
              <a:rPr lang="en-US" b="1" dirty="0"/>
              <a:t>d</a:t>
            </a:r>
            <a:r>
              <a:rPr lang="en-US" dirty="0"/>
              <a:t> instead of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</a:p>
          <a:p>
            <a:r>
              <a:rPr lang="en-US" i="1" dirty="0">
                <a:cs typeface="Courier New" panose="02070309020205020404" pitchFamily="49" charset="0"/>
              </a:rPr>
              <a:t>Other:</a:t>
            </a:r>
            <a:r>
              <a:rPr lang="en-US" dirty="0">
                <a:cs typeface="Courier New" panose="02070309020205020404" pitchFamily="49" charset="0"/>
              </a:rPr>
              <a:t>  “neither the owner (user), nor a member of the group”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45F4E2-DC26-754B-963F-B71F4B60E9FB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011564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013438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95758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rwx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User</a:t>
                      </a:r>
                      <a:r>
                        <a:rPr lang="en-US" b="0" dirty="0"/>
                        <a:t> permissions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617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rwx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Group</a:t>
                      </a:r>
                      <a:r>
                        <a:rPr lang="en-US" b="0" dirty="0"/>
                        <a:t> permissions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34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rwx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Other</a:t>
                      </a:r>
                      <a:r>
                        <a:rPr lang="en-US" b="0" dirty="0"/>
                        <a:t> permissions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74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588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445"/>
          </a:xfrm>
        </p:spPr>
        <p:txBody>
          <a:bodyPr/>
          <a:lstStyle/>
          <a:p>
            <a:r>
              <a:rPr lang="en-US" dirty="0"/>
              <a:t>Command: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1D4D-DCFE-374A-AEB3-874C2998E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" y="3315029"/>
            <a:ext cx="10995660" cy="3393884"/>
          </a:xfrm>
        </p:spPr>
        <p:txBody>
          <a:bodyPr>
            <a:normAutofit/>
          </a:bodyPr>
          <a:lstStyle/>
          <a:p>
            <a:r>
              <a:rPr lang="en-US" sz="3200" dirty="0"/>
              <a:t>Common Arguments: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&lt;mode&gt;</a:t>
            </a:r>
            <a:r>
              <a:rPr lang="en-US" sz="2800" dirty="0"/>
              <a:t> has the following format:</a:t>
            </a:r>
          </a:p>
          <a:p>
            <a:pPr lvl="2"/>
            <a:r>
              <a:rPr lang="en-US" sz="2400" dirty="0"/>
              <a:t>A combination of </a:t>
            </a:r>
            <a:r>
              <a:rPr lang="en-US" sz="2400" b="1" dirty="0"/>
              <a:t>u</a:t>
            </a:r>
            <a:r>
              <a:rPr lang="en-US" sz="2400" dirty="0"/>
              <a:t>, </a:t>
            </a:r>
            <a:r>
              <a:rPr lang="en-US" sz="2400" b="1" dirty="0"/>
              <a:t>g</a:t>
            </a:r>
            <a:r>
              <a:rPr lang="en-US" sz="2400" dirty="0"/>
              <a:t>, </a:t>
            </a:r>
            <a:r>
              <a:rPr lang="en-US" sz="2400" b="1" dirty="0"/>
              <a:t>o</a:t>
            </a:r>
            <a:r>
              <a:rPr lang="en-US" sz="2400" dirty="0"/>
              <a:t> or </a:t>
            </a:r>
            <a:r>
              <a:rPr lang="en-US" sz="2400" b="1" dirty="0"/>
              <a:t>a</a:t>
            </a:r>
            <a:r>
              <a:rPr lang="en-US" sz="2400" dirty="0"/>
              <a:t> (all)</a:t>
            </a:r>
          </a:p>
          <a:p>
            <a:pPr lvl="2"/>
            <a:r>
              <a:rPr lang="en-US" sz="2400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400" dirty="0"/>
              <a:t> to add permissions,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dirty="0"/>
              <a:t> to remove them</a:t>
            </a:r>
          </a:p>
          <a:p>
            <a:pPr lvl="2"/>
            <a:r>
              <a:rPr lang="en-US" sz="2400" dirty="0"/>
              <a:t>Specify type of permission:  any combination of </a:t>
            </a:r>
            <a:r>
              <a:rPr lang="en-US" sz="2400" b="1" dirty="0"/>
              <a:t>r</a:t>
            </a:r>
            <a:r>
              <a:rPr lang="en-US" sz="2400" dirty="0"/>
              <a:t>, </a:t>
            </a:r>
            <a:r>
              <a:rPr lang="en-US" sz="2400" b="1" dirty="0"/>
              <a:t>w</a:t>
            </a:r>
            <a:r>
              <a:rPr lang="en-US" sz="2400" dirty="0"/>
              <a:t> and </a:t>
            </a:r>
            <a:r>
              <a:rPr lang="en-US" sz="2400" b="1" dirty="0"/>
              <a:t>x</a:t>
            </a:r>
          </a:p>
          <a:p>
            <a:pPr lvl="1"/>
            <a:r>
              <a:rPr lang="en-US" sz="2800" dirty="0"/>
              <a:t>Can specify mode in octal: </a:t>
            </a:r>
            <a:r>
              <a:rPr lang="en-US" sz="2800" i="1" dirty="0"/>
              <a:t>user</a:t>
            </a:r>
            <a:r>
              <a:rPr lang="en-US" sz="2800" dirty="0"/>
              <a:t> then </a:t>
            </a:r>
            <a:r>
              <a:rPr lang="en-US" sz="2800" i="1" dirty="0"/>
              <a:t>group</a:t>
            </a:r>
            <a:r>
              <a:rPr lang="en-US" sz="2800" dirty="0"/>
              <a:t> then </a:t>
            </a:r>
            <a:r>
              <a:rPr lang="en-US" sz="2800" i="1" dirty="0"/>
              <a:t>other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750</a:t>
            </a:r>
            <a:r>
              <a:rPr lang="en-US" dirty="0">
                <a:cs typeface="Courier New" panose="02070309020205020404" pitchFamily="49" charset="0"/>
              </a:rPr>
              <a:t> means user=7, group=5, other=0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But what does 7, 5, and 0 mean in the context of </a:t>
            </a:r>
            <a:r>
              <a:rPr lang="en-US" b="1" dirty="0">
                <a:cs typeface="Courier New" panose="02070309020205020404" pitchFamily="49" charset="0"/>
              </a:rPr>
              <a:t>r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cs typeface="Courier New" panose="02070309020205020404" pitchFamily="49" charset="0"/>
              </a:rPr>
              <a:t>w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b="1" dirty="0">
                <a:cs typeface="Courier New" panose="02070309020205020404" pitchFamily="49" charset="0"/>
              </a:rPr>
              <a:t>x</a:t>
            </a:r>
            <a:r>
              <a:rPr lang="en-US" dirty="0"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95011C-53D6-9340-B488-E6E03D7167C7}"/>
              </a:ext>
            </a:extLst>
          </p:cNvPr>
          <p:cNvSpPr txBox="1">
            <a:spLocks/>
          </p:cNvSpPr>
          <p:nvPr/>
        </p:nvSpPr>
        <p:spPr>
          <a:xfrm>
            <a:off x="815340" y="1232453"/>
            <a:ext cx="10995660" cy="1639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What is it used for?</a:t>
            </a:r>
          </a:p>
          <a:p>
            <a:pPr lvl="1"/>
            <a:r>
              <a:rPr lang="en-US" sz="2800" dirty="0"/>
              <a:t>Change the </a:t>
            </a:r>
            <a:r>
              <a:rPr lang="en-US" sz="2800" i="1" dirty="0"/>
              <a:t>mode</a:t>
            </a:r>
            <a:r>
              <a:rPr lang="en-US" sz="2800" dirty="0"/>
              <a:t> of a file</a:t>
            </a:r>
          </a:p>
          <a:p>
            <a:r>
              <a:rPr lang="en-US" sz="3200" dirty="0"/>
              <a:t>Common Usage: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F8E247-83D5-BF41-BCFD-48FBD8F6D0E1}"/>
              </a:ext>
            </a:extLst>
          </p:cNvPr>
          <p:cNvSpPr txBox="1"/>
          <p:nvPr/>
        </p:nvSpPr>
        <p:spPr>
          <a:xfrm>
            <a:off x="1166191" y="2782669"/>
            <a:ext cx="1018760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&lt;mode&gt; &lt;file&gt;</a:t>
            </a:r>
          </a:p>
        </p:txBody>
      </p:sp>
    </p:spTree>
    <p:extLst>
      <p:ext uri="{BB962C8B-B14F-4D97-AF65-F5344CB8AC3E}">
        <p14:creationId xmlns:p14="http://schemas.microsoft.com/office/powerpoint/2010/main" val="2770020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445"/>
          </a:xfrm>
        </p:spPr>
        <p:txBody>
          <a:bodyPr/>
          <a:lstStyle/>
          <a:p>
            <a:r>
              <a:rPr lang="en-US" dirty="0"/>
              <a:t>Command: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1D4D-DCFE-374A-AEB3-874C2998E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" y="3315029"/>
            <a:ext cx="10995660" cy="1075816"/>
          </a:xfrm>
        </p:spPr>
        <p:txBody>
          <a:bodyPr>
            <a:normAutofit/>
          </a:bodyPr>
          <a:lstStyle/>
          <a:p>
            <a:r>
              <a:rPr lang="en-US" sz="3200" dirty="0"/>
              <a:t>Then the only way to invoke the script is to pass it as an argument to an invocation of bash (or other shell), like this: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95011C-53D6-9340-B488-E6E03D7167C7}"/>
              </a:ext>
            </a:extLst>
          </p:cNvPr>
          <p:cNvSpPr txBox="1">
            <a:spLocks/>
          </p:cNvSpPr>
          <p:nvPr/>
        </p:nvSpPr>
        <p:spPr>
          <a:xfrm>
            <a:off x="815340" y="1232453"/>
            <a:ext cx="10995660" cy="1639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If you don’t use a </a:t>
            </a:r>
            <a:r>
              <a:rPr lang="en-US" sz="3200" dirty="0" err="1"/>
              <a:t>chmod</a:t>
            </a:r>
            <a:r>
              <a:rPr lang="en-US" sz="3200" dirty="0"/>
              <a:t> command to make a script file executable, like this: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F8E247-83D5-BF41-BCFD-48FBD8F6D0E1}"/>
              </a:ext>
            </a:extLst>
          </p:cNvPr>
          <p:cNvSpPr txBox="1"/>
          <p:nvPr/>
        </p:nvSpPr>
        <p:spPr>
          <a:xfrm>
            <a:off x="1166191" y="2351349"/>
            <a:ext cx="1018760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u+x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myScript.sh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65048-9C60-527C-A668-33C1E4981E87}"/>
              </a:ext>
            </a:extLst>
          </p:cNvPr>
          <p:cNvSpPr txBox="1"/>
          <p:nvPr/>
        </p:nvSpPr>
        <p:spPr>
          <a:xfrm>
            <a:off x="1166190" y="4648799"/>
            <a:ext cx="1018760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bash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myScript.sh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24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3914</Words>
  <Application>Microsoft Macintosh PowerPoint</Application>
  <PresentationFormat>Widescreen</PresentationFormat>
  <Paragraphs>365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Office Theme</vt:lpstr>
      <vt:lpstr>CS2043: Unix Tools and Scripting</vt:lpstr>
      <vt:lpstr>WHAT IS THE SHELL?</vt:lpstr>
      <vt:lpstr>WHAT IS THE SHELL?  (cont)</vt:lpstr>
      <vt:lpstr>WHAT IS SHELL SCRIPTING</vt:lpstr>
      <vt:lpstr>Command:   cd</vt:lpstr>
      <vt:lpstr>Command:   ls</vt:lpstr>
      <vt:lpstr>WHAT DOES RWX MEAN?</vt:lpstr>
      <vt:lpstr>Command:   chmod</vt:lpstr>
      <vt:lpstr>Command:   chmod</vt:lpstr>
      <vt:lpstr>BASIC SCRIPTING AT A GLANCE</vt:lpstr>
      <vt:lpstr>SOME EXAMPLES</vt:lpstr>
      <vt:lpstr>Command:   echo</vt:lpstr>
      <vt:lpstr>Command:   wc</vt:lpstr>
      <vt:lpstr>PIPING COMMANDS</vt:lpstr>
      <vt:lpstr>Command:   echo, cat, wc, pipes</vt:lpstr>
      <vt:lpstr>SOME PIPING EXAMPLES</vt:lpstr>
      <vt:lpstr>REDIRECTION</vt:lpstr>
      <vt:lpstr>FOR LOOPS</vt:lpstr>
      <vt:lpstr>WHILE LOOPS</vt:lpstr>
      <vt:lpstr>WHILE LOOPS</vt:lpstr>
      <vt:lpstr>Command:   ps</vt:lpstr>
      <vt:lpstr>Command:   kill</vt:lpstr>
      <vt:lpstr>EXAMPLE: PS COMMAND</vt:lpstr>
      <vt:lpstr>Command:   ssh, scp</vt:lpstr>
      <vt:lpstr>STAGING AND YOU</vt:lpstr>
      <vt:lpstr>TRACKED AND UNTRACKED</vt:lpstr>
      <vt:lpstr>BRANCHES</vt:lpstr>
      <vt:lpstr>THE * WILDCARD</vt:lpstr>
      <vt:lpstr>THE ? WILDCARD</vt:lpstr>
      <vt:lpstr>USED TOGETHER</vt:lpstr>
      <vt:lpstr>CREATING SETS</vt:lpstr>
      <vt:lpstr>SHELL EXPANSION SPECIAL CHARACTERS SUMMARIZED</vt:lpstr>
      <vt:lpstr>Command:   grep</vt:lpstr>
      <vt:lpstr>Command:   cut</vt:lpstr>
      <vt:lpstr>MORE EXAMPLES</vt:lpstr>
      <vt:lpstr>CASE</vt:lpstr>
      <vt:lpstr>SIMPLE if AND case EXAMPLES</vt:lpstr>
      <vt:lpstr>DIFFERENCE BETWEEN case AND if COMPARISONS</vt:lpstr>
      <vt:lpstr>GETTING THE LENGTH OF A STRING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CS2043: Unix Tools and Scripting</dc:title>
  <dc:creator>Ronald DiNapoli</dc:creator>
  <cp:lastModifiedBy>Ronald DiNapoli</cp:lastModifiedBy>
  <cp:revision>11</cp:revision>
  <dcterms:created xsi:type="dcterms:W3CDTF">2020-03-02T02:59:21Z</dcterms:created>
  <dcterms:modified xsi:type="dcterms:W3CDTF">2023-03-05T17:24:11Z</dcterms:modified>
</cp:coreProperties>
</file>