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82" r:id="rId5"/>
    <p:sldId id="293" r:id="rId6"/>
    <p:sldId id="283" r:id="rId7"/>
    <p:sldId id="257" r:id="rId8"/>
    <p:sldId id="258" r:id="rId9"/>
    <p:sldId id="290" r:id="rId10"/>
    <p:sldId id="291" r:id="rId11"/>
    <p:sldId id="292" r:id="rId12"/>
    <p:sldId id="275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2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未知"/>
          <p:cNvSpPr/>
          <p:nvPr/>
        </p:nvSpPr>
        <p:spPr>
          <a:xfrm>
            <a:off x="-7937" y="1447800"/>
            <a:ext cx="9163050" cy="3832225"/>
          </a:xfrm>
          <a:custGeom>
            <a:avLst/>
            <a:gdLst/>
            <a:ahLst/>
            <a:cxnLst/>
            <a:rect l="0" t="0" r="0" b="0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未知"/>
          <p:cNvSpPr/>
          <p:nvPr/>
        </p:nvSpPr>
        <p:spPr>
          <a:xfrm>
            <a:off x="-7937" y="1730375"/>
            <a:ext cx="9148762" cy="3265488"/>
          </a:xfrm>
          <a:custGeom>
            <a:avLst/>
            <a:gdLst/>
            <a:ahLst/>
            <a:cxnLst/>
            <a:rect l="0" t="0" r="0" b="0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7086600" y="1947863"/>
            <a:ext cx="533400" cy="533400"/>
            <a:chOff x="0" y="0"/>
            <a:chExt cx="288" cy="288"/>
          </a:xfrm>
        </p:grpSpPr>
        <p:sp>
          <p:nvSpPr>
            <p:cNvPr id="2053" name="椭圆 2052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椭圆 2053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组合 2054"/>
          <p:cNvGrpSpPr/>
          <p:nvPr/>
        </p:nvGrpSpPr>
        <p:grpSpPr>
          <a:xfrm>
            <a:off x="7620000" y="1371600"/>
            <a:ext cx="914400" cy="914400"/>
            <a:chOff x="0" y="0"/>
            <a:chExt cx="576" cy="576"/>
          </a:xfrm>
        </p:grpSpPr>
        <p:sp>
          <p:nvSpPr>
            <p:cNvPr id="2056" name="椭圆 2055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椭圆 2056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8" name="组合 2057"/>
          <p:cNvGrpSpPr/>
          <p:nvPr/>
        </p:nvGrpSpPr>
        <p:grpSpPr>
          <a:xfrm>
            <a:off x="304800" y="3429000"/>
            <a:ext cx="1295400" cy="1371600"/>
            <a:chOff x="0" y="0"/>
            <a:chExt cx="576" cy="576"/>
          </a:xfrm>
        </p:grpSpPr>
        <p:sp>
          <p:nvSpPr>
            <p:cNvPr id="2059" name="椭圆 2058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椭圆 2059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1" name="日期占位符 2060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62" name="页脚占位符 2061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63" name="灯片编号占位符 2062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64" name="标题 2063"/>
          <p:cNvSpPr>
            <a:spLocks noGrp="1"/>
          </p:cNvSpPr>
          <p:nvPr>
            <p:ph type="ctrTitle"/>
          </p:nvPr>
        </p:nvSpPr>
        <p:spPr>
          <a:xfrm>
            <a:off x="685800" y="2495550"/>
            <a:ext cx="7772400" cy="1162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>
                <a:latin typeface="Andalus" panose="0202060305040502030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5" name="副标题 2064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>
                <a:ea typeface="Arial" panose="020B0604020202020204" pitchFamily="34" charset="0"/>
              </a:defRPr>
            </a:lvl2pPr>
            <a:lvl3pPr marL="914400" lvl="2" indent="0" algn="ctr">
              <a:buNone/>
              <a:defRPr sz="2000">
                <a:ea typeface="Arial" panose="020B0604020202020204" pitchFamily="34" charset="0"/>
              </a:defRPr>
            </a:lvl3pPr>
            <a:lvl4pPr marL="1371600" lvl="3" indent="0" algn="ctr">
              <a:buNone/>
              <a:defRPr sz="2000">
                <a:ea typeface="Arial" panose="020B0604020202020204" pitchFamily="34" charset="0"/>
              </a:defRPr>
            </a:lvl4pPr>
            <a:lvl5pPr marL="1828800" lvl="4" indent="0" algn="ctr">
              <a:buNone/>
              <a:defRPr sz="2000"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52930" cy="5516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2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025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2" imgW="9563100" imgH="1600200" progId="">
                  <p:embed/>
                </p:oleObj>
              </mc:Choice>
              <mc:Fallback>
                <p:oleObj name="" r:id="rId12" imgW="9563100" imgH="16002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未知"/>
          <p:cNvSpPr/>
          <p:nvPr/>
        </p:nvSpPr>
        <p:spPr>
          <a:xfrm>
            <a:off x="-9525" y="280988"/>
            <a:ext cx="9153525" cy="1620837"/>
          </a:xfrm>
          <a:custGeom>
            <a:avLst/>
            <a:gdLst/>
            <a:ahLst/>
            <a:cxnLst/>
            <a:rect l="0" t="0" r="0" b="0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/>
          <p:nvPr/>
        </p:nvSpPr>
        <p:spPr>
          <a:xfrm>
            <a:off x="-19050" y="533400"/>
            <a:ext cx="9159875" cy="1006475"/>
          </a:xfrm>
          <a:custGeom>
            <a:avLst/>
            <a:gdLst/>
            <a:ahLst/>
            <a:cxnLst/>
            <a:rect l="0" t="0" r="0" b="0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组合 1028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30" name="椭圆 1029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椭圆 1030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椭圆 1032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椭圆 1033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" name="组合 1034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036" name="椭圆 1035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椭圆 1036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8" name="日期占位符 1037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9" name="页脚占位符 1038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40" name="灯片编号占位符 1039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41" name="标题 1040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2" name="文本占位符 104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955040" y="527685"/>
            <a:ext cx="7612380" cy="1517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7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魔笛在线数字图书馆</a:t>
            </a:r>
            <a:endParaRPr lang="zh-CN" altLang="en-US" sz="7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4102"/>
          <p:cNvSpPr txBox="1">
            <a:spLocks noGrp="1"/>
          </p:cNvSpPr>
          <p:nvPr/>
        </p:nvSpPr>
        <p:spPr>
          <a:xfrm>
            <a:off x="4896186" y="4235300"/>
            <a:ext cx="3671048" cy="19380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>
            <a:spAutoFit/>
          </a:bodyPr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项 目 组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长 ： 王翔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首席技术总监： 苏丹丹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首席运营总监： 楼宏亮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首席产品官  ： 王欢欢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首席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测试官  ： 窦超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0085" y="2251075"/>
            <a:ext cx="6617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tx2"/>
                </a:solidFill>
              </a:rPr>
              <a:t>        ——————  </a:t>
            </a:r>
            <a:r>
              <a:rPr lang="zh-CN" altLang="en-US" sz="3200" dirty="0" smtClean="0">
                <a:solidFill>
                  <a:schemeClr val="tx2"/>
                </a:solidFill>
              </a:rPr>
              <a:t>魔笛手 </a:t>
            </a:r>
            <a:r>
              <a:rPr lang="en-US" altLang="zh-CN" sz="3200" dirty="0" smtClean="0">
                <a:solidFill>
                  <a:schemeClr val="tx2"/>
                </a:solidFill>
              </a:rPr>
              <a:t>pied-piper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endParaRPr lang="zh-CN" altLang="en-US" sz="3200" dirty="0" smtClean="0">
              <a:solidFill>
                <a:schemeClr val="tx2"/>
              </a:solidFill>
            </a:endParaRPr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                    【撸起袖子加油干！！！】</a:t>
            </a:r>
            <a:endParaRPr lang="zh-CN" altLang="en-US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0241"/>
          <p:cNvSpPr/>
          <p:nvPr/>
        </p:nvSpPr>
        <p:spPr>
          <a:xfrm>
            <a:off x="2133600" y="27432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57500" lnSpcReduction="20000"/>
          </a:bodyPr>
          <a:lstStyle/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effectLst>
                  <a:outerShdw dist="107763" dir="2699999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谢谢大家观赏！！！</a:t>
            </a:r>
            <a:endParaRPr lang="zh-CN" altLang="en-US" sz="5400" b="1"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effectLst>
                <a:outerShdw dist="107763" dir="2699999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  <p:sp>
        <p:nvSpPr>
          <p:cNvPr id="10243" name="副标题 1024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endParaRPr lang="en-US" altLang="zh-CN" kern="1200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565" y="2018665"/>
            <a:ext cx="7954645" cy="1265555"/>
          </a:xfrm>
        </p:spPr>
        <p:txBody>
          <a:bodyPr/>
          <a:p>
            <a:r>
              <a:rPr lang="zh-CN" altLang="en-US" sz="3200"/>
              <a:t>我们的团队：</a:t>
            </a:r>
            <a:r>
              <a:rPr lang="en-US" altLang="zh-CN" sz="3200"/>
              <a:t>-----------</a:t>
            </a:r>
            <a:r>
              <a:rPr lang="zh-CN" altLang="en-US" sz="3200"/>
              <a:t>魔笛手   </a:t>
            </a:r>
            <a:r>
              <a:rPr lang="en-US" altLang="zh-CN" sz="3200"/>
              <a:t>pied-piper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9405" y="443738"/>
            <a:ext cx="8229600" cy="1252728"/>
          </a:xfrm>
        </p:spPr>
        <p:txBody>
          <a:bodyPr/>
          <a:p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780" y="3229610"/>
            <a:ext cx="809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首席技术总监</a:t>
            </a:r>
            <a:r>
              <a:rPr lang="en-US" altLang="zh-CN" sz="2000"/>
              <a:t>——</a:t>
            </a:r>
            <a:r>
              <a:rPr lang="zh-CN" altLang="en-US" sz="2000"/>
              <a:t>苏丹丹：主要负责魔笛系统技术开发，团队技术支持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25145" y="3844925"/>
            <a:ext cx="809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首席运营维护</a:t>
            </a:r>
            <a:r>
              <a:rPr lang="en-US" altLang="zh-CN" sz="2000"/>
              <a:t>——</a:t>
            </a:r>
            <a:r>
              <a:rPr lang="zh-CN" altLang="en-US" sz="2000"/>
              <a:t>楼宏亮：主要负责系统稳定，软件优化，运营管理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25780" y="4469765"/>
            <a:ext cx="8093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首席产品官 </a:t>
            </a:r>
            <a:r>
              <a:rPr lang="en-US" altLang="zh-CN" sz="2000"/>
              <a:t>——--</a:t>
            </a:r>
            <a:r>
              <a:rPr lang="zh-CN" altLang="en-US" sz="2000"/>
              <a:t>王欢欢：主要负责系统流程规划，记录和改进软件</a:t>
            </a:r>
            <a:endParaRPr lang="zh-CN" altLang="en-US" sz="2000"/>
          </a:p>
          <a:p>
            <a:r>
              <a:rPr lang="zh-CN" altLang="en-US" sz="2000"/>
              <a:t>                                           存在的问题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26415" y="5176520"/>
            <a:ext cx="8092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首席测试官</a:t>
            </a:r>
            <a:r>
              <a:rPr lang="en-US" altLang="zh-CN" sz="2000"/>
              <a:t>———</a:t>
            </a:r>
            <a:r>
              <a:rPr lang="zh-CN" altLang="en-US" sz="2000"/>
              <a:t>窦超    ：主要负责系统开发测试分析，安全可靠，</a:t>
            </a:r>
            <a:endParaRPr lang="zh-CN" altLang="en-US" sz="2000"/>
          </a:p>
          <a:p>
            <a:r>
              <a:rPr lang="zh-CN" altLang="en-US" sz="2000"/>
              <a:t>                                          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526415" y="2687955"/>
            <a:ext cx="809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</a:t>
            </a:r>
            <a:r>
              <a:rPr lang="zh-CN" altLang="en-US" sz="2000"/>
              <a:t>项  目  组  长</a:t>
            </a:r>
            <a:r>
              <a:rPr lang="en-US" altLang="zh-CN" sz="2000"/>
              <a:t>——</a:t>
            </a:r>
            <a:r>
              <a:rPr lang="zh-CN" altLang="en-US" sz="2000"/>
              <a:t>王翔    </a:t>
            </a:r>
            <a:r>
              <a:rPr lang="zh-CN" altLang="en-US" sz="2000"/>
              <a:t>：主要负责项目的总体规划，协同团队。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0147" y="2451312"/>
            <a:ext cx="7408333" cy="3450696"/>
          </a:xfrm>
        </p:spPr>
        <p:txBody>
          <a:bodyPr>
            <a:normAutofit lnSpcReduction="10000"/>
          </a:bodyPr>
          <a:p>
            <a:r>
              <a:rPr lang="zh-CN"/>
              <a:t>魔笛在线数字图书馆系统实现目标：</a:t>
            </a:r>
            <a:endParaRPr lang="zh-CN"/>
          </a:p>
          <a:p>
            <a:pPr indent="720090" fontAlgn="auto">
              <a:spcBef>
                <a:spcPts val="0"/>
              </a:spcBef>
            </a:pPr>
            <a:endParaRPr>
              <a:solidFill>
                <a:schemeClr val="tx2"/>
              </a:solidFill>
              <a:uFillTx/>
              <a:ea typeface="华文楷体" panose="02010600040101010101" charset="-122"/>
            </a:endParaRPr>
          </a:p>
          <a:p>
            <a:pPr indent="720090" fontAlgn="auto">
              <a:spcBef>
                <a:spcPts val="0"/>
              </a:spcBef>
            </a:pPr>
            <a:r>
              <a:rPr>
                <a:solidFill>
                  <a:schemeClr val="tx2"/>
                </a:solidFill>
                <a:uFillTx/>
                <a:ea typeface="华文楷体" panose="02010600040101010101" charset="-122"/>
              </a:rPr>
              <a:t>可以让用户通过互联网来进行一系列的借阅图书活动，并可根据用户的相关权限及消费余额来确定用户可借阅书籍。除此之外，系统也提供一些额外的功能如：统计信息，热词排行榜等。</a:t>
            </a:r>
            <a:endParaRPr>
              <a:solidFill>
                <a:schemeClr val="tx2"/>
              </a:solidFill>
              <a:uFillTx/>
              <a:ea typeface="华文楷体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+mn-ea"/>
              </a:rPr>
              <a:t>魔笛在线数字图书馆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0147" y="2451312"/>
            <a:ext cx="7408333" cy="3450696"/>
          </a:xfrm>
        </p:spPr>
        <p:txBody>
          <a:bodyPr>
            <a:normAutofit lnSpcReduction="10000"/>
          </a:bodyPr>
          <a:p>
            <a:r>
              <a:rPr lang="en-US" altLang="zh-CN"/>
              <a:t>         </a:t>
            </a:r>
            <a:r>
              <a:t>用户通过浏览器远程登陆到服务器，通过身份认证后并且用户有足够的余额，进入系统。系统根据用户已有的爱好记录和查询权限，在界面上列出被允许查阅书以及具体信息和状态。用户可以点击具体书籍，从服务器中取得书本内容、解码显示。用户便可以察看该书的摘要信息以及具体内容。点击现实具体内容后，系统开始计费（按书的价格*系数记费），并且能够根据一段时间的借书纪录，统计出查阅的统计信息（如查阅书排行榜）。系统还应提供用户查询记费的界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914400" y="855663"/>
            <a:ext cx="7391400" cy="338137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dirty="0"/>
              <a:t>系统两大模块</a:t>
            </a:r>
            <a:endParaRPr lang="zh-CN" altLang="en-US" sz="3600" dirty="0"/>
          </a:p>
        </p:txBody>
      </p:sp>
      <p:grpSp>
        <p:nvGrpSpPr>
          <p:cNvPr id="5123" name="组合 5122"/>
          <p:cNvGrpSpPr/>
          <p:nvPr/>
        </p:nvGrpSpPr>
        <p:grpSpPr>
          <a:xfrm>
            <a:off x="1791970" y="2521268"/>
            <a:ext cx="762000" cy="665162"/>
            <a:chOff x="0" y="0"/>
            <a:chExt cx="1549" cy="1351"/>
          </a:xfrm>
        </p:grpSpPr>
        <p:sp>
          <p:nvSpPr>
            <p:cNvPr id="5124" name="六边形 5123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六边形 5124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六边形 5125"/>
            <p:cNvSpPr/>
            <p:nvPr/>
          </p:nvSpPr>
          <p:spPr>
            <a:xfrm>
              <a:off x="90" y="80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" name="组合 5126"/>
          <p:cNvGrpSpPr/>
          <p:nvPr/>
        </p:nvGrpSpPr>
        <p:grpSpPr>
          <a:xfrm>
            <a:off x="1784350" y="3952558"/>
            <a:ext cx="762000" cy="665162"/>
            <a:chOff x="0" y="0"/>
            <a:chExt cx="1549" cy="1351"/>
          </a:xfrm>
        </p:grpSpPr>
        <p:sp>
          <p:nvSpPr>
            <p:cNvPr id="5128" name="六边形 5127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六边形 5128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六边形 5129"/>
            <p:cNvSpPr/>
            <p:nvPr/>
          </p:nvSpPr>
          <p:spPr>
            <a:xfrm>
              <a:off x="90" y="80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" name="直接连接符 5130"/>
          <p:cNvSpPr/>
          <p:nvPr/>
        </p:nvSpPr>
        <p:spPr>
          <a:xfrm>
            <a:off x="2500630" y="3186113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5132" name="文本框 5131"/>
          <p:cNvSpPr txBox="1"/>
          <p:nvPr/>
        </p:nvSpPr>
        <p:spPr>
          <a:xfrm>
            <a:off x="2692400" y="2725738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 dirty="0"/>
              <a:t>前台功能模块</a:t>
            </a:r>
            <a:endParaRPr lang="zh-CN" altLang="en-US" sz="2400" b="1" dirty="0"/>
          </a:p>
        </p:txBody>
      </p:sp>
      <p:sp>
        <p:nvSpPr>
          <p:cNvPr id="5133" name="文本框 5132"/>
          <p:cNvSpPr txBox="1"/>
          <p:nvPr/>
        </p:nvSpPr>
        <p:spPr>
          <a:xfrm>
            <a:off x="1998980" y="261969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34" name="直接连接符 5133"/>
          <p:cNvSpPr/>
          <p:nvPr/>
        </p:nvSpPr>
        <p:spPr>
          <a:xfrm>
            <a:off x="2540000" y="4606608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5135" name="文本框 5134"/>
          <p:cNvSpPr txBox="1"/>
          <p:nvPr/>
        </p:nvSpPr>
        <p:spPr>
          <a:xfrm>
            <a:off x="2667000" y="4106863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 dirty="0"/>
              <a:t>后台功能模块</a:t>
            </a:r>
            <a:endParaRPr lang="zh-CN" altLang="en-US" sz="2400" b="1" dirty="0"/>
          </a:p>
        </p:txBody>
      </p:sp>
      <p:sp>
        <p:nvSpPr>
          <p:cNvPr id="5136" name="文本框 5135"/>
          <p:cNvSpPr txBox="1"/>
          <p:nvPr/>
        </p:nvSpPr>
        <p:spPr>
          <a:xfrm>
            <a:off x="1985010" y="405098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50" name="文本框 5149"/>
          <p:cNvSpPr txBox="1"/>
          <p:nvPr/>
        </p:nvSpPr>
        <p:spPr>
          <a:xfrm>
            <a:off x="842963" y="381000"/>
            <a:ext cx="1138237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xfrm>
            <a:off x="457200" y="1677988"/>
            <a:ext cx="8229600" cy="4449762"/>
          </a:xfrm>
        </p:spPr>
        <p:txBody>
          <a:bodyPr>
            <a:normAutofit fontScale="90000"/>
          </a:bodyPr>
          <a:lstStyle/>
          <a:p>
            <a:pPr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en-US" altLang="zh-CN" sz="3200" dirty="0"/>
              <a:t> </a:t>
            </a:r>
            <a:r>
              <a:rPr lang="zh-CN" altLang="en-US" sz="3200" dirty="0"/>
              <a:t>用户帐号登录：为已授权用户提供登录入口。</a:t>
            </a:r>
            <a:endParaRPr lang="zh-CN" altLang="en-US" sz="3200" dirty="0"/>
          </a:p>
          <a:p>
            <a:pPr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3200" dirty="0"/>
              <a:t>用户帐户信息：</a:t>
            </a:r>
            <a:endParaRPr lang="zh-CN" altLang="en-US" sz="3200" dirty="0"/>
          </a:p>
          <a:p>
            <a:pPr marL="514350" indent="0" algn="l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3200" dirty="0"/>
              <a:t>基本信息：用户个人信息资料。</a:t>
            </a:r>
            <a:endParaRPr lang="zh-CN" altLang="en-US" sz="3200" dirty="0"/>
          </a:p>
          <a:p>
            <a:pPr marL="514350" indent="0" algn="l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3200" dirty="0"/>
              <a:t>借阅情况：用户的借阅记录。</a:t>
            </a:r>
            <a:endParaRPr lang="zh-CN" altLang="en-US" sz="3200" dirty="0"/>
          </a:p>
          <a:p>
            <a:pPr marL="514350" indent="0" algn="l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3200" dirty="0"/>
              <a:t>帐户余额：帐户充值，消费记录以及余额。</a:t>
            </a:r>
            <a:endParaRPr lang="zh-CN" altLang="en-US" sz="3200" dirty="0"/>
          </a:p>
          <a:p>
            <a:pPr marL="514350" indent="0" algn="l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zh-CN" altLang="en-US" sz="3200" dirty="0"/>
              <a:t>用户帐户充值：提供帐户充值入口。</a:t>
            </a:r>
            <a:endParaRPr lang="zh-CN" altLang="en-US" sz="3200" dirty="0"/>
          </a:p>
          <a:p>
            <a:pPr marL="342900"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endParaRPr lang="zh-CN" altLang="en-US" sz="1800" dirty="0"/>
          </a:p>
          <a:p>
            <a:pPr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endParaRPr lang="zh-CN" altLang="en-US" sz="1800" dirty="0"/>
          </a:p>
          <a:p>
            <a:pPr lvl="1">
              <a:buFont typeface="Wingdings" panose="05000000000000000000" charset="0"/>
              <a:buChar char=""/>
            </a:pPr>
            <a:endParaRPr lang="zh-CN" altLang="en-US" sz="1800" dirty="0"/>
          </a:p>
          <a:p>
            <a:pPr>
              <a:buFont typeface="Wingdings" panose="05000000000000000000" charset="0"/>
              <a:buChar char=""/>
            </a:pPr>
            <a:endParaRPr lang="zh-CN" altLang="en-US" sz="1600" dirty="0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992188" y="685800"/>
            <a:ext cx="7313612" cy="508000"/>
          </a:xfrm>
        </p:spPr>
        <p:txBody>
          <a:bodyPr anchor="ctr">
            <a:normAutofit fontScale="90000"/>
          </a:bodyPr>
          <a:lstStyle/>
          <a:p>
            <a:br>
              <a:rPr lang="en-US" altLang="zh-CN" b="0" dirty="0"/>
            </a:b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943100" y="685800"/>
            <a:ext cx="5257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ea typeface="宋体" panose="02010600030101010101" pitchFamily="2" charset="-122"/>
              </a:rPr>
              <a:t>前台功能模块</a:t>
            </a:r>
            <a:endParaRPr lang="zh-CN" altLang="en-US" sz="4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xfrm>
            <a:off x="457200" y="1677988"/>
            <a:ext cx="8229600" cy="4449762"/>
          </a:xfrm>
        </p:spPr>
        <p:txBody>
          <a:bodyPr>
            <a:normAutofit/>
          </a:bodyPr>
          <a:lstStyle/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en-US" altLang="zh-CN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en-US" altLang="zh-CN" sz="3200" dirty="0"/>
              <a:t>用户帐户充值：提供帐户充值入口。</a:t>
            </a:r>
            <a:endParaRPr lang="zh-CN" altLang="en-US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3200" dirty="0"/>
              <a:t>-图书检索：根据特定条件进行查找</a:t>
            </a:r>
            <a:endParaRPr lang="zh-CN" altLang="en-US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3200" dirty="0"/>
              <a:t>-统计系统：显示三个月内被检索图书次数最多的书籍排行榜。</a:t>
            </a:r>
            <a:endParaRPr lang="zh-CN" altLang="en-US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3200" dirty="0"/>
              <a:t>-图书馆信息公告栏：显示图书馆的通知，公告等信息。</a:t>
            </a:r>
            <a:endParaRPr lang="zh-CN" altLang="en-US" sz="3200" dirty="0"/>
          </a:p>
          <a:p>
            <a:pPr marL="342900"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endParaRPr lang="zh-CN" altLang="en-US" sz="1800" dirty="0"/>
          </a:p>
          <a:p>
            <a:pPr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endParaRPr lang="zh-CN" altLang="en-US" sz="1800" dirty="0"/>
          </a:p>
          <a:p>
            <a:pPr lvl="1">
              <a:buFont typeface="Wingdings" panose="05000000000000000000" charset="0"/>
              <a:buChar char=""/>
            </a:pPr>
            <a:endParaRPr lang="zh-CN" altLang="en-US" sz="1800" dirty="0"/>
          </a:p>
          <a:p>
            <a:pPr>
              <a:buFont typeface="Wingdings" panose="05000000000000000000" charset="0"/>
              <a:buChar char=""/>
            </a:pPr>
            <a:endParaRPr lang="zh-CN" altLang="en-US" sz="1600" dirty="0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992188" y="685800"/>
            <a:ext cx="7313612" cy="508000"/>
          </a:xfrm>
        </p:spPr>
        <p:txBody>
          <a:bodyPr anchor="ctr">
            <a:normAutofit fontScale="90000"/>
          </a:bodyPr>
          <a:lstStyle/>
          <a:p>
            <a:br>
              <a:rPr lang="en-US" altLang="zh-CN" b="0" dirty="0"/>
            </a:b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943100" y="685800"/>
            <a:ext cx="5257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ea typeface="宋体" panose="02010600030101010101" pitchFamily="2" charset="-122"/>
              </a:rPr>
              <a:t>前台功能模块</a:t>
            </a:r>
            <a:endParaRPr lang="zh-CN" altLang="en-US" sz="4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xfrm>
            <a:off x="457200" y="1677988"/>
            <a:ext cx="8229600" cy="4449762"/>
          </a:xfrm>
        </p:spPr>
        <p:txBody>
          <a:bodyPr>
            <a:normAutofit/>
          </a:bodyPr>
          <a:lstStyle/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en-US" altLang="zh-CN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en-US" altLang="zh-CN" sz="3200" dirty="0"/>
              <a:t>图书信息管理：</a:t>
            </a:r>
            <a:endParaRPr lang="en-US" altLang="zh-CN" sz="3200" dirty="0"/>
          </a:p>
          <a:p>
            <a:pPr marL="788670" indent="745490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zh-CN" sz="3200" dirty="0"/>
              <a:t>将图书信息录入图书馆数据库内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marL="788670" indent="745490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zh-CN" sz="3200" dirty="0"/>
              <a:t>管理图书信息、图书类别、出版社。以及图书注销、删改、查询等。</a:t>
            </a:r>
            <a:endParaRPr lang="en-US" altLang="zh-CN" sz="3200" dirty="0"/>
          </a:p>
          <a:p>
            <a:pPr indent="74549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en-US" altLang="zh-CN" sz="3200" dirty="0"/>
          </a:p>
          <a:p>
            <a:pPr indent="0" fontAlgn="auto">
              <a:spcAft>
                <a:spcPts val="600"/>
              </a:spcAft>
              <a:buFont typeface="Wingdings" panose="05000000000000000000" charset="0"/>
              <a:buChar char=""/>
            </a:pPr>
            <a:endParaRPr lang="zh-CN" altLang="en-US" sz="1800" dirty="0"/>
          </a:p>
          <a:p>
            <a:pPr lvl="1">
              <a:buFont typeface="Wingdings" panose="05000000000000000000" charset="0"/>
              <a:buChar char=""/>
            </a:pPr>
            <a:endParaRPr lang="zh-CN" altLang="en-US" sz="1800" dirty="0"/>
          </a:p>
          <a:p>
            <a:pPr>
              <a:buFont typeface="Wingdings" panose="05000000000000000000" charset="0"/>
              <a:buChar char=""/>
            </a:pPr>
            <a:endParaRPr lang="zh-CN" altLang="en-US" sz="1600" dirty="0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992188" y="685800"/>
            <a:ext cx="7313612" cy="508000"/>
          </a:xfrm>
        </p:spPr>
        <p:txBody>
          <a:bodyPr anchor="ctr">
            <a:normAutofit fontScale="90000"/>
          </a:bodyPr>
          <a:lstStyle/>
          <a:p>
            <a:br>
              <a:rPr lang="en-US" altLang="zh-CN" b="0" dirty="0"/>
            </a:b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943100" y="685800"/>
            <a:ext cx="5257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ea typeface="宋体" panose="02010600030101010101" pitchFamily="2" charset="-122"/>
              </a:rPr>
              <a:t>后台功能模块</a:t>
            </a:r>
            <a:endParaRPr lang="zh-CN" altLang="en-US" sz="4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xfrm>
            <a:off x="457200" y="1677988"/>
            <a:ext cx="8229600" cy="4449762"/>
          </a:xfrm>
        </p:spPr>
        <p:txBody>
          <a:bodyPr>
            <a:normAutofit fontScale="90000" lnSpcReduction="10000"/>
          </a:bodyPr>
          <a:lstStyle/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en-US" altLang="zh-CN" sz="3200" dirty="0"/>
          </a:p>
          <a:p>
            <a:pPr indent="0" fontAlgn="auto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en-US" altLang="zh-CN" sz="3200" dirty="0"/>
              <a:t>用户管理：</a:t>
            </a:r>
            <a:endParaRPr lang="en-US" altLang="zh-CN" sz="3200" dirty="0"/>
          </a:p>
          <a:p>
            <a:pPr marL="788670" indent="-514350" fontAlgn="auto">
              <a:lnSpc>
                <a:spcPct val="1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zh-CN" sz="3200" dirty="0"/>
              <a:t>用户管理：对用户信息进行管理。如个人信息，消费记录等。</a:t>
            </a:r>
            <a:endParaRPr lang="en-US" altLang="zh-CN" sz="3200" dirty="0"/>
          </a:p>
          <a:p>
            <a:pPr marL="788670" indent="-514350" fontAlgn="auto">
              <a:lnSpc>
                <a:spcPct val="1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zh-CN" sz="3200" dirty="0"/>
              <a:t>管理人员管理：对具有管理权限的用户进行管理。</a:t>
            </a:r>
            <a:endParaRPr lang="en-US" altLang="zh-CN" sz="3200" dirty="0"/>
          </a:p>
          <a:p>
            <a:pPr marL="645160" lvl="1" indent="-342900">
              <a:buFont typeface="Wingdings" panose="05000000000000000000" charset="0"/>
              <a:buChar char=""/>
            </a:pPr>
            <a:endParaRPr lang="zh-CN" altLang="en-US" sz="1800" dirty="0"/>
          </a:p>
          <a:p>
            <a:pPr>
              <a:buFont typeface="Wingdings" panose="05000000000000000000" charset="0"/>
              <a:buChar char=""/>
            </a:pPr>
            <a:endParaRPr lang="zh-CN" altLang="en-US" sz="1600" dirty="0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992188" y="685800"/>
            <a:ext cx="7313612" cy="508000"/>
          </a:xfrm>
        </p:spPr>
        <p:txBody>
          <a:bodyPr anchor="ctr">
            <a:normAutofit fontScale="90000"/>
          </a:bodyPr>
          <a:lstStyle/>
          <a:p>
            <a:br>
              <a:rPr lang="en-US" altLang="zh-CN" b="0" dirty="0"/>
            </a:b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6151" name="文本框 6150"/>
          <p:cNvSpPr txBox="1"/>
          <p:nvPr/>
        </p:nvSpPr>
        <p:spPr>
          <a:xfrm>
            <a:off x="1943100" y="685800"/>
            <a:ext cx="5257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ea typeface="宋体" panose="02010600030101010101" pitchFamily="2" charset="-122"/>
              </a:rPr>
              <a:t>后台功能模块</a:t>
            </a:r>
            <a:endParaRPr lang="zh-CN" altLang="en-US" sz="4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全屏显示(4:3)</PresentationFormat>
  <Paragraphs>102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Andalus</vt:lpstr>
      <vt:lpstr>Symbol</vt:lpstr>
      <vt:lpstr>楷体</vt:lpstr>
      <vt:lpstr>Verdana</vt:lpstr>
      <vt:lpstr>微软雅黑</vt:lpstr>
      <vt:lpstr>Candara</vt:lpstr>
      <vt:lpstr>华文新魏</vt:lpstr>
      <vt:lpstr>华文楷体</vt:lpstr>
      <vt:lpstr>Arial Unicode MS</vt:lpstr>
      <vt:lpstr>Wingdings</vt:lpstr>
      <vt:lpstr>华文宋体</vt:lpstr>
      <vt:lpstr>华文中宋</vt:lpstr>
      <vt:lpstr>默认设计模板</vt:lpstr>
      <vt:lpstr>波形</vt:lpstr>
      <vt:lpstr>PowerPoint 演示文稿</vt:lpstr>
      <vt:lpstr>团队介绍</vt:lpstr>
      <vt:lpstr>项目介绍</vt:lpstr>
      <vt:lpstr>项目介绍</vt:lpstr>
      <vt:lpstr>主要功能模块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超市收银系统评审报告</dc:title>
  <dc:creator/>
  <cp:lastModifiedBy>Administrator</cp:lastModifiedBy>
  <cp:revision>29</cp:revision>
  <dcterms:created xsi:type="dcterms:W3CDTF">2004-07-21T02:43:00Z</dcterms:created>
  <dcterms:modified xsi:type="dcterms:W3CDTF">2017-10-18T16:16:20Z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