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12" r:id="rId4"/>
    <p:sldId id="281" r:id="rId5"/>
    <p:sldId id="316" r:id="rId6"/>
    <p:sldId id="282" r:id="rId7"/>
    <p:sldId id="310" r:id="rId8"/>
    <p:sldId id="287" r:id="rId9"/>
    <p:sldId id="288" r:id="rId10"/>
    <p:sldId id="319" r:id="rId11"/>
    <p:sldId id="262" r:id="rId12"/>
    <p:sldId id="286" r:id="rId13"/>
    <p:sldId id="314" r:id="rId14"/>
    <p:sldId id="313" r:id="rId15"/>
    <p:sldId id="260" r:id="rId16"/>
    <p:sldId id="315" r:id="rId17"/>
    <p:sldId id="31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258"/>
    <a:srgbClr val="FF9300"/>
    <a:srgbClr val="FFCC00"/>
    <a:srgbClr val="F3AA79"/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3565"/>
  </p:normalViewPr>
  <p:slideViewPr>
    <p:cSldViewPr snapToGrid="0" snapToObjects="1">
      <p:cViewPr varScale="1">
        <p:scale>
          <a:sx n="95" d="100"/>
          <a:sy n="95" d="100"/>
        </p:scale>
        <p:origin x="-948" y="-96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第一年营收预测趋势图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2359358694620998E-2"/>
          <c:y val="0.16836018174308101"/>
          <c:w val="0.89872497865477696"/>
          <c:h val="0.61861468059986902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商品销售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78</c:v>
                </c:pt>
                <c:pt idx="1">
                  <c:v>230</c:v>
                </c:pt>
                <c:pt idx="2">
                  <c:v>300</c:v>
                </c:pt>
                <c:pt idx="3">
                  <c:v>340</c:v>
                </c:pt>
                <c:pt idx="4">
                  <c:v>480</c:v>
                </c:pt>
                <c:pt idx="5">
                  <c:v>520</c:v>
                </c:pt>
                <c:pt idx="6">
                  <c:v>200</c:v>
                </c:pt>
                <c:pt idx="7">
                  <c:v>140</c:v>
                </c:pt>
                <c:pt idx="8">
                  <c:v>470</c:v>
                </c:pt>
                <c:pt idx="9">
                  <c:v>400</c:v>
                </c:pt>
                <c:pt idx="10">
                  <c:v>390</c:v>
                </c:pt>
                <c:pt idx="11">
                  <c:v>340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增值服务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23</c:v>
                </c:pt>
                <c:pt idx="1">
                  <c:v>90</c:v>
                </c:pt>
                <c:pt idx="2">
                  <c:v>70</c:v>
                </c:pt>
                <c:pt idx="3">
                  <c:v>130</c:v>
                </c:pt>
                <c:pt idx="4">
                  <c:v>170</c:v>
                </c:pt>
                <c:pt idx="5">
                  <c:v>230</c:v>
                </c:pt>
                <c:pt idx="6">
                  <c:v>50</c:v>
                </c:pt>
                <c:pt idx="7">
                  <c:v>50</c:v>
                </c:pt>
                <c:pt idx="8">
                  <c:v>130</c:v>
                </c:pt>
                <c:pt idx="9">
                  <c:v>160</c:v>
                </c:pt>
                <c:pt idx="10">
                  <c:v>80</c:v>
                </c:pt>
                <c:pt idx="11">
                  <c:v>120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广告收入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100</c:v>
                </c:pt>
                <c:pt idx="1">
                  <c:v>150</c:v>
                </c:pt>
                <c:pt idx="2">
                  <c:v>100</c:v>
                </c:pt>
                <c:pt idx="3">
                  <c:v>170</c:v>
                </c:pt>
                <c:pt idx="4">
                  <c:v>140</c:v>
                </c:pt>
                <c:pt idx="5">
                  <c:v>200</c:v>
                </c:pt>
                <c:pt idx="6">
                  <c:v>70</c:v>
                </c:pt>
                <c:pt idx="7">
                  <c:v>70</c:v>
                </c:pt>
                <c:pt idx="8">
                  <c:v>160</c:v>
                </c:pt>
                <c:pt idx="9">
                  <c:v>112</c:v>
                </c:pt>
                <c:pt idx="10">
                  <c:v>69</c:v>
                </c:pt>
                <c:pt idx="11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总收入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工作表1!$E$2:$E$13</c:f>
              <c:numCache>
                <c:formatCode>General</c:formatCode>
                <c:ptCount val="12"/>
                <c:pt idx="0">
                  <c:v>201</c:v>
                </c:pt>
                <c:pt idx="1">
                  <c:v>470</c:v>
                </c:pt>
                <c:pt idx="2">
                  <c:v>470</c:v>
                </c:pt>
                <c:pt idx="3">
                  <c:v>640</c:v>
                </c:pt>
                <c:pt idx="4">
                  <c:v>790</c:v>
                </c:pt>
                <c:pt idx="5">
                  <c:v>950</c:v>
                </c:pt>
                <c:pt idx="6">
                  <c:v>320</c:v>
                </c:pt>
                <c:pt idx="7">
                  <c:v>260</c:v>
                </c:pt>
                <c:pt idx="8">
                  <c:v>760</c:v>
                </c:pt>
                <c:pt idx="9">
                  <c:v>672</c:v>
                </c:pt>
                <c:pt idx="10">
                  <c:v>539</c:v>
                </c:pt>
                <c:pt idx="11">
                  <c:v>550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33632"/>
        <c:axId val="137735168"/>
      </c:lineChart>
      <c:catAx>
        <c:axId val="1377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35168"/>
        <c:crosses val="autoZero"/>
        <c:auto val="1"/>
        <c:lblAlgn val="ctr"/>
        <c:lblOffset val="100"/>
        <c:noMultiLvlLbl val="0"/>
      </c:catAx>
      <c:valAx>
        <c:axId val="13773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F9FCF-17F4-485B-9604-ADE1CB58FEA0}" type="doc">
      <dgm:prSet loTypeId="urn:microsoft.com/office/officeart/2005/8/layout/funnel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C3011B8E-9444-4325-95CE-AC6565A02CE6}">
      <dgm:prSet phldrT="[文本]"/>
      <dgm:spPr/>
      <dgm:t>
        <a:bodyPr/>
        <a:lstStyle/>
        <a:p>
          <a:r>
            <a:rPr lang="zh-CN" altLang="en-US" dirty="0" smtClean="0"/>
            <a:t>高校条件</a:t>
          </a:r>
          <a:endParaRPr lang="zh-CN" altLang="en-US" dirty="0"/>
        </a:p>
      </dgm:t>
    </dgm:pt>
    <dgm:pt modelId="{BA870FCD-5F08-4590-BD68-9708F3463028}" type="parTrans" cxnId="{724BA0A3-A480-4AC9-98A4-BA06E8636BD5}">
      <dgm:prSet/>
      <dgm:spPr/>
      <dgm:t>
        <a:bodyPr/>
        <a:lstStyle/>
        <a:p>
          <a:endParaRPr lang="zh-CN" altLang="en-US"/>
        </a:p>
      </dgm:t>
    </dgm:pt>
    <dgm:pt modelId="{72FDB5C2-5470-42B3-B2D5-6A4F0A47006E}" type="sibTrans" cxnId="{724BA0A3-A480-4AC9-98A4-BA06E8636BD5}">
      <dgm:prSet/>
      <dgm:spPr/>
      <dgm:t>
        <a:bodyPr/>
        <a:lstStyle/>
        <a:p>
          <a:endParaRPr lang="zh-CN" altLang="en-US"/>
        </a:p>
      </dgm:t>
    </dgm:pt>
    <dgm:pt modelId="{CE9D7589-0B4C-44EC-AF19-6EE2B70C231A}">
      <dgm:prSet phldrT="[文本]"/>
      <dgm:spPr/>
      <dgm:t>
        <a:bodyPr/>
        <a:lstStyle/>
        <a:p>
          <a:r>
            <a:rPr lang="zh-CN" altLang="en-US" dirty="0" smtClean="0"/>
            <a:t>轻资产模式</a:t>
          </a:r>
          <a:endParaRPr lang="zh-CN" altLang="en-US" dirty="0"/>
        </a:p>
      </dgm:t>
    </dgm:pt>
    <dgm:pt modelId="{27801A54-5AFB-49B9-A6BD-CB405628B1E5}" type="parTrans" cxnId="{84148B1B-5537-4973-BDA0-5F8C075EB244}">
      <dgm:prSet/>
      <dgm:spPr/>
      <dgm:t>
        <a:bodyPr/>
        <a:lstStyle/>
        <a:p>
          <a:endParaRPr lang="zh-CN" altLang="en-US"/>
        </a:p>
      </dgm:t>
    </dgm:pt>
    <dgm:pt modelId="{B0347701-3204-42BF-938D-58C68DBE6A46}" type="sibTrans" cxnId="{84148B1B-5537-4973-BDA0-5F8C075EB244}">
      <dgm:prSet/>
      <dgm:spPr/>
      <dgm:t>
        <a:bodyPr/>
        <a:lstStyle/>
        <a:p>
          <a:endParaRPr lang="zh-CN" altLang="en-US"/>
        </a:p>
      </dgm:t>
    </dgm:pt>
    <dgm:pt modelId="{EB2F09F3-8DEC-4ADB-A15C-D90EA329BBB5}">
      <dgm:prSet phldrT="[文本]"/>
      <dgm:spPr/>
      <dgm:t>
        <a:bodyPr/>
        <a:lstStyle/>
        <a:p>
          <a:r>
            <a:rPr lang="zh-CN" altLang="en-US" dirty="0" smtClean="0"/>
            <a:t>供货渠道强大</a:t>
          </a:r>
          <a:endParaRPr lang="zh-CN" altLang="en-US" dirty="0"/>
        </a:p>
      </dgm:t>
    </dgm:pt>
    <dgm:pt modelId="{FA4BFCF7-9E10-4731-B7ED-0F3EDF9084F3}" type="parTrans" cxnId="{11938858-4ABC-4685-8270-961447CB8072}">
      <dgm:prSet/>
      <dgm:spPr/>
      <dgm:t>
        <a:bodyPr/>
        <a:lstStyle/>
        <a:p>
          <a:endParaRPr lang="zh-CN" altLang="en-US"/>
        </a:p>
      </dgm:t>
    </dgm:pt>
    <dgm:pt modelId="{D8ED7146-B6BB-47C1-97DF-FD6244203914}" type="sibTrans" cxnId="{11938858-4ABC-4685-8270-961447CB8072}">
      <dgm:prSet/>
      <dgm:spPr/>
      <dgm:t>
        <a:bodyPr/>
        <a:lstStyle/>
        <a:p>
          <a:endParaRPr lang="zh-CN" altLang="en-US"/>
        </a:p>
      </dgm:t>
    </dgm:pt>
    <dgm:pt modelId="{6F4A47D4-4EAC-447D-AA3F-C3B6F3347F97}">
      <dgm:prSet phldrT="[文本]"/>
      <dgm:spPr/>
      <dgm:t>
        <a:bodyPr/>
        <a:lstStyle/>
        <a:p>
          <a:r>
            <a:rPr lang="zh-CN" altLang="en-US" dirty="0" smtClean="0"/>
            <a:t>低成本与稳定的可观利润</a:t>
          </a:r>
          <a:endParaRPr lang="zh-CN" altLang="en-US" dirty="0"/>
        </a:p>
      </dgm:t>
    </dgm:pt>
    <dgm:pt modelId="{8E0D1D1E-2202-4065-9F88-103472F39FF9}" type="parTrans" cxnId="{3F362CD2-23C8-4EF1-8472-6AFC85805AFC}">
      <dgm:prSet/>
      <dgm:spPr/>
      <dgm:t>
        <a:bodyPr/>
        <a:lstStyle/>
        <a:p>
          <a:endParaRPr lang="zh-CN" altLang="en-US"/>
        </a:p>
      </dgm:t>
    </dgm:pt>
    <dgm:pt modelId="{14085147-3440-43F1-999B-AF23226D622A}" type="sibTrans" cxnId="{3F362CD2-23C8-4EF1-8472-6AFC85805AFC}">
      <dgm:prSet/>
      <dgm:spPr/>
      <dgm:t>
        <a:bodyPr/>
        <a:lstStyle/>
        <a:p>
          <a:endParaRPr lang="zh-CN" altLang="en-US"/>
        </a:p>
      </dgm:t>
    </dgm:pt>
    <dgm:pt modelId="{2F580152-0677-4718-B513-D6C24C637D50}" type="pres">
      <dgm:prSet presAssocID="{317F9FCF-17F4-485B-9604-ADE1CB58FE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2CC411-60BF-415A-A72C-F1D02BC9F7A0}" type="pres">
      <dgm:prSet presAssocID="{317F9FCF-17F4-485B-9604-ADE1CB58FEA0}" presName="ellipse" presStyleLbl="trBgShp" presStyleIdx="0" presStyleCnt="1"/>
      <dgm:spPr/>
    </dgm:pt>
    <dgm:pt modelId="{DCFB6871-1C30-4A70-A780-B6CEF2FCC795}" type="pres">
      <dgm:prSet presAssocID="{317F9FCF-17F4-485B-9604-ADE1CB58FEA0}" presName="arrow1" presStyleLbl="fgShp" presStyleIdx="0" presStyleCnt="1" custLinFactNeighborX="1929"/>
      <dgm:spPr/>
    </dgm:pt>
    <dgm:pt modelId="{C4A8F57F-BAC5-47A4-B03E-E769A6360B01}" type="pres">
      <dgm:prSet presAssocID="{317F9FCF-17F4-485B-9604-ADE1CB58FEA0}" presName="rectangle" presStyleLbl="revTx" presStyleIdx="0" presStyleCnt="1" custLinFactNeighborY="-3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945BA-123F-4C06-9CEA-D490BB8BFD06}" type="pres">
      <dgm:prSet presAssocID="{CE9D7589-0B4C-44EC-AF19-6EE2B70C231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8D222-607C-4CDB-9D18-4E3BB9F46E73}" type="pres">
      <dgm:prSet presAssocID="{EB2F09F3-8DEC-4ADB-A15C-D90EA329BBB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C3614-37F3-4F8E-9B10-E12A954034EA}" type="pres">
      <dgm:prSet presAssocID="{6F4A47D4-4EAC-447D-AA3F-C3B6F3347F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A8A3C-28BA-43FD-B9A2-80F544CE95A5}" type="pres">
      <dgm:prSet presAssocID="{317F9FCF-17F4-485B-9604-ADE1CB58FEA0}" presName="funnel" presStyleLbl="trAlignAcc1" presStyleIdx="0" presStyleCnt="1" custLinFactNeighborX="-1135" custLinFactNeighborY="-893"/>
      <dgm:spPr/>
    </dgm:pt>
  </dgm:ptLst>
  <dgm:cxnLst>
    <dgm:cxn modelId="{767416E1-43C8-4CE3-B3AB-28EE5D654356}" type="presOf" srcId="{6F4A47D4-4EAC-447D-AA3F-C3B6F3347F97}" destId="{C4A8F57F-BAC5-47A4-B03E-E769A6360B01}" srcOrd="0" destOrd="0" presId="urn:microsoft.com/office/officeart/2005/8/layout/funnel1"/>
    <dgm:cxn modelId="{724BA0A3-A480-4AC9-98A4-BA06E8636BD5}" srcId="{317F9FCF-17F4-485B-9604-ADE1CB58FEA0}" destId="{C3011B8E-9444-4325-95CE-AC6565A02CE6}" srcOrd="0" destOrd="0" parTransId="{BA870FCD-5F08-4590-BD68-9708F3463028}" sibTransId="{72FDB5C2-5470-42B3-B2D5-6A4F0A47006E}"/>
    <dgm:cxn modelId="{3F362CD2-23C8-4EF1-8472-6AFC85805AFC}" srcId="{317F9FCF-17F4-485B-9604-ADE1CB58FEA0}" destId="{6F4A47D4-4EAC-447D-AA3F-C3B6F3347F97}" srcOrd="3" destOrd="0" parTransId="{8E0D1D1E-2202-4065-9F88-103472F39FF9}" sibTransId="{14085147-3440-43F1-999B-AF23226D622A}"/>
    <dgm:cxn modelId="{11938858-4ABC-4685-8270-961447CB8072}" srcId="{317F9FCF-17F4-485B-9604-ADE1CB58FEA0}" destId="{EB2F09F3-8DEC-4ADB-A15C-D90EA329BBB5}" srcOrd="2" destOrd="0" parTransId="{FA4BFCF7-9E10-4731-B7ED-0F3EDF9084F3}" sibTransId="{D8ED7146-B6BB-47C1-97DF-FD6244203914}"/>
    <dgm:cxn modelId="{C2EAD81A-73D0-4611-A527-335AF8578737}" type="presOf" srcId="{317F9FCF-17F4-485B-9604-ADE1CB58FEA0}" destId="{2F580152-0677-4718-B513-D6C24C637D50}" srcOrd="0" destOrd="0" presId="urn:microsoft.com/office/officeart/2005/8/layout/funnel1"/>
    <dgm:cxn modelId="{84148B1B-5537-4973-BDA0-5F8C075EB244}" srcId="{317F9FCF-17F4-485B-9604-ADE1CB58FEA0}" destId="{CE9D7589-0B4C-44EC-AF19-6EE2B70C231A}" srcOrd="1" destOrd="0" parTransId="{27801A54-5AFB-49B9-A6BD-CB405628B1E5}" sibTransId="{B0347701-3204-42BF-938D-58C68DBE6A46}"/>
    <dgm:cxn modelId="{CF75A0F9-8155-4798-8ECE-F5D2B9DDC21E}" type="presOf" srcId="{EB2F09F3-8DEC-4ADB-A15C-D90EA329BBB5}" destId="{E01945BA-123F-4C06-9CEA-D490BB8BFD06}" srcOrd="0" destOrd="0" presId="urn:microsoft.com/office/officeart/2005/8/layout/funnel1"/>
    <dgm:cxn modelId="{927F07BF-C070-43A4-8B0F-15EC1A425108}" type="presOf" srcId="{C3011B8E-9444-4325-95CE-AC6565A02CE6}" destId="{D43C3614-37F3-4F8E-9B10-E12A954034EA}" srcOrd="0" destOrd="0" presId="urn:microsoft.com/office/officeart/2005/8/layout/funnel1"/>
    <dgm:cxn modelId="{5970C45A-F4F4-476B-AA30-5F7BCA88E1D3}" type="presOf" srcId="{CE9D7589-0B4C-44EC-AF19-6EE2B70C231A}" destId="{A908D222-607C-4CDB-9D18-4E3BB9F46E73}" srcOrd="0" destOrd="0" presId="urn:microsoft.com/office/officeart/2005/8/layout/funnel1"/>
    <dgm:cxn modelId="{E2DBF355-3163-4137-9001-66404AAAE797}" type="presParOf" srcId="{2F580152-0677-4718-B513-D6C24C637D50}" destId="{DC2CC411-60BF-415A-A72C-F1D02BC9F7A0}" srcOrd="0" destOrd="0" presId="urn:microsoft.com/office/officeart/2005/8/layout/funnel1"/>
    <dgm:cxn modelId="{7FA86185-C916-4622-9361-4A8D0D3DD829}" type="presParOf" srcId="{2F580152-0677-4718-B513-D6C24C637D50}" destId="{DCFB6871-1C30-4A70-A780-B6CEF2FCC795}" srcOrd="1" destOrd="0" presId="urn:microsoft.com/office/officeart/2005/8/layout/funnel1"/>
    <dgm:cxn modelId="{CA6CA8E3-1262-4F2A-8AFB-8DC54B4A8596}" type="presParOf" srcId="{2F580152-0677-4718-B513-D6C24C637D50}" destId="{C4A8F57F-BAC5-47A4-B03E-E769A6360B01}" srcOrd="2" destOrd="0" presId="urn:microsoft.com/office/officeart/2005/8/layout/funnel1"/>
    <dgm:cxn modelId="{C5A95284-1180-4E67-8D92-D17CECE3B266}" type="presParOf" srcId="{2F580152-0677-4718-B513-D6C24C637D50}" destId="{E01945BA-123F-4C06-9CEA-D490BB8BFD06}" srcOrd="3" destOrd="0" presId="urn:microsoft.com/office/officeart/2005/8/layout/funnel1"/>
    <dgm:cxn modelId="{694E99DE-F21D-48BF-859A-00B628BC73C8}" type="presParOf" srcId="{2F580152-0677-4718-B513-D6C24C637D50}" destId="{A908D222-607C-4CDB-9D18-4E3BB9F46E73}" srcOrd="4" destOrd="0" presId="urn:microsoft.com/office/officeart/2005/8/layout/funnel1"/>
    <dgm:cxn modelId="{8C8F4663-CF7E-40BA-BE00-4D53B0E7E6AC}" type="presParOf" srcId="{2F580152-0677-4718-B513-D6C24C637D50}" destId="{D43C3614-37F3-4F8E-9B10-E12A954034EA}" srcOrd="5" destOrd="0" presId="urn:microsoft.com/office/officeart/2005/8/layout/funnel1"/>
    <dgm:cxn modelId="{126CAD1D-17AB-4282-A972-3A2E60020906}" type="presParOf" srcId="{2F580152-0677-4718-B513-D6C24C637D50}" destId="{611A8A3C-28BA-43FD-B9A2-80F544CE95A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CC411-60BF-415A-A72C-F1D02BC9F7A0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B6871-1C30-4A70-A780-B6CEF2FCC795}">
      <dsp:nvSpPr>
        <dsp:cNvPr id="0" name=""/>
        <dsp:cNvSpPr/>
      </dsp:nvSpPr>
      <dsp:spPr>
        <a:xfrm>
          <a:off x="3656998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8F57F-BAC5-47A4-B03E-E769A6360B01}">
      <dsp:nvSpPr>
        <dsp:cNvPr id="0" name=""/>
        <dsp:cNvSpPr/>
      </dsp:nvSpPr>
      <dsp:spPr>
        <a:xfrm>
          <a:off x="2031999" y="4336146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低成本与稳定的可观利润</a:t>
          </a:r>
          <a:endParaRPr lang="zh-CN" altLang="en-US" sz="2600" kern="1200" dirty="0"/>
        </a:p>
      </dsp:txBody>
      <dsp:txXfrm>
        <a:off x="2031999" y="4336146"/>
        <a:ext cx="4064000" cy="1016000"/>
      </dsp:txXfrm>
    </dsp:sp>
    <dsp:sp modelId="{E01945BA-123F-4C06-9CEA-D490BB8BFD06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供货渠道强大</a:t>
          </a:r>
          <a:endParaRPr lang="zh-CN" altLang="en-US" sz="2600" kern="1200" dirty="0"/>
        </a:p>
      </dsp:txBody>
      <dsp:txXfrm>
        <a:off x="3684358" y="2077723"/>
        <a:ext cx="1077630" cy="1077630"/>
      </dsp:txXfrm>
    </dsp:sp>
    <dsp:sp modelId="{A908D222-607C-4CDB-9D18-4E3BB9F46E73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轻资产模式</a:t>
          </a:r>
          <a:endParaRPr lang="zh-CN" altLang="en-US" sz="2600" kern="1200" dirty="0"/>
        </a:p>
      </dsp:txBody>
      <dsp:txXfrm>
        <a:off x="2593851" y="934385"/>
        <a:ext cx="1077630" cy="1077630"/>
      </dsp:txXfrm>
    </dsp:sp>
    <dsp:sp modelId="{D43C3614-37F3-4F8E-9B10-E12A954034EA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高校条件</a:t>
          </a:r>
          <a:endParaRPr lang="zh-CN" altLang="en-US" sz="2600" kern="1200" dirty="0"/>
        </a:p>
      </dsp:txBody>
      <dsp:txXfrm>
        <a:off x="4151718" y="565915"/>
        <a:ext cx="1077630" cy="1077630"/>
      </dsp:txXfrm>
    </dsp:sp>
    <dsp:sp modelId="{611A8A3C-28BA-43FD-B9A2-80F544CE95A5}">
      <dsp:nvSpPr>
        <dsp:cNvPr id="0" name=""/>
        <dsp:cNvSpPr/>
      </dsp:nvSpPr>
      <dsp:spPr>
        <a:xfrm>
          <a:off x="1639519" y="0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C0451-0AC7-534D-8DDA-24847335A913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B5A33-E88D-A249-84DC-5BDE34502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0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2F69-21EE-C049-91B4-8097461E01DF}" type="datetimeFigureOut">
              <a:rPr kumimoji="1" lang="zh-CN" altLang="en-US" smtClean="0"/>
              <a:t>2017/11/3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07D5-9E33-CD4D-97CD-1E3F5092A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6025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魔笛在线数字图书馆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0329" y="4598107"/>
            <a:ext cx="9144000" cy="1655762"/>
          </a:xfrm>
        </p:spPr>
        <p:txBody>
          <a:bodyPr/>
          <a:lstStyle/>
          <a:p>
            <a:endParaRPr kumimoji="1"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kumimoji="1"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打 造 图 书 信 息 化 新 时 代</a:t>
            </a:r>
            <a:endParaRPr kumimoji="1"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0" y="502920"/>
            <a:ext cx="2839720" cy="2886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355" y="182245"/>
            <a:ext cx="10515600" cy="1325563"/>
          </a:xfrm>
        </p:spPr>
        <p:txBody>
          <a:bodyPr/>
          <a:lstStyle/>
          <a:p>
            <a:r>
              <a:rPr lang="zh-CN" altLang="en-US"/>
              <a:t>后台模块</a:t>
            </a:r>
          </a:p>
        </p:txBody>
      </p:sp>
      <p:sp>
        <p:nvSpPr>
          <p:cNvPr id="15" name="圆角矩形 15"/>
          <p:cNvSpPr/>
          <p:nvPr/>
        </p:nvSpPr>
        <p:spPr>
          <a:xfrm>
            <a:off x="838200" y="1401445"/>
            <a:ext cx="3200400" cy="17595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将图书信息录入数据库内</a:t>
            </a:r>
          </a:p>
        </p:txBody>
      </p:sp>
      <p:sp>
        <p:nvSpPr>
          <p:cNvPr id="14" name="圆角矩形 14"/>
          <p:cNvSpPr/>
          <p:nvPr/>
        </p:nvSpPr>
        <p:spPr>
          <a:xfrm>
            <a:off x="8383270" y="1402080"/>
            <a:ext cx="2940685" cy="17589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用户管理，个人信息，消费记录</a:t>
            </a:r>
          </a:p>
        </p:txBody>
      </p:sp>
      <p:sp>
        <p:nvSpPr>
          <p:cNvPr id="17" name="圆角矩形 17"/>
          <p:cNvSpPr/>
          <p:nvPr/>
        </p:nvSpPr>
        <p:spPr>
          <a:xfrm>
            <a:off x="808355" y="4857750"/>
            <a:ext cx="3200400" cy="1607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管理图书信息，对图书进行增删，改查</a:t>
            </a:r>
          </a:p>
          <a:p>
            <a:pPr algn="ctr"/>
            <a:r>
              <a:rPr lang="en-US" altLang="zh-CN" sz="140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</a:p>
        </p:txBody>
      </p:sp>
      <p:sp>
        <p:nvSpPr>
          <p:cNvPr id="22" name="圆角矩形 22"/>
          <p:cNvSpPr/>
          <p:nvPr/>
        </p:nvSpPr>
        <p:spPr>
          <a:xfrm>
            <a:off x="8383270" y="4857750"/>
            <a:ext cx="3016885" cy="1607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统计用户爱好记录，推送热销书籍</a:t>
            </a:r>
            <a:endParaRPr lang="en-US" altLang="zh-CN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endParaRPr lang="zh-CN" altLang="en-US" sz="20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16"/>
          <p:cNvSpPr/>
          <p:nvPr/>
        </p:nvSpPr>
        <p:spPr>
          <a:xfrm>
            <a:off x="1873885" y="3324860"/>
            <a:ext cx="1069340" cy="1196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下箭头 16"/>
          <p:cNvSpPr/>
          <p:nvPr/>
        </p:nvSpPr>
        <p:spPr>
          <a:xfrm>
            <a:off x="9319260" y="3324860"/>
            <a:ext cx="1069340" cy="1196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 descr="加号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盈利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示 9"/>
          <p:cNvGraphicFramePr/>
          <p:nvPr/>
        </p:nvGraphicFramePr>
        <p:xfrm>
          <a:off x="5288675" y="16911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7100" y="1878330"/>
            <a:ext cx="4785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商品的销售：在线图书资源计时消费，将微信公众号作为流量入口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7100" y="2960370"/>
            <a:ext cx="6065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uFillTx/>
                <a:ea typeface="华文中宋" panose="02010600040101010101" charset="-122"/>
              </a:rPr>
              <a:t>增值服务：每周的线上图书公开课</a:t>
            </a:r>
          </a:p>
          <a:p>
            <a:r>
              <a:rPr lang="en-US" altLang="zh-CN" sz="2000" dirty="0">
                <a:solidFill>
                  <a:schemeClr val="tx1"/>
                </a:solidFill>
                <a:uFillTx/>
                <a:ea typeface="华文中宋" panose="02010600040101010101" charset="-122"/>
              </a:rPr>
              <a:t>	     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ea typeface="华文中宋" panose="02010600040101010101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ea typeface="华文中宋" panose="02010600040101010101" charset="-122"/>
              </a:rPr>
              <a:t>知名</a:t>
            </a:r>
            <a:r>
              <a:rPr lang="zh-CN" altLang="en-US" sz="2000" dirty="0">
                <a:solidFill>
                  <a:schemeClr val="tx1"/>
                </a:solidFill>
                <a:uFillTx/>
                <a:ea typeface="华文中宋" panose="02010600040101010101" charset="-122"/>
              </a:rPr>
              <a:t>作家线上交流会</a:t>
            </a:r>
          </a:p>
          <a:p>
            <a:r>
              <a:rPr lang="zh-CN" altLang="en-US" sz="2000" dirty="0">
                <a:solidFill>
                  <a:schemeClr val="tx1"/>
                </a:solidFill>
                <a:uFillTx/>
                <a:ea typeface="华文中宋" panose="02010600040101010101" charset="-122"/>
              </a:rPr>
              <a:t>                      图书论坛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7100" y="4331970"/>
            <a:ext cx="5273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团体预订：为高校提供图书资源，提供正版授权的可靠在线教学教材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财务分析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520" y="1553845"/>
            <a:ext cx="10515600" cy="4351338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公司性质：有限责任公司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投资额预算：（单位：元）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58520" y="2722880"/>
          <a:ext cx="10591800" cy="14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570"/>
                <a:gridCol w="1513205"/>
                <a:gridCol w="1511300"/>
                <a:gridCol w="1512570"/>
                <a:gridCol w="1513205"/>
                <a:gridCol w="1512570"/>
                <a:gridCol w="1516380"/>
              </a:tblGrid>
              <a:tr h="86868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开办费用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物资采购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项目销售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垫支运营资金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金额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8520" y="4241800"/>
            <a:ext cx="1027684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资金来源：约</a:t>
            </a:r>
            <a:r>
              <a:rPr lang="en-US" altLang="zh-CN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30%</a:t>
            </a:r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由公司自筹，</a:t>
            </a:r>
            <a:r>
              <a:rPr lang="en-US" altLang="zh-CN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70%</a:t>
            </a:r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学校非现金与现金投资</a:t>
            </a:r>
          </a:p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列支范围说明：</a:t>
            </a:r>
          </a:p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开办费用：筹建人员开支与企业登记、公证的费用和孵化器租金</a:t>
            </a:r>
          </a:p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物资采购：办公用品、耗材、设备等购置费用</a:t>
            </a:r>
          </a:p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项目销售：市场前期销售过程中人员工资，相关运杂费等。</a:t>
            </a:r>
          </a:p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软件开发：程序的设计与开发费用及后台服务器租赁和维护</a:t>
            </a:r>
          </a:p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流动资产：部分作为营运资金周转及增加短期偿债能力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财务预估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1.第一年财务预估：</a:t>
            </a:r>
          </a:p>
          <a:p>
            <a:r>
              <a:rPr lang="zh-CN" altLang="en-US"/>
              <a:t>第一年总营收约为121500元／年，净利润41314元（由商品销售和增值收费服务及广告收益组成）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6000" y="377571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3257550"/>
            <a:ext cx="10083165" cy="94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前期项目资金来源：约</a:t>
            </a:r>
            <a:r>
              <a:rPr lang="en-US" altLang="zh-CN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30%</a:t>
            </a:r>
            <a:r>
              <a:rPr lang="zh-CN" altLang="en-US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由公司自筹，</a:t>
            </a:r>
            <a:r>
              <a:rPr lang="en-US" altLang="zh-CN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70%</a:t>
            </a:r>
            <a:r>
              <a:rPr lang="zh-CN" altLang="en-US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学校非现金与现金        投资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762000" y="4445000"/>
          <a:ext cx="10591800" cy="14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570"/>
                <a:gridCol w="1513205"/>
                <a:gridCol w="1511300"/>
                <a:gridCol w="1512570"/>
                <a:gridCol w="1513205"/>
                <a:gridCol w="1512570"/>
                <a:gridCol w="1516380"/>
              </a:tblGrid>
              <a:tr h="86868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开办费用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物资采购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项目销售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垫支运营资金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金额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838200" y="1690688"/>
          <a:ext cx="7173482" cy="4184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7813472" y="2000588"/>
            <a:ext cx="428665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第一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年总营收约为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121500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元／年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净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利润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41314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元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每日平均营收约为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320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元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图书在线销售平均净利率约为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35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%</a:t>
            </a:r>
          </a:p>
          <a:p>
            <a:pPr indent="266700"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（本趋势图是根据市场推广度，大学生</a:t>
            </a:r>
            <a:r>
              <a:rPr lang="zh-CN" altLang="zh-CN" sz="2000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学期</a:t>
            </a:r>
            <a:r>
              <a:rPr lang="zh-CN" altLang="zh-CN" sz="2000" kern="10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周期进行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预估绘制）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0763" y="5955879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zh-CN" kern="100" dirty="0">
                <a:latin typeface="Calibri" panose="020F0502020204030204" charset="0"/>
                <a:cs typeface="Times New Roman" panose="02020603050405020304" charset="0"/>
              </a:rPr>
              <a:t>（纵轴单位：平均 天／元</a:t>
            </a:r>
            <a:r>
              <a:rPr lang="en-US" altLang="zh-CN" kern="100" dirty="0">
                <a:latin typeface="Calibri" panose="020F0502020204030204" charset="0"/>
                <a:cs typeface="Times New Roman" panose="02020603050405020304" charset="0"/>
              </a:rPr>
              <a:t>  </a:t>
            </a:r>
            <a:r>
              <a:rPr lang="zh-CN" altLang="zh-CN" kern="100" dirty="0">
                <a:latin typeface="Calibri" panose="020F0502020204030204" charset="0"/>
                <a:cs typeface="Times New Roman" panose="02020603050405020304" charset="0"/>
              </a:rPr>
              <a:t>横轴单位：月）</a:t>
            </a:r>
            <a:endParaRPr lang="zh-CN" altLang="zh-CN" sz="1200" kern="100" dirty="0">
              <a:latin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1473332" y="738440"/>
            <a:ext cx="2433662" cy="62548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财务预测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39"/>
          <p:cNvGrpSpPr/>
          <p:nvPr/>
        </p:nvGrpSpPr>
        <p:grpSpPr>
          <a:xfrm>
            <a:off x="612197" y="738440"/>
            <a:ext cx="719358" cy="680050"/>
            <a:chOff x="168729" y="101037"/>
            <a:chExt cx="799287" cy="755611"/>
          </a:xfrm>
          <a:solidFill>
            <a:schemeClr val="accent2"/>
          </a:solidFill>
        </p:grpSpPr>
        <p:grpSp>
          <p:nvGrpSpPr>
            <p:cNvPr id="10" name="组合 18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  <a:grpFill/>
          </p:grpSpPr>
          <p:sp>
            <p:nvSpPr>
              <p:cNvPr id="12" name="椭圆 11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grpFill/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grpFill/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grpFill/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1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grp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/>
          </p:spPr>
        </p:pic>
      </p:grpSp>
      <p:sp>
        <p:nvSpPr>
          <p:cNvPr id="15" name="矩形 14"/>
          <p:cNvSpPr/>
          <p:nvPr/>
        </p:nvSpPr>
        <p:spPr>
          <a:xfrm>
            <a:off x="1473332" y="1496126"/>
            <a:ext cx="9138202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=3606144938,2389660070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1371600"/>
            <a:ext cx="2443480" cy="2678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竞争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7100" y="3794849"/>
            <a:ext cx="4531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特点：线上大型图书商城</a:t>
            </a:r>
          </a:p>
          <a:p>
            <a:r>
              <a:rPr kumimoji="1" lang="zh-CN" altLang="en-US" sz="2400" dirty="0" smtClean="0"/>
              <a:t>优点：市场份额高</a:t>
            </a:r>
          </a:p>
          <a:p>
            <a:r>
              <a:rPr kumimoji="1" lang="zh-CN" altLang="en-US" sz="2400" dirty="0" smtClean="0"/>
              <a:t>              产品成熟</a:t>
            </a:r>
          </a:p>
          <a:p>
            <a:r>
              <a:rPr kumimoji="1" lang="zh-CN" altLang="en-US" sz="2400" dirty="0" smtClean="0"/>
              <a:t>缺点：不能及时浏览</a:t>
            </a:r>
          </a:p>
          <a:p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 待解决痛点依然存在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60" y="3731574"/>
            <a:ext cx="5166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特点：线下大型图书馆</a:t>
            </a:r>
          </a:p>
          <a:p>
            <a:r>
              <a:rPr kumimoji="1" lang="zh-CN" altLang="en-US" sz="2400" dirty="0" smtClean="0"/>
              <a:t>优点：有一定的体验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缺点：品牌单一，客户选择少</a:t>
            </a:r>
            <a:endParaRPr kumimoji="1" lang="en-US" altLang="zh-CN" sz="2400" dirty="0" smtClean="0"/>
          </a:p>
          <a:p>
            <a:endParaRPr kumimoji="1" lang="zh-CN" altLang="en-US" sz="2400" dirty="0" smtClean="0"/>
          </a:p>
        </p:txBody>
      </p:sp>
      <p:pic>
        <p:nvPicPr>
          <p:cNvPr id="5" name="图片 4" descr="u=2581094817,2696507092&amp;fm=27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691005"/>
            <a:ext cx="3809365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为什么是我来做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005" y="3572510"/>
            <a:ext cx="9916795" cy="689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/>
              <a:t>2.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陕西省</a:t>
            </a:r>
            <a:r>
              <a:rPr kumimoji="1" lang="en-US" altLang="zh-CN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高校市场需求大，尤其是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在校学生</a:t>
            </a:r>
            <a:r>
              <a:rPr kumimoji="1" lang="en-US" altLang="zh-CN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，对于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图书查阅</a:t>
            </a:r>
            <a:r>
              <a:rPr kumimoji="1" lang="en-US" altLang="zh-CN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的需求极其大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，人均在图书消费领域上的支出投资非常大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929005" y="3051729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929095" y="4781560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14094" y="5208561"/>
            <a:ext cx="92927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3.对于</a:t>
            </a:r>
            <a:r>
              <a:rPr kumimoji="1" lang="zh-CN" altLang="en-US" sz="2400" dirty="0"/>
              <a:t>现有的</a:t>
            </a:r>
            <a:r>
              <a:rPr kumimoji="1" lang="en-US" altLang="zh-CN" sz="2400" dirty="0"/>
              <a:t>线上的</a:t>
            </a:r>
            <a:r>
              <a:rPr kumimoji="1" lang="zh-CN" altLang="en-US" sz="2400" dirty="0"/>
              <a:t>电子书城</a:t>
            </a:r>
            <a:r>
              <a:rPr kumimoji="1" lang="en-US" altLang="zh-CN" sz="2400" dirty="0"/>
              <a:t>，</a:t>
            </a:r>
            <a:r>
              <a:rPr kumimoji="1" lang="zh-CN" altLang="en-US" sz="2400" dirty="0"/>
              <a:t>产品分类定位不准确</a:t>
            </a:r>
            <a:r>
              <a:rPr kumimoji="1" lang="zh-CN" altLang="en-US" sz="2400" dirty="0">
                <a:sym typeface="+mn-ea"/>
              </a:rPr>
              <a:t>其内容没有权威性。</a:t>
            </a:r>
            <a:r>
              <a:rPr kumimoji="1" lang="en-US" altLang="zh-CN" sz="2400" dirty="0"/>
              <a:t>对于纯线下的实体店又没有便利性</a:t>
            </a:r>
            <a:r>
              <a:rPr kumimoji="1" lang="zh-CN" altLang="en-US" sz="2400" dirty="0"/>
              <a:t>即时性</a:t>
            </a:r>
            <a:r>
              <a:rPr kumimoji="1" lang="en-US" altLang="zh-CN" sz="2400" dirty="0"/>
              <a:t>，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9004" y="1852644"/>
            <a:ext cx="911860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魔笛团队由五位在校大学生组成，将开发者，和使用者两种身份充分结合，更能感受到用户所想和所要。</a:t>
            </a:r>
            <a:r>
              <a:rPr kumimoji="1" lang="en-US" altLang="zh-CN" sz="2400" dirty="0" smtClean="0"/>
              <a:t>.</a:t>
            </a:r>
          </a:p>
          <a:p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6025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2060"/>
                </a:solidFill>
                <a:latin typeface="微软雅黑 Light" pitchFamily="34" charset="-122"/>
                <a:ea typeface="微软雅黑 Light" pitchFamily="34" charset="-122"/>
              </a:rPr>
              <a:t>魔笛在线数字图书馆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19" y="4783527"/>
            <a:ext cx="9144000" cy="1655762"/>
          </a:xfrm>
        </p:spPr>
        <p:txBody>
          <a:bodyPr/>
          <a:lstStyle/>
          <a:p>
            <a:endParaRPr kumimoji="1"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基 于 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online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 模 式 的 校 园 信 息 服 务 创 业 项 目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640080"/>
            <a:ext cx="2839720" cy="2886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815" y="547710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 Light" pitchFamily="34" charset="-122"/>
                <a:ea typeface="微软雅黑 Light" pitchFamily="34" charset="-122"/>
              </a:rPr>
              <a:t>解决什么痛点？</a:t>
            </a:r>
            <a:endParaRPr kumimoji="1"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77178" y="1825625"/>
            <a:ext cx="3668486" cy="23524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online</a:t>
            </a:r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：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线上图书平台杂乱无章</a:t>
            </a:r>
            <a:endParaRPr kumimoji="1"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资源整合率低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图书信息不完整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客户体验不足</a:t>
            </a:r>
            <a:endParaRPr kumimoji="1"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6698201" y="1809296"/>
            <a:ext cx="3311237" cy="2505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offline</a:t>
            </a:r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：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耗时耗力耗财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需求不及时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用户选择有限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成本过高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35685" y="4934585"/>
            <a:ext cx="104514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痛点：线上图书资源及质量参差不齐，客户体验不足</a:t>
            </a:r>
          </a:p>
          <a:p>
            <a:r>
              <a:rPr kumimoji="1" lang="en-US" altLang="zh-CN" sz="2800" b="1" dirty="0" smtClean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      </a:t>
            </a:r>
            <a:r>
              <a:rPr kumimoji="1" lang="zh-CN" altLang="en-US" sz="2800" b="1" dirty="0" smtClean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线下销售环节产生中间价，需求具有滞后性用户选择单一。</a:t>
            </a:r>
          </a:p>
        </p:txBody>
      </p:sp>
      <p:sp>
        <p:nvSpPr>
          <p:cNvPr id="14" name="矩形 13"/>
          <p:cNvSpPr/>
          <p:nvPr/>
        </p:nvSpPr>
        <p:spPr>
          <a:xfrm flipH="1">
            <a:off x="7269716" y="1"/>
            <a:ext cx="442800" cy="1436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69716" y="996043"/>
            <a:ext cx="2756051" cy="4408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H="1">
            <a:off x="9582967" y="996042"/>
            <a:ext cx="442800" cy="3625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1460" y="4180197"/>
            <a:ext cx="9164308" cy="4408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61060" y="4934585"/>
            <a:ext cx="10625455" cy="16198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目标市场：</a:t>
            </a:r>
            <a:r>
              <a:rPr kumimoji="1" lang="zh-CN" altLang="en-US" dirty="0" smtClean="0">
                <a:solidFill>
                  <a:srgbClr val="0070C0"/>
                </a:solidFill>
              </a:rPr>
              <a:t>陕西省全体在校大学生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陕西省</a:t>
            </a:r>
            <a:r>
              <a:rPr dirty="0" smtClean="0"/>
              <a:t>常住人口3812.62万</a:t>
            </a:r>
            <a:r>
              <a:rPr lang="zh-CN" altLang="en-US" dirty="0" smtClean="0"/>
              <a:t>，受教育人口达到</a:t>
            </a:r>
            <a:r>
              <a:rPr lang="en-US" altLang="zh-CN" dirty="0" smtClean="0"/>
              <a:t>85%</a:t>
            </a:r>
            <a:r>
              <a:rPr lang="zh-CN" altLang="en-US" dirty="0" smtClean="0"/>
              <a:t>，全省以普及九年义务教育，在校大学生人数达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万人，已基本脱离文盲或半文盲社会结构</a:t>
            </a:r>
            <a:r>
              <a:rPr lang="zh-CN" altLang="en-US" dirty="0"/>
              <a:t>　　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在线图书浏览消费人群的低龄化逐渐明显，越来越多的人倾向于便捷快速的网上购物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全省人民在网络上获得图书信息的比例逐年增加。</a:t>
            </a:r>
            <a:endParaRPr lang="zh-CN" alt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4" name="直线连接符 3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927100" y="3066025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927100" y="4547162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27100" y="6146870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27099" y="6176963"/>
            <a:ext cx="61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数据来自：新京报，中国网，国家工商总局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 Light" pitchFamily="34" charset="-122"/>
                <a:ea typeface="微软雅黑 Light" pitchFamily="34" charset="-122"/>
                <a:sym typeface="+mn-ea"/>
              </a:rPr>
              <a:t>产品概述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1040" y="2383155"/>
            <a:ext cx="10652760" cy="361124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业务总览：</a:t>
            </a:r>
          </a:p>
          <a:p>
            <a:pPr>
              <a:buFont typeface="Wingdings" panose="05000000000000000000" charset="0"/>
              <a:buChar char=""/>
            </a:pPr>
            <a:r>
              <a:rPr lang="en-US" altLang="zh-CN">
                <a:solidFill>
                  <a:srgbClr val="002060"/>
                </a:solidFill>
                <a:uFillTx/>
                <a:ea typeface="华文仿宋" panose="02010600040101010101" charset="-122"/>
              </a:rPr>
              <a:t>“</a:t>
            </a: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</a:rPr>
              <a:t>魔笛在线图书馆</a:t>
            </a:r>
            <a:r>
              <a:rPr lang="en-US" altLang="zh-CN">
                <a:solidFill>
                  <a:srgbClr val="002060"/>
                </a:solidFill>
                <a:uFillTx/>
                <a:ea typeface="华文仿宋" panose="02010600040101010101" charset="-122"/>
              </a:rPr>
              <a:t>”</a:t>
            </a: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</a:rPr>
              <a:t>平台秉承</a:t>
            </a:r>
            <a:r>
              <a:rPr lang="en-US" altLang="zh-CN">
                <a:solidFill>
                  <a:srgbClr val="002060"/>
                </a:solidFill>
                <a:uFillTx/>
                <a:ea typeface="华文仿宋" panose="02010600040101010101" charset="-122"/>
              </a:rPr>
              <a:t>online</a:t>
            </a: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</a:rPr>
              <a:t>即时零售模式，充分利用线上网络资源。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olidFill>
                <a:srgbClr val="002060"/>
              </a:solidFill>
              <a:uFillTx/>
              <a:ea typeface="华文仿宋" panose="02010600040101010101" charset="-122"/>
            </a:endParaRPr>
          </a:p>
          <a:p>
            <a:pPr>
              <a:buFont typeface="Wingdings" panose="05000000000000000000" charset="0"/>
              <a:buChar char=""/>
            </a:pPr>
            <a:r>
              <a:rPr dirty="0">
                <a:solidFill>
                  <a:srgbClr val="002060"/>
                </a:solidFill>
                <a:uFillTx/>
                <a:ea typeface="华文仿宋" panose="02010600040101010101" charset="-122"/>
                <a:sym typeface="+mn-ea"/>
              </a:rPr>
              <a:t>用户通过互联网来借阅图书</a:t>
            </a:r>
            <a:r>
              <a:rPr lang="zh-CN" dirty="0">
                <a:solidFill>
                  <a:srgbClr val="002060"/>
                </a:solidFill>
                <a:uFillTx/>
                <a:ea typeface="华文仿宋" panose="02010600040101010101" charset="-122"/>
                <a:sym typeface="+mn-ea"/>
              </a:rPr>
              <a:t>，达到即时，准确的图书阅览体验</a:t>
            </a:r>
          </a:p>
          <a:p>
            <a:pPr marL="0" indent="0">
              <a:buFont typeface="Wingdings" panose="05000000000000000000" charset="0"/>
              <a:buNone/>
            </a:pPr>
            <a:endParaRPr dirty="0">
              <a:solidFill>
                <a:srgbClr val="002060"/>
              </a:solidFill>
              <a:uFillTx/>
              <a:ea typeface="华文仿宋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  <a:sym typeface="+mn-ea"/>
              </a:rPr>
              <a:t>不仅使更多用户感受到图书信息的便捷，更可以推动图书产业的发展。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8" name="直线连接符 5"/>
          <p:cNvCxnSpPr/>
          <p:nvPr/>
        </p:nvCxnSpPr>
        <p:spPr>
          <a:xfrm>
            <a:off x="2910840" y="2383155"/>
            <a:ext cx="92811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内容占位符 3"/>
          <p:cNvSpPr>
            <a:spLocks noGrp="1"/>
          </p:cNvSpPr>
          <p:nvPr/>
        </p:nvSpPr>
        <p:spPr>
          <a:xfrm>
            <a:off x="828040" y="3735070"/>
            <a:ext cx="10652760" cy="211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0" y="228600"/>
            <a:ext cx="2119630" cy="2154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魔笛在线图书馆：新的图书浏览体验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 高校内学生密度大，校园提供扶持，鼓励创业，创业成本低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轻资产模式，大学生全职与兼职成本低。无库存，资金压力小。</a:t>
            </a:r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直接与作家签订协议，供货渠道稳定，不经代理商成本低。</a:t>
            </a:r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4.</a:t>
            </a:r>
            <a:r>
              <a:rPr kumimoji="1" lang="zh-CN" altLang="en-US" sz="2400" dirty="0"/>
              <a:t>提供正版版权图书，用户可以便捷的即时获取图书信息</a:t>
            </a:r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zh-CN" altLang="en-US" sz="2400" dirty="0" smtClean="0"/>
          </a:p>
        </p:txBody>
      </p:sp>
      <p:cxnSp>
        <p:nvCxnSpPr>
          <p:cNvPr id="6" name="直线连接符 5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927100" y="2563921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27100" y="3962941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27100" y="5320687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zh-CN" altLang="en-US"/>
              <a:t>魔笛图书馆产品优势        </a:t>
            </a:r>
          </a:p>
        </p:txBody>
      </p:sp>
      <p:sp>
        <p:nvSpPr>
          <p:cNvPr id="6" name="圆角矩形 3"/>
          <p:cNvSpPr/>
          <p:nvPr/>
        </p:nvSpPr>
        <p:spPr>
          <a:xfrm>
            <a:off x="5008245" y="2058670"/>
            <a:ext cx="283464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前往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魔笛在线数字图书馆</a:t>
            </a:r>
          </a:p>
        </p:txBody>
      </p:sp>
      <p:sp>
        <p:nvSpPr>
          <p:cNvPr id="7" name="圆角矩形 7"/>
          <p:cNvSpPr/>
          <p:nvPr/>
        </p:nvSpPr>
        <p:spPr>
          <a:xfrm>
            <a:off x="8809355" y="2059305"/>
            <a:ext cx="2910205" cy="22618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查询并浏览图书</a:t>
            </a:r>
          </a:p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根据账户信息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掌握自己的学习进度</a:t>
            </a:r>
          </a:p>
        </p:txBody>
      </p:sp>
      <p:sp>
        <p:nvSpPr>
          <p:cNvPr id="13" name="圆角矩形 13"/>
          <p:cNvSpPr/>
          <p:nvPr/>
        </p:nvSpPr>
        <p:spPr>
          <a:xfrm>
            <a:off x="4642485" y="4842510"/>
            <a:ext cx="3200400" cy="2042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浏览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结束，分享作出评价</a:t>
            </a:r>
          </a:p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结算费用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 flipH="1">
            <a:off x="838200" y="1353820"/>
            <a:ext cx="4531360" cy="65722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针对有目标图书的客户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下箭头 6"/>
          <p:cNvSpPr/>
          <p:nvPr/>
        </p:nvSpPr>
        <p:spPr>
          <a:xfrm rot="16200000">
            <a:off x="43205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下箭头 6"/>
          <p:cNvSpPr/>
          <p:nvPr/>
        </p:nvSpPr>
        <p:spPr>
          <a:xfrm rot="16200000">
            <a:off x="80162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8200" y="2058670"/>
            <a:ext cx="320040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无需下载，注册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魔笛图书馆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会员</a:t>
            </a:r>
          </a:p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手机第一时间了解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图书馆信息</a:t>
            </a:r>
          </a:p>
        </p:txBody>
      </p:sp>
      <p:sp>
        <p:nvSpPr>
          <p:cNvPr id="15" name="下箭头 6"/>
          <p:cNvSpPr/>
          <p:nvPr/>
        </p:nvSpPr>
        <p:spPr>
          <a:xfrm rot="5400000">
            <a:off x="8625205" y="55175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6"/>
          <p:cNvSpPr/>
          <p:nvPr/>
        </p:nvSpPr>
        <p:spPr>
          <a:xfrm>
            <a:off x="9978390" y="458787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下箭头 6"/>
          <p:cNvSpPr/>
          <p:nvPr/>
        </p:nvSpPr>
        <p:spPr>
          <a:xfrm>
            <a:off x="9979025" y="54794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zh-CN" altLang="en-US"/>
              <a:t>魔笛图书馆产品优势        </a:t>
            </a:r>
          </a:p>
        </p:txBody>
      </p:sp>
      <p:sp>
        <p:nvSpPr>
          <p:cNvPr id="6" name="圆角矩形 3"/>
          <p:cNvSpPr/>
          <p:nvPr/>
        </p:nvSpPr>
        <p:spPr>
          <a:xfrm>
            <a:off x="5008245" y="2058670"/>
            <a:ext cx="283464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前往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魔笛在线数字图书馆</a:t>
            </a:r>
          </a:p>
        </p:txBody>
      </p:sp>
      <p:sp>
        <p:nvSpPr>
          <p:cNvPr id="7" name="圆角矩形 7"/>
          <p:cNvSpPr/>
          <p:nvPr/>
        </p:nvSpPr>
        <p:spPr>
          <a:xfrm>
            <a:off x="8809355" y="2059305"/>
            <a:ext cx="2910205" cy="22618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根据图书馆</a:t>
            </a:r>
            <a:r>
              <a:rPr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提供的统计信息，热词排行榜</a:t>
            </a:r>
            <a:r>
              <a:rPr lang="zh-CN"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等</a:t>
            </a:r>
            <a:r>
              <a:rPr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功能</a:t>
            </a:r>
            <a:r>
              <a:rPr lang="zh-CN"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，浏览图书</a:t>
            </a:r>
            <a:endParaRPr lang="zh-CN" sz="2400" dirty="0">
              <a:solidFill>
                <a:schemeClr val="tx1"/>
              </a:solidFill>
              <a:uFillTx/>
              <a:latin typeface="Calibri" panose="020F0502020204030204"/>
              <a:ea typeface="华文楷体" panose="02010600040101010101" charset="-122"/>
              <a:cs typeface="Times New Roman" panose="02020603050405020304"/>
              <a:sym typeface="+mn-ea"/>
            </a:endParaRPr>
          </a:p>
        </p:txBody>
      </p:sp>
      <p:sp>
        <p:nvSpPr>
          <p:cNvPr id="13" name="圆角矩形 13"/>
          <p:cNvSpPr/>
          <p:nvPr/>
        </p:nvSpPr>
        <p:spPr>
          <a:xfrm>
            <a:off x="4642485" y="4842510"/>
            <a:ext cx="3200400" cy="2042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浏览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结束，分享作出评价</a:t>
            </a:r>
          </a:p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结算费用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 flipH="1">
            <a:off x="838200" y="1353820"/>
            <a:ext cx="4531360" cy="65722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针对没有目标图书的客户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下箭头 6"/>
          <p:cNvSpPr/>
          <p:nvPr/>
        </p:nvSpPr>
        <p:spPr>
          <a:xfrm rot="16200000">
            <a:off x="43205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下箭头 6"/>
          <p:cNvSpPr/>
          <p:nvPr/>
        </p:nvSpPr>
        <p:spPr>
          <a:xfrm rot="16200000">
            <a:off x="80162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8200" y="2058670"/>
            <a:ext cx="320040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无需下载，注册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魔笛图书馆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会员</a:t>
            </a:r>
          </a:p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手机第一时间了解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图书馆信息</a:t>
            </a:r>
          </a:p>
        </p:txBody>
      </p:sp>
      <p:sp>
        <p:nvSpPr>
          <p:cNvPr id="15" name="下箭头 6"/>
          <p:cNvSpPr/>
          <p:nvPr/>
        </p:nvSpPr>
        <p:spPr>
          <a:xfrm rot="5400000">
            <a:off x="8625205" y="55175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6"/>
          <p:cNvSpPr/>
          <p:nvPr/>
        </p:nvSpPr>
        <p:spPr>
          <a:xfrm>
            <a:off x="9978390" y="458787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下箭头 6"/>
          <p:cNvSpPr/>
          <p:nvPr/>
        </p:nvSpPr>
        <p:spPr>
          <a:xfrm>
            <a:off x="9979025" y="54794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魔笛在线数字图书馆</a:t>
            </a:r>
          </a:p>
        </p:txBody>
      </p:sp>
      <p:sp>
        <p:nvSpPr>
          <p:cNvPr id="28" name="圆角矩形 28"/>
          <p:cNvSpPr/>
          <p:nvPr/>
        </p:nvSpPr>
        <p:spPr>
          <a:xfrm>
            <a:off x="960120" y="1981200"/>
            <a:ext cx="2910840" cy="284924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前台模块</a:t>
            </a:r>
          </a:p>
        </p:txBody>
      </p:sp>
      <p:sp>
        <p:nvSpPr>
          <p:cNvPr id="39" name="圆角矩形 39"/>
          <p:cNvSpPr/>
          <p:nvPr/>
        </p:nvSpPr>
        <p:spPr>
          <a:xfrm>
            <a:off x="8686800" y="1981835"/>
            <a:ext cx="2910840" cy="28486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后台模块</a:t>
            </a:r>
          </a:p>
        </p:txBody>
      </p:sp>
      <p:pic>
        <p:nvPicPr>
          <p:cNvPr id="4" name="图片 3" descr="加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前台模块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4975" y="2904490"/>
            <a:ext cx="3063875" cy="371475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</a:rPr>
              <a:t>有目标图书用户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87030" y="2904490"/>
            <a:ext cx="3885565" cy="374650"/>
          </a:xfrm>
        </p:spPr>
        <p:txBody>
          <a:bodyPr>
            <a:noAutofit/>
          </a:bodyPr>
          <a:lstStyle/>
          <a:p>
            <a:r>
              <a:rPr lang="zh-CN" altLang="en-US" sz="2400"/>
              <a:t>没有目标图书用户</a:t>
            </a:r>
          </a:p>
        </p:txBody>
      </p:sp>
      <p:sp>
        <p:nvSpPr>
          <p:cNvPr id="36" name="下箭头 36"/>
          <p:cNvSpPr/>
          <p:nvPr/>
        </p:nvSpPr>
        <p:spPr>
          <a:xfrm rot="18594430">
            <a:off x="7287895" y="3162935"/>
            <a:ext cx="571500" cy="60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下箭头 36"/>
          <p:cNvSpPr/>
          <p:nvPr/>
        </p:nvSpPr>
        <p:spPr>
          <a:xfrm>
            <a:off x="5391150" y="162750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" name="圆角矩形 48"/>
          <p:cNvSpPr/>
          <p:nvPr/>
        </p:nvSpPr>
        <p:spPr>
          <a:xfrm>
            <a:off x="4253230" y="2510790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用户账户信息</a:t>
            </a:r>
          </a:p>
        </p:txBody>
      </p:sp>
      <p:sp>
        <p:nvSpPr>
          <p:cNvPr id="6" name="圆角矩形 48"/>
          <p:cNvSpPr/>
          <p:nvPr/>
        </p:nvSpPr>
        <p:spPr>
          <a:xfrm>
            <a:off x="4253230" y="448945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用户登录</a:t>
            </a:r>
          </a:p>
        </p:txBody>
      </p:sp>
      <p:sp>
        <p:nvSpPr>
          <p:cNvPr id="7" name="圆角矩形 48"/>
          <p:cNvSpPr/>
          <p:nvPr/>
        </p:nvSpPr>
        <p:spPr>
          <a:xfrm>
            <a:off x="431800" y="5404485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uFillTx/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系统结算扣款</a:t>
            </a:r>
          </a:p>
        </p:txBody>
      </p:sp>
      <p:sp>
        <p:nvSpPr>
          <p:cNvPr id="8" name="圆角矩形 48"/>
          <p:cNvSpPr/>
          <p:nvPr/>
        </p:nvSpPr>
        <p:spPr>
          <a:xfrm>
            <a:off x="431800" y="3493135"/>
            <a:ext cx="2847340" cy="12712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用户根据需求目标检索，浏览图书</a:t>
            </a:r>
          </a:p>
        </p:txBody>
      </p:sp>
      <p:sp>
        <p:nvSpPr>
          <p:cNvPr id="9" name="圆角矩形 48"/>
          <p:cNvSpPr/>
          <p:nvPr/>
        </p:nvSpPr>
        <p:spPr>
          <a:xfrm>
            <a:off x="7987665" y="5297805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系统结算扣款</a:t>
            </a:r>
          </a:p>
        </p:txBody>
      </p:sp>
      <p:sp>
        <p:nvSpPr>
          <p:cNvPr id="10" name="圆角矩形 48"/>
          <p:cNvSpPr/>
          <p:nvPr/>
        </p:nvSpPr>
        <p:spPr>
          <a:xfrm>
            <a:off x="7987665" y="3493135"/>
            <a:ext cx="2847340" cy="12712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根据图书馆推荐近三个月热销图书检索，浏览</a:t>
            </a:r>
          </a:p>
        </p:txBody>
      </p:sp>
      <p:sp>
        <p:nvSpPr>
          <p:cNvPr id="11" name="下箭头 36"/>
          <p:cNvSpPr/>
          <p:nvPr/>
        </p:nvSpPr>
        <p:spPr>
          <a:xfrm rot="2694429">
            <a:off x="3388360" y="3209925"/>
            <a:ext cx="571500" cy="544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下箭头 36"/>
          <p:cNvSpPr/>
          <p:nvPr/>
        </p:nvSpPr>
        <p:spPr>
          <a:xfrm>
            <a:off x="1591945" y="4871085"/>
            <a:ext cx="526415" cy="42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下箭头 36"/>
          <p:cNvSpPr/>
          <p:nvPr/>
        </p:nvSpPr>
        <p:spPr>
          <a:xfrm>
            <a:off x="9148445" y="4871085"/>
            <a:ext cx="526415" cy="42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935</Words>
  <Application>Microsoft Office PowerPoint</Application>
  <PresentationFormat>自定义</PresentationFormat>
  <Paragraphs>169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魔笛在线数字图书馆</vt:lpstr>
      <vt:lpstr>解决什么痛点？</vt:lpstr>
      <vt:lpstr>目标市场：陕西省全体在校大学生</vt:lpstr>
      <vt:lpstr>产品概述</vt:lpstr>
      <vt:lpstr>魔笛在线图书馆：新的图书浏览体验</vt:lpstr>
      <vt:lpstr>魔笛图书馆产品优势        </vt:lpstr>
      <vt:lpstr>魔笛图书馆产品优势        </vt:lpstr>
      <vt:lpstr>魔笛在线数字图书馆</vt:lpstr>
      <vt:lpstr>前台模块</vt:lpstr>
      <vt:lpstr>后台模块</vt:lpstr>
      <vt:lpstr>如何盈利？</vt:lpstr>
      <vt:lpstr>财务分析</vt:lpstr>
      <vt:lpstr>财务预估</vt:lpstr>
      <vt:lpstr>PowerPoint 演示文稿</vt:lpstr>
      <vt:lpstr>现有竞争</vt:lpstr>
      <vt:lpstr>为什么是我来做？</vt:lpstr>
      <vt:lpstr>魔笛在线数字图书馆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</dc:title>
  <dc:creator>Microsoft Office 用户</dc:creator>
  <cp:lastModifiedBy>Administrator</cp:lastModifiedBy>
  <cp:revision>241</cp:revision>
  <dcterms:created xsi:type="dcterms:W3CDTF">2016-10-06T07:04:00Z</dcterms:created>
  <dcterms:modified xsi:type="dcterms:W3CDTF">2017-11-03T06:14:55Z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