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2" r:id="rId7"/>
    <p:sldId id="278" r:id="rId8"/>
    <p:sldId id="273" r:id="rId9"/>
    <p:sldId id="274" r:id="rId10"/>
    <p:sldId id="276" r:id="rId11"/>
    <p:sldId id="277" r:id="rId12"/>
    <p:sldId id="280" r:id="rId13"/>
    <p:sldId id="283" r:id="rId14"/>
    <p:sldId id="285" r:id="rId15"/>
    <p:sldId id="279" r:id="rId16"/>
    <p:sldId id="284" r:id="rId17"/>
    <p:sldId id="270" r:id="rId18"/>
  </p:sldIdLst>
  <p:sldSz cx="12188825" cy="6858000"/>
  <p:notesSz cx="6858000" cy="9144000"/>
  <p:defaultTextStyle>
    <a:defPPr rtl="0">
      <a:defRPr lang="nl-nl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184" autoAdjust="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9" d="100"/>
          <a:sy n="69" d="100"/>
        </p:scale>
        <p:origin x="35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F62EBC8-870A-4832-A3B8-6310D7817D0D}" type="datetime1">
              <a:rPr lang="nl-NL" smtClean="0"/>
              <a:pPr algn="r" rtl="0"/>
              <a:t>20-1-2019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nl-NL" smtClean="0"/>
              <a:pPr algn="r"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C2C6F946-26EF-4139-A4CC-50BE60316263}" type="datetime1">
              <a:rPr lang="nl-NL" smtClean="0"/>
              <a:pPr/>
              <a:t>20-1-2019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23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153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80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Rechte verbindingslijn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jnen onderaa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rije v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  <p:sp>
          <p:nvSpPr>
            <p:cNvPr id="10" name="Vrije v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22" name="Tijdelijke aanduiding voor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533030-B54D-4E1D-9DF2-101E18EB0C25}" type="datetime1">
              <a:rPr lang="nl-NL" smtClean="0"/>
              <a:pPr/>
              <a:t>20-1-2019</a:t>
            </a:fld>
            <a:endParaRPr lang="nl-NL" dirty="0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24" name="Tijdelijke aanduiding voor dianumm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02BEE1-B3B4-4AD9-9C4A-364FF0A0EAD7}" type="datetime1">
              <a:rPr lang="nl-NL" smtClean="0"/>
              <a:pPr/>
              <a:t>20-1-2019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7458A3-3D63-4469-BA76-1CBC46D41863}" type="datetime1">
              <a:rPr lang="nl-NL" smtClean="0"/>
              <a:pPr/>
              <a:t>20-1-2019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3F02B2-1431-4AD3-9831-8FA0B85B856B}" type="datetime1">
              <a:rPr lang="nl-NL" smtClean="0"/>
              <a:pPr/>
              <a:t>20-1-2019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Rechte verbindingslijn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echte verbindingslijn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5346FBF-6E06-4668-8761-6C388A07E27A}" type="datetime1">
              <a:rPr lang="nl-NL" smtClean="0"/>
              <a:pPr/>
              <a:t>20-1-2019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312813-50D9-4C1C-A1EB-966B7EDA57A6}" type="datetime1">
              <a:rPr lang="nl-NL" smtClean="0"/>
              <a:pPr/>
              <a:t>20-1-2019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7F2428-0A3C-4053-826C-DB44A180E1D2}" type="datetime1">
              <a:rPr lang="nl-NL" smtClean="0"/>
              <a:pPr/>
              <a:t>20-1-2019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B74CA1-D974-43BD-9F5A-D3B3C41D8809}" type="datetime1">
              <a:rPr lang="nl-NL" smtClean="0"/>
              <a:pPr/>
              <a:t>20-1-2019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16C345-0E0A-4756-8AB9-DB73A91B5F7C}" type="datetime1">
              <a:rPr lang="nl-NL" smtClean="0"/>
              <a:pPr/>
              <a:t>20-1-2019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nl-NL"/>
              <a:t>Tekststijl van het model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782752-B68B-49C5-85CB-2680C737278B}" type="datetime1">
              <a:rPr lang="nl-NL" smtClean="0"/>
              <a:pPr/>
              <a:t>20-1-2019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C3F3F2-508D-4C33-A172-A2C39F7A419D}" type="datetime1">
              <a:rPr lang="nl-NL" smtClean="0"/>
              <a:pPr/>
              <a:t>20-1-2019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jnen link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rije v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4" name="Vrije v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5B82-ED5E-4D1F-93F8-A83EE8830D9D}" type="datetime1">
              <a:rPr lang="nl-NL" smtClean="0"/>
              <a:pPr/>
              <a:t>20-1-2019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nl-NL" dirty="0" err="1"/>
              <a:t>Porting</a:t>
            </a:r>
            <a:r>
              <a:rPr lang="nl-NL" dirty="0"/>
              <a:t> Module </a:t>
            </a:r>
            <a:r>
              <a:rPr lang="nl-NL" dirty="0" err="1"/>
              <a:t>Drupal</a:t>
            </a:r>
            <a:r>
              <a:rPr lang="nl-NL" dirty="0"/>
              <a:t> 7 </a:t>
            </a:r>
            <a:r>
              <a:rPr lang="nl-NL" dirty="0" err="1"/>
              <a:t>to</a:t>
            </a:r>
            <a:r>
              <a:rPr lang="nl-NL" dirty="0"/>
              <a:t> 8</a:t>
            </a:r>
          </a:p>
        </p:txBody>
      </p:sp>
      <p:sp>
        <p:nvSpPr>
          <p:cNvPr id="5" name="Subtitel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nl-NL" sz="2400" dirty="0" err="1"/>
              <a:t>TRADEmARK</a:t>
            </a:r>
            <a:r>
              <a:rPr lang="nl-NL" sz="2400" dirty="0"/>
              <a:t> MODULE		Kenneth Van Gysegem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79E72-E6E2-48E2-B38E-A892EF0B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Form klasse </a:t>
            </a:r>
            <a:r>
              <a:rPr lang="nl-BE" dirty="0" err="1"/>
              <a:t>TrademarkForm.php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1B49F1-D70B-499A-8807-6C39BB21E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getFormId</a:t>
            </a:r>
            <a:r>
              <a:rPr lang="nl-BE" dirty="0"/>
              <a:t>() – Geeft form een uniek ID</a:t>
            </a:r>
          </a:p>
          <a:p>
            <a:r>
              <a:rPr lang="nl-BE" dirty="0" err="1"/>
              <a:t>buildForm</a:t>
            </a:r>
            <a:r>
              <a:rPr lang="nl-BE" dirty="0"/>
              <a:t>() – geeft form API weer die alle elementen in form weergeeft</a:t>
            </a:r>
          </a:p>
          <a:p>
            <a:r>
              <a:rPr lang="nl-BE" dirty="0" err="1"/>
              <a:t>validateForm</a:t>
            </a:r>
            <a:r>
              <a:rPr lang="nl-BE" dirty="0"/>
              <a:t>() – Validatie van data meegegeven in </a:t>
            </a:r>
            <a:r>
              <a:rPr lang="nl-BE" dirty="0" err="1"/>
              <a:t>buildForm</a:t>
            </a:r>
            <a:r>
              <a:rPr lang="nl-BE" dirty="0"/>
              <a:t>()</a:t>
            </a:r>
          </a:p>
          <a:p>
            <a:r>
              <a:rPr lang="nl-BE" dirty="0" err="1"/>
              <a:t>submitForm</a:t>
            </a:r>
            <a:r>
              <a:rPr lang="nl-BE" dirty="0"/>
              <a:t>() – data wordt </a:t>
            </a:r>
            <a:r>
              <a:rPr lang="nl-BE" dirty="0" err="1"/>
              <a:t>gesubmit</a:t>
            </a:r>
            <a:r>
              <a:rPr lang="nl-BE" dirty="0"/>
              <a:t>, data zit in de $</a:t>
            </a:r>
            <a:r>
              <a:rPr lang="nl-BE" dirty="0" err="1"/>
              <a:t>form_state</a:t>
            </a:r>
            <a:r>
              <a:rPr lang="nl-BE" dirty="0"/>
              <a:t> -&gt; </a:t>
            </a:r>
            <a:r>
              <a:rPr lang="nl-BE" dirty="0" err="1"/>
              <a:t>getValues</a:t>
            </a:r>
            <a:r>
              <a:rPr lang="nl-BE" dirty="0"/>
              <a:t>()</a:t>
            </a:r>
          </a:p>
          <a:p>
            <a:r>
              <a:rPr lang="nl-BE" dirty="0" err="1"/>
              <a:t>getEditableConfigNames</a:t>
            </a:r>
            <a:r>
              <a:rPr lang="nl-BE" dirty="0"/>
              <a:t>() – refereert naar de </a:t>
            </a:r>
            <a:r>
              <a:rPr lang="nl-BE" dirty="0" err="1"/>
              <a:t>settings</a:t>
            </a:r>
            <a:r>
              <a:rPr lang="nl-BE" dirty="0"/>
              <a:t> = default </a:t>
            </a:r>
            <a:r>
              <a:rPr lang="nl-BE" dirty="0" err="1"/>
              <a:t>settings</a:t>
            </a:r>
            <a:r>
              <a:rPr lang="nl-BE" dirty="0"/>
              <a:t> van Module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3A9BEB-A3CE-4F88-AD9A-C3DDA9E8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$form_state-&gt;getValues()</a:t>
            </a:r>
            <a:r>
              <a:rPr kumimoji="0" lang="nl-BE" altLang="nl-BE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799A6-D8F1-4A07-ABE7-408B9E66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TrademarkFilter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6DADC13-AE4A-4BE3-BB1A-85EAC45D2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498600"/>
            <a:ext cx="5760640" cy="2029436"/>
          </a:xfr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5331F3B-A99C-49EB-B970-7552A8671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16" y="376682"/>
            <a:ext cx="5628988" cy="6206681"/>
          </a:xfrm>
          <a:prstGeom prst="rect">
            <a:avLst/>
          </a:prstGeom>
        </p:spPr>
      </p:pic>
      <p:sp>
        <p:nvSpPr>
          <p:cNvPr id="11" name="Pijl: gekromd rechts 10">
            <a:extLst>
              <a:ext uri="{FF2B5EF4-FFF2-40B4-BE49-F238E27FC236}">
                <a16:creationId xmlns:a16="http://schemas.microsoft.com/office/drawing/2014/main" id="{50A94F8A-C317-4BFB-A47E-4BB335C53CF2}"/>
              </a:ext>
            </a:extLst>
          </p:cNvPr>
          <p:cNvSpPr/>
          <p:nvPr/>
        </p:nvSpPr>
        <p:spPr>
          <a:xfrm>
            <a:off x="2638028" y="4149080"/>
            <a:ext cx="1224136" cy="1584176"/>
          </a:xfrm>
          <a:prstGeom prst="curved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5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70DA7-E93A-4D07-9966-45DF3368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klasse: </a:t>
            </a:r>
            <a:r>
              <a:rPr lang="nl-BE" dirty="0" err="1"/>
              <a:t>TrademarkController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39505D2-F4A3-4C93-B14E-FE6279784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849073"/>
            <a:ext cx="5119057" cy="4711252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1D01A1B-8A0A-46B3-AB00-65ECBBADEB96}"/>
              </a:ext>
            </a:extLst>
          </p:cNvPr>
          <p:cNvSpPr txBox="1"/>
          <p:nvPr/>
        </p:nvSpPr>
        <p:spPr>
          <a:xfrm>
            <a:off x="1413892" y="1844824"/>
            <a:ext cx="4680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Controllerklasse</a:t>
            </a:r>
          </a:p>
          <a:p>
            <a:r>
              <a:rPr lang="nl-BE" sz="2800" u="sng" dirty="0"/>
              <a:t>1</a:t>
            </a:r>
            <a:r>
              <a:rPr lang="nl-BE" sz="2800" u="sng" baseline="30000" dirty="0"/>
              <a:t>e</a:t>
            </a:r>
            <a:r>
              <a:rPr lang="nl-BE" sz="2800" u="sng" dirty="0"/>
              <a:t> functie </a:t>
            </a:r>
            <a:r>
              <a:rPr lang="nl-BE" sz="2800" dirty="0"/>
              <a:t>= test</a:t>
            </a:r>
          </a:p>
          <a:p>
            <a:r>
              <a:rPr lang="nl-BE" sz="2800" dirty="0"/>
              <a:t>Testen op /trademark/test (zie routing in </a:t>
            </a:r>
            <a:r>
              <a:rPr lang="nl-BE" sz="2800" dirty="0" err="1"/>
              <a:t>routing.yml</a:t>
            </a:r>
            <a:r>
              <a:rPr lang="nl-BE" sz="2800" dirty="0"/>
              <a:t> - file)</a:t>
            </a:r>
          </a:p>
          <a:p>
            <a:r>
              <a:rPr lang="nl-BE" sz="2800" u="sng" dirty="0"/>
              <a:t>2</a:t>
            </a:r>
            <a:r>
              <a:rPr lang="nl-BE" sz="2800" u="sng" baseline="30000" dirty="0"/>
              <a:t>e</a:t>
            </a:r>
            <a:r>
              <a:rPr lang="nl-BE" sz="2800" u="sng" dirty="0"/>
              <a:t> functie: </a:t>
            </a:r>
            <a:r>
              <a:rPr lang="nl-BE" sz="2800" dirty="0"/>
              <a:t>_</a:t>
            </a:r>
            <a:r>
              <a:rPr lang="nl-BE" sz="2800" dirty="0" err="1"/>
              <a:t>trademark_process</a:t>
            </a:r>
            <a:r>
              <a:rPr lang="nl-BE" sz="2800" dirty="0"/>
              <a:t> -&gt; haalt </a:t>
            </a:r>
            <a:r>
              <a:rPr lang="nl-BE" sz="2800" dirty="0" err="1"/>
              <a:t>states</a:t>
            </a:r>
            <a:r>
              <a:rPr lang="nl-BE" sz="2800" dirty="0"/>
              <a:t> op en aan de hand daarvan zet symbolen in superscript</a:t>
            </a:r>
          </a:p>
        </p:txBody>
      </p:sp>
    </p:spTree>
    <p:extLst>
      <p:ext uri="{BB962C8B-B14F-4D97-AF65-F5344CB8AC3E}">
        <p14:creationId xmlns:p14="http://schemas.microsoft.com/office/powerpoint/2010/main" val="219789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832F2-E559-4EF4-974C-66CBC3B5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Andere files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159285-06CD-400A-8F5E-E90A63C0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.</a:t>
            </a:r>
            <a:r>
              <a:rPr lang="nl-BE" dirty="0" err="1"/>
              <a:t>install</a:t>
            </a:r>
            <a:r>
              <a:rPr lang="nl-BE" dirty="0"/>
              <a:t>: zorgt bij installeren dat gebruiker de juiste toestemmingen heeft (</a:t>
            </a:r>
            <a:r>
              <a:rPr lang="nl-BE" dirty="0" err="1"/>
              <a:t>administer</a:t>
            </a:r>
            <a:r>
              <a:rPr lang="nl-BE" dirty="0"/>
              <a:t> trademark </a:t>
            </a:r>
            <a:r>
              <a:rPr lang="nl-BE" dirty="0" err="1"/>
              <a:t>settings</a:t>
            </a:r>
            <a:r>
              <a:rPr lang="nl-BE" dirty="0"/>
              <a:t>)</a:t>
            </a:r>
          </a:p>
          <a:p>
            <a:r>
              <a:rPr lang="nl-BE" dirty="0"/>
              <a:t>.</a:t>
            </a:r>
            <a:r>
              <a:rPr lang="nl-BE" dirty="0" err="1"/>
              <a:t>permission</a:t>
            </a:r>
            <a:r>
              <a:rPr lang="nl-BE" dirty="0"/>
              <a:t>: </a:t>
            </a:r>
            <a:r>
              <a:rPr lang="nl-BE" dirty="0" err="1"/>
              <a:t>autogenereert</a:t>
            </a:r>
            <a:r>
              <a:rPr lang="nl-BE" dirty="0"/>
              <a:t> naam </a:t>
            </a:r>
            <a:r>
              <a:rPr lang="nl-BE" dirty="0" err="1"/>
              <a:t>permission</a:t>
            </a:r>
            <a:r>
              <a:rPr lang="nl-BE" dirty="0"/>
              <a:t> bij startup</a:t>
            </a:r>
          </a:p>
          <a:p>
            <a:r>
              <a:rPr lang="nl-BE" dirty="0"/>
              <a:t>.schema: maakt </a:t>
            </a:r>
            <a:r>
              <a:rPr lang="nl-BE" dirty="0" err="1"/>
              <a:t>custom</a:t>
            </a:r>
            <a:r>
              <a:rPr lang="nl-BE" dirty="0"/>
              <a:t> structuur voor trademark </a:t>
            </a:r>
            <a:r>
              <a:rPr lang="nl-BE" dirty="0" err="1"/>
              <a:t>settings</a:t>
            </a:r>
            <a:r>
              <a:rPr lang="nl-BE" dirty="0"/>
              <a:t> menu</a:t>
            </a:r>
          </a:p>
        </p:txBody>
      </p:sp>
    </p:spTree>
    <p:extLst>
      <p:ext uri="{BB962C8B-B14F-4D97-AF65-F5344CB8AC3E}">
        <p14:creationId xmlns:p14="http://schemas.microsoft.com/office/powerpoint/2010/main" val="5987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90CE164-F0E7-43AF-9CD3-3B5C4C45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526492"/>
            <a:ext cx="5923682" cy="194421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BE" dirty="0"/>
              <a:t>Module activeren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514350" indent="-514350" rtl="0">
              <a:buFont typeface="+mj-lt"/>
              <a:buAutoNum type="arabicPeriod"/>
            </a:pPr>
            <a:r>
              <a:rPr lang="nl-NL" dirty="0"/>
              <a:t>Module downloaden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Ga naar </a:t>
            </a:r>
            <a:r>
              <a:rPr lang="en-US" dirty="0"/>
              <a:t>Home&gt;Administration&gt;Configuration&gt;Content authoring&gt;text formats and editors </a:t>
            </a:r>
            <a:r>
              <a:rPr lang="en-US" dirty="0" err="1"/>
              <a:t>kies</a:t>
            </a:r>
            <a:r>
              <a:rPr lang="en-US" dirty="0"/>
              <a:t> </a:t>
            </a:r>
            <a:r>
              <a:rPr lang="en-US" dirty="0" err="1"/>
              <a:t>daar</a:t>
            </a:r>
            <a:r>
              <a:rPr lang="en-US" dirty="0"/>
              <a:t> op </a:t>
            </a:r>
            <a:r>
              <a:rPr lang="en-US" dirty="0" err="1"/>
              <a:t>welk</a:t>
            </a:r>
            <a:r>
              <a:rPr lang="en-US" dirty="0"/>
              <a:t> text format </a:t>
            </a:r>
            <a:r>
              <a:rPr lang="en-US" dirty="0" err="1"/>
              <a:t>je</a:t>
            </a:r>
            <a:r>
              <a:rPr lang="en-US" dirty="0"/>
              <a:t> de filter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toepassen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Controleer of filter aanstaat.</a:t>
            </a:r>
          </a:p>
          <a:p>
            <a:pPr marL="342900" indent="-342900">
              <a:buFont typeface="+mj-lt"/>
              <a:buAutoNum type="arabicPeriod"/>
            </a:pPr>
            <a:endParaRPr lang="nl-NL" sz="1800" dirty="0"/>
          </a:p>
          <a:p>
            <a:endParaRPr lang="nl-NL" sz="1800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EB882DFE-6FB3-49CC-973A-BEDA34E492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86843" y="2636912"/>
            <a:ext cx="4371211" cy="185334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05CB00E-E95B-4367-A743-2A4B90F14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11" y="4656461"/>
            <a:ext cx="5570220" cy="1958340"/>
          </a:xfrm>
          <a:prstGeom prst="rect">
            <a:avLst/>
          </a:prstGeom>
        </p:spPr>
      </p:pic>
      <p:sp>
        <p:nvSpPr>
          <p:cNvPr id="10" name="Pijl: omlaag 9">
            <a:extLst>
              <a:ext uri="{FF2B5EF4-FFF2-40B4-BE49-F238E27FC236}">
                <a16:creationId xmlns:a16="http://schemas.microsoft.com/office/drawing/2014/main" id="{9E9E9F84-EE9A-49AF-AE6D-149BE00E51F2}"/>
              </a:ext>
            </a:extLst>
          </p:cNvPr>
          <p:cNvSpPr/>
          <p:nvPr/>
        </p:nvSpPr>
        <p:spPr>
          <a:xfrm>
            <a:off x="8762965" y="2058942"/>
            <a:ext cx="624739" cy="864096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800"/>
          </a:p>
        </p:txBody>
      </p:sp>
      <p:sp>
        <p:nvSpPr>
          <p:cNvPr id="12" name="Pijl: omlaag 11">
            <a:extLst>
              <a:ext uri="{FF2B5EF4-FFF2-40B4-BE49-F238E27FC236}">
                <a16:creationId xmlns:a16="http://schemas.microsoft.com/office/drawing/2014/main" id="{3118132D-9B58-43B0-8A14-17D4399A1287}"/>
              </a:ext>
            </a:extLst>
          </p:cNvPr>
          <p:cNvSpPr/>
          <p:nvPr/>
        </p:nvSpPr>
        <p:spPr>
          <a:xfrm>
            <a:off x="10846940" y="4141311"/>
            <a:ext cx="624739" cy="864096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80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63B32C2-13AE-40E3-9F34-8C22A4F4DB70}"/>
              </a:ext>
            </a:extLst>
          </p:cNvPr>
          <p:cNvSpPr/>
          <p:nvPr/>
        </p:nvSpPr>
        <p:spPr>
          <a:xfrm>
            <a:off x="7304641" y="3270564"/>
            <a:ext cx="1484080" cy="293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80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3B383FF9-D820-4059-BA84-AD5003AB948D}"/>
              </a:ext>
            </a:extLst>
          </p:cNvPr>
          <p:cNvSpPr/>
          <p:nvPr/>
        </p:nvSpPr>
        <p:spPr>
          <a:xfrm>
            <a:off x="6094412" y="5805264"/>
            <a:ext cx="4875530" cy="189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80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Start: </a:t>
            </a:r>
            <a:r>
              <a:rPr lang="nl-NL" dirty="0" err="1"/>
              <a:t>Gitrepository</a:t>
            </a:r>
            <a:endParaRPr lang="nl-NL" dirty="0"/>
          </a:p>
        </p:txBody>
      </p:sp>
      <p:pic>
        <p:nvPicPr>
          <p:cNvPr id="3" name="Tijdelijke aanduiding voor inhoud 2">
            <a:extLst>
              <a:ext uri="{FF2B5EF4-FFF2-40B4-BE49-F238E27FC236}">
                <a16:creationId xmlns:a16="http://schemas.microsoft.com/office/drawing/2014/main" id="{A13B997E-2EBE-4EC6-B3E5-7765F3955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498600"/>
            <a:ext cx="9341202" cy="4865312"/>
          </a:xfr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TradeMark</a:t>
            </a:r>
            <a:r>
              <a:rPr lang="nl-NL" dirty="0"/>
              <a:t> module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E9FD4CD-A1EF-4392-8FF0-4C811FA5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780185" cy="1007123"/>
          </a:xfrm>
        </p:spPr>
        <p:txBody>
          <a:bodyPr/>
          <a:lstStyle/>
          <a:p>
            <a:r>
              <a:rPr lang="nl-BE" dirty="0"/>
              <a:t>De Trademark module zorgt ervoor dat Trademark ™, </a:t>
            </a:r>
            <a:r>
              <a:rPr lang="nl-BE" dirty="0" err="1"/>
              <a:t>Registered</a:t>
            </a:r>
            <a:r>
              <a:rPr lang="nl-BE" dirty="0"/>
              <a:t> ® en Copyright © symbolen in superscript &lt;sup&gt; staan.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BD92AE6-5BDE-4D86-9F47-28570AE740E6}"/>
              </a:ext>
            </a:extLst>
          </p:cNvPr>
          <p:cNvSpPr txBox="1"/>
          <p:nvPr/>
        </p:nvSpPr>
        <p:spPr>
          <a:xfrm>
            <a:off x="1618768" y="2712150"/>
            <a:ext cx="18833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dirty="0"/>
              <a:t>Als we nu de html </a:t>
            </a:r>
            <a:r>
              <a:rPr lang="nl-BE" sz="2200" dirty="0" err="1"/>
              <a:t>symbols</a:t>
            </a:r>
            <a:r>
              <a:rPr lang="nl-BE" sz="2200" dirty="0"/>
              <a:t> in &lt;code&gt; - tags zetten worden die automatisch in superscript geplaatst.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75730218-C668-45DA-B355-4FCDE170B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3565445"/>
            <a:ext cx="7393480" cy="318151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98052C9E-1574-4B1B-A864-64B95E764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58" y="2564904"/>
            <a:ext cx="4496471" cy="24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4D589-5DB8-48E8-B0F9-4678714E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 folders en files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AFFAEFE-D1BC-4893-9E80-365007E2A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442635"/>
            <a:ext cx="6099665" cy="5152306"/>
          </a:xfrm>
        </p:spPr>
      </p:pic>
    </p:spTree>
    <p:extLst>
      <p:ext uri="{BB962C8B-B14F-4D97-AF65-F5344CB8AC3E}">
        <p14:creationId xmlns:p14="http://schemas.microsoft.com/office/powerpoint/2010/main" val="7510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75327-1B6A-472D-838B-9193C758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.info file wordt een .</a:t>
            </a:r>
            <a:r>
              <a:rPr lang="nl-BE" dirty="0" err="1"/>
              <a:t>info.yml</a:t>
            </a:r>
            <a:r>
              <a:rPr lang="nl-BE" dirty="0"/>
              <a:t> file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16FA33B0-BBF6-44C6-B5B1-2CFD0EDAF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628800"/>
            <a:ext cx="6192688" cy="2325962"/>
          </a:xfr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DADCAA4-3447-4BBD-9037-6C2E906ED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4229296"/>
            <a:ext cx="6813071" cy="1999808"/>
          </a:xfrm>
          <a:prstGeom prst="rect">
            <a:avLst/>
          </a:prstGeom>
        </p:spPr>
      </p:pic>
      <p:sp>
        <p:nvSpPr>
          <p:cNvPr id="9" name="Pijl: gekromd rechts 8">
            <a:extLst>
              <a:ext uri="{FF2B5EF4-FFF2-40B4-BE49-F238E27FC236}">
                <a16:creationId xmlns:a16="http://schemas.microsoft.com/office/drawing/2014/main" id="{00825EE9-2B24-4B06-AFA0-D2847C698F84}"/>
              </a:ext>
            </a:extLst>
          </p:cNvPr>
          <p:cNvSpPr/>
          <p:nvPr/>
        </p:nvSpPr>
        <p:spPr>
          <a:xfrm>
            <a:off x="2638028" y="4229296"/>
            <a:ext cx="864096" cy="1359944"/>
          </a:xfrm>
          <a:prstGeom prst="curvedRightArrow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8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C3610-2009-4387-B20F-CC785C3E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0"/>
            <a:ext cx="8763961" cy="1138139"/>
          </a:xfrm>
        </p:spPr>
        <p:txBody>
          <a:bodyPr>
            <a:normAutofit/>
          </a:bodyPr>
          <a:lstStyle/>
          <a:p>
            <a:r>
              <a:rPr lang="nl-BE" dirty="0" err="1"/>
              <a:t>Hook_menu</a:t>
            </a:r>
            <a:r>
              <a:rPr lang="nl-BE" dirty="0"/>
              <a:t> wordt .</a:t>
            </a:r>
            <a:r>
              <a:rPr lang="nl-BE" dirty="0" err="1"/>
              <a:t>routing.yml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C920D4-C9E8-4369-B688-8A87241F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412776"/>
            <a:ext cx="3651393" cy="4751539"/>
          </a:xfrm>
        </p:spPr>
        <p:txBody>
          <a:bodyPr/>
          <a:lstStyle/>
          <a:p>
            <a:r>
              <a:rPr lang="nl-BE" dirty="0" err="1"/>
              <a:t>Routing.yml</a:t>
            </a:r>
            <a:r>
              <a:rPr lang="nl-BE" dirty="0"/>
              <a:t> stelt </a:t>
            </a:r>
            <a:r>
              <a:rPr lang="nl-BE" dirty="0" err="1"/>
              <a:t>path</a:t>
            </a:r>
            <a:r>
              <a:rPr lang="nl-BE" dirty="0"/>
              <a:t> in naar form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35423B2-70AC-4A3C-8F0A-A6DACFBEA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1052736"/>
            <a:ext cx="6612376" cy="572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5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48715-EE42-487A-92E7-0283E5A8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Links.menu.yml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502EB8-CB94-402E-9CD5-DFEA9FBB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3363361" cy="1815460"/>
          </a:xfrm>
        </p:spPr>
        <p:txBody>
          <a:bodyPr/>
          <a:lstStyle/>
          <a:p>
            <a:r>
              <a:rPr lang="nl-BE" dirty="0" err="1"/>
              <a:t>Links.menu.yml</a:t>
            </a:r>
            <a:r>
              <a:rPr lang="nl-BE" dirty="0"/>
              <a:t> zorgt dat je een link hebt in de </a:t>
            </a:r>
            <a:r>
              <a:rPr lang="nl-BE" dirty="0" err="1"/>
              <a:t>admin</a:t>
            </a:r>
            <a:r>
              <a:rPr lang="nl-BE" dirty="0"/>
              <a:t> page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752B6A2-D0A8-4790-B441-D2B4A21D2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1701797"/>
            <a:ext cx="6834114" cy="181546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A141C94-B9F4-4F9F-AA42-6929C6A498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66"/>
          <a:stretch/>
        </p:blipFill>
        <p:spPr>
          <a:xfrm>
            <a:off x="5948177" y="3786979"/>
            <a:ext cx="5457619" cy="2377090"/>
          </a:xfrm>
          <a:prstGeom prst="rect">
            <a:avLst/>
          </a:prstGeom>
        </p:spPr>
      </p:pic>
      <p:sp>
        <p:nvSpPr>
          <p:cNvPr id="9" name="Pijl: rechts 8">
            <a:extLst>
              <a:ext uri="{FF2B5EF4-FFF2-40B4-BE49-F238E27FC236}">
                <a16:creationId xmlns:a16="http://schemas.microsoft.com/office/drawing/2014/main" id="{62365AF4-A16A-4A74-BA5A-22F115B2A6E3}"/>
              </a:ext>
            </a:extLst>
          </p:cNvPr>
          <p:cNvSpPr/>
          <p:nvPr/>
        </p:nvSpPr>
        <p:spPr>
          <a:xfrm>
            <a:off x="5446340" y="5517232"/>
            <a:ext cx="648072" cy="36004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800"/>
          </a:p>
        </p:txBody>
      </p:sp>
    </p:spTree>
    <p:extLst>
      <p:ext uri="{BB962C8B-B14F-4D97-AF65-F5344CB8AC3E}">
        <p14:creationId xmlns:p14="http://schemas.microsoft.com/office/powerpoint/2010/main" val="15909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9072B-56BD-4DAD-A30D-9FFFBDCA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</a:t>
            </a:r>
            <a:r>
              <a:rPr lang="nl-BE" dirty="0" err="1"/>
              <a:t>trademark.settings</a:t>
            </a:r>
            <a:r>
              <a:rPr lang="nl-BE" dirty="0"/>
              <a:t> in </a:t>
            </a:r>
            <a:r>
              <a:rPr lang="nl-BE" dirty="0" err="1"/>
              <a:t>config</a:t>
            </a:r>
            <a:r>
              <a:rPr lang="nl-BE" dirty="0"/>
              <a:t> &gt; </a:t>
            </a:r>
            <a:r>
              <a:rPr lang="nl-BE" dirty="0" err="1"/>
              <a:t>Install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1DBAD15-9081-44C0-8BE3-B39A969A27A0}"/>
              </a:ext>
            </a:extLst>
          </p:cNvPr>
          <p:cNvSpPr txBox="1"/>
          <p:nvPr/>
        </p:nvSpPr>
        <p:spPr>
          <a:xfrm>
            <a:off x="1218883" y="1910732"/>
            <a:ext cx="35073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De </a:t>
            </a:r>
            <a:r>
              <a:rPr lang="nl-BE" sz="2800" dirty="0" err="1"/>
              <a:t>trademark.settings</a:t>
            </a:r>
            <a:r>
              <a:rPr lang="nl-BE" sz="2800" dirty="0"/>
              <a:t> file zorgt voor de </a:t>
            </a:r>
            <a:r>
              <a:rPr lang="nl-BE" sz="2800" dirty="0" err="1"/>
              <a:t>defaultconfiguratie</a:t>
            </a:r>
            <a:r>
              <a:rPr lang="nl-BE" sz="2800" dirty="0"/>
              <a:t> van de trademarkmodule. </a:t>
            </a:r>
          </a:p>
          <a:p>
            <a:endParaRPr lang="nl-BE" sz="2800" dirty="0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537097D6-B19D-4EE2-86DB-1B8586769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1797101"/>
            <a:ext cx="3147060" cy="1333500"/>
          </a:xfr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1F8C3D1D-7FB1-4FB9-A400-91310945E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242" y="3429103"/>
            <a:ext cx="6031142" cy="30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27FF5-A525-449F-BADA-7802E3AF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Form klasse </a:t>
            </a:r>
            <a:r>
              <a:rPr lang="nl-BE" dirty="0" err="1"/>
              <a:t>TrademarkForm.php</a:t>
            </a:r>
            <a:r>
              <a:rPr lang="nl-BE" dirty="0"/>
              <a:t> -&gt; creëer form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D60EA1-69C2-4CF1-A0BA-C2FDE2A6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9" y="1628800"/>
            <a:ext cx="2800463" cy="4536504"/>
          </a:xfrm>
        </p:spPr>
        <p:txBody>
          <a:bodyPr>
            <a:normAutofit/>
          </a:bodyPr>
          <a:lstStyle/>
          <a:p>
            <a:r>
              <a:rPr lang="nl-BE" sz="2600" dirty="0"/>
              <a:t>Form klasse heeft een </a:t>
            </a:r>
            <a:r>
              <a:rPr lang="nl-BE" sz="2600" dirty="0" err="1"/>
              <a:t>extend</a:t>
            </a:r>
            <a:r>
              <a:rPr lang="nl-BE" sz="2600" dirty="0"/>
              <a:t> op </a:t>
            </a:r>
            <a:r>
              <a:rPr lang="nl-BE" sz="2600" dirty="0" err="1"/>
              <a:t>ConfigFormBase</a:t>
            </a:r>
            <a:endParaRPr lang="nl-BE" sz="2600" dirty="0"/>
          </a:p>
          <a:p>
            <a:r>
              <a:rPr lang="nl-BE" sz="2600" dirty="0"/>
              <a:t>Verplicht functies:</a:t>
            </a:r>
          </a:p>
          <a:p>
            <a:pPr marL="0" indent="0">
              <a:buNone/>
            </a:pPr>
            <a:r>
              <a:rPr lang="nl-BE" sz="2600" dirty="0"/>
              <a:t>    -</a:t>
            </a:r>
            <a:r>
              <a:rPr lang="nl-BE" sz="2600" dirty="0" err="1"/>
              <a:t>getFormId</a:t>
            </a:r>
            <a:r>
              <a:rPr lang="nl-BE" sz="2600" dirty="0"/>
              <a:t>()</a:t>
            </a:r>
          </a:p>
          <a:p>
            <a:pPr marL="0" indent="0">
              <a:buNone/>
            </a:pPr>
            <a:r>
              <a:rPr lang="nl-BE" sz="2600" dirty="0"/>
              <a:t>    -</a:t>
            </a:r>
            <a:r>
              <a:rPr lang="nl-BE" sz="2600" dirty="0" err="1"/>
              <a:t>getEditable</a:t>
            </a:r>
            <a:r>
              <a:rPr lang="nl-BE" sz="2600" dirty="0"/>
              <a:t> </a:t>
            </a:r>
            <a:r>
              <a:rPr lang="nl-BE" sz="2600" dirty="0" err="1"/>
              <a:t>ConfigNames</a:t>
            </a:r>
            <a:r>
              <a:rPr lang="nl-BE" sz="2600" dirty="0"/>
              <a:t>()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88A9CF-AD68-437A-AF6C-AB30E24F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31" y="1522300"/>
            <a:ext cx="4536504" cy="509839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9ADAA48-F404-4F8F-B3C7-34AB55F4C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1517382"/>
            <a:ext cx="5200100" cy="491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isch (16: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9_TF02787990_TF02787990" id="{7C772315-DFAB-4FC9-9757-7947578B2FEF}" vid="{6C2B28D3-8DAE-4C52-BEBA-EA29833A87AE}"/>
    </a:ext>
  </a:extLst>
</a:theme>
</file>

<file path=ppt/theme/theme2.xml><?xml version="1.0" encoding="utf-8"?>
<a:theme xmlns:a="http://schemas.openxmlformats.org/drawingml/2006/main" name="Office-th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driedubbele circuitlijnen (breedbeeld)</Template>
  <TotalTime>265</TotalTime>
  <Words>349</Words>
  <Application>Microsoft Office PowerPoint</Application>
  <PresentationFormat>Aangepast</PresentationFormat>
  <Paragraphs>44</Paragraphs>
  <Slides>14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Arial Unicode MS</vt:lpstr>
      <vt:lpstr>Calibri</vt:lpstr>
      <vt:lpstr>Technisch (16:9)</vt:lpstr>
      <vt:lpstr>Porting Module Drupal 7 to 8</vt:lpstr>
      <vt:lpstr>Start: Gitrepository</vt:lpstr>
      <vt:lpstr>TradeMark module</vt:lpstr>
      <vt:lpstr>Overzicht folders en files</vt:lpstr>
      <vt:lpstr>.info file wordt een .info.yml file</vt:lpstr>
      <vt:lpstr>Hook_menu wordt .routing.yml</vt:lpstr>
      <vt:lpstr>Links.menu.yml </vt:lpstr>
      <vt:lpstr>De trademark.settings in config &gt; Install</vt:lpstr>
      <vt:lpstr>Form klasse TrademarkForm.php -&gt; creëer form</vt:lpstr>
      <vt:lpstr>Form klasse TrademarkForm.php</vt:lpstr>
      <vt:lpstr>TrademarkFilter</vt:lpstr>
      <vt:lpstr>Controller klasse: TrademarkController</vt:lpstr>
      <vt:lpstr>Andere files</vt:lpstr>
      <vt:lpstr>Module activeren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Module Drupal 7 to 8</dc:title>
  <dc:creator>kenneth van gysegem</dc:creator>
  <cp:lastModifiedBy>kenneth van gysegem</cp:lastModifiedBy>
  <cp:revision>21</cp:revision>
  <dcterms:created xsi:type="dcterms:W3CDTF">2019-01-20T17:26:42Z</dcterms:created>
  <dcterms:modified xsi:type="dcterms:W3CDTF">2019-01-20T21:51:49Z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