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59" r:id="rId2"/>
  </p:sldMasterIdLst>
  <p:notesMasterIdLst>
    <p:notesMasterId r:id="rId33"/>
  </p:notesMasterIdLst>
  <p:sldIdLst>
    <p:sldId id="256" r:id="rId3"/>
    <p:sldId id="257" r:id="rId4"/>
    <p:sldId id="258" r:id="rId5"/>
    <p:sldId id="259" r:id="rId6"/>
    <p:sldId id="262" r:id="rId7"/>
    <p:sldId id="291" r:id="rId8"/>
    <p:sldId id="263" r:id="rId9"/>
    <p:sldId id="264" r:id="rId10"/>
    <p:sldId id="268" r:id="rId11"/>
    <p:sldId id="269" r:id="rId12"/>
    <p:sldId id="270" r:id="rId13"/>
    <p:sldId id="271" r:id="rId14"/>
    <p:sldId id="274" r:id="rId15"/>
    <p:sldId id="276" r:id="rId16"/>
    <p:sldId id="278" r:id="rId17"/>
    <p:sldId id="279" r:id="rId18"/>
    <p:sldId id="292" r:id="rId19"/>
    <p:sldId id="281" r:id="rId20"/>
    <p:sldId id="290" r:id="rId21"/>
    <p:sldId id="284" r:id="rId22"/>
    <p:sldId id="293" r:id="rId23"/>
    <p:sldId id="294" r:id="rId24"/>
    <p:sldId id="296" r:id="rId25"/>
    <p:sldId id="297" r:id="rId26"/>
    <p:sldId id="298" r:id="rId27"/>
    <p:sldId id="299" r:id="rId28"/>
    <p:sldId id="285" r:id="rId29"/>
    <p:sldId id="286" r:id="rId30"/>
    <p:sldId id="287" r:id="rId31"/>
    <p:sldId id="288" r:id="rId3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0" roundtripDataSignature="AMtx7mjUcre4aLPf/VsuNPXyF+h1w+cy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2E7C84-3C46-4C3B-B0D6-4CD5CCBE5C42}">
  <a:tblStyle styleId="{A42E7C84-3C46-4C3B-B0D6-4CD5CCBE5C42}" styleName="Table_0">
    <a:wholeTbl>
      <a:tcTxStyle b="off" i="off">
        <a:font>
          <a:latin typeface="Verdana"/>
          <a:ea typeface="Verdana"/>
          <a:cs typeface="Verdana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tcBdr/>
        <a:fill>
          <a:solidFill>
            <a:srgbClr val="CA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A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Verdana"/>
          <a:ea typeface="Verdana"/>
          <a:cs typeface="Verdana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Verdana"/>
          <a:ea typeface="Verdana"/>
          <a:cs typeface="Verdana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Verdana"/>
          <a:ea typeface="Verdana"/>
          <a:cs typeface="Verdana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803" autoAdjust="0"/>
  </p:normalViewPr>
  <p:slideViewPr>
    <p:cSldViewPr snapToGrid="0">
      <p:cViewPr varScale="1">
        <p:scale>
          <a:sx n="79" d="100"/>
          <a:sy n="79" d="100"/>
        </p:scale>
        <p:origin x="82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40" Type="http://customschemas.google.com/relationships/presentationmetadata" Target="meta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8" name="Google Shape;468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Notes: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digital image watermarking falls in two main broad categories:</a:t>
            </a:r>
            <a:endParaRPr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dirty="0"/>
              <a:t>Spatial Domain </a:t>
            </a:r>
            <a:r>
              <a:rPr lang="en-US" dirty="0" smtClean="0"/>
              <a:t>Techniques: </a:t>
            </a:r>
            <a:r>
              <a:rPr lang="en-US" dirty="0"/>
              <a:t>works on pixels and pixel value are modified for embedding the watermark</a:t>
            </a:r>
            <a:endParaRPr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dirty="0"/>
              <a:t>Frequency Domain </a:t>
            </a:r>
            <a:r>
              <a:rPr lang="en-US" dirty="0" smtClean="0"/>
              <a:t>Techniques: </a:t>
            </a:r>
            <a:r>
              <a:rPr lang="en-US" dirty="0"/>
              <a:t>frequency domain coefficient are modified</a:t>
            </a:r>
            <a:endParaRPr dirty="0"/>
          </a:p>
        </p:txBody>
      </p:sp>
      <p:sp>
        <p:nvSpPr>
          <p:cNvPr id="469" name="Google Shape;469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9" name="Google Shape;49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Remark: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Consider</a:t>
            </a:r>
            <a:r>
              <a:rPr lang="en-US" baseline="0" dirty="0" smtClean="0"/>
              <a:t> the first two pixels of the image are the selected pixels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And the first two bits of the secret data are going to added to those pixels.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Convert the selected pixel into bits, that is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25 -&gt; 0001 1001, and 26 -&gt; 0001 1010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Assign the bit of the secret data into least significant bit of pixels, that is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25 -&gt; 0001 1001 -&gt; 0001 1000 -&gt; 24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And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26 -&gt; 0001 1010 -&gt; 0001 1010 -&gt; 26</a:t>
            </a:r>
          </a:p>
        </p:txBody>
      </p:sp>
      <p:sp>
        <p:nvSpPr>
          <p:cNvPr id="506" name="Google Shape;50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smtClean="0">
                <a:latin typeface="Verdana"/>
                <a:ea typeface="Verdana"/>
                <a:cs typeface="Verdana"/>
                <a:sym typeface="Verdana"/>
              </a:rPr>
              <a:t>s</a:t>
            </a:r>
            <a:r>
              <a:rPr lang="en-US" sz="1200" dirty="0" smtClean="0">
                <a:latin typeface="Verdana"/>
                <a:ea typeface="Verdana"/>
                <a:cs typeface="Verdana"/>
                <a:sym typeface="Verdana"/>
              </a:rPr>
              <a:t> - pseudorandom sequence generated using pseudo noise generator initialized to a state depending on value K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smtClean="0">
                <a:latin typeface="Verdana"/>
                <a:ea typeface="Verdana"/>
                <a:cs typeface="Verdana"/>
                <a:sym typeface="Verdana"/>
              </a:rPr>
              <a:t>K</a:t>
            </a:r>
            <a:r>
              <a:rPr lang="en-US" sz="1200" dirty="0" smtClean="0">
                <a:latin typeface="Verdana"/>
                <a:ea typeface="Verdana"/>
                <a:cs typeface="Verdana"/>
                <a:sym typeface="Verdana"/>
              </a:rPr>
              <a:t> - secret key only known to the copyright owner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l-GR" sz="1200" b="1" i="0" u="none" strike="noStrike" cap="none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α</a:t>
            </a:r>
            <a:r>
              <a:rPr lang="el-GR" sz="1200" b="0" i="0" u="none" strike="noStrike" cap="none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- </a:t>
            </a:r>
            <a:r>
              <a:rPr lang="en-US" sz="1200" b="0" i="0" u="none" strike="noStrike" cap="none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perceptual mask obtained after analyzing original image using a </a:t>
            </a:r>
            <a:r>
              <a:rPr lang="en-US" sz="1200" b="0" i="0" u="none" strike="noStrike" cap="none" dirty="0" err="1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psychovisual</a:t>
            </a:r>
            <a:r>
              <a:rPr lang="en-US" sz="1200" b="0" i="0" u="none" strike="noStrike" cap="none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model (to guarantee invisibility)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1" i="0" u="none" strike="noStrike" cap="none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lang="en-US" sz="1200" b="0" i="0" u="none" strike="noStrike" cap="none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- a message taken from a finite discrete alphabet with M </a:t>
            </a:r>
            <a:r>
              <a:rPr lang="en-US" sz="1200" b="0" i="0" u="none" strike="noStrike" cap="none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elements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 smtClean="0">
              <a:solidFill>
                <a:srgbClr val="202124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34" name="Google Shape;53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2" name="Google Shape;572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Remark: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FL : lowest </a:t>
            </a:r>
            <a:r>
              <a:rPr lang="en-US" dirty="0"/>
              <a:t>frequency component of the block,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FH : the </a:t>
            </a:r>
            <a:r>
              <a:rPr lang="en-US" dirty="0"/>
              <a:t>higher frequency component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FM : the </a:t>
            </a:r>
            <a:r>
              <a:rPr lang="en-US" dirty="0"/>
              <a:t>middle frequency component which is chosen as the embedding region.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achieves good robustness against various signal processing attacks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because of the selection of perceptually significant frequency domain coefficients.</a:t>
            </a:r>
            <a:endParaRPr dirty="0"/>
          </a:p>
        </p:txBody>
      </p:sp>
      <p:sp>
        <p:nvSpPr>
          <p:cNvPr id="573" name="Google Shape;573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Calibri"/>
              <a:buNone/>
            </a:pPr>
            <a:r>
              <a:rPr lang="en-US" sz="1200" dirty="0" smtClean="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It divides the image into </a:t>
            </a:r>
            <a:r>
              <a:rPr lang="en-US" sz="1200" b="1" dirty="0" smtClean="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high frequency quadrants</a:t>
            </a:r>
            <a:r>
              <a:rPr lang="en-US" sz="1200" dirty="0" smtClean="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 and </a:t>
            </a:r>
            <a:r>
              <a:rPr lang="en-US" sz="1200" b="1" dirty="0" smtClean="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low frequency quadrants</a:t>
            </a:r>
            <a:r>
              <a:rPr lang="en-US" sz="1200" dirty="0" smtClean="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Calibri"/>
              <a:buNone/>
            </a:pPr>
            <a:endParaRPr lang="en-US" sz="1200" dirty="0" smtClean="0">
              <a:solidFill>
                <a:srgbClr val="3F3F3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Calibri"/>
              <a:buNone/>
            </a:pPr>
            <a:r>
              <a:rPr lang="en-US" sz="1200" dirty="0" smtClean="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The low frequency quadrant is again split into two more parts of high and low frequency.</a:t>
            </a:r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Calibri"/>
              <a:buNone/>
            </a:pPr>
            <a:r>
              <a:rPr lang="en-US" sz="1200" dirty="0" smtClean="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The process is repeated </a:t>
            </a:r>
            <a:r>
              <a:rPr lang="en-US" sz="1200" b="1" dirty="0" smtClean="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until the signal has been entirely decomposed</a:t>
            </a:r>
            <a:r>
              <a:rPr lang="en-US" sz="1200" dirty="0" smtClean="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Remark: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The low frequency coefficients are more robust to embed the watermark,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due to it contains more information of the image.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The reconstruct of the original image from the decomposed image is performed by IDWT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3" name="Google Shape;58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Calibri"/>
              <a:buNone/>
            </a:pPr>
            <a:r>
              <a:rPr lang="en-US" sz="1200" dirty="0" smtClean="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It divides the image into </a:t>
            </a:r>
            <a:r>
              <a:rPr lang="en-US" sz="1200" b="1" dirty="0" smtClean="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high frequency quadrants</a:t>
            </a:r>
            <a:r>
              <a:rPr lang="en-US" sz="1200" dirty="0" smtClean="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 and </a:t>
            </a:r>
            <a:r>
              <a:rPr lang="en-US" sz="1200" b="1" dirty="0" smtClean="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low frequency quadrants</a:t>
            </a:r>
            <a:r>
              <a:rPr lang="en-US" sz="1200" dirty="0" smtClean="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Calibri"/>
              <a:buNone/>
            </a:pPr>
            <a:endParaRPr lang="en-US" sz="1200" dirty="0" smtClean="0">
              <a:solidFill>
                <a:srgbClr val="3F3F3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Calibri"/>
              <a:buNone/>
            </a:pPr>
            <a:r>
              <a:rPr lang="en-US" sz="1200" dirty="0" smtClean="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The low frequency quadrant is again split into two more parts of high and low frequency.</a:t>
            </a:r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Calibri"/>
              <a:buNone/>
            </a:pPr>
            <a:r>
              <a:rPr lang="en-US" sz="1200" dirty="0" smtClean="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The process is repeated </a:t>
            </a:r>
            <a:r>
              <a:rPr lang="en-US" sz="1200" b="1" dirty="0" smtClean="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until the signal has been entirely decomposed</a:t>
            </a:r>
            <a:r>
              <a:rPr lang="en-US" sz="1200" dirty="0" smtClean="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Remark: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The low frequency coefficients are more robust to embed the watermark,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due to it contains more information of the image.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The reconstruct of the original image from the decomposed image is performed by IDWT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3" name="Google Shape;58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4418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Remark: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 smtClean="0"/>
              <a:t>Template: </a:t>
            </a:r>
            <a:r>
              <a:rPr lang="en-US" sz="1200" b="0" i="0" u="none" strike="noStrike" cap="none" dirty="0" smtClean="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a structure which is embedded in the DFT domain to </a:t>
            </a:r>
            <a:r>
              <a:rPr lang="en-US" sz="1200" b="1" i="0" u="none" strike="noStrike" cap="none" dirty="0" smtClean="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estimate the transformation factor</a:t>
            </a:r>
            <a:r>
              <a:rPr lang="en-US" sz="1200" b="0" i="0" u="none" strike="noStrike" cap="none" dirty="0" smtClean="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4" name="Google Shape;60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b="1" dirty="0" smtClean="0"/>
              <a:t>W(</a:t>
            </a:r>
            <a:r>
              <a:rPr lang="en-US" b="1" dirty="0" err="1" smtClean="0"/>
              <a:t>x</a:t>
            </a:r>
            <a:r>
              <a:rPr lang="en-US" sz="900" b="1" dirty="0" err="1" smtClean="0"/>
              <a:t>i</a:t>
            </a:r>
            <a:r>
              <a:rPr lang="en-US" b="1" dirty="0" err="1" smtClean="0"/>
              <a:t>,y</a:t>
            </a:r>
            <a:r>
              <a:rPr lang="en-US" sz="900" b="1" dirty="0" err="1" smtClean="0"/>
              <a:t>i</a:t>
            </a:r>
            <a:r>
              <a:rPr lang="en-US" b="1" dirty="0" smtClean="0"/>
              <a:t>)</a:t>
            </a:r>
            <a:r>
              <a:rPr lang="en-US" dirty="0" smtClean="0"/>
              <a:t> are elements of the watermark matrix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b="1" dirty="0" smtClean="0"/>
              <a:t>M(</a:t>
            </a:r>
            <a:r>
              <a:rPr lang="en-US" b="1" dirty="0" err="1" smtClean="0"/>
              <a:t>x</a:t>
            </a:r>
            <a:r>
              <a:rPr lang="en-US" sz="900" b="1" dirty="0" err="1" smtClean="0"/>
              <a:t>i</a:t>
            </a:r>
            <a:r>
              <a:rPr lang="en-US" b="1" dirty="0" err="1" smtClean="0"/>
              <a:t>,y</a:t>
            </a:r>
            <a:r>
              <a:rPr lang="en-US" sz="900" b="1" dirty="0" err="1" smtClean="0"/>
              <a:t>i</a:t>
            </a:r>
            <a:r>
              <a:rPr lang="en-US" b="1" dirty="0" smtClean="0"/>
              <a:t>)</a:t>
            </a:r>
            <a:r>
              <a:rPr lang="en-US" dirty="0" smtClean="0"/>
              <a:t> are the elements of the magnitude of the cover image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b="1" dirty="0" smtClean="0"/>
              <a:t>r</a:t>
            </a:r>
            <a:r>
              <a:rPr lang="en-US" dirty="0" smtClean="0"/>
              <a:t> is implementation radius,</a:t>
            </a:r>
            <a:r>
              <a:rPr lang="en-US" b="1" dirty="0" smtClean="0"/>
              <a:t> l</a:t>
            </a:r>
            <a:r>
              <a:rPr lang="en-US" dirty="0" smtClean="0"/>
              <a:t> denotes the length of the row-vector,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 smtClean="0"/>
              <a:t>The watermark matrix is then embedded in the magnitude coefficient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 smtClean="0"/>
              <a:t>The watermarked magnitude coefficients </a:t>
            </a:r>
            <a:r>
              <a:rPr lang="en-US" b="1" dirty="0" smtClean="0"/>
              <a:t>M</a:t>
            </a:r>
            <a:r>
              <a:rPr lang="en-US" sz="1050" b="1" dirty="0" smtClean="0"/>
              <a:t>w</a:t>
            </a:r>
            <a:r>
              <a:rPr lang="en-US" b="1" dirty="0" smtClean="0"/>
              <a:t>(</a:t>
            </a:r>
            <a:r>
              <a:rPr lang="en-US" b="1" dirty="0" err="1" smtClean="0"/>
              <a:t>x,y</a:t>
            </a:r>
            <a:r>
              <a:rPr lang="en-US" b="1" dirty="0" smtClean="0"/>
              <a:t>)</a:t>
            </a:r>
            <a:r>
              <a:rPr lang="en-US" dirty="0" smtClean="0"/>
              <a:t> are combined with unaltered phase coefficients </a:t>
            </a:r>
            <a:r>
              <a:rPr lang="en-US" b="1" dirty="0" smtClean="0"/>
              <a:t>ϕ(</a:t>
            </a:r>
            <a:r>
              <a:rPr lang="en-US" b="1" dirty="0" err="1" smtClean="0"/>
              <a:t>x,y</a:t>
            </a:r>
            <a:r>
              <a:rPr lang="en-US" b="1" dirty="0" smtClean="0"/>
              <a:t>)</a:t>
            </a:r>
            <a:r>
              <a:rPr lang="en-US" dirty="0" smtClean="0"/>
              <a:t> and transformed back to the spatial domain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5" name="Google Shape;61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0637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019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63655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82060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67610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99519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55478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0" name="Google Shape;64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8" name="Google Shape;34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2631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zh-CN" dirty="0" smtClean="0"/>
              <a:t>Embedding</a:t>
            </a:r>
            <a:r>
              <a:rPr lang="en-US" altLang="zh-CN" baseline="0" dirty="0" smtClean="0"/>
              <a:t> Phase: </a:t>
            </a:r>
            <a:r>
              <a:rPr lang="en-US" b="1" dirty="0" smtClean="0"/>
              <a:t>Embedding algorithm are</a:t>
            </a:r>
            <a:r>
              <a:rPr lang="en-US" dirty="0" smtClean="0"/>
              <a:t> </a:t>
            </a:r>
            <a:r>
              <a:rPr lang="en-US" b="1" dirty="0" smtClean="0"/>
              <a:t>used for embedding the watermark in original image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 smtClean="0"/>
              <a:t>Distortion Phase:  </a:t>
            </a:r>
            <a:r>
              <a:rPr lang="en-US" b="1" dirty="0" smtClean="0"/>
              <a:t>Some attacks are performed </a:t>
            </a:r>
            <a:r>
              <a:rPr lang="en-US" b="1" baseline="0" dirty="0" smtClean="0"/>
              <a:t>to </a:t>
            </a:r>
            <a:r>
              <a:rPr lang="en-US" b="1" dirty="0" smtClean="0"/>
              <a:t>modify or destroy the watermarked data</a:t>
            </a:r>
            <a:r>
              <a:rPr lang="en-US" dirty="0" smtClean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 smtClean="0"/>
              <a:t>Detection Phase: </a:t>
            </a:r>
            <a:r>
              <a:rPr lang="en-US" b="1" dirty="0" smtClean="0"/>
              <a:t>Detection algorithm</a:t>
            </a:r>
            <a:r>
              <a:rPr lang="en-US" dirty="0" smtClean="0"/>
              <a:t> </a:t>
            </a:r>
            <a:r>
              <a:rPr lang="en-US" b="1" dirty="0" smtClean="0"/>
              <a:t>are used to detect the watermark</a:t>
            </a:r>
            <a:endParaRPr dirty="0"/>
          </a:p>
        </p:txBody>
      </p:sp>
      <p:sp>
        <p:nvSpPr>
          <p:cNvPr id="399" name="Google Shape;39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3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onsolas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3"/>
          <p:cNvSpPr txBox="1"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cxnSp>
        <p:nvCxnSpPr>
          <p:cNvPr id="18" name="Google Shape;18;p33"/>
          <p:cNvCxnSpPr/>
          <p:nvPr/>
        </p:nvCxnSpPr>
        <p:spPr>
          <a:xfrm>
            <a:off x="1207658" y="4474741"/>
            <a:ext cx="987552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3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3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3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33"/>
          <p:cNvSpPr/>
          <p:nvPr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 cap="flat" cmpd="sng">
            <a:solidFill>
              <a:schemeClr val="accent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" name="Google Shape;23;p33"/>
          <p:cNvSpPr/>
          <p:nvPr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4" name="Google Shape;24;p33"/>
          <p:cNvSpPr/>
          <p:nvPr/>
        </p:nvSpPr>
        <p:spPr>
          <a:xfrm>
            <a:off x="5664569" y="541205"/>
            <a:ext cx="283407" cy="28340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" name="Google Shape;25;p33"/>
          <p:cNvSpPr/>
          <p:nvPr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" name="Google Shape;26;p33"/>
          <p:cNvSpPr/>
          <p:nvPr/>
        </p:nvSpPr>
        <p:spPr>
          <a:xfrm>
            <a:off x="0" y="-1994"/>
            <a:ext cx="1700492" cy="1700492"/>
          </a:xfrm>
          <a:prstGeom prst="ellipse">
            <a:avLst/>
          </a:prstGeom>
          <a:noFill/>
          <a:ln w="38100" cap="flat" cmpd="sng">
            <a:solidFill>
              <a:schemeClr val="accent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2">
  <p:cSld name="Two Content 2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5"/>
          <p:cNvSpPr/>
          <p:nvPr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1" name="Google Shape;151;p45"/>
          <p:cNvSpPr/>
          <p:nvPr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2" name="Google Shape;152;p45"/>
          <p:cNvSpPr>
            <a:spLocks noGrp="1"/>
          </p:cNvSpPr>
          <p:nvPr>
            <p:ph type="pic" idx="2"/>
          </p:nvPr>
        </p:nvSpPr>
        <p:spPr>
          <a:xfrm>
            <a:off x="5654414" y="265113"/>
            <a:ext cx="6089650" cy="6089650"/>
          </a:xfrm>
          <a:prstGeom prst="ellipse">
            <a:avLst/>
          </a:prstGeom>
          <a:gradFill>
            <a:gsLst>
              <a:gs pos="0">
                <a:srgbClr val="EB3D94"/>
              </a:gs>
              <a:gs pos="23000">
                <a:srgbClr val="EB3D94"/>
              </a:gs>
              <a:gs pos="69000">
                <a:srgbClr val="E3167D"/>
              </a:gs>
              <a:gs pos="97000">
                <a:srgbClr val="D41574"/>
              </a:gs>
              <a:gs pos="100000">
                <a:srgbClr val="D41574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53" name="Google Shape;153;p45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45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45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6" name="Google Shape;156;p45"/>
          <p:cNvSpPr txBox="1">
            <a:spLocks noGrp="1"/>
          </p:cNvSpPr>
          <p:nvPr>
            <p:ph type="body" idx="1"/>
          </p:nvPr>
        </p:nvSpPr>
        <p:spPr>
          <a:xfrm>
            <a:off x="1097279" y="2322728"/>
            <a:ext cx="4144096" cy="4032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Char char=" "/>
              <a:defRPr sz="1600"/>
            </a:lvl1pPr>
            <a:lvl2pPr marL="914400" lvl="1" indent="-3175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 sz="1400"/>
            </a:lvl2pPr>
            <a:lvl3pPr marL="1371600" lvl="2" indent="-30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Char char="◦"/>
              <a:defRPr sz="1200"/>
            </a:lvl3pPr>
            <a:lvl4pPr marL="1828800" lvl="3" indent="-298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Char char="◦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Char char="◦"/>
              <a:defRPr sz="1100"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57" name="Google Shape;157;p45"/>
          <p:cNvSpPr/>
          <p:nvPr/>
        </p:nvSpPr>
        <p:spPr>
          <a:xfrm>
            <a:off x="5535466" y="5600935"/>
            <a:ext cx="643415" cy="643415"/>
          </a:xfrm>
          <a:prstGeom prst="ellipse">
            <a:avLst/>
          </a:prstGeom>
          <a:noFill/>
          <a:ln w="38100" cap="flat" cmpd="sng">
            <a:solidFill>
              <a:schemeClr val="accent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8" name="Google Shape;158;p45"/>
          <p:cNvSpPr/>
          <p:nvPr/>
        </p:nvSpPr>
        <p:spPr>
          <a:xfrm>
            <a:off x="5664569" y="541205"/>
            <a:ext cx="283407" cy="28340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9" name="Google Shape;159;p45"/>
          <p:cNvSpPr/>
          <p:nvPr/>
        </p:nvSpPr>
        <p:spPr>
          <a:xfrm rot="10800000" flipH="1">
            <a:off x="11885583" y="3453319"/>
            <a:ext cx="167338" cy="1673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60" name="Google Shape;160;p45"/>
          <p:cNvGrpSpPr/>
          <p:nvPr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61" name="Google Shape;161;p45"/>
            <p:cNvSpPr/>
            <p:nvPr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62" name="Google Shape;162;p45"/>
            <p:cNvSpPr/>
            <p:nvPr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63" name="Google Shape;163;p45"/>
            <p:cNvSpPr/>
            <p:nvPr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64" name="Google Shape;164;p45"/>
            <p:cNvSpPr/>
            <p:nvPr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65" name="Google Shape;165;p45"/>
            <p:cNvSpPr/>
            <p:nvPr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66" name="Google Shape;166;p45"/>
            <p:cNvSpPr/>
            <p:nvPr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67" name="Google Shape;167;p45"/>
          <p:cNvSpPr txBox="1">
            <a:spLocks noGrp="1"/>
          </p:cNvSpPr>
          <p:nvPr>
            <p:ph type="title"/>
          </p:nvPr>
        </p:nvSpPr>
        <p:spPr>
          <a:xfrm>
            <a:off x="1097280" y="421817"/>
            <a:ext cx="4144095" cy="1369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onsolas"/>
              <a:buNone/>
              <a:defRPr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5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76" name="Google Shape;176;p35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35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35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9" name="Google Shape;179;p35"/>
          <p:cNvGrpSpPr/>
          <p:nvPr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80" name="Google Shape;180;p35"/>
            <p:cNvSpPr/>
            <p:nvPr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81" name="Google Shape;181;p35"/>
            <p:cNvSpPr/>
            <p:nvPr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82" name="Google Shape;182;p35"/>
            <p:cNvSpPr/>
            <p:nvPr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83" name="Google Shape;183;p35"/>
            <p:cNvSpPr/>
            <p:nvPr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84" name="Google Shape;184;p35"/>
            <p:cNvSpPr/>
            <p:nvPr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85" name="Google Shape;185;p35"/>
            <p:cNvSpPr/>
            <p:nvPr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86" name="Google Shape;186;p35"/>
          <p:cNvSpPr txBox="1">
            <a:spLocks noGrp="1"/>
          </p:cNvSpPr>
          <p:nvPr>
            <p:ph type="title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onsolas"/>
              <a:buNone/>
              <a:defRPr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35"/>
          <p:cNvSpPr/>
          <p:nvPr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 cap="flat" cmpd="sng">
            <a:solidFill>
              <a:schemeClr val="accent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8" name="Google Shape;188;p35"/>
          <p:cNvSpPr/>
          <p:nvPr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9" name="Google Shape;189;p35"/>
          <p:cNvSpPr/>
          <p:nvPr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0" name="Google Shape;190;p35"/>
          <p:cNvSpPr/>
          <p:nvPr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>
  <p:cSld name="Section Header">
    <p:bg>
      <p:bgPr>
        <a:solidFill>
          <a:schemeClr val="lt1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6"/>
          <p:cNvSpPr txBox="1">
            <a:spLocks noGrp="1"/>
          </p:cNvSpPr>
          <p:nvPr>
            <p:ph type="title"/>
          </p:nvPr>
        </p:nvSpPr>
        <p:spPr>
          <a:xfrm>
            <a:off x="2417873" y="758952"/>
            <a:ext cx="7356255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nsolas"/>
              <a:buNone/>
              <a:defRPr sz="8000" b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36"/>
          <p:cNvSpPr txBox="1">
            <a:spLocks noGrp="1"/>
          </p:cNvSpPr>
          <p:nvPr>
            <p:ph type="body" idx="1"/>
          </p:nvPr>
        </p:nvSpPr>
        <p:spPr>
          <a:xfrm>
            <a:off x="2417873" y="4663440"/>
            <a:ext cx="735625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194" name="Google Shape;194;p36"/>
          <p:cNvCxnSpPr/>
          <p:nvPr/>
        </p:nvCxnSpPr>
        <p:spPr>
          <a:xfrm>
            <a:off x="1158240" y="4485132"/>
            <a:ext cx="987552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5" name="Google Shape;195;p36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36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36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36"/>
          <p:cNvSpPr/>
          <p:nvPr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 cap="flat" cmpd="sng">
            <a:solidFill>
              <a:schemeClr val="accent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9" name="Google Shape;199;p36"/>
          <p:cNvSpPr/>
          <p:nvPr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0" name="Google Shape;200;p36"/>
          <p:cNvSpPr/>
          <p:nvPr/>
        </p:nvSpPr>
        <p:spPr>
          <a:xfrm>
            <a:off x="11634902" y="2565781"/>
            <a:ext cx="283407" cy="28340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1" name="Google Shape;201;p36"/>
          <p:cNvSpPr/>
          <p:nvPr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2" name="Google Shape;202;p36"/>
          <p:cNvSpPr/>
          <p:nvPr/>
        </p:nvSpPr>
        <p:spPr>
          <a:xfrm>
            <a:off x="6135" y="0"/>
            <a:ext cx="1700492" cy="1700492"/>
          </a:xfrm>
          <a:prstGeom prst="ellipse">
            <a:avLst/>
          </a:prstGeom>
          <a:noFill/>
          <a:ln w="38100" cap="flat" cmpd="sng">
            <a:solidFill>
              <a:schemeClr val="accent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203" name="Google Shape;203;p36"/>
          <p:cNvGrpSpPr/>
          <p:nvPr/>
        </p:nvGrpSpPr>
        <p:grpSpPr>
          <a:xfrm>
            <a:off x="495300" y="0"/>
            <a:ext cx="11201400" cy="6880860"/>
            <a:chOff x="495300" y="0"/>
            <a:chExt cx="11201400" cy="6880860"/>
          </a:xfrm>
        </p:grpSpPr>
        <p:sp>
          <p:nvSpPr>
            <p:cNvPr id="204" name="Google Shape;204;p36"/>
            <p:cNvSpPr/>
            <p:nvPr/>
          </p:nvSpPr>
          <p:spPr>
            <a:xfrm>
              <a:off x="495300" y="0"/>
              <a:ext cx="1337265" cy="6880860"/>
            </a:xfrm>
            <a:custGeom>
              <a:avLst/>
              <a:gdLst/>
              <a:ahLst/>
              <a:cxnLst/>
              <a:rect l="l" t="t" r="r" b="b"/>
              <a:pathLst>
                <a:path w="1337265" h="6880860" extrusionOk="0">
                  <a:moveTo>
                    <a:pt x="1173967" y="0"/>
                  </a:moveTo>
                  <a:lnTo>
                    <a:pt x="1319300" y="0"/>
                  </a:lnTo>
                  <a:lnTo>
                    <a:pt x="1204253" y="146399"/>
                  </a:lnTo>
                  <a:cubicBezTo>
                    <a:pt x="519693" y="1061765"/>
                    <a:pt x="114300" y="2198040"/>
                    <a:pt x="114300" y="3429000"/>
                  </a:cubicBezTo>
                  <a:cubicBezTo>
                    <a:pt x="114300" y="4659960"/>
                    <a:pt x="519693" y="5796235"/>
                    <a:pt x="1204253" y="6711601"/>
                  </a:cubicBezTo>
                  <a:lnTo>
                    <a:pt x="1337265" y="6880860"/>
                  </a:lnTo>
                  <a:lnTo>
                    <a:pt x="1191931" y="6880860"/>
                  </a:lnTo>
                  <a:lnTo>
                    <a:pt x="1112661" y="6779988"/>
                  </a:lnTo>
                  <a:cubicBezTo>
                    <a:pt x="413839" y="5845552"/>
                    <a:pt x="0" y="4685605"/>
                    <a:pt x="0" y="3429000"/>
                  </a:cubicBezTo>
                  <a:cubicBezTo>
                    <a:pt x="0" y="2172395"/>
                    <a:pt x="413839" y="1012448"/>
                    <a:pt x="1112661" y="78012"/>
                  </a:cubicBezTo>
                  <a:lnTo>
                    <a:pt x="11739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05" name="Google Shape;205;p36"/>
            <p:cNvSpPr/>
            <p:nvPr/>
          </p:nvSpPr>
          <p:spPr>
            <a:xfrm>
              <a:off x="10359435" y="0"/>
              <a:ext cx="1337265" cy="6880860"/>
            </a:xfrm>
            <a:custGeom>
              <a:avLst/>
              <a:gdLst/>
              <a:ahLst/>
              <a:cxnLst/>
              <a:rect l="l" t="t" r="r" b="b"/>
              <a:pathLst>
                <a:path w="1337265" h="6880860" extrusionOk="0">
                  <a:moveTo>
                    <a:pt x="17965" y="0"/>
                  </a:moveTo>
                  <a:lnTo>
                    <a:pt x="163299" y="0"/>
                  </a:lnTo>
                  <a:lnTo>
                    <a:pt x="224604" y="78012"/>
                  </a:lnTo>
                  <a:cubicBezTo>
                    <a:pt x="923426" y="1012448"/>
                    <a:pt x="1337265" y="2172395"/>
                    <a:pt x="1337265" y="3429000"/>
                  </a:cubicBezTo>
                  <a:cubicBezTo>
                    <a:pt x="1337265" y="4685605"/>
                    <a:pt x="923426" y="5845552"/>
                    <a:pt x="224604" y="6779988"/>
                  </a:cubicBezTo>
                  <a:lnTo>
                    <a:pt x="145334" y="6880860"/>
                  </a:lnTo>
                  <a:lnTo>
                    <a:pt x="0" y="6880860"/>
                  </a:lnTo>
                  <a:lnTo>
                    <a:pt x="133012" y="6711601"/>
                  </a:lnTo>
                  <a:cubicBezTo>
                    <a:pt x="817572" y="5796235"/>
                    <a:pt x="1222965" y="4659960"/>
                    <a:pt x="1222965" y="3429000"/>
                  </a:cubicBezTo>
                  <a:cubicBezTo>
                    <a:pt x="1222965" y="2198040"/>
                    <a:pt x="817572" y="1061765"/>
                    <a:pt x="133012" y="146399"/>
                  </a:cubicBezTo>
                  <a:lnTo>
                    <a:pt x="179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6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onsolas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46"/>
          <p:cNvSpPr txBox="1"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cxnSp>
        <p:nvCxnSpPr>
          <p:cNvPr id="209" name="Google Shape;209;p46"/>
          <p:cNvCxnSpPr/>
          <p:nvPr/>
        </p:nvCxnSpPr>
        <p:spPr>
          <a:xfrm>
            <a:off x="1207658" y="4474741"/>
            <a:ext cx="987552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0" name="Google Shape;210;p46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46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46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3" name="Google Shape;213;p46"/>
          <p:cNvSpPr/>
          <p:nvPr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 cap="flat" cmpd="sng">
            <a:solidFill>
              <a:schemeClr val="accent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4" name="Google Shape;214;p46"/>
          <p:cNvSpPr/>
          <p:nvPr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5" name="Google Shape;215;p46"/>
          <p:cNvSpPr/>
          <p:nvPr/>
        </p:nvSpPr>
        <p:spPr>
          <a:xfrm>
            <a:off x="5664569" y="541205"/>
            <a:ext cx="283407" cy="28340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6" name="Google Shape;216;p46"/>
          <p:cNvSpPr/>
          <p:nvPr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7" name="Google Shape;217;p46"/>
          <p:cNvSpPr/>
          <p:nvPr/>
        </p:nvSpPr>
        <p:spPr>
          <a:xfrm>
            <a:off x="0" y="-1994"/>
            <a:ext cx="1700492" cy="1700492"/>
          </a:xfrm>
          <a:prstGeom prst="ellipse">
            <a:avLst/>
          </a:prstGeom>
          <a:noFill/>
          <a:ln w="38100" cap="flat" cmpd="sng">
            <a:solidFill>
              <a:schemeClr val="accent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7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47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47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2" name="Google Shape;222;p47"/>
          <p:cNvSpPr>
            <a:spLocks noGrp="1"/>
          </p:cNvSpPr>
          <p:nvPr>
            <p:ph type="pic" idx="2"/>
          </p:nvPr>
        </p:nvSpPr>
        <p:spPr>
          <a:xfrm>
            <a:off x="1097279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23" name="Google Shape;223;p47"/>
          <p:cNvSpPr>
            <a:spLocks noGrp="1"/>
          </p:cNvSpPr>
          <p:nvPr>
            <p:ph type="pic" idx="3"/>
          </p:nvPr>
        </p:nvSpPr>
        <p:spPr>
          <a:xfrm>
            <a:off x="4659186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24" name="Google Shape;224;p47"/>
          <p:cNvSpPr>
            <a:spLocks noGrp="1"/>
          </p:cNvSpPr>
          <p:nvPr>
            <p:ph type="pic" idx="4"/>
          </p:nvPr>
        </p:nvSpPr>
        <p:spPr>
          <a:xfrm>
            <a:off x="8221093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25" name="Google Shape;225;p47"/>
          <p:cNvSpPr txBox="1">
            <a:spLocks noGrp="1"/>
          </p:cNvSpPr>
          <p:nvPr>
            <p:ph type="body" idx="1"/>
          </p:nvPr>
        </p:nvSpPr>
        <p:spPr>
          <a:xfrm>
            <a:off x="1097279" y="5486968"/>
            <a:ext cx="2919413" cy="58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26" name="Google Shape;226;p47"/>
          <p:cNvSpPr txBox="1">
            <a:spLocks noGrp="1"/>
          </p:cNvSpPr>
          <p:nvPr>
            <p:ph type="body" idx="5"/>
          </p:nvPr>
        </p:nvSpPr>
        <p:spPr>
          <a:xfrm>
            <a:off x="4666773" y="5486968"/>
            <a:ext cx="2919413" cy="58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27" name="Google Shape;227;p47"/>
          <p:cNvSpPr txBox="1">
            <a:spLocks noGrp="1"/>
          </p:cNvSpPr>
          <p:nvPr>
            <p:ph type="body" idx="6"/>
          </p:nvPr>
        </p:nvSpPr>
        <p:spPr>
          <a:xfrm>
            <a:off x="8236267" y="5486968"/>
            <a:ext cx="2919413" cy="58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grpSp>
        <p:nvGrpSpPr>
          <p:cNvPr id="228" name="Google Shape;228;p47"/>
          <p:cNvGrpSpPr/>
          <p:nvPr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229" name="Google Shape;229;p47"/>
            <p:cNvSpPr/>
            <p:nvPr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30" name="Google Shape;230;p47"/>
            <p:cNvSpPr/>
            <p:nvPr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31" name="Google Shape;231;p47"/>
            <p:cNvSpPr/>
            <p:nvPr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32" name="Google Shape;232;p47"/>
            <p:cNvSpPr/>
            <p:nvPr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33" name="Google Shape;233;p47"/>
            <p:cNvSpPr/>
            <p:nvPr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34" name="Google Shape;234;p47"/>
            <p:cNvSpPr/>
            <p:nvPr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35" name="Google Shape;235;p47"/>
          <p:cNvSpPr txBox="1">
            <a:spLocks noGrp="1"/>
          </p:cNvSpPr>
          <p:nvPr>
            <p:ph type="title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onsolas"/>
              <a:buNone/>
              <a:defRPr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8"/>
          <p:cNvSpPr txBox="1">
            <a:spLocks noGrp="1"/>
          </p:cNvSpPr>
          <p:nvPr>
            <p:ph type="body" idx="1"/>
          </p:nvPr>
        </p:nvSpPr>
        <p:spPr>
          <a:xfrm>
            <a:off x="1097280" y="2120900"/>
            <a:ext cx="4639736" cy="3748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238" name="Google Shape;238;p48"/>
          <p:cNvSpPr txBox="1">
            <a:spLocks noGrp="1"/>
          </p:cNvSpPr>
          <p:nvPr>
            <p:ph type="body" idx="2"/>
          </p:nvPr>
        </p:nvSpPr>
        <p:spPr>
          <a:xfrm>
            <a:off x="6515944" y="2120900"/>
            <a:ext cx="4639736" cy="3748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239" name="Google Shape;239;p48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48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48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42" name="Google Shape;242;p48"/>
          <p:cNvGrpSpPr/>
          <p:nvPr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243" name="Google Shape;243;p48"/>
            <p:cNvSpPr/>
            <p:nvPr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44" name="Google Shape;244;p48"/>
            <p:cNvSpPr/>
            <p:nvPr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45" name="Google Shape;245;p48"/>
            <p:cNvSpPr/>
            <p:nvPr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46" name="Google Shape;246;p48"/>
            <p:cNvSpPr/>
            <p:nvPr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47" name="Google Shape;247;p48"/>
            <p:cNvSpPr/>
            <p:nvPr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48" name="Google Shape;248;p48"/>
            <p:cNvSpPr/>
            <p:nvPr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49" name="Google Shape;249;p48"/>
          <p:cNvSpPr txBox="1">
            <a:spLocks noGrp="1"/>
          </p:cNvSpPr>
          <p:nvPr>
            <p:ph type="title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onsolas"/>
              <a:buNone/>
              <a:defRPr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48"/>
          <p:cNvSpPr/>
          <p:nvPr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 cap="flat" cmpd="sng">
            <a:solidFill>
              <a:schemeClr val="accent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1" name="Google Shape;251;p48"/>
          <p:cNvSpPr/>
          <p:nvPr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2" name="Google Shape;252;p48"/>
          <p:cNvSpPr/>
          <p:nvPr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3" name="Google Shape;253;p48"/>
          <p:cNvSpPr/>
          <p:nvPr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9"/>
          <p:cNvSpPr txBox="1"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56" name="Google Shape;256;p49"/>
          <p:cNvSpPr txBox="1">
            <a:spLocks noGrp="1"/>
          </p:cNvSpPr>
          <p:nvPr>
            <p:ph type="body" idx="2"/>
          </p:nvPr>
        </p:nvSpPr>
        <p:spPr>
          <a:xfrm>
            <a:off x="1097280" y="2958274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257" name="Google Shape;257;p49"/>
          <p:cNvSpPr txBox="1">
            <a:spLocks noGrp="1"/>
          </p:cNvSpPr>
          <p:nvPr>
            <p:ph type="body" idx="3"/>
          </p:nvPr>
        </p:nvSpPr>
        <p:spPr>
          <a:xfrm>
            <a:off x="6515944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58" name="Google Shape;258;p49"/>
          <p:cNvSpPr txBox="1">
            <a:spLocks noGrp="1"/>
          </p:cNvSpPr>
          <p:nvPr>
            <p:ph type="body" idx="4"/>
          </p:nvPr>
        </p:nvSpPr>
        <p:spPr>
          <a:xfrm>
            <a:off x="6515944" y="2958273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259" name="Google Shape;259;p49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49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49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62" name="Google Shape;262;p49"/>
          <p:cNvGrpSpPr/>
          <p:nvPr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263" name="Google Shape;263;p49"/>
            <p:cNvSpPr/>
            <p:nvPr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64" name="Google Shape;264;p49"/>
            <p:cNvSpPr/>
            <p:nvPr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65" name="Google Shape;265;p49"/>
            <p:cNvSpPr/>
            <p:nvPr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66" name="Google Shape;266;p49"/>
            <p:cNvSpPr/>
            <p:nvPr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67" name="Google Shape;267;p49"/>
            <p:cNvSpPr/>
            <p:nvPr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68" name="Google Shape;268;p49"/>
            <p:cNvSpPr/>
            <p:nvPr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69" name="Google Shape;269;p49"/>
          <p:cNvSpPr txBox="1">
            <a:spLocks noGrp="1"/>
          </p:cNvSpPr>
          <p:nvPr>
            <p:ph type="title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onsolas"/>
              <a:buNone/>
              <a:defRPr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49"/>
          <p:cNvSpPr/>
          <p:nvPr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 cap="flat" cmpd="sng">
            <a:solidFill>
              <a:schemeClr val="accent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1" name="Google Shape;271;p49"/>
          <p:cNvSpPr/>
          <p:nvPr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2" name="Google Shape;272;p49"/>
          <p:cNvSpPr/>
          <p:nvPr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3" name="Google Shape;273;p49"/>
          <p:cNvSpPr/>
          <p:nvPr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0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50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50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78" name="Google Shape;278;p50"/>
          <p:cNvGrpSpPr/>
          <p:nvPr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279" name="Google Shape;279;p50"/>
            <p:cNvSpPr/>
            <p:nvPr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80" name="Google Shape;280;p50"/>
            <p:cNvSpPr/>
            <p:nvPr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81" name="Google Shape;281;p50"/>
            <p:cNvSpPr/>
            <p:nvPr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82" name="Google Shape;282;p50"/>
            <p:cNvSpPr/>
            <p:nvPr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83" name="Google Shape;283;p50"/>
            <p:cNvSpPr/>
            <p:nvPr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84" name="Google Shape;284;p50"/>
            <p:cNvSpPr/>
            <p:nvPr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85" name="Google Shape;285;p50"/>
          <p:cNvSpPr txBox="1">
            <a:spLocks noGrp="1"/>
          </p:cNvSpPr>
          <p:nvPr>
            <p:ph type="title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onsolas"/>
              <a:buNone/>
              <a:defRPr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50"/>
          <p:cNvSpPr/>
          <p:nvPr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 cap="flat" cmpd="sng">
            <a:solidFill>
              <a:schemeClr val="accent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87" name="Google Shape;287;p50"/>
          <p:cNvSpPr/>
          <p:nvPr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88" name="Google Shape;288;p50"/>
          <p:cNvSpPr/>
          <p:nvPr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89" name="Google Shape;289;p50"/>
          <p:cNvSpPr/>
          <p:nvPr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1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1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51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94" name="Google Shape;294;p51"/>
          <p:cNvGrpSpPr/>
          <p:nvPr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295" name="Google Shape;295;p51"/>
            <p:cNvSpPr/>
            <p:nvPr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96" name="Google Shape;296;p51"/>
            <p:cNvSpPr/>
            <p:nvPr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97" name="Google Shape;297;p51"/>
            <p:cNvSpPr/>
            <p:nvPr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98" name="Google Shape;298;p51"/>
            <p:cNvSpPr/>
            <p:nvPr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99" name="Google Shape;299;p51"/>
            <p:cNvSpPr/>
            <p:nvPr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00" name="Google Shape;300;p51"/>
            <p:cNvSpPr/>
            <p:nvPr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301" name="Google Shape;301;p51"/>
          <p:cNvSpPr txBox="1">
            <a:spLocks noGrp="1"/>
          </p:cNvSpPr>
          <p:nvPr>
            <p:ph type="title"/>
          </p:nvPr>
        </p:nvSpPr>
        <p:spPr>
          <a:xfrm>
            <a:off x="1097280" y="421817"/>
            <a:ext cx="5751389" cy="1369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onsolas"/>
              <a:buNone/>
              <a:defRPr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51"/>
          <p:cNvSpPr>
            <a:spLocks noGrp="1"/>
          </p:cNvSpPr>
          <p:nvPr>
            <p:ph type="pic" idx="2"/>
          </p:nvPr>
        </p:nvSpPr>
        <p:spPr>
          <a:xfrm>
            <a:off x="7921641" y="0"/>
            <a:ext cx="4270360" cy="6858001"/>
          </a:xfrm>
          <a:prstGeom prst="rect">
            <a:avLst/>
          </a:prstGeom>
          <a:gradFill>
            <a:gsLst>
              <a:gs pos="0">
                <a:srgbClr val="EB3D94"/>
              </a:gs>
              <a:gs pos="23000">
                <a:srgbClr val="EB3D94"/>
              </a:gs>
              <a:gs pos="69000">
                <a:srgbClr val="E3167D"/>
              </a:gs>
              <a:gs pos="97000">
                <a:srgbClr val="D41574"/>
              </a:gs>
              <a:gs pos="100000">
                <a:srgbClr val="D41574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303" name="Google Shape;303;p51"/>
          <p:cNvSpPr txBox="1">
            <a:spLocks noGrp="1"/>
          </p:cNvSpPr>
          <p:nvPr>
            <p:ph type="body" idx="1"/>
          </p:nvPr>
        </p:nvSpPr>
        <p:spPr>
          <a:xfrm>
            <a:off x="1097278" y="2322728"/>
            <a:ext cx="5751389" cy="4032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Char char=" "/>
              <a:defRPr sz="1600"/>
            </a:lvl1pPr>
            <a:lvl2pPr marL="914400" lvl="1" indent="-3175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 sz="1400"/>
            </a:lvl2pPr>
            <a:lvl3pPr marL="1371600" lvl="2" indent="-30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Char char="◦"/>
              <a:defRPr sz="1200"/>
            </a:lvl3pPr>
            <a:lvl4pPr marL="1828800" lvl="3" indent="-298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Char char="◦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Char char="◦"/>
              <a:defRPr sz="1100"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2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52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52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29" name="Google Shape;29;p37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7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7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2" name="Google Shape;32;p37"/>
          <p:cNvGrpSpPr/>
          <p:nvPr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33" name="Google Shape;33;p37"/>
            <p:cNvSpPr/>
            <p:nvPr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4" name="Google Shape;34;p37"/>
            <p:cNvSpPr/>
            <p:nvPr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5" name="Google Shape;35;p37"/>
            <p:cNvSpPr/>
            <p:nvPr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6" name="Google Shape;36;p37"/>
            <p:cNvSpPr/>
            <p:nvPr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7" name="Google Shape;37;p37"/>
            <p:cNvSpPr/>
            <p:nvPr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8" name="Google Shape;38;p37"/>
            <p:cNvSpPr/>
            <p:nvPr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39" name="Google Shape;39;p37"/>
          <p:cNvSpPr txBox="1">
            <a:spLocks noGrp="1"/>
          </p:cNvSpPr>
          <p:nvPr>
            <p:ph type="title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onsolas"/>
              <a:buNone/>
              <a:defRPr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7"/>
          <p:cNvSpPr/>
          <p:nvPr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 cap="flat" cmpd="sng">
            <a:solidFill>
              <a:schemeClr val="accent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1" name="Google Shape;41;p37"/>
          <p:cNvSpPr/>
          <p:nvPr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2" name="Google Shape;42;p37"/>
          <p:cNvSpPr/>
          <p:nvPr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3" name="Google Shape;43;p37"/>
          <p:cNvSpPr/>
          <p:nvPr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2">
  <p:cSld name="Two Content 2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3"/>
          <p:cNvSpPr/>
          <p:nvPr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10" name="Google Shape;310;p53"/>
          <p:cNvSpPr/>
          <p:nvPr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11" name="Google Shape;311;p53"/>
          <p:cNvSpPr>
            <a:spLocks noGrp="1"/>
          </p:cNvSpPr>
          <p:nvPr>
            <p:ph type="pic" idx="2"/>
          </p:nvPr>
        </p:nvSpPr>
        <p:spPr>
          <a:xfrm>
            <a:off x="5654414" y="265113"/>
            <a:ext cx="6089650" cy="6089650"/>
          </a:xfrm>
          <a:prstGeom prst="ellipse">
            <a:avLst/>
          </a:prstGeom>
          <a:gradFill>
            <a:gsLst>
              <a:gs pos="0">
                <a:srgbClr val="EB3D94"/>
              </a:gs>
              <a:gs pos="23000">
                <a:srgbClr val="EB3D94"/>
              </a:gs>
              <a:gs pos="69000">
                <a:srgbClr val="E3167D"/>
              </a:gs>
              <a:gs pos="97000">
                <a:srgbClr val="D41574"/>
              </a:gs>
              <a:gs pos="100000">
                <a:srgbClr val="D41574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312" name="Google Shape;312;p53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53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53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5" name="Google Shape;315;p53"/>
          <p:cNvSpPr txBox="1">
            <a:spLocks noGrp="1"/>
          </p:cNvSpPr>
          <p:nvPr>
            <p:ph type="body" idx="1"/>
          </p:nvPr>
        </p:nvSpPr>
        <p:spPr>
          <a:xfrm>
            <a:off x="1097279" y="2322728"/>
            <a:ext cx="4144096" cy="4032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Char char=" "/>
              <a:defRPr sz="1600"/>
            </a:lvl1pPr>
            <a:lvl2pPr marL="914400" lvl="1" indent="-3175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 sz="1400"/>
            </a:lvl2pPr>
            <a:lvl3pPr marL="1371600" lvl="2" indent="-30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Char char="◦"/>
              <a:defRPr sz="1200"/>
            </a:lvl3pPr>
            <a:lvl4pPr marL="1828800" lvl="3" indent="-298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Char char="◦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Char char="◦"/>
              <a:defRPr sz="1100"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316" name="Google Shape;316;p53"/>
          <p:cNvSpPr/>
          <p:nvPr/>
        </p:nvSpPr>
        <p:spPr>
          <a:xfrm>
            <a:off x="5535466" y="5600935"/>
            <a:ext cx="643415" cy="643415"/>
          </a:xfrm>
          <a:prstGeom prst="ellipse">
            <a:avLst/>
          </a:prstGeom>
          <a:noFill/>
          <a:ln w="38100" cap="flat" cmpd="sng">
            <a:solidFill>
              <a:schemeClr val="accent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17" name="Google Shape;317;p53"/>
          <p:cNvSpPr/>
          <p:nvPr/>
        </p:nvSpPr>
        <p:spPr>
          <a:xfrm>
            <a:off x="5664569" y="541205"/>
            <a:ext cx="283407" cy="28340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18" name="Google Shape;318;p53"/>
          <p:cNvSpPr/>
          <p:nvPr/>
        </p:nvSpPr>
        <p:spPr>
          <a:xfrm rot="10800000" flipH="1">
            <a:off x="11885583" y="3453319"/>
            <a:ext cx="167338" cy="1673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319" name="Google Shape;319;p53"/>
          <p:cNvGrpSpPr/>
          <p:nvPr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320" name="Google Shape;320;p53"/>
            <p:cNvSpPr/>
            <p:nvPr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21" name="Google Shape;321;p53"/>
            <p:cNvSpPr/>
            <p:nvPr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22" name="Google Shape;322;p53"/>
            <p:cNvSpPr/>
            <p:nvPr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23" name="Google Shape;323;p53"/>
            <p:cNvSpPr/>
            <p:nvPr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24" name="Google Shape;324;p53"/>
            <p:cNvSpPr/>
            <p:nvPr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25" name="Google Shape;325;p53"/>
            <p:cNvSpPr/>
            <p:nvPr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326" name="Google Shape;326;p53"/>
          <p:cNvSpPr txBox="1">
            <a:spLocks noGrp="1"/>
          </p:cNvSpPr>
          <p:nvPr>
            <p:ph type="title"/>
          </p:nvPr>
        </p:nvSpPr>
        <p:spPr>
          <a:xfrm>
            <a:off x="1097280" y="421817"/>
            <a:ext cx="4144095" cy="1369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onsolas"/>
              <a:buNone/>
              <a:defRPr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8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8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8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" name="Google Shape;48;p38"/>
          <p:cNvSpPr>
            <a:spLocks noGrp="1"/>
          </p:cNvSpPr>
          <p:nvPr>
            <p:ph type="pic" idx="2"/>
          </p:nvPr>
        </p:nvSpPr>
        <p:spPr>
          <a:xfrm>
            <a:off x="1097279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9" name="Google Shape;49;p38"/>
          <p:cNvSpPr>
            <a:spLocks noGrp="1"/>
          </p:cNvSpPr>
          <p:nvPr>
            <p:ph type="pic" idx="3"/>
          </p:nvPr>
        </p:nvSpPr>
        <p:spPr>
          <a:xfrm>
            <a:off x="4659186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0" name="Google Shape;50;p38"/>
          <p:cNvSpPr>
            <a:spLocks noGrp="1"/>
          </p:cNvSpPr>
          <p:nvPr>
            <p:ph type="pic" idx="4"/>
          </p:nvPr>
        </p:nvSpPr>
        <p:spPr>
          <a:xfrm>
            <a:off x="8221093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1" name="Google Shape;51;p38"/>
          <p:cNvSpPr txBox="1">
            <a:spLocks noGrp="1"/>
          </p:cNvSpPr>
          <p:nvPr>
            <p:ph type="body" idx="1"/>
          </p:nvPr>
        </p:nvSpPr>
        <p:spPr>
          <a:xfrm>
            <a:off x="1097279" y="5486968"/>
            <a:ext cx="2919413" cy="58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2" name="Google Shape;52;p38"/>
          <p:cNvSpPr txBox="1">
            <a:spLocks noGrp="1"/>
          </p:cNvSpPr>
          <p:nvPr>
            <p:ph type="body" idx="5"/>
          </p:nvPr>
        </p:nvSpPr>
        <p:spPr>
          <a:xfrm>
            <a:off x="4666773" y="5486968"/>
            <a:ext cx="2919413" cy="58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3" name="Google Shape;53;p38"/>
          <p:cNvSpPr txBox="1">
            <a:spLocks noGrp="1"/>
          </p:cNvSpPr>
          <p:nvPr>
            <p:ph type="body" idx="6"/>
          </p:nvPr>
        </p:nvSpPr>
        <p:spPr>
          <a:xfrm>
            <a:off x="8236267" y="5486968"/>
            <a:ext cx="2919413" cy="58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grpSp>
        <p:nvGrpSpPr>
          <p:cNvPr id="54" name="Google Shape;54;p38"/>
          <p:cNvGrpSpPr/>
          <p:nvPr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55" name="Google Shape;55;p38"/>
            <p:cNvSpPr/>
            <p:nvPr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56" name="Google Shape;56;p38"/>
            <p:cNvSpPr/>
            <p:nvPr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57" name="Google Shape;57;p38"/>
            <p:cNvSpPr/>
            <p:nvPr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58" name="Google Shape;58;p38"/>
            <p:cNvSpPr/>
            <p:nvPr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59" name="Google Shape;59;p38"/>
            <p:cNvSpPr/>
            <p:nvPr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60" name="Google Shape;60;p38"/>
            <p:cNvSpPr/>
            <p:nvPr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61" name="Google Shape;61;p38"/>
          <p:cNvSpPr txBox="1">
            <a:spLocks noGrp="1"/>
          </p:cNvSpPr>
          <p:nvPr>
            <p:ph type="title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onsolas"/>
              <a:buNone/>
              <a:defRPr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>
  <p:cSld name="Section Header">
    <p:bg>
      <p:bgPr>
        <a:solidFill>
          <a:schemeClr val="lt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9"/>
          <p:cNvSpPr txBox="1">
            <a:spLocks noGrp="1"/>
          </p:cNvSpPr>
          <p:nvPr>
            <p:ph type="title"/>
          </p:nvPr>
        </p:nvSpPr>
        <p:spPr>
          <a:xfrm>
            <a:off x="2417873" y="758952"/>
            <a:ext cx="7356255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nsolas"/>
              <a:buNone/>
              <a:defRPr sz="8000" b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9"/>
          <p:cNvSpPr txBox="1">
            <a:spLocks noGrp="1"/>
          </p:cNvSpPr>
          <p:nvPr>
            <p:ph type="body" idx="1"/>
          </p:nvPr>
        </p:nvSpPr>
        <p:spPr>
          <a:xfrm>
            <a:off x="2417873" y="4663440"/>
            <a:ext cx="735625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65" name="Google Shape;65;p39"/>
          <p:cNvCxnSpPr/>
          <p:nvPr/>
        </p:nvCxnSpPr>
        <p:spPr>
          <a:xfrm>
            <a:off x="1158240" y="4485132"/>
            <a:ext cx="987552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6" name="Google Shape;66;p39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9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9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" name="Google Shape;69;p39"/>
          <p:cNvSpPr/>
          <p:nvPr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 cap="flat" cmpd="sng">
            <a:solidFill>
              <a:schemeClr val="accent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0" name="Google Shape;70;p39"/>
          <p:cNvSpPr/>
          <p:nvPr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1" name="Google Shape;71;p39"/>
          <p:cNvSpPr/>
          <p:nvPr/>
        </p:nvSpPr>
        <p:spPr>
          <a:xfrm>
            <a:off x="11634902" y="2565781"/>
            <a:ext cx="283407" cy="28340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2" name="Google Shape;72;p39"/>
          <p:cNvSpPr/>
          <p:nvPr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3" name="Google Shape;73;p39"/>
          <p:cNvSpPr/>
          <p:nvPr/>
        </p:nvSpPr>
        <p:spPr>
          <a:xfrm>
            <a:off x="6135" y="0"/>
            <a:ext cx="1700492" cy="1700492"/>
          </a:xfrm>
          <a:prstGeom prst="ellipse">
            <a:avLst/>
          </a:prstGeom>
          <a:noFill/>
          <a:ln w="38100" cap="flat" cmpd="sng">
            <a:solidFill>
              <a:schemeClr val="accent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74" name="Google Shape;74;p39"/>
          <p:cNvGrpSpPr/>
          <p:nvPr/>
        </p:nvGrpSpPr>
        <p:grpSpPr>
          <a:xfrm>
            <a:off x="495300" y="0"/>
            <a:ext cx="11201400" cy="6880860"/>
            <a:chOff x="495300" y="0"/>
            <a:chExt cx="11201400" cy="6880860"/>
          </a:xfrm>
        </p:grpSpPr>
        <p:sp>
          <p:nvSpPr>
            <p:cNvPr id="75" name="Google Shape;75;p39"/>
            <p:cNvSpPr/>
            <p:nvPr/>
          </p:nvSpPr>
          <p:spPr>
            <a:xfrm>
              <a:off x="495300" y="0"/>
              <a:ext cx="1337265" cy="6880860"/>
            </a:xfrm>
            <a:custGeom>
              <a:avLst/>
              <a:gdLst/>
              <a:ahLst/>
              <a:cxnLst/>
              <a:rect l="l" t="t" r="r" b="b"/>
              <a:pathLst>
                <a:path w="1337265" h="6880860" extrusionOk="0">
                  <a:moveTo>
                    <a:pt x="1173967" y="0"/>
                  </a:moveTo>
                  <a:lnTo>
                    <a:pt x="1319300" y="0"/>
                  </a:lnTo>
                  <a:lnTo>
                    <a:pt x="1204253" y="146399"/>
                  </a:lnTo>
                  <a:cubicBezTo>
                    <a:pt x="519693" y="1061765"/>
                    <a:pt x="114300" y="2198040"/>
                    <a:pt x="114300" y="3429000"/>
                  </a:cubicBezTo>
                  <a:cubicBezTo>
                    <a:pt x="114300" y="4659960"/>
                    <a:pt x="519693" y="5796235"/>
                    <a:pt x="1204253" y="6711601"/>
                  </a:cubicBezTo>
                  <a:lnTo>
                    <a:pt x="1337265" y="6880860"/>
                  </a:lnTo>
                  <a:lnTo>
                    <a:pt x="1191931" y="6880860"/>
                  </a:lnTo>
                  <a:lnTo>
                    <a:pt x="1112661" y="6779988"/>
                  </a:lnTo>
                  <a:cubicBezTo>
                    <a:pt x="413839" y="5845552"/>
                    <a:pt x="0" y="4685605"/>
                    <a:pt x="0" y="3429000"/>
                  </a:cubicBezTo>
                  <a:cubicBezTo>
                    <a:pt x="0" y="2172395"/>
                    <a:pt x="413839" y="1012448"/>
                    <a:pt x="1112661" y="78012"/>
                  </a:cubicBezTo>
                  <a:lnTo>
                    <a:pt x="11739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76" name="Google Shape;76;p39"/>
            <p:cNvSpPr/>
            <p:nvPr/>
          </p:nvSpPr>
          <p:spPr>
            <a:xfrm>
              <a:off x="10359435" y="0"/>
              <a:ext cx="1337265" cy="6880860"/>
            </a:xfrm>
            <a:custGeom>
              <a:avLst/>
              <a:gdLst/>
              <a:ahLst/>
              <a:cxnLst/>
              <a:rect l="l" t="t" r="r" b="b"/>
              <a:pathLst>
                <a:path w="1337265" h="6880860" extrusionOk="0">
                  <a:moveTo>
                    <a:pt x="17965" y="0"/>
                  </a:moveTo>
                  <a:lnTo>
                    <a:pt x="163299" y="0"/>
                  </a:lnTo>
                  <a:lnTo>
                    <a:pt x="224604" y="78012"/>
                  </a:lnTo>
                  <a:cubicBezTo>
                    <a:pt x="923426" y="1012448"/>
                    <a:pt x="1337265" y="2172395"/>
                    <a:pt x="1337265" y="3429000"/>
                  </a:cubicBezTo>
                  <a:cubicBezTo>
                    <a:pt x="1337265" y="4685605"/>
                    <a:pt x="923426" y="5845552"/>
                    <a:pt x="224604" y="6779988"/>
                  </a:cubicBezTo>
                  <a:lnTo>
                    <a:pt x="145334" y="6880860"/>
                  </a:lnTo>
                  <a:lnTo>
                    <a:pt x="0" y="6880860"/>
                  </a:lnTo>
                  <a:lnTo>
                    <a:pt x="133012" y="6711601"/>
                  </a:lnTo>
                  <a:cubicBezTo>
                    <a:pt x="817572" y="5796235"/>
                    <a:pt x="1222965" y="4659960"/>
                    <a:pt x="1222965" y="3429000"/>
                  </a:cubicBezTo>
                  <a:cubicBezTo>
                    <a:pt x="1222965" y="2198040"/>
                    <a:pt x="817572" y="1061765"/>
                    <a:pt x="133012" y="146399"/>
                  </a:cubicBezTo>
                  <a:lnTo>
                    <a:pt x="179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0"/>
          <p:cNvSpPr txBox="1">
            <a:spLocks noGrp="1"/>
          </p:cNvSpPr>
          <p:nvPr>
            <p:ph type="body" idx="1"/>
          </p:nvPr>
        </p:nvSpPr>
        <p:spPr>
          <a:xfrm>
            <a:off x="1097280" y="2120900"/>
            <a:ext cx="4639736" cy="3748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9" name="Google Shape;79;p40"/>
          <p:cNvSpPr txBox="1">
            <a:spLocks noGrp="1"/>
          </p:cNvSpPr>
          <p:nvPr>
            <p:ph type="body" idx="2"/>
          </p:nvPr>
        </p:nvSpPr>
        <p:spPr>
          <a:xfrm>
            <a:off x="6515944" y="2120900"/>
            <a:ext cx="4639736" cy="3748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80" name="Google Shape;80;p40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40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0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83" name="Google Shape;83;p40"/>
          <p:cNvGrpSpPr/>
          <p:nvPr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84" name="Google Shape;84;p40"/>
            <p:cNvSpPr/>
            <p:nvPr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85" name="Google Shape;85;p40"/>
            <p:cNvSpPr/>
            <p:nvPr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86" name="Google Shape;86;p40"/>
            <p:cNvSpPr/>
            <p:nvPr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87" name="Google Shape;87;p40"/>
            <p:cNvSpPr/>
            <p:nvPr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88" name="Google Shape;88;p40"/>
            <p:cNvSpPr/>
            <p:nvPr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89" name="Google Shape;89;p40"/>
            <p:cNvSpPr/>
            <p:nvPr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90" name="Google Shape;90;p40"/>
          <p:cNvSpPr txBox="1">
            <a:spLocks noGrp="1"/>
          </p:cNvSpPr>
          <p:nvPr>
            <p:ph type="title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onsolas"/>
              <a:buNone/>
              <a:defRPr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40"/>
          <p:cNvSpPr/>
          <p:nvPr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 cap="flat" cmpd="sng">
            <a:solidFill>
              <a:schemeClr val="accent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2" name="Google Shape;92;p40"/>
          <p:cNvSpPr/>
          <p:nvPr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3" name="Google Shape;93;p40"/>
          <p:cNvSpPr/>
          <p:nvPr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4" name="Google Shape;94;p40"/>
          <p:cNvSpPr/>
          <p:nvPr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1"/>
          <p:cNvSpPr txBox="1"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7" name="Google Shape;97;p41"/>
          <p:cNvSpPr txBox="1">
            <a:spLocks noGrp="1"/>
          </p:cNvSpPr>
          <p:nvPr>
            <p:ph type="body" idx="2"/>
          </p:nvPr>
        </p:nvSpPr>
        <p:spPr>
          <a:xfrm>
            <a:off x="1097280" y="2958274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8" name="Google Shape;98;p41"/>
          <p:cNvSpPr txBox="1">
            <a:spLocks noGrp="1"/>
          </p:cNvSpPr>
          <p:nvPr>
            <p:ph type="body" idx="3"/>
          </p:nvPr>
        </p:nvSpPr>
        <p:spPr>
          <a:xfrm>
            <a:off x="6515944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9" name="Google Shape;99;p41"/>
          <p:cNvSpPr txBox="1">
            <a:spLocks noGrp="1"/>
          </p:cNvSpPr>
          <p:nvPr>
            <p:ph type="body" idx="4"/>
          </p:nvPr>
        </p:nvSpPr>
        <p:spPr>
          <a:xfrm>
            <a:off x="6515944" y="2958273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00" name="Google Shape;100;p41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41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1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03" name="Google Shape;103;p41"/>
          <p:cNvGrpSpPr/>
          <p:nvPr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04" name="Google Shape;104;p41"/>
            <p:cNvSpPr/>
            <p:nvPr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05" name="Google Shape;105;p41"/>
            <p:cNvSpPr/>
            <p:nvPr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06" name="Google Shape;106;p41"/>
            <p:cNvSpPr/>
            <p:nvPr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07" name="Google Shape;107;p41"/>
            <p:cNvSpPr/>
            <p:nvPr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08" name="Google Shape;108;p41"/>
            <p:cNvSpPr/>
            <p:nvPr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09" name="Google Shape;109;p41"/>
            <p:cNvSpPr/>
            <p:nvPr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10" name="Google Shape;110;p41"/>
          <p:cNvSpPr txBox="1">
            <a:spLocks noGrp="1"/>
          </p:cNvSpPr>
          <p:nvPr>
            <p:ph type="title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onsolas"/>
              <a:buNone/>
              <a:defRPr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41"/>
          <p:cNvSpPr/>
          <p:nvPr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 cap="flat" cmpd="sng">
            <a:solidFill>
              <a:schemeClr val="accent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Google Shape;112;p41"/>
          <p:cNvSpPr/>
          <p:nvPr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3" name="Google Shape;113;p41"/>
          <p:cNvSpPr/>
          <p:nvPr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4" name="Google Shape;114;p41"/>
          <p:cNvSpPr/>
          <p:nvPr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2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42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42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19" name="Google Shape;119;p42"/>
          <p:cNvGrpSpPr/>
          <p:nvPr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20" name="Google Shape;120;p42"/>
            <p:cNvSpPr/>
            <p:nvPr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21" name="Google Shape;121;p42"/>
            <p:cNvSpPr/>
            <p:nvPr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22" name="Google Shape;122;p42"/>
            <p:cNvSpPr/>
            <p:nvPr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23" name="Google Shape;123;p42"/>
            <p:cNvSpPr/>
            <p:nvPr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24" name="Google Shape;124;p42"/>
            <p:cNvSpPr/>
            <p:nvPr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25" name="Google Shape;125;p42"/>
            <p:cNvSpPr/>
            <p:nvPr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26" name="Google Shape;126;p42"/>
          <p:cNvSpPr txBox="1">
            <a:spLocks noGrp="1"/>
          </p:cNvSpPr>
          <p:nvPr>
            <p:ph type="title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onsolas"/>
              <a:buNone/>
              <a:defRPr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42"/>
          <p:cNvSpPr/>
          <p:nvPr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 cap="flat" cmpd="sng">
            <a:solidFill>
              <a:schemeClr val="accent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8" name="Google Shape;128;p42"/>
          <p:cNvSpPr/>
          <p:nvPr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9" name="Google Shape;129;p42"/>
          <p:cNvSpPr/>
          <p:nvPr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0" name="Google Shape;130;p42"/>
          <p:cNvSpPr/>
          <p:nvPr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3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43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43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5" name="Google Shape;135;p43"/>
          <p:cNvGrpSpPr/>
          <p:nvPr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36" name="Google Shape;136;p43"/>
            <p:cNvSpPr/>
            <p:nvPr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37" name="Google Shape;137;p43"/>
            <p:cNvSpPr/>
            <p:nvPr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38" name="Google Shape;138;p43"/>
            <p:cNvSpPr/>
            <p:nvPr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39" name="Google Shape;139;p43"/>
            <p:cNvSpPr/>
            <p:nvPr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40" name="Google Shape;140;p43"/>
            <p:cNvSpPr/>
            <p:nvPr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41" name="Google Shape;141;p43"/>
            <p:cNvSpPr/>
            <p:nvPr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42" name="Google Shape;142;p43"/>
          <p:cNvSpPr txBox="1">
            <a:spLocks noGrp="1"/>
          </p:cNvSpPr>
          <p:nvPr>
            <p:ph type="title"/>
          </p:nvPr>
        </p:nvSpPr>
        <p:spPr>
          <a:xfrm>
            <a:off x="1097280" y="421817"/>
            <a:ext cx="5751389" cy="1369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onsolas"/>
              <a:buNone/>
              <a:defRPr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43"/>
          <p:cNvSpPr>
            <a:spLocks noGrp="1"/>
          </p:cNvSpPr>
          <p:nvPr>
            <p:ph type="pic" idx="2"/>
          </p:nvPr>
        </p:nvSpPr>
        <p:spPr>
          <a:xfrm>
            <a:off x="7921641" y="0"/>
            <a:ext cx="4270360" cy="6858001"/>
          </a:xfrm>
          <a:prstGeom prst="rect">
            <a:avLst/>
          </a:prstGeom>
          <a:gradFill>
            <a:gsLst>
              <a:gs pos="0">
                <a:srgbClr val="EB3D94"/>
              </a:gs>
              <a:gs pos="23000">
                <a:srgbClr val="EB3D94"/>
              </a:gs>
              <a:gs pos="69000">
                <a:srgbClr val="E3167D"/>
              </a:gs>
              <a:gs pos="97000">
                <a:srgbClr val="D41574"/>
              </a:gs>
              <a:gs pos="100000">
                <a:srgbClr val="D41574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44" name="Google Shape;144;p43"/>
          <p:cNvSpPr txBox="1">
            <a:spLocks noGrp="1"/>
          </p:cNvSpPr>
          <p:nvPr>
            <p:ph type="body" idx="1"/>
          </p:nvPr>
        </p:nvSpPr>
        <p:spPr>
          <a:xfrm>
            <a:off x="1097278" y="2322728"/>
            <a:ext cx="5751389" cy="4032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Char char=" "/>
              <a:defRPr sz="1600"/>
            </a:lvl1pPr>
            <a:lvl2pPr marL="914400" lvl="1" indent="-3175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 sz="1400"/>
            </a:lvl2pPr>
            <a:lvl3pPr marL="1371600" lvl="2" indent="-30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Char char="◦"/>
              <a:defRPr sz="1200"/>
            </a:lvl3pPr>
            <a:lvl4pPr marL="1828800" lvl="3" indent="-298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Char char="◦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Char char="◦"/>
              <a:defRPr sz="1100"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4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44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44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onsolas"/>
              <a:buNone/>
              <a:defRPr sz="4800" b="0" i="0" u="none" strike="noStrike" cap="non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2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2" name="Google Shape;12;p32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3" name="Google Shape;13;p32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4" name="Google Shape;14;p32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onsolas"/>
              <a:buNone/>
              <a:defRPr sz="4800" b="0" i="0" u="none" strike="noStrike" cap="non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0" name="Google Shape;170;p34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71" name="Google Shape;171;p34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72" name="Google Shape;172;p34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73" name="Google Shape;173;p34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yimagesearch.com/2016/04/25/watermarking-images-with-opencv-and-python/" TargetMode="External"/><Relationship Id="rId3" Type="http://schemas.openxmlformats.org/officeDocument/2006/relationships/hyperlink" Target="https://www.slideshare.net/nafees321/digital-watermarking-10187496" TargetMode="External"/><Relationship Id="rId7" Type="http://schemas.openxmlformats.org/officeDocument/2006/relationships/hyperlink" Target="https://medium.com/swlh/lsb-image-steganography-using-python-2bbbee2c69a2" TargetMode="External"/><Relationship Id="rId12" Type="http://schemas.openxmlformats.org/officeDocument/2006/relationships/hyperlink" Target="https://thesai.org/Downloads/Volume8No2/Paper_32-Comparison_of_Discrete_Cosine_Transforms.pdf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slideshare.net/ankushkr007/digital-watermarking-15450208" TargetMode="External"/><Relationship Id="rId11" Type="http://schemas.openxmlformats.org/officeDocument/2006/relationships/hyperlink" Target="https://pdfs.semanticscholar.org/327e/4aee192e7a270d3876aa1b137ebc7711e1e8.pdf?_ga=2.64994219.587469682.1607119444-1030347285.1607119444" TargetMode="External"/><Relationship Id="rId5" Type="http://schemas.openxmlformats.org/officeDocument/2006/relationships/hyperlink" Target="https://www.slideshare.net/qaisarayub/watermarking-inimageprocessing" TargetMode="External"/><Relationship Id="rId10" Type="http://schemas.openxmlformats.org/officeDocument/2006/relationships/hyperlink" Target="https://www.ijarcce.com/upload/2016/april-16/IJARCCE%20123.pdf" TargetMode="External"/><Relationship Id="rId4" Type="http://schemas.openxmlformats.org/officeDocument/2006/relationships/hyperlink" Target="https://github.com/diptamath/DWT-DCT-Digital-Image-Watermarking/blob/master/paper.pdf" TargetMode="External"/><Relationship Id="rId9" Type="http://schemas.openxmlformats.org/officeDocument/2006/relationships/hyperlink" Target="https://viblo.asia/p/opencv-watermarking-image-1VgZv4or5Aw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"/>
          <p:cNvSpPr txBox="1">
            <a:spLocks noGrp="1"/>
          </p:cNvSpPr>
          <p:nvPr>
            <p:ph type="ctrTitle"/>
          </p:nvPr>
        </p:nvSpPr>
        <p:spPr>
          <a:xfrm>
            <a:off x="1100051" y="2144691"/>
            <a:ext cx="10058400" cy="2135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940"/>
              <a:buFont typeface="Consolas"/>
              <a:buNone/>
            </a:pPr>
            <a:r>
              <a:rPr lang="en-US" sz="5940"/>
              <a:t/>
            </a:r>
            <a:br>
              <a:rPr lang="en-US" sz="5940"/>
            </a:br>
            <a:r>
              <a:rPr lang="en-US" sz="5940"/>
              <a:t>Group 5</a:t>
            </a:r>
            <a:br>
              <a:rPr lang="en-US" sz="5940"/>
            </a:br>
            <a:r>
              <a:rPr lang="en-US" sz="5940"/>
              <a:t>Image Watermarking</a:t>
            </a:r>
            <a:endParaRPr sz="5940"/>
          </a:p>
        </p:txBody>
      </p:sp>
      <p:sp>
        <p:nvSpPr>
          <p:cNvPr id="332" name="Google Shape;332;p1"/>
          <p:cNvSpPr txBox="1">
            <a:spLocks noGrp="1"/>
          </p:cNvSpPr>
          <p:nvPr>
            <p:ph type="subTitle" idx="1"/>
          </p:nvPr>
        </p:nvSpPr>
        <p:spPr>
          <a:xfrm>
            <a:off x="1100051" y="4645151"/>
            <a:ext cx="10058400" cy="1981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葉偉良 L091189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en-US"/>
              <a:t>林奕君 309540009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en-US"/>
              <a:t>彭思安 0616110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en-US"/>
              <a:t>安本林  0616336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14"/>
          <p:cNvSpPr txBox="1">
            <a:spLocks noGrp="1"/>
          </p:cNvSpPr>
          <p:nvPr>
            <p:ph type="title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onsolas"/>
              <a:buNone/>
            </a:pPr>
            <a:r>
              <a:rPr lang="en-US"/>
              <a:t>TECHNIQUES</a:t>
            </a:r>
            <a:endParaRPr/>
          </a:p>
        </p:txBody>
      </p:sp>
      <p:sp>
        <p:nvSpPr>
          <p:cNvPr id="472" name="Google Shape;472;p14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1">
                <a:solidFill>
                  <a:schemeClr val="dk1"/>
                </a:solidFill>
              </a:rPr>
              <a:t>10</a:t>
            </a:fld>
            <a:endParaRPr sz="1800" b="1">
              <a:solidFill>
                <a:schemeClr val="dk1"/>
              </a:solidFill>
            </a:endParaRPr>
          </a:p>
        </p:txBody>
      </p:sp>
      <p:grpSp>
        <p:nvGrpSpPr>
          <p:cNvPr id="473" name="Google Shape;473;p14"/>
          <p:cNvGrpSpPr/>
          <p:nvPr/>
        </p:nvGrpSpPr>
        <p:grpSpPr>
          <a:xfrm>
            <a:off x="1582569" y="1645497"/>
            <a:ext cx="9796229" cy="4002759"/>
            <a:chOff x="4787" y="539143"/>
            <a:chExt cx="9796229" cy="4002759"/>
          </a:xfrm>
        </p:grpSpPr>
        <p:sp>
          <p:nvSpPr>
            <p:cNvPr id="474" name="Google Shape;474;p14"/>
            <p:cNvSpPr/>
            <p:nvPr/>
          </p:nvSpPr>
          <p:spPr>
            <a:xfrm>
              <a:off x="3432757" y="539143"/>
              <a:ext cx="1932473" cy="1053357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8ABFFF"/>
                </a:gs>
                <a:gs pos="45000">
                  <a:srgbClr val="9ECAFF"/>
                </a:gs>
                <a:gs pos="100000">
                  <a:srgbClr val="A1CFFF"/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4"/>
            <p:cNvSpPr txBox="1"/>
            <p:nvPr/>
          </p:nvSpPr>
          <p:spPr>
            <a:xfrm>
              <a:off x="3463430" y="597401"/>
              <a:ext cx="1871125" cy="9916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cap="none" dirty="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Watermarking</a:t>
              </a:r>
              <a:endParaRPr sz="1600" b="1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476" name="Google Shape;476;p14"/>
            <p:cNvSpPr/>
            <p:nvPr/>
          </p:nvSpPr>
          <p:spPr>
            <a:xfrm>
              <a:off x="1821830" y="1592501"/>
              <a:ext cx="2567560" cy="42134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w="38100" cap="flat" cmpd="sng">
              <a:solidFill>
                <a:srgbClr val="0C0C0C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77" name="Google Shape;477;p14"/>
            <p:cNvSpPr/>
            <p:nvPr/>
          </p:nvSpPr>
          <p:spPr>
            <a:xfrm>
              <a:off x="1031812" y="2013844"/>
              <a:ext cx="1580036" cy="1053357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9FE792"/>
                </a:gs>
                <a:gs pos="45000">
                  <a:srgbClr val="AFEDA5"/>
                </a:gs>
                <a:gs pos="100000">
                  <a:srgbClr val="B5F5AA"/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4"/>
            <p:cNvSpPr txBox="1"/>
            <p:nvPr/>
          </p:nvSpPr>
          <p:spPr>
            <a:xfrm>
              <a:off x="1062664" y="2044696"/>
              <a:ext cx="1518332" cy="9916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cap="none" dirty="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Spatial </a:t>
              </a:r>
              <a:r>
                <a:rPr lang="en-US" sz="2000" b="1" cap="none" dirty="0" smtClean="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Domain</a:t>
              </a:r>
              <a:endParaRPr sz="2000" b="1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479" name="Google Shape;479;p14"/>
            <p:cNvSpPr/>
            <p:nvPr/>
          </p:nvSpPr>
          <p:spPr>
            <a:xfrm>
              <a:off x="794806" y="3067202"/>
              <a:ext cx="1027024" cy="42134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w="38100" cap="flat" cmpd="sng">
              <a:solidFill>
                <a:srgbClr val="0C0C0C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80" name="Google Shape;480;p14"/>
            <p:cNvSpPr/>
            <p:nvPr/>
          </p:nvSpPr>
          <p:spPr>
            <a:xfrm>
              <a:off x="4787" y="3488545"/>
              <a:ext cx="1580036" cy="1053357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FF9C94"/>
                </a:gs>
                <a:gs pos="45000">
                  <a:srgbClr val="FFAEA7"/>
                </a:gs>
                <a:gs pos="100000">
                  <a:srgbClr val="FFB0A9"/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4"/>
            <p:cNvSpPr txBox="1"/>
            <p:nvPr/>
          </p:nvSpPr>
          <p:spPr>
            <a:xfrm>
              <a:off x="35639" y="3519397"/>
              <a:ext cx="1518332" cy="9916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cap="none" dirty="0" smtClean="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LSB</a:t>
              </a:r>
              <a:endParaRPr sz="2800" b="1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482" name="Google Shape;482;p14"/>
            <p:cNvSpPr/>
            <p:nvPr/>
          </p:nvSpPr>
          <p:spPr>
            <a:xfrm>
              <a:off x="1821830" y="3067202"/>
              <a:ext cx="1027024" cy="42134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w="38100" cap="flat" cmpd="sng">
              <a:solidFill>
                <a:srgbClr val="0C0C0C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83" name="Google Shape;483;p14"/>
            <p:cNvSpPr/>
            <p:nvPr/>
          </p:nvSpPr>
          <p:spPr>
            <a:xfrm>
              <a:off x="2058836" y="3488545"/>
              <a:ext cx="1580036" cy="1053357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FF9C94"/>
                </a:gs>
                <a:gs pos="45000">
                  <a:srgbClr val="FFAEA7"/>
                </a:gs>
                <a:gs pos="100000">
                  <a:srgbClr val="FFB0A9"/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4"/>
            <p:cNvSpPr txBox="1"/>
            <p:nvPr/>
          </p:nvSpPr>
          <p:spPr>
            <a:xfrm>
              <a:off x="2089688" y="3519397"/>
              <a:ext cx="1518332" cy="9916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cap="none" dirty="0" smtClean="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SSM</a:t>
              </a:r>
              <a:endParaRPr sz="2800" b="1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485" name="Google Shape;485;p14"/>
            <p:cNvSpPr/>
            <p:nvPr/>
          </p:nvSpPr>
          <p:spPr>
            <a:xfrm>
              <a:off x="4389390" y="1592501"/>
              <a:ext cx="2567560" cy="42134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w="38100" cap="flat" cmpd="sng">
              <a:solidFill>
                <a:srgbClr val="0C0C0C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86" name="Google Shape;486;p14"/>
            <p:cNvSpPr/>
            <p:nvPr/>
          </p:nvSpPr>
          <p:spPr>
            <a:xfrm>
              <a:off x="6166932" y="2013844"/>
              <a:ext cx="1580036" cy="1053357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9FE792"/>
                </a:gs>
                <a:gs pos="45000">
                  <a:srgbClr val="AFEDA5"/>
                </a:gs>
                <a:gs pos="100000">
                  <a:srgbClr val="B5F5AA"/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4"/>
            <p:cNvSpPr txBox="1"/>
            <p:nvPr/>
          </p:nvSpPr>
          <p:spPr>
            <a:xfrm>
              <a:off x="6197784" y="2044696"/>
              <a:ext cx="1518332" cy="9916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cap="none" dirty="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Frequency </a:t>
              </a:r>
              <a:r>
                <a:rPr lang="en-US" sz="1800" b="1" cap="none" dirty="0" smtClean="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Domain</a:t>
              </a:r>
              <a:endParaRPr sz="1800" b="1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488" name="Google Shape;488;p14"/>
            <p:cNvSpPr/>
            <p:nvPr/>
          </p:nvSpPr>
          <p:spPr>
            <a:xfrm>
              <a:off x="4902902" y="3067202"/>
              <a:ext cx="2054048" cy="42134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w="38100" cap="flat" cmpd="sng">
              <a:solidFill>
                <a:srgbClr val="0C0C0C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89" name="Google Shape;489;p14"/>
            <p:cNvSpPr/>
            <p:nvPr/>
          </p:nvSpPr>
          <p:spPr>
            <a:xfrm>
              <a:off x="4112884" y="3488545"/>
              <a:ext cx="1580036" cy="1053357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FF9C94"/>
                </a:gs>
                <a:gs pos="45000">
                  <a:srgbClr val="FFAEA7"/>
                </a:gs>
                <a:gs pos="100000">
                  <a:srgbClr val="FFB0A9"/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4"/>
            <p:cNvSpPr txBox="1"/>
            <p:nvPr/>
          </p:nvSpPr>
          <p:spPr>
            <a:xfrm>
              <a:off x="4143736" y="3519397"/>
              <a:ext cx="1518332" cy="9916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cap="none" dirty="0" smtClean="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DCT</a:t>
              </a:r>
              <a:endParaRPr sz="2800" b="1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491" name="Google Shape;491;p14"/>
            <p:cNvSpPr/>
            <p:nvPr/>
          </p:nvSpPr>
          <p:spPr>
            <a:xfrm>
              <a:off x="6911230" y="3067202"/>
              <a:ext cx="91440" cy="42134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w="38100" cap="flat" cmpd="sng">
              <a:solidFill>
                <a:srgbClr val="0C0C0C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92" name="Google Shape;492;p14"/>
            <p:cNvSpPr/>
            <p:nvPr/>
          </p:nvSpPr>
          <p:spPr>
            <a:xfrm>
              <a:off x="6166932" y="3488545"/>
              <a:ext cx="1580036" cy="1053357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FF9C94"/>
                </a:gs>
                <a:gs pos="45000">
                  <a:srgbClr val="FFAEA7"/>
                </a:gs>
                <a:gs pos="100000">
                  <a:srgbClr val="FFB0A9"/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4"/>
            <p:cNvSpPr txBox="1"/>
            <p:nvPr/>
          </p:nvSpPr>
          <p:spPr>
            <a:xfrm>
              <a:off x="6197784" y="3519397"/>
              <a:ext cx="1518332" cy="9916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cap="none" dirty="0" smtClean="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DWT</a:t>
              </a:r>
              <a:endParaRPr sz="2800" b="1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494" name="Google Shape;494;p14"/>
            <p:cNvSpPr/>
            <p:nvPr/>
          </p:nvSpPr>
          <p:spPr>
            <a:xfrm>
              <a:off x="6956950" y="3067202"/>
              <a:ext cx="2054048" cy="42134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w="38100" cap="flat" cmpd="sng">
              <a:solidFill>
                <a:srgbClr val="0C0C0C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95" name="Google Shape;495;p14"/>
            <p:cNvSpPr/>
            <p:nvPr/>
          </p:nvSpPr>
          <p:spPr>
            <a:xfrm>
              <a:off x="8220980" y="3488545"/>
              <a:ext cx="1580036" cy="1053357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FF9C94"/>
                </a:gs>
                <a:gs pos="45000">
                  <a:srgbClr val="FFAEA7"/>
                </a:gs>
                <a:gs pos="100000">
                  <a:srgbClr val="FFB0A9"/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4"/>
            <p:cNvSpPr txBox="1"/>
            <p:nvPr/>
          </p:nvSpPr>
          <p:spPr>
            <a:xfrm>
              <a:off x="8251832" y="3519397"/>
              <a:ext cx="1518332" cy="9916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cap="none" dirty="0" smtClean="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DFT</a:t>
              </a:r>
              <a:endParaRPr sz="2800" b="1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15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dirty="0"/>
              <a:t>This technique presents the image in form of pixels.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dirty="0"/>
              <a:t>Watermark is embedded in the cover image by </a:t>
            </a:r>
            <a:r>
              <a:rPr lang="en-US" b="1" dirty="0"/>
              <a:t>changing values, intensity and the color of the selected pixels</a:t>
            </a:r>
            <a:r>
              <a:rPr lang="en-US" dirty="0"/>
              <a:t>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dirty="0"/>
              <a:t>Benefits: simplicity, low computational complexity, consumes less time.</a:t>
            </a:r>
            <a:endParaRPr dirty="0"/>
          </a:p>
          <a:p>
            <a:pPr marL="9144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sp>
        <p:nvSpPr>
          <p:cNvPr id="502" name="Google Shape;502;p15"/>
          <p:cNvSpPr txBox="1">
            <a:spLocks noGrp="1"/>
          </p:cNvSpPr>
          <p:nvPr>
            <p:ph type="title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onsolas"/>
              <a:buNone/>
            </a:pPr>
            <a:r>
              <a:rPr lang="en-US"/>
              <a:t>SPATIAL DOMAIN</a:t>
            </a:r>
            <a:endParaRPr/>
          </a:p>
        </p:txBody>
      </p:sp>
      <p:sp>
        <p:nvSpPr>
          <p:cNvPr id="503" name="Google Shape;503;p15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1">
                <a:solidFill>
                  <a:schemeClr val="dk1"/>
                </a:solidFill>
              </a:rPr>
              <a:t>11</a:t>
            </a:fld>
            <a:endParaRPr sz="18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16"/>
          <p:cNvSpPr txBox="1">
            <a:spLocks noGrp="1"/>
          </p:cNvSpPr>
          <p:nvPr>
            <p:ph type="title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onsolas"/>
              <a:buNone/>
            </a:pPr>
            <a:r>
              <a:rPr lang="en-US"/>
              <a:t>LEAST SIGNIFICANT BIT (LSB)</a:t>
            </a:r>
            <a:endParaRPr/>
          </a:p>
        </p:txBody>
      </p:sp>
      <p:sp>
        <p:nvSpPr>
          <p:cNvPr id="510" name="Google Shape;510;p16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1">
                <a:solidFill>
                  <a:schemeClr val="dk1"/>
                </a:solidFill>
              </a:rPr>
              <a:t>12</a:t>
            </a:fld>
            <a:endParaRPr sz="1800" b="1">
              <a:solidFill>
                <a:schemeClr val="dk1"/>
              </a:solidFill>
            </a:endParaRPr>
          </a:p>
        </p:txBody>
      </p:sp>
      <p:sp>
        <p:nvSpPr>
          <p:cNvPr id="511" name="Google Shape;511;p16"/>
          <p:cNvSpPr txBox="1"/>
          <p:nvPr/>
        </p:nvSpPr>
        <p:spPr>
          <a:xfrm>
            <a:off x="1097280" y="1790891"/>
            <a:ext cx="10058400" cy="4023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1440" indent="-127000">
              <a:buClr>
                <a:schemeClr val="accent1"/>
              </a:buClr>
              <a:buSzPts val="2000"/>
              <a:buFont typeface="Calibri"/>
              <a:buChar char=" "/>
              <a:defRPr sz="200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201168" indent="0">
              <a:spcBef>
                <a:spcPts val="400"/>
              </a:spcBef>
              <a:buClr>
                <a:srgbClr val="3F3F3F"/>
              </a:buClr>
              <a:buSzPts val="1800"/>
              <a:buFont typeface="Calibri"/>
              <a:buNone/>
              <a:defRPr sz="180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indent="-342900">
              <a:spcBef>
                <a:spcPts val="400"/>
              </a:spcBef>
              <a:buClr>
                <a:srgbClr val="3F3F3F"/>
              </a:buClr>
              <a:buSzPts val="1800"/>
              <a:buFont typeface="Calibri"/>
              <a:buChar char="◦"/>
              <a:defRPr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indent="-342900">
              <a:spcBef>
                <a:spcPts val="400"/>
              </a:spcBef>
              <a:buClr>
                <a:srgbClr val="3F3F3F"/>
              </a:buClr>
              <a:buSzPts val="1800"/>
              <a:buFont typeface="Calibri"/>
              <a:buChar char="◦"/>
              <a:defRPr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indent="-342900">
              <a:spcBef>
                <a:spcPts val="400"/>
              </a:spcBef>
              <a:buClr>
                <a:srgbClr val="3F3F3F"/>
              </a:buClr>
              <a:buSzPts val="1800"/>
              <a:buFont typeface="Calibri"/>
              <a:buChar char="◦"/>
              <a:defRPr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indent="-342900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ts val="1800"/>
              <a:buFont typeface="Calibri"/>
              <a:buChar char="◦"/>
              <a:defRPr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indent="-342900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ts val="1800"/>
              <a:buFont typeface="Calibri"/>
              <a:buChar char="◦"/>
              <a:defRPr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indent="-342900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ts val="1800"/>
              <a:buFont typeface="Calibri"/>
              <a:buChar char="◦"/>
              <a:defRPr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indent="-3429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buNone/>
            </a:pPr>
            <a:r>
              <a:rPr lang="en-US" dirty="0"/>
              <a:t>Each pixel of image is represented by an </a:t>
            </a:r>
            <a:r>
              <a:rPr lang="en-US" b="1" dirty="0"/>
              <a:t>8-bit </a:t>
            </a:r>
            <a:r>
              <a:rPr lang="en-US" b="1" dirty="0" smtClean="0"/>
              <a:t>stream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the watermarks are added in the LSB of the selected pixels of the image.</a:t>
            </a:r>
            <a:endParaRPr b="1" dirty="0"/>
          </a:p>
          <a:p>
            <a:pPr marL="0" indent="0">
              <a:buNone/>
            </a:pPr>
            <a:endParaRPr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984045"/>
            <a:ext cx="2819510" cy="24557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r="9489"/>
          <a:stretch/>
        </p:blipFill>
        <p:spPr>
          <a:xfrm>
            <a:off x="4656256" y="3398143"/>
            <a:ext cx="2887327" cy="18398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3049" y="2984045"/>
            <a:ext cx="2710533" cy="252108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8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dirty="0" smtClean="0"/>
              <a:t>linearly </a:t>
            </a:r>
            <a:r>
              <a:rPr lang="en-US" dirty="0"/>
              <a:t>combining the host image with a small pseudo noise signal that is modulated by the embedded watermark.</a:t>
            </a:r>
            <a:endParaRPr dirty="0"/>
          </a:p>
          <a:p>
            <a:pPr marL="9144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9144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9144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9144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sp>
        <p:nvSpPr>
          <p:cNvPr id="537" name="Google Shape;537;p18"/>
          <p:cNvSpPr txBox="1">
            <a:spLocks noGrp="1"/>
          </p:cNvSpPr>
          <p:nvPr>
            <p:ph type="title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onsolas"/>
              <a:buNone/>
            </a:pPr>
            <a:r>
              <a:rPr lang="en-US" dirty="0" smtClean="0"/>
              <a:t>SPREAD SPECTRUM MODULATION (SSM)</a:t>
            </a:r>
            <a:endParaRPr dirty="0"/>
          </a:p>
        </p:txBody>
      </p:sp>
      <p:sp>
        <p:nvSpPr>
          <p:cNvPr id="538" name="Google Shape;538;p18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1">
                <a:solidFill>
                  <a:schemeClr val="dk1"/>
                </a:solidFill>
              </a:rPr>
              <a:t>13</a:t>
            </a:fld>
            <a:endParaRPr sz="1800" b="1">
              <a:solidFill>
                <a:schemeClr val="dk1"/>
              </a:solidFill>
            </a:endParaRPr>
          </a:p>
        </p:txBody>
      </p:sp>
      <p:pic>
        <p:nvPicPr>
          <p:cNvPr id="23" name="Google Shape;548;gb05e1e7932_0_33"/>
          <p:cNvPicPr preferRelativeResize="0"/>
          <p:nvPr/>
        </p:nvPicPr>
        <p:blipFill rotWithShape="1">
          <a:blip r:embed="rId3">
            <a:alphaModFix/>
          </a:blip>
          <a:srcRect l="9081" t="11469" b="3885"/>
          <a:stretch/>
        </p:blipFill>
        <p:spPr>
          <a:xfrm>
            <a:off x="1894232" y="3116423"/>
            <a:ext cx="8160553" cy="2594316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551;gb05e1e7932_0_33"/>
          <p:cNvSpPr txBox="1"/>
          <p:nvPr/>
        </p:nvSpPr>
        <p:spPr>
          <a:xfrm>
            <a:off x="2574235" y="6302926"/>
            <a:ext cx="7096539" cy="287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https://ieeexplore-ieee-org.libezp2.utar.edu.my/stamp/stamp.jsp?tp=&amp;arnumber=771069</a:t>
            </a:r>
            <a:endParaRPr dirty="0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6094631" y="3061580"/>
            <a:ext cx="511561" cy="209242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350411" y="2721811"/>
            <a:ext cx="1440769" cy="3946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Secret Key</a:t>
            </a:r>
            <a:endParaRPr lang="en-MY" sz="1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4152241" y="3582954"/>
            <a:ext cx="367004" cy="272475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015347" y="3163453"/>
            <a:ext cx="2138380" cy="4443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Perceptual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Mask</a:t>
            </a:r>
            <a:endParaRPr lang="en-MY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6350411" y="3089002"/>
            <a:ext cx="2345838" cy="1228575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8082233" y="2716880"/>
            <a:ext cx="3301354" cy="4443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Pseudorandom Sequence</a:t>
            </a:r>
            <a:endParaRPr lang="en-MY" sz="1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7637101" y="3956179"/>
            <a:ext cx="890263" cy="57617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8416509" y="3719191"/>
            <a:ext cx="1397545" cy="4443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Message</a:t>
            </a:r>
            <a:endParaRPr lang="en-MY" sz="1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19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dirty="0"/>
              <a:t>In frequency domain techniques, the image is illustrated in the form of frequency.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dirty="0"/>
              <a:t>Aims to embed the watermarks in the spectral coefficients of the image.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b="1" dirty="0"/>
              <a:t>More successful</a:t>
            </a:r>
            <a:r>
              <a:rPr lang="en-US" dirty="0"/>
              <a:t>, and </a:t>
            </a:r>
            <a:r>
              <a:rPr lang="en-US" b="1" dirty="0"/>
              <a:t>more applied </a:t>
            </a:r>
            <a:r>
              <a:rPr lang="en-US" dirty="0"/>
              <a:t>than spatial domain techniques.</a:t>
            </a:r>
            <a:endParaRPr dirty="0"/>
          </a:p>
        </p:txBody>
      </p:sp>
      <p:sp>
        <p:nvSpPr>
          <p:cNvPr id="557" name="Google Shape;557;p19"/>
          <p:cNvSpPr txBox="1">
            <a:spLocks noGrp="1"/>
          </p:cNvSpPr>
          <p:nvPr>
            <p:ph type="title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onsolas"/>
              <a:buNone/>
            </a:pPr>
            <a:r>
              <a:rPr lang="en-US"/>
              <a:t>FREQUENCY DOMAIN</a:t>
            </a:r>
            <a:endParaRPr/>
          </a:p>
        </p:txBody>
      </p:sp>
      <p:sp>
        <p:nvSpPr>
          <p:cNvPr id="558" name="Google Shape;558;p19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1">
                <a:solidFill>
                  <a:schemeClr val="dk1"/>
                </a:solidFill>
              </a:rPr>
              <a:t>14</a:t>
            </a:fld>
            <a:endParaRPr sz="18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SzPts val="2000"/>
              <a:buNone/>
            </a:pPr>
            <a:r>
              <a:rPr lang="en-US" dirty="0"/>
              <a:t>Segment image to 8x8 </a:t>
            </a:r>
            <a:r>
              <a:rPr lang="en-US" dirty="0" smtClean="0"/>
              <a:t>blocks, divide the image into frequency band.</a:t>
            </a:r>
          </a:p>
        </p:txBody>
      </p:sp>
      <p:sp>
        <p:nvSpPr>
          <p:cNvPr id="576" name="Google Shape;576;p21"/>
          <p:cNvSpPr txBox="1">
            <a:spLocks noGrp="1"/>
          </p:cNvSpPr>
          <p:nvPr>
            <p:ph type="title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onsolas"/>
              <a:buNone/>
            </a:pPr>
            <a:r>
              <a:rPr lang="en-US" dirty="0"/>
              <a:t>DISCRETE COSINE TRANSFORM (DCT)</a:t>
            </a:r>
            <a:endParaRPr dirty="0"/>
          </a:p>
        </p:txBody>
      </p:sp>
      <p:sp>
        <p:nvSpPr>
          <p:cNvPr id="577" name="Google Shape;577;p21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1">
                <a:solidFill>
                  <a:schemeClr val="dk1"/>
                </a:solidFill>
              </a:rPr>
              <a:t>15</a:t>
            </a:fld>
            <a:endParaRPr sz="1800" b="1">
              <a:solidFill>
                <a:schemeClr val="dk1"/>
              </a:solidFill>
            </a:endParaRPr>
          </a:p>
        </p:txBody>
      </p:sp>
      <p:pic>
        <p:nvPicPr>
          <p:cNvPr id="579" name="Google Shape;579;p21"/>
          <p:cNvPicPr preferRelativeResize="0"/>
          <p:nvPr/>
        </p:nvPicPr>
        <p:blipFill rotWithShape="1">
          <a:blip r:embed="rId3">
            <a:alphaModFix/>
          </a:blip>
          <a:srcRect l="2811"/>
          <a:stretch/>
        </p:blipFill>
        <p:spPr>
          <a:xfrm>
            <a:off x="6272981" y="2881007"/>
            <a:ext cx="4488182" cy="3042930"/>
          </a:xfrm>
          <a:prstGeom prst="rect">
            <a:avLst/>
          </a:prstGeom>
          <a:noFill/>
          <a:ln>
            <a:noFill/>
          </a:ln>
        </p:spPr>
      </p:pic>
      <p:sp>
        <p:nvSpPr>
          <p:cNvPr id="580" name="Google Shape;580;p21"/>
          <p:cNvSpPr/>
          <p:nvPr/>
        </p:nvSpPr>
        <p:spPr>
          <a:xfrm>
            <a:off x="7698023" y="5983069"/>
            <a:ext cx="345765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Credit to https://www.ijarcce.com/upload/2016/april-16/IJARCCE%20123.pdf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1097280" y="2680501"/>
            <a:ext cx="4342010" cy="401012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Apply forward DCT to each block</a:t>
            </a:r>
            <a:endParaRPr lang="en-MY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97280" y="3484658"/>
            <a:ext cx="4342010" cy="401012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Apply block selection criteria</a:t>
            </a:r>
            <a:endParaRPr lang="en-MY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97280" y="4246695"/>
            <a:ext cx="4342010" cy="401012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Apply coefficient selection criteria</a:t>
            </a:r>
            <a:endParaRPr lang="en-MY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97280" y="5069153"/>
            <a:ext cx="4342010" cy="571285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Verdana"/>
              </a:rPr>
              <a:t>Modify 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Verdana"/>
              </a:rPr>
              <a:t>the selected 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Verdana"/>
              </a:rPr>
              <a:t>coefficient. (watermarking)</a:t>
            </a:r>
            <a:endParaRPr lang="en-MY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Verdana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97280" y="5959307"/>
            <a:ext cx="4342010" cy="401012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Apply inverse DCT to each block</a:t>
            </a:r>
            <a:endParaRPr lang="en-MY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Curved Left Arrow 19"/>
          <p:cNvSpPr/>
          <p:nvPr/>
        </p:nvSpPr>
        <p:spPr>
          <a:xfrm>
            <a:off x="5593016" y="3539420"/>
            <a:ext cx="833691" cy="1004663"/>
          </a:xfrm>
          <a:prstGeom prst="curvedLeftArrow">
            <a:avLst>
              <a:gd name="adj1" fmla="val 12078"/>
              <a:gd name="adj2" fmla="val 60254"/>
              <a:gd name="adj3" fmla="val 25000"/>
            </a:avLst>
          </a:prstGeom>
          <a:solidFill>
            <a:srgbClr val="92D050"/>
          </a:solidFill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solidFill>
                <a:schemeClr val="tx1"/>
              </a:solidFill>
            </a:endParaRPr>
          </a:p>
        </p:txBody>
      </p:sp>
      <p:sp>
        <p:nvSpPr>
          <p:cNvPr id="21" name="Curved Left Arrow 20"/>
          <p:cNvSpPr/>
          <p:nvPr/>
        </p:nvSpPr>
        <p:spPr>
          <a:xfrm>
            <a:off x="5598118" y="2719778"/>
            <a:ext cx="833691" cy="1004663"/>
          </a:xfrm>
          <a:prstGeom prst="curvedLeftArrow">
            <a:avLst>
              <a:gd name="adj1" fmla="val 12078"/>
              <a:gd name="adj2" fmla="val 60254"/>
              <a:gd name="adj3" fmla="val 25000"/>
            </a:avLst>
          </a:prstGeom>
          <a:solidFill>
            <a:srgbClr val="92D050"/>
          </a:solidFill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solidFill>
                <a:schemeClr val="tx1"/>
              </a:solidFill>
            </a:endParaRPr>
          </a:p>
        </p:txBody>
      </p:sp>
      <p:sp>
        <p:nvSpPr>
          <p:cNvPr id="22" name="Curved Left Arrow 21"/>
          <p:cNvSpPr/>
          <p:nvPr/>
        </p:nvSpPr>
        <p:spPr>
          <a:xfrm>
            <a:off x="5598118" y="4418481"/>
            <a:ext cx="833691" cy="1004663"/>
          </a:xfrm>
          <a:prstGeom prst="curvedLeftArrow">
            <a:avLst>
              <a:gd name="adj1" fmla="val 12078"/>
              <a:gd name="adj2" fmla="val 60254"/>
              <a:gd name="adj3" fmla="val 25000"/>
            </a:avLst>
          </a:prstGeom>
          <a:solidFill>
            <a:srgbClr val="92D050"/>
          </a:solidFill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solidFill>
                <a:schemeClr val="tx1"/>
              </a:solidFill>
            </a:endParaRPr>
          </a:p>
        </p:txBody>
      </p:sp>
      <p:sp>
        <p:nvSpPr>
          <p:cNvPr id="23" name="Curved Left Arrow 22"/>
          <p:cNvSpPr/>
          <p:nvPr/>
        </p:nvSpPr>
        <p:spPr>
          <a:xfrm>
            <a:off x="5603220" y="5366224"/>
            <a:ext cx="833691" cy="1004663"/>
          </a:xfrm>
          <a:prstGeom prst="curvedLeftArrow">
            <a:avLst>
              <a:gd name="adj1" fmla="val 12078"/>
              <a:gd name="adj2" fmla="val 60254"/>
              <a:gd name="adj3" fmla="val 25000"/>
            </a:avLst>
          </a:prstGeom>
          <a:solidFill>
            <a:srgbClr val="92D050"/>
          </a:solidFill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22"/>
          <p:cNvSpPr txBox="1">
            <a:spLocks noGrp="1"/>
          </p:cNvSpPr>
          <p:nvPr>
            <p:ph type="title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onsolas"/>
              <a:buNone/>
            </a:pPr>
            <a:r>
              <a:rPr lang="en-US"/>
              <a:t>DISCRETE WAVELET TRANSFORM (DWT)</a:t>
            </a:r>
            <a:endParaRPr/>
          </a:p>
        </p:txBody>
      </p:sp>
      <p:sp>
        <p:nvSpPr>
          <p:cNvPr id="587" name="Google Shape;587;p22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1">
                <a:solidFill>
                  <a:schemeClr val="dk1"/>
                </a:solidFill>
              </a:rPr>
              <a:t>16</a:t>
            </a:fld>
            <a:endParaRPr sz="1800" b="1">
              <a:solidFill>
                <a:schemeClr val="dk1"/>
              </a:solidFill>
            </a:endParaRPr>
          </a:p>
        </p:txBody>
      </p:sp>
      <p:sp>
        <p:nvSpPr>
          <p:cNvPr id="588" name="Google Shape;588;p22"/>
          <p:cNvSpPr txBox="1"/>
          <p:nvPr/>
        </p:nvSpPr>
        <p:spPr>
          <a:xfrm>
            <a:off x="1097280" y="1845734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marR="0" lvl="0" indent="-107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Calibri"/>
              <a:buChar char=" "/>
            </a:pPr>
            <a:r>
              <a:rPr lang="en-US" sz="2000" dirty="0" smtClean="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DWT of the image produces multi resolution representation of an image.</a:t>
            </a:r>
            <a:endParaRPr sz="2000" dirty="0" smtClean="0">
              <a:solidFill>
                <a:srgbClr val="3F3F3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Calibri"/>
              <a:buNone/>
            </a:pPr>
            <a:endParaRPr sz="2000" dirty="0">
              <a:solidFill>
                <a:srgbClr val="3F3F3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1" name="Google Shape;601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8071" y="2523129"/>
            <a:ext cx="3264951" cy="293408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600;p23"/>
          <p:cNvSpPr/>
          <p:nvPr/>
        </p:nvSpPr>
        <p:spPr>
          <a:xfrm>
            <a:off x="4128071" y="5800507"/>
            <a:ext cx="345765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Credit to https://www.ijarcce.com/upload/2016/april-16/IJARCCE%20123.pdf</a:t>
            </a:r>
            <a:endParaRPr dirty="0"/>
          </a:p>
        </p:txBody>
      </p:sp>
      <p:sp>
        <p:nvSpPr>
          <p:cNvPr id="5" name="Rectangle 4"/>
          <p:cNvSpPr/>
          <p:nvPr/>
        </p:nvSpPr>
        <p:spPr>
          <a:xfrm>
            <a:off x="1229376" y="3068162"/>
            <a:ext cx="19514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Low </a:t>
            </a:r>
            <a:r>
              <a:rPr lang="en-US" sz="1800" dirty="0" smtClean="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frequency</a:t>
            </a:r>
            <a:endParaRPr lang="en-MY" sz="1800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3116395" y="4670649"/>
            <a:ext cx="1246252" cy="251547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7181475" y="2985075"/>
            <a:ext cx="1223223" cy="202348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181474" y="4569475"/>
            <a:ext cx="1223223" cy="202348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3116395" y="3006644"/>
            <a:ext cx="1246252" cy="251547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459447" y="2778472"/>
            <a:ext cx="2201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Horizontal details</a:t>
            </a:r>
            <a:endParaRPr lang="en-MY" sz="1800" dirty="0"/>
          </a:p>
        </p:txBody>
      </p:sp>
      <p:sp>
        <p:nvSpPr>
          <p:cNvPr id="14" name="Rectangle 13"/>
          <p:cNvSpPr/>
          <p:nvPr/>
        </p:nvSpPr>
        <p:spPr>
          <a:xfrm>
            <a:off x="1219722" y="4771823"/>
            <a:ext cx="1896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Vertical details</a:t>
            </a:r>
            <a:endParaRPr lang="en-MY" sz="1800" dirty="0"/>
          </a:p>
        </p:txBody>
      </p:sp>
      <p:sp>
        <p:nvSpPr>
          <p:cNvPr id="15" name="Rectangle 14"/>
          <p:cNvSpPr/>
          <p:nvPr/>
        </p:nvSpPr>
        <p:spPr>
          <a:xfrm>
            <a:off x="8404697" y="4374370"/>
            <a:ext cx="2023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High frequency </a:t>
            </a:r>
            <a:endParaRPr lang="en-MY" sz="1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22"/>
          <p:cNvSpPr txBox="1">
            <a:spLocks noGrp="1"/>
          </p:cNvSpPr>
          <p:nvPr>
            <p:ph type="title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onsolas"/>
              <a:buNone/>
            </a:pPr>
            <a:r>
              <a:rPr lang="en-US" dirty="0"/>
              <a:t>DISCRETE WAVELET TRANSFORM (DWT)</a:t>
            </a:r>
            <a:endParaRPr dirty="0"/>
          </a:p>
        </p:txBody>
      </p:sp>
      <p:sp>
        <p:nvSpPr>
          <p:cNvPr id="587" name="Google Shape;587;p22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1">
                <a:solidFill>
                  <a:schemeClr val="dk1"/>
                </a:solidFill>
              </a:rPr>
              <a:t>17</a:t>
            </a:fld>
            <a:endParaRPr sz="1800" b="1">
              <a:solidFill>
                <a:schemeClr val="dk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133599" y="1749286"/>
            <a:ext cx="1921911" cy="307093"/>
          </a:xfrm>
          <a:prstGeom prst="rect">
            <a:avLst/>
          </a:prstGeom>
          <a:noFill/>
          <a:ln w="127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ea typeface="Verdana"/>
                <a:cs typeface="Verdana"/>
              </a:rPr>
              <a:t>Host Image</a:t>
            </a:r>
            <a:endParaRPr lang="en-MY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/>
              <a:ea typeface="Verdana"/>
              <a:cs typeface="Verdana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653129" y="1790891"/>
            <a:ext cx="2800285" cy="307093"/>
          </a:xfrm>
          <a:prstGeom prst="rect">
            <a:avLst/>
          </a:prstGeom>
          <a:noFill/>
          <a:ln w="127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ea typeface="Verdana"/>
                <a:cs typeface="Verdana"/>
              </a:rPr>
              <a:t>Watermark Image</a:t>
            </a:r>
            <a:endParaRPr lang="en-MY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/>
              <a:ea typeface="Verdana"/>
              <a:cs typeface="Verdana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27652" y="2838604"/>
            <a:ext cx="4594570" cy="310059"/>
          </a:xfrm>
          <a:prstGeom prst="rect">
            <a:avLst/>
          </a:prstGeom>
          <a:noFill/>
          <a:ln w="127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ea typeface="Verdana"/>
                <a:cs typeface="Verdana"/>
              </a:rPr>
              <a:t>Apply N-level DWT of Host Image</a:t>
            </a:r>
            <a:endParaRPr lang="en-MY" sz="20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/>
              <a:ea typeface="Verdana"/>
              <a:cs typeface="Verdana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326183" y="2856909"/>
            <a:ext cx="5454175" cy="298084"/>
          </a:xfrm>
          <a:prstGeom prst="rect">
            <a:avLst/>
          </a:prstGeom>
          <a:noFill/>
          <a:ln w="127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ea typeface="Verdana"/>
                <a:cs typeface="Verdana"/>
              </a:rPr>
              <a:t>Apply N-level DWT of Watermark Image</a:t>
            </a:r>
            <a:endParaRPr lang="en-MY" sz="20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/>
              <a:ea typeface="Verdana"/>
              <a:cs typeface="Verdana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53339" y="3772427"/>
            <a:ext cx="3160643" cy="307093"/>
          </a:xfrm>
          <a:prstGeom prst="rect">
            <a:avLst/>
          </a:prstGeom>
          <a:noFill/>
          <a:ln w="127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ea typeface="Verdana"/>
                <a:cs typeface="Verdana"/>
              </a:rPr>
              <a:t>Embedding Function</a:t>
            </a:r>
            <a:endParaRPr lang="en-MY" sz="20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/>
              <a:ea typeface="Verdana"/>
              <a:cs typeface="Verdana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882887" y="4858313"/>
            <a:ext cx="4271747" cy="278303"/>
          </a:xfrm>
          <a:prstGeom prst="rect">
            <a:avLst/>
          </a:prstGeom>
          <a:noFill/>
          <a:ln w="127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ea typeface="Verdana"/>
                <a:cs typeface="Verdana"/>
              </a:rPr>
              <a:t>Apply N-level inverse DWT</a:t>
            </a:r>
            <a:endParaRPr lang="en-MY" sz="20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/>
              <a:ea typeface="Verdana"/>
              <a:cs typeface="Verdana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353339" y="5777947"/>
            <a:ext cx="3160643" cy="291549"/>
          </a:xfrm>
          <a:prstGeom prst="rect">
            <a:avLst/>
          </a:prstGeom>
          <a:noFill/>
          <a:ln w="127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ea typeface="Verdana"/>
                <a:cs typeface="Verdana"/>
              </a:rPr>
              <a:t>Watermarked Image</a:t>
            </a:r>
            <a:endParaRPr lang="en-MY" sz="20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/>
              <a:ea typeface="Verdana"/>
              <a:cs typeface="Verdana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3070860" y="2226365"/>
            <a:ext cx="3645" cy="524455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9049625" y="2213770"/>
            <a:ext cx="3645" cy="524455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5933660" y="5195054"/>
            <a:ext cx="3645" cy="524455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5930015" y="4216982"/>
            <a:ext cx="3645" cy="524455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070861" y="3274078"/>
            <a:ext cx="1379219" cy="651895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7421880" y="3285045"/>
            <a:ext cx="1627746" cy="603607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361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24"/>
          <p:cNvSpPr txBox="1">
            <a:spLocks noGrp="1"/>
          </p:cNvSpPr>
          <p:nvPr>
            <p:ph type="title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onsolas"/>
              <a:buNone/>
            </a:pPr>
            <a:r>
              <a:rPr lang="en-US"/>
              <a:t>DISCRETE FOURIER TRANSFORM (DFT)</a:t>
            </a:r>
            <a:endParaRPr/>
          </a:p>
        </p:txBody>
      </p:sp>
      <p:sp>
        <p:nvSpPr>
          <p:cNvPr id="608" name="Google Shape;608;p24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1">
                <a:solidFill>
                  <a:schemeClr val="dk1"/>
                </a:solidFill>
              </a:rPr>
              <a:t>18</a:t>
            </a:fld>
            <a:endParaRPr sz="1800" b="1">
              <a:solidFill>
                <a:schemeClr val="dk1"/>
              </a:solidFill>
            </a:endParaRPr>
          </a:p>
        </p:txBody>
      </p:sp>
      <p:sp>
        <p:nvSpPr>
          <p:cNvPr id="609" name="Google Shape;609;p24"/>
          <p:cNvSpPr txBox="1"/>
          <p:nvPr/>
        </p:nvSpPr>
        <p:spPr>
          <a:xfrm>
            <a:off x="1097280" y="1845734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en-US" sz="2000" dirty="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Decompose image in sine and cosine form.</a:t>
            </a:r>
            <a:endParaRPr dirty="0"/>
          </a:p>
          <a:p>
            <a:pPr marL="9144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endParaRPr sz="2000" dirty="0">
              <a:solidFill>
                <a:srgbClr val="3F3F3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" marR="0" lvl="0" indent="-1270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en-US" sz="2000" dirty="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Divided in two types:</a:t>
            </a:r>
            <a:endParaRPr dirty="0"/>
          </a:p>
          <a:p>
            <a:pPr marL="91440" indent="-127000">
              <a:spcBef>
                <a:spcPts val="1400"/>
              </a:spcBef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en-US" sz="2000" dirty="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1. Direct </a:t>
            </a:r>
            <a:r>
              <a:rPr lang="en-US" sz="2000" dirty="0" smtClean="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embedding: </a:t>
            </a:r>
          </a:p>
          <a:p>
            <a:pPr marL="91440" lvl="2" indent="-127000">
              <a:spcBef>
                <a:spcPts val="1400"/>
              </a:spcBef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en-US" sz="2000" dirty="0" smtClean="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lang="en-US" sz="2000" dirty="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watermark is embedded by </a:t>
            </a:r>
            <a:r>
              <a:rPr lang="en-US" sz="2000" b="1" dirty="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modifying DFT magnitude and phase coefficients</a:t>
            </a:r>
            <a:r>
              <a:rPr lang="en-US" sz="2000" dirty="0" smtClean="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dirty="0" smtClean="0"/>
          </a:p>
          <a:p>
            <a:pPr marL="91440" marR="0" lvl="0" indent="-1270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en-US" sz="2000" dirty="0" smtClean="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-US" sz="2000" dirty="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. Template based </a:t>
            </a:r>
            <a:r>
              <a:rPr lang="en-US" sz="2000" dirty="0" smtClean="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embedding:</a:t>
            </a:r>
          </a:p>
          <a:p>
            <a:pPr marL="91440" indent="-127000">
              <a:spcBef>
                <a:spcPts val="1400"/>
              </a:spcBef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en-US" sz="2000" dirty="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The template is searched to </a:t>
            </a:r>
            <a:r>
              <a:rPr lang="en-US" sz="2000" b="1" dirty="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resynchronize the image</a:t>
            </a:r>
            <a:r>
              <a:rPr lang="en-US" sz="2000" dirty="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 when undergoes transformation.</a:t>
            </a:r>
            <a:endParaRPr lang="en-US" sz="2000" dirty="0"/>
          </a:p>
          <a:p>
            <a: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</a:pPr>
            <a:endParaRPr sz="2000" dirty="0">
              <a:solidFill>
                <a:srgbClr val="3F3F3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endParaRPr sz="2000" dirty="0">
              <a:solidFill>
                <a:srgbClr val="3F3F3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endParaRPr sz="2000" dirty="0">
              <a:solidFill>
                <a:srgbClr val="3F3F3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endParaRPr sz="2000" dirty="0">
              <a:solidFill>
                <a:srgbClr val="3F3F3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endParaRPr sz="2000" dirty="0">
              <a:solidFill>
                <a:srgbClr val="3F3F3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endParaRPr sz="2000" dirty="0">
              <a:solidFill>
                <a:srgbClr val="3F3F3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25"/>
          <p:cNvSpPr txBox="1">
            <a:spLocks noGrp="1"/>
          </p:cNvSpPr>
          <p:nvPr>
            <p:ph type="title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onsolas"/>
              <a:buNone/>
            </a:pPr>
            <a:r>
              <a:rPr lang="en-US" dirty="0" smtClean="0"/>
              <a:t>GENERATION OF DFT WATERMARK</a:t>
            </a:r>
            <a:endParaRPr dirty="0"/>
          </a:p>
        </p:txBody>
      </p:sp>
      <p:sp>
        <p:nvSpPr>
          <p:cNvPr id="618" name="Google Shape;618;p25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1">
                <a:solidFill>
                  <a:schemeClr val="dk1"/>
                </a:solidFill>
              </a:rPr>
              <a:t>19</a:t>
            </a:fld>
            <a:endParaRPr sz="1800" b="1">
              <a:solidFill>
                <a:schemeClr val="dk1"/>
              </a:solidFill>
            </a:endParaRPr>
          </a:p>
        </p:txBody>
      </p:sp>
      <p:pic>
        <p:nvPicPr>
          <p:cNvPr id="5" name="Google Shape;628;gb05e1e7932_0_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4946" y="1679438"/>
            <a:ext cx="8643068" cy="436355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1097280" y="6185228"/>
            <a:ext cx="10058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/>
              <a:t>https://www.spiedigitallibrary.org/journals/journal-of-electronic-imaging/volume-20/issue-03/033008/Discrete-Fourier-transform-based-watermarking-method-with-an-optimal-implementation/10.1117/1.3609010.full?SSO=1</a:t>
            </a: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6669741" y="1790891"/>
            <a:ext cx="699247" cy="95302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7186511" y="1568696"/>
            <a:ext cx="1896036" cy="4443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Watermark</a:t>
            </a:r>
            <a:endParaRPr lang="en-MY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060441" y="3240741"/>
            <a:ext cx="2744642" cy="30275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64405" y="2928663"/>
            <a:ext cx="1896036" cy="6148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Magnitude of Image</a:t>
            </a:r>
            <a:endParaRPr lang="en-MY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7368988" y="2561390"/>
            <a:ext cx="1089212" cy="6998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8134529" y="2339195"/>
            <a:ext cx="1896036" cy="4443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Radius</a:t>
            </a:r>
            <a:endParaRPr lang="en-MY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7624482" y="3491150"/>
            <a:ext cx="1089212" cy="6998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8713694" y="3123690"/>
            <a:ext cx="2084294" cy="7722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Watermarked magnitude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coeff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MY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706035" y="5553032"/>
            <a:ext cx="1770530" cy="202309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428209" y="5600206"/>
            <a:ext cx="1654338" cy="3744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Phase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coeff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MY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7553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▪"/>
            </a:pPr>
            <a:r>
              <a:rPr lang="en-US" dirty="0"/>
              <a:t> </a:t>
            </a:r>
            <a:r>
              <a:rPr lang="en-US" sz="2800" dirty="0"/>
              <a:t>Introduction</a:t>
            </a:r>
            <a:endParaRPr sz="2800" dirty="0"/>
          </a:p>
          <a:p>
            <a:pPr marL="91440" lvl="0" indent="-1270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▪"/>
            </a:pPr>
            <a:r>
              <a:rPr lang="en-US" sz="2800" dirty="0"/>
              <a:t> Life Cycles</a:t>
            </a:r>
            <a:endParaRPr sz="2800" dirty="0"/>
          </a:p>
          <a:p>
            <a:pPr marL="91440" lvl="0" indent="-1270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▪"/>
            </a:pPr>
            <a:r>
              <a:rPr lang="en-US" sz="2800" dirty="0"/>
              <a:t> Techniques</a:t>
            </a:r>
            <a:endParaRPr sz="2800" dirty="0"/>
          </a:p>
          <a:p>
            <a:pPr marL="91440" lvl="0" indent="-1270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▪"/>
            </a:pPr>
            <a:r>
              <a:rPr lang="en-US" sz="2800" dirty="0"/>
              <a:t> Conclusions</a:t>
            </a:r>
            <a:endParaRPr sz="2800" dirty="0"/>
          </a:p>
          <a:p>
            <a:pPr marL="91440" lvl="0" indent="-1270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▪"/>
            </a:pPr>
            <a:r>
              <a:rPr lang="en-US" sz="2800" dirty="0"/>
              <a:t> References</a:t>
            </a:r>
            <a:endParaRPr sz="2800" dirty="0"/>
          </a:p>
        </p:txBody>
      </p:sp>
      <p:sp>
        <p:nvSpPr>
          <p:cNvPr id="338" name="Google Shape;338;p2"/>
          <p:cNvSpPr txBox="1">
            <a:spLocks noGrp="1"/>
          </p:cNvSpPr>
          <p:nvPr>
            <p:ph type="title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onsolas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339" name="Google Shape;339;p2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1">
                <a:solidFill>
                  <a:schemeClr val="dk1"/>
                </a:solidFill>
              </a:rPr>
              <a:t>2</a:t>
            </a:fld>
            <a:endParaRPr sz="18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26"/>
          <p:cNvSpPr txBox="1">
            <a:spLocks noGrp="1"/>
          </p:cNvSpPr>
          <p:nvPr>
            <p:ph type="title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onsolas"/>
              <a:buNone/>
            </a:pPr>
            <a:r>
              <a:rPr lang="en-US"/>
              <a:t>COMPARISON</a:t>
            </a:r>
            <a:endParaRPr/>
          </a:p>
        </p:txBody>
      </p:sp>
      <p:sp>
        <p:nvSpPr>
          <p:cNvPr id="635" name="Google Shape;635;p26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1">
                <a:solidFill>
                  <a:schemeClr val="dk1"/>
                </a:solidFill>
              </a:rPr>
              <a:t>20</a:t>
            </a:fld>
            <a:endParaRPr sz="1800" b="1">
              <a:solidFill>
                <a:schemeClr val="dk1"/>
              </a:solidFill>
            </a:endParaRPr>
          </a:p>
        </p:txBody>
      </p:sp>
      <p:sp>
        <p:nvSpPr>
          <p:cNvPr id="636" name="Google Shape;636;p26"/>
          <p:cNvSpPr/>
          <p:nvPr/>
        </p:nvSpPr>
        <p:spPr>
          <a:xfrm>
            <a:off x="3773432" y="6169839"/>
            <a:ext cx="6271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Credit to https://www.ijarcce.com/upload/2016/april-16/IJARCCE%20123.pdf</a:t>
            </a:r>
            <a:endParaRPr/>
          </a:p>
        </p:txBody>
      </p:sp>
      <p:pic>
        <p:nvPicPr>
          <p:cNvPr id="637" name="Google Shape;637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58064" y="1671484"/>
            <a:ext cx="7886700" cy="44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26"/>
          <p:cNvSpPr txBox="1">
            <a:spLocks noGrp="1"/>
          </p:cNvSpPr>
          <p:nvPr>
            <p:ph type="title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onsolas"/>
              <a:buNone/>
            </a:pPr>
            <a:r>
              <a:rPr lang="en-US"/>
              <a:t>COMPARISON</a:t>
            </a:r>
            <a:endParaRPr/>
          </a:p>
        </p:txBody>
      </p:sp>
      <p:sp>
        <p:nvSpPr>
          <p:cNvPr id="635" name="Google Shape;635;p26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1">
                <a:solidFill>
                  <a:schemeClr val="dk1"/>
                </a:solidFill>
              </a:rPr>
              <a:t>21</a:t>
            </a:fld>
            <a:endParaRPr sz="1800" b="1">
              <a:solidFill>
                <a:schemeClr val="dk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742598"/>
              </p:ext>
            </p:extLst>
          </p:nvPr>
        </p:nvGraphicFramePr>
        <p:xfrm>
          <a:off x="1097280" y="1557438"/>
          <a:ext cx="10058400" cy="4889399"/>
        </p:xfrm>
        <a:graphic>
          <a:graphicData uri="http://schemas.openxmlformats.org/drawingml/2006/table">
            <a:tbl>
              <a:tblPr firstRow="1" bandRow="1">
                <a:tableStyleId>{A42E7C84-3C46-4C3B-B0D6-4CD5CCBE5C42}</a:tableStyleId>
              </a:tblPr>
              <a:tblGrid>
                <a:gridCol w="1349592">
                  <a:extLst>
                    <a:ext uri="{9D8B030D-6E8A-4147-A177-3AD203B41FA5}">
                      <a16:colId xmlns:a16="http://schemas.microsoft.com/office/drawing/2014/main" val="1916496404"/>
                    </a:ext>
                  </a:extLst>
                </a:gridCol>
                <a:gridCol w="4354404">
                  <a:extLst>
                    <a:ext uri="{9D8B030D-6E8A-4147-A177-3AD203B41FA5}">
                      <a16:colId xmlns:a16="http://schemas.microsoft.com/office/drawing/2014/main" val="3381065930"/>
                    </a:ext>
                  </a:extLst>
                </a:gridCol>
                <a:gridCol w="4354404">
                  <a:extLst>
                    <a:ext uri="{9D8B030D-6E8A-4147-A177-3AD203B41FA5}">
                      <a16:colId xmlns:a16="http://schemas.microsoft.com/office/drawing/2014/main" val="2913029828"/>
                    </a:ext>
                  </a:extLst>
                </a:gridCol>
              </a:tblGrid>
              <a:tr h="55358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Methods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Pros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Cons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453305"/>
                  </a:ext>
                </a:extLst>
              </a:tr>
              <a:tr h="68634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LSB</a:t>
                      </a:r>
                      <a:endParaRPr lang="en-MY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Verdana"/>
                          <a:ea typeface="Verdana"/>
                          <a:cs typeface="Verdana"/>
                          <a:sym typeface="Arial"/>
                        </a:rPr>
                        <a:t>Simple</a:t>
                      </a:r>
                    </a:p>
                    <a:p>
                      <a:pPr marL="285750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Verdana"/>
                          <a:ea typeface="Verdana"/>
                          <a:cs typeface="Verdana"/>
                          <a:sym typeface="Arial"/>
                        </a:rPr>
                        <a:t>Does not deteriorate the quality on images</a:t>
                      </a:r>
                      <a:endParaRPr lang="en-US" b="0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Verdana"/>
                          <a:ea typeface="Verdana"/>
                          <a:cs typeface="Verdana"/>
                          <a:sym typeface="Arial"/>
                        </a:rPr>
                        <a:t>Not robust against signal processing operations and attacks.</a:t>
                      </a:r>
                      <a:endParaRPr lang="en-US" b="0" dirty="0" smtClean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513540"/>
                  </a:ext>
                </a:extLst>
              </a:tr>
              <a:tr h="86093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SSM</a:t>
                      </a:r>
                      <a:endParaRPr lang="en-MY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Verdana"/>
                          <a:ea typeface="Verdana"/>
                          <a:cs typeface="Verdana"/>
                          <a:sym typeface="Arial"/>
                        </a:rPr>
                        <a:t>Resistance to natural interference and jamming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Verdana"/>
                          <a:ea typeface="Verdana"/>
                          <a:cs typeface="Verdana"/>
                          <a:sym typeface="Arial"/>
                        </a:rPr>
                        <a:t>prevent detection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62930"/>
                  </a:ext>
                </a:extLst>
              </a:tr>
              <a:tr h="110691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DCT</a:t>
                      </a:r>
                      <a:endParaRPr lang="en-MY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Verdana"/>
                          <a:ea typeface="Verdana"/>
                          <a:cs typeface="Verdana"/>
                          <a:sym typeface="Arial"/>
                        </a:rPr>
                        <a:t>Robust on low pass filtering, brightness, contrast adjustment, blurring</a:t>
                      </a:r>
                      <a:endParaRPr lang="en-US" b="0" dirty="0" smtClean="0">
                        <a:effectLst/>
                      </a:endParaRPr>
                    </a:p>
                    <a:p>
                      <a:pPr marL="285750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Verdana"/>
                          <a:ea typeface="Verdana"/>
                          <a:cs typeface="Verdana"/>
                          <a:sym typeface="Arial"/>
                        </a:rPr>
                        <a:t>Robust to different signal processing attacks.</a:t>
                      </a:r>
                      <a:endParaRPr lang="en-US" b="0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Verdana"/>
                          <a:ea typeface="Verdana"/>
                          <a:cs typeface="Verdana"/>
                          <a:sym typeface="Arial"/>
                        </a:rPr>
                        <a:t>Not robust against geometric attacks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434920"/>
                  </a:ext>
                </a:extLst>
              </a:tr>
              <a:tr h="108604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DWT</a:t>
                      </a:r>
                      <a:endParaRPr lang="en-MY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Verdana"/>
                          <a:ea typeface="Verdana"/>
                          <a:cs typeface="Verdana"/>
                          <a:sym typeface="Arial"/>
                        </a:rPr>
                        <a:t>Gives better visual image quality</a:t>
                      </a:r>
                    </a:p>
                    <a:p>
                      <a:pPr marL="285750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Verdana"/>
                          <a:ea typeface="Verdana"/>
                          <a:cs typeface="Verdana"/>
                          <a:sym typeface="Arial"/>
                        </a:rPr>
                        <a:t>Allows better localization of watermarks</a:t>
                      </a:r>
                      <a:endParaRPr lang="en-US" b="0" dirty="0" smtClean="0">
                        <a:effectLst/>
                      </a:endParaRPr>
                    </a:p>
                    <a:p>
                      <a:pPr marL="285750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Verdana"/>
                          <a:ea typeface="Verdana"/>
                          <a:cs typeface="Verdana"/>
                          <a:sym typeface="Arial"/>
                        </a:rPr>
                        <a:t>More robust to wavelet transform based image compression</a:t>
                      </a:r>
                      <a:endParaRPr lang="en-US" b="0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Verdana"/>
                          <a:ea typeface="Verdana"/>
                          <a:cs typeface="Verdana"/>
                          <a:sym typeface="Arial"/>
                        </a:rPr>
                        <a:t>More complex</a:t>
                      </a:r>
                    </a:p>
                    <a:p>
                      <a:pPr marL="285750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Verdana"/>
                          <a:ea typeface="Verdana"/>
                          <a:cs typeface="Verdana"/>
                          <a:sym typeface="Arial"/>
                        </a:rPr>
                        <a:t>High computation cost</a:t>
                      </a:r>
                      <a:endParaRPr lang="en-US" b="0" dirty="0" smtClean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154812"/>
                  </a:ext>
                </a:extLst>
              </a:tr>
              <a:tr h="59557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DFT</a:t>
                      </a:r>
                      <a:endParaRPr lang="en-MY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MY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Verdana"/>
                          <a:ea typeface="Verdana"/>
                          <a:cs typeface="Verdana"/>
                          <a:sym typeface="Arial"/>
                        </a:rPr>
                        <a:t>Robust against geometric attacks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Verdana"/>
                          <a:ea typeface="Verdana"/>
                          <a:cs typeface="Verdana"/>
                          <a:sym typeface="Arial"/>
                        </a:rPr>
                        <a:t>More complex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Verdana"/>
                          <a:ea typeface="Verdana"/>
                          <a:cs typeface="Verdana"/>
                          <a:sym typeface="Arial"/>
                        </a:rPr>
                        <a:t>High computation cost.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29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89695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8"/>
          <p:cNvSpPr txBox="1">
            <a:spLocks noGrp="1"/>
          </p:cNvSpPr>
          <p:nvPr>
            <p:ph type="title"/>
          </p:nvPr>
        </p:nvSpPr>
        <p:spPr>
          <a:xfrm>
            <a:off x="2060759" y="3370925"/>
            <a:ext cx="7982272" cy="1175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onsolas"/>
              <a:buNone/>
            </a:pPr>
            <a:r>
              <a:rPr lang="en-US" sz="7200" b="1" dirty="0" smtClean="0"/>
              <a:t>Experimental Result</a:t>
            </a:r>
            <a:endParaRPr sz="7200" dirty="0"/>
          </a:p>
        </p:txBody>
      </p:sp>
      <p:sp>
        <p:nvSpPr>
          <p:cNvPr id="396" name="Google Shape;396;p8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753933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7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>
              <a:spcBef>
                <a:spcPts val="0"/>
              </a:spcBef>
              <a:buClr>
                <a:srgbClr val="7F7F7F"/>
              </a:buClr>
              <a:buSzPts val="2000"/>
              <a:buNone/>
            </a:pPr>
            <a:r>
              <a:rPr lang="en-US" dirty="0" smtClean="0"/>
              <a:t>an image quality metrics.</a:t>
            </a:r>
          </a:p>
          <a:p>
            <a:pPr marL="0" lvl="0" indent="0">
              <a:spcBef>
                <a:spcPts val="0"/>
              </a:spcBef>
              <a:buClr>
                <a:srgbClr val="7F7F7F"/>
              </a:buClr>
              <a:buSzPts val="2000"/>
              <a:buNone/>
            </a:pPr>
            <a:endParaRPr lang="en-US" dirty="0" smtClean="0"/>
          </a:p>
          <a:p>
            <a:pPr marL="0" lvl="0" indent="0">
              <a:spcBef>
                <a:spcPts val="0"/>
              </a:spcBef>
              <a:buClr>
                <a:srgbClr val="7F7F7F"/>
              </a:buClr>
              <a:buSzPts val="2000"/>
              <a:buNone/>
            </a:pPr>
            <a:r>
              <a:rPr lang="en-US" dirty="0"/>
              <a:t>Q</a:t>
            </a:r>
            <a:r>
              <a:rPr lang="en-US" dirty="0" smtClean="0"/>
              <a:t>uantifies </a:t>
            </a:r>
            <a:r>
              <a:rPr lang="en-US" dirty="0"/>
              <a:t>the quality of a reconstructed or corrupt image with reference to the </a:t>
            </a:r>
            <a:r>
              <a:rPr lang="en-US" dirty="0" smtClean="0"/>
              <a:t>ground-truth.</a:t>
            </a:r>
          </a:p>
          <a:p>
            <a:pPr marL="0" lvl="0" indent="0">
              <a:spcBef>
                <a:spcPts val="0"/>
              </a:spcBef>
              <a:buClr>
                <a:srgbClr val="7F7F7F"/>
              </a:buClr>
              <a:buSzPts val="2000"/>
              <a:buNone/>
            </a:pPr>
            <a:endParaRPr lang="en-US" dirty="0"/>
          </a:p>
          <a:p>
            <a:pPr marL="0" lvl="0" indent="0">
              <a:spcBef>
                <a:spcPts val="0"/>
              </a:spcBef>
              <a:buClr>
                <a:srgbClr val="7F7F7F"/>
              </a:buClr>
              <a:buSzPts val="2000"/>
              <a:buNone/>
            </a:pPr>
            <a:r>
              <a:rPr lang="en-US" dirty="0" smtClean="0"/>
              <a:t>Higher value means quality better.</a:t>
            </a:r>
          </a:p>
          <a:p>
            <a:pPr marL="0" lvl="0" indent="0">
              <a:spcBef>
                <a:spcPts val="0"/>
              </a:spcBef>
              <a:buClr>
                <a:srgbClr val="7F7F7F"/>
              </a:buClr>
              <a:buSzPts val="2000"/>
              <a:buNone/>
            </a:pPr>
            <a:endParaRPr lang="en-US" dirty="0" smtClean="0"/>
          </a:p>
        </p:txBody>
      </p:sp>
      <p:sp>
        <p:nvSpPr>
          <p:cNvPr id="389" name="Google Shape;389;p7"/>
          <p:cNvSpPr txBox="1">
            <a:spLocks noGrp="1"/>
          </p:cNvSpPr>
          <p:nvPr>
            <p:ph type="title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/>
          <a:p>
            <a:pPr lvl="0"/>
            <a:r>
              <a:rPr lang="en-US" dirty="0"/>
              <a:t>Peak signal-to-noise ratio (PSNR):</a:t>
            </a:r>
            <a:endParaRPr dirty="0"/>
          </a:p>
        </p:txBody>
      </p:sp>
      <p:sp>
        <p:nvSpPr>
          <p:cNvPr id="390" name="Google Shape;390;p7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1">
                <a:solidFill>
                  <a:schemeClr val="dk1"/>
                </a:solidFill>
              </a:rPr>
              <a:t>23</a:t>
            </a:fld>
            <a:endParaRPr sz="1800" b="1">
              <a:solidFill>
                <a:schemeClr val="dk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326" y="3198022"/>
            <a:ext cx="2401921" cy="239156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6879" y="4395397"/>
            <a:ext cx="1246114" cy="119419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245386" y="5785771"/>
            <a:ext cx="16914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Host Image</a:t>
            </a:r>
            <a:endParaRPr lang="en-MY" sz="2000" dirty="0">
              <a:solidFill>
                <a:srgbClr val="3F3F3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464192" y="5783834"/>
            <a:ext cx="16914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Watermark</a:t>
            </a:r>
            <a:endParaRPr lang="en-MY" sz="2000" dirty="0">
              <a:solidFill>
                <a:srgbClr val="3F3F3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90425" y="6231394"/>
            <a:ext cx="352789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1100" dirty="0"/>
              <a:t>https://thesai.org/Downloads/Volume8No2/Paper_32-Comparison_of_Discrete_Cosine_Transforms.pdf</a:t>
            </a:r>
          </a:p>
        </p:txBody>
      </p:sp>
    </p:spTree>
    <p:extLst>
      <p:ext uri="{BB962C8B-B14F-4D97-AF65-F5344CB8AC3E}">
        <p14:creationId xmlns:p14="http://schemas.microsoft.com/office/powerpoint/2010/main" val="429456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7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>
              <a:spcBef>
                <a:spcPts val="0"/>
              </a:spcBef>
              <a:buClr>
                <a:srgbClr val="7F7F7F"/>
              </a:buClr>
              <a:buSzPts val="2000"/>
              <a:buNone/>
            </a:pPr>
            <a:r>
              <a:rPr lang="en-US" dirty="0" smtClean="0"/>
              <a:t>PSNR of embedded image watermark in low frequency (LF), middle frequency (MF), and high frequency (HF) of image.</a:t>
            </a:r>
          </a:p>
        </p:txBody>
      </p:sp>
      <p:sp>
        <p:nvSpPr>
          <p:cNvPr id="389" name="Google Shape;389;p7"/>
          <p:cNvSpPr txBox="1">
            <a:spLocks noGrp="1"/>
          </p:cNvSpPr>
          <p:nvPr>
            <p:ph type="title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/>
          <a:p>
            <a:pPr lvl="0"/>
            <a:r>
              <a:rPr lang="en-US" dirty="0" smtClean="0"/>
              <a:t>EXPERIMENTAL RESULT</a:t>
            </a:r>
            <a:endParaRPr dirty="0"/>
          </a:p>
        </p:txBody>
      </p:sp>
      <p:sp>
        <p:nvSpPr>
          <p:cNvPr id="390" name="Google Shape;390;p7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1">
                <a:solidFill>
                  <a:schemeClr val="dk1"/>
                </a:solidFill>
              </a:rPr>
              <a:t>24</a:t>
            </a:fld>
            <a:endParaRPr sz="1800" b="1">
              <a:solidFill>
                <a:schemeClr val="dk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155678" y="3702454"/>
            <a:ext cx="737889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1100" dirty="0"/>
              <a:t>https://thesai.org/Downloads/Volume8No2/Paper_32-Comparison_of_Discrete_Cosine_Transforms.pdf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9" y="2701756"/>
            <a:ext cx="10058399" cy="329363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591455" y="5515583"/>
            <a:ext cx="1964988" cy="47980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" name="Rectangle 3"/>
          <p:cNvSpPr/>
          <p:nvPr/>
        </p:nvSpPr>
        <p:spPr>
          <a:xfrm>
            <a:off x="1313821" y="6089710"/>
            <a:ext cx="102108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F7F7F"/>
              </a:buClr>
              <a:buSzPts val="2000"/>
            </a:pPr>
            <a:r>
              <a:rPr lang="en-US" sz="2400" b="1" dirty="0">
                <a:solidFill>
                  <a:srgbClr val="FF0000"/>
                </a:solidFill>
              </a:rPr>
              <a:t>DCT </a:t>
            </a:r>
            <a:r>
              <a:rPr lang="en-US" sz="2400" b="1" dirty="0" smtClean="0">
                <a:solidFill>
                  <a:srgbClr val="FF0000"/>
                </a:solidFill>
              </a:rPr>
              <a:t>embed </a:t>
            </a:r>
            <a:r>
              <a:rPr lang="en-US" sz="2400" b="1" dirty="0">
                <a:solidFill>
                  <a:srgbClr val="FF0000"/>
                </a:solidFill>
              </a:rPr>
              <a:t>on High Frequency is the best for image watermarking.</a:t>
            </a:r>
            <a:endParaRPr lang="en-MY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98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7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>
              <a:spcBef>
                <a:spcPts val="0"/>
              </a:spcBef>
              <a:buClr>
                <a:srgbClr val="7F7F7F"/>
              </a:buClr>
              <a:buSzPts val="2000"/>
              <a:buNone/>
            </a:pPr>
            <a:r>
              <a:rPr lang="en-US" dirty="0" smtClean="0"/>
              <a:t>PSNR of Compression Attack in Watermark DCT, DWT, DFT.</a:t>
            </a:r>
          </a:p>
        </p:txBody>
      </p:sp>
      <p:sp>
        <p:nvSpPr>
          <p:cNvPr id="389" name="Google Shape;389;p7"/>
          <p:cNvSpPr txBox="1">
            <a:spLocks noGrp="1"/>
          </p:cNvSpPr>
          <p:nvPr>
            <p:ph type="title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/>
          <a:p>
            <a:pPr lvl="0"/>
            <a:r>
              <a:rPr lang="en-US" dirty="0" smtClean="0"/>
              <a:t>EXPERIMENTAL RESULT</a:t>
            </a:r>
            <a:endParaRPr dirty="0"/>
          </a:p>
        </p:txBody>
      </p:sp>
      <p:sp>
        <p:nvSpPr>
          <p:cNvPr id="390" name="Google Shape;390;p7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1">
                <a:solidFill>
                  <a:schemeClr val="dk1"/>
                </a:solidFill>
              </a:rPr>
              <a:t>25</a:t>
            </a:fld>
            <a:endParaRPr sz="1800" b="1">
              <a:solidFill>
                <a:schemeClr val="dk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114" y="4698570"/>
            <a:ext cx="163100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1100" dirty="0"/>
              <a:t>https://thesai.org/Downloads/Volume8No2/Paper_32-Comparison_of_Discrete_Cosine_Transforms.pdf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19" y="2431163"/>
            <a:ext cx="8046720" cy="337540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988322" y="3539814"/>
            <a:ext cx="2089533" cy="226675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" name="Rectangle 8"/>
          <p:cNvSpPr/>
          <p:nvPr/>
        </p:nvSpPr>
        <p:spPr>
          <a:xfrm>
            <a:off x="3300594" y="5923937"/>
            <a:ext cx="56517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7F7F7F"/>
              </a:buClr>
              <a:buSzPts val="2000"/>
            </a:pPr>
            <a:r>
              <a:rPr lang="en-US" sz="2400" b="1" dirty="0" smtClean="0">
                <a:solidFill>
                  <a:srgbClr val="FF0000"/>
                </a:solidFill>
              </a:rPr>
              <a:t>DWT Robust to Compression Attack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95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7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>
              <a:spcBef>
                <a:spcPts val="0"/>
              </a:spcBef>
              <a:buClr>
                <a:srgbClr val="7F7F7F"/>
              </a:buClr>
              <a:buSzPts val="2000"/>
              <a:buNone/>
            </a:pPr>
            <a:r>
              <a:rPr lang="en-US" dirty="0" smtClean="0"/>
              <a:t>PSNR of Contrast Manipulation in Watermark DCT, DWT, DFT.</a:t>
            </a:r>
          </a:p>
        </p:txBody>
      </p:sp>
      <p:sp>
        <p:nvSpPr>
          <p:cNvPr id="389" name="Google Shape;389;p7"/>
          <p:cNvSpPr txBox="1">
            <a:spLocks noGrp="1"/>
          </p:cNvSpPr>
          <p:nvPr>
            <p:ph type="title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/>
          <a:p>
            <a:pPr lvl="0"/>
            <a:r>
              <a:rPr lang="en-US" dirty="0" smtClean="0"/>
              <a:t>EXPERIMENTAL RESULT</a:t>
            </a:r>
            <a:endParaRPr dirty="0"/>
          </a:p>
        </p:txBody>
      </p:sp>
      <p:sp>
        <p:nvSpPr>
          <p:cNvPr id="390" name="Google Shape;390;p7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1">
                <a:solidFill>
                  <a:schemeClr val="dk1"/>
                </a:solidFill>
              </a:rPr>
              <a:t>26</a:t>
            </a:fld>
            <a:endParaRPr sz="1800" b="1">
              <a:solidFill>
                <a:schemeClr val="dk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90890" y="4883882"/>
            <a:ext cx="139105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1100" dirty="0"/>
              <a:t>https://thesai.org/Downloads/Volume8No2/Paper_32-Comparison_of_Discrete_Cosine_Transforms.pdf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1945" y="2307241"/>
            <a:ext cx="6144840" cy="368463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981845" y="3103582"/>
            <a:ext cx="1060981" cy="282035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Rectangle 5"/>
          <p:cNvSpPr/>
          <p:nvPr/>
        </p:nvSpPr>
        <p:spPr>
          <a:xfrm>
            <a:off x="3328480" y="6099768"/>
            <a:ext cx="56517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7F7F7F"/>
              </a:buClr>
              <a:buSzPts val="2000"/>
            </a:pPr>
            <a:r>
              <a:rPr lang="en-US" sz="2400" b="1" dirty="0" smtClean="0">
                <a:solidFill>
                  <a:srgbClr val="FF0000"/>
                </a:solidFill>
              </a:rPr>
              <a:t>DCT Robust to Contrast Manipulation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07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28"/>
          <p:cNvSpPr txBox="1">
            <a:spLocks noGrp="1"/>
          </p:cNvSpPr>
          <p:nvPr>
            <p:ph type="title"/>
          </p:nvPr>
        </p:nvSpPr>
        <p:spPr>
          <a:xfrm>
            <a:off x="2012120" y="2923453"/>
            <a:ext cx="7982272" cy="1175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onsolas"/>
              <a:buNone/>
            </a:pPr>
            <a:r>
              <a:rPr lang="en-US" sz="7200" b="1"/>
              <a:t>Conclusions</a:t>
            </a:r>
            <a:endParaRPr sz="7200"/>
          </a:p>
        </p:txBody>
      </p:sp>
      <p:sp>
        <p:nvSpPr>
          <p:cNvPr id="643" name="Google Shape;643;p28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29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>
              <a:spcBef>
                <a:spcPts val="0"/>
              </a:spcBef>
              <a:buSzPts val="2000"/>
              <a:buNone/>
            </a:pPr>
            <a:r>
              <a:rPr lang="en-US" dirty="0"/>
              <a:t>Frequency domain transformation methods are used widely in Digital Image Compression and Digital Image Watermarking. </a:t>
            </a:r>
            <a:endParaRPr lang="en-US" dirty="0" smtClean="0"/>
          </a:p>
          <a:p>
            <a:pPr marL="0" lvl="0" indent="0">
              <a:spcBef>
                <a:spcPts val="0"/>
              </a:spcBef>
              <a:buSzPts val="2000"/>
              <a:buNone/>
            </a:pPr>
            <a:endParaRPr lang="en-US" dirty="0" smtClean="0"/>
          </a:p>
          <a:p>
            <a:pPr marL="0" lvl="0" indent="0">
              <a:spcBef>
                <a:spcPts val="0"/>
              </a:spcBef>
              <a:buSzPts val="2000"/>
              <a:buNone/>
            </a:pPr>
            <a:endParaRPr lang="en-US" dirty="0"/>
          </a:p>
          <a:p>
            <a:pPr marL="0" lvl="0" indent="0">
              <a:spcBef>
                <a:spcPts val="0"/>
              </a:spcBef>
              <a:buSzPts val="2000"/>
              <a:buNone/>
            </a:pPr>
            <a:r>
              <a:rPr lang="en-US" dirty="0" smtClean="0"/>
              <a:t>It </a:t>
            </a:r>
            <a:r>
              <a:rPr lang="en-US" dirty="0"/>
              <a:t>reduces the weakness of </a:t>
            </a:r>
            <a:r>
              <a:rPr lang="en-US" dirty="0" smtClean="0"/>
              <a:t>spatial domain transformation </a:t>
            </a:r>
            <a:r>
              <a:rPr lang="en-US" dirty="0"/>
              <a:t>such as Least Significant Bit (LSB) methods which is more noise-tolerant. </a:t>
            </a:r>
            <a:endParaRPr dirty="0"/>
          </a:p>
          <a:p>
            <a:pPr marL="9144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sp>
        <p:nvSpPr>
          <p:cNvPr id="649" name="Google Shape;649;p29"/>
          <p:cNvSpPr txBox="1">
            <a:spLocks noGrp="1"/>
          </p:cNvSpPr>
          <p:nvPr>
            <p:ph type="title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onsolas"/>
              <a:buNone/>
            </a:pPr>
            <a:r>
              <a:rPr lang="en-US"/>
              <a:t>CONCLUSIONS</a:t>
            </a:r>
            <a:endParaRPr/>
          </a:p>
        </p:txBody>
      </p:sp>
      <p:sp>
        <p:nvSpPr>
          <p:cNvPr id="651" name="Google Shape;651;p29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1">
                <a:solidFill>
                  <a:schemeClr val="dk1"/>
                </a:solidFill>
              </a:rPr>
              <a:t>28</a:t>
            </a:fld>
            <a:endParaRPr sz="18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30"/>
          <p:cNvSpPr txBox="1">
            <a:spLocks noGrp="1"/>
          </p:cNvSpPr>
          <p:nvPr>
            <p:ph type="title"/>
          </p:nvPr>
        </p:nvSpPr>
        <p:spPr>
          <a:xfrm>
            <a:off x="2012120" y="2923453"/>
            <a:ext cx="7982272" cy="1175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onsolas"/>
              <a:buNone/>
            </a:pPr>
            <a:r>
              <a:rPr lang="en-US" sz="7200" b="1"/>
              <a:t>References</a:t>
            </a:r>
            <a:endParaRPr sz="7200"/>
          </a:p>
        </p:txBody>
      </p:sp>
      <p:sp>
        <p:nvSpPr>
          <p:cNvPr id="657" name="Google Shape;657;p30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"/>
          <p:cNvSpPr txBox="1">
            <a:spLocks noGrp="1"/>
          </p:cNvSpPr>
          <p:nvPr>
            <p:ph type="title"/>
          </p:nvPr>
        </p:nvSpPr>
        <p:spPr>
          <a:xfrm>
            <a:off x="2012120" y="2923453"/>
            <a:ext cx="7982272" cy="1175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onsolas"/>
              <a:buNone/>
            </a:pPr>
            <a:r>
              <a:rPr lang="en-US" sz="7200" b="1"/>
              <a:t>Introduction</a:t>
            </a:r>
            <a:endParaRPr sz="7200"/>
          </a:p>
        </p:txBody>
      </p:sp>
      <p:sp>
        <p:nvSpPr>
          <p:cNvPr id="345" name="Google Shape;345;p3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31"/>
          <p:cNvSpPr txBox="1">
            <a:spLocks noGrp="1"/>
          </p:cNvSpPr>
          <p:nvPr>
            <p:ph type="body" idx="1"/>
          </p:nvPr>
        </p:nvSpPr>
        <p:spPr>
          <a:xfrm>
            <a:off x="1097281" y="1845734"/>
            <a:ext cx="4841702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700"/>
              <a:buAutoNum type="arabicPeriod"/>
            </a:pPr>
            <a:r>
              <a:rPr lang="en-US" sz="1700" u="sng" dirty="0">
                <a:solidFill>
                  <a:schemeClr val="hlink"/>
                </a:solidFill>
                <a:hlinkClick r:id="rId3"/>
              </a:rPr>
              <a:t>https://www.slideshare.net/nafees321/digital-watermarking-10187496</a:t>
            </a:r>
            <a:endParaRPr sz="1700" dirty="0"/>
          </a:p>
          <a:p>
            <a:pPr marL="457200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7F7F7F"/>
              </a:buClr>
              <a:buSzPts val="1700"/>
              <a:buAutoNum type="arabicPeriod"/>
            </a:pPr>
            <a:r>
              <a:rPr lang="en-US" sz="1700" u="sng" dirty="0">
                <a:solidFill>
                  <a:schemeClr val="hlink"/>
                </a:solidFill>
                <a:hlinkClick r:id="rId4"/>
              </a:rPr>
              <a:t>https://github.com/diptamath/DWT-DCT-Digital-Image-Watermarking/blob/master/paper.pdf</a:t>
            </a:r>
            <a:endParaRPr sz="1700" dirty="0"/>
          </a:p>
          <a:p>
            <a:pPr marL="457200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7F7F7F"/>
              </a:buClr>
              <a:buSzPts val="1700"/>
              <a:buAutoNum type="arabicPeriod"/>
            </a:pPr>
            <a:r>
              <a:rPr lang="en-US" sz="1700" u="sng" dirty="0">
                <a:solidFill>
                  <a:schemeClr val="hlink"/>
                </a:solidFill>
                <a:hlinkClick r:id="rId5"/>
              </a:rPr>
              <a:t>https://www.slideshare.net/qaisarayub/watermarking-inimageprocessing</a:t>
            </a:r>
            <a:endParaRPr sz="1700" dirty="0"/>
          </a:p>
          <a:p>
            <a:pPr marL="457200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7F7F7F"/>
              </a:buClr>
              <a:buSzPts val="1700"/>
              <a:buAutoNum type="arabicPeriod"/>
            </a:pPr>
            <a:r>
              <a:rPr lang="en-US" sz="1700" u="sng" dirty="0">
                <a:solidFill>
                  <a:schemeClr val="hlink"/>
                </a:solidFill>
                <a:hlinkClick r:id="rId6"/>
              </a:rPr>
              <a:t>https://www.slideshare.net/ankushkr007/digital-watermarking-15450208</a:t>
            </a:r>
            <a:endParaRPr sz="1700" dirty="0"/>
          </a:p>
          <a:p>
            <a:pPr marL="457200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7F7F7F"/>
              </a:buClr>
              <a:buSzPts val="1700"/>
              <a:buAutoNum type="arabicPeriod"/>
            </a:pPr>
            <a:r>
              <a:rPr lang="en-US" sz="1700" u="sng" dirty="0">
                <a:solidFill>
                  <a:schemeClr val="hlink"/>
                </a:solidFill>
                <a:hlinkClick r:id="rId7"/>
              </a:rPr>
              <a:t>https://medium.com/swlh/lsb-image-steganography-using-python-2bbbee2c69a2</a:t>
            </a:r>
            <a:endParaRPr sz="1700"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00"/>
              <a:buNone/>
            </a:pPr>
            <a:endParaRPr sz="1700" dirty="0"/>
          </a:p>
        </p:txBody>
      </p:sp>
      <p:sp>
        <p:nvSpPr>
          <p:cNvPr id="663" name="Google Shape;663;p31"/>
          <p:cNvSpPr txBox="1">
            <a:spLocks noGrp="1"/>
          </p:cNvSpPr>
          <p:nvPr>
            <p:ph type="title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onsolas"/>
              <a:buNone/>
            </a:pPr>
            <a:r>
              <a:rPr lang="en-US" dirty="0"/>
              <a:t>REFERENCES</a:t>
            </a:r>
            <a:endParaRPr dirty="0"/>
          </a:p>
        </p:txBody>
      </p:sp>
      <p:sp>
        <p:nvSpPr>
          <p:cNvPr id="664" name="Google Shape;664;p31"/>
          <p:cNvSpPr txBox="1"/>
          <p:nvPr/>
        </p:nvSpPr>
        <p:spPr>
          <a:xfrm>
            <a:off x="6179127" y="1845734"/>
            <a:ext cx="4976553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457200">
              <a:lnSpc>
                <a:spcPct val="90000"/>
              </a:lnSpc>
              <a:buClr>
                <a:srgbClr val="7F7F7F"/>
              </a:buClr>
              <a:buSzPts val="1700"/>
              <a:buFont typeface="Calibri"/>
              <a:buAutoNum type="arabicPeriod"/>
              <a:defRPr sz="17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indent="-342900">
              <a:spcBef>
                <a:spcPts val="200"/>
              </a:spcBef>
              <a:buClr>
                <a:srgbClr val="3F3F3F"/>
              </a:buClr>
              <a:buSzPts val="1800"/>
              <a:buFont typeface="Calibri"/>
              <a:buChar char="◦"/>
              <a:defRPr sz="180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indent="-342900">
              <a:spcBef>
                <a:spcPts val="400"/>
              </a:spcBef>
              <a:buClr>
                <a:srgbClr val="3F3F3F"/>
              </a:buClr>
              <a:buSzPts val="1800"/>
              <a:buFont typeface="Calibri"/>
              <a:buChar char="◦"/>
              <a:defRPr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indent="-342900">
              <a:spcBef>
                <a:spcPts val="400"/>
              </a:spcBef>
              <a:buClr>
                <a:srgbClr val="3F3F3F"/>
              </a:buClr>
              <a:buSzPts val="1800"/>
              <a:buFont typeface="Calibri"/>
              <a:buChar char="◦"/>
              <a:defRPr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indent="-342900">
              <a:spcBef>
                <a:spcPts val="400"/>
              </a:spcBef>
              <a:buClr>
                <a:srgbClr val="3F3F3F"/>
              </a:buClr>
              <a:buSzPts val="1800"/>
              <a:buFont typeface="Calibri"/>
              <a:buChar char="◦"/>
              <a:defRPr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indent="-342900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ts val="1800"/>
              <a:buFont typeface="Calibri"/>
              <a:buChar char="◦"/>
              <a:defRPr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indent="-342900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ts val="1800"/>
              <a:buFont typeface="Calibri"/>
              <a:buChar char="◦"/>
              <a:defRPr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indent="-342900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ts val="1800"/>
              <a:buFont typeface="Calibri"/>
              <a:buChar char="◦"/>
              <a:defRPr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indent="-3429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>
              <a:buFont typeface="+mj-lt"/>
              <a:buAutoNum type="arabicPeriod" startAt="6"/>
            </a:pPr>
            <a:r>
              <a:rPr lang="en-US" dirty="0">
                <a:hlinkClick r:id="rId8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https://www.pyimagesearch.com/2016/04/25/watermarking-images-with-opencv-and-python/</a:t>
            </a:r>
            <a:endParaRPr dirty="0"/>
          </a:p>
          <a:p>
            <a:pPr>
              <a:buAutoNum type="arabicPeriod" startAt="6"/>
            </a:pPr>
            <a:r>
              <a:rPr lang="en-US" dirty="0">
                <a:hlinkClick r:id="rId9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https://viblo.asia/p/opencv-watermarking-image-1VgZv4or5Aw</a:t>
            </a:r>
            <a:endParaRPr dirty="0"/>
          </a:p>
          <a:p>
            <a:pPr>
              <a:buAutoNum type="arabicPeriod" startAt="6"/>
            </a:pPr>
            <a:r>
              <a:rPr lang="en-US" dirty="0">
                <a:hlinkClick r:id="rId10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https://www.ijarcce.com/upload/2016/april-16/IJARCCE%20123.pdf</a:t>
            </a:r>
            <a:endParaRPr dirty="0"/>
          </a:p>
          <a:p>
            <a:pPr>
              <a:buAutoNum type="arabicPeriod" startAt="6"/>
            </a:pPr>
            <a:r>
              <a:rPr lang="en-US" dirty="0">
                <a:hlinkClick r:id="rId11"/>
              </a:rPr>
              <a:t>https://pdfs.semanticscholar.org/327e/4aee192e7a270d3876aa1b137ebc7711e1e8.pdf?_</a:t>
            </a:r>
            <a:r>
              <a:rPr lang="en-US" dirty="0">
                <a:hlinkClick r:id="rId11"/>
              </a:rPr>
              <a:t>ga=2.64994219.587469682.1607119444-1030347285.1607119444</a:t>
            </a:r>
            <a:endParaRPr lang="en-US" dirty="0"/>
          </a:p>
          <a:p>
            <a:pPr>
              <a:buAutoNum type="arabicPeriod" startAt="6"/>
            </a:pPr>
            <a:r>
              <a:rPr lang="en-MY" dirty="0">
                <a:hlinkClick r:id="rId12"/>
              </a:rPr>
              <a:t>https://</a:t>
            </a:r>
            <a:r>
              <a:rPr lang="en-MY" dirty="0">
                <a:hlinkClick r:id="rId12"/>
              </a:rPr>
              <a:t>thesai.org/Downloads/Volume8No2/Paper_32-Comparison_of_Discrete_Cosine_Transforms.pdf</a:t>
            </a:r>
            <a:endParaRPr dirty="0"/>
          </a:p>
          <a:p>
            <a:pPr>
              <a:buAutoNum type="arabicPeriod" startAt="6"/>
            </a:pPr>
            <a:endParaRPr dirty="0"/>
          </a:p>
          <a:p>
            <a:pPr>
              <a:buAutoNum type="arabicPeriod" startAt="6"/>
            </a:pPr>
            <a:endParaRPr dirty="0"/>
          </a:p>
          <a:p>
            <a:pPr>
              <a:buAutoNum type="arabicPeriod" startAt="6"/>
            </a:pPr>
            <a:endParaRPr dirty="0"/>
          </a:p>
          <a:p>
            <a:pPr>
              <a:buAutoNum type="arabicPeriod" startAt="6"/>
            </a:pPr>
            <a:endParaRPr dirty="0"/>
          </a:p>
          <a:p>
            <a:pPr>
              <a:buAutoNum type="arabicPeriod" startAt="6"/>
            </a:pPr>
            <a:endParaRPr dirty="0"/>
          </a:p>
        </p:txBody>
      </p:sp>
      <p:sp>
        <p:nvSpPr>
          <p:cNvPr id="665" name="Google Shape;665;p31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1">
                <a:solidFill>
                  <a:schemeClr val="dk1"/>
                </a:solidFill>
              </a:rPr>
              <a:t>30</a:t>
            </a:fld>
            <a:endParaRPr sz="18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5029199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indent="-127000">
              <a:spcBef>
                <a:spcPts val="1400"/>
              </a:spcBef>
              <a:buClr>
                <a:srgbClr val="7F7F7F"/>
              </a:buClr>
              <a:buSzPts val="2000"/>
              <a:buFont typeface="Noto Sans Symbols"/>
              <a:buChar char="▪"/>
            </a:pPr>
            <a:r>
              <a:rPr lang="en-US" sz="2400" dirty="0"/>
              <a:t>A pattern of bits inserted into an, and cannot be manipulated.</a:t>
            </a:r>
          </a:p>
          <a:p>
            <a:pPr marL="0" indent="0">
              <a:spcBef>
                <a:spcPts val="1400"/>
              </a:spcBef>
              <a:buClr>
                <a:srgbClr val="7F7F7F"/>
              </a:buClr>
              <a:buSzPts val="2000"/>
              <a:buNone/>
            </a:pPr>
            <a:endParaRPr lang="en-US" sz="2400" dirty="0" smtClean="0"/>
          </a:p>
          <a:p>
            <a:pPr marL="91440" indent="-127000">
              <a:spcBef>
                <a:spcPts val="1400"/>
              </a:spcBef>
              <a:buClr>
                <a:srgbClr val="7F7F7F"/>
              </a:buClr>
              <a:buSzPts val="2000"/>
              <a:buFont typeface="Noto Sans Symbols"/>
              <a:buChar char="▪"/>
            </a:pPr>
            <a:r>
              <a:rPr lang="en-US" sz="2400" dirty="0" smtClean="0"/>
              <a:t>Used </a:t>
            </a:r>
            <a:r>
              <a:rPr lang="en-US" sz="2400" dirty="0"/>
              <a:t>to </a:t>
            </a:r>
            <a:r>
              <a:rPr lang="en-US" sz="2400" b="1" dirty="0"/>
              <a:t>hide the </a:t>
            </a:r>
            <a:r>
              <a:rPr lang="en-US" sz="2400" b="1" dirty="0" smtClean="0"/>
              <a:t>information</a:t>
            </a:r>
            <a:r>
              <a:rPr lang="en-US" sz="2400" dirty="0" smtClean="0"/>
              <a:t> and </a:t>
            </a:r>
            <a:r>
              <a:rPr lang="en-US" sz="2400" b="1" dirty="0" smtClean="0"/>
              <a:t>provide </a:t>
            </a:r>
            <a:r>
              <a:rPr lang="en-US" sz="2400" b="1" dirty="0"/>
              <a:t>copy right protection</a:t>
            </a:r>
            <a:r>
              <a:rPr lang="en-US" sz="2400" dirty="0"/>
              <a:t>.</a:t>
            </a:r>
          </a:p>
          <a:p>
            <a:pPr marL="91440" indent="-127000">
              <a:spcBef>
                <a:spcPts val="1400"/>
              </a:spcBef>
              <a:buClr>
                <a:srgbClr val="7F7F7F"/>
              </a:buClr>
              <a:buSzPts val="2000"/>
              <a:buFont typeface="Noto Sans Symbols"/>
              <a:buChar char="▪"/>
            </a:pPr>
            <a:endParaRPr sz="2400" dirty="0"/>
          </a:p>
          <a:p>
            <a:pPr marL="91440" indent="-127000">
              <a:spcBef>
                <a:spcPts val="1400"/>
              </a:spcBef>
              <a:buClr>
                <a:srgbClr val="7F7F7F"/>
              </a:buClr>
              <a:buSzPts val="2000"/>
              <a:buFont typeface="Noto Sans Symbols"/>
              <a:buChar char="▪"/>
            </a:pPr>
            <a:endParaRPr sz="2400" dirty="0"/>
          </a:p>
        </p:txBody>
      </p:sp>
      <p:sp>
        <p:nvSpPr>
          <p:cNvPr id="352" name="Google Shape;352;p4"/>
          <p:cNvSpPr txBox="1">
            <a:spLocks noGrp="1"/>
          </p:cNvSpPr>
          <p:nvPr>
            <p:ph type="title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onsolas"/>
              <a:buNone/>
            </a:pPr>
            <a:r>
              <a:rPr lang="en-US"/>
              <a:t>WATERMARKING</a:t>
            </a:r>
            <a:endParaRPr/>
          </a:p>
        </p:txBody>
      </p:sp>
      <p:sp>
        <p:nvSpPr>
          <p:cNvPr id="353" name="Google Shape;353;p4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1">
                <a:solidFill>
                  <a:schemeClr val="dk1"/>
                </a:solidFill>
              </a:rPr>
              <a:t>4</a:t>
            </a:fld>
            <a:endParaRPr sz="1800" b="1">
              <a:solidFill>
                <a:schemeClr val="dk1"/>
              </a:solidFill>
            </a:endParaRPr>
          </a:p>
        </p:txBody>
      </p:sp>
      <p:pic>
        <p:nvPicPr>
          <p:cNvPr id="17" name="Google Shape;37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26480" y="1677970"/>
            <a:ext cx="5647443" cy="3887201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375;p5"/>
          <p:cNvSpPr/>
          <p:nvPr/>
        </p:nvSpPr>
        <p:spPr>
          <a:xfrm>
            <a:off x="7947608" y="1513892"/>
            <a:ext cx="38259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Credit to https://arxiv.org/pdf/2008.01919.pdf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7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▪"/>
            </a:pPr>
            <a:r>
              <a:rPr lang="en-US" dirty="0"/>
              <a:t> </a:t>
            </a:r>
            <a:r>
              <a:rPr lang="en-US" sz="2400" dirty="0"/>
              <a:t>Certification</a:t>
            </a:r>
            <a:endParaRPr sz="2400" dirty="0"/>
          </a:p>
          <a:p>
            <a:pPr marL="201168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</a:pPr>
            <a:r>
              <a:rPr lang="en-US" sz="2400" dirty="0" err="1"/>
              <a:t>eg</a:t>
            </a:r>
            <a:r>
              <a:rPr lang="en-US" sz="2400" dirty="0"/>
              <a:t>. Identity Card, </a:t>
            </a:r>
            <a:r>
              <a:rPr lang="en-US" sz="2400" dirty="0" smtClean="0"/>
              <a:t>Passport</a:t>
            </a:r>
          </a:p>
          <a:p>
            <a:pPr marL="201168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</a:pPr>
            <a:endParaRPr sz="2400" dirty="0"/>
          </a:p>
          <a:p>
            <a:pPr marL="91440" lvl="0" indent="-1270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▪"/>
            </a:pPr>
            <a:r>
              <a:rPr lang="en-US" sz="2400" dirty="0"/>
              <a:t> Authentication</a:t>
            </a:r>
            <a:endParaRPr sz="2400" dirty="0"/>
          </a:p>
          <a:p>
            <a:pPr marL="201168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</a:pPr>
            <a:r>
              <a:rPr lang="en-US" sz="2400" dirty="0"/>
              <a:t>To detect alterations and modifications in an image</a:t>
            </a:r>
            <a:r>
              <a:rPr lang="en-US" sz="2400" dirty="0" smtClean="0"/>
              <a:t>.</a:t>
            </a:r>
          </a:p>
          <a:p>
            <a:pPr marL="201168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</a:pPr>
            <a:endParaRPr sz="2400" dirty="0"/>
          </a:p>
          <a:p>
            <a:pPr marL="91440" lvl="0" indent="-1270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▪"/>
            </a:pPr>
            <a:r>
              <a:rPr lang="en-US" sz="2400" dirty="0"/>
              <a:t> Copyright Protection</a:t>
            </a:r>
            <a:endParaRPr sz="2400" dirty="0"/>
          </a:p>
          <a:p>
            <a:pPr marL="201168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</a:pPr>
            <a:r>
              <a:rPr lang="en-US" sz="2400" dirty="0" err="1"/>
              <a:t>eg</a:t>
            </a:r>
            <a:r>
              <a:rPr lang="en-US" sz="2400" dirty="0"/>
              <a:t>. Logo in screen when watching TV</a:t>
            </a:r>
            <a:endParaRPr sz="2400" dirty="0"/>
          </a:p>
        </p:txBody>
      </p:sp>
      <p:sp>
        <p:nvSpPr>
          <p:cNvPr id="389" name="Google Shape;389;p7"/>
          <p:cNvSpPr txBox="1">
            <a:spLocks noGrp="1"/>
          </p:cNvSpPr>
          <p:nvPr>
            <p:ph type="title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onsolas"/>
              <a:buNone/>
            </a:pPr>
            <a:r>
              <a:rPr lang="en-US"/>
              <a:t>APPLICATIONS</a:t>
            </a:r>
            <a:endParaRPr/>
          </a:p>
        </p:txBody>
      </p:sp>
      <p:sp>
        <p:nvSpPr>
          <p:cNvPr id="390" name="Google Shape;390;p7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1">
                <a:solidFill>
                  <a:schemeClr val="dk1"/>
                </a:solidFill>
              </a:rPr>
              <a:t>5</a:t>
            </a:fld>
            <a:endParaRPr sz="1800" b="1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7"/>
          <p:cNvSpPr txBox="1">
            <a:spLocks noGrp="1"/>
          </p:cNvSpPr>
          <p:nvPr>
            <p:ph type="body" idx="1"/>
          </p:nvPr>
        </p:nvSpPr>
        <p:spPr>
          <a:xfrm>
            <a:off x="1097281" y="1845734"/>
            <a:ext cx="3390743" cy="49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n-US" sz="2400" dirty="0" smtClean="0"/>
              <a:t>Visible Watermark</a:t>
            </a:r>
            <a:endParaRPr sz="2400" dirty="0"/>
          </a:p>
        </p:txBody>
      </p:sp>
      <p:sp>
        <p:nvSpPr>
          <p:cNvPr id="389" name="Google Shape;389;p7"/>
          <p:cNvSpPr txBox="1">
            <a:spLocks noGrp="1"/>
          </p:cNvSpPr>
          <p:nvPr>
            <p:ph type="title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onsolas"/>
              <a:buNone/>
            </a:pPr>
            <a:r>
              <a:rPr lang="en-US" dirty="0" smtClean="0"/>
              <a:t>TYPES OF WATERMARK</a:t>
            </a:r>
            <a:endParaRPr dirty="0"/>
          </a:p>
        </p:txBody>
      </p:sp>
      <p:sp>
        <p:nvSpPr>
          <p:cNvPr id="390" name="Google Shape;390;p7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1">
                <a:solidFill>
                  <a:schemeClr val="dk1"/>
                </a:solidFill>
              </a:rPr>
              <a:t>6</a:t>
            </a:fld>
            <a:endParaRPr sz="1800" b="1">
              <a:solidFill>
                <a:schemeClr val="dk1"/>
              </a:solidFill>
            </a:endParaRPr>
          </a:p>
        </p:txBody>
      </p:sp>
      <p:sp>
        <p:nvSpPr>
          <p:cNvPr id="6" name="Google Shape;388;p7"/>
          <p:cNvSpPr txBox="1">
            <a:spLocks/>
          </p:cNvSpPr>
          <p:nvPr/>
        </p:nvSpPr>
        <p:spPr>
          <a:xfrm>
            <a:off x="6126480" y="1845734"/>
            <a:ext cx="5035163" cy="490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 algn="ctr">
              <a:spcBef>
                <a:spcPts val="0"/>
              </a:spcBef>
              <a:buClr>
                <a:srgbClr val="7F7F7F"/>
              </a:buClr>
              <a:buSzPts val="2000"/>
              <a:buNone/>
            </a:pPr>
            <a:r>
              <a:rPr lang="en-US" sz="2400" dirty="0" smtClean="0"/>
              <a:t>Invisible Watermark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955"/>
          <a:stretch/>
        </p:blipFill>
        <p:spPr>
          <a:xfrm>
            <a:off x="5931774" y="2756981"/>
            <a:ext cx="5841818" cy="210474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r="1178"/>
          <a:stretch/>
        </p:blipFill>
        <p:spPr>
          <a:xfrm>
            <a:off x="1212941" y="2756981"/>
            <a:ext cx="3008189" cy="2994427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1135958" y="2654217"/>
            <a:ext cx="192644" cy="21234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" name="TextBox 8"/>
          <p:cNvSpPr txBox="1"/>
          <p:nvPr/>
        </p:nvSpPr>
        <p:spPr>
          <a:xfrm>
            <a:off x="939298" y="2336267"/>
            <a:ext cx="954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(</a:t>
            </a:r>
            <a:r>
              <a:rPr lang="en-US" b="1" dirty="0" err="1" smtClean="0"/>
              <a:t>p,q</a:t>
            </a:r>
            <a:r>
              <a:rPr lang="en-US" b="1" dirty="0" smtClean="0"/>
              <a:t>)</a:t>
            </a:r>
            <a:endParaRPr lang="en-MY" b="1" dirty="0"/>
          </a:p>
        </p:txBody>
      </p:sp>
      <p:sp>
        <p:nvSpPr>
          <p:cNvPr id="10" name="Right Brace 9"/>
          <p:cNvSpPr/>
          <p:nvPr/>
        </p:nvSpPr>
        <p:spPr>
          <a:xfrm>
            <a:off x="1982881" y="2756981"/>
            <a:ext cx="321780" cy="676684"/>
          </a:xfrm>
          <a:prstGeom prst="rightBrace">
            <a:avLst>
              <a:gd name="adj1" fmla="val 27179"/>
              <a:gd name="adj2" fmla="val 50000"/>
            </a:avLst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" name="Right Brace 10"/>
          <p:cNvSpPr/>
          <p:nvPr/>
        </p:nvSpPr>
        <p:spPr>
          <a:xfrm rot="5400000">
            <a:off x="1450223" y="3402511"/>
            <a:ext cx="314714" cy="750601"/>
          </a:xfrm>
          <a:prstGeom prst="rightBrace">
            <a:avLst>
              <a:gd name="adj1" fmla="val 27179"/>
              <a:gd name="adj2" fmla="val 50000"/>
            </a:avLst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2" name="TextBox 11"/>
          <p:cNvSpPr txBox="1"/>
          <p:nvPr/>
        </p:nvSpPr>
        <p:spPr>
          <a:xfrm>
            <a:off x="2304661" y="2938510"/>
            <a:ext cx="379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</a:t>
            </a:r>
            <a:endParaRPr lang="en-MY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452729" y="3937292"/>
            <a:ext cx="379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</a:t>
            </a:r>
            <a:endParaRPr lang="en-MY" b="1" dirty="0"/>
          </a:p>
        </p:txBody>
      </p:sp>
    </p:spTree>
    <p:extLst>
      <p:ext uri="{BB962C8B-B14F-4D97-AF65-F5344CB8AC3E}">
        <p14:creationId xmlns:p14="http://schemas.microsoft.com/office/powerpoint/2010/main" val="2153875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8"/>
          <p:cNvSpPr txBox="1">
            <a:spLocks noGrp="1"/>
          </p:cNvSpPr>
          <p:nvPr>
            <p:ph type="title"/>
          </p:nvPr>
        </p:nvSpPr>
        <p:spPr>
          <a:xfrm>
            <a:off x="2012120" y="2923453"/>
            <a:ext cx="7982272" cy="1175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onsolas"/>
              <a:buNone/>
            </a:pPr>
            <a:r>
              <a:rPr lang="en-US" sz="7200" b="1"/>
              <a:t>Life Cycles</a:t>
            </a:r>
            <a:endParaRPr sz="7200"/>
          </a:p>
        </p:txBody>
      </p:sp>
      <p:sp>
        <p:nvSpPr>
          <p:cNvPr id="396" name="Google Shape;396;p8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9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n-US"/>
              <a:t>Three phases of image watermark working: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7F7F7F"/>
              </a:buClr>
              <a:buSzPts val="2000"/>
              <a:buAutoNum type="arabicPeriod"/>
            </a:pPr>
            <a:r>
              <a:rPr lang="en-US"/>
              <a:t>Embedding Phase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7F7F7F"/>
              </a:buClr>
              <a:buSzPts val="2000"/>
              <a:buAutoNum type="arabicPeriod"/>
            </a:pPr>
            <a:r>
              <a:rPr lang="en-US"/>
              <a:t>Distortion Phase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7F7F7F"/>
              </a:buClr>
              <a:buSzPts val="2000"/>
              <a:buAutoNum type="arabicPeriod"/>
            </a:pPr>
            <a:r>
              <a:rPr lang="en-US"/>
              <a:t>Detection Phase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endParaRPr/>
          </a:p>
        </p:txBody>
      </p:sp>
      <p:sp>
        <p:nvSpPr>
          <p:cNvPr id="402" name="Google Shape;402;p9"/>
          <p:cNvSpPr txBox="1">
            <a:spLocks noGrp="1"/>
          </p:cNvSpPr>
          <p:nvPr>
            <p:ph type="title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onsolas"/>
              <a:buNone/>
            </a:pPr>
            <a:r>
              <a:rPr lang="en-US"/>
              <a:t>LIFE CYCLES PHASES</a:t>
            </a:r>
            <a:endParaRPr/>
          </a:p>
        </p:txBody>
      </p:sp>
      <p:sp>
        <p:nvSpPr>
          <p:cNvPr id="403" name="Google Shape;403;p9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1">
                <a:solidFill>
                  <a:schemeClr val="dk1"/>
                </a:solidFill>
              </a:rPr>
              <a:t>8</a:t>
            </a:fld>
            <a:endParaRPr sz="1800" b="1">
              <a:solidFill>
                <a:schemeClr val="dk1"/>
              </a:solidFill>
            </a:endParaRPr>
          </a:p>
        </p:txBody>
      </p:sp>
      <p:sp>
        <p:nvSpPr>
          <p:cNvPr id="404" name="Google Shape;404;p9"/>
          <p:cNvSpPr/>
          <p:nvPr/>
        </p:nvSpPr>
        <p:spPr>
          <a:xfrm>
            <a:off x="2327543" y="4345858"/>
            <a:ext cx="1838632" cy="1022555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FE792"/>
              </a:gs>
              <a:gs pos="45000">
                <a:srgbClr val="AFEDA5"/>
              </a:gs>
              <a:gs pos="100000">
                <a:srgbClr val="B5F5AA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Watermark Embedding Algorithm</a:t>
            </a:r>
            <a:endParaRPr sz="18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05" name="Google Shape;405;p9"/>
          <p:cNvSpPr/>
          <p:nvPr/>
        </p:nvSpPr>
        <p:spPr>
          <a:xfrm>
            <a:off x="5394591" y="4345858"/>
            <a:ext cx="1838632" cy="1022555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FE792"/>
              </a:gs>
              <a:gs pos="45000">
                <a:srgbClr val="AFEDA5"/>
              </a:gs>
              <a:gs pos="100000">
                <a:srgbClr val="B5F5AA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Attack/Noise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06" name="Google Shape;406;p9"/>
          <p:cNvSpPr/>
          <p:nvPr/>
        </p:nvSpPr>
        <p:spPr>
          <a:xfrm>
            <a:off x="8461640" y="4345858"/>
            <a:ext cx="1838632" cy="1022555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FE792"/>
              </a:gs>
              <a:gs pos="45000">
                <a:srgbClr val="AFEDA5"/>
              </a:gs>
              <a:gs pos="100000">
                <a:srgbClr val="B5F5AA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Watermark Detection Algorithm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407" name="Google Shape;407;p9"/>
          <p:cNvCxnSpPr/>
          <p:nvPr/>
        </p:nvCxnSpPr>
        <p:spPr>
          <a:xfrm>
            <a:off x="1209368" y="5014452"/>
            <a:ext cx="1022555" cy="0"/>
          </a:xfrm>
          <a:prstGeom prst="straightConnector1">
            <a:avLst/>
          </a:prstGeom>
          <a:noFill/>
          <a:ln w="76200" cap="flat" cmpd="sng">
            <a:solidFill>
              <a:srgbClr val="7F7F7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08" name="Google Shape;408;p9"/>
          <p:cNvCxnSpPr/>
          <p:nvPr/>
        </p:nvCxnSpPr>
        <p:spPr>
          <a:xfrm>
            <a:off x="4298664" y="5014452"/>
            <a:ext cx="1022555" cy="0"/>
          </a:xfrm>
          <a:prstGeom prst="straightConnector1">
            <a:avLst/>
          </a:prstGeom>
          <a:noFill/>
          <a:ln w="76200" cap="flat" cmpd="sng">
            <a:solidFill>
              <a:srgbClr val="7F7F7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09" name="Google Shape;409;p9"/>
          <p:cNvCxnSpPr/>
          <p:nvPr/>
        </p:nvCxnSpPr>
        <p:spPr>
          <a:xfrm>
            <a:off x="7340025" y="5039034"/>
            <a:ext cx="1022555" cy="0"/>
          </a:xfrm>
          <a:prstGeom prst="straightConnector1">
            <a:avLst/>
          </a:prstGeom>
          <a:noFill/>
          <a:ln w="76200" cap="flat" cmpd="sng">
            <a:solidFill>
              <a:srgbClr val="7F7F7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10" name="Google Shape;410;p9"/>
          <p:cNvCxnSpPr/>
          <p:nvPr/>
        </p:nvCxnSpPr>
        <p:spPr>
          <a:xfrm>
            <a:off x="10423312" y="5039034"/>
            <a:ext cx="1022555" cy="0"/>
          </a:xfrm>
          <a:prstGeom prst="straightConnector1">
            <a:avLst/>
          </a:prstGeom>
          <a:noFill/>
          <a:ln w="76200" cap="flat" cmpd="sng">
            <a:solidFill>
              <a:srgbClr val="7F7F7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11" name="Google Shape;411;p9"/>
          <p:cNvCxnSpPr/>
          <p:nvPr/>
        </p:nvCxnSpPr>
        <p:spPr>
          <a:xfrm rot="10800000" flipH="1">
            <a:off x="2408903" y="5475804"/>
            <a:ext cx="1" cy="826673"/>
          </a:xfrm>
          <a:prstGeom prst="straightConnector1">
            <a:avLst/>
          </a:prstGeom>
          <a:noFill/>
          <a:ln w="76200" cap="flat" cmpd="sng">
            <a:solidFill>
              <a:srgbClr val="7F7F7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12" name="Google Shape;412;p9"/>
          <p:cNvSpPr txBox="1"/>
          <p:nvPr/>
        </p:nvSpPr>
        <p:spPr>
          <a:xfrm>
            <a:off x="2408903" y="5994700"/>
            <a:ext cx="13335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Watermark</a:t>
            </a:r>
            <a:endParaRPr sz="1400"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13" name="Google Shape;413;p9"/>
          <p:cNvSpPr txBox="1"/>
          <p:nvPr/>
        </p:nvSpPr>
        <p:spPr>
          <a:xfrm>
            <a:off x="1210843" y="4292426"/>
            <a:ext cx="102108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Original Image</a:t>
            </a:r>
            <a:endParaRPr sz="1400"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14" name="Google Shape;414;p9"/>
          <p:cNvSpPr txBox="1"/>
          <p:nvPr/>
        </p:nvSpPr>
        <p:spPr>
          <a:xfrm>
            <a:off x="4175286" y="4084248"/>
            <a:ext cx="165353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Watermarked Image</a:t>
            </a:r>
            <a:endParaRPr sz="1400"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15" name="Google Shape;415;p9"/>
          <p:cNvSpPr txBox="1"/>
          <p:nvPr/>
        </p:nvSpPr>
        <p:spPr>
          <a:xfrm>
            <a:off x="7235068" y="3999184"/>
            <a:ext cx="1653537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Watermarked Image with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Noise</a:t>
            </a:r>
            <a:endParaRPr sz="1400"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16" name="Google Shape;416;p9"/>
          <p:cNvSpPr txBox="1"/>
          <p:nvPr/>
        </p:nvSpPr>
        <p:spPr>
          <a:xfrm>
            <a:off x="10390431" y="4226783"/>
            <a:ext cx="165353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Recovered Watermark</a:t>
            </a:r>
            <a:endParaRPr sz="1400"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>
            <a:spLocks noGrp="1"/>
          </p:cNvSpPr>
          <p:nvPr>
            <p:ph type="title"/>
          </p:nvPr>
        </p:nvSpPr>
        <p:spPr>
          <a:xfrm>
            <a:off x="2012120" y="2923453"/>
            <a:ext cx="7982272" cy="1175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onsolas"/>
              <a:buNone/>
            </a:pPr>
            <a:r>
              <a:rPr lang="en-US" sz="7200" b="1"/>
              <a:t>Techniques</a:t>
            </a:r>
            <a:endParaRPr sz="7200"/>
          </a:p>
        </p:txBody>
      </p:sp>
      <p:sp>
        <p:nvSpPr>
          <p:cNvPr id="465" name="Google Shape;465;p13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Brights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RetrospectVTI">
  <a:themeElements>
    <a:clrScheme name="Brights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1327</Words>
  <Application>Microsoft Office PowerPoint</Application>
  <PresentationFormat>Widescreen</PresentationFormat>
  <Paragraphs>280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Noto Sans Symbols</vt:lpstr>
      <vt:lpstr>Arial</vt:lpstr>
      <vt:lpstr>Calibri</vt:lpstr>
      <vt:lpstr>Consolas</vt:lpstr>
      <vt:lpstr>Verdana</vt:lpstr>
      <vt:lpstr>RetrospectVTI</vt:lpstr>
      <vt:lpstr>1_RetrospectVTI</vt:lpstr>
      <vt:lpstr> Group 5 Image Watermarking</vt:lpstr>
      <vt:lpstr>OUTLINE</vt:lpstr>
      <vt:lpstr>Introduction</vt:lpstr>
      <vt:lpstr>WATERMARKING</vt:lpstr>
      <vt:lpstr>APPLICATIONS</vt:lpstr>
      <vt:lpstr>TYPES OF WATERMARK</vt:lpstr>
      <vt:lpstr>Life Cycles</vt:lpstr>
      <vt:lpstr>LIFE CYCLES PHASES</vt:lpstr>
      <vt:lpstr>Techniques</vt:lpstr>
      <vt:lpstr>TECHNIQUES</vt:lpstr>
      <vt:lpstr>SPATIAL DOMAIN</vt:lpstr>
      <vt:lpstr>LEAST SIGNIFICANT BIT (LSB)</vt:lpstr>
      <vt:lpstr>SPREAD SPECTRUM MODULATION (SSM)</vt:lpstr>
      <vt:lpstr>FREQUENCY DOMAIN</vt:lpstr>
      <vt:lpstr>DISCRETE COSINE TRANSFORM (DCT)</vt:lpstr>
      <vt:lpstr>DISCRETE WAVELET TRANSFORM (DWT)</vt:lpstr>
      <vt:lpstr>DISCRETE WAVELET TRANSFORM (DWT)</vt:lpstr>
      <vt:lpstr>DISCRETE FOURIER TRANSFORM (DFT)</vt:lpstr>
      <vt:lpstr>GENERATION OF DFT WATERMARK</vt:lpstr>
      <vt:lpstr>COMPARISON</vt:lpstr>
      <vt:lpstr>COMPARISON</vt:lpstr>
      <vt:lpstr>Experimental Result</vt:lpstr>
      <vt:lpstr>Peak signal-to-noise ratio (PSNR):</vt:lpstr>
      <vt:lpstr>EXPERIMENTAL RESULT</vt:lpstr>
      <vt:lpstr>EXPERIMENTAL RESULT</vt:lpstr>
      <vt:lpstr>EXPERIMENTAL RESULT</vt:lpstr>
      <vt:lpstr>Conclusions</vt:lpstr>
      <vt:lpstr>CONCLUSIONS</vt:lpstr>
      <vt:lpstr>References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5 Image Watermarking</dc:title>
  <dc:creator>ywleong1996@gmail.com</dc:creator>
  <cp:lastModifiedBy>ywleong1996@gmail.com</cp:lastModifiedBy>
  <cp:revision>71</cp:revision>
  <dcterms:created xsi:type="dcterms:W3CDTF">2020-09-20T18:16:57Z</dcterms:created>
  <dcterms:modified xsi:type="dcterms:W3CDTF">2020-12-12T07:05:15Z</dcterms:modified>
</cp:coreProperties>
</file>