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58" r:id="rId3"/>
    <p:sldId id="259" r:id="rId4"/>
    <p:sldId id="314" r:id="rId5"/>
    <p:sldId id="316" r:id="rId6"/>
    <p:sldId id="303" r:id="rId7"/>
    <p:sldId id="260" r:id="rId8"/>
    <p:sldId id="305" r:id="rId9"/>
    <p:sldId id="315" r:id="rId10"/>
    <p:sldId id="325" r:id="rId11"/>
    <p:sldId id="317" r:id="rId12"/>
    <p:sldId id="320" r:id="rId13"/>
    <p:sldId id="321" r:id="rId14"/>
    <p:sldId id="322" r:id="rId15"/>
    <p:sldId id="323" r:id="rId16"/>
    <p:sldId id="324" r:id="rId17"/>
    <p:sldId id="261" r:id="rId18"/>
    <p:sldId id="306" r:id="rId19"/>
    <p:sldId id="262" r:id="rId20"/>
    <p:sldId id="307" r:id="rId21"/>
    <p:sldId id="312" r:id="rId22"/>
    <p:sldId id="309" r:id="rId23"/>
    <p:sldId id="308" r:id="rId24"/>
    <p:sldId id="313" r:id="rId25"/>
    <p:sldId id="310" r:id="rId26"/>
    <p:sldId id="311" r:id="rId27"/>
    <p:sldId id="326" r:id="rId28"/>
    <p:sldId id="301" r:id="rId29"/>
  </p:sldIdLst>
  <p:sldSz cx="9144000" cy="5145088"/>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354" autoAdjust="0"/>
  </p:normalViewPr>
  <p:slideViewPr>
    <p:cSldViewPr>
      <p:cViewPr varScale="1">
        <p:scale>
          <a:sx n="134" d="100"/>
          <a:sy n="134" d="100"/>
        </p:scale>
        <p:origin x="1002" y="120"/>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400"/>
              <a:t>Risk Adjusted Return</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Sheet1!$D$1</c:f>
              <c:strCache>
                <c:ptCount val="1"/>
                <c:pt idx="0">
                  <c:v>V1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multiLvlStrRef>
              <c:f>Sheet1!$B$2:$C$6</c:f>
              <c:multiLvlStrCache>
                <c:ptCount val="5"/>
                <c:lvl>
                  <c:pt idx="0">
                    <c:v>Low</c:v>
                  </c:pt>
                  <c:pt idx="1">
                    <c:v>Mid</c:v>
                  </c:pt>
                  <c:pt idx="2">
                    <c:v>High</c:v>
                  </c:pt>
                  <c:pt idx="3">
                    <c:v>NoData</c:v>
                  </c:pt>
                  <c:pt idx="4">
                    <c:v>LS</c:v>
                  </c:pt>
                </c:lvl>
                <c:lvl>
                  <c:pt idx="0">
                    <c:v>1</c:v>
                  </c:pt>
                  <c:pt idx="1">
                    <c:v>2</c:v>
                  </c:pt>
                  <c:pt idx="2">
                    <c:v>3</c:v>
                  </c:pt>
                  <c:pt idx="3">
                    <c:v>4</c:v>
                  </c:pt>
                  <c:pt idx="4">
                    <c:v>5</c:v>
                  </c:pt>
                </c:lvl>
              </c:multiLvlStrCache>
            </c:multiLvlStrRef>
          </c:cat>
          <c:val>
            <c:numRef>
              <c:f>Sheet1!$D$2:$D$6</c:f>
              <c:numCache>
                <c:formatCode>General</c:formatCode>
                <c:ptCount val="5"/>
                <c:pt idx="0">
                  <c:v>-1.1205270000000001</c:v>
                </c:pt>
                <c:pt idx="1">
                  <c:v>-0.65028520000000001</c:v>
                </c:pt>
                <c:pt idx="2">
                  <c:v>1.8189366</c:v>
                </c:pt>
                <c:pt idx="3">
                  <c:v>0.828206</c:v>
                </c:pt>
                <c:pt idx="4">
                  <c:v>1.7015537999999999</c:v>
                </c:pt>
              </c:numCache>
            </c:numRef>
          </c:val>
          <c:extLst>
            <c:ext xmlns:c16="http://schemas.microsoft.com/office/drawing/2014/chart" uri="{C3380CC4-5D6E-409C-BE32-E72D297353CC}">
              <c16:uniqueId val="{00000000-B609-46BE-A6D0-49F3CE0F6273}"/>
            </c:ext>
          </c:extLst>
        </c:ser>
        <c:dLbls>
          <c:showLegendKey val="0"/>
          <c:showVal val="0"/>
          <c:showCatName val="0"/>
          <c:showSerName val="0"/>
          <c:showPercent val="0"/>
          <c:showBubbleSize val="0"/>
        </c:dLbls>
        <c:gapWidth val="355"/>
        <c:overlap val="-70"/>
        <c:axId val="519993808"/>
        <c:axId val="519991184"/>
      </c:barChart>
      <c:catAx>
        <c:axId val="51999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9991184"/>
        <c:crosses val="autoZero"/>
        <c:auto val="1"/>
        <c:lblAlgn val="ctr"/>
        <c:lblOffset val="100"/>
        <c:noMultiLvlLbl val="0"/>
      </c:catAx>
      <c:valAx>
        <c:axId val="51999118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999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400"/>
              <a:t>Ex</a:t>
            </a:r>
            <a:r>
              <a:rPr lang="en-US" sz="1400" baseline="0"/>
              <a:t> RTN</a:t>
            </a:r>
            <a:endParaRPr lang="en-US" sz="1400"/>
          </a:p>
        </c:rich>
      </c:tx>
      <c:layout>
        <c:manualLayout>
          <c:xMode val="edge"/>
          <c:yMode val="edge"/>
          <c:x val="0.32233064507806369"/>
          <c:y val="3.592352306233608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Sheet1!$E$28</c:f>
              <c:strCache>
                <c:ptCount val="1"/>
                <c:pt idx="0">
                  <c:v>V1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multiLvlStrRef>
              <c:f>Sheet1!$C$29:$D$33</c:f>
              <c:multiLvlStrCache>
                <c:ptCount val="5"/>
                <c:lvl>
                  <c:pt idx="0">
                    <c:v>Low</c:v>
                  </c:pt>
                  <c:pt idx="1">
                    <c:v>Mid</c:v>
                  </c:pt>
                  <c:pt idx="2">
                    <c:v>High</c:v>
                  </c:pt>
                  <c:pt idx="3">
                    <c:v>NoData</c:v>
                  </c:pt>
                  <c:pt idx="4">
                    <c:v>LS</c:v>
                  </c:pt>
                </c:lvl>
                <c:lvl>
                  <c:pt idx="0">
                    <c:v>1</c:v>
                  </c:pt>
                  <c:pt idx="1">
                    <c:v>2</c:v>
                  </c:pt>
                  <c:pt idx="2">
                    <c:v>3</c:v>
                  </c:pt>
                  <c:pt idx="3">
                    <c:v>4</c:v>
                  </c:pt>
                  <c:pt idx="4">
                    <c:v>5</c:v>
                  </c:pt>
                </c:lvl>
              </c:multiLvlStrCache>
            </c:multiLvlStrRef>
          </c:cat>
          <c:val>
            <c:numRef>
              <c:f>Sheet1!$E$29:$E$33</c:f>
              <c:numCache>
                <c:formatCode>General</c:formatCode>
                <c:ptCount val="5"/>
                <c:pt idx="0">
                  <c:v>-6.1398429999999997E-2</c:v>
                </c:pt>
                <c:pt idx="1">
                  <c:v>-4.3433050000000001E-2</c:v>
                </c:pt>
                <c:pt idx="2">
                  <c:v>0.12054951999999999</c:v>
                </c:pt>
                <c:pt idx="3">
                  <c:v>0.22437460000000001</c:v>
                </c:pt>
                <c:pt idx="4">
                  <c:v>0.18194795</c:v>
                </c:pt>
              </c:numCache>
            </c:numRef>
          </c:val>
          <c:extLst>
            <c:ext xmlns:c16="http://schemas.microsoft.com/office/drawing/2014/chart" uri="{C3380CC4-5D6E-409C-BE32-E72D297353CC}">
              <c16:uniqueId val="{00000000-18BF-4602-A9CE-7B80C32E23C6}"/>
            </c:ext>
          </c:extLst>
        </c:ser>
        <c:dLbls>
          <c:showLegendKey val="0"/>
          <c:showVal val="0"/>
          <c:showCatName val="0"/>
          <c:showSerName val="0"/>
          <c:showPercent val="0"/>
          <c:showBubbleSize val="0"/>
        </c:dLbls>
        <c:gapWidth val="355"/>
        <c:overlap val="-70"/>
        <c:axId val="509074848"/>
        <c:axId val="509077472"/>
      </c:barChart>
      <c:catAx>
        <c:axId val="50907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077472"/>
        <c:crosses val="autoZero"/>
        <c:auto val="1"/>
        <c:lblAlgn val="ctr"/>
        <c:lblOffset val="100"/>
        <c:noMultiLvlLbl val="0"/>
      </c:catAx>
      <c:valAx>
        <c:axId val="509077472"/>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074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C8829-F18C-449A-AFAB-9A038F24682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BA8F728D-18D0-4DCB-B96B-919D8C5F5824}">
      <dgm:prSet phldrT="[文本]"/>
      <dgm:spPr/>
      <dgm:t>
        <a:bodyPr/>
        <a:lstStyle/>
        <a:p>
          <a:r>
            <a:rPr lang="en-US" altLang="zh-CN" b="1" dirty="0"/>
            <a:t>Composite Score</a:t>
          </a:r>
          <a:endParaRPr lang="zh-CN" altLang="en-US" dirty="0"/>
        </a:p>
      </dgm:t>
    </dgm:pt>
    <dgm:pt modelId="{E7332FA9-26C7-44ED-BA2D-F7BD8045CB49}" type="parTrans" cxnId="{BD9D27EA-4B82-4567-A2A6-0BAA12CA6064}">
      <dgm:prSet/>
      <dgm:spPr/>
      <dgm:t>
        <a:bodyPr/>
        <a:lstStyle/>
        <a:p>
          <a:endParaRPr lang="zh-CN" altLang="en-US"/>
        </a:p>
      </dgm:t>
    </dgm:pt>
    <dgm:pt modelId="{3FBCCCF5-44C7-4037-A49C-38AD862E0DC2}" type="sibTrans" cxnId="{BD9D27EA-4B82-4567-A2A6-0BAA12CA6064}">
      <dgm:prSet/>
      <dgm:spPr/>
      <dgm:t>
        <a:bodyPr/>
        <a:lstStyle/>
        <a:p>
          <a:endParaRPr lang="zh-CN" altLang="en-US"/>
        </a:p>
      </dgm:t>
    </dgm:pt>
    <dgm:pt modelId="{5CCC3A4C-6696-4017-BCBA-BBCBA15B07F3}">
      <dgm:prSet phldrT="[文本]"/>
      <dgm:spPr/>
      <dgm:t>
        <a:bodyPr/>
        <a:lstStyle/>
        <a:p>
          <a:r>
            <a:rPr lang="en-US" altLang="zh-CN" dirty="0"/>
            <a:t>Value:</a:t>
          </a:r>
          <a:endParaRPr lang="zh-CN" altLang="en-US" dirty="0"/>
        </a:p>
      </dgm:t>
    </dgm:pt>
    <dgm:pt modelId="{465E614D-F129-4840-A3EE-9CC9559B4428}" type="parTrans" cxnId="{63ED2CAF-E341-4BED-A856-24CF02879F35}">
      <dgm:prSet/>
      <dgm:spPr/>
      <dgm:t>
        <a:bodyPr/>
        <a:lstStyle/>
        <a:p>
          <a:endParaRPr lang="zh-CN" altLang="en-US"/>
        </a:p>
      </dgm:t>
    </dgm:pt>
    <dgm:pt modelId="{71CAF87E-CFEC-47B1-9230-52F9A1163E0C}" type="sibTrans" cxnId="{63ED2CAF-E341-4BED-A856-24CF02879F35}">
      <dgm:prSet/>
      <dgm:spPr/>
      <dgm:t>
        <a:bodyPr/>
        <a:lstStyle/>
        <a:p>
          <a:endParaRPr lang="zh-CN" altLang="en-US"/>
        </a:p>
      </dgm:t>
    </dgm:pt>
    <dgm:pt modelId="{AEB98BC8-13E7-44D0-BE0C-E1D56BAF48BD}">
      <dgm:prSet phldrT="[文本]"/>
      <dgm:spPr/>
      <dgm:t>
        <a:bodyPr/>
        <a:lstStyle/>
        <a:p>
          <a:r>
            <a:rPr lang="en-US" altLang="zh-CN" dirty="0"/>
            <a:t>Dividend Yield</a:t>
          </a:r>
          <a:endParaRPr lang="zh-CN" altLang="en-US" dirty="0"/>
        </a:p>
      </dgm:t>
    </dgm:pt>
    <dgm:pt modelId="{EEBBC3B5-7A13-4EB6-BA51-EF4B3A2F7548}" type="parTrans" cxnId="{25AB42F5-26FC-40CA-8D22-1781058C51CC}">
      <dgm:prSet/>
      <dgm:spPr/>
      <dgm:t>
        <a:bodyPr/>
        <a:lstStyle/>
        <a:p>
          <a:endParaRPr lang="zh-CN" altLang="en-US"/>
        </a:p>
      </dgm:t>
    </dgm:pt>
    <dgm:pt modelId="{E911E2CF-3EFB-4255-88B1-BA8B4E724A8D}" type="sibTrans" cxnId="{25AB42F5-26FC-40CA-8D22-1781058C51CC}">
      <dgm:prSet/>
      <dgm:spPr/>
      <dgm:t>
        <a:bodyPr/>
        <a:lstStyle/>
        <a:p>
          <a:endParaRPr lang="zh-CN" altLang="en-US"/>
        </a:p>
      </dgm:t>
    </dgm:pt>
    <dgm:pt modelId="{ABCFA669-8820-42AF-BC38-39B12A6AA925}">
      <dgm:prSet phldrT="[文本]"/>
      <dgm:spPr/>
      <dgm:t>
        <a:bodyPr/>
        <a:lstStyle/>
        <a:p>
          <a:r>
            <a:rPr lang="en-US" altLang="zh-CN" dirty="0"/>
            <a:t>Earnings Yield</a:t>
          </a:r>
          <a:endParaRPr lang="zh-CN" altLang="en-US" dirty="0"/>
        </a:p>
      </dgm:t>
    </dgm:pt>
    <dgm:pt modelId="{224563F1-7DAA-4FFF-B11F-2355E19AC5D5}" type="parTrans" cxnId="{29E95BC2-5DDD-4F51-8663-B60306F4F5D4}">
      <dgm:prSet/>
      <dgm:spPr/>
      <dgm:t>
        <a:bodyPr/>
        <a:lstStyle/>
        <a:p>
          <a:endParaRPr lang="zh-CN" altLang="en-US"/>
        </a:p>
      </dgm:t>
    </dgm:pt>
    <dgm:pt modelId="{F856EB63-21E1-4517-9F08-DA929F8A4BAB}" type="sibTrans" cxnId="{29E95BC2-5DDD-4F51-8663-B60306F4F5D4}">
      <dgm:prSet/>
      <dgm:spPr/>
      <dgm:t>
        <a:bodyPr/>
        <a:lstStyle/>
        <a:p>
          <a:endParaRPr lang="zh-CN" altLang="en-US"/>
        </a:p>
      </dgm:t>
    </dgm:pt>
    <dgm:pt modelId="{4ECFEC67-18A7-4E64-83DE-A44105DC328B}">
      <dgm:prSet phldrT="[文本]"/>
      <dgm:spPr/>
      <dgm:t>
        <a:bodyPr/>
        <a:lstStyle/>
        <a:p>
          <a:r>
            <a:rPr lang="en-US" altLang="zh-CN" dirty="0"/>
            <a:t>Quality:</a:t>
          </a:r>
        </a:p>
      </dgm:t>
    </dgm:pt>
    <dgm:pt modelId="{528E5620-BF8A-45CC-99FC-5C5CE5970E9A}" type="parTrans" cxnId="{36A87D7E-61BC-4A94-965C-8F9F05095532}">
      <dgm:prSet/>
      <dgm:spPr/>
      <dgm:t>
        <a:bodyPr/>
        <a:lstStyle/>
        <a:p>
          <a:endParaRPr lang="zh-CN" altLang="en-US"/>
        </a:p>
      </dgm:t>
    </dgm:pt>
    <dgm:pt modelId="{DDA17B5C-390C-476F-9DA1-DCC6E46E9863}" type="sibTrans" cxnId="{36A87D7E-61BC-4A94-965C-8F9F05095532}">
      <dgm:prSet/>
      <dgm:spPr/>
      <dgm:t>
        <a:bodyPr/>
        <a:lstStyle/>
        <a:p>
          <a:endParaRPr lang="zh-CN" altLang="en-US"/>
        </a:p>
      </dgm:t>
    </dgm:pt>
    <dgm:pt modelId="{C582E8AB-5147-4F8C-BBA4-968465054316}">
      <dgm:prSet phldrT="[文本]"/>
      <dgm:spPr/>
      <dgm:t>
        <a:bodyPr/>
        <a:lstStyle/>
        <a:p>
          <a:r>
            <a:rPr lang="en-US" altLang="zh-CN" dirty="0"/>
            <a:t>Leverage</a:t>
          </a:r>
          <a:endParaRPr lang="zh-CN" altLang="en-US" dirty="0"/>
        </a:p>
      </dgm:t>
    </dgm:pt>
    <dgm:pt modelId="{704094CC-6D33-41A3-8C00-1D00C9E9888D}" type="parTrans" cxnId="{4A588324-B808-43EA-83AD-0BAD787039CC}">
      <dgm:prSet/>
      <dgm:spPr/>
      <dgm:t>
        <a:bodyPr/>
        <a:lstStyle/>
        <a:p>
          <a:endParaRPr lang="zh-CN" altLang="en-US"/>
        </a:p>
      </dgm:t>
    </dgm:pt>
    <dgm:pt modelId="{23581C9D-4AAA-4B5B-BDED-0D53EFCC59F3}" type="sibTrans" cxnId="{4A588324-B808-43EA-83AD-0BAD787039CC}">
      <dgm:prSet/>
      <dgm:spPr/>
      <dgm:t>
        <a:bodyPr/>
        <a:lstStyle/>
        <a:p>
          <a:endParaRPr lang="zh-CN" altLang="en-US"/>
        </a:p>
      </dgm:t>
    </dgm:pt>
    <dgm:pt modelId="{929FF4B9-DE68-46FC-966D-B8E7E37062EC}">
      <dgm:prSet/>
      <dgm:spPr/>
      <dgm:t>
        <a:bodyPr/>
        <a:lstStyle/>
        <a:p>
          <a:r>
            <a:rPr lang="en-US" altLang="zh-CN" dirty="0"/>
            <a:t>Risk:</a:t>
          </a:r>
          <a:endParaRPr lang="zh-CN" altLang="en-US" dirty="0"/>
        </a:p>
      </dgm:t>
    </dgm:pt>
    <dgm:pt modelId="{48B26181-CA5F-412A-AC83-EE098DAF1F48}" type="parTrans" cxnId="{505EBA6C-F9D4-45CD-BF40-EDF35D79C6E5}">
      <dgm:prSet/>
      <dgm:spPr/>
      <dgm:t>
        <a:bodyPr/>
        <a:lstStyle/>
        <a:p>
          <a:endParaRPr lang="zh-CN" altLang="en-US"/>
        </a:p>
      </dgm:t>
    </dgm:pt>
    <dgm:pt modelId="{84000EDC-326E-4A41-92FB-86282C51724C}" type="sibTrans" cxnId="{505EBA6C-F9D4-45CD-BF40-EDF35D79C6E5}">
      <dgm:prSet/>
      <dgm:spPr/>
      <dgm:t>
        <a:bodyPr/>
        <a:lstStyle/>
        <a:p>
          <a:endParaRPr lang="zh-CN" altLang="en-US"/>
        </a:p>
      </dgm:t>
    </dgm:pt>
    <dgm:pt modelId="{4B473BEA-4D17-4720-80B2-02D75B1E0595}">
      <dgm:prSet/>
      <dgm:spPr/>
      <dgm:t>
        <a:bodyPr/>
        <a:lstStyle/>
        <a:p>
          <a:r>
            <a:rPr lang="en-US" altLang="zh-CN" dirty="0"/>
            <a:t>Size:</a:t>
          </a:r>
          <a:endParaRPr lang="zh-CN" altLang="en-US" dirty="0"/>
        </a:p>
      </dgm:t>
    </dgm:pt>
    <dgm:pt modelId="{E6FCB944-CA2F-4A31-91DA-D7F7E7AA858D}" type="parTrans" cxnId="{37429984-3B40-4CBB-9DB3-501E453D828F}">
      <dgm:prSet/>
      <dgm:spPr/>
      <dgm:t>
        <a:bodyPr/>
        <a:lstStyle/>
        <a:p>
          <a:endParaRPr lang="zh-CN" altLang="en-US"/>
        </a:p>
      </dgm:t>
    </dgm:pt>
    <dgm:pt modelId="{66510163-E104-49D7-81BB-CF7A1F3CD4EF}" type="sibTrans" cxnId="{37429984-3B40-4CBB-9DB3-501E453D828F}">
      <dgm:prSet/>
      <dgm:spPr/>
      <dgm:t>
        <a:bodyPr/>
        <a:lstStyle/>
        <a:p>
          <a:endParaRPr lang="zh-CN" altLang="en-US"/>
        </a:p>
      </dgm:t>
    </dgm:pt>
    <dgm:pt modelId="{941E05E0-DBCA-4983-848F-D465D3450B95}">
      <dgm:prSet/>
      <dgm:spPr/>
      <dgm:t>
        <a:bodyPr/>
        <a:lstStyle/>
        <a:p>
          <a:r>
            <a:rPr lang="en-US" altLang="zh-CN" dirty="0"/>
            <a:t>Momentum:</a:t>
          </a:r>
          <a:endParaRPr lang="zh-CN" altLang="en-US" dirty="0"/>
        </a:p>
      </dgm:t>
    </dgm:pt>
    <dgm:pt modelId="{DD8832BD-F4E8-45FF-98CE-91E088845C1B}" type="parTrans" cxnId="{8BBC6EC2-23BB-4C25-98D9-5D0507438EEB}">
      <dgm:prSet/>
      <dgm:spPr/>
      <dgm:t>
        <a:bodyPr/>
        <a:lstStyle/>
        <a:p>
          <a:endParaRPr lang="zh-CN" altLang="en-US"/>
        </a:p>
      </dgm:t>
    </dgm:pt>
    <dgm:pt modelId="{FCCE51FD-A7E4-4942-8C68-A7976D7888F7}" type="sibTrans" cxnId="{8BBC6EC2-23BB-4C25-98D9-5D0507438EEB}">
      <dgm:prSet/>
      <dgm:spPr/>
      <dgm:t>
        <a:bodyPr/>
        <a:lstStyle/>
        <a:p>
          <a:endParaRPr lang="zh-CN" altLang="en-US"/>
        </a:p>
      </dgm:t>
    </dgm:pt>
    <dgm:pt modelId="{BBB7CF31-C64F-42BE-9365-73E03B3F30DA}">
      <dgm:prSet/>
      <dgm:spPr/>
      <dgm:t>
        <a:bodyPr/>
        <a:lstStyle/>
        <a:p>
          <a:r>
            <a:rPr lang="en-US" altLang="zh-CN" dirty="0"/>
            <a:t>Return Volatility</a:t>
          </a:r>
        </a:p>
      </dgm:t>
    </dgm:pt>
    <dgm:pt modelId="{7F3551D1-9029-4003-BCD6-055EE09A97DB}" type="parTrans" cxnId="{CB34AC63-1DB1-4A4C-84CE-94B4E96FEFFD}">
      <dgm:prSet/>
      <dgm:spPr/>
      <dgm:t>
        <a:bodyPr/>
        <a:lstStyle/>
        <a:p>
          <a:endParaRPr lang="zh-CN" altLang="en-US"/>
        </a:p>
      </dgm:t>
    </dgm:pt>
    <dgm:pt modelId="{216B7E16-E630-4367-8E60-B5E274F4665F}" type="sibTrans" cxnId="{CB34AC63-1DB1-4A4C-84CE-94B4E96FEFFD}">
      <dgm:prSet/>
      <dgm:spPr/>
      <dgm:t>
        <a:bodyPr/>
        <a:lstStyle/>
        <a:p>
          <a:endParaRPr lang="zh-CN" altLang="en-US"/>
        </a:p>
      </dgm:t>
    </dgm:pt>
    <dgm:pt modelId="{2908EF7A-D4FC-4FAB-919C-C072D39A5A38}">
      <dgm:prSet/>
      <dgm:spPr/>
      <dgm:t>
        <a:bodyPr/>
        <a:lstStyle/>
        <a:p>
          <a:r>
            <a:rPr lang="en-US" altLang="zh-CN" dirty="0"/>
            <a:t>Market Cap</a:t>
          </a:r>
          <a:endParaRPr lang="zh-CN" altLang="en-US" dirty="0"/>
        </a:p>
      </dgm:t>
    </dgm:pt>
    <dgm:pt modelId="{75DCBD6A-B584-487B-A922-C5B3856FAE7A}" type="parTrans" cxnId="{9F7F8C58-2A66-4664-A52A-66770C5FC6D3}">
      <dgm:prSet/>
      <dgm:spPr/>
      <dgm:t>
        <a:bodyPr/>
        <a:lstStyle/>
        <a:p>
          <a:endParaRPr lang="zh-CN" altLang="en-US"/>
        </a:p>
      </dgm:t>
    </dgm:pt>
    <dgm:pt modelId="{BA4751AB-147A-4445-BDF4-07688DE6A774}" type="sibTrans" cxnId="{9F7F8C58-2A66-4664-A52A-66770C5FC6D3}">
      <dgm:prSet/>
      <dgm:spPr/>
      <dgm:t>
        <a:bodyPr/>
        <a:lstStyle/>
        <a:p>
          <a:endParaRPr lang="zh-CN" altLang="en-US"/>
        </a:p>
      </dgm:t>
    </dgm:pt>
    <dgm:pt modelId="{348037A3-4AD0-4329-9660-C3880CC49CB6}">
      <dgm:prSet/>
      <dgm:spPr/>
      <dgm:t>
        <a:bodyPr/>
        <a:lstStyle/>
        <a:p>
          <a:r>
            <a:rPr lang="en-US" altLang="zh-CN" dirty="0"/>
            <a:t>Price Momentum</a:t>
          </a:r>
          <a:endParaRPr lang="zh-CN" altLang="en-US" dirty="0"/>
        </a:p>
      </dgm:t>
    </dgm:pt>
    <dgm:pt modelId="{564A63B6-1ADB-496E-9AFF-7A3133CB184A}" type="parTrans" cxnId="{1FA9F155-3FD2-4B43-8AFB-FFF9B6B42481}">
      <dgm:prSet/>
      <dgm:spPr/>
      <dgm:t>
        <a:bodyPr/>
        <a:lstStyle/>
        <a:p>
          <a:endParaRPr lang="zh-CN" altLang="en-US"/>
        </a:p>
      </dgm:t>
    </dgm:pt>
    <dgm:pt modelId="{CC828F1E-604C-4478-B2F1-A1CD4579B1B6}" type="sibTrans" cxnId="{1FA9F155-3FD2-4B43-8AFB-FFF9B6B42481}">
      <dgm:prSet/>
      <dgm:spPr/>
      <dgm:t>
        <a:bodyPr/>
        <a:lstStyle/>
        <a:p>
          <a:endParaRPr lang="zh-CN" altLang="en-US"/>
        </a:p>
      </dgm:t>
    </dgm:pt>
    <dgm:pt modelId="{898E5051-A036-40D3-8653-1A88459DC6D0}" type="pres">
      <dgm:prSet presAssocID="{939C8829-F18C-449A-AFAB-9A038F246823}" presName="diagram" presStyleCnt="0">
        <dgm:presLayoutVars>
          <dgm:chPref val="1"/>
          <dgm:dir/>
          <dgm:animOne val="branch"/>
          <dgm:animLvl val="lvl"/>
          <dgm:resizeHandles val="exact"/>
        </dgm:presLayoutVars>
      </dgm:prSet>
      <dgm:spPr/>
    </dgm:pt>
    <dgm:pt modelId="{D434C4F1-64B2-4002-989B-A1EAE9F27603}" type="pres">
      <dgm:prSet presAssocID="{BA8F728D-18D0-4DCB-B96B-919D8C5F5824}" presName="root1" presStyleCnt="0"/>
      <dgm:spPr/>
    </dgm:pt>
    <dgm:pt modelId="{CC4D2696-D85E-46BF-9FA7-EF0096F914EB}" type="pres">
      <dgm:prSet presAssocID="{BA8F728D-18D0-4DCB-B96B-919D8C5F5824}" presName="LevelOneTextNode" presStyleLbl="node0" presStyleIdx="0" presStyleCnt="1" custScaleX="159929" custScaleY="169585">
        <dgm:presLayoutVars>
          <dgm:chPref val="3"/>
        </dgm:presLayoutVars>
      </dgm:prSet>
      <dgm:spPr/>
    </dgm:pt>
    <dgm:pt modelId="{37C283D1-3AD1-49E7-BFF6-28C752071227}" type="pres">
      <dgm:prSet presAssocID="{BA8F728D-18D0-4DCB-B96B-919D8C5F5824}" presName="level2hierChild" presStyleCnt="0"/>
      <dgm:spPr/>
    </dgm:pt>
    <dgm:pt modelId="{5E0D8C99-28AE-47BB-B9B7-C42E9D5E9C8C}" type="pres">
      <dgm:prSet presAssocID="{465E614D-F129-4840-A3EE-9CC9559B4428}" presName="conn2-1" presStyleLbl="parChTrans1D2" presStyleIdx="0" presStyleCnt="5"/>
      <dgm:spPr/>
    </dgm:pt>
    <dgm:pt modelId="{4F916585-178C-4E72-BA5F-E13FE4E7920E}" type="pres">
      <dgm:prSet presAssocID="{465E614D-F129-4840-A3EE-9CC9559B4428}" presName="connTx" presStyleLbl="parChTrans1D2" presStyleIdx="0" presStyleCnt="5"/>
      <dgm:spPr/>
    </dgm:pt>
    <dgm:pt modelId="{28F5C82F-A5C0-4CC1-B608-A7A678EBE293}" type="pres">
      <dgm:prSet presAssocID="{5CCC3A4C-6696-4017-BCBA-BBCBA15B07F3}" presName="root2" presStyleCnt="0"/>
      <dgm:spPr/>
    </dgm:pt>
    <dgm:pt modelId="{50F60E64-99E4-46D2-8778-0A41BC99099D}" type="pres">
      <dgm:prSet presAssocID="{5CCC3A4C-6696-4017-BCBA-BBCBA15B07F3}" presName="LevelTwoTextNode" presStyleLbl="node2" presStyleIdx="0" presStyleCnt="5">
        <dgm:presLayoutVars>
          <dgm:chPref val="3"/>
        </dgm:presLayoutVars>
      </dgm:prSet>
      <dgm:spPr/>
    </dgm:pt>
    <dgm:pt modelId="{9FFE4F2E-5ECE-40FC-871C-0361C88FFCBF}" type="pres">
      <dgm:prSet presAssocID="{5CCC3A4C-6696-4017-BCBA-BBCBA15B07F3}" presName="level3hierChild" presStyleCnt="0"/>
      <dgm:spPr/>
    </dgm:pt>
    <dgm:pt modelId="{CBCF2BF7-053C-4DE9-9647-A5EFC58EC39E}" type="pres">
      <dgm:prSet presAssocID="{EEBBC3B5-7A13-4EB6-BA51-EF4B3A2F7548}" presName="conn2-1" presStyleLbl="parChTrans1D3" presStyleIdx="0" presStyleCnt="6"/>
      <dgm:spPr/>
    </dgm:pt>
    <dgm:pt modelId="{0DF25D8A-9E7A-42B9-B8B8-5840D8BC98C6}" type="pres">
      <dgm:prSet presAssocID="{EEBBC3B5-7A13-4EB6-BA51-EF4B3A2F7548}" presName="connTx" presStyleLbl="parChTrans1D3" presStyleIdx="0" presStyleCnt="6"/>
      <dgm:spPr/>
    </dgm:pt>
    <dgm:pt modelId="{B8BE6167-84DC-4B26-AF15-46DFEE0E14DA}" type="pres">
      <dgm:prSet presAssocID="{AEB98BC8-13E7-44D0-BE0C-E1D56BAF48BD}" presName="root2" presStyleCnt="0"/>
      <dgm:spPr/>
    </dgm:pt>
    <dgm:pt modelId="{9654986B-9583-439E-8C9A-1C3FE60BC5F4}" type="pres">
      <dgm:prSet presAssocID="{AEB98BC8-13E7-44D0-BE0C-E1D56BAF48BD}" presName="LevelTwoTextNode" presStyleLbl="node3" presStyleIdx="0" presStyleCnt="6" custScaleX="124594">
        <dgm:presLayoutVars>
          <dgm:chPref val="3"/>
        </dgm:presLayoutVars>
      </dgm:prSet>
      <dgm:spPr/>
    </dgm:pt>
    <dgm:pt modelId="{118B408E-92A6-4F8B-BE6B-8FC67F0C36F0}" type="pres">
      <dgm:prSet presAssocID="{AEB98BC8-13E7-44D0-BE0C-E1D56BAF48BD}" presName="level3hierChild" presStyleCnt="0"/>
      <dgm:spPr/>
    </dgm:pt>
    <dgm:pt modelId="{E0C857C7-505C-4A98-BF14-731EF7F05763}" type="pres">
      <dgm:prSet presAssocID="{224563F1-7DAA-4FFF-B11F-2355E19AC5D5}" presName="conn2-1" presStyleLbl="parChTrans1D3" presStyleIdx="1" presStyleCnt="6"/>
      <dgm:spPr/>
    </dgm:pt>
    <dgm:pt modelId="{21E8F980-CBBF-477C-AA24-9442991C2FD9}" type="pres">
      <dgm:prSet presAssocID="{224563F1-7DAA-4FFF-B11F-2355E19AC5D5}" presName="connTx" presStyleLbl="parChTrans1D3" presStyleIdx="1" presStyleCnt="6"/>
      <dgm:spPr/>
    </dgm:pt>
    <dgm:pt modelId="{9F297E6B-02A8-498E-80E1-C1743F57A64D}" type="pres">
      <dgm:prSet presAssocID="{ABCFA669-8820-42AF-BC38-39B12A6AA925}" presName="root2" presStyleCnt="0"/>
      <dgm:spPr/>
    </dgm:pt>
    <dgm:pt modelId="{FFB2CDB6-2E53-4DD4-A606-C1140C72D96D}" type="pres">
      <dgm:prSet presAssocID="{ABCFA669-8820-42AF-BC38-39B12A6AA925}" presName="LevelTwoTextNode" presStyleLbl="node3" presStyleIdx="1" presStyleCnt="6" custScaleX="124594">
        <dgm:presLayoutVars>
          <dgm:chPref val="3"/>
        </dgm:presLayoutVars>
      </dgm:prSet>
      <dgm:spPr/>
    </dgm:pt>
    <dgm:pt modelId="{D119D910-752A-408D-9694-A9635442DE25}" type="pres">
      <dgm:prSet presAssocID="{ABCFA669-8820-42AF-BC38-39B12A6AA925}" presName="level3hierChild" presStyleCnt="0"/>
      <dgm:spPr/>
    </dgm:pt>
    <dgm:pt modelId="{63297EA8-600B-4063-B27B-0752B1A01C4E}" type="pres">
      <dgm:prSet presAssocID="{528E5620-BF8A-45CC-99FC-5C5CE5970E9A}" presName="conn2-1" presStyleLbl="parChTrans1D2" presStyleIdx="1" presStyleCnt="5"/>
      <dgm:spPr/>
    </dgm:pt>
    <dgm:pt modelId="{7E76CB10-7FED-48A8-9BB8-6AA24D0E98D6}" type="pres">
      <dgm:prSet presAssocID="{528E5620-BF8A-45CC-99FC-5C5CE5970E9A}" presName="connTx" presStyleLbl="parChTrans1D2" presStyleIdx="1" presStyleCnt="5"/>
      <dgm:spPr/>
    </dgm:pt>
    <dgm:pt modelId="{F188A0C5-4B9D-4D11-950B-B90F1AB080BE}" type="pres">
      <dgm:prSet presAssocID="{4ECFEC67-18A7-4E64-83DE-A44105DC328B}" presName="root2" presStyleCnt="0"/>
      <dgm:spPr/>
    </dgm:pt>
    <dgm:pt modelId="{9277B6D3-8D98-4638-9A37-01471A46E0F7}" type="pres">
      <dgm:prSet presAssocID="{4ECFEC67-18A7-4E64-83DE-A44105DC328B}" presName="LevelTwoTextNode" presStyleLbl="node2" presStyleIdx="1" presStyleCnt="5">
        <dgm:presLayoutVars>
          <dgm:chPref val="3"/>
        </dgm:presLayoutVars>
      </dgm:prSet>
      <dgm:spPr/>
    </dgm:pt>
    <dgm:pt modelId="{BE7E0EA3-90BA-480B-AF9D-1770F1AE6916}" type="pres">
      <dgm:prSet presAssocID="{4ECFEC67-18A7-4E64-83DE-A44105DC328B}" presName="level3hierChild" presStyleCnt="0"/>
      <dgm:spPr/>
    </dgm:pt>
    <dgm:pt modelId="{E899408A-ED5D-4E99-B6D4-3AB4444B48E8}" type="pres">
      <dgm:prSet presAssocID="{704094CC-6D33-41A3-8C00-1D00C9E9888D}" presName="conn2-1" presStyleLbl="parChTrans1D3" presStyleIdx="2" presStyleCnt="6"/>
      <dgm:spPr/>
    </dgm:pt>
    <dgm:pt modelId="{F1345C6E-6FCF-4F50-94EA-DF76CB07C56F}" type="pres">
      <dgm:prSet presAssocID="{704094CC-6D33-41A3-8C00-1D00C9E9888D}" presName="connTx" presStyleLbl="parChTrans1D3" presStyleIdx="2" presStyleCnt="6"/>
      <dgm:spPr/>
    </dgm:pt>
    <dgm:pt modelId="{37B0FB2D-70B5-45C6-8360-4BD3369E09DC}" type="pres">
      <dgm:prSet presAssocID="{C582E8AB-5147-4F8C-BBA4-968465054316}" presName="root2" presStyleCnt="0"/>
      <dgm:spPr/>
    </dgm:pt>
    <dgm:pt modelId="{9C600758-8854-470C-97B9-73CCCD0E14DF}" type="pres">
      <dgm:prSet presAssocID="{C582E8AB-5147-4F8C-BBA4-968465054316}" presName="LevelTwoTextNode" presStyleLbl="node3" presStyleIdx="2" presStyleCnt="6">
        <dgm:presLayoutVars>
          <dgm:chPref val="3"/>
        </dgm:presLayoutVars>
      </dgm:prSet>
      <dgm:spPr/>
    </dgm:pt>
    <dgm:pt modelId="{A1EF4F70-68CC-47E9-99D1-7DBBAA8693C9}" type="pres">
      <dgm:prSet presAssocID="{C582E8AB-5147-4F8C-BBA4-968465054316}" presName="level3hierChild" presStyleCnt="0"/>
      <dgm:spPr/>
    </dgm:pt>
    <dgm:pt modelId="{80462B40-86CB-4DAC-8C47-0B7D708DC51A}" type="pres">
      <dgm:prSet presAssocID="{48B26181-CA5F-412A-AC83-EE098DAF1F48}" presName="conn2-1" presStyleLbl="parChTrans1D2" presStyleIdx="2" presStyleCnt="5"/>
      <dgm:spPr/>
    </dgm:pt>
    <dgm:pt modelId="{30709343-A482-4233-903F-C1E4BC788419}" type="pres">
      <dgm:prSet presAssocID="{48B26181-CA5F-412A-AC83-EE098DAF1F48}" presName="connTx" presStyleLbl="parChTrans1D2" presStyleIdx="2" presStyleCnt="5"/>
      <dgm:spPr/>
    </dgm:pt>
    <dgm:pt modelId="{8477A783-EFBF-4A6B-9161-D4CC04EB09C8}" type="pres">
      <dgm:prSet presAssocID="{929FF4B9-DE68-46FC-966D-B8E7E37062EC}" presName="root2" presStyleCnt="0"/>
      <dgm:spPr/>
    </dgm:pt>
    <dgm:pt modelId="{79BADE3D-855C-4B3E-BBBE-29F743DBD86B}" type="pres">
      <dgm:prSet presAssocID="{929FF4B9-DE68-46FC-966D-B8E7E37062EC}" presName="LevelTwoTextNode" presStyleLbl="node2" presStyleIdx="2" presStyleCnt="5">
        <dgm:presLayoutVars>
          <dgm:chPref val="3"/>
        </dgm:presLayoutVars>
      </dgm:prSet>
      <dgm:spPr/>
    </dgm:pt>
    <dgm:pt modelId="{95DDEDAC-08E5-4CA4-A0F0-CE8546D4BACF}" type="pres">
      <dgm:prSet presAssocID="{929FF4B9-DE68-46FC-966D-B8E7E37062EC}" presName="level3hierChild" presStyleCnt="0"/>
      <dgm:spPr/>
    </dgm:pt>
    <dgm:pt modelId="{AD773632-8E1B-498B-98B5-0BE9F2C21423}" type="pres">
      <dgm:prSet presAssocID="{7F3551D1-9029-4003-BCD6-055EE09A97DB}" presName="conn2-1" presStyleLbl="parChTrans1D3" presStyleIdx="3" presStyleCnt="6"/>
      <dgm:spPr/>
    </dgm:pt>
    <dgm:pt modelId="{D7FE04A0-B51D-4D7C-A1A3-7EC17697CAB1}" type="pres">
      <dgm:prSet presAssocID="{7F3551D1-9029-4003-BCD6-055EE09A97DB}" presName="connTx" presStyleLbl="parChTrans1D3" presStyleIdx="3" presStyleCnt="6"/>
      <dgm:spPr/>
    </dgm:pt>
    <dgm:pt modelId="{C47C1C9E-9478-4F93-B673-1D2284EE0BEF}" type="pres">
      <dgm:prSet presAssocID="{BBB7CF31-C64F-42BE-9365-73E03B3F30DA}" presName="root2" presStyleCnt="0"/>
      <dgm:spPr/>
    </dgm:pt>
    <dgm:pt modelId="{79B53C0C-3DCD-4ACB-A507-73CF50820DB8}" type="pres">
      <dgm:prSet presAssocID="{BBB7CF31-C64F-42BE-9365-73E03B3F30DA}" presName="LevelTwoTextNode" presStyleLbl="node3" presStyleIdx="3" presStyleCnt="6" custScaleX="131600">
        <dgm:presLayoutVars>
          <dgm:chPref val="3"/>
        </dgm:presLayoutVars>
      </dgm:prSet>
      <dgm:spPr/>
    </dgm:pt>
    <dgm:pt modelId="{E043129C-8CBC-4D05-8D63-3B86B5140845}" type="pres">
      <dgm:prSet presAssocID="{BBB7CF31-C64F-42BE-9365-73E03B3F30DA}" presName="level3hierChild" presStyleCnt="0"/>
      <dgm:spPr/>
    </dgm:pt>
    <dgm:pt modelId="{081CD87A-3C39-4BA2-BAC1-DDC775F0AB59}" type="pres">
      <dgm:prSet presAssocID="{E6FCB944-CA2F-4A31-91DA-D7F7E7AA858D}" presName="conn2-1" presStyleLbl="parChTrans1D2" presStyleIdx="3" presStyleCnt="5"/>
      <dgm:spPr/>
    </dgm:pt>
    <dgm:pt modelId="{4BED34AB-1085-47CB-83F9-C13B0A7BD8D4}" type="pres">
      <dgm:prSet presAssocID="{E6FCB944-CA2F-4A31-91DA-D7F7E7AA858D}" presName="connTx" presStyleLbl="parChTrans1D2" presStyleIdx="3" presStyleCnt="5"/>
      <dgm:spPr/>
    </dgm:pt>
    <dgm:pt modelId="{E8E7E329-4A7C-4ABC-BD5A-20768554DF7F}" type="pres">
      <dgm:prSet presAssocID="{4B473BEA-4D17-4720-80B2-02D75B1E0595}" presName="root2" presStyleCnt="0"/>
      <dgm:spPr/>
    </dgm:pt>
    <dgm:pt modelId="{9E0B64F3-9914-4EF4-83EC-56BAC0FE09DD}" type="pres">
      <dgm:prSet presAssocID="{4B473BEA-4D17-4720-80B2-02D75B1E0595}" presName="LevelTwoTextNode" presStyleLbl="node2" presStyleIdx="3" presStyleCnt="5">
        <dgm:presLayoutVars>
          <dgm:chPref val="3"/>
        </dgm:presLayoutVars>
      </dgm:prSet>
      <dgm:spPr/>
    </dgm:pt>
    <dgm:pt modelId="{D47EF762-62D9-403C-B63F-7F7225516E63}" type="pres">
      <dgm:prSet presAssocID="{4B473BEA-4D17-4720-80B2-02D75B1E0595}" presName="level3hierChild" presStyleCnt="0"/>
      <dgm:spPr/>
    </dgm:pt>
    <dgm:pt modelId="{46A84A5F-36AF-4D11-932C-03075AC7D377}" type="pres">
      <dgm:prSet presAssocID="{75DCBD6A-B584-487B-A922-C5B3856FAE7A}" presName="conn2-1" presStyleLbl="parChTrans1D3" presStyleIdx="4" presStyleCnt="6"/>
      <dgm:spPr/>
    </dgm:pt>
    <dgm:pt modelId="{92ABA6C5-AB17-4769-8B61-69A8893C543C}" type="pres">
      <dgm:prSet presAssocID="{75DCBD6A-B584-487B-A922-C5B3856FAE7A}" presName="connTx" presStyleLbl="parChTrans1D3" presStyleIdx="4" presStyleCnt="6"/>
      <dgm:spPr/>
    </dgm:pt>
    <dgm:pt modelId="{20883264-CE71-4B7A-B218-4C710654C276}" type="pres">
      <dgm:prSet presAssocID="{2908EF7A-D4FC-4FAB-919C-C072D39A5A38}" presName="root2" presStyleCnt="0"/>
      <dgm:spPr/>
    </dgm:pt>
    <dgm:pt modelId="{D2DA109B-053C-43E7-986F-BFC24E87C40F}" type="pres">
      <dgm:prSet presAssocID="{2908EF7A-D4FC-4FAB-919C-C072D39A5A38}" presName="LevelTwoTextNode" presStyleLbl="node3" presStyleIdx="4" presStyleCnt="6">
        <dgm:presLayoutVars>
          <dgm:chPref val="3"/>
        </dgm:presLayoutVars>
      </dgm:prSet>
      <dgm:spPr/>
    </dgm:pt>
    <dgm:pt modelId="{B5322B5E-8202-4D09-847E-C46CCE9D9274}" type="pres">
      <dgm:prSet presAssocID="{2908EF7A-D4FC-4FAB-919C-C072D39A5A38}" presName="level3hierChild" presStyleCnt="0"/>
      <dgm:spPr/>
    </dgm:pt>
    <dgm:pt modelId="{F56142DF-9CF6-48A8-9795-6EFAAB69F20F}" type="pres">
      <dgm:prSet presAssocID="{DD8832BD-F4E8-45FF-98CE-91E088845C1B}" presName="conn2-1" presStyleLbl="parChTrans1D2" presStyleIdx="4" presStyleCnt="5"/>
      <dgm:spPr/>
    </dgm:pt>
    <dgm:pt modelId="{930F86D1-D429-4B61-B7E5-AB4CD90DCB7C}" type="pres">
      <dgm:prSet presAssocID="{DD8832BD-F4E8-45FF-98CE-91E088845C1B}" presName="connTx" presStyleLbl="parChTrans1D2" presStyleIdx="4" presStyleCnt="5"/>
      <dgm:spPr/>
    </dgm:pt>
    <dgm:pt modelId="{DBB52721-6080-4D9B-BE29-DAE374A57F14}" type="pres">
      <dgm:prSet presAssocID="{941E05E0-DBCA-4983-848F-D465D3450B95}" presName="root2" presStyleCnt="0"/>
      <dgm:spPr/>
    </dgm:pt>
    <dgm:pt modelId="{89852FB7-E6DB-4FCC-904F-42B71CE9B869}" type="pres">
      <dgm:prSet presAssocID="{941E05E0-DBCA-4983-848F-D465D3450B95}" presName="LevelTwoTextNode" presStyleLbl="node2" presStyleIdx="4" presStyleCnt="5">
        <dgm:presLayoutVars>
          <dgm:chPref val="3"/>
        </dgm:presLayoutVars>
      </dgm:prSet>
      <dgm:spPr/>
    </dgm:pt>
    <dgm:pt modelId="{9895F7E1-5E91-4D55-B4BC-411E377CF06D}" type="pres">
      <dgm:prSet presAssocID="{941E05E0-DBCA-4983-848F-D465D3450B95}" presName="level3hierChild" presStyleCnt="0"/>
      <dgm:spPr/>
    </dgm:pt>
    <dgm:pt modelId="{BEB4F3FB-1855-4D2D-B50E-EC07621461C7}" type="pres">
      <dgm:prSet presAssocID="{564A63B6-1ADB-496E-9AFF-7A3133CB184A}" presName="conn2-1" presStyleLbl="parChTrans1D3" presStyleIdx="5" presStyleCnt="6"/>
      <dgm:spPr/>
    </dgm:pt>
    <dgm:pt modelId="{CD3B7C2F-F30D-4A6A-A89F-2F5B913C70A1}" type="pres">
      <dgm:prSet presAssocID="{564A63B6-1ADB-496E-9AFF-7A3133CB184A}" presName="connTx" presStyleLbl="parChTrans1D3" presStyleIdx="5" presStyleCnt="6"/>
      <dgm:spPr/>
    </dgm:pt>
    <dgm:pt modelId="{B2A38855-6F54-4120-A31A-452513ACE229}" type="pres">
      <dgm:prSet presAssocID="{348037A3-4AD0-4329-9660-C3880CC49CB6}" presName="root2" presStyleCnt="0"/>
      <dgm:spPr/>
    </dgm:pt>
    <dgm:pt modelId="{D6BFA2EC-EC44-440C-9AF8-9DEAF9046FCC}" type="pres">
      <dgm:prSet presAssocID="{348037A3-4AD0-4329-9660-C3880CC49CB6}" presName="LevelTwoTextNode" presStyleLbl="node3" presStyleIdx="5" presStyleCnt="6" custScaleX="149037">
        <dgm:presLayoutVars>
          <dgm:chPref val="3"/>
        </dgm:presLayoutVars>
      </dgm:prSet>
      <dgm:spPr/>
    </dgm:pt>
    <dgm:pt modelId="{FB0E5A46-8065-43F3-83AC-3D408B0C3C37}" type="pres">
      <dgm:prSet presAssocID="{348037A3-4AD0-4329-9660-C3880CC49CB6}" presName="level3hierChild" presStyleCnt="0"/>
      <dgm:spPr/>
    </dgm:pt>
  </dgm:ptLst>
  <dgm:cxnLst>
    <dgm:cxn modelId="{534C4208-AE4A-4967-912A-902DD849EDD0}" type="presOf" srcId="{DD8832BD-F4E8-45FF-98CE-91E088845C1B}" destId="{930F86D1-D429-4B61-B7E5-AB4CD90DCB7C}" srcOrd="1" destOrd="0" presId="urn:microsoft.com/office/officeart/2005/8/layout/hierarchy2"/>
    <dgm:cxn modelId="{CDFE570D-635C-4D3C-B2B9-9C1E61F8335D}" type="presOf" srcId="{BBB7CF31-C64F-42BE-9365-73E03B3F30DA}" destId="{79B53C0C-3DCD-4ACB-A507-73CF50820DB8}" srcOrd="0" destOrd="0" presId="urn:microsoft.com/office/officeart/2005/8/layout/hierarchy2"/>
    <dgm:cxn modelId="{4A588324-B808-43EA-83AD-0BAD787039CC}" srcId="{4ECFEC67-18A7-4E64-83DE-A44105DC328B}" destId="{C582E8AB-5147-4F8C-BBA4-968465054316}" srcOrd="0" destOrd="0" parTransId="{704094CC-6D33-41A3-8C00-1D00C9E9888D}" sibTransId="{23581C9D-4AAA-4B5B-BDED-0D53EFCC59F3}"/>
    <dgm:cxn modelId="{DBEDF224-609A-4A56-A4F3-914F48644661}" type="presOf" srcId="{E6FCB944-CA2F-4A31-91DA-D7F7E7AA858D}" destId="{4BED34AB-1085-47CB-83F9-C13B0A7BD8D4}" srcOrd="1" destOrd="0" presId="urn:microsoft.com/office/officeart/2005/8/layout/hierarchy2"/>
    <dgm:cxn modelId="{0B32AC2E-7B8E-4E03-8E82-9FC9BEA0060B}" type="presOf" srcId="{2908EF7A-D4FC-4FAB-919C-C072D39A5A38}" destId="{D2DA109B-053C-43E7-986F-BFC24E87C40F}" srcOrd="0" destOrd="0" presId="urn:microsoft.com/office/officeart/2005/8/layout/hierarchy2"/>
    <dgm:cxn modelId="{B8E6E230-25FE-4C94-968B-4EDB94700CD4}" type="presOf" srcId="{AEB98BC8-13E7-44D0-BE0C-E1D56BAF48BD}" destId="{9654986B-9583-439E-8C9A-1C3FE60BC5F4}" srcOrd="0" destOrd="0" presId="urn:microsoft.com/office/officeart/2005/8/layout/hierarchy2"/>
    <dgm:cxn modelId="{A47DF534-FE31-4C9C-84D7-972AB99DC425}" type="presOf" srcId="{465E614D-F129-4840-A3EE-9CC9559B4428}" destId="{5E0D8C99-28AE-47BB-B9B7-C42E9D5E9C8C}" srcOrd="0" destOrd="0" presId="urn:microsoft.com/office/officeart/2005/8/layout/hierarchy2"/>
    <dgm:cxn modelId="{E149703B-5D5D-439A-B7C5-8C4CDD6B4A2A}" type="presOf" srcId="{48B26181-CA5F-412A-AC83-EE098DAF1F48}" destId="{30709343-A482-4233-903F-C1E4BC788419}" srcOrd="1" destOrd="0" presId="urn:microsoft.com/office/officeart/2005/8/layout/hierarchy2"/>
    <dgm:cxn modelId="{7958BC3D-E92E-4514-8F1E-C75DD374E57F}" type="presOf" srcId="{BA8F728D-18D0-4DCB-B96B-919D8C5F5824}" destId="{CC4D2696-D85E-46BF-9FA7-EF0096F914EB}" srcOrd="0" destOrd="0" presId="urn:microsoft.com/office/officeart/2005/8/layout/hierarchy2"/>
    <dgm:cxn modelId="{E4884661-B2AA-40E2-AF39-7A09A9A0D9CB}" type="presOf" srcId="{528E5620-BF8A-45CC-99FC-5C5CE5970E9A}" destId="{63297EA8-600B-4063-B27B-0752B1A01C4E}" srcOrd="0" destOrd="0" presId="urn:microsoft.com/office/officeart/2005/8/layout/hierarchy2"/>
    <dgm:cxn modelId="{526A3A42-C6F0-4ACD-8A69-30A571F95838}" type="presOf" srcId="{939C8829-F18C-449A-AFAB-9A038F246823}" destId="{898E5051-A036-40D3-8653-1A88459DC6D0}" srcOrd="0" destOrd="0" presId="urn:microsoft.com/office/officeart/2005/8/layout/hierarchy2"/>
    <dgm:cxn modelId="{CB34AC63-1DB1-4A4C-84CE-94B4E96FEFFD}" srcId="{929FF4B9-DE68-46FC-966D-B8E7E37062EC}" destId="{BBB7CF31-C64F-42BE-9365-73E03B3F30DA}" srcOrd="0" destOrd="0" parTransId="{7F3551D1-9029-4003-BCD6-055EE09A97DB}" sibTransId="{216B7E16-E630-4367-8E60-B5E274F4665F}"/>
    <dgm:cxn modelId="{505EBA6C-F9D4-45CD-BF40-EDF35D79C6E5}" srcId="{BA8F728D-18D0-4DCB-B96B-919D8C5F5824}" destId="{929FF4B9-DE68-46FC-966D-B8E7E37062EC}" srcOrd="2" destOrd="0" parTransId="{48B26181-CA5F-412A-AC83-EE098DAF1F48}" sibTransId="{84000EDC-326E-4A41-92FB-86282C51724C}"/>
    <dgm:cxn modelId="{48217E4E-C333-4BAE-955D-34852E481DB6}" type="presOf" srcId="{704094CC-6D33-41A3-8C00-1D00C9E9888D}" destId="{E899408A-ED5D-4E99-B6D4-3AB4444B48E8}" srcOrd="0" destOrd="0" presId="urn:microsoft.com/office/officeart/2005/8/layout/hierarchy2"/>
    <dgm:cxn modelId="{2225EC4F-B941-4B68-8064-154BBC6BD9BF}" type="presOf" srcId="{564A63B6-1ADB-496E-9AFF-7A3133CB184A}" destId="{CD3B7C2F-F30D-4A6A-A89F-2F5B913C70A1}" srcOrd="1" destOrd="0" presId="urn:microsoft.com/office/officeart/2005/8/layout/hierarchy2"/>
    <dgm:cxn modelId="{97F7BF71-C359-4AC8-B953-F4AE1E9156A0}" type="presOf" srcId="{4B473BEA-4D17-4720-80B2-02D75B1E0595}" destId="{9E0B64F3-9914-4EF4-83EC-56BAC0FE09DD}" srcOrd="0" destOrd="0" presId="urn:microsoft.com/office/officeart/2005/8/layout/hierarchy2"/>
    <dgm:cxn modelId="{7B019E53-E677-42D2-A237-DAF31DB5CC7C}" type="presOf" srcId="{224563F1-7DAA-4FFF-B11F-2355E19AC5D5}" destId="{E0C857C7-505C-4A98-BF14-731EF7F05763}" srcOrd="0" destOrd="0" presId="urn:microsoft.com/office/officeart/2005/8/layout/hierarchy2"/>
    <dgm:cxn modelId="{88335655-F33E-43A3-943C-5908CB8CD52D}" type="presOf" srcId="{465E614D-F129-4840-A3EE-9CC9559B4428}" destId="{4F916585-178C-4E72-BA5F-E13FE4E7920E}" srcOrd="1" destOrd="0" presId="urn:microsoft.com/office/officeart/2005/8/layout/hierarchy2"/>
    <dgm:cxn modelId="{1FA9F155-3FD2-4B43-8AFB-FFF9B6B42481}" srcId="{941E05E0-DBCA-4983-848F-D465D3450B95}" destId="{348037A3-4AD0-4329-9660-C3880CC49CB6}" srcOrd="0" destOrd="0" parTransId="{564A63B6-1ADB-496E-9AFF-7A3133CB184A}" sibTransId="{CC828F1E-604C-4478-B2F1-A1CD4579B1B6}"/>
    <dgm:cxn modelId="{9F7F8C58-2A66-4664-A52A-66770C5FC6D3}" srcId="{4B473BEA-4D17-4720-80B2-02D75B1E0595}" destId="{2908EF7A-D4FC-4FAB-919C-C072D39A5A38}" srcOrd="0" destOrd="0" parTransId="{75DCBD6A-B584-487B-A922-C5B3856FAE7A}" sibTransId="{BA4751AB-147A-4445-BDF4-07688DE6A774}"/>
    <dgm:cxn modelId="{2801C979-2C58-4056-9204-72D2D3C34B22}" type="presOf" srcId="{ABCFA669-8820-42AF-BC38-39B12A6AA925}" destId="{FFB2CDB6-2E53-4DD4-A606-C1140C72D96D}" srcOrd="0" destOrd="0" presId="urn:microsoft.com/office/officeart/2005/8/layout/hierarchy2"/>
    <dgm:cxn modelId="{36A87D7E-61BC-4A94-965C-8F9F05095532}" srcId="{BA8F728D-18D0-4DCB-B96B-919D8C5F5824}" destId="{4ECFEC67-18A7-4E64-83DE-A44105DC328B}" srcOrd="1" destOrd="0" parTransId="{528E5620-BF8A-45CC-99FC-5C5CE5970E9A}" sibTransId="{DDA17B5C-390C-476F-9DA1-DCC6E46E9863}"/>
    <dgm:cxn modelId="{37429984-3B40-4CBB-9DB3-501E453D828F}" srcId="{BA8F728D-18D0-4DCB-B96B-919D8C5F5824}" destId="{4B473BEA-4D17-4720-80B2-02D75B1E0595}" srcOrd="3" destOrd="0" parTransId="{E6FCB944-CA2F-4A31-91DA-D7F7E7AA858D}" sibTransId="{66510163-E104-49D7-81BB-CF7A1F3CD4EF}"/>
    <dgm:cxn modelId="{B52C508F-AA4A-43EB-B6E4-0D508304526F}" type="presOf" srcId="{48B26181-CA5F-412A-AC83-EE098DAF1F48}" destId="{80462B40-86CB-4DAC-8C47-0B7D708DC51A}" srcOrd="0" destOrd="0" presId="urn:microsoft.com/office/officeart/2005/8/layout/hierarchy2"/>
    <dgm:cxn modelId="{6476C28F-D778-4FDA-B4CF-2A76BBCA6707}" type="presOf" srcId="{528E5620-BF8A-45CC-99FC-5C5CE5970E9A}" destId="{7E76CB10-7FED-48A8-9BB8-6AA24D0E98D6}" srcOrd="1" destOrd="0" presId="urn:microsoft.com/office/officeart/2005/8/layout/hierarchy2"/>
    <dgm:cxn modelId="{B3CC859D-E267-4B44-96C9-9AECAF93A38A}" type="presOf" srcId="{4ECFEC67-18A7-4E64-83DE-A44105DC328B}" destId="{9277B6D3-8D98-4638-9A37-01471A46E0F7}" srcOrd="0" destOrd="0" presId="urn:microsoft.com/office/officeart/2005/8/layout/hierarchy2"/>
    <dgm:cxn modelId="{751B30A1-5DF3-4D5C-8AE0-FD5EBC198D64}" type="presOf" srcId="{EEBBC3B5-7A13-4EB6-BA51-EF4B3A2F7548}" destId="{0DF25D8A-9E7A-42B9-B8B8-5840D8BC98C6}" srcOrd="1" destOrd="0" presId="urn:microsoft.com/office/officeart/2005/8/layout/hierarchy2"/>
    <dgm:cxn modelId="{6682C1A5-8058-40D4-92DB-482F61802389}" type="presOf" srcId="{DD8832BD-F4E8-45FF-98CE-91E088845C1B}" destId="{F56142DF-9CF6-48A8-9795-6EFAAB69F20F}" srcOrd="0" destOrd="0" presId="urn:microsoft.com/office/officeart/2005/8/layout/hierarchy2"/>
    <dgm:cxn modelId="{63ED2CAF-E341-4BED-A856-24CF02879F35}" srcId="{BA8F728D-18D0-4DCB-B96B-919D8C5F5824}" destId="{5CCC3A4C-6696-4017-BCBA-BBCBA15B07F3}" srcOrd="0" destOrd="0" parTransId="{465E614D-F129-4840-A3EE-9CC9559B4428}" sibTransId="{71CAF87E-CFEC-47B1-9230-52F9A1163E0C}"/>
    <dgm:cxn modelId="{214483B1-1733-4B13-9F53-7FD12292FB35}" type="presOf" srcId="{EEBBC3B5-7A13-4EB6-BA51-EF4B3A2F7548}" destId="{CBCF2BF7-053C-4DE9-9647-A5EFC58EC39E}" srcOrd="0" destOrd="0" presId="urn:microsoft.com/office/officeart/2005/8/layout/hierarchy2"/>
    <dgm:cxn modelId="{B63297B7-6821-41E3-88FA-C4E65C9DBA83}" type="presOf" srcId="{75DCBD6A-B584-487B-A922-C5B3856FAE7A}" destId="{92ABA6C5-AB17-4769-8B61-69A8893C543C}" srcOrd="1" destOrd="0" presId="urn:microsoft.com/office/officeart/2005/8/layout/hierarchy2"/>
    <dgm:cxn modelId="{D460BEB7-7C15-48E5-8AE8-02DB8962F938}" type="presOf" srcId="{704094CC-6D33-41A3-8C00-1D00C9E9888D}" destId="{F1345C6E-6FCF-4F50-94EA-DF76CB07C56F}" srcOrd="1" destOrd="0" presId="urn:microsoft.com/office/officeart/2005/8/layout/hierarchy2"/>
    <dgm:cxn modelId="{E1B31FC0-FC27-4123-A6B1-28B4DA37F1F7}" type="presOf" srcId="{5CCC3A4C-6696-4017-BCBA-BBCBA15B07F3}" destId="{50F60E64-99E4-46D2-8778-0A41BC99099D}" srcOrd="0" destOrd="0" presId="urn:microsoft.com/office/officeart/2005/8/layout/hierarchy2"/>
    <dgm:cxn modelId="{29E95BC2-5DDD-4F51-8663-B60306F4F5D4}" srcId="{5CCC3A4C-6696-4017-BCBA-BBCBA15B07F3}" destId="{ABCFA669-8820-42AF-BC38-39B12A6AA925}" srcOrd="1" destOrd="0" parTransId="{224563F1-7DAA-4FFF-B11F-2355E19AC5D5}" sibTransId="{F856EB63-21E1-4517-9F08-DA929F8A4BAB}"/>
    <dgm:cxn modelId="{8BBC6EC2-23BB-4C25-98D9-5D0507438EEB}" srcId="{BA8F728D-18D0-4DCB-B96B-919D8C5F5824}" destId="{941E05E0-DBCA-4983-848F-D465D3450B95}" srcOrd="4" destOrd="0" parTransId="{DD8832BD-F4E8-45FF-98CE-91E088845C1B}" sibTransId="{FCCE51FD-A7E4-4942-8C68-A7976D7888F7}"/>
    <dgm:cxn modelId="{C99D8DC4-BB1D-473A-8C91-4A8F1DD573F0}" type="presOf" srcId="{564A63B6-1ADB-496E-9AFF-7A3133CB184A}" destId="{BEB4F3FB-1855-4D2D-B50E-EC07621461C7}" srcOrd="0" destOrd="0" presId="urn:microsoft.com/office/officeart/2005/8/layout/hierarchy2"/>
    <dgm:cxn modelId="{033739C5-FCE9-4162-9D17-A6DF5468290F}" type="presOf" srcId="{7F3551D1-9029-4003-BCD6-055EE09A97DB}" destId="{D7FE04A0-B51D-4D7C-A1A3-7EC17697CAB1}" srcOrd="1" destOrd="0" presId="urn:microsoft.com/office/officeart/2005/8/layout/hierarchy2"/>
    <dgm:cxn modelId="{FEAB05CC-66B5-4EAC-9EB4-99BADB03E015}" type="presOf" srcId="{E6FCB944-CA2F-4A31-91DA-D7F7E7AA858D}" destId="{081CD87A-3C39-4BA2-BAC1-DDC775F0AB59}" srcOrd="0" destOrd="0" presId="urn:microsoft.com/office/officeart/2005/8/layout/hierarchy2"/>
    <dgm:cxn modelId="{BF35F3CC-8CD2-46A3-80AF-84009EE0727D}" type="presOf" srcId="{C582E8AB-5147-4F8C-BBA4-968465054316}" destId="{9C600758-8854-470C-97B9-73CCCD0E14DF}" srcOrd="0" destOrd="0" presId="urn:microsoft.com/office/officeart/2005/8/layout/hierarchy2"/>
    <dgm:cxn modelId="{ED1C3BD5-7284-478E-951F-3136A19BDF11}" type="presOf" srcId="{929FF4B9-DE68-46FC-966D-B8E7E37062EC}" destId="{79BADE3D-855C-4B3E-BBBE-29F743DBD86B}" srcOrd="0" destOrd="0" presId="urn:microsoft.com/office/officeart/2005/8/layout/hierarchy2"/>
    <dgm:cxn modelId="{0F2043D6-A834-4E5F-A75E-9E1EAB3B2BAE}" type="presOf" srcId="{7F3551D1-9029-4003-BCD6-055EE09A97DB}" destId="{AD773632-8E1B-498B-98B5-0BE9F2C21423}" srcOrd="0" destOrd="0" presId="urn:microsoft.com/office/officeart/2005/8/layout/hierarchy2"/>
    <dgm:cxn modelId="{DEC754DB-1243-464B-B4DE-025C0FF2E8F7}" type="presOf" srcId="{224563F1-7DAA-4FFF-B11F-2355E19AC5D5}" destId="{21E8F980-CBBF-477C-AA24-9442991C2FD9}" srcOrd="1" destOrd="0" presId="urn:microsoft.com/office/officeart/2005/8/layout/hierarchy2"/>
    <dgm:cxn modelId="{400FC8E1-CDBC-41DD-B2EF-86592796302A}" type="presOf" srcId="{348037A3-4AD0-4329-9660-C3880CC49CB6}" destId="{D6BFA2EC-EC44-440C-9AF8-9DEAF9046FCC}" srcOrd="0" destOrd="0" presId="urn:microsoft.com/office/officeart/2005/8/layout/hierarchy2"/>
    <dgm:cxn modelId="{5FFCFAE6-CB5E-4F80-B61A-ACB5A9E45A3D}" type="presOf" srcId="{75DCBD6A-B584-487B-A922-C5B3856FAE7A}" destId="{46A84A5F-36AF-4D11-932C-03075AC7D377}" srcOrd="0" destOrd="0" presId="urn:microsoft.com/office/officeart/2005/8/layout/hierarchy2"/>
    <dgm:cxn modelId="{BD9D27EA-4B82-4567-A2A6-0BAA12CA6064}" srcId="{939C8829-F18C-449A-AFAB-9A038F246823}" destId="{BA8F728D-18D0-4DCB-B96B-919D8C5F5824}" srcOrd="0" destOrd="0" parTransId="{E7332FA9-26C7-44ED-BA2D-F7BD8045CB49}" sibTransId="{3FBCCCF5-44C7-4037-A49C-38AD862E0DC2}"/>
    <dgm:cxn modelId="{5CC418EB-FF68-46C6-946B-E4076DCCECDB}" type="presOf" srcId="{941E05E0-DBCA-4983-848F-D465D3450B95}" destId="{89852FB7-E6DB-4FCC-904F-42B71CE9B869}" srcOrd="0" destOrd="0" presId="urn:microsoft.com/office/officeart/2005/8/layout/hierarchy2"/>
    <dgm:cxn modelId="{25AB42F5-26FC-40CA-8D22-1781058C51CC}" srcId="{5CCC3A4C-6696-4017-BCBA-BBCBA15B07F3}" destId="{AEB98BC8-13E7-44D0-BE0C-E1D56BAF48BD}" srcOrd="0" destOrd="0" parTransId="{EEBBC3B5-7A13-4EB6-BA51-EF4B3A2F7548}" sibTransId="{E911E2CF-3EFB-4255-88B1-BA8B4E724A8D}"/>
    <dgm:cxn modelId="{C85E576B-3A60-4675-AF3A-E22F1BE29051}" type="presParOf" srcId="{898E5051-A036-40D3-8653-1A88459DC6D0}" destId="{D434C4F1-64B2-4002-989B-A1EAE9F27603}" srcOrd="0" destOrd="0" presId="urn:microsoft.com/office/officeart/2005/8/layout/hierarchy2"/>
    <dgm:cxn modelId="{959532AC-F3E5-4D09-90D8-E6A2A6A473B4}" type="presParOf" srcId="{D434C4F1-64B2-4002-989B-A1EAE9F27603}" destId="{CC4D2696-D85E-46BF-9FA7-EF0096F914EB}" srcOrd="0" destOrd="0" presId="urn:microsoft.com/office/officeart/2005/8/layout/hierarchy2"/>
    <dgm:cxn modelId="{9A54247A-7C67-47F7-92C1-9AD07AF67583}" type="presParOf" srcId="{D434C4F1-64B2-4002-989B-A1EAE9F27603}" destId="{37C283D1-3AD1-49E7-BFF6-28C752071227}" srcOrd="1" destOrd="0" presId="urn:microsoft.com/office/officeart/2005/8/layout/hierarchy2"/>
    <dgm:cxn modelId="{BBD01ABC-412D-4744-8B1D-511E93AF010F}" type="presParOf" srcId="{37C283D1-3AD1-49E7-BFF6-28C752071227}" destId="{5E0D8C99-28AE-47BB-B9B7-C42E9D5E9C8C}" srcOrd="0" destOrd="0" presId="urn:microsoft.com/office/officeart/2005/8/layout/hierarchy2"/>
    <dgm:cxn modelId="{4FAE208E-640C-4917-B1BE-08E668227B99}" type="presParOf" srcId="{5E0D8C99-28AE-47BB-B9B7-C42E9D5E9C8C}" destId="{4F916585-178C-4E72-BA5F-E13FE4E7920E}" srcOrd="0" destOrd="0" presId="urn:microsoft.com/office/officeart/2005/8/layout/hierarchy2"/>
    <dgm:cxn modelId="{E4124D1E-130B-482C-A60A-61ACBFBC64E5}" type="presParOf" srcId="{37C283D1-3AD1-49E7-BFF6-28C752071227}" destId="{28F5C82F-A5C0-4CC1-B608-A7A678EBE293}" srcOrd="1" destOrd="0" presId="urn:microsoft.com/office/officeart/2005/8/layout/hierarchy2"/>
    <dgm:cxn modelId="{50515201-4AA8-4A69-A457-1410158E6554}" type="presParOf" srcId="{28F5C82F-A5C0-4CC1-B608-A7A678EBE293}" destId="{50F60E64-99E4-46D2-8778-0A41BC99099D}" srcOrd="0" destOrd="0" presId="urn:microsoft.com/office/officeart/2005/8/layout/hierarchy2"/>
    <dgm:cxn modelId="{3BB25C55-D819-48FA-8BF0-0604E88AD56F}" type="presParOf" srcId="{28F5C82F-A5C0-4CC1-B608-A7A678EBE293}" destId="{9FFE4F2E-5ECE-40FC-871C-0361C88FFCBF}" srcOrd="1" destOrd="0" presId="urn:microsoft.com/office/officeart/2005/8/layout/hierarchy2"/>
    <dgm:cxn modelId="{0CCFC60D-F93D-4832-B1B9-9B68671AA9A4}" type="presParOf" srcId="{9FFE4F2E-5ECE-40FC-871C-0361C88FFCBF}" destId="{CBCF2BF7-053C-4DE9-9647-A5EFC58EC39E}" srcOrd="0" destOrd="0" presId="urn:microsoft.com/office/officeart/2005/8/layout/hierarchy2"/>
    <dgm:cxn modelId="{B5CA667F-A9F0-4665-91BE-677C9925A89C}" type="presParOf" srcId="{CBCF2BF7-053C-4DE9-9647-A5EFC58EC39E}" destId="{0DF25D8A-9E7A-42B9-B8B8-5840D8BC98C6}" srcOrd="0" destOrd="0" presId="urn:microsoft.com/office/officeart/2005/8/layout/hierarchy2"/>
    <dgm:cxn modelId="{E4C8E63F-6238-43E4-A46F-D195ED608ECC}" type="presParOf" srcId="{9FFE4F2E-5ECE-40FC-871C-0361C88FFCBF}" destId="{B8BE6167-84DC-4B26-AF15-46DFEE0E14DA}" srcOrd="1" destOrd="0" presId="urn:microsoft.com/office/officeart/2005/8/layout/hierarchy2"/>
    <dgm:cxn modelId="{B7C48229-2755-444E-8D77-D1709B20453C}" type="presParOf" srcId="{B8BE6167-84DC-4B26-AF15-46DFEE0E14DA}" destId="{9654986B-9583-439E-8C9A-1C3FE60BC5F4}" srcOrd="0" destOrd="0" presId="urn:microsoft.com/office/officeart/2005/8/layout/hierarchy2"/>
    <dgm:cxn modelId="{E685FD4D-DADA-4672-BF81-336D79F33672}" type="presParOf" srcId="{B8BE6167-84DC-4B26-AF15-46DFEE0E14DA}" destId="{118B408E-92A6-4F8B-BE6B-8FC67F0C36F0}" srcOrd="1" destOrd="0" presId="urn:microsoft.com/office/officeart/2005/8/layout/hierarchy2"/>
    <dgm:cxn modelId="{ACE69F33-CF2A-489D-B8F7-8790E1F908A6}" type="presParOf" srcId="{9FFE4F2E-5ECE-40FC-871C-0361C88FFCBF}" destId="{E0C857C7-505C-4A98-BF14-731EF7F05763}" srcOrd="2" destOrd="0" presId="urn:microsoft.com/office/officeart/2005/8/layout/hierarchy2"/>
    <dgm:cxn modelId="{B8F80BED-DCD0-4D72-93EA-2D7FBED3C156}" type="presParOf" srcId="{E0C857C7-505C-4A98-BF14-731EF7F05763}" destId="{21E8F980-CBBF-477C-AA24-9442991C2FD9}" srcOrd="0" destOrd="0" presId="urn:microsoft.com/office/officeart/2005/8/layout/hierarchy2"/>
    <dgm:cxn modelId="{9C0CB023-1D9A-485B-B809-02D98FA50C55}" type="presParOf" srcId="{9FFE4F2E-5ECE-40FC-871C-0361C88FFCBF}" destId="{9F297E6B-02A8-498E-80E1-C1743F57A64D}" srcOrd="3" destOrd="0" presId="urn:microsoft.com/office/officeart/2005/8/layout/hierarchy2"/>
    <dgm:cxn modelId="{D613581B-6608-4639-BC44-684623AED6CE}" type="presParOf" srcId="{9F297E6B-02A8-498E-80E1-C1743F57A64D}" destId="{FFB2CDB6-2E53-4DD4-A606-C1140C72D96D}" srcOrd="0" destOrd="0" presId="urn:microsoft.com/office/officeart/2005/8/layout/hierarchy2"/>
    <dgm:cxn modelId="{BAAFE963-5106-4493-B570-4F12C54059A8}" type="presParOf" srcId="{9F297E6B-02A8-498E-80E1-C1743F57A64D}" destId="{D119D910-752A-408D-9694-A9635442DE25}" srcOrd="1" destOrd="0" presId="urn:microsoft.com/office/officeart/2005/8/layout/hierarchy2"/>
    <dgm:cxn modelId="{19BF127F-B93C-4583-8BBA-AEFDE9510B84}" type="presParOf" srcId="{37C283D1-3AD1-49E7-BFF6-28C752071227}" destId="{63297EA8-600B-4063-B27B-0752B1A01C4E}" srcOrd="2" destOrd="0" presId="urn:microsoft.com/office/officeart/2005/8/layout/hierarchy2"/>
    <dgm:cxn modelId="{7ADFF9F0-5112-456D-A807-B5CB6C53993E}" type="presParOf" srcId="{63297EA8-600B-4063-B27B-0752B1A01C4E}" destId="{7E76CB10-7FED-48A8-9BB8-6AA24D0E98D6}" srcOrd="0" destOrd="0" presId="urn:microsoft.com/office/officeart/2005/8/layout/hierarchy2"/>
    <dgm:cxn modelId="{543AA074-8A10-47FD-9845-209A09694932}" type="presParOf" srcId="{37C283D1-3AD1-49E7-BFF6-28C752071227}" destId="{F188A0C5-4B9D-4D11-950B-B90F1AB080BE}" srcOrd="3" destOrd="0" presId="urn:microsoft.com/office/officeart/2005/8/layout/hierarchy2"/>
    <dgm:cxn modelId="{A04D81AF-2F32-4481-9E87-C48A2CC7D482}" type="presParOf" srcId="{F188A0C5-4B9D-4D11-950B-B90F1AB080BE}" destId="{9277B6D3-8D98-4638-9A37-01471A46E0F7}" srcOrd="0" destOrd="0" presId="urn:microsoft.com/office/officeart/2005/8/layout/hierarchy2"/>
    <dgm:cxn modelId="{DBA72C62-D033-404B-8692-2651F196203E}" type="presParOf" srcId="{F188A0C5-4B9D-4D11-950B-B90F1AB080BE}" destId="{BE7E0EA3-90BA-480B-AF9D-1770F1AE6916}" srcOrd="1" destOrd="0" presId="urn:microsoft.com/office/officeart/2005/8/layout/hierarchy2"/>
    <dgm:cxn modelId="{AEFB9F28-182B-4568-9663-B0896D8BAAB6}" type="presParOf" srcId="{BE7E0EA3-90BA-480B-AF9D-1770F1AE6916}" destId="{E899408A-ED5D-4E99-B6D4-3AB4444B48E8}" srcOrd="0" destOrd="0" presId="urn:microsoft.com/office/officeart/2005/8/layout/hierarchy2"/>
    <dgm:cxn modelId="{149E40DF-829E-48A7-97C2-E992B1691F27}" type="presParOf" srcId="{E899408A-ED5D-4E99-B6D4-3AB4444B48E8}" destId="{F1345C6E-6FCF-4F50-94EA-DF76CB07C56F}" srcOrd="0" destOrd="0" presId="urn:microsoft.com/office/officeart/2005/8/layout/hierarchy2"/>
    <dgm:cxn modelId="{38172F0F-BA65-4F33-9459-7D2AB69E94CE}" type="presParOf" srcId="{BE7E0EA3-90BA-480B-AF9D-1770F1AE6916}" destId="{37B0FB2D-70B5-45C6-8360-4BD3369E09DC}" srcOrd="1" destOrd="0" presId="urn:microsoft.com/office/officeart/2005/8/layout/hierarchy2"/>
    <dgm:cxn modelId="{7CBD589A-E927-4071-B39D-464B6F5ED98B}" type="presParOf" srcId="{37B0FB2D-70B5-45C6-8360-4BD3369E09DC}" destId="{9C600758-8854-470C-97B9-73CCCD0E14DF}" srcOrd="0" destOrd="0" presId="urn:microsoft.com/office/officeart/2005/8/layout/hierarchy2"/>
    <dgm:cxn modelId="{ACCEF854-ED0B-4B18-A511-F71F06F75DDD}" type="presParOf" srcId="{37B0FB2D-70B5-45C6-8360-4BD3369E09DC}" destId="{A1EF4F70-68CC-47E9-99D1-7DBBAA8693C9}" srcOrd="1" destOrd="0" presId="urn:microsoft.com/office/officeart/2005/8/layout/hierarchy2"/>
    <dgm:cxn modelId="{CA7EAD96-9620-47A9-BE38-23CF3999A045}" type="presParOf" srcId="{37C283D1-3AD1-49E7-BFF6-28C752071227}" destId="{80462B40-86CB-4DAC-8C47-0B7D708DC51A}" srcOrd="4" destOrd="0" presId="urn:microsoft.com/office/officeart/2005/8/layout/hierarchy2"/>
    <dgm:cxn modelId="{A1EE1182-FE9B-458A-8E29-F761FDEB2B62}" type="presParOf" srcId="{80462B40-86CB-4DAC-8C47-0B7D708DC51A}" destId="{30709343-A482-4233-903F-C1E4BC788419}" srcOrd="0" destOrd="0" presId="urn:microsoft.com/office/officeart/2005/8/layout/hierarchy2"/>
    <dgm:cxn modelId="{4087256E-D325-4721-AC64-BEA2CCD51EA0}" type="presParOf" srcId="{37C283D1-3AD1-49E7-BFF6-28C752071227}" destId="{8477A783-EFBF-4A6B-9161-D4CC04EB09C8}" srcOrd="5" destOrd="0" presId="urn:microsoft.com/office/officeart/2005/8/layout/hierarchy2"/>
    <dgm:cxn modelId="{1D932187-D7BC-4620-9B4C-FCF6D22A84EC}" type="presParOf" srcId="{8477A783-EFBF-4A6B-9161-D4CC04EB09C8}" destId="{79BADE3D-855C-4B3E-BBBE-29F743DBD86B}" srcOrd="0" destOrd="0" presId="urn:microsoft.com/office/officeart/2005/8/layout/hierarchy2"/>
    <dgm:cxn modelId="{303E4B85-0C84-4DA8-89F6-2FAF0E568584}" type="presParOf" srcId="{8477A783-EFBF-4A6B-9161-D4CC04EB09C8}" destId="{95DDEDAC-08E5-4CA4-A0F0-CE8546D4BACF}" srcOrd="1" destOrd="0" presId="urn:microsoft.com/office/officeart/2005/8/layout/hierarchy2"/>
    <dgm:cxn modelId="{08D379C5-275B-45CA-B95E-356253CBA6F2}" type="presParOf" srcId="{95DDEDAC-08E5-4CA4-A0F0-CE8546D4BACF}" destId="{AD773632-8E1B-498B-98B5-0BE9F2C21423}" srcOrd="0" destOrd="0" presId="urn:microsoft.com/office/officeart/2005/8/layout/hierarchy2"/>
    <dgm:cxn modelId="{9927DFBA-14F8-462E-9EB7-067BBFBB4391}" type="presParOf" srcId="{AD773632-8E1B-498B-98B5-0BE9F2C21423}" destId="{D7FE04A0-B51D-4D7C-A1A3-7EC17697CAB1}" srcOrd="0" destOrd="0" presId="urn:microsoft.com/office/officeart/2005/8/layout/hierarchy2"/>
    <dgm:cxn modelId="{EC32C81E-F667-42B7-AEF1-8CC0897AB6AD}" type="presParOf" srcId="{95DDEDAC-08E5-4CA4-A0F0-CE8546D4BACF}" destId="{C47C1C9E-9478-4F93-B673-1D2284EE0BEF}" srcOrd="1" destOrd="0" presId="urn:microsoft.com/office/officeart/2005/8/layout/hierarchy2"/>
    <dgm:cxn modelId="{BCC5D5CD-5DC6-4B4B-9A5D-4AFFFBA85B70}" type="presParOf" srcId="{C47C1C9E-9478-4F93-B673-1D2284EE0BEF}" destId="{79B53C0C-3DCD-4ACB-A507-73CF50820DB8}" srcOrd="0" destOrd="0" presId="urn:microsoft.com/office/officeart/2005/8/layout/hierarchy2"/>
    <dgm:cxn modelId="{39737D1A-8438-4599-9DCA-2C92138FA3CC}" type="presParOf" srcId="{C47C1C9E-9478-4F93-B673-1D2284EE0BEF}" destId="{E043129C-8CBC-4D05-8D63-3B86B5140845}" srcOrd="1" destOrd="0" presId="urn:microsoft.com/office/officeart/2005/8/layout/hierarchy2"/>
    <dgm:cxn modelId="{F527C9AD-49D6-48D1-9A48-AB76025E771D}" type="presParOf" srcId="{37C283D1-3AD1-49E7-BFF6-28C752071227}" destId="{081CD87A-3C39-4BA2-BAC1-DDC775F0AB59}" srcOrd="6" destOrd="0" presId="urn:microsoft.com/office/officeart/2005/8/layout/hierarchy2"/>
    <dgm:cxn modelId="{97B49874-C077-4BD2-9C1A-E0E0B505BBC0}" type="presParOf" srcId="{081CD87A-3C39-4BA2-BAC1-DDC775F0AB59}" destId="{4BED34AB-1085-47CB-83F9-C13B0A7BD8D4}" srcOrd="0" destOrd="0" presId="urn:microsoft.com/office/officeart/2005/8/layout/hierarchy2"/>
    <dgm:cxn modelId="{F706E764-18C9-4E8E-A012-416017F4D52E}" type="presParOf" srcId="{37C283D1-3AD1-49E7-BFF6-28C752071227}" destId="{E8E7E329-4A7C-4ABC-BD5A-20768554DF7F}" srcOrd="7" destOrd="0" presId="urn:microsoft.com/office/officeart/2005/8/layout/hierarchy2"/>
    <dgm:cxn modelId="{5148DC54-D508-4568-89A0-B7DBE8422F0D}" type="presParOf" srcId="{E8E7E329-4A7C-4ABC-BD5A-20768554DF7F}" destId="{9E0B64F3-9914-4EF4-83EC-56BAC0FE09DD}" srcOrd="0" destOrd="0" presId="urn:microsoft.com/office/officeart/2005/8/layout/hierarchy2"/>
    <dgm:cxn modelId="{2BFC18DA-E230-4513-B4A1-F374735118BE}" type="presParOf" srcId="{E8E7E329-4A7C-4ABC-BD5A-20768554DF7F}" destId="{D47EF762-62D9-403C-B63F-7F7225516E63}" srcOrd="1" destOrd="0" presId="urn:microsoft.com/office/officeart/2005/8/layout/hierarchy2"/>
    <dgm:cxn modelId="{03657490-D219-40B9-B6D8-BE582303968B}" type="presParOf" srcId="{D47EF762-62D9-403C-B63F-7F7225516E63}" destId="{46A84A5F-36AF-4D11-932C-03075AC7D377}" srcOrd="0" destOrd="0" presId="urn:microsoft.com/office/officeart/2005/8/layout/hierarchy2"/>
    <dgm:cxn modelId="{F24704EF-41B9-4011-ABBA-1106EA98E81D}" type="presParOf" srcId="{46A84A5F-36AF-4D11-932C-03075AC7D377}" destId="{92ABA6C5-AB17-4769-8B61-69A8893C543C}" srcOrd="0" destOrd="0" presId="urn:microsoft.com/office/officeart/2005/8/layout/hierarchy2"/>
    <dgm:cxn modelId="{0C4A2B0A-5634-419D-B94F-F15E20E44506}" type="presParOf" srcId="{D47EF762-62D9-403C-B63F-7F7225516E63}" destId="{20883264-CE71-4B7A-B218-4C710654C276}" srcOrd="1" destOrd="0" presId="urn:microsoft.com/office/officeart/2005/8/layout/hierarchy2"/>
    <dgm:cxn modelId="{4B9FB4A3-6CE3-4C1E-B9FB-43AF594F6D16}" type="presParOf" srcId="{20883264-CE71-4B7A-B218-4C710654C276}" destId="{D2DA109B-053C-43E7-986F-BFC24E87C40F}" srcOrd="0" destOrd="0" presId="urn:microsoft.com/office/officeart/2005/8/layout/hierarchy2"/>
    <dgm:cxn modelId="{1AAE95CB-A0A9-466E-B738-F95D3D4EB9D6}" type="presParOf" srcId="{20883264-CE71-4B7A-B218-4C710654C276}" destId="{B5322B5E-8202-4D09-847E-C46CCE9D9274}" srcOrd="1" destOrd="0" presId="urn:microsoft.com/office/officeart/2005/8/layout/hierarchy2"/>
    <dgm:cxn modelId="{79C8FDEF-18E4-4999-9F6B-B3DFDEB77867}" type="presParOf" srcId="{37C283D1-3AD1-49E7-BFF6-28C752071227}" destId="{F56142DF-9CF6-48A8-9795-6EFAAB69F20F}" srcOrd="8" destOrd="0" presId="urn:microsoft.com/office/officeart/2005/8/layout/hierarchy2"/>
    <dgm:cxn modelId="{565E6FA1-C13D-435A-88F2-EBED9D69FCBD}" type="presParOf" srcId="{F56142DF-9CF6-48A8-9795-6EFAAB69F20F}" destId="{930F86D1-D429-4B61-B7E5-AB4CD90DCB7C}" srcOrd="0" destOrd="0" presId="urn:microsoft.com/office/officeart/2005/8/layout/hierarchy2"/>
    <dgm:cxn modelId="{ADA53F63-44DB-41EF-8FFC-2079FDF8F208}" type="presParOf" srcId="{37C283D1-3AD1-49E7-BFF6-28C752071227}" destId="{DBB52721-6080-4D9B-BE29-DAE374A57F14}" srcOrd="9" destOrd="0" presId="urn:microsoft.com/office/officeart/2005/8/layout/hierarchy2"/>
    <dgm:cxn modelId="{D0886EC8-0EC4-4F5D-8B07-7CB67C86D82D}" type="presParOf" srcId="{DBB52721-6080-4D9B-BE29-DAE374A57F14}" destId="{89852FB7-E6DB-4FCC-904F-42B71CE9B869}" srcOrd="0" destOrd="0" presId="urn:microsoft.com/office/officeart/2005/8/layout/hierarchy2"/>
    <dgm:cxn modelId="{DF9BEDD2-BFEF-49D1-8D45-8BBF118D0147}" type="presParOf" srcId="{DBB52721-6080-4D9B-BE29-DAE374A57F14}" destId="{9895F7E1-5E91-4D55-B4BC-411E377CF06D}" srcOrd="1" destOrd="0" presId="urn:microsoft.com/office/officeart/2005/8/layout/hierarchy2"/>
    <dgm:cxn modelId="{347EF7BA-B0D9-4A97-A45B-E43F9CF1DFE2}" type="presParOf" srcId="{9895F7E1-5E91-4D55-B4BC-411E377CF06D}" destId="{BEB4F3FB-1855-4D2D-B50E-EC07621461C7}" srcOrd="0" destOrd="0" presId="urn:microsoft.com/office/officeart/2005/8/layout/hierarchy2"/>
    <dgm:cxn modelId="{4E3A7A11-6083-4CC9-ABC8-FDCD068133D8}" type="presParOf" srcId="{BEB4F3FB-1855-4D2D-B50E-EC07621461C7}" destId="{CD3B7C2F-F30D-4A6A-A89F-2F5B913C70A1}" srcOrd="0" destOrd="0" presId="urn:microsoft.com/office/officeart/2005/8/layout/hierarchy2"/>
    <dgm:cxn modelId="{6C0591E2-AD6B-44DF-B3C7-1611271CF90D}" type="presParOf" srcId="{9895F7E1-5E91-4D55-B4BC-411E377CF06D}" destId="{B2A38855-6F54-4120-A31A-452513ACE229}" srcOrd="1" destOrd="0" presId="urn:microsoft.com/office/officeart/2005/8/layout/hierarchy2"/>
    <dgm:cxn modelId="{FCFD0077-9814-4CBE-8EE6-77BBC887218E}" type="presParOf" srcId="{B2A38855-6F54-4120-A31A-452513ACE229}" destId="{D6BFA2EC-EC44-440C-9AF8-9DEAF9046FCC}" srcOrd="0" destOrd="0" presId="urn:microsoft.com/office/officeart/2005/8/layout/hierarchy2"/>
    <dgm:cxn modelId="{1CC4E6B7-BAF2-4AD2-B1DC-EB167829B582}" type="presParOf" srcId="{B2A38855-6F54-4120-A31A-452513ACE229}" destId="{FB0E5A46-8065-43F3-83AC-3D408B0C3C3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D2696-D85E-46BF-9FA7-EF0096F914EB}">
      <dsp:nvSpPr>
        <dsp:cNvPr id="0" name=""/>
        <dsp:cNvSpPr/>
      </dsp:nvSpPr>
      <dsp:spPr>
        <a:xfrm>
          <a:off x="108015" y="1695035"/>
          <a:ext cx="1923196" cy="101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Composite Score</a:t>
          </a:r>
          <a:endParaRPr lang="zh-CN" altLang="en-US" sz="1800" kern="1200" dirty="0"/>
        </a:p>
      </dsp:txBody>
      <dsp:txXfrm>
        <a:off x="137880" y="1724900"/>
        <a:ext cx="1863466" cy="959926"/>
      </dsp:txXfrm>
    </dsp:sp>
    <dsp:sp modelId="{5E0D8C99-28AE-47BB-B9B7-C42E9D5E9C8C}">
      <dsp:nvSpPr>
        <dsp:cNvPr id="0" name=""/>
        <dsp:cNvSpPr/>
      </dsp:nvSpPr>
      <dsp:spPr>
        <a:xfrm rot="17230830">
          <a:off x="1457499" y="1413661"/>
          <a:ext cx="1628437" cy="26630"/>
        </a:xfrm>
        <a:custGeom>
          <a:avLst/>
          <a:gdLst/>
          <a:ahLst/>
          <a:cxnLst/>
          <a:rect l="0" t="0" r="0" b="0"/>
          <a:pathLst>
            <a:path>
              <a:moveTo>
                <a:pt x="0" y="13315"/>
              </a:moveTo>
              <a:lnTo>
                <a:pt x="1628437"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31007" y="1386265"/>
        <a:ext cx="81421" cy="81421"/>
      </dsp:txXfrm>
    </dsp:sp>
    <dsp:sp modelId="{50F60E64-99E4-46D2-8778-0A41BC99099D}">
      <dsp:nvSpPr>
        <dsp:cNvPr id="0" name=""/>
        <dsp:cNvSpPr/>
      </dsp:nvSpPr>
      <dsp:spPr>
        <a:xfrm>
          <a:off x="2512224" y="348456"/>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Value:</a:t>
          </a:r>
          <a:endParaRPr lang="zh-CN" altLang="en-US" sz="1800" kern="1200" dirty="0"/>
        </a:p>
      </dsp:txBody>
      <dsp:txXfrm>
        <a:off x="2529834" y="366066"/>
        <a:ext cx="1167311" cy="566045"/>
      </dsp:txXfrm>
    </dsp:sp>
    <dsp:sp modelId="{CBCF2BF7-053C-4DE9-9647-A5EFC58EC39E}">
      <dsp:nvSpPr>
        <dsp:cNvPr id="0" name=""/>
        <dsp:cNvSpPr/>
      </dsp:nvSpPr>
      <dsp:spPr>
        <a:xfrm rot="19457599">
          <a:off x="3659077" y="462909"/>
          <a:ext cx="592368" cy="26630"/>
        </a:xfrm>
        <a:custGeom>
          <a:avLst/>
          <a:gdLst/>
          <a:ahLst/>
          <a:cxnLst/>
          <a:rect l="0" t="0" r="0" b="0"/>
          <a:pathLst>
            <a:path>
              <a:moveTo>
                <a:pt x="0" y="13315"/>
              </a:moveTo>
              <a:lnTo>
                <a:pt x="592368"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0452" y="461415"/>
        <a:ext cx="29618" cy="29618"/>
      </dsp:txXfrm>
    </dsp:sp>
    <dsp:sp modelId="{9654986B-9583-439E-8C9A-1C3FE60BC5F4}">
      <dsp:nvSpPr>
        <dsp:cNvPr id="0" name=""/>
        <dsp:cNvSpPr/>
      </dsp:nvSpPr>
      <dsp:spPr>
        <a:xfrm>
          <a:off x="4195767" y="2728"/>
          <a:ext cx="149828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Dividend Yield</a:t>
          </a:r>
          <a:endParaRPr lang="zh-CN" altLang="en-US" sz="1800" kern="1200" dirty="0"/>
        </a:p>
      </dsp:txBody>
      <dsp:txXfrm>
        <a:off x="4213377" y="20338"/>
        <a:ext cx="1463061" cy="566045"/>
      </dsp:txXfrm>
    </dsp:sp>
    <dsp:sp modelId="{E0C857C7-505C-4A98-BF14-731EF7F05763}">
      <dsp:nvSpPr>
        <dsp:cNvPr id="0" name=""/>
        <dsp:cNvSpPr/>
      </dsp:nvSpPr>
      <dsp:spPr>
        <a:xfrm rot="2142401">
          <a:off x="3659077" y="808637"/>
          <a:ext cx="592368" cy="26630"/>
        </a:xfrm>
        <a:custGeom>
          <a:avLst/>
          <a:gdLst/>
          <a:ahLst/>
          <a:cxnLst/>
          <a:rect l="0" t="0" r="0" b="0"/>
          <a:pathLst>
            <a:path>
              <a:moveTo>
                <a:pt x="0" y="13315"/>
              </a:moveTo>
              <a:lnTo>
                <a:pt x="592368"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0452" y="807143"/>
        <a:ext cx="29618" cy="29618"/>
      </dsp:txXfrm>
    </dsp:sp>
    <dsp:sp modelId="{FFB2CDB6-2E53-4DD4-A606-C1140C72D96D}">
      <dsp:nvSpPr>
        <dsp:cNvPr id="0" name=""/>
        <dsp:cNvSpPr/>
      </dsp:nvSpPr>
      <dsp:spPr>
        <a:xfrm>
          <a:off x="4195767" y="694183"/>
          <a:ext cx="149828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Earnings Yield</a:t>
          </a:r>
          <a:endParaRPr lang="zh-CN" altLang="en-US" sz="1800" kern="1200" dirty="0"/>
        </a:p>
      </dsp:txBody>
      <dsp:txXfrm>
        <a:off x="4213377" y="711793"/>
        <a:ext cx="1463061" cy="566045"/>
      </dsp:txXfrm>
    </dsp:sp>
    <dsp:sp modelId="{63297EA8-600B-4063-B27B-0752B1A01C4E}">
      <dsp:nvSpPr>
        <dsp:cNvPr id="0" name=""/>
        <dsp:cNvSpPr/>
      </dsp:nvSpPr>
      <dsp:spPr>
        <a:xfrm rot="18770822">
          <a:off x="1918054" y="1932252"/>
          <a:ext cx="707326" cy="26630"/>
        </a:xfrm>
        <a:custGeom>
          <a:avLst/>
          <a:gdLst/>
          <a:ahLst/>
          <a:cxnLst/>
          <a:rect l="0" t="0" r="0" b="0"/>
          <a:pathLst>
            <a:path>
              <a:moveTo>
                <a:pt x="0" y="13315"/>
              </a:moveTo>
              <a:lnTo>
                <a:pt x="707326"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54034" y="1927884"/>
        <a:ext cx="35366" cy="35366"/>
      </dsp:txXfrm>
    </dsp:sp>
    <dsp:sp modelId="{9277B6D3-8D98-4638-9A37-01471A46E0F7}">
      <dsp:nvSpPr>
        <dsp:cNvPr id="0" name=""/>
        <dsp:cNvSpPr/>
      </dsp:nvSpPr>
      <dsp:spPr>
        <a:xfrm>
          <a:off x="2512224" y="1385639"/>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Quality:</a:t>
          </a:r>
        </a:p>
      </dsp:txBody>
      <dsp:txXfrm>
        <a:off x="2529834" y="1403249"/>
        <a:ext cx="1167311" cy="566045"/>
      </dsp:txXfrm>
    </dsp:sp>
    <dsp:sp modelId="{E899408A-ED5D-4E99-B6D4-3AB4444B48E8}">
      <dsp:nvSpPr>
        <dsp:cNvPr id="0" name=""/>
        <dsp:cNvSpPr/>
      </dsp:nvSpPr>
      <dsp:spPr>
        <a:xfrm>
          <a:off x="3714755" y="1672956"/>
          <a:ext cx="481012" cy="26630"/>
        </a:xfrm>
        <a:custGeom>
          <a:avLst/>
          <a:gdLst/>
          <a:ahLst/>
          <a:cxnLst/>
          <a:rect l="0" t="0" r="0" b="0"/>
          <a:pathLst>
            <a:path>
              <a:moveTo>
                <a:pt x="0" y="13315"/>
              </a:moveTo>
              <a:lnTo>
                <a:pt x="481012"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3236" y="1674246"/>
        <a:ext cx="24050" cy="24050"/>
      </dsp:txXfrm>
    </dsp:sp>
    <dsp:sp modelId="{9C600758-8854-470C-97B9-73CCCD0E14DF}">
      <dsp:nvSpPr>
        <dsp:cNvPr id="0" name=""/>
        <dsp:cNvSpPr/>
      </dsp:nvSpPr>
      <dsp:spPr>
        <a:xfrm>
          <a:off x="4195767" y="1385639"/>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Leverage</a:t>
          </a:r>
          <a:endParaRPr lang="zh-CN" altLang="en-US" sz="1800" kern="1200" dirty="0"/>
        </a:p>
      </dsp:txBody>
      <dsp:txXfrm>
        <a:off x="4213377" y="1403249"/>
        <a:ext cx="1167311" cy="566045"/>
      </dsp:txXfrm>
    </dsp:sp>
    <dsp:sp modelId="{80462B40-86CB-4DAC-8C47-0B7D708DC51A}">
      <dsp:nvSpPr>
        <dsp:cNvPr id="0" name=""/>
        <dsp:cNvSpPr/>
      </dsp:nvSpPr>
      <dsp:spPr>
        <a:xfrm rot="1186030">
          <a:off x="2016152" y="2277980"/>
          <a:ext cx="511131" cy="26630"/>
        </a:xfrm>
        <a:custGeom>
          <a:avLst/>
          <a:gdLst/>
          <a:ahLst/>
          <a:cxnLst/>
          <a:rect l="0" t="0" r="0" b="0"/>
          <a:pathLst>
            <a:path>
              <a:moveTo>
                <a:pt x="0" y="13315"/>
              </a:moveTo>
              <a:lnTo>
                <a:pt x="511131"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58939" y="2278517"/>
        <a:ext cx="25556" cy="25556"/>
      </dsp:txXfrm>
    </dsp:sp>
    <dsp:sp modelId="{79BADE3D-855C-4B3E-BBBE-29F743DBD86B}">
      <dsp:nvSpPr>
        <dsp:cNvPr id="0" name=""/>
        <dsp:cNvSpPr/>
      </dsp:nvSpPr>
      <dsp:spPr>
        <a:xfrm>
          <a:off x="2512224" y="2077094"/>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Risk:</a:t>
          </a:r>
          <a:endParaRPr lang="zh-CN" altLang="en-US" sz="1800" kern="1200" dirty="0"/>
        </a:p>
      </dsp:txBody>
      <dsp:txXfrm>
        <a:off x="2529834" y="2094704"/>
        <a:ext cx="1167311" cy="566045"/>
      </dsp:txXfrm>
    </dsp:sp>
    <dsp:sp modelId="{AD773632-8E1B-498B-98B5-0BE9F2C21423}">
      <dsp:nvSpPr>
        <dsp:cNvPr id="0" name=""/>
        <dsp:cNvSpPr/>
      </dsp:nvSpPr>
      <dsp:spPr>
        <a:xfrm>
          <a:off x="3714755" y="2364412"/>
          <a:ext cx="481012" cy="26630"/>
        </a:xfrm>
        <a:custGeom>
          <a:avLst/>
          <a:gdLst/>
          <a:ahLst/>
          <a:cxnLst/>
          <a:rect l="0" t="0" r="0" b="0"/>
          <a:pathLst>
            <a:path>
              <a:moveTo>
                <a:pt x="0" y="13315"/>
              </a:moveTo>
              <a:lnTo>
                <a:pt x="481012"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3236" y="2365702"/>
        <a:ext cx="24050" cy="24050"/>
      </dsp:txXfrm>
    </dsp:sp>
    <dsp:sp modelId="{79B53C0C-3DCD-4ACB-A507-73CF50820DB8}">
      <dsp:nvSpPr>
        <dsp:cNvPr id="0" name=""/>
        <dsp:cNvSpPr/>
      </dsp:nvSpPr>
      <dsp:spPr>
        <a:xfrm>
          <a:off x="4195767" y="2077094"/>
          <a:ext cx="158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Return Volatility</a:t>
          </a:r>
        </a:p>
      </dsp:txBody>
      <dsp:txXfrm>
        <a:off x="4213377" y="2094704"/>
        <a:ext cx="1547311" cy="566045"/>
      </dsp:txXfrm>
    </dsp:sp>
    <dsp:sp modelId="{081CD87A-3C39-4BA2-BAC1-DDC775F0AB59}">
      <dsp:nvSpPr>
        <dsp:cNvPr id="0" name=""/>
        <dsp:cNvSpPr/>
      </dsp:nvSpPr>
      <dsp:spPr>
        <a:xfrm rot="3654187">
          <a:off x="1777142" y="2623708"/>
          <a:ext cx="989151" cy="26630"/>
        </a:xfrm>
        <a:custGeom>
          <a:avLst/>
          <a:gdLst/>
          <a:ahLst/>
          <a:cxnLst/>
          <a:rect l="0" t="0" r="0" b="0"/>
          <a:pathLst>
            <a:path>
              <a:moveTo>
                <a:pt x="0" y="13315"/>
              </a:moveTo>
              <a:lnTo>
                <a:pt x="989151"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46989" y="2612294"/>
        <a:ext cx="49457" cy="49457"/>
      </dsp:txXfrm>
    </dsp:sp>
    <dsp:sp modelId="{9E0B64F3-9914-4EF4-83EC-56BAC0FE09DD}">
      <dsp:nvSpPr>
        <dsp:cNvPr id="0" name=""/>
        <dsp:cNvSpPr/>
      </dsp:nvSpPr>
      <dsp:spPr>
        <a:xfrm>
          <a:off x="2512224" y="2768550"/>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Size:</a:t>
          </a:r>
          <a:endParaRPr lang="zh-CN" altLang="en-US" sz="1800" kern="1200" dirty="0"/>
        </a:p>
      </dsp:txBody>
      <dsp:txXfrm>
        <a:off x="2529834" y="2786160"/>
        <a:ext cx="1167311" cy="566045"/>
      </dsp:txXfrm>
    </dsp:sp>
    <dsp:sp modelId="{46A84A5F-36AF-4D11-932C-03075AC7D377}">
      <dsp:nvSpPr>
        <dsp:cNvPr id="0" name=""/>
        <dsp:cNvSpPr/>
      </dsp:nvSpPr>
      <dsp:spPr>
        <a:xfrm>
          <a:off x="3714755" y="3055867"/>
          <a:ext cx="481012" cy="26630"/>
        </a:xfrm>
        <a:custGeom>
          <a:avLst/>
          <a:gdLst/>
          <a:ahLst/>
          <a:cxnLst/>
          <a:rect l="0" t="0" r="0" b="0"/>
          <a:pathLst>
            <a:path>
              <a:moveTo>
                <a:pt x="0" y="13315"/>
              </a:moveTo>
              <a:lnTo>
                <a:pt x="481012"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3236" y="3057157"/>
        <a:ext cx="24050" cy="24050"/>
      </dsp:txXfrm>
    </dsp:sp>
    <dsp:sp modelId="{D2DA109B-053C-43E7-986F-BFC24E87C40F}">
      <dsp:nvSpPr>
        <dsp:cNvPr id="0" name=""/>
        <dsp:cNvSpPr/>
      </dsp:nvSpPr>
      <dsp:spPr>
        <a:xfrm>
          <a:off x="4195767" y="2768550"/>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Market Cap</a:t>
          </a:r>
          <a:endParaRPr lang="zh-CN" altLang="en-US" sz="1800" kern="1200" dirty="0"/>
        </a:p>
      </dsp:txBody>
      <dsp:txXfrm>
        <a:off x="4213377" y="2786160"/>
        <a:ext cx="1167311" cy="566045"/>
      </dsp:txXfrm>
    </dsp:sp>
    <dsp:sp modelId="{F56142DF-9CF6-48A8-9795-6EFAAB69F20F}">
      <dsp:nvSpPr>
        <dsp:cNvPr id="0" name=""/>
        <dsp:cNvSpPr/>
      </dsp:nvSpPr>
      <dsp:spPr>
        <a:xfrm rot="4369170">
          <a:off x="1457499" y="2969435"/>
          <a:ext cx="1628437" cy="26630"/>
        </a:xfrm>
        <a:custGeom>
          <a:avLst/>
          <a:gdLst/>
          <a:ahLst/>
          <a:cxnLst/>
          <a:rect l="0" t="0" r="0" b="0"/>
          <a:pathLst>
            <a:path>
              <a:moveTo>
                <a:pt x="0" y="13315"/>
              </a:moveTo>
              <a:lnTo>
                <a:pt x="1628437"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31007" y="2942040"/>
        <a:ext cx="81421" cy="81421"/>
      </dsp:txXfrm>
    </dsp:sp>
    <dsp:sp modelId="{89852FB7-E6DB-4FCC-904F-42B71CE9B869}">
      <dsp:nvSpPr>
        <dsp:cNvPr id="0" name=""/>
        <dsp:cNvSpPr/>
      </dsp:nvSpPr>
      <dsp:spPr>
        <a:xfrm>
          <a:off x="2512224" y="3460005"/>
          <a:ext cx="1202531"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Momentum:</a:t>
          </a:r>
          <a:endParaRPr lang="zh-CN" altLang="en-US" sz="1800" kern="1200" dirty="0"/>
        </a:p>
      </dsp:txBody>
      <dsp:txXfrm>
        <a:off x="2529834" y="3477615"/>
        <a:ext cx="1167311" cy="566045"/>
      </dsp:txXfrm>
    </dsp:sp>
    <dsp:sp modelId="{BEB4F3FB-1855-4D2D-B50E-EC07621461C7}">
      <dsp:nvSpPr>
        <dsp:cNvPr id="0" name=""/>
        <dsp:cNvSpPr/>
      </dsp:nvSpPr>
      <dsp:spPr>
        <a:xfrm>
          <a:off x="3714755" y="3747323"/>
          <a:ext cx="481012" cy="26630"/>
        </a:xfrm>
        <a:custGeom>
          <a:avLst/>
          <a:gdLst/>
          <a:ahLst/>
          <a:cxnLst/>
          <a:rect l="0" t="0" r="0" b="0"/>
          <a:pathLst>
            <a:path>
              <a:moveTo>
                <a:pt x="0" y="13315"/>
              </a:moveTo>
              <a:lnTo>
                <a:pt x="481012"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3236" y="3748613"/>
        <a:ext cx="24050" cy="24050"/>
      </dsp:txXfrm>
    </dsp:sp>
    <dsp:sp modelId="{D6BFA2EC-EC44-440C-9AF8-9DEAF9046FCC}">
      <dsp:nvSpPr>
        <dsp:cNvPr id="0" name=""/>
        <dsp:cNvSpPr/>
      </dsp:nvSpPr>
      <dsp:spPr>
        <a:xfrm>
          <a:off x="4195767" y="3460005"/>
          <a:ext cx="1792216" cy="6012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Price Momentum</a:t>
          </a:r>
          <a:endParaRPr lang="zh-CN" altLang="en-US" sz="1800" kern="1200" dirty="0"/>
        </a:p>
      </dsp:txBody>
      <dsp:txXfrm>
        <a:off x="4213377" y="3477615"/>
        <a:ext cx="1756996" cy="5660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609E5-0D7D-4A72-A3E7-84F347EBBF95}"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3D15-37DA-4B0B-BB5B-F9782FE4C1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t>1</a:t>
            </a:fld>
            <a:endParaRPr lang="zh-CN" altLang="en-US"/>
          </a:p>
        </p:txBody>
      </p:sp>
    </p:spTree>
    <p:extLst>
      <p:ext uri="{BB962C8B-B14F-4D97-AF65-F5344CB8AC3E}">
        <p14:creationId xmlns:p14="http://schemas.microsoft.com/office/powerpoint/2010/main" val="156464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649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87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0993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18</a:t>
            </a:fld>
            <a:endParaRPr lang="zh-CN" altLang="en-US"/>
          </a:p>
        </p:txBody>
      </p:sp>
    </p:spTree>
    <p:extLst>
      <p:ext uri="{BB962C8B-B14F-4D97-AF65-F5344CB8AC3E}">
        <p14:creationId xmlns:p14="http://schemas.microsoft.com/office/powerpoint/2010/main" val="256930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20</a:t>
            </a:fld>
            <a:endParaRPr lang="zh-CN" altLang="en-US"/>
          </a:p>
        </p:txBody>
      </p:sp>
    </p:spTree>
    <p:extLst>
      <p:ext uri="{BB962C8B-B14F-4D97-AF65-F5344CB8AC3E}">
        <p14:creationId xmlns:p14="http://schemas.microsoft.com/office/powerpoint/2010/main" val="1720007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21</a:t>
            </a:fld>
            <a:endParaRPr lang="zh-CN" altLang="en-US"/>
          </a:p>
        </p:txBody>
      </p:sp>
    </p:spTree>
    <p:extLst>
      <p:ext uri="{BB962C8B-B14F-4D97-AF65-F5344CB8AC3E}">
        <p14:creationId xmlns:p14="http://schemas.microsoft.com/office/powerpoint/2010/main" val="2895855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22</a:t>
            </a:fld>
            <a:endParaRPr lang="zh-CN" altLang="en-US"/>
          </a:p>
        </p:txBody>
      </p:sp>
    </p:spTree>
    <p:extLst>
      <p:ext uri="{BB962C8B-B14F-4D97-AF65-F5344CB8AC3E}">
        <p14:creationId xmlns:p14="http://schemas.microsoft.com/office/powerpoint/2010/main" val="3147473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23</a:t>
            </a:fld>
            <a:endParaRPr lang="zh-CN" altLang="en-US"/>
          </a:p>
        </p:txBody>
      </p:sp>
    </p:spTree>
    <p:extLst>
      <p:ext uri="{BB962C8B-B14F-4D97-AF65-F5344CB8AC3E}">
        <p14:creationId xmlns:p14="http://schemas.microsoft.com/office/powerpoint/2010/main" val="6429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24</a:t>
            </a:fld>
            <a:endParaRPr lang="zh-CN" altLang="en-US"/>
          </a:p>
        </p:txBody>
      </p:sp>
    </p:spTree>
    <p:extLst>
      <p:ext uri="{BB962C8B-B14F-4D97-AF65-F5344CB8AC3E}">
        <p14:creationId xmlns:p14="http://schemas.microsoft.com/office/powerpoint/2010/main" val="247633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25</a:t>
            </a:fld>
            <a:endParaRPr lang="zh-CN" altLang="en-US"/>
          </a:p>
        </p:txBody>
      </p:sp>
    </p:spTree>
    <p:extLst>
      <p:ext uri="{BB962C8B-B14F-4D97-AF65-F5344CB8AC3E}">
        <p14:creationId xmlns:p14="http://schemas.microsoft.com/office/powerpoint/2010/main" val="1783529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26</a:t>
            </a:fld>
            <a:endParaRPr lang="zh-CN" altLang="en-US"/>
          </a:p>
        </p:txBody>
      </p:sp>
    </p:spTree>
    <p:extLst>
      <p:ext uri="{BB962C8B-B14F-4D97-AF65-F5344CB8AC3E}">
        <p14:creationId xmlns:p14="http://schemas.microsoft.com/office/powerpoint/2010/main" val="2234221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3E3D15-37DA-4B0B-BB5B-F9782FE4C100}" type="slidenum">
              <a:rPr lang="zh-CN" altLang="en-US" smtClean="0"/>
              <a:t>27</a:t>
            </a:fld>
            <a:endParaRPr lang="zh-CN" altLang="en-US"/>
          </a:p>
        </p:txBody>
      </p:sp>
    </p:spTree>
    <p:extLst>
      <p:ext uri="{BB962C8B-B14F-4D97-AF65-F5344CB8AC3E}">
        <p14:creationId xmlns:p14="http://schemas.microsoft.com/office/powerpoint/2010/main" val="4016694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t>28</a:t>
            </a:fld>
            <a:endParaRPr lang="zh-CN" altLang="en-US"/>
          </a:p>
        </p:txBody>
      </p:sp>
    </p:spTree>
    <p:extLst>
      <p:ext uri="{BB962C8B-B14F-4D97-AF65-F5344CB8AC3E}">
        <p14:creationId xmlns:p14="http://schemas.microsoft.com/office/powerpoint/2010/main" val="287129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6</a:t>
            </a:fld>
            <a:endParaRPr lang="zh-CN" altLang="en-US"/>
          </a:p>
        </p:txBody>
      </p:sp>
    </p:spTree>
    <p:extLst>
      <p:ext uri="{BB962C8B-B14F-4D97-AF65-F5344CB8AC3E}">
        <p14:creationId xmlns:p14="http://schemas.microsoft.com/office/powerpoint/2010/main" val="92056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pPr/>
              <a:t>8</a:t>
            </a:fld>
            <a:endParaRPr lang="zh-CN" altLang="en-US"/>
          </a:p>
        </p:txBody>
      </p:sp>
    </p:spTree>
    <p:extLst>
      <p:ext uri="{BB962C8B-B14F-4D97-AF65-F5344CB8AC3E}">
        <p14:creationId xmlns:p14="http://schemas.microsoft.com/office/powerpoint/2010/main" val="61151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7078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933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AB4CE-8A27-47B7-B03E-50DEC6974D5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7068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0" y="4723360"/>
            <a:ext cx="432841" cy="432974"/>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15"/>
          <p:cNvSpPr txBox="1"/>
          <p:nvPr userDrawn="1"/>
        </p:nvSpPr>
        <p:spPr>
          <a:xfrm>
            <a:off x="8785275" y="4860172"/>
            <a:ext cx="340825" cy="221197"/>
          </a:xfrm>
          <a:prstGeom prst="rect">
            <a:avLst/>
          </a:prstGeom>
          <a:noFill/>
        </p:spPr>
        <p:txBody>
          <a:bodyPr wrap="square" lIns="51419" tIns="25709" rIns="51419" bIns="25709" rtlCol="0">
            <a:spAutoFit/>
          </a:bodyPr>
          <a:lstStyle/>
          <a:p>
            <a:pPr algn="ctr"/>
            <a:fld id="{2EEF1883-7A0E-4F66-9932-E581691AD397}" type="slidenum">
              <a:rPr lang="zh-CN" altLang="en-US" sz="1100" smtClean="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b="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03200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587"/>
            <a:ext cx="9144001" cy="51482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70"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248-A63A-4CC1-A050-FA7A832C65BD}" type="datetimeFigureOut">
              <a:rPr lang="zh-CN" altLang="en-US" smtClean="0"/>
              <a:t>2019/3/29</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0B4BFE3-3554-44DF-AACC-08A711377A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7" r:id="rId8"/>
    <p:sldLayoutId id="2147483668" r:id="rId9"/>
    <p:sldLayoutId id="2147483669" r:id="rId10"/>
    <p:sldLayoutId id="2147483670"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0">
            <a:extLst>
              <a:ext uri="{FF2B5EF4-FFF2-40B4-BE49-F238E27FC236}">
                <a16:creationId xmlns:a16="http://schemas.microsoft.com/office/drawing/2014/main" id="{9352C2D5-2CA1-4D68-9132-DA8617795776}"/>
              </a:ext>
            </a:extLst>
          </p:cNvPr>
          <p:cNvSpPr txBox="1"/>
          <p:nvPr/>
        </p:nvSpPr>
        <p:spPr>
          <a:xfrm>
            <a:off x="143508" y="1699397"/>
            <a:ext cx="6093418" cy="500147"/>
          </a:xfrm>
          <a:prstGeom prst="rect">
            <a:avLst/>
          </a:prstGeom>
          <a:noFill/>
        </p:spPr>
        <p:txBody>
          <a:bodyPr wrap="none" lIns="68589" tIns="34295" rIns="68589" bIns="34295" rtlCol="0">
            <a:spAutoFit/>
          </a:bodyPr>
          <a:lstStyle/>
          <a:p>
            <a:r>
              <a:rPr lang="en-US" altLang="zh-CN" sz="2800" dirty="0">
                <a:solidFill>
                  <a:schemeClr val="bg1">
                    <a:lumMod val="65000"/>
                  </a:schemeClr>
                </a:solidFill>
                <a:latin typeface="微软雅黑" pitchFamily="34" charset="-122"/>
                <a:ea typeface="微软雅黑" pitchFamily="34" charset="-122"/>
              </a:rPr>
              <a:t>MAFS 5210 INVESTMENT MODELS</a:t>
            </a:r>
            <a:endParaRPr lang="zh-CN" altLang="en-US" sz="2800" dirty="0">
              <a:solidFill>
                <a:schemeClr val="bg1">
                  <a:lumMod val="65000"/>
                </a:schemeClr>
              </a:solidFill>
              <a:latin typeface="微软雅黑" pitchFamily="34" charset="-122"/>
              <a:ea typeface="微软雅黑" pitchFamily="34" charset="-122"/>
            </a:endParaRPr>
          </a:p>
        </p:txBody>
      </p:sp>
      <p:sp>
        <p:nvSpPr>
          <p:cNvPr id="16" name="TextBox 11">
            <a:extLst>
              <a:ext uri="{FF2B5EF4-FFF2-40B4-BE49-F238E27FC236}">
                <a16:creationId xmlns:a16="http://schemas.microsoft.com/office/drawing/2014/main" id="{2C1EF0DF-387A-43C4-B4B6-15F0019764A6}"/>
              </a:ext>
            </a:extLst>
          </p:cNvPr>
          <p:cNvSpPr txBox="1"/>
          <p:nvPr/>
        </p:nvSpPr>
        <p:spPr>
          <a:xfrm>
            <a:off x="251520" y="2674012"/>
            <a:ext cx="4428492" cy="715591"/>
          </a:xfrm>
          <a:prstGeom prst="rect">
            <a:avLst/>
          </a:prstGeom>
          <a:noFill/>
          <a:effectLst/>
        </p:spPr>
        <p:txBody>
          <a:bodyPr wrap="square" lIns="68589" tIns="34295" rIns="68589" bIns="34295" rtlCol="0">
            <a:spAutoFit/>
          </a:bodyPr>
          <a:lstStyle/>
          <a:p>
            <a:r>
              <a:rPr lang="en-US" altLang="zh-CN" b="1" dirty="0"/>
              <a:t>PROJECT ONE</a:t>
            </a:r>
          </a:p>
          <a:p>
            <a:r>
              <a:rPr lang="en-US" altLang="zh-CN" sz="1600" b="1" dirty="0">
                <a:solidFill>
                  <a:srgbClr val="FF0000"/>
                </a:solidFill>
                <a:latin typeface="微软雅黑" pitchFamily="34" charset="-122"/>
                <a:ea typeface="微软雅黑" pitchFamily="34" charset="-122"/>
              </a:rPr>
              <a:t>MULTIFACTOR</a:t>
            </a:r>
            <a:r>
              <a:rPr lang="en-US" altLang="zh-CN" sz="1600" b="1" dirty="0">
                <a:solidFill>
                  <a:schemeClr val="bg1">
                    <a:lumMod val="65000"/>
                  </a:schemeClr>
                </a:solidFill>
                <a:latin typeface="微软雅黑" pitchFamily="34" charset="-122"/>
                <a:ea typeface="微软雅黑" pitchFamily="34" charset="-122"/>
              </a:rPr>
              <a:t> </a:t>
            </a:r>
            <a:r>
              <a:rPr lang="en-US" altLang="zh-CN" sz="1600" b="1" dirty="0">
                <a:solidFill>
                  <a:srgbClr val="FF0000"/>
                </a:solidFill>
                <a:latin typeface="微软雅黑" pitchFamily="34" charset="-122"/>
                <a:ea typeface="微软雅黑" pitchFamily="34" charset="-122"/>
              </a:rPr>
              <a:t>BACK TESTING</a:t>
            </a:r>
          </a:p>
          <a:p>
            <a:endParaRPr lang="en-US" altLang="zh-CN" sz="800" dirty="0">
              <a:solidFill>
                <a:schemeClr val="bg1">
                  <a:lumMod val="65000"/>
                </a:schemeClr>
              </a:solidFill>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E9A4A224-539A-4EA7-A5A7-5392B92AC229}"/>
              </a:ext>
            </a:extLst>
          </p:cNvPr>
          <p:cNvSpPr/>
          <p:nvPr/>
        </p:nvSpPr>
        <p:spPr>
          <a:xfrm>
            <a:off x="0" y="285012"/>
            <a:ext cx="3743908" cy="438592"/>
          </a:xfrm>
          <a:prstGeom prst="rect">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r>
              <a:rPr lang="en-US" altLang="zh-CN" sz="1400" dirty="0">
                <a:solidFill>
                  <a:schemeClr val="bg1"/>
                </a:solidFill>
                <a:latin typeface="微软雅黑" pitchFamily="34" charset="-122"/>
                <a:ea typeface="微软雅黑" pitchFamily="34" charset="-122"/>
              </a:rPr>
              <a:t>Team name: </a:t>
            </a:r>
            <a:r>
              <a:rPr lang="en-US" altLang="zh-CN" sz="1400" dirty="0" err="1">
                <a:solidFill>
                  <a:schemeClr val="bg1"/>
                </a:solidFill>
                <a:latin typeface="微软雅黑" pitchFamily="34" charset="-122"/>
                <a:ea typeface="微软雅黑" pitchFamily="34" charset="-122"/>
              </a:rPr>
              <a:t>QuantInvestment</a:t>
            </a:r>
            <a:endParaRPr lang="en-US" altLang="zh-CN" sz="1400" dirty="0">
              <a:solidFill>
                <a:schemeClr val="bg1"/>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8B557719-8377-48D7-B5E6-C349D36B7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224928"/>
            <a:ext cx="4639671" cy="3361652"/>
          </a:xfrm>
          <a:prstGeom prst="rect">
            <a:avLst/>
          </a:prstGeom>
        </p:spPr>
      </p:pic>
    </p:spTree>
    <p:extLst>
      <p:ext uri="{BB962C8B-B14F-4D97-AF65-F5344CB8AC3E}">
        <p14:creationId xmlns:p14="http://schemas.microsoft.com/office/powerpoint/2010/main" val="546952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wd">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650"/>
                            </p:stCondLst>
                            <p:childTnLst>
                              <p:par>
                                <p:cTn id="17" presetID="16" presetClass="entr" presetSubtype="37"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par>
                          <p:cTn id="20" fill="hold">
                            <p:stCondLst>
                              <p:cond delay="2150"/>
                            </p:stCondLst>
                            <p:childTnLst>
                              <p:par>
                                <p:cTn id="21" presetID="1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ppt_x</p:attrName>
                                        </p:attrNameLst>
                                      </p:cBhvr>
                                      <p:tavLst>
                                        <p:tav tm="0">
                                          <p:val>
                                            <p:strVal val="#ppt_x-#ppt_w*1.125000"/>
                                          </p:val>
                                        </p:tav>
                                        <p:tav tm="100000">
                                          <p:val>
                                            <p:strVal val="#ppt_x"/>
                                          </p:val>
                                        </p:tav>
                                      </p:tavLst>
                                    </p:anim>
                                    <p:animEffect transition="in" filter="wipe(righ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4E0F9-342C-4179-972B-30971BAE0101}"/>
              </a:ext>
            </a:extLst>
          </p:cNvPr>
          <p:cNvSpPr>
            <a:spLocks noGrp="1"/>
          </p:cNvSpPr>
          <p:nvPr>
            <p:ph type="title"/>
          </p:nvPr>
        </p:nvSpPr>
        <p:spPr/>
        <p:txBody>
          <a:bodyPr/>
          <a:lstStyle/>
          <a:p>
            <a:r>
              <a:rPr lang="en-US" altLang="zh-CN" dirty="0"/>
              <a:t>How to Combine</a:t>
            </a:r>
            <a:endParaRPr lang="zh-CN" altLang="en-US" dirty="0"/>
          </a:p>
        </p:txBody>
      </p:sp>
      <p:pic>
        <p:nvPicPr>
          <p:cNvPr id="6" name="内容占位符 5">
            <a:extLst>
              <a:ext uri="{FF2B5EF4-FFF2-40B4-BE49-F238E27FC236}">
                <a16:creationId xmlns:a16="http://schemas.microsoft.com/office/drawing/2014/main" id="{E193C0B0-E27E-4240-8D14-79BCCD228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88" y="1204392"/>
            <a:ext cx="5489079" cy="1836204"/>
          </a:xfrm>
        </p:spPr>
      </p:pic>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B7C5AE64-8B81-49CD-BE43-95D20F357507}"/>
                  </a:ext>
                </a:extLst>
              </p:cNvPr>
              <p:cNvSpPr>
                <a:spLocks noGrp="1"/>
              </p:cNvSpPr>
              <p:nvPr>
                <p:ph type="body" sz="half" idx="2"/>
              </p:nvPr>
            </p:nvSpPr>
            <p:spPr/>
            <p:txBody>
              <a:bodyPr/>
              <a:lstStyle/>
              <a:p>
                <a:r>
                  <a:rPr lang="en-US" altLang="zh-CN" dirty="0"/>
                  <a:t>Use the sign of the 6 factors with return to decide the sign of the factors.</a:t>
                </a:r>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𝐶𝑂𝑀𝑃</m:t>
                      </m:r>
                      <m:r>
                        <a:rPr lang="en-US" altLang="zh-CN" b="0" i="1" smtClean="0">
                          <a:latin typeface="Cambria Math" panose="02040503050406030204" pitchFamily="18" charset="0"/>
                        </a:rPr>
                        <m:t>=</m:t>
                      </m:r>
                      <m:r>
                        <a:rPr lang="en-US" altLang="zh-CN" b="0" i="1" smtClean="0">
                          <a:latin typeface="Cambria Math" panose="02040503050406030204" pitchFamily="18" charset="0"/>
                        </a:rPr>
                        <m:t>𝑃𝑀𝑂𝑀</m:t>
                      </m:r>
                      <m:r>
                        <a:rPr lang="en-US" altLang="zh-CN" b="0" i="1" smtClean="0">
                          <a:latin typeface="Cambria Math" panose="02040503050406030204" pitchFamily="18" charset="0"/>
                        </a:rPr>
                        <m:t>+</m:t>
                      </m:r>
                      <m:r>
                        <a:rPr lang="en-US" altLang="zh-CN" b="0" i="1" smtClean="0">
                          <a:latin typeface="Cambria Math" panose="02040503050406030204" pitchFamily="18" charset="0"/>
                        </a:rPr>
                        <m:t>𝑅𝑇𝑁𝑉𝑂𝐿</m:t>
                      </m:r>
                      <m:r>
                        <a:rPr lang="en-US" altLang="zh-CN" b="0" i="1" smtClean="0">
                          <a:latin typeface="Cambria Math" panose="02040503050406030204" pitchFamily="18" charset="0"/>
                        </a:rPr>
                        <m:t>+</m:t>
                      </m:r>
                      <m:r>
                        <a:rPr lang="en-US" altLang="zh-CN" b="0" i="1" smtClean="0">
                          <a:latin typeface="Cambria Math" panose="02040503050406030204" pitchFamily="18" charset="0"/>
                        </a:rPr>
                        <m:t>𝑀𝐶𝐴𝑃</m:t>
                      </m:r>
                      <m:r>
                        <a:rPr lang="en-US" altLang="zh-CN" b="0" i="1" smtClean="0">
                          <a:latin typeface="Cambria Math" panose="02040503050406030204" pitchFamily="18" charset="0"/>
                        </a:rPr>
                        <m:t>−</m:t>
                      </m:r>
                      <m:r>
                        <a:rPr lang="en-US" altLang="zh-CN" b="0" i="1" smtClean="0">
                          <a:latin typeface="Cambria Math" panose="02040503050406030204" pitchFamily="18" charset="0"/>
                        </a:rPr>
                        <m:t>𝐷𝐼𝑉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𝐸𝑌</m:t>
                      </m:r>
                      <m:r>
                        <a:rPr lang="en-US" altLang="zh-CN" b="0" i="1" smtClean="0">
                          <a:latin typeface="Cambria Math" panose="02040503050406030204" pitchFamily="18" charset="0"/>
                        </a:rPr>
                        <m:t>−</m:t>
                      </m:r>
                      <m:r>
                        <a:rPr lang="en-US" altLang="zh-CN" b="0" i="1" smtClean="0">
                          <a:latin typeface="Cambria Math" panose="02040503050406030204" pitchFamily="18" charset="0"/>
                        </a:rPr>
                        <m:t>𝐿𝐸𝑉</m:t>
                      </m:r>
                    </m:oMath>
                  </m:oMathPara>
                </a14:m>
                <a:endParaRPr lang="en-US" altLang="zh-CN" dirty="0"/>
              </a:p>
              <a:p>
                <a:endParaRPr lang="en-US" altLang="zh-CN" dirty="0"/>
              </a:p>
              <a:p>
                <a:r>
                  <a:rPr lang="en-US" altLang="zh-CN" dirty="0"/>
                  <a:t>*To simplify, the weights are all 1 or -1, in fact, we can change the coefficients of these variables by empirical tests to make it better.</a:t>
                </a:r>
                <a:endParaRPr lang="zh-CN" altLang="en-US" dirty="0"/>
              </a:p>
            </p:txBody>
          </p:sp>
        </mc:Choice>
        <mc:Fallback xmlns="">
          <p:sp>
            <p:nvSpPr>
              <p:cNvPr id="4" name="文本占位符 3">
                <a:extLst>
                  <a:ext uri="{FF2B5EF4-FFF2-40B4-BE49-F238E27FC236}">
                    <a16:creationId xmlns:a16="http://schemas.microsoft.com/office/drawing/2014/main" id="{B7C5AE64-8B81-49CD-BE43-95D20F357507}"/>
                  </a:ext>
                </a:extLst>
              </p:cNvPr>
              <p:cNvSpPr>
                <a:spLocks noGrp="1" noRot="1" noChangeAspect="1" noMove="1" noResize="1" noEditPoints="1" noAdjustHandles="1" noChangeArrowheads="1" noChangeShapeType="1" noTextEdit="1"/>
              </p:cNvSpPr>
              <p:nvPr>
                <p:ph type="body" sz="half" idx="2"/>
              </p:nvPr>
            </p:nvSpPr>
            <p:spPr>
              <a:blipFill>
                <a:blip r:embed="rId3"/>
                <a:stretch>
                  <a:fillRect l="-609" t="-347" r="-142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6CFA0E4C-AA89-469D-80B4-EAADE0A68992}"/>
              </a:ext>
            </a:extLst>
          </p:cNvPr>
          <p:cNvSpPr/>
          <p:nvPr/>
        </p:nvSpPr>
        <p:spPr>
          <a:xfrm>
            <a:off x="8027876" y="736340"/>
            <a:ext cx="1116124" cy="277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3174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Dividend yield</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923073"/>
          </a:xfrm>
          <a:prstGeom prst="rect">
            <a:avLst/>
          </a:prstGeom>
          <a:noFill/>
        </p:spPr>
        <p:txBody>
          <a:bodyPr wrap="square" rtlCol="0">
            <a:spAutoFit/>
          </a:bodyPr>
          <a:lstStyle/>
          <a:p>
            <a:pPr algn="just">
              <a:lnSpc>
                <a:spcPct val="125000"/>
              </a:lnSpc>
            </a:pPr>
            <a:r>
              <a:rPr lang="en-US" altLang="zh-CN" sz="1100" dirty="0"/>
              <a:t>The dividend yield is </a:t>
            </a:r>
            <a:r>
              <a:rPr lang="en-US" altLang="zh-CN" sz="1100" b="1" dirty="0"/>
              <a:t>the ratio of the annual dividend compared to the current share price</a:t>
            </a:r>
            <a:r>
              <a:rPr lang="en-US" altLang="zh-CN" sz="1100" dirty="0"/>
              <a:t> and is expressed as a percentage.</a:t>
            </a:r>
            <a:endParaRPr lang="zh-CN" altLang="en-US" sz="1100" dirty="0"/>
          </a:p>
        </p:txBody>
      </p:sp>
      <p:sp>
        <p:nvSpPr>
          <p:cNvPr id="14" name="文本框 13">
            <a:extLst>
              <a:ext uri="{FF2B5EF4-FFF2-40B4-BE49-F238E27FC236}">
                <a16:creationId xmlns:a16="http://schemas.microsoft.com/office/drawing/2014/main" id="{982866E5-026D-4E2C-A8DA-517E2E3E164D}"/>
              </a:ext>
            </a:extLst>
          </p:cNvPr>
          <p:cNvSpPr txBox="1"/>
          <p:nvPr/>
        </p:nvSpPr>
        <p:spPr>
          <a:xfrm>
            <a:off x="3581890" y="2200423"/>
            <a:ext cx="5040560" cy="53694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sz="1200" dirty="0">
                <a:solidFill>
                  <a:schemeClr val="tx1">
                    <a:lumMod val="50000"/>
                    <a:lumOff val="50000"/>
                  </a:schemeClr>
                </a:solidFill>
              </a:rPr>
              <a:t>It is known the dividend yield will rise when the share price falls and decline when the share price rises.</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231740" y="2716560"/>
            <a:ext cx="6390710" cy="1431161"/>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b="1" dirty="0"/>
              <a:t>High dividend yields </a:t>
            </a:r>
            <a:r>
              <a:rPr lang="en-US" altLang="zh-CN" sz="1200" dirty="0">
                <a:solidFill>
                  <a:schemeClr val="tx1">
                    <a:lumMod val="50000"/>
                    <a:lumOff val="50000"/>
                  </a:schemeClr>
                </a:solidFill>
              </a:rPr>
              <a:t>can make a stock look quite </a:t>
            </a:r>
            <a:r>
              <a:rPr lang="en-US" altLang="zh-CN" sz="1200" b="1" dirty="0"/>
              <a:t>attractive</a:t>
            </a:r>
            <a:r>
              <a:rPr lang="en-US" altLang="zh-CN" sz="1200" dirty="0">
                <a:solidFill>
                  <a:schemeClr val="tx1">
                    <a:lumMod val="50000"/>
                    <a:lumOff val="50000"/>
                  </a:schemeClr>
                </a:solidFill>
              </a:rPr>
              <a:t> and can often be a basis in deciding what stocks you would like to invest your money in. </a:t>
            </a:r>
          </a:p>
          <a:p>
            <a:pPr marL="285750" indent="-285750" algn="just">
              <a:lnSpc>
                <a:spcPct val="125000"/>
              </a:lnSpc>
              <a:buFont typeface="Arial" panose="020B0604020202020204" pitchFamily="34" charset="0"/>
              <a:buChar char="•"/>
            </a:pPr>
            <a:r>
              <a:rPr lang="en-US" altLang="zh-CN" sz="1200" b="1" dirty="0"/>
              <a:t>Historical evidence </a:t>
            </a:r>
            <a:r>
              <a:rPr lang="en-US" altLang="zh-CN" sz="1200" dirty="0">
                <a:solidFill>
                  <a:schemeClr val="tx1">
                    <a:lumMod val="50000"/>
                    <a:lumOff val="50000"/>
                  </a:schemeClr>
                </a:solidFill>
              </a:rPr>
              <a:t>suggests that a focus on dividends may amplify returns rather than slow them down. </a:t>
            </a:r>
            <a:r>
              <a:rPr lang="en-US" altLang="zh-CN" sz="1200" b="1" dirty="0"/>
              <a:t>For example</a:t>
            </a:r>
            <a:r>
              <a:rPr lang="en-US" altLang="zh-CN" sz="1200" dirty="0">
                <a:solidFill>
                  <a:schemeClr val="tx1">
                    <a:lumMod val="50000"/>
                    <a:lumOff val="50000"/>
                  </a:schemeClr>
                </a:solidFill>
              </a:rPr>
              <a:t>, according to analysts at Hartford Funds, since 1960, more than 82% of the total returns from the S&amp;P 500 are from dividends. </a:t>
            </a:r>
          </a:p>
          <a:p>
            <a:pPr marL="285750" indent="-285750">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568624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Earnings yield</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923073"/>
          </a:xfrm>
          <a:prstGeom prst="rect">
            <a:avLst/>
          </a:prstGeom>
          <a:noFill/>
        </p:spPr>
        <p:txBody>
          <a:bodyPr wrap="square" rtlCol="0">
            <a:spAutoFit/>
          </a:bodyPr>
          <a:lstStyle/>
          <a:p>
            <a:pPr algn="just">
              <a:lnSpc>
                <a:spcPct val="125000"/>
              </a:lnSpc>
            </a:pPr>
            <a:r>
              <a:rPr lang="en-US" altLang="zh-CN" sz="1100" dirty="0"/>
              <a:t>The earnings yield refers to </a:t>
            </a:r>
            <a:r>
              <a:rPr lang="en-US" altLang="zh-CN" sz="1100" b="1" dirty="0"/>
              <a:t>the earnings per share</a:t>
            </a:r>
            <a:r>
              <a:rPr lang="en-US" altLang="zh-CN" sz="1100" dirty="0"/>
              <a:t> for the most recent 12-month period </a:t>
            </a:r>
            <a:r>
              <a:rPr lang="en-US" altLang="zh-CN" sz="1100" b="1" dirty="0"/>
              <a:t>divided by the current market price per share</a:t>
            </a:r>
            <a:r>
              <a:rPr lang="en-US" altLang="zh-CN" sz="1100" dirty="0"/>
              <a:t>. </a:t>
            </a:r>
            <a:endParaRPr lang="zh-CN" altLang="en-US" sz="1100" dirty="0"/>
          </a:p>
        </p:txBody>
      </p:sp>
      <p:sp>
        <p:nvSpPr>
          <p:cNvPr id="14" name="文本框 13">
            <a:extLst>
              <a:ext uri="{FF2B5EF4-FFF2-40B4-BE49-F238E27FC236}">
                <a16:creationId xmlns:a16="http://schemas.microsoft.com/office/drawing/2014/main" id="{982866E5-026D-4E2C-A8DA-517E2E3E164D}"/>
              </a:ext>
            </a:extLst>
          </p:cNvPr>
          <p:cNvSpPr txBox="1"/>
          <p:nvPr/>
        </p:nvSpPr>
        <p:spPr>
          <a:xfrm>
            <a:off x="3527884" y="2104492"/>
            <a:ext cx="5040560" cy="1229439"/>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b="1" dirty="0"/>
              <a:t>Economic theory </a:t>
            </a:r>
            <a:r>
              <a:rPr lang="en-US" altLang="zh-CN" sz="1200" dirty="0">
                <a:solidFill>
                  <a:schemeClr val="tx1">
                    <a:lumMod val="50000"/>
                    <a:lumOff val="50000"/>
                  </a:schemeClr>
                </a:solidFill>
              </a:rPr>
              <a:t>suggests that investors in equities should demand an extra risk premium of several percentage points above prevailing risk-free rates (such as rates on Treasury bills) in their earnings yield to compensate them for the higher risk of owning stocks over bonds and other asset classes.</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177734" y="3263217"/>
            <a:ext cx="6390710" cy="76777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Earnings yield is more of </a:t>
            </a:r>
            <a:r>
              <a:rPr lang="en-US" altLang="zh-CN" sz="1200" b="1" dirty="0"/>
              <a:t>a return metric </a:t>
            </a:r>
            <a:r>
              <a:rPr lang="en-US" altLang="zh-CN" sz="1200" dirty="0">
                <a:solidFill>
                  <a:schemeClr val="tx1">
                    <a:lumMod val="50000"/>
                    <a:lumOff val="50000"/>
                  </a:schemeClr>
                </a:solidFill>
              </a:rPr>
              <a:t>about how much an investment can earn back for investors, rather than</a:t>
            </a:r>
            <a:r>
              <a:rPr lang="en-US" altLang="zh-CN" sz="1200" b="1" dirty="0"/>
              <a:t> a valuation metric </a:t>
            </a:r>
            <a:r>
              <a:rPr lang="en-US" altLang="zh-CN" sz="1200" dirty="0">
                <a:solidFill>
                  <a:schemeClr val="tx1">
                    <a:lumMod val="50000"/>
                    <a:lumOff val="50000"/>
                  </a:schemeClr>
                </a:solidFill>
              </a:rPr>
              <a:t>about how much the investment is valued in the market by investors.</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40003944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Leverage</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923073"/>
          </a:xfrm>
          <a:prstGeom prst="rect">
            <a:avLst/>
          </a:prstGeom>
          <a:noFill/>
        </p:spPr>
        <p:txBody>
          <a:bodyPr wrap="square" rtlCol="0">
            <a:spAutoFit/>
          </a:bodyPr>
          <a:lstStyle/>
          <a:p>
            <a:pPr algn="just">
              <a:lnSpc>
                <a:spcPct val="125000"/>
              </a:lnSpc>
            </a:pPr>
            <a:r>
              <a:rPr lang="en-US" altLang="zh-CN" sz="1100" dirty="0"/>
              <a:t>Leverage results from </a:t>
            </a:r>
            <a:r>
              <a:rPr lang="en-US" altLang="zh-CN" sz="1100" b="1" dirty="0"/>
              <a:t>using borrowed capital as a funding source</a:t>
            </a:r>
            <a:r>
              <a:rPr lang="en-US" altLang="zh-CN" sz="1100" dirty="0"/>
              <a:t> when investing to expand the firm's asset base and generate returns on risk capital. </a:t>
            </a:r>
            <a:endParaRPr lang="zh-CN" altLang="en-US" sz="1100" dirty="0"/>
          </a:p>
        </p:txBody>
      </p:sp>
      <p:sp>
        <p:nvSpPr>
          <p:cNvPr id="14" name="文本框 13">
            <a:extLst>
              <a:ext uri="{FF2B5EF4-FFF2-40B4-BE49-F238E27FC236}">
                <a16:creationId xmlns:a16="http://schemas.microsoft.com/office/drawing/2014/main" id="{982866E5-026D-4E2C-A8DA-517E2E3E164D}"/>
              </a:ext>
            </a:extLst>
          </p:cNvPr>
          <p:cNvSpPr txBox="1"/>
          <p:nvPr/>
        </p:nvSpPr>
        <p:spPr>
          <a:xfrm>
            <a:off x="3527884" y="2104492"/>
            <a:ext cx="5040560" cy="76777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The result is to </a:t>
            </a:r>
            <a:r>
              <a:rPr lang="en-US" altLang="zh-CN" sz="1200" b="1" dirty="0"/>
              <a:t>multiply the potential returns </a:t>
            </a:r>
            <a:r>
              <a:rPr lang="en-US" altLang="zh-CN" sz="1200" dirty="0">
                <a:solidFill>
                  <a:schemeClr val="tx1">
                    <a:lumMod val="50000"/>
                    <a:lumOff val="50000"/>
                  </a:schemeClr>
                </a:solidFill>
              </a:rPr>
              <a:t>from a project. At the same time, leverage will also </a:t>
            </a:r>
            <a:r>
              <a:rPr lang="en-US" altLang="zh-CN" sz="1200" b="1" dirty="0"/>
              <a:t>multiply the potential downside risk </a:t>
            </a:r>
            <a:r>
              <a:rPr lang="en-US" altLang="zh-CN" sz="1200" dirty="0">
                <a:solidFill>
                  <a:schemeClr val="tx1">
                    <a:lumMod val="50000"/>
                    <a:lumOff val="50000"/>
                  </a:schemeClr>
                </a:solidFill>
              </a:rPr>
              <a:t>in case the investment does not pan out.</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177734" y="2835221"/>
            <a:ext cx="6390710" cy="536942"/>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Companies can use debt to invest in business operations in an attempt to </a:t>
            </a:r>
            <a:r>
              <a:rPr lang="en-US" altLang="zh-CN" sz="1200" b="1" dirty="0"/>
              <a:t>increase shareholder value</a:t>
            </a:r>
            <a:r>
              <a:rPr lang="en-US" altLang="zh-CN" sz="1200" dirty="0">
                <a:solidFill>
                  <a:schemeClr val="tx1">
                    <a:lumMod val="50000"/>
                    <a:lumOff val="50000"/>
                  </a:schemeClr>
                </a:solidFill>
              </a:rPr>
              <a:t>.</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22049136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Return Volatility</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711477"/>
          </a:xfrm>
          <a:prstGeom prst="rect">
            <a:avLst/>
          </a:prstGeom>
          <a:noFill/>
        </p:spPr>
        <p:txBody>
          <a:bodyPr wrap="square" rtlCol="0">
            <a:spAutoFit/>
          </a:bodyPr>
          <a:lstStyle/>
          <a:p>
            <a:pPr algn="just">
              <a:lnSpc>
                <a:spcPct val="125000"/>
              </a:lnSpc>
            </a:pPr>
            <a:r>
              <a:rPr lang="en-US" altLang="zh-CN" sz="1100" dirty="0"/>
              <a:t>Return Volatility is a statistical measure of </a:t>
            </a:r>
            <a:r>
              <a:rPr lang="en-US" altLang="zh-CN" sz="1100" b="1" dirty="0"/>
              <a:t>the dispersion of returns </a:t>
            </a:r>
            <a:r>
              <a:rPr lang="en-US" altLang="zh-CN" sz="1100" dirty="0"/>
              <a:t>for a given security.</a:t>
            </a:r>
          </a:p>
        </p:txBody>
      </p:sp>
      <p:sp>
        <p:nvSpPr>
          <p:cNvPr id="14" name="文本框 13">
            <a:extLst>
              <a:ext uri="{FF2B5EF4-FFF2-40B4-BE49-F238E27FC236}">
                <a16:creationId xmlns:a16="http://schemas.microsoft.com/office/drawing/2014/main" id="{982866E5-026D-4E2C-A8DA-517E2E3E164D}"/>
              </a:ext>
            </a:extLst>
          </p:cNvPr>
          <p:cNvSpPr txBox="1"/>
          <p:nvPr/>
        </p:nvSpPr>
        <p:spPr>
          <a:xfrm>
            <a:off x="3527884" y="2215622"/>
            <a:ext cx="5040560" cy="536942"/>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Investors </a:t>
            </a:r>
            <a:r>
              <a:rPr lang="en-US" altLang="zh-CN" sz="1200" b="1" dirty="0"/>
              <a:t>would like to earn </a:t>
            </a:r>
            <a:r>
              <a:rPr lang="en-US" altLang="zh-CN" sz="1200" dirty="0">
                <a:solidFill>
                  <a:schemeClr val="tx1">
                    <a:lumMod val="50000"/>
                    <a:lumOff val="50000"/>
                  </a:schemeClr>
                </a:solidFill>
              </a:rPr>
              <a:t>the highest possible return, with the lowest possible risk</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177734" y="2704278"/>
            <a:ext cx="6390710" cy="536942"/>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However, in investing, there is generally a </a:t>
            </a:r>
            <a:r>
              <a:rPr lang="en-US" altLang="zh-CN" sz="1200" b="1" dirty="0"/>
              <a:t>trade-off</a:t>
            </a:r>
            <a:r>
              <a:rPr lang="en-US" altLang="zh-CN" sz="1200" dirty="0">
                <a:solidFill>
                  <a:schemeClr val="tx1">
                    <a:lumMod val="50000"/>
                    <a:lumOff val="50000"/>
                  </a:schemeClr>
                </a:solidFill>
              </a:rPr>
              <a:t> between risk and return. That is, the higher the long-term potential return from an investment, the higher the short-term volatility.</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35550653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Market Cap</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711477"/>
          </a:xfrm>
          <a:prstGeom prst="rect">
            <a:avLst/>
          </a:prstGeom>
          <a:noFill/>
        </p:spPr>
        <p:txBody>
          <a:bodyPr wrap="square" rtlCol="0">
            <a:spAutoFit/>
          </a:bodyPr>
          <a:lstStyle/>
          <a:p>
            <a:pPr algn="just">
              <a:lnSpc>
                <a:spcPct val="125000"/>
              </a:lnSpc>
            </a:pPr>
            <a:r>
              <a:rPr lang="en-US" altLang="zh-CN" sz="1100" dirty="0"/>
              <a:t>Market capitalization refers to </a:t>
            </a:r>
            <a:r>
              <a:rPr lang="en-US" altLang="zh-CN" sz="1100" b="1" dirty="0"/>
              <a:t>the total dollar market value</a:t>
            </a:r>
            <a:r>
              <a:rPr lang="en-US" altLang="zh-CN" sz="1100" dirty="0"/>
              <a:t> of a company's </a:t>
            </a:r>
            <a:r>
              <a:rPr lang="en-US" altLang="zh-CN" sz="1100" b="1" dirty="0"/>
              <a:t>outstanding shares</a:t>
            </a:r>
            <a:r>
              <a:rPr lang="en-US" altLang="zh-CN" sz="1100" dirty="0"/>
              <a:t>.</a:t>
            </a:r>
          </a:p>
        </p:txBody>
      </p:sp>
      <p:sp>
        <p:nvSpPr>
          <p:cNvPr id="14" name="文本框 13">
            <a:extLst>
              <a:ext uri="{FF2B5EF4-FFF2-40B4-BE49-F238E27FC236}">
                <a16:creationId xmlns:a16="http://schemas.microsoft.com/office/drawing/2014/main" id="{982866E5-026D-4E2C-A8DA-517E2E3E164D}"/>
              </a:ext>
            </a:extLst>
          </p:cNvPr>
          <p:cNvSpPr txBox="1"/>
          <p:nvPr/>
        </p:nvSpPr>
        <p:spPr>
          <a:xfrm>
            <a:off x="3527884" y="2215622"/>
            <a:ext cx="5040560" cy="76777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Using market capitalization to show the size of a company is important because company size is a </a:t>
            </a:r>
            <a:r>
              <a:rPr lang="en-US" altLang="zh-CN" sz="1200" b="1" dirty="0"/>
              <a:t>basic determinant </a:t>
            </a:r>
            <a:r>
              <a:rPr lang="en-US" altLang="zh-CN" sz="1200" dirty="0">
                <a:solidFill>
                  <a:schemeClr val="tx1">
                    <a:lumMod val="50000"/>
                    <a:lumOff val="50000"/>
                  </a:schemeClr>
                </a:solidFill>
              </a:rPr>
              <a:t>of various characteristics in which investors are interested, including risk.</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177734" y="2899698"/>
            <a:ext cx="6390710" cy="169110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Investing in </a:t>
            </a:r>
            <a:r>
              <a:rPr lang="en-US" altLang="zh-CN" sz="1200" b="1" dirty="0"/>
              <a:t>large-cap companies </a:t>
            </a:r>
            <a:r>
              <a:rPr lang="en-US" altLang="zh-CN" sz="1200" dirty="0">
                <a:solidFill>
                  <a:schemeClr val="tx1">
                    <a:lumMod val="50000"/>
                    <a:lumOff val="50000"/>
                  </a:schemeClr>
                </a:solidFill>
              </a:rPr>
              <a:t>does not necessarily bring in huge returns in a short period of time, but over the long run, these companies generally reward investors with a consistent increase in share value and dividend payments.</a:t>
            </a:r>
          </a:p>
          <a:p>
            <a:pPr marL="285750" indent="-285750" algn="just">
              <a:lnSpc>
                <a:spcPct val="125000"/>
              </a:lnSpc>
              <a:buFont typeface="Arial" panose="020B0604020202020204" pitchFamily="34" charset="0"/>
              <a:buChar char="•"/>
            </a:pPr>
            <a:r>
              <a:rPr lang="en-US" altLang="zh-CN" sz="1200" b="1" dirty="0"/>
              <a:t>Mid-cap companies </a:t>
            </a:r>
            <a:r>
              <a:rPr lang="en-US" altLang="zh-CN" sz="1200" dirty="0">
                <a:solidFill>
                  <a:schemeClr val="tx1">
                    <a:lumMod val="50000"/>
                    <a:lumOff val="50000"/>
                  </a:schemeClr>
                </a:solidFill>
              </a:rPr>
              <a:t>are in the process of expanding. </a:t>
            </a:r>
          </a:p>
          <a:p>
            <a:pPr marL="285750" indent="-285750" algn="just">
              <a:lnSpc>
                <a:spcPct val="125000"/>
              </a:lnSpc>
              <a:buFont typeface="Arial" panose="020B0604020202020204" pitchFamily="34" charset="0"/>
              <a:buChar char="•"/>
            </a:pPr>
            <a:r>
              <a:rPr lang="en-US" altLang="zh-CN" sz="1200" b="1" dirty="0"/>
              <a:t>Small-cap companies </a:t>
            </a:r>
            <a:r>
              <a:rPr lang="en-US" altLang="zh-CN" sz="1200" dirty="0">
                <a:solidFill>
                  <a:schemeClr val="tx1">
                    <a:lumMod val="50000"/>
                    <a:lumOff val="50000"/>
                  </a:schemeClr>
                </a:solidFill>
              </a:rPr>
              <a:t>are considered higher risk investments due to their age, the markets they serve, and their size. </a:t>
            </a:r>
          </a:p>
          <a:p>
            <a:pPr marL="285750" indent="-285750" algn="just">
              <a:lnSpc>
                <a:spcPct val="125000"/>
              </a:lnSpc>
              <a:buFont typeface="Arial" panose="020B0604020202020204" pitchFamily="34" charset="0"/>
              <a:buChar char="•"/>
            </a:pP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29401642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88B4E"/>
                </a:solidFill>
                <a:effectLst/>
                <a:uLnTx/>
                <a:uFillTx/>
                <a:latin typeface="微软雅黑" pitchFamily="34" charset="-122"/>
                <a:ea typeface="微软雅黑" pitchFamily="34" charset="-122"/>
                <a:cs typeface="+mn-cs"/>
                <a:sym typeface="Arial" panose="020B0604020202020204" pitchFamily="34" charset="0"/>
              </a:rPr>
              <a:t>Reasons why this factor should work</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5" name="图形 4" descr="上升趋势">
            <a:extLst>
              <a:ext uri="{FF2B5EF4-FFF2-40B4-BE49-F238E27FC236}">
                <a16:creationId xmlns:a16="http://schemas.microsoft.com/office/drawing/2014/main" id="{8C57CD7A-15CF-421B-A991-758E890574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736340"/>
            <a:ext cx="313184" cy="313184"/>
          </a:xfrm>
          <a:prstGeom prst="rect">
            <a:avLst/>
          </a:prstGeom>
        </p:spPr>
      </p:pic>
      <p:sp>
        <p:nvSpPr>
          <p:cNvPr id="6" name="文本框 5">
            <a:extLst>
              <a:ext uri="{FF2B5EF4-FFF2-40B4-BE49-F238E27FC236}">
                <a16:creationId xmlns:a16="http://schemas.microsoft.com/office/drawing/2014/main" id="{838DD037-C0FC-408C-B748-2875DC6C7890}"/>
              </a:ext>
            </a:extLst>
          </p:cNvPr>
          <p:cNvSpPr txBox="1"/>
          <p:nvPr/>
        </p:nvSpPr>
        <p:spPr>
          <a:xfrm>
            <a:off x="1043608" y="708266"/>
            <a:ext cx="2556284" cy="369332"/>
          </a:xfrm>
          <a:prstGeom prst="rect">
            <a:avLst/>
          </a:prstGeom>
          <a:noFill/>
        </p:spPr>
        <p:txBody>
          <a:bodyPr wrap="square" rtlCol="0">
            <a:spAutoFit/>
          </a:bodyPr>
          <a:lstStyle/>
          <a:p>
            <a:r>
              <a:rPr lang="en-US" altLang="zh-CN" dirty="0"/>
              <a:t>Price Momentum</a:t>
            </a:r>
            <a:endParaRPr lang="zh-CN" altLang="en-US" dirty="0"/>
          </a:p>
        </p:txBody>
      </p:sp>
      <p:sp>
        <p:nvSpPr>
          <p:cNvPr id="4" name="矩形: 圆角 3">
            <a:extLst>
              <a:ext uri="{FF2B5EF4-FFF2-40B4-BE49-F238E27FC236}">
                <a16:creationId xmlns:a16="http://schemas.microsoft.com/office/drawing/2014/main" id="{118A5126-9407-4722-9FAC-1CFDA842D3FB}"/>
              </a:ext>
            </a:extLst>
          </p:cNvPr>
          <p:cNvSpPr/>
          <p:nvPr/>
        </p:nvSpPr>
        <p:spPr>
          <a:xfrm>
            <a:off x="1907704" y="1817834"/>
            <a:ext cx="6840760" cy="287654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44D35B3E-2029-40D8-BDFE-53710675F8FA}"/>
              </a:ext>
            </a:extLst>
          </p:cNvPr>
          <p:cNvSpPr/>
          <p:nvPr/>
        </p:nvSpPr>
        <p:spPr>
          <a:xfrm>
            <a:off x="683568" y="1204392"/>
            <a:ext cx="2772308" cy="1548172"/>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255EB7-8B39-43B4-9352-79EB8AEBD14D}"/>
              </a:ext>
            </a:extLst>
          </p:cNvPr>
          <p:cNvSpPr/>
          <p:nvPr/>
        </p:nvSpPr>
        <p:spPr>
          <a:xfrm>
            <a:off x="1403648" y="1232466"/>
            <a:ext cx="1116124"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Definition</a:t>
            </a:r>
            <a:endParaRPr lang="zh-CN" altLang="en-US" dirty="0"/>
          </a:p>
        </p:txBody>
      </p:sp>
      <p:sp>
        <p:nvSpPr>
          <p:cNvPr id="13" name="矩形 12">
            <a:extLst>
              <a:ext uri="{FF2B5EF4-FFF2-40B4-BE49-F238E27FC236}">
                <a16:creationId xmlns:a16="http://schemas.microsoft.com/office/drawing/2014/main" id="{B1806DB8-D722-4C66-AD53-390002151CF2}"/>
              </a:ext>
            </a:extLst>
          </p:cNvPr>
          <p:cNvSpPr/>
          <p:nvPr/>
        </p:nvSpPr>
        <p:spPr>
          <a:xfrm>
            <a:off x="4680012" y="1817824"/>
            <a:ext cx="1080120" cy="21602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Reasons</a:t>
            </a:r>
            <a:endParaRPr lang="zh-CN" altLang="en-US" dirty="0"/>
          </a:p>
        </p:txBody>
      </p:sp>
      <p:sp>
        <p:nvSpPr>
          <p:cNvPr id="12" name="文本框 11">
            <a:extLst>
              <a:ext uri="{FF2B5EF4-FFF2-40B4-BE49-F238E27FC236}">
                <a16:creationId xmlns:a16="http://schemas.microsoft.com/office/drawing/2014/main" id="{875A9F77-E2F0-4E90-9DA7-4E267F580E00}"/>
              </a:ext>
            </a:extLst>
          </p:cNvPr>
          <p:cNvSpPr txBox="1"/>
          <p:nvPr/>
        </p:nvSpPr>
        <p:spPr>
          <a:xfrm>
            <a:off x="755576" y="1521036"/>
            <a:ext cx="2628292" cy="1134670"/>
          </a:xfrm>
          <a:prstGeom prst="rect">
            <a:avLst/>
          </a:prstGeom>
          <a:noFill/>
        </p:spPr>
        <p:txBody>
          <a:bodyPr wrap="square" rtlCol="0">
            <a:spAutoFit/>
          </a:bodyPr>
          <a:lstStyle/>
          <a:p>
            <a:pPr algn="just">
              <a:lnSpc>
                <a:spcPct val="125000"/>
              </a:lnSpc>
            </a:pPr>
            <a:r>
              <a:rPr lang="en-US" altLang="zh-CN" sz="1100" dirty="0"/>
              <a:t>Stocks that </a:t>
            </a:r>
            <a:r>
              <a:rPr lang="en-US" altLang="zh-CN" sz="1100" b="1" dirty="0"/>
              <a:t>had relatively high returns </a:t>
            </a:r>
            <a:r>
              <a:rPr lang="en-US" altLang="zh-CN" sz="1100" dirty="0"/>
              <a:t>over the past three to twelve months should return to investors </a:t>
            </a:r>
            <a:r>
              <a:rPr lang="en-US" altLang="zh-CN" sz="1100" b="1" dirty="0"/>
              <a:t>above average returns </a:t>
            </a:r>
            <a:r>
              <a:rPr lang="en-US" altLang="zh-CN" sz="1100" dirty="0"/>
              <a:t>over the next three to twelve months.  </a:t>
            </a:r>
          </a:p>
        </p:txBody>
      </p:sp>
      <p:sp>
        <p:nvSpPr>
          <p:cNvPr id="14" name="文本框 13">
            <a:extLst>
              <a:ext uri="{FF2B5EF4-FFF2-40B4-BE49-F238E27FC236}">
                <a16:creationId xmlns:a16="http://schemas.microsoft.com/office/drawing/2014/main" id="{982866E5-026D-4E2C-A8DA-517E2E3E164D}"/>
              </a:ext>
            </a:extLst>
          </p:cNvPr>
          <p:cNvSpPr txBox="1"/>
          <p:nvPr/>
        </p:nvSpPr>
        <p:spPr>
          <a:xfrm>
            <a:off x="3527884" y="2215622"/>
            <a:ext cx="5040560" cy="76777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This investment strategy was </a:t>
            </a:r>
            <a:r>
              <a:rPr lang="en-US" altLang="zh-CN" sz="1200" b="1" dirty="0"/>
              <a:t>first theorized </a:t>
            </a:r>
            <a:r>
              <a:rPr lang="en-US" altLang="zh-CN" sz="1200" dirty="0">
                <a:solidFill>
                  <a:schemeClr val="tx1">
                    <a:lumMod val="50000"/>
                    <a:lumOff val="50000"/>
                  </a:schemeClr>
                </a:solidFill>
              </a:rPr>
              <a:t>by Narasimhan </a:t>
            </a:r>
            <a:r>
              <a:rPr lang="en-US" altLang="zh-CN" sz="1200" dirty="0" err="1">
                <a:solidFill>
                  <a:schemeClr val="tx1">
                    <a:lumMod val="50000"/>
                    <a:lumOff val="50000"/>
                  </a:schemeClr>
                </a:solidFill>
              </a:rPr>
              <a:t>Jegadeesh</a:t>
            </a:r>
            <a:r>
              <a:rPr lang="en-US" altLang="zh-CN" sz="1200" dirty="0">
                <a:solidFill>
                  <a:schemeClr val="tx1">
                    <a:lumMod val="50000"/>
                    <a:lumOff val="50000"/>
                  </a:schemeClr>
                </a:solidFill>
              </a:rPr>
              <a:t> and Sheridan Titman in their publication "</a:t>
            </a:r>
            <a:r>
              <a:rPr lang="en-US" altLang="zh-CN" sz="1200" b="1" dirty="0"/>
              <a:t>Returns to Buying Winners and Selling Losers</a:t>
            </a:r>
            <a:r>
              <a:rPr lang="en-US" altLang="zh-CN" sz="1200" dirty="0">
                <a:solidFill>
                  <a:schemeClr val="tx1">
                    <a:lumMod val="50000"/>
                    <a:lumOff val="50000"/>
                  </a:schemeClr>
                </a:solidFill>
              </a:rPr>
              <a:t>: Implications for Stock Market Efficiency”.</a:t>
            </a:r>
            <a:endParaRPr lang="zh-CN" altLang="en-US" sz="1200" dirty="0">
              <a:solidFill>
                <a:schemeClr val="tx1">
                  <a:lumMod val="50000"/>
                  <a:lumOff val="50000"/>
                </a:schemeClr>
              </a:solidFill>
            </a:endParaRPr>
          </a:p>
        </p:txBody>
      </p:sp>
      <p:sp>
        <p:nvSpPr>
          <p:cNvPr id="15" name="文本框 14">
            <a:extLst>
              <a:ext uri="{FF2B5EF4-FFF2-40B4-BE49-F238E27FC236}">
                <a16:creationId xmlns:a16="http://schemas.microsoft.com/office/drawing/2014/main" id="{A42BAE26-488A-4617-A8D4-5248DB3AC8F1}"/>
              </a:ext>
            </a:extLst>
          </p:cNvPr>
          <p:cNvSpPr txBox="1"/>
          <p:nvPr/>
        </p:nvSpPr>
        <p:spPr>
          <a:xfrm>
            <a:off x="2177734" y="2899698"/>
            <a:ext cx="6390710" cy="998607"/>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altLang="zh-CN" sz="1200" dirty="0">
                <a:solidFill>
                  <a:schemeClr val="tx1">
                    <a:lumMod val="50000"/>
                    <a:lumOff val="50000"/>
                  </a:schemeClr>
                </a:solidFill>
              </a:rPr>
              <a:t>One of the conclusions from that study is stated below:  Buying past winners, and selling past losers, allowed investors to </a:t>
            </a:r>
            <a:r>
              <a:rPr lang="en-US" altLang="zh-CN" sz="1200" b="1" dirty="0"/>
              <a:t>achieve above average returns over the period 1956 to 1989</a:t>
            </a:r>
            <a:r>
              <a:rPr lang="en-US" altLang="zh-CN" sz="1200" dirty="0">
                <a:solidFill>
                  <a:schemeClr val="tx1">
                    <a:lumMod val="50000"/>
                    <a:lumOff val="50000"/>
                  </a:schemeClr>
                </a:solidFill>
              </a:rPr>
              <a:t>. Particularly, stocks that were classified based on their prior 6-month performance and held for 6 months realized an excess return of over 12% per year on average.</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31874238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126421" y="1365150"/>
            <a:ext cx="1025922" cy="1231106"/>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000" b="0" dirty="0">
                <a:solidFill>
                  <a:schemeClr val="accent1"/>
                </a:solidFill>
                <a:latin typeface="MS Gothic" pitchFamily="49" charset="-128"/>
                <a:ea typeface="MS Gothic" pitchFamily="49" charset="-128"/>
                <a:cs typeface="Arial" panose="020B0604020202020204" pitchFamily="34" charset="0"/>
              </a:rPr>
              <a:t>03</a:t>
            </a:r>
          </a:p>
        </p:txBody>
      </p:sp>
      <p:sp>
        <p:nvSpPr>
          <p:cNvPr id="49" name="文本框 48"/>
          <p:cNvSpPr txBox="1"/>
          <p:nvPr/>
        </p:nvSpPr>
        <p:spPr>
          <a:xfrm>
            <a:off x="4152343" y="2526521"/>
            <a:ext cx="4380097" cy="561692"/>
          </a:xfrm>
          <a:prstGeom prst="rect">
            <a:avLst/>
          </a:prstGeom>
          <a:noFill/>
        </p:spPr>
        <p:txBody>
          <a:bodyPr wrap="square" lIns="68580" tIns="34290" rIns="68580" bIns="34290" rtlCol="0">
            <a:spAutoFit/>
          </a:bodyPr>
          <a:lstStyle/>
          <a:p>
            <a:pPr lvl="0"/>
            <a:r>
              <a:rPr lang="en-US" altLang="zh-CN" sz="3200" b="1" dirty="0">
                <a:solidFill>
                  <a:schemeClr val="accent1"/>
                </a:solidFill>
                <a:latin typeface="微软雅黑" pitchFamily="34" charset="-122"/>
                <a:ea typeface="微软雅黑" pitchFamily="34" charset="-122"/>
                <a:sym typeface="Arial" panose="020B0604020202020204" pitchFamily="34" charset="0"/>
              </a:rPr>
              <a:t>Strategy Logic </a:t>
            </a:r>
          </a:p>
        </p:txBody>
      </p:sp>
      <p:cxnSp>
        <p:nvCxnSpPr>
          <p:cNvPr id="71" name="Straight Connector 13"/>
          <p:cNvCxnSpPr/>
          <p:nvPr/>
        </p:nvCxnSpPr>
        <p:spPr>
          <a:xfrm flipH="1">
            <a:off x="0" y="2486866"/>
            <a:ext cx="6026318"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1" y="224850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3</a:t>
              </a:r>
              <a:endParaRPr lang="zh-CN" altLang="en-US" dirty="0">
                <a:solidFill>
                  <a:schemeClr val="bg1"/>
                </a:solidFill>
              </a:endParaRPr>
            </a:p>
          </p:txBody>
        </p:sp>
      </p:grp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Strategy Logic </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8403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3</a:t>
              </a:r>
              <a:endParaRPr lang="zh-CN" altLang="en-US" dirty="0">
                <a:solidFill>
                  <a:schemeClr val="bg1"/>
                </a:solidFill>
              </a:endParaRPr>
            </a:p>
          </p:txBody>
        </p:sp>
      </p:grpSp>
      <p:sp>
        <p:nvSpPr>
          <p:cNvPr id="2" name="文本框 1">
            <a:extLst>
              <a:ext uri="{FF2B5EF4-FFF2-40B4-BE49-F238E27FC236}">
                <a16:creationId xmlns:a16="http://schemas.microsoft.com/office/drawing/2014/main" id="{AFF0C6F7-0C81-41CC-9810-E72FC3BE0C9D}"/>
              </a:ext>
            </a:extLst>
          </p:cNvPr>
          <p:cNvSpPr txBox="1"/>
          <p:nvPr/>
        </p:nvSpPr>
        <p:spPr>
          <a:xfrm>
            <a:off x="496581" y="1168388"/>
            <a:ext cx="8195145" cy="3046988"/>
          </a:xfrm>
          <a:prstGeom prst="rect">
            <a:avLst/>
          </a:prstGeom>
          <a:noFill/>
        </p:spPr>
        <p:txBody>
          <a:bodyPr wrap="square" rtlCol="0">
            <a:spAutoFit/>
          </a:bodyPr>
          <a:lstStyle/>
          <a:p>
            <a:r>
              <a:rPr lang="en-US" altLang="zh-CN" sz="2800" b="1" spc="50" dirty="0">
                <a:ln w="9525" cmpd="sng">
                  <a:solidFill>
                    <a:schemeClr val="accent1"/>
                  </a:solidFill>
                  <a:prstDash val="solid"/>
                </a:ln>
                <a:solidFill>
                  <a:srgbClr val="FF0000"/>
                </a:solidFill>
                <a:effectLst>
                  <a:glow rad="38100">
                    <a:schemeClr val="accent1">
                      <a:alpha val="40000"/>
                    </a:schemeClr>
                  </a:glow>
                </a:effectLst>
              </a:rPr>
              <a:t>6</a:t>
            </a:r>
            <a:r>
              <a:rPr lang="en-US" altLang="zh-CN" sz="1600" b="1" spc="50" dirty="0">
                <a:ln w="9525" cmpd="sng">
                  <a:solidFill>
                    <a:schemeClr val="accent1"/>
                  </a:solidFill>
                  <a:prstDash val="solid"/>
                </a:ln>
                <a:solidFill>
                  <a:srgbClr val="FF0000"/>
                </a:solidFill>
                <a:effectLst>
                  <a:glow rad="38100">
                    <a:schemeClr val="accent1">
                      <a:alpha val="40000"/>
                    </a:schemeClr>
                  </a:glow>
                </a:effectLst>
              </a:rPr>
              <a:t>   Factors</a:t>
            </a:r>
            <a:r>
              <a:rPr lang="en-US" altLang="zh-CN" sz="1600" dirty="0"/>
              <a:t>  </a:t>
            </a:r>
            <a:r>
              <a:rPr lang="en-US" altLang="zh-CN" sz="1400" dirty="0"/>
              <a:t>Dividend Yield, Leverage, Price Momentum , Return Volatility, Market Cap, Earning yield, </a:t>
            </a:r>
          </a:p>
          <a:p>
            <a:endParaRPr lang="en-US" altLang="zh-CN" sz="16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altLang="zh-CN" sz="2800" b="1" spc="50" dirty="0">
                <a:ln w="9525" cmpd="sng">
                  <a:solidFill>
                    <a:schemeClr val="accent1"/>
                  </a:solidFill>
                  <a:prstDash val="solid"/>
                </a:ln>
                <a:solidFill>
                  <a:srgbClr val="FF0000"/>
                </a:solidFill>
                <a:effectLst>
                  <a:glow rad="38100">
                    <a:schemeClr val="accent1">
                      <a:alpha val="40000"/>
                    </a:schemeClr>
                  </a:glow>
                </a:effectLst>
              </a:rPr>
              <a:t>1  </a:t>
            </a:r>
            <a:r>
              <a:rPr lang="en-US" altLang="zh-CN" sz="1600" b="1" spc="50" dirty="0">
                <a:ln w="9525" cmpd="sng">
                  <a:solidFill>
                    <a:schemeClr val="accent1"/>
                  </a:solidFill>
                  <a:prstDash val="solid"/>
                </a:ln>
                <a:solidFill>
                  <a:srgbClr val="FF0000"/>
                </a:solidFill>
                <a:effectLst>
                  <a:glow rad="38100">
                    <a:schemeClr val="accent1">
                      <a:alpha val="40000"/>
                    </a:schemeClr>
                  </a:glow>
                </a:effectLst>
              </a:rPr>
              <a:t>Universe/Benchmark</a:t>
            </a:r>
            <a:r>
              <a:rPr lang="en-US" altLang="zh-CN" sz="1600" dirty="0">
                <a:solidFill>
                  <a:srgbClr val="FF0000"/>
                </a:solidFill>
              </a:rPr>
              <a:t>  </a:t>
            </a:r>
            <a:r>
              <a:rPr lang="en-US" altLang="zh-CN" sz="1400" dirty="0"/>
              <a:t>Hang Seng Index Constituents </a:t>
            </a:r>
          </a:p>
          <a:p>
            <a:endParaRPr lang="en-US" altLang="zh-CN" sz="1600" dirty="0"/>
          </a:p>
          <a:p>
            <a:r>
              <a:rPr lang="en-US" altLang="zh-CN" sz="2800" b="1" spc="50" dirty="0">
                <a:ln w="9525" cmpd="sng">
                  <a:solidFill>
                    <a:schemeClr val="accent1"/>
                  </a:solidFill>
                  <a:prstDash val="solid"/>
                </a:ln>
                <a:solidFill>
                  <a:srgbClr val="FF0000"/>
                </a:solidFill>
                <a:effectLst>
                  <a:glow rad="38100">
                    <a:schemeClr val="accent1">
                      <a:alpha val="40000"/>
                    </a:schemeClr>
                  </a:glow>
                </a:effectLst>
              </a:rPr>
              <a:t>1  </a:t>
            </a:r>
            <a:r>
              <a:rPr lang="en-US" altLang="zh-CN" sz="1600" b="1" spc="50" dirty="0">
                <a:ln w="9525" cmpd="sng">
                  <a:solidFill>
                    <a:schemeClr val="accent1"/>
                  </a:solidFill>
                  <a:prstDash val="solid"/>
                </a:ln>
                <a:solidFill>
                  <a:srgbClr val="FF0000"/>
                </a:solidFill>
                <a:effectLst>
                  <a:glow rad="38100">
                    <a:schemeClr val="accent1">
                      <a:alpha val="40000"/>
                    </a:schemeClr>
                  </a:glow>
                </a:effectLst>
              </a:rPr>
              <a:t>Month</a:t>
            </a:r>
            <a:r>
              <a:rPr lang="en-US" altLang="zh-CN" sz="2800" b="1" spc="50" dirty="0">
                <a:ln w="9525" cmpd="sng">
                  <a:solidFill>
                    <a:schemeClr val="accent1"/>
                  </a:solidFill>
                  <a:prstDash val="solid"/>
                </a:ln>
                <a:solidFill>
                  <a:srgbClr val="FF0000"/>
                </a:solidFill>
                <a:effectLst>
                  <a:glow rad="38100">
                    <a:schemeClr val="accent1">
                      <a:alpha val="40000"/>
                    </a:schemeClr>
                  </a:glow>
                </a:effectLst>
              </a:rPr>
              <a:t> </a:t>
            </a:r>
            <a:r>
              <a:rPr lang="en-US" altLang="zh-CN" sz="1600" b="1" spc="50" dirty="0">
                <a:ln w="9525" cmpd="sng">
                  <a:solidFill>
                    <a:schemeClr val="accent1"/>
                  </a:solidFill>
                  <a:prstDash val="solid"/>
                </a:ln>
                <a:solidFill>
                  <a:srgbClr val="FF0000"/>
                </a:solidFill>
                <a:effectLst>
                  <a:glow rad="38100">
                    <a:schemeClr val="accent1">
                      <a:alpha val="40000"/>
                    </a:schemeClr>
                  </a:glow>
                </a:effectLst>
              </a:rPr>
              <a:t>Rebalance Frequency  </a:t>
            </a:r>
            <a:r>
              <a:rPr lang="en-US" altLang="zh-CN" sz="1400" dirty="0"/>
              <a:t>P</a:t>
            </a:r>
            <a:r>
              <a:rPr lang="en-US" altLang="zh-CN" sz="1600" dirty="0"/>
              <a:t>er Month</a:t>
            </a:r>
          </a:p>
          <a:p>
            <a:endParaRPr lang="en-US" altLang="zh-CN" sz="1600" dirty="0"/>
          </a:p>
          <a:p>
            <a:r>
              <a:rPr lang="en-US" altLang="zh-CN" sz="2800" b="1" spc="50" dirty="0">
                <a:ln w="9525" cmpd="sng">
                  <a:solidFill>
                    <a:schemeClr val="accent1"/>
                  </a:solidFill>
                  <a:prstDash val="solid"/>
                </a:ln>
                <a:solidFill>
                  <a:srgbClr val="FF0000"/>
                </a:solidFill>
                <a:effectLst>
                  <a:glow rad="38100">
                    <a:schemeClr val="accent1">
                      <a:alpha val="40000"/>
                    </a:schemeClr>
                  </a:glow>
                </a:effectLst>
              </a:rPr>
              <a:t>1 </a:t>
            </a:r>
            <a:r>
              <a:rPr lang="en-US" altLang="zh-CN" sz="1600" b="1" spc="50" dirty="0">
                <a:ln w="9525" cmpd="sng">
                  <a:solidFill>
                    <a:schemeClr val="accent1"/>
                  </a:solidFill>
                  <a:prstDash val="solid"/>
                </a:ln>
                <a:solidFill>
                  <a:srgbClr val="FF0000"/>
                </a:solidFill>
                <a:effectLst>
                  <a:glow rad="38100">
                    <a:schemeClr val="accent1">
                      <a:alpha val="40000"/>
                    </a:schemeClr>
                  </a:glow>
                </a:effectLst>
              </a:rPr>
              <a:t> Weighting Scheme  </a:t>
            </a:r>
            <a:r>
              <a:rPr lang="en-US" altLang="zh-CN" sz="1600" dirty="0"/>
              <a:t>Cap-weighted  </a:t>
            </a:r>
          </a:p>
          <a:p>
            <a:endParaRPr lang="en-US" altLang="zh-CN" sz="1600" dirty="0"/>
          </a:p>
          <a:p>
            <a:endParaRPr lang="en-US" altLang="zh-CN" sz="1600" dirty="0"/>
          </a:p>
        </p:txBody>
      </p:sp>
    </p:spTree>
    <p:extLst>
      <p:ext uri="{BB962C8B-B14F-4D97-AF65-F5344CB8AC3E}">
        <p14:creationId xmlns:p14="http://schemas.microsoft.com/office/powerpoint/2010/main" val="40740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126421" y="1365150"/>
            <a:ext cx="1025922" cy="1231106"/>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000" b="0" dirty="0">
                <a:solidFill>
                  <a:schemeClr val="accent1"/>
                </a:solidFill>
                <a:latin typeface="MS Gothic" pitchFamily="49" charset="-128"/>
                <a:ea typeface="MS Gothic" pitchFamily="49" charset="-128"/>
                <a:cs typeface="Arial" panose="020B0604020202020204" pitchFamily="34" charset="0"/>
              </a:rPr>
              <a:t>04</a:t>
            </a:r>
          </a:p>
        </p:txBody>
      </p:sp>
      <p:sp>
        <p:nvSpPr>
          <p:cNvPr id="49" name="文本框 48"/>
          <p:cNvSpPr txBox="1"/>
          <p:nvPr/>
        </p:nvSpPr>
        <p:spPr>
          <a:xfrm>
            <a:off x="4152342" y="2538135"/>
            <a:ext cx="5028169" cy="1054135"/>
          </a:xfrm>
          <a:prstGeom prst="rect">
            <a:avLst/>
          </a:prstGeom>
          <a:noFill/>
        </p:spPr>
        <p:txBody>
          <a:bodyPr wrap="square" lIns="68580" tIns="34290" rIns="68580" bIns="34290" rtlCol="0">
            <a:spAutoFit/>
          </a:bodyPr>
          <a:lstStyle/>
          <a:p>
            <a:pPr lvl="0"/>
            <a:r>
              <a:rPr lang="en-US" altLang="zh-CN" sz="32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p:nvPr/>
        </p:nvCxnSpPr>
        <p:spPr>
          <a:xfrm flipH="1">
            <a:off x="0" y="2486866"/>
            <a:ext cx="6026318"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1" y="224850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txBox="1">
            <a:spLocks noChangeArrowheads="1"/>
          </p:cNvSpPr>
          <p:nvPr/>
        </p:nvSpPr>
        <p:spPr bwMode="auto">
          <a:xfrm>
            <a:off x="863588" y="2089077"/>
            <a:ext cx="1908212" cy="451387"/>
          </a:xfrm>
          <a:prstGeom prst="rect">
            <a:avLst/>
          </a:prstGeom>
          <a:noFill/>
          <a:ln w="9525">
            <a:noFill/>
            <a:miter lim="800000"/>
            <a:headEnd/>
            <a:tailEnd/>
          </a:ln>
        </p:spPr>
        <p:txBody>
          <a:bodyPr lIns="68562" tIns="34281" rIns="68562" bIns="34281" anchor="ctr"/>
          <a:lstStyle/>
          <a:p>
            <a:pPr eaLnBrk="1" hangingPunct="1"/>
            <a:r>
              <a:rPr lang="en-US" altLang="zh-CN" sz="3600" dirty="0">
                <a:solidFill>
                  <a:schemeClr val="accent1"/>
                </a:solidFill>
                <a:ea typeface="微软雅黑" pitchFamily="34" charset="-122"/>
              </a:rPr>
              <a:t>Contents</a:t>
            </a:r>
            <a:endParaRPr lang="zh-CN" altLang="en-US" sz="3600" dirty="0">
              <a:solidFill>
                <a:schemeClr val="accent1"/>
              </a:solidFill>
              <a:ea typeface="微软雅黑" pitchFamily="34" charset="-122"/>
            </a:endParaRPr>
          </a:p>
        </p:txBody>
      </p:sp>
      <p:sp>
        <p:nvSpPr>
          <p:cNvPr id="7181" name="TextBox 80"/>
          <p:cNvSpPr txBox="1">
            <a:spLocks noChangeArrowheads="1"/>
          </p:cNvSpPr>
          <p:nvPr/>
        </p:nvSpPr>
        <p:spPr bwMode="auto">
          <a:xfrm>
            <a:off x="4283968" y="1067843"/>
            <a:ext cx="2379512" cy="346230"/>
          </a:xfrm>
          <a:prstGeom prst="rect">
            <a:avLst/>
          </a:prstGeom>
          <a:noFill/>
          <a:ln w="9525">
            <a:noFill/>
            <a:miter lim="800000"/>
            <a:headEnd/>
            <a:tailEnd/>
          </a:ln>
        </p:spPr>
        <p:txBody>
          <a:bodyPr wrap="square" lIns="68562" tIns="34281" rIns="68562" bIns="34281">
            <a:spAutoFit/>
          </a:bodyPr>
          <a:lstStyle/>
          <a:p>
            <a:r>
              <a:rPr lang="en-US" altLang="zh-CN" dirty="0">
                <a:solidFill>
                  <a:schemeClr val="accent1"/>
                </a:solidFill>
                <a:latin typeface="微软雅黑" pitchFamily="34" charset="-122"/>
                <a:ea typeface="微软雅黑" pitchFamily="34" charset="-122"/>
                <a:sym typeface="Arial" panose="020B0604020202020204" pitchFamily="34" charset="0"/>
              </a:rPr>
              <a:t>Data Description</a:t>
            </a:r>
          </a:p>
        </p:txBody>
      </p:sp>
      <p:sp>
        <p:nvSpPr>
          <p:cNvPr id="7182" name="TextBox 83"/>
          <p:cNvSpPr txBox="1">
            <a:spLocks noChangeArrowheads="1"/>
          </p:cNvSpPr>
          <p:nvPr/>
        </p:nvSpPr>
        <p:spPr bwMode="auto">
          <a:xfrm>
            <a:off x="4283968" y="1857470"/>
            <a:ext cx="4356484" cy="346230"/>
          </a:xfrm>
          <a:prstGeom prst="rect">
            <a:avLst/>
          </a:prstGeom>
          <a:noFill/>
          <a:ln w="9525">
            <a:noFill/>
            <a:miter lim="800000"/>
            <a:headEnd/>
            <a:tailEnd/>
          </a:ln>
        </p:spPr>
        <p:txBody>
          <a:bodyPr wrap="square" lIns="68562" tIns="34281" rIns="68562" bIns="34281">
            <a:spAutoFit/>
          </a:bodyPr>
          <a:lstStyle/>
          <a:p>
            <a:pPr lvl="0"/>
            <a:r>
              <a:rPr lang="en-US" altLang="zh-CN" dirty="0">
                <a:solidFill>
                  <a:schemeClr val="accent2"/>
                </a:solidFill>
                <a:latin typeface="微软雅黑" pitchFamily="34" charset="-122"/>
                <a:ea typeface="微软雅黑" pitchFamily="34" charset="-122"/>
                <a:sym typeface="Arial" panose="020B0604020202020204" pitchFamily="34" charset="0"/>
              </a:rPr>
              <a:t>Factors</a:t>
            </a:r>
          </a:p>
        </p:txBody>
      </p:sp>
      <p:sp>
        <p:nvSpPr>
          <p:cNvPr id="7183" name="TextBox 84"/>
          <p:cNvSpPr txBox="1">
            <a:spLocks noChangeArrowheads="1"/>
          </p:cNvSpPr>
          <p:nvPr/>
        </p:nvSpPr>
        <p:spPr bwMode="auto">
          <a:xfrm>
            <a:off x="4283968" y="2622358"/>
            <a:ext cx="3456384" cy="346230"/>
          </a:xfrm>
          <a:prstGeom prst="rect">
            <a:avLst/>
          </a:prstGeom>
          <a:noFill/>
          <a:ln w="9525">
            <a:noFill/>
            <a:miter lim="800000"/>
            <a:headEnd/>
            <a:tailEnd/>
          </a:ln>
        </p:spPr>
        <p:txBody>
          <a:bodyPr wrap="square" lIns="68562" tIns="34281" rIns="68562" bIns="34281">
            <a:spAutoFit/>
          </a:bodyPr>
          <a:lstStyle/>
          <a:p>
            <a:pPr lvl="0"/>
            <a:r>
              <a:rPr lang="en-US" altLang="zh-CN" dirty="0">
                <a:solidFill>
                  <a:schemeClr val="accent1"/>
                </a:solidFill>
                <a:latin typeface="微软雅黑" pitchFamily="34" charset="-122"/>
                <a:ea typeface="微软雅黑" pitchFamily="34" charset="-122"/>
                <a:sym typeface="Arial" panose="020B0604020202020204" pitchFamily="34" charset="0"/>
              </a:rPr>
              <a:t>Strategy Logic</a:t>
            </a:r>
          </a:p>
        </p:txBody>
      </p:sp>
      <p:sp>
        <p:nvSpPr>
          <p:cNvPr id="7184" name="TextBox 85"/>
          <p:cNvSpPr txBox="1">
            <a:spLocks noChangeArrowheads="1"/>
          </p:cNvSpPr>
          <p:nvPr/>
        </p:nvSpPr>
        <p:spPr bwMode="auto">
          <a:xfrm>
            <a:off x="4283968" y="3389475"/>
            <a:ext cx="3276364" cy="346230"/>
          </a:xfrm>
          <a:prstGeom prst="rect">
            <a:avLst/>
          </a:prstGeom>
          <a:noFill/>
          <a:ln w="9525">
            <a:noFill/>
            <a:miter lim="800000"/>
            <a:headEnd/>
            <a:tailEnd/>
          </a:ln>
        </p:spPr>
        <p:txBody>
          <a:bodyPr wrap="square" lIns="68562" tIns="34281" rIns="68562" bIns="34281">
            <a:spAutoFit/>
          </a:bodyPr>
          <a:lstStyle/>
          <a:p>
            <a:pPr lvl="0"/>
            <a:r>
              <a:rPr lang="en-US" altLang="zh-CN" dirty="0">
                <a:solidFill>
                  <a:schemeClr val="accent2"/>
                </a:solidFill>
                <a:latin typeface="微软雅黑" pitchFamily="34" charset="-122"/>
                <a:ea typeface="微软雅黑" pitchFamily="34" charset="-122"/>
                <a:sym typeface="Arial" panose="020B0604020202020204" pitchFamily="34" charset="0"/>
              </a:rPr>
              <a:t>Back Testing Performance</a:t>
            </a:r>
          </a:p>
        </p:txBody>
      </p:sp>
      <p:grpSp>
        <p:nvGrpSpPr>
          <p:cNvPr id="2" name="组合 48"/>
          <p:cNvGrpSpPr>
            <a:grpSpLocks/>
          </p:cNvGrpSpPr>
          <p:nvPr/>
        </p:nvGrpSpPr>
        <p:grpSpPr bwMode="auto">
          <a:xfrm>
            <a:off x="3444327" y="3332514"/>
            <a:ext cx="437979" cy="418038"/>
            <a:chOff x="0" y="0"/>
            <a:chExt cx="650875" cy="620712"/>
          </a:xfrm>
          <a:solidFill>
            <a:schemeClr val="accent2"/>
          </a:solidFill>
        </p:grpSpPr>
        <p:sp>
          <p:nvSpPr>
            <p:cNvPr id="7194" name="Oval 11"/>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a:solidFill>
                  <a:schemeClr val="bg1"/>
                </a:solidFill>
              </a:endParaRPr>
            </a:p>
          </p:txBody>
        </p:sp>
        <p:sp>
          <p:nvSpPr>
            <p:cNvPr id="7195" name="Freeform 12"/>
            <p:cNvSpPr>
              <a:spLocks noEditPoints="1"/>
            </p:cNvSpPr>
            <p:nvPr/>
          </p:nvSpPr>
          <p:spPr bwMode="auto">
            <a:xfrm>
              <a:off x="98425" y="61002"/>
              <a:ext cx="469899" cy="425450"/>
            </a:xfrm>
            <a:custGeom>
              <a:avLst/>
              <a:gdLst>
                <a:gd name="T0" fmla="*/ 195997 w 573"/>
                <a:gd name="T1" fmla="*/ 385637 h 545"/>
                <a:gd name="T2" fmla="*/ 195997 w 573"/>
                <a:gd name="T3" fmla="*/ 405153 h 545"/>
                <a:gd name="T4" fmla="*/ 284564 w 573"/>
                <a:gd name="T5" fmla="*/ 395005 h 545"/>
                <a:gd name="T6" fmla="*/ 273903 w 573"/>
                <a:gd name="T7" fmla="*/ 355192 h 545"/>
                <a:gd name="T8" fmla="*/ 195997 w 573"/>
                <a:gd name="T9" fmla="*/ 355192 h 545"/>
                <a:gd name="T10" fmla="*/ 195997 w 573"/>
                <a:gd name="T11" fmla="*/ 374708 h 545"/>
                <a:gd name="T12" fmla="*/ 284564 w 573"/>
                <a:gd name="T13" fmla="*/ 365341 h 545"/>
                <a:gd name="T14" fmla="*/ 234540 w 573"/>
                <a:gd name="T15" fmla="*/ 425450 h 545"/>
                <a:gd name="T16" fmla="*/ 268983 w 573"/>
                <a:gd name="T17" fmla="*/ 413740 h 545"/>
                <a:gd name="T18" fmla="*/ 234540 w 573"/>
                <a:gd name="T19" fmla="*/ 425450 h 545"/>
                <a:gd name="T20" fmla="*/ 236180 w 573"/>
                <a:gd name="T21" fmla="*/ 113974 h 545"/>
                <a:gd name="T22" fmla="*/ 125471 w 573"/>
                <a:gd name="T23" fmla="*/ 212335 h 545"/>
                <a:gd name="T24" fmla="*/ 191076 w 573"/>
                <a:gd name="T25" fmla="*/ 344263 h 545"/>
                <a:gd name="T26" fmla="*/ 236180 w 573"/>
                <a:gd name="T27" fmla="*/ 347386 h 545"/>
                <a:gd name="T28" fmla="*/ 291125 w 573"/>
                <a:gd name="T29" fmla="*/ 315379 h 545"/>
                <a:gd name="T30" fmla="*/ 236180 w 573"/>
                <a:gd name="T31" fmla="*/ 113974 h 545"/>
                <a:gd name="T32" fmla="*/ 92668 w 573"/>
                <a:gd name="T33" fmla="*/ 230289 h 545"/>
                <a:gd name="T34" fmla="*/ 18042 w 573"/>
                <a:gd name="T35" fmla="*/ 216238 h 545"/>
                <a:gd name="T36" fmla="*/ 18042 w 573"/>
                <a:gd name="T37" fmla="*/ 244341 h 545"/>
                <a:gd name="T38" fmla="*/ 92668 w 573"/>
                <a:gd name="T39" fmla="*/ 230289 h 545"/>
                <a:gd name="T40" fmla="*/ 451858 w 573"/>
                <a:gd name="T41" fmla="*/ 216238 h 545"/>
                <a:gd name="T42" fmla="*/ 377232 w 573"/>
                <a:gd name="T43" fmla="*/ 230289 h 545"/>
                <a:gd name="T44" fmla="*/ 451858 w 573"/>
                <a:gd name="T45" fmla="*/ 244341 h 545"/>
                <a:gd name="T46" fmla="*/ 451858 w 573"/>
                <a:gd name="T47" fmla="*/ 216238 h 545"/>
                <a:gd name="T48" fmla="*/ 359191 w 573"/>
                <a:gd name="T49" fmla="*/ 129587 h 545"/>
                <a:gd name="T50" fmla="*/ 401834 w 573"/>
                <a:gd name="T51" fmla="*/ 69477 h 545"/>
                <a:gd name="T52" fmla="*/ 338689 w 573"/>
                <a:gd name="T53" fmla="*/ 110071 h 545"/>
                <a:gd name="T54" fmla="*/ 359191 w 573"/>
                <a:gd name="T55" fmla="*/ 129587 h 545"/>
                <a:gd name="T56" fmla="*/ 233720 w 573"/>
                <a:gd name="T57" fmla="*/ 88213 h 545"/>
                <a:gd name="T58" fmla="*/ 248481 w 573"/>
                <a:gd name="T59" fmla="*/ 17174 h 545"/>
                <a:gd name="T60" fmla="*/ 218959 w 573"/>
                <a:gd name="T61" fmla="*/ 17174 h 545"/>
                <a:gd name="T62" fmla="*/ 233720 w 573"/>
                <a:gd name="T63" fmla="*/ 88213 h 545"/>
                <a:gd name="T64" fmla="*/ 105789 w 573"/>
                <a:gd name="T65" fmla="*/ 124122 h 545"/>
                <a:gd name="T66" fmla="*/ 126291 w 573"/>
                <a:gd name="T67" fmla="*/ 104606 h 545"/>
                <a:gd name="T68" fmla="*/ 63145 w 573"/>
                <a:gd name="T69" fmla="*/ 64013 h 545"/>
                <a:gd name="T70" fmla="*/ 105789 w 573"/>
                <a:gd name="T71" fmla="*/ 124122 h 545"/>
                <a:gd name="T72" fmla="*/ 110709 w 573"/>
                <a:gd name="T73" fmla="*/ 330992 h 545"/>
                <a:gd name="T74" fmla="*/ 68066 w 573"/>
                <a:gd name="T75" fmla="*/ 390321 h 545"/>
                <a:gd name="T76" fmla="*/ 131211 w 573"/>
                <a:gd name="T77" fmla="*/ 350508 h 545"/>
                <a:gd name="T78" fmla="*/ 110709 w 573"/>
                <a:gd name="T79" fmla="*/ 330992 h 545"/>
                <a:gd name="T80" fmla="*/ 364111 w 573"/>
                <a:gd name="T81" fmla="*/ 336457 h 545"/>
                <a:gd name="T82" fmla="*/ 343609 w 573"/>
                <a:gd name="T83" fmla="*/ 355973 h 545"/>
                <a:gd name="T84" fmla="*/ 406755 w 573"/>
                <a:gd name="T85" fmla="*/ 396566 h 545"/>
                <a:gd name="T86" fmla="*/ 364111 w 573"/>
                <a:gd name="T87" fmla="*/ 336457 h 5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73" h="545">
                  <a:moveTo>
                    <a:pt x="334" y="494"/>
                  </a:moveTo>
                  <a:lnTo>
                    <a:pt x="239" y="494"/>
                  </a:lnTo>
                  <a:cubicBezTo>
                    <a:pt x="232" y="494"/>
                    <a:pt x="226" y="499"/>
                    <a:pt x="226" y="506"/>
                  </a:cubicBezTo>
                  <a:cubicBezTo>
                    <a:pt x="226" y="513"/>
                    <a:pt x="232" y="519"/>
                    <a:pt x="239" y="519"/>
                  </a:cubicBezTo>
                  <a:lnTo>
                    <a:pt x="334" y="519"/>
                  </a:lnTo>
                  <a:cubicBezTo>
                    <a:pt x="341" y="519"/>
                    <a:pt x="347" y="513"/>
                    <a:pt x="347" y="506"/>
                  </a:cubicBezTo>
                  <a:cubicBezTo>
                    <a:pt x="347" y="499"/>
                    <a:pt x="341" y="494"/>
                    <a:pt x="334" y="494"/>
                  </a:cubicBezTo>
                  <a:close/>
                  <a:moveTo>
                    <a:pt x="334" y="455"/>
                  </a:moveTo>
                  <a:lnTo>
                    <a:pt x="334" y="455"/>
                  </a:lnTo>
                  <a:lnTo>
                    <a:pt x="239" y="455"/>
                  </a:lnTo>
                  <a:cubicBezTo>
                    <a:pt x="232" y="455"/>
                    <a:pt x="226" y="461"/>
                    <a:pt x="226" y="468"/>
                  </a:cubicBezTo>
                  <a:cubicBezTo>
                    <a:pt x="226" y="475"/>
                    <a:pt x="232" y="480"/>
                    <a:pt x="239" y="480"/>
                  </a:cubicBezTo>
                  <a:lnTo>
                    <a:pt x="334" y="480"/>
                  </a:lnTo>
                  <a:cubicBezTo>
                    <a:pt x="341" y="480"/>
                    <a:pt x="347" y="475"/>
                    <a:pt x="347" y="468"/>
                  </a:cubicBezTo>
                  <a:cubicBezTo>
                    <a:pt x="347" y="461"/>
                    <a:pt x="341" y="455"/>
                    <a:pt x="334" y="455"/>
                  </a:cubicBezTo>
                  <a:close/>
                  <a:moveTo>
                    <a:pt x="286" y="545"/>
                  </a:moveTo>
                  <a:lnTo>
                    <a:pt x="286" y="545"/>
                  </a:lnTo>
                  <a:lnTo>
                    <a:pt x="328" y="530"/>
                  </a:lnTo>
                  <a:lnTo>
                    <a:pt x="245" y="530"/>
                  </a:lnTo>
                  <a:lnTo>
                    <a:pt x="286" y="545"/>
                  </a:lnTo>
                  <a:close/>
                  <a:moveTo>
                    <a:pt x="288" y="146"/>
                  </a:moveTo>
                  <a:lnTo>
                    <a:pt x="288" y="146"/>
                  </a:lnTo>
                  <a:lnTo>
                    <a:pt x="285" y="146"/>
                  </a:lnTo>
                  <a:cubicBezTo>
                    <a:pt x="215" y="146"/>
                    <a:pt x="153" y="203"/>
                    <a:pt x="153" y="272"/>
                  </a:cubicBezTo>
                  <a:cubicBezTo>
                    <a:pt x="153" y="342"/>
                    <a:pt x="211" y="382"/>
                    <a:pt x="217" y="404"/>
                  </a:cubicBezTo>
                  <a:cubicBezTo>
                    <a:pt x="223" y="425"/>
                    <a:pt x="217" y="436"/>
                    <a:pt x="233" y="441"/>
                  </a:cubicBezTo>
                  <a:cubicBezTo>
                    <a:pt x="249" y="446"/>
                    <a:pt x="285" y="445"/>
                    <a:pt x="285" y="445"/>
                  </a:cubicBezTo>
                  <a:lnTo>
                    <a:pt x="288" y="445"/>
                  </a:lnTo>
                  <a:cubicBezTo>
                    <a:pt x="288" y="445"/>
                    <a:pt x="324" y="446"/>
                    <a:pt x="340" y="441"/>
                  </a:cubicBezTo>
                  <a:cubicBezTo>
                    <a:pt x="355" y="436"/>
                    <a:pt x="349" y="425"/>
                    <a:pt x="355" y="404"/>
                  </a:cubicBezTo>
                  <a:cubicBezTo>
                    <a:pt x="361" y="382"/>
                    <a:pt x="420" y="342"/>
                    <a:pt x="420" y="272"/>
                  </a:cubicBezTo>
                  <a:cubicBezTo>
                    <a:pt x="420" y="203"/>
                    <a:pt x="358" y="146"/>
                    <a:pt x="288" y="146"/>
                  </a:cubicBezTo>
                  <a:close/>
                  <a:moveTo>
                    <a:pt x="113" y="295"/>
                  </a:moveTo>
                  <a:lnTo>
                    <a:pt x="113" y="295"/>
                  </a:lnTo>
                  <a:cubicBezTo>
                    <a:pt x="113" y="285"/>
                    <a:pt x="103" y="277"/>
                    <a:pt x="91" y="277"/>
                  </a:cubicBezTo>
                  <a:lnTo>
                    <a:pt x="22" y="277"/>
                  </a:lnTo>
                  <a:cubicBezTo>
                    <a:pt x="10" y="277"/>
                    <a:pt x="0" y="285"/>
                    <a:pt x="0" y="295"/>
                  </a:cubicBezTo>
                  <a:cubicBezTo>
                    <a:pt x="0" y="305"/>
                    <a:pt x="10" y="313"/>
                    <a:pt x="22" y="313"/>
                  </a:cubicBezTo>
                  <a:lnTo>
                    <a:pt x="91" y="313"/>
                  </a:lnTo>
                  <a:cubicBezTo>
                    <a:pt x="103" y="313"/>
                    <a:pt x="113" y="305"/>
                    <a:pt x="113" y="295"/>
                  </a:cubicBezTo>
                  <a:close/>
                  <a:moveTo>
                    <a:pt x="551" y="277"/>
                  </a:moveTo>
                  <a:lnTo>
                    <a:pt x="551" y="277"/>
                  </a:lnTo>
                  <a:lnTo>
                    <a:pt x="482" y="277"/>
                  </a:lnTo>
                  <a:cubicBezTo>
                    <a:pt x="470" y="277"/>
                    <a:pt x="460" y="285"/>
                    <a:pt x="460" y="295"/>
                  </a:cubicBezTo>
                  <a:cubicBezTo>
                    <a:pt x="460" y="305"/>
                    <a:pt x="470" y="313"/>
                    <a:pt x="482" y="313"/>
                  </a:cubicBezTo>
                  <a:lnTo>
                    <a:pt x="551" y="313"/>
                  </a:lnTo>
                  <a:cubicBezTo>
                    <a:pt x="563" y="313"/>
                    <a:pt x="573" y="305"/>
                    <a:pt x="573" y="295"/>
                  </a:cubicBezTo>
                  <a:cubicBezTo>
                    <a:pt x="573" y="285"/>
                    <a:pt x="563" y="277"/>
                    <a:pt x="551" y="277"/>
                  </a:cubicBezTo>
                  <a:close/>
                  <a:moveTo>
                    <a:pt x="438" y="166"/>
                  </a:moveTo>
                  <a:lnTo>
                    <a:pt x="438" y="166"/>
                  </a:lnTo>
                  <a:lnTo>
                    <a:pt x="487" y="117"/>
                  </a:lnTo>
                  <a:cubicBezTo>
                    <a:pt x="495" y="109"/>
                    <a:pt x="497" y="96"/>
                    <a:pt x="490" y="89"/>
                  </a:cubicBezTo>
                  <a:cubicBezTo>
                    <a:pt x="483" y="82"/>
                    <a:pt x="470" y="84"/>
                    <a:pt x="462" y="92"/>
                  </a:cubicBezTo>
                  <a:lnTo>
                    <a:pt x="413" y="141"/>
                  </a:lnTo>
                  <a:cubicBezTo>
                    <a:pt x="405" y="149"/>
                    <a:pt x="403" y="162"/>
                    <a:pt x="410" y="169"/>
                  </a:cubicBezTo>
                  <a:cubicBezTo>
                    <a:pt x="417" y="176"/>
                    <a:pt x="430" y="175"/>
                    <a:pt x="438" y="166"/>
                  </a:cubicBezTo>
                  <a:close/>
                  <a:moveTo>
                    <a:pt x="285" y="113"/>
                  </a:moveTo>
                  <a:lnTo>
                    <a:pt x="285" y="113"/>
                  </a:lnTo>
                  <a:cubicBezTo>
                    <a:pt x="295" y="113"/>
                    <a:pt x="303" y="103"/>
                    <a:pt x="303" y="91"/>
                  </a:cubicBezTo>
                  <a:lnTo>
                    <a:pt x="303" y="22"/>
                  </a:lnTo>
                  <a:cubicBezTo>
                    <a:pt x="303" y="10"/>
                    <a:pt x="295" y="0"/>
                    <a:pt x="285" y="0"/>
                  </a:cubicBezTo>
                  <a:cubicBezTo>
                    <a:pt x="275" y="0"/>
                    <a:pt x="267" y="10"/>
                    <a:pt x="267" y="22"/>
                  </a:cubicBezTo>
                  <a:lnTo>
                    <a:pt x="267" y="91"/>
                  </a:lnTo>
                  <a:cubicBezTo>
                    <a:pt x="267" y="103"/>
                    <a:pt x="275" y="113"/>
                    <a:pt x="285" y="113"/>
                  </a:cubicBezTo>
                  <a:close/>
                  <a:moveTo>
                    <a:pt x="129" y="159"/>
                  </a:moveTo>
                  <a:lnTo>
                    <a:pt x="129" y="159"/>
                  </a:lnTo>
                  <a:cubicBezTo>
                    <a:pt x="137" y="168"/>
                    <a:pt x="150" y="169"/>
                    <a:pt x="157" y="162"/>
                  </a:cubicBezTo>
                  <a:cubicBezTo>
                    <a:pt x="164" y="155"/>
                    <a:pt x="162" y="142"/>
                    <a:pt x="154" y="134"/>
                  </a:cubicBezTo>
                  <a:lnTo>
                    <a:pt x="105" y="85"/>
                  </a:lnTo>
                  <a:cubicBezTo>
                    <a:pt x="97" y="77"/>
                    <a:pt x="84" y="75"/>
                    <a:pt x="77" y="82"/>
                  </a:cubicBezTo>
                  <a:cubicBezTo>
                    <a:pt x="70" y="89"/>
                    <a:pt x="71" y="102"/>
                    <a:pt x="80" y="110"/>
                  </a:cubicBezTo>
                  <a:lnTo>
                    <a:pt x="129" y="159"/>
                  </a:lnTo>
                  <a:close/>
                  <a:moveTo>
                    <a:pt x="135" y="424"/>
                  </a:moveTo>
                  <a:lnTo>
                    <a:pt x="135" y="424"/>
                  </a:lnTo>
                  <a:lnTo>
                    <a:pt x="86" y="472"/>
                  </a:lnTo>
                  <a:cubicBezTo>
                    <a:pt x="77" y="481"/>
                    <a:pt x="76" y="493"/>
                    <a:pt x="83" y="500"/>
                  </a:cubicBezTo>
                  <a:cubicBezTo>
                    <a:pt x="90" y="507"/>
                    <a:pt x="103" y="506"/>
                    <a:pt x="111" y="498"/>
                  </a:cubicBezTo>
                  <a:lnTo>
                    <a:pt x="160" y="449"/>
                  </a:lnTo>
                  <a:cubicBezTo>
                    <a:pt x="168" y="440"/>
                    <a:pt x="169" y="428"/>
                    <a:pt x="163" y="421"/>
                  </a:cubicBezTo>
                  <a:cubicBezTo>
                    <a:pt x="156" y="414"/>
                    <a:pt x="143" y="415"/>
                    <a:pt x="135" y="424"/>
                  </a:cubicBezTo>
                  <a:close/>
                  <a:moveTo>
                    <a:pt x="444" y="431"/>
                  </a:moveTo>
                  <a:lnTo>
                    <a:pt x="444" y="431"/>
                  </a:lnTo>
                  <a:cubicBezTo>
                    <a:pt x="436" y="422"/>
                    <a:pt x="423" y="421"/>
                    <a:pt x="416" y="428"/>
                  </a:cubicBezTo>
                  <a:cubicBezTo>
                    <a:pt x="409" y="435"/>
                    <a:pt x="410" y="448"/>
                    <a:pt x="419" y="456"/>
                  </a:cubicBezTo>
                  <a:lnTo>
                    <a:pt x="468" y="505"/>
                  </a:lnTo>
                  <a:cubicBezTo>
                    <a:pt x="476" y="513"/>
                    <a:pt x="489" y="514"/>
                    <a:pt x="496" y="508"/>
                  </a:cubicBezTo>
                  <a:cubicBezTo>
                    <a:pt x="503" y="501"/>
                    <a:pt x="501" y="488"/>
                    <a:pt x="493" y="480"/>
                  </a:cubicBezTo>
                  <a:lnTo>
                    <a:pt x="444" y="431"/>
                  </a:ln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grpSp>
        <p:nvGrpSpPr>
          <p:cNvPr id="3" name="组合 46"/>
          <p:cNvGrpSpPr>
            <a:grpSpLocks/>
          </p:cNvGrpSpPr>
          <p:nvPr/>
        </p:nvGrpSpPr>
        <p:grpSpPr bwMode="auto">
          <a:xfrm>
            <a:off x="3444327" y="1793752"/>
            <a:ext cx="437979" cy="418038"/>
            <a:chOff x="0" y="0"/>
            <a:chExt cx="650875" cy="620712"/>
          </a:xfrm>
          <a:solidFill>
            <a:schemeClr val="accent2"/>
          </a:solidFill>
        </p:grpSpPr>
        <p:sp>
          <p:nvSpPr>
            <p:cNvPr id="7192" name="Oval 14"/>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a:solidFill>
                  <a:schemeClr val="bg1"/>
                </a:solidFill>
              </a:endParaRPr>
            </a:p>
          </p:txBody>
        </p:sp>
        <p:sp>
          <p:nvSpPr>
            <p:cNvPr id="5" name="Freeform 15"/>
            <p:cNvSpPr>
              <a:spLocks noEditPoints="1"/>
            </p:cNvSpPr>
            <p:nvPr/>
          </p:nvSpPr>
          <p:spPr bwMode="auto">
            <a:xfrm>
              <a:off x="124176" y="44805"/>
              <a:ext cx="446088" cy="393701"/>
            </a:xfrm>
            <a:custGeom>
              <a:avLst/>
              <a:gdLst>
                <a:gd name="T0" fmla="*/ 0 w 545"/>
                <a:gd name="T1" fmla="*/ 233102 h 505"/>
                <a:gd name="T2" fmla="*/ 171887 w 545"/>
                <a:gd name="T3" fmla="*/ 393700 h 505"/>
                <a:gd name="T4" fmla="*/ 300393 w 545"/>
                <a:gd name="T5" fmla="*/ 372651 h 505"/>
                <a:gd name="T6" fmla="*/ 271745 w 545"/>
                <a:gd name="T7" fmla="*/ 173852 h 505"/>
                <a:gd name="T8" fmla="*/ 264378 w 545"/>
                <a:gd name="T9" fmla="*/ 365634 h 505"/>
                <a:gd name="T10" fmla="*/ 175161 w 545"/>
                <a:gd name="T11" fmla="*/ 329772 h 505"/>
                <a:gd name="T12" fmla="*/ 150606 w 545"/>
                <a:gd name="T13" fmla="*/ 229983 h 505"/>
                <a:gd name="T14" fmla="*/ 30285 w 545"/>
                <a:gd name="T15" fmla="*/ 226085 h 505"/>
                <a:gd name="T16" fmla="*/ 34377 w 545"/>
                <a:gd name="T17" fmla="*/ 72503 h 505"/>
                <a:gd name="T18" fmla="*/ 175161 w 545"/>
                <a:gd name="T19" fmla="*/ 41319 h 505"/>
                <a:gd name="T20" fmla="*/ 0 w 545"/>
                <a:gd name="T21" fmla="*/ 69385 h 505"/>
                <a:gd name="T22" fmla="*/ 251282 w 545"/>
                <a:gd name="T23" fmla="*/ 81079 h 505"/>
                <a:gd name="T24" fmla="*/ 235730 w 545"/>
                <a:gd name="T25" fmla="*/ 64707 h 505"/>
                <a:gd name="T26" fmla="*/ 248008 w 545"/>
                <a:gd name="T27" fmla="*/ 55352 h 505"/>
                <a:gd name="T28" fmla="*/ 278293 w 545"/>
                <a:gd name="T29" fmla="*/ 55352 h 505"/>
                <a:gd name="T30" fmla="*/ 290570 w 545"/>
                <a:gd name="T31" fmla="*/ 64707 h 505"/>
                <a:gd name="T32" fmla="*/ 275837 w 545"/>
                <a:gd name="T33" fmla="*/ 81079 h 505"/>
                <a:gd name="T34" fmla="*/ 290570 w 545"/>
                <a:gd name="T35" fmla="*/ 98230 h 505"/>
                <a:gd name="T36" fmla="*/ 278293 w 545"/>
                <a:gd name="T37" fmla="*/ 107585 h 505"/>
                <a:gd name="T38" fmla="*/ 248008 w 545"/>
                <a:gd name="T39" fmla="*/ 107585 h 505"/>
                <a:gd name="T40" fmla="*/ 235730 w 545"/>
                <a:gd name="T41" fmla="*/ 98230 h 505"/>
                <a:gd name="T42" fmla="*/ 364236 w 545"/>
                <a:gd name="T43" fmla="*/ 148125 h 505"/>
                <a:gd name="T44" fmla="*/ 440357 w 545"/>
                <a:gd name="T45" fmla="*/ 241677 h 505"/>
                <a:gd name="T46" fmla="*/ 409254 w 545"/>
                <a:gd name="T47" fmla="*/ 250253 h 505"/>
                <a:gd name="T48" fmla="*/ 364236 w 545"/>
                <a:gd name="T49" fmla="*/ 148125 h 505"/>
                <a:gd name="T50" fmla="*/ 318400 w 545"/>
                <a:gd name="T51" fmla="*/ 28845 h 505"/>
                <a:gd name="T52" fmla="*/ 351959 w 545"/>
                <a:gd name="T53" fmla="*/ 147345 h 505"/>
                <a:gd name="T54" fmla="*/ 336407 w 545"/>
                <a:gd name="T55" fmla="*/ 165276 h 505"/>
                <a:gd name="T56" fmla="*/ 307759 w 545"/>
                <a:gd name="T57" fmla="*/ 141888 h 505"/>
                <a:gd name="T58" fmla="*/ 207901 w 545"/>
                <a:gd name="T59" fmla="*/ 28845 h 505"/>
                <a:gd name="T60" fmla="*/ 300393 w 545"/>
                <a:gd name="T61" fmla="*/ 45997 h 505"/>
                <a:gd name="T62" fmla="*/ 226727 w 545"/>
                <a:gd name="T63" fmla="*/ 116161 h 505"/>
                <a:gd name="T64" fmla="*/ 142420 w 545"/>
                <a:gd name="T65" fmla="*/ 343026 h 505"/>
                <a:gd name="T66" fmla="*/ 54840 w 545"/>
                <a:gd name="T67" fmla="*/ 257269 h 505"/>
                <a:gd name="T68" fmla="*/ 142420 w 545"/>
                <a:gd name="T69" fmla="*/ 343026 h 505"/>
                <a:gd name="T70" fmla="*/ 51566 w 545"/>
                <a:gd name="T71" fmla="*/ 111483 h 505"/>
                <a:gd name="T72" fmla="*/ 175161 w 545"/>
                <a:gd name="T73" fmla="*/ 118500 h 505"/>
                <a:gd name="T74" fmla="*/ 111317 w 545"/>
                <a:gd name="T75" fmla="*/ 95112 h 505"/>
                <a:gd name="T76" fmla="*/ 51566 w 545"/>
                <a:gd name="T77" fmla="*/ 180868 h 505"/>
                <a:gd name="T78" fmla="*/ 56477 w 545"/>
                <a:gd name="T79" fmla="*/ 200358 h 505"/>
                <a:gd name="T80" fmla="*/ 176798 w 545"/>
                <a:gd name="T81" fmla="*/ 178529 h 505"/>
                <a:gd name="T82" fmla="*/ 51566 w 545"/>
                <a:gd name="T83" fmla="*/ 180868 h 505"/>
                <a:gd name="T84" fmla="*/ 51566 w 545"/>
                <a:gd name="T85" fmla="*/ 152802 h 505"/>
                <a:gd name="T86" fmla="*/ 176798 w 545"/>
                <a:gd name="T87" fmla="*/ 159039 h 505"/>
                <a:gd name="T88" fmla="*/ 183346 w 545"/>
                <a:gd name="T89" fmla="*/ 148125 h 505"/>
                <a:gd name="T90" fmla="*/ 109680 w 545"/>
                <a:gd name="T91" fmla="*/ 137990 h 505"/>
                <a:gd name="T92" fmla="*/ 51566 w 545"/>
                <a:gd name="T93" fmla="*/ 145786 h 5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5" h="505">
                  <a:moveTo>
                    <a:pt x="0" y="89"/>
                  </a:moveTo>
                  <a:cubicBezTo>
                    <a:pt x="0" y="159"/>
                    <a:pt x="0" y="229"/>
                    <a:pt x="0" y="299"/>
                  </a:cubicBezTo>
                  <a:cubicBezTo>
                    <a:pt x="0" y="304"/>
                    <a:pt x="92" y="392"/>
                    <a:pt x="103" y="404"/>
                  </a:cubicBezTo>
                  <a:cubicBezTo>
                    <a:pt x="115" y="416"/>
                    <a:pt x="202" y="505"/>
                    <a:pt x="210" y="505"/>
                  </a:cubicBezTo>
                  <a:cubicBezTo>
                    <a:pt x="252" y="505"/>
                    <a:pt x="294" y="505"/>
                    <a:pt x="336" y="505"/>
                  </a:cubicBezTo>
                  <a:cubicBezTo>
                    <a:pt x="354" y="505"/>
                    <a:pt x="360" y="489"/>
                    <a:pt x="367" y="478"/>
                  </a:cubicBezTo>
                  <a:cubicBezTo>
                    <a:pt x="367" y="391"/>
                    <a:pt x="367" y="304"/>
                    <a:pt x="367" y="217"/>
                  </a:cubicBezTo>
                  <a:cubicBezTo>
                    <a:pt x="359" y="220"/>
                    <a:pt x="336" y="210"/>
                    <a:pt x="332" y="223"/>
                  </a:cubicBezTo>
                  <a:cubicBezTo>
                    <a:pt x="329" y="229"/>
                    <a:pt x="332" y="327"/>
                    <a:pt x="332" y="347"/>
                  </a:cubicBezTo>
                  <a:cubicBezTo>
                    <a:pt x="332" y="367"/>
                    <a:pt x="337" y="469"/>
                    <a:pt x="323" y="469"/>
                  </a:cubicBezTo>
                  <a:cubicBezTo>
                    <a:pt x="289" y="469"/>
                    <a:pt x="255" y="469"/>
                    <a:pt x="220" y="469"/>
                  </a:cubicBezTo>
                  <a:cubicBezTo>
                    <a:pt x="209" y="469"/>
                    <a:pt x="214" y="434"/>
                    <a:pt x="214" y="423"/>
                  </a:cubicBezTo>
                  <a:cubicBezTo>
                    <a:pt x="214" y="405"/>
                    <a:pt x="214" y="388"/>
                    <a:pt x="214" y="370"/>
                  </a:cubicBezTo>
                  <a:cubicBezTo>
                    <a:pt x="214" y="322"/>
                    <a:pt x="214" y="315"/>
                    <a:pt x="184" y="295"/>
                  </a:cubicBezTo>
                  <a:cubicBezTo>
                    <a:pt x="171" y="295"/>
                    <a:pt x="171" y="290"/>
                    <a:pt x="159" y="290"/>
                  </a:cubicBezTo>
                  <a:cubicBezTo>
                    <a:pt x="119" y="290"/>
                    <a:pt x="78" y="290"/>
                    <a:pt x="37" y="290"/>
                  </a:cubicBezTo>
                  <a:cubicBezTo>
                    <a:pt x="37" y="227"/>
                    <a:pt x="37" y="164"/>
                    <a:pt x="37" y="101"/>
                  </a:cubicBezTo>
                  <a:cubicBezTo>
                    <a:pt x="37" y="96"/>
                    <a:pt x="39" y="97"/>
                    <a:pt x="42" y="93"/>
                  </a:cubicBezTo>
                  <a:cubicBezTo>
                    <a:pt x="88" y="93"/>
                    <a:pt x="134" y="93"/>
                    <a:pt x="180" y="93"/>
                  </a:cubicBezTo>
                  <a:cubicBezTo>
                    <a:pt x="189" y="87"/>
                    <a:pt x="214" y="66"/>
                    <a:pt x="214" y="53"/>
                  </a:cubicBezTo>
                  <a:cubicBezTo>
                    <a:pt x="156" y="53"/>
                    <a:pt x="98" y="53"/>
                    <a:pt x="39" y="53"/>
                  </a:cubicBezTo>
                  <a:cubicBezTo>
                    <a:pt x="23" y="53"/>
                    <a:pt x="0" y="75"/>
                    <a:pt x="0" y="89"/>
                  </a:cubicBezTo>
                  <a:close/>
                  <a:moveTo>
                    <a:pt x="288" y="123"/>
                  </a:moveTo>
                  <a:lnTo>
                    <a:pt x="307" y="104"/>
                  </a:lnTo>
                  <a:lnTo>
                    <a:pt x="288" y="86"/>
                  </a:lnTo>
                  <a:cubicBezTo>
                    <a:pt x="287" y="85"/>
                    <a:pt x="287" y="84"/>
                    <a:pt x="288" y="83"/>
                  </a:cubicBezTo>
                  <a:lnTo>
                    <a:pt x="300" y="71"/>
                  </a:lnTo>
                  <a:cubicBezTo>
                    <a:pt x="301" y="70"/>
                    <a:pt x="302" y="70"/>
                    <a:pt x="303" y="71"/>
                  </a:cubicBezTo>
                  <a:lnTo>
                    <a:pt x="322" y="89"/>
                  </a:lnTo>
                  <a:lnTo>
                    <a:pt x="340" y="71"/>
                  </a:lnTo>
                  <a:cubicBezTo>
                    <a:pt x="341" y="70"/>
                    <a:pt x="342" y="70"/>
                    <a:pt x="343" y="71"/>
                  </a:cubicBezTo>
                  <a:lnTo>
                    <a:pt x="355" y="83"/>
                  </a:lnTo>
                  <a:cubicBezTo>
                    <a:pt x="356" y="84"/>
                    <a:pt x="356" y="85"/>
                    <a:pt x="355" y="86"/>
                  </a:cubicBezTo>
                  <a:lnTo>
                    <a:pt x="337" y="104"/>
                  </a:lnTo>
                  <a:lnTo>
                    <a:pt x="355" y="123"/>
                  </a:lnTo>
                  <a:cubicBezTo>
                    <a:pt x="356" y="124"/>
                    <a:pt x="356" y="125"/>
                    <a:pt x="355" y="126"/>
                  </a:cubicBezTo>
                  <a:lnTo>
                    <a:pt x="343" y="138"/>
                  </a:lnTo>
                  <a:cubicBezTo>
                    <a:pt x="342" y="139"/>
                    <a:pt x="341" y="139"/>
                    <a:pt x="340" y="138"/>
                  </a:cubicBezTo>
                  <a:lnTo>
                    <a:pt x="322" y="119"/>
                  </a:lnTo>
                  <a:lnTo>
                    <a:pt x="303" y="138"/>
                  </a:lnTo>
                  <a:cubicBezTo>
                    <a:pt x="302" y="139"/>
                    <a:pt x="301" y="139"/>
                    <a:pt x="300" y="138"/>
                  </a:cubicBezTo>
                  <a:lnTo>
                    <a:pt x="288" y="126"/>
                  </a:lnTo>
                  <a:cubicBezTo>
                    <a:pt x="287" y="125"/>
                    <a:pt x="287" y="124"/>
                    <a:pt x="288" y="123"/>
                  </a:cubicBezTo>
                  <a:close/>
                  <a:moveTo>
                    <a:pt x="445" y="190"/>
                  </a:moveTo>
                  <a:lnTo>
                    <a:pt x="538" y="283"/>
                  </a:lnTo>
                  <a:cubicBezTo>
                    <a:pt x="545" y="290"/>
                    <a:pt x="545" y="303"/>
                    <a:pt x="538" y="310"/>
                  </a:cubicBezTo>
                  <a:lnTo>
                    <a:pt x="527" y="321"/>
                  </a:lnTo>
                  <a:cubicBezTo>
                    <a:pt x="520" y="328"/>
                    <a:pt x="508" y="328"/>
                    <a:pt x="500" y="321"/>
                  </a:cubicBezTo>
                  <a:lnTo>
                    <a:pt x="407" y="228"/>
                  </a:lnTo>
                  <a:lnTo>
                    <a:pt x="445" y="190"/>
                  </a:lnTo>
                  <a:close/>
                  <a:moveTo>
                    <a:pt x="254" y="37"/>
                  </a:moveTo>
                  <a:cubicBezTo>
                    <a:pt x="292" y="0"/>
                    <a:pt x="352" y="0"/>
                    <a:pt x="389" y="37"/>
                  </a:cubicBezTo>
                  <a:cubicBezTo>
                    <a:pt x="422" y="70"/>
                    <a:pt x="425" y="122"/>
                    <a:pt x="399" y="159"/>
                  </a:cubicBezTo>
                  <a:lnTo>
                    <a:pt x="430" y="189"/>
                  </a:lnTo>
                  <a:cubicBezTo>
                    <a:pt x="431" y="190"/>
                    <a:pt x="431" y="193"/>
                    <a:pt x="430" y="194"/>
                  </a:cubicBezTo>
                  <a:lnTo>
                    <a:pt x="411" y="212"/>
                  </a:lnTo>
                  <a:cubicBezTo>
                    <a:pt x="410" y="214"/>
                    <a:pt x="408" y="214"/>
                    <a:pt x="406" y="212"/>
                  </a:cubicBezTo>
                  <a:lnTo>
                    <a:pt x="376" y="182"/>
                  </a:lnTo>
                  <a:cubicBezTo>
                    <a:pt x="339" y="208"/>
                    <a:pt x="288" y="205"/>
                    <a:pt x="254" y="172"/>
                  </a:cubicBezTo>
                  <a:cubicBezTo>
                    <a:pt x="217" y="134"/>
                    <a:pt x="217" y="74"/>
                    <a:pt x="254" y="37"/>
                  </a:cubicBezTo>
                  <a:close/>
                  <a:moveTo>
                    <a:pt x="277" y="59"/>
                  </a:moveTo>
                  <a:cubicBezTo>
                    <a:pt x="302" y="35"/>
                    <a:pt x="342" y="35"/>
                    <a:pt x="367" y="59"/>
                  </a:cubicBezTo>
                  <a:cubicBezTo>
                    <a:pt x="391" y="84"/>
                    <a:pt x="391" y="124"/>
                    <a:pt x="367" y="149"/>
                  </a:cubicBezTo>
                  <a:cubicBezTo>
                    <a:pt x="342" y="174"/>
                    <a:pt x="302" y="174"/>
                    <a:pt x="277" y="149"/>
                  </a:cubicBezTo>
                  <a:cubicBezTo>
                    <a:pt x="252" y="124"/>
                    <a:pt x="252" y="84"/>
                    <a:pt x="277" y="59"/>
                  </a:cubicBezTo>
                  <a:close/>
                  <a:moveTo>
                    <a:pt x="174" y="440"/>
                  </a:moveTo>
                  <a:cubicBezTo>
                    <a:pt x="173" y="403"/>
                    <a:pt x="173" y="367"/>
                    <a:pt x="172" y="330"/>
                  </a:cubicBezTo>
                  <a:cubicBezTo>
                    <a:pt x="137" y="330"/>
                    <a:pt x="102" y="330"/>
                    <a:pt x="67" y="330"/>
                  </a:cubicBezTo>
                  <a:cubicBezTo>
                    <a:pt x="66" y="331"/>
                    <a:pt x="66" y="332"/>
                    <a:pt x="65" y="332"/>
                  </a:cubicBezTo>
                  <a:cubicBezTo>
                    <a:pt x="101" y="368"/>
                    <a:pt x="138" y="404"/>
                    <a:pt x="174" y="440"/>
                  </a:cubicBezTo>
                  <a:close/>
                  <a:moveTo>
                    <a:pt x="63" y="129"/>
                  </a:moveTo>
                  <a:cubicBezTo>
                    <a:pt x="63" y="133"/>
                    <a:pt x="63" y="138"/>
                    <a:pt x="63" y="143"/>
                  </a:cubicBezTo>
                  <a:cubicBezTo>
                    <a:pt x="63" y="148"/>
                    <a:pt x="66" y="152"/>
                    <a:pt x="71" y="152"/>
                  </a:cubicBezTo>
                  <a:cubicBezTo>
                    <a:pt x="119" y="152"/>
                    <a:pt x="166" y="152"/>
                    <a:pt x="214" y="152"/>
                  </a:cubicBezTo>
                  <a:cubicBezTo>
                    <a:pt x="227" y="152"/>
                    <a:pt x="224" y="130"/>
                    <a:pt x="220" y="122"/>
                  </a:cubicBezTo>
                  <a:cubicBezTo>
                    <a:pt x="192" y="122"/>
                    <a:pt x="164" y="122"/>
                    <a:pt x="136" y="122"/>
                  </a:cubicBezTo>
                  <a:cubicBezTo>
                    <a:pt x="119" y="122"/>
                    <a:pt x="63" y="118"/>
                    <a:pt x="63" y="129"/>
                  </a:cubicBezTo>
                  <a:close/>
                  <a:moveTo>
                    <a:pt x="63" y="232"/>
                  </a:moveTo>
                  <a:cubicBezTo>
                    <a:pt x="63" y="238"/>
                    <a:pt x="63" y="244"/>
                    <a:pt x="63" y="251"/>
                  </a:cubicBezTo>
                  <a:cubicBezTo>
                    <a:pt x="63" y="255"/>
                    <a:pt x="64" y="257"/>
                    <a:pt x="69" y="257"/>
                  </a:cubicBezTo>
                  <a:cubicBezTo>
                    <a:pt x="120" y="257"/>
                    <a:pt x="171" y="257"/>
                    <a:pt x="222" y="257"/>
                  </a:cubicBezTo>
                  <a:cubicBezTo>
                    <a:pt x="224" y="252"/>
                    <a:pt x="228" y="229"/>
                    <a:pt x="216" y="229"/>
                  </a:cubicBezTo>
                  <a:cubicBezTo>
                    <a:pt x="168" y="229"/>
                    <a:pt x="121" y="229"/>
                    <a:pt x="73" y="229"/>
                  </a:cubicBezTo>
                  <a:cubicBezTo>
                    <a:pt x="70" y="229"/>
                    <a:pt x="65" y="231"/>
                    <a:pt x="63" y="232"/>
                  </a:cubicBezTo>
                  <a:close/>
                  <a:moveTo>
                    <a:pt x="63" y="187"/>
                  </a:moveTo>
                  <a:cubicBezTo>
                    <a:pt x="63" y="190"/>
                    <a:pt x="63" y="193"/>
                    <a:pt x="63" y="196"/>
                  </a:cubicBezTo>
                  <a:cubicBezTo>
                    <a:pt x="63" y="201"/>
                    <a:pt x="64" y="200"/>
                    <a:pt x="67" y="204"/>
                  </a:cubicBezTo>
                  <a:cubicBezTo>
                    <a:pt x="117" y="204"/>
                    <a:pt x="166" y="204"/>
                    <a:pt x="216" y="204"/>
                  </a:cubicBezTo>
                  <a:cubicBezTo>
                    <a:pt x="219" y="203"/>
                    <a:pt x="222" y="201"/>
                    <a:pt x="224" y="200"/>
                  </a:cubicBezTo>
                  <a:cubicBezTo>
                    <a:pt x="224" y="197"/>
                    <a:pt x="224" y="193"/>
                    <a:pt x="224" y="190"/>
                  </a:cubicBezTo>
                  <a:cubicBezTo>
                    <a:pt x="224" y="183"/>
                    <a:pt x="222" y="181"/>
                    <a:pt x="220" y="177"/>
                  </a:cubicBezTo>
                  <a:cubicBezTo>
                    <a:pt x="191" y="177"/>
                    <a:pt x="163" y="177"/>
                    <a:pt x="134" y="177"/>
                  </a:cubicBezTo>
                  <a:cubicBezTo>
                    <a:pt x="120" y="177"/>
                    <a:pt x="106" y="177"/>
                    <a:pt x="92" y="177"/>
                  </a:cubicBezTo>
                  <a:cubicBezTo>
                    <a:pt x="74" y="177"/>
                    <a:pt x="63" y="171"/>
                    <a:pt x="63" y="187"/>
                  </a:cubicBezTo>
                  <a:close/>
                </a:path>
              </a:pathLst>
            </a:custGeom>
            <a:grpFill/>
            <a:ln w="9525">
              <a:noFill/>
              <a:round/>
              <a:headEnd/>
              <a:tailEnd/>
            </a:ln>
          </p:spPr>
          <p:txBody>
            <a:bodyPr/>
            <a:lstStyle/>
            <a:p>
              <a:r>
                <a:rPr lang="en-US" altLang="zh-CN" dirty="0">
                  <a:solidFill>
                    <a:schemeClr val="bg1"/>
                  </a:solidFill>
                </a:rPr>
                <a:t>2</a:t>
              </a:r>
              <a:endParaRPr lang="zh-CN" altLang="en-US" dirty="0">
                <a:solidFill>
                  <a:schemeClr val="bg1"/>
                </a:solidFill>
              </a:endParaRPr>
            </a:p>
          </p:txBody>
        </p:sp>
      </p:grpSp>
      <p:grpSp>
        <p:nvGrpSpPr>
          <p:cNvPr id="4" name="组合 47"/>
          <p:cNvGrpSpPr>
            <a:grpSpLocks/>
          </p:cNvGrpSpPr>
          <p:nvPr/>
        </p:nvGrpSpPr>
        <p:grpSpPr bwMode="auto">
          <a:xfrm>
            <a:off x="3444327" y="2563134"/>
            <a:ext cx="437979" cy="418038"/>
            <a:chOff x="0" y="0"/>
            <a:chExt cx="650875" cy="620712"/>
          </a:xfrm>
          <a:solidFill>
            <a:schemeClr val="accent1"/>
          </a:solidFill>
        </p:grpSpPr>
        <p:sp>
          <p:nvSpPr>
            <p:cNvPr id="7188" name="Oval 20"/>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a:solidFill>
                  <a:schemeClr val="bg1"/>
                </a:solidFill>
              </a:endParaRPr>
            </a:p>
          </p:txBody>
        </p:sp>
        <p:sp>
          <p:nvSpPr>
            <p:cNvPr id="7189" name="Freeform 21"/>
            <p:cNvSpPr>
              <a:spLocks noEditPoints="1"/>
            </p:cNvSpPr>
            <p:nvPr/>
          </p:nvSpPr>
          <p:spPr bwMode="auto">
            <a:xfrm>
              <a:off x="124176" y="25059"/>
              <a:ext cx="373061" cy="265112"/>
            </a:xfrm>
            <a:custGeom>
              <a:avLst/>
              <a:gdLst>
                <a:gd name="T0" fmla="*/ 75598 w 454"/>
                <a:gd name="T1" fmla="*/ 139615 h 338"/>
                <a:gd name="T2" fmla="*/ 135584 w 454"/>
                <a:gd name="T3" fmla="*/ 40002 h 338"/>
                <a:gd name="T4" fmla="*/ 151197 w 454"/>
                <a:gd name="T5" fmla="*/ 23531 h 338"/>
                <a:gd name="T6" fmla="*/ 287603 w 454"/>
                <a:gd name="T7" fmla="*/ 33727 h 338"/>
                <a:gd name="T8" fmla="*/ 280207 w 454"/>
                <a:gd name="T9" fmla="*/ 18040 h 338"/>
                <a:gd name="T10" fmla="*/ 311433 w 454"/>
                <a:gd name="T11" fmla="*/ 8628 h 338"/>
                <a:gd name="T12" fmla="*/ 332798 w 454"/>
                <a:gd name="T13" fmla="*/ 10197 h 338"/>
                <a:gd name="T14" fmla="*/ 326224 w 454"/>
                <a:gd name="T15" fmla="*/ 40002 h 338"/>
                <a:gd name="T16" fmla="*/ 314720 w 454"/>
                <a:gd name="T17" fmla="*/ 55689 h 338"/>
                <a:gd name="T18" fmla="*/ 236656 w 454"/>
                <a:gd name="T19" fmla="*/ 124712 h 338"/>
                <a:gd name="T20" fmla="*/ 235834 w 454"/>
                <a:gd name="T21" fmla="*/ 124712 h 338"/>
                <a:gd name="T22" fmla="*/ 360736 w 454"/>
                <a:gd name="T23" fmla="*/ 242366 h 338"/>
                <a:gd name="T24" fmla="*/ 360736 w 454"/>
                <a:gd name="T25" fmla="*/ 265112 h 338"/>
                <a:gd name="T26" fmla="*/ 289246 w 454"/>
                <a:gd name="T27" fmla="*/ 265112 h 338"/>
                <a:gd name="T28" fmla="*/ 211183 w 454"/>
                <a:gd name="T29" fmla="*/ 265112 h 338"/>
                <a:gd name="T30" fmla="*/ 133941 w 454"/>
                <a:gd name="T31" fmla="*/ 265112 h 338"/>
                <a:gd name="T32" fmla="*/ 55877 w 454"/>
                <a:gd name="T33" fmla="*/ 265112 h 338"/>
                <a:gd name="T34" fmla="*/ 0 w 454"/>
                <a:gd name="T35" fmla="*/ 254131 h 338"/>
                <a:gd name="T36" fmla="*/ 11504 w 454"/>
                <a:gd name="T37" fmla="*/ 0 h 338"/>
                <a:gd name="T38" fmla="*/ 23830 w 454"/>
                <a:gd name="T39" fmla="*/ 242366 h 338"/>
                <a:gd name="T40" fmla="*/ 55877 w 454"/>
                <a:gd name="T41" fmla="*/ 192167 h 338"/>
                <a:gd name="T42" fmla="*/ 89568 w 454"/>
                <a:gd name="T43" fmla="*/ 181186 h 338"/>
                <a:gd name="T44" fmla="*/ 101072 w 454"/>
                <a:gd name="T45" fmla="*/ 242366 h 338"/>
                <a:gd name="T46" fmla="*/ 133941 w 454"/>
                <a:gd name="T47" fmla="*/ 114516 h 338"/>
                <a:gd name="T48" fmla="*/ 167631 w 454"/>
                <a:gd name="T49" fmla="*/ 103535 h 338"/>
                <a:gd name="T50" fmla="*/ 179135 w 454"/>
                <a:gd name="T51" fmla="*/ 242366 h 338"/>
                <a:gd name="T52" fmla="*/ 211183 w 454"/>
                <a:gd name="T53" fmla="*/ 152165 h 338"/>
                <a:gd name="T54" fmla="*/ 244873 w 454"/>
                <a:gd name="T55" fmla="*/ 141184 h 338"/>
                <a:gd name="T56" fmla="*/ 256377 w 454"/>
                <a:gd name="T57" fmla="*/ 242366 h 338"/>
                <a:gd name="T58" fmla="*/ 289246 w 454"/>
                <a:gd name="T59" fmla="*/ 88632 h 338"/>
                <a:gd name="T60" fmla="*/ 322937 w 454"/>
                <a:gd name="T61" fmla="*/ 77651 h 338"/>
                <a:gd name="T62" fmla="*/ 334441 w 454"/>
                <a:gd name="T63" fmla="*/ 242366 h 3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4" h="338">
                  <a:moveTo>
                    <a:pt x="186" y="71"/>
                  </a:moveTo>
                  <a:lnTo>
                    <a:pt x="92" y="178"/>
                  </a:lnTo>
                  <a:lnTo>
                    <a:pt x="70" y="159"/>
                  </a:lnTo>
                  <a:lnTo>
                    <a:pt x="165" y="51"/>
                  </a:lnTo>
                  <a:lnTo>
                    <a:pt x="184" y="30"/>
                  </a:lnTo>
                  <a:lnTo>
                    <a:pt x="284" y="118"/>
                  </a:lnTo>
                  <a:lnTo>
                    <a:pt x="350" y="43"/>
                  </a:lnTo>
                  <a:lnTo>
                    <a:pt x="339" y="33"/>
                  </a:lnTo>
                  <a:cubicBezTo>
                    <a:pt x="334" y="29"/>
                    <a:pt x="335" y="24"/>
                    <a:pt x="341" y="23"/>
                  </a:cubicBezTo>
                  <a:lnTo>
                    <a:pt x="359" y="17"/>
                  </a:lnTo>
                  <a:cubicBezTo>
                    <a:pt x="364" y="16"/>
                    <a:pt x="373" y="13"/>
                    <a:pt x="379" y="11"/>
                  </a:cubicBezTo>
                  <a:lnTo>
                    <a:pt x="397" y="5"/>
                  </a:lnTo>
                  <a:cubicBezTo>
                    <a:pt x="402" y="4"/>
                    <a:pt x="406" y="7"/>
                    <a:pt x="405" y="13"/>
                  </a:cubicBezTo>
                  <a:lnTo>
                    <a:pt x="401" y="30"/>
                  </a:lnTo>
                  <a:cubicBezTo>
                    <a:pt x="400" y="36"/>
                    <a:pt x="398" y="45"/>
                    <a:pt x="397" y="51"/>
                  </a:cubicBezTo>
                  <a:lnTo>
                    <a:pt x="393" y="68"/>
                  </a:lnTo>
                  <a:cubicBezTo>
                    <a:pt x="392" y="73"/>
                    <a:pt x="387" y="75"/>
                    <a:pt x="383" y="71"/>
                  </a:cubicBezTo>
                  <a:lnTo>
                    <a:pt x="372" y="62"/>
                  </a:lnTo>
                  <a:lnTo>
                    <a:pt x="288" y="159"/>
                  </a:lnTo>
                  <a:lnTo>
                    <a:pt x="287" y="159"/>
                  </a:lnTo>
                  <a:lnTo>
                    <a:pt x="186" y="71"/>
                  </a:lnTo>
                  <a:close/>
                  <a:moveTo>
                    <a:pt x="439" y="309"/>
                  </a:moveTo>
                  <a:cubicBezTo>
                    <a:pt x="447" y="309"/>
                    <a:pt x="454" y="316"/>
                    <a:pt x="454" y="324"/>
                  </a:cubicBezTo>
                  <a:cubicBezTo>
                    <a:pt x="454" y="331"/>
                    <a:pt x="447" y="338"/>
                    <a:pt x="439" y="338"/>
                  </a:cubicBezTo>
                  <a:lnTo>
                    <a:pt x="407" y="338"/>
                  </a:lnTo>
                  <a:lnTo>
                    <a:pt x="352" y="338"/>
                  </a:lnTo>
                  <a:lnTo>
                    <a:pt x="312" y="338"/>
                  </a:lnTo>
                  <a:lnTo>
                    <a:pt x="257" y="338"/>
                  </a:lnTo>
                  <a:lnTo>
                    <a:pt x="218" y="338"/>
                  </a:lnTo>
                  <a:lnTo>
                    <a:pt x="163" y="338"/>
                  </a:lnTo>
                  <a:lnTo>
                    <a:pt x="123" y="338"/>
                  </a:lnTo>
                  <a:lnTo>
                    <a:pt x="68" y="338"/>
                  </a:lnTo>
                  <a:lnTo>
                    <a:pt x="14" y="338"/>
                  </a:lnTo>
                  <a:cubicBezTo>
                    <a:pt x="7" y="338"/>
                    <a:pt x="0" y="331"/>
                    <a:pt x="0" y="324"/>
                  </a:cubicBezTo>
                  <a:lnTo>
                    <a:pt x="0" y="14"/>
                  </a:lnTo>
                  <a:cubicBezTo>
                    <a:pt x="0" y="7"/>
                    <a:pt x="6" y="0"/>
                    <a:pt x="14" y="0"/>
                  </a:cubicBezTo>
                  <a:cubicBezTo>
                    <a:pt x="22" y="0"/>
                    <a:pt x="28" y="7"/>
                    <a:pt x="28" y="14"/>
                  </a:cubicBezTo>
                  <a:lnTo>
                    <a:pt x="29" y="309"/>
                  </a:lnTo>
                  <a:lnTo>
                    <a:pt x="68" y="309"/>
                  </a:lnTo>
                  <a:lnTo>
                    <a:pt x="68" y="245"/>
                  </a:lnTo>
                  <a:cubicBezTo>
                    <a:pt x="68" y="237"/>
                    <a:pt x="75" y="231"/>
                    <a:pt x="83" y="231"/>
                  </a:cubicBezTo>
                  <a:lnTo>
                    <a:pt x="109" y="231"/>
                  </a:lnTo>
                  <a:cubicBezTo>
                    <a:pt x="117" y="231"/>
                    <a:pt x="123" y="237"/>
                    <a:pt x="123" y="245"/>
                  </a:cubicBezTo>
                  <a:lnTo>
                    <a:pt x="123" y="309"/>
                  </a:lnTo>
                  <a:lnTo>
                    <a:pt x="163" y="309"/>
                  </a:lnTo>
                  <a:lnTo>
                    <a:pt x="163" y="146"/>
                  </a:lnTo>
                  <a:cubicBezTo>
                    <a:pt x="163" y="138"/>
                    <a:pt x="169" y="132"/>
                    <a:pt x="177" y="132"/>
                  </a:cubicBezTo>
                  <a:lnTo>
                    <a:pt x="204" y="132"/>
                  </a:lnTo>
                  <a:cubicBezTo>
                    <a:pt x="211" y="132"/>
                    <a:pt x="218" y="138"/>
                    <a:pt x="218" y="146"/>
                  </a:cubicBezTo>
                  <a:lnTo>
                    <a:pt x="218" y="309"/>
                  </a:lnTo>
                  <a:lnTo>
                    <a:pt x="257" y="309"/>
                  </a:lnTo>
                  <a:lnTo>
                    <a:pt x="257" y="194"/>
                  </a:lnTo>
                  <a:cubicBezTo>
                    <a:pt x="257" y="187"/>
                    <a:pt x="263" y="180"/>
                    <a:pt x="271" y="180"/>
                  </a:cubicBezTo>
                  <a:lnTo>
                    <a:pt x="298" y="180"/>
                  </a:lnTo>
                  <a:cubicBezTo>
                    <a:pt x="306" y="180"/>
                    <a:pt x="312" y="187"/>
                    <a:pt x="312" y="194"/>
                  </a:cubicBezTo>
                  <a:lnTo>
                    <a:pt x="312" y="309"/>
                  </a:lnTo>
                  <a:lnTo>
                    <a:pt x="352" y="309"/>
                  </a:lnTo>
                  <a:lnTo>
                    <a:pt x="352" y="113"/>
                  </a:lnTo>
                  <a:cubicBezTo>
                    <a:pt x="352" y="105"/>
                    <a:pt x="358" y="99"/>
                    <a:pt x="366" y="99"/>
                  </a:cubicBezTo>
                  <a:lnTo>
                    <a:pt x="393" y="99"/>
                  </a:lnTo>
                  <a:cubicBezTo>
                    <a:pt x="401" y="99"/>
                    <a:pt x="407" y="105"/>
                    <a:pt x="407" y="113"/>
                  </a:cubicBezTo>
                  <a:lnTo>
                    <a:pt x="407" y="309"/>
                  </a:lnTo>
                  <a:lnTo>
                    <a:pt x="439" y="309"/>
                  </a:lnTo>
                  <a:close/>
                </a:path>
              </a:pathLst>
            </a:custGeom>
            <a:grpFill/>
            <a:ln w="9525">
              <a:noFill/>
              <a:round/>
              <a:headEnd/>
              <a:tailEnd/>
            </a:ln>
          </p:spPr>
          <p:txBody>
            <a:bodyPr/>
            <a:lstStyle/>
            <a:p>
              <a:r>
                <a:rPr lang="en-US" altLang="zh-CN" dirty="0">
                  <a:solidFill>
                    <a:schemeClr val="bg1"/>
                  </a:solidFill>
                </a:rPr>
                <a:t>3</a:t>
              </a:r>
              <a:endParaRPr lang="zh-CN" altLang="en-US" dirty="0">
                <a:solidFill>
                  <a:schemeClr val="bg1"/>
                </a:solidFill>
              </a:endParaRPr>
            </a:p>
          </p:txBody>
        </p:sp>
      </p:grpSp>
      <p:grpSp>
        <p:nvGrpSpPr>
          <p:cNvPr id="7" name="组合 45"/>
          <p:cNvGrpSpPr>
            <a:grpSpLocks/>
          </p:cNvGrpSpPr>
          <p:nvPr/>
        </p:nvGrpSpPr>
        <p:grpSpPr bwMode="auto">
          <a:xfrm>
            <a:off x="3444327" y="1024372"/>
            <a:ext cx="437979" cy="418038"/>
            <a:chOff x="0" y="0"/>
            <a:chExt cx="650875" cy="620712"/>
          </a:xfrm>
          <a:solidFill>
            <a:schemeClr val="accent1"/>
          </a:solidFill>
        </p:grpSpPr>
        <p:sp>
          <p:nvSpPr>
            <p:cNvPr id="6"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7191"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1</a:t>
              </a:r>
              <a:endParaRPr lang="zh-CN"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300" fill="hold"/>
                                        <p:tgtEl>
                                          <p:spTgt spid="7173"/>
                                        </p:tgtEl>
                                        <p:attrNameLst>
                                          <p:attrName>ppt_w</p:attrName>
                                        </p:attrNameLst>
                                      </p:cBhvr>
                                      <p:tavLst>
                                        <p:tav tm="0">
                                          <p:val>
                                            <p:fltVal val="0"/>
                                          </p:val>
                                        </p:tav>
                                        <p:tav tm="100000">
                                          <p:val>
                                            <p:strVal val="#ppt_w"/>
                                          </p:val>
                                        </p:tav>
                                      </p:tavLst>
                                    </p:anim>
                                    <p:anim calcmode="lin" valueType="num">
                                      <p:cBhvr>
                                        <p:cTn id="8" dur="300" fill="hold"/>
                                        <p:tgtEl>
                                          <p:spTgt spid="7173"/>
                                        </p:tgtEl>
                                        <p:attrNameLst>
                                          <p:attrName>ppt_h</p:attrName>
                                        </p:attrNameLst>
                                      </p:cBhvr>
                                      <p:tavLst>
                                        <p:tav tm="0">
                                          <p:val>
                                            <p:fltVal val="0"/>
                                          </p:val>
                                        </p:tav>
                                        <p:tav tm="100000">
                                          <p:val>
                                            <p:strVal val="#ppt_h"/>
                                          </p:val>
                                        </p:tav>
                                      </p:tavLst>
                                    </p:anim>
                                    <p:anim calcmode="lin" valueType="num">
                                      <p:cBhvr>
                                        <p:cTn id="9" dur="300" fill="hold"/>
                                        <p:tgtEl>
                                          <p:spTgt spid="7173"/>
                                        </p:tgtEl>
                                        <p:attrNameLst>
                                          <p:attrName>style.rotation</p:attrName>
                                        </p:attrNameLst>
                                      </p:cBhvr>
                                      <p:tavLst>
                                        <p:tav tm="0">
                                          <p:val>
                                            <p:fltVal val="90"/>
                                          </p:val>
                                        </p:tav>
                                        <p:tav tm="100000">
                                          <p:val>
                                            <p:fltVal val="0"/>
                                          </p:val>
                                        </p:tav>
                                      </p:tavLst>
                                    </p:anim>
                                    <p:animEffect transition="in" filter="fade">
                                      <p:cBhvr>
                                        <p:cTn id="10" dur="300"/>
                                        <p:tgtEl>
                                          <p:spTgt spid="7173"/>
                                        </p:tgtEl>
                                      </p:cBhvr>
                                    </p:animEffect>
                                  </p:childTnLst>
                                </p:cTn>
                              </p:par>
                            </p:childTnLst>
                          </p:cTn>
                        </p:par>
                        <p:par>
                          <p:cTn id="11" fill="hold" nodeType="afterGroup">
                            <p:stCondLst>
                              <p:cond delay="300"/>
                            </p:stCondLst>
                            <p:childTnLst>
                              <p:par>
                                <p:cTn id="12" presetID="2" presetClass="entr" presetSubtype="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6" fill="hold" nodeType="withEffect">
                                  <p:stCondLst>
                                    <p:cond delay="1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6" fill="hold" nodeType="withEffect">
                                  <p:stCondLst>
                                    <p:cond delay="2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6" fill="hold" nodeType="withEffect">
                                  <p:stCondLst>
                                    <p:cond delay="30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100"/>
                            </p:stCondLst>
                            <p:childTnLst>
                              <p:par>
                                <p:cTn id="29" presetID="2" presetClass="entr" presetSubtype="3" fill="hold" grpId="0" nodeType="afterEffect">
                                  <p:stCondLst>
                                    <p:cond delay="0"/>
                                  </p:stCondLst>
                                  <p:childTnLst>
                                    <p:set>
                                      <p:cBhvr>
                                        <p:cTn id="30" dur="1" fill="hold">
                                          <p:stCondLst>
                                            <p:cond delay="0"/>
                                          </p:stCondLst>
                                        </p:cTn>
                                        <p:tgtEl>
                                          <p:spTgt spid="7181"/>
                                        </p:tgtEl>
                                        <p:attrNameLst>
                                          <p:attrName>style.visibility</p:attrName>
                                        </p:attrNameLst>
                                      </p:cBhvr>
                                      <p:to>
                                        <p:strVal val="visible"/>
                                      </p:to>
                                    </p:set>
                                    <p:anim calcmode="lin" valueType="num">
                                      <p:cBhvr additive="base">
                                        <p:cTn id="31" dur="500" fill="hold"/>
                                        <p:tgtEl>
                                          <p:spTgt spid="7181"/>
                                        </p:tgtEl>
                                        <p:attrNameLst>
                                          <p:attrName>ppt_x</p:attrName>
                                        </p:attrNameLst>
                                      </p:cBhvr>
                                      <p:tavLst>
                                        <p:tav tm="0">
                                          <p:val>
                                            <p:strVal val="1+#ppt_w/2"/>
                                          </p:val>
                                        </p:tav>
                                        <p:tav tm="100000">
                                          <p:val>
                                            <p:strVal val="#ppt_x"/>
                                          </p:val>
                                        </p:tav>
                                      </p:tavLst>
                                    </p:anim>
                                    <p:anim calcmode="lin" valueType="num">
                                      <p:cBhvr additive="base">
                                        <p:cTn id="32" dur="500" fill="hold"/>
                                        <p:tgtEl>
                                          <p:spTgt spid="7181"/>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100"/>
                                  </p:stCondLst>
                                  <p:childTnLst>
                                    <p:set>
                                      <p:cBhvr>
                                        <p:cTn id="34" dur="1" fill="hold">
                                          <p:stCondLst>
                                            <p:cond delay="0"/>
                                          </p:stCondLst>
                                        </p:cTn>
                                        <p:tgtEl>
                                          <p:spTgt spid="7182"/>
                                        </p:tgtEl>
                                        <p:attrNameLst>
                                          <p:attrName>style.visibility</p:attrName>
                                        </p:attrNameLst>
                                      </p:cBhvr>
                                      <p:to>
                                        <p:strVal val="visible"/>
                                      </p:to>
                                    </p:set>
                                    <p:anim calcmode="lin" valueType="num">
                                      <p:cBhvr additive="base">
                                        <p:cTn id="35" dur="500" fill="hold"/>
                                        <p:tgtEl>
                                          <p:spTgt spid="7182"/>
                                        </p:tgtEl>
                                        <p:attrNameLst>
                                          <p:attrName>ppt_x</p:attrName>
                                        </p:attrNameLst>
                                      </p:cBhvr>
                                      <p:tavLst>
                                        <p:tav tm="0">
                                          <p:val>
                                            <p:strVal val="1+#ppt_w/2"/>
                                          </p:val>
                                        </p:tav>
                                        <p:tav tm="100000">
                                          <p:val>
                                            <p:strVal val="#ppt_x"/>
                                          </p:val>
                                        </p:tav>
                                      </p:tavLst>
                                    </p:anim>
                                    <p:anim calcmode="lin" valueType="num">
                                      <p:cBhvr additive="base">
                                        <p:cTn id="36" dur="500" fill="hold"/>
                                        <p:tgtEl>
                                          <p:spTgt spid="7182"/>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200"/>
                                  </p:stCondLst>
                                  <p:childTnLst>
                                    <p:set>
                                      <p:cBhvr>
                                        <p:cTn id="38" dur="1" fill="hold">
                                          <p:stCondLst>
                                            <p:cond delay="0"/>
                                          </p:stCondLst>
                                        </p:cTn>
                                        <p:tgtEl>
                                          <p:spTgt spid="7183"/>
                                        </p:tgtEl>
                                        <p:attrNameLst>
                                          <p:attrName>style.visibility</p:attrName>
                                        </p:attrNameLst>
                                      </p:cBhvr>
                                      <p:to>
                                        <p:strVal val="visible"/>
                                      </p:to>
                                    </p:set>
                                    <p:anim calcmode="lin" valueType="num">
                                      <p:cBhvr additive="base">
                                        <p:cTn id="39" dur="500" fill="hold"/>
                                        <p:tgtEl>
                                          <p:spTgt spid="7183"/>
                                        </p:tgtEl>
                                        <p:attrNameLst>
                                          <p:attrName>ppt_x</p:attrName>
                                        </p:attrNameLst>
                                      </p:cBhvr>
                                      <p:tavLst>
                                        <p:tav tm="0">
                                          <p:val>
                                            <p:strVal val="1+#ppt_w/2"/>
                                          </p:val>
                                        </p:tav>
                                        <p:tav tm="100000">
                                          <p:val>
                                            <p:strVal val="#ppt_x"/>
                                          </p:val>
                                        </p:tav>
                                      </p:tavLst>
                                    </p:anim>
                                    <p:anim calcmode="lin" valueType="num">
                                      <p:cBhvr additive="base">
                                        <p:cTn id="40" dur="500" fill="hold"/>
                                        <p:tgtEl>
                                          <p:spTgt spid="7183"/>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300"/>
                                  </p:stCondLst>
                                  <p:childTnLst>
                                    <p:set>
                                      <p:cBhvr>
                                        <p:cTn id="42" dur="1" fill="hold">
                                          <p:stCondLst>
                                            <p:cond delay="0"/>
                                          </p:stCondLst>
                                        </p:cTn>
                                        <p:tgtEl>
                                          <p:spTgt spid="7184"/>
                                        </p:tgtEl>
                                        <p:attrNameLst>
                                          <p:attrName>style.visibility</p:attrName>
                                        </p:attrNameLst>
                                      </p:cBhvr>
                                      <p:to>
                                        <p:strVal val="visible"/>
                                      </p:to>
                                    </p:set>
                                    <p:anim calcmode="lin" valueType="num">
                                      <p:cBhvr additive="base">
                                        <p:cTn id="43" dur="500" fill="hold"/>
                                        <p:tgtEl>
                                          <p:spTgt spid="7184"/>
                                        </p:tgtEl>
                                        <p:attrNameLst>
                                          <p:attrName>ppt_x</p:attrName>
                                        </p:attrNameLst>
                                      </p:cBhvr>
                                      <p:tavLst>
                                        <p:tav tm="0">
                                          <p:val>
                                            <p:strVal val="1+#ppt_w/2"/>
                                          </p:val>
                                        </p:tav>
                                        <p:tav tm="100000">
                                          <p:val>
                                            <p:strVal val="#ppt_x"/>
                                          </p:val>
                                        </p:tav>
                                      </p:tavLst>
                                    </p:anim>
                                    <p:anim calcmode="lin" valueType="num">
                                      <p:cBhvr additive="base">
                                        <p:cTn id="44" dur="500" fill="hold"/>
                                        <p:tgtEl>
                                          <p:spTgt spid="71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P spid="7181" grpId="0" autoUpdateAnimBg="0"/>
      <p:bldP spid="7182" grpId="0" autoUpdateAnimBg="0"/>
      <p:bldP spid="7183" grpId="0" autoUpdateAnimBg="0"/>
      <p:bldP spid="718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5" name="文本框 4">
            <a:extLst>
              <a:ext uri="{FF2B5EF4-FFF2-40B4-BE49-F238E27FC236}">
                <a16:creationId xmlns:a16="http://schemas.microsoft.com/office/drawing/2014/main" id="{3843B966-CA9E-4571-ADD1-99D511FC2E5F}"/>
              </a:ext>
            </a:extLst>
          </p:cNvPr>
          <p:cNvSpPr txBox="1"/>
          <p:nvPr/>
        </p:nvSpPr>
        <p:spPr>
          <a:xfrm>
            <a:off x="395536" y="628328"/>
            <a:ext cx="3862468" cy="646331"/>
          </a:xfrm>
          <a:prstGeom prst="rect">
            <a:avLst/>
          </a:prstGeom>
          <a:noFill/>
        </p:spPr>
        <p:txBody>
          <a:bodyPr wrap="none" rtlCol="0">
            <a:spAutoFit/>
          </a:bodyPr>
          <a:lstStyle/>
          <a:p>
            <a:r>
              <a:rPr lang="en-US" altLang="zh-CN" dirty="0"/>
              <a:t>Performance stats: </a:t>
            </a:r>
          </a:p>
          <a:p>
            <a:r>
              <a:rPr lang="en-US" altLang="zh-CN" dirty="0"/>
              <a:t>1) Excess return &amp; Risk adjusted return </a:t>
            </a:r>
            <a:endParaRPr lang="zh-CN" altLang="en-US" dirty="0"/>
          </a:p>
        </p:txBody>
      </p:sp>
      <p:pic>
        <p:nvPicPr>
          <p:cNvPr id="2" name="图片 1">
            <a:extLst>
              <a:ext uri="{FF2B5EF4-FFF2-40B4-BE49-F238E27FC236}">
                <a16:creationId xmlns:a16="http://schemas.microsoft.com/office/drawing/2014/main" id="{A4A57FFE-B9FF-46AE-8B90-774BCC95E0A3}"/>
              </a:ext>
            </a:extLst>
          </p:cNvPr>
          <p:cNvPicPr>
            <a:picLocks noChangeAspect="1"/>
          </p:cNvPicPr>
          <p:nvPr/>
        </p:nvPicPr>
        <p:blipFill>
          <a:blip r:embed="rId3"/>
          <a:stretch>
            <a:fillRect/>
          </a:stretch>
        </p:blipFill>
        <p:spPr>
          <a:xfrm>
            <a:off x="1511660" y="1459643"/>
            <a:ext cx="1885950" cy="1371600"/>
          </a:xfrm>
          <a:prstGeom prst="rect">
            <a:avLst/>
          </a:prstGeom>
        </p:spPr>
      </p:pic>
      <p:sp>
        <p:nvSpPr>
          <p:cNvPr id="4" name="文本框 3">
            <a:extLst>
              <a:ext uri="{FF2B5EF4-FFF2-40B4-BE49-F238E27FC236}">
                <a16:creationId xmlns:a16="http://schemas.microsoft.com/office/drawing/2014/main" id="{0AEF9DE8-1B32-455D-9533-FA640C1F1095}"/>
              </a:ext>
            </a:extLst>
          </p:cNvPr>
          <p:cNvSpPr txBox="1"/>
          <p:nvPr/>
        </p:nvSpPr>
        <p:spPr>
          <a:xfrm>
            <a:off x="509479" y="1456420"/>
            <a:ext cx="835485" cy="369332"/>
          </a:xfrm>
          <a:prstGeom prst="rect">
            <a:avLst/>
          </a:prstGeom>
          <a:noFill/>
        </p:spPr>
        <p:txBody>
          <a:bodyPr wrap="none" rtlCol="0">
            <a:spAutoFit/>
          </a:bodyPr>
          <a:lstStyle/>
          <a:p>
            <a:r>
              <a:rPr lang="en-US" altLang="zh-CN" dirty="0"/>
              <a:t>Ex </a:t>
            </a:r>
            <a:r>
              <a:rPr lang="en-US" altLang="zh-CN" dirty="0" err="1"/>
              <a:t>Rtn</a:t>
            </a:r>
            <a:r>
              <a:rPr lang="en-US" altLang="zh-CN" dirty="0"/>
              <a:t>:</a:t>
            </a:r>
            <a:endParaRPr lang="zh-CN" altLang="en-US" dirty="0"/>
          </a:p>
        </p:txBody>
      </p:sp>
      <p:sp>
        <p:nvSpPr>
          <p:cNvPr id="6" name="文本框 5">
            <a:extLst>
              <a:ext uri="{FF2B5EF4-FFF2-40B4-BE49-F238E27FC236}">
                <a16:creationId xmlns:a16="http://schemas.microsoft.com/office/drawing/2014/main" id="{94C23AD0-4169-40C3-BA29-1B91E2773A3E}"/>
              </a:ext>
            </a:extLst>
          </p:cNvPr>
          <p:cNvSpPr txBox="1"/>
          <p:nvPr/>
        </p:nvSpPr>
        <p:spPr>
          <a:xfrm>
            <a:off x="438144" y="3371249"/>
            <a:ext cx="978153" cy="369332"/>
          </a:xfrm>
          <a:prstGeom prst="rect">
            <a:avLst/>
          </a:prstGeom>
          <a:noFill/>
        </p:spPr>
        <p:txBody>
          <a:bodyPr wrap="none" rtlCol="0">
            <a:spAutoFit/>
          </a:bodyPr>
          <a:lstStyle/>
          <a:p>
            <a:r>
              <a:rPr lang="en-US" altLang="zh-CN" dirty="0" err="1"/>
              <a:t>Rdj</a:t>
            </a:r>
            <a:r>
              <a:rPr lang="en-US" altLang="zh-CN" dirty="0"/>
              <a:t> </a:t>
            </a:r>
            <a:r>
              <a:rPr lang="en-US" altLang="zh-CN" dirty="0" err="1"/>
              <a:t>Rtn</a:t>
            </a:r>
            <a:r>
              <a:rPr lang="en-US" altLang="zh-CN" dirty="0"/>
              <a:t>: </a:t>
            </a:r>
            <a:endParaRPr lang="zh-CN" altLang="en-US" dirty="0"/>
          </a:p>
        </p:txBody>
      </p:sp>
      <p:pic>
        <p:nvPicPr>
          <p:cNvPr id="9" name="图片 8">
            <a:extLst>
              <a:ext uri="{FF2B5EF4-FFF2-40B4-BE49-F238E27FC236}">
                <a16:creationId xmlns:a16="http://schemas.microsoft.com/office/drawing/2014/main" id="{B850CE05-29EC-4730-88D4-DE593E2A02F3}"/>
              </a:ext>
            </a:extLst>
          </p:cNvPr>
          <p:cNvPicPr>
            <a:picLocks noChangeAspect="1"/>
          </p:cNvPicPr>
          <p:nvPr/>
        </p:nvPicPr>
        <p:blipFill>
          <a:blip r:embed="rId4"/>
          <a:stretch>
            <a:fillRect/>
          </a:stretch>
        </p:blipFill>
        <p:spPr>
          <a:xfrm>
            <a:off x="1511660" y="3371249"/>
            <a:ext cx="1885950" cy="1409700"/>
          </a:xfrm>
          <a:prstGeom prst="rect">
            <a:avLst/>
          </a:prstGeom>
        </p:spPr>
      </p:pic>
      <p:graphicFrame>
        <p:nvGraphicFramePr>
          <p:cNvPr id="12" name="图表 11">
            <a:extLst>
              <a:ext uri="{FF2B5EF4-FFF2-40B4-BE49-F238E27FC236}">
                <a16:creationId xmlns:a16="http://schemas.microsoft.com/office/drawing/2014/main" id="{7B86AD07-1116-403C-A3D5-51FFF2880E28}"/>
              </a:ext>
            </a:extLst>
          </p:cNvPr>
          <p:cNvGraphicFramePr>
            <a:graphicFrameLocks/>
          </p:cNvGraphicFramePr>
          <p:nvPr>
            <p:extLst>
              <p:ext uri="{D42A27DB-BD31-4B8C-83A1-F6EECF244321}">
                <p14:modId xmlns:p14="http://schemas.microsoft.com/office/powerpoint/2010/main" val="1439021270"/>
              </p:ext>
            </p:extLst>
          </p:nvPr>
        </p:nvGraphicFramePr>
        <p:xfrm>
          <a:off x="5004048" y="1065325"/>
          <a:ext cx="3063624" cy="2160235"/>
        </p:xfrm>
        <a:graphic>
          <a:graphicData uri="http://schemas.openxmlformats.org/drawingml/2006/chart">
            <c:chart xmlns:c="http://schemas.openxmlformats.org/drawingml/2006/chart" xmlns:r="http://schemas.openxmlformats.org/officeDocument/2006/relationships" r:id="rId5"/>
          </a:graphicData>
        </a:graphic>
      </p:graphicFrame>
      <p:sp>
        <p:nvSpPr>
          <p:cNvPr id="13" name="箭头: 右 12">
            <a:extLst>
              <a:ext uri="{FF2B5EF4-FFF2-40B4-BE49-F238E27FC236}">
                <a16:creationId xmlns:a16="http://schemas.microsoft.com/office/drawing/2014/main" id="{EE5E57AD-CB5A-48F5-B1C5-3E98AC174BF7}"/>
              </a:ext>
            </a:extLst>
          </p:cNvPr>
          <p:cNvSpPr/>
          <p:nvPr/>
        </p:nvSpPr>
        <p:spPr>
          <a:xfrm>
            <a:off x="4031940" y="2356520"/>
            <a:ext cx="61206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51E91674-D497-4F2C-94E5-3594E482F202}"/>
              </a:ext>
            </a:extLst>
          </p:cNvPr>
          <p:cNvSpPr/>
          <p:nvPr/>
        </p:nvSpPr>
        <p:spPr>
          <a:xfrm>
            <a:off x="4031940" y="4120716"/>
            <a:ext cx="61206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图表 16">
            <a:extLst>
              <a:ext uri="{FF2B5EF4-FFF2-40B4-BE49-F238E27FC236}">
                <a16:creationId xmlns:a16="http://schemas.microsoft.com/office/drawing/2014/main" id="{8E4500BE-E765-4922-8F24-5B5F9B5D741A}"/>
              </a:ext>
            </a:extLst>
          </p:cNvPr>
          <p:cNvGraphicFramePr>
            <a:graphicFrameLocks/>
          </p:cNvGraphicFramePr>
          <p:nvPr>
            <p:extLst>
              <p:ext uri="{D42A27DB-BD31-4B8C-83A1-F6EECF244321}">
                <p14:modId xmlns:p14="http://schemas.microsoft.com/office/powerpoint/2010/main" val="3735283352"/>
              </p:ext>
            </p:extLst>
          </p:nvPr>
        </p:nvGraphicFramePr>
        <p:xfrm>
          <a:off x="5075380" y="3013304"/>
          <a:ext cx="3133023" cy="20435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3505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2" name="文本框 1">
            <a:extLst>
              <a:ext uri="{FF2B5EF4-FFF2-40B4-BE49-F238E27FC236}">
                <a16:creationId xmlns:a16="http://schemas.microsoft.com/office/drawing/2014/main" id="{04E0F71A-5A2E-4E55-AF9F-6D49AB71AD91}"/>
              </a:ext>
            </a:extLst>
          </p:cNvPr>
          <p:cNvSpPr txBox="1"/>
          <p:nvPr/>
        </p:nvSpPr>
        <p:spPr>
          <a:xfrm>
            <a:off x="509478" y="592324"/>
            <a:ext cx="2298325" cy="369332"/>
          </a:xfrm>
          <a:prstGeom prst="rect">
            <a:avLst/>
          </a:prstGeom>
          <a:noFill/>
        </p:spPr>
        <p:txBody>
          <a:bodyPr wrap="square" rtlCol="0">
            <a:spAutoFit/>
          </a:bodyPr>
          <a:lstStyle/>
          <a:p>
            <a:r>
              <a:rPr lang="en-US" altLang="zh-CN" dirty="0"/>
              <a:t>2) Performance chart </a:t>
            </a:r>
            <a:endParaRPr lang="zh-CN" altLang="en-US" dirty="0"/>
          </a:p>
        </p:txBody>
      </p:sp>
      <p:pic>
        <p:nvPicPr>
          <p:cNvPr id="4" name="图片 3">
            <a:extLst>
              <a:ext uri="{FF2B5EF4-FFF2-40B4-BE49-F238E27FC236}">
                <a16:creationId xmlns:a16="http://schemas.microsoft.com/office/drawing/2014/main" id="{3B852C74-623D-4FAD-95EB-318B158BBDED}"/>
              </a:ext>
            </a:extLst>
          </p:cNvPr>
          <p:cNvPicPr>
            <a:picLocks noChangeAspect="1"/>
          </p:cNvPicPr>
          <p:nvPr/>
        </p:nvPicPr>
        <p:blipFill>
          <a:blip r:embed="rId3"/>
          <a:stretch>
            <a:fillRect/>
          </a:stretch>
        </p:blipFill>
        <p:spPr>
          <a:xfrm>
            <a:off x="1224127" y="910239"/>
            <a:ext cx="6695746" cy="4055376"/>
          </a:xfrm>
          <a:prstGeom prst="rect">
            <a:avLst/>
          </a:prstGeom>
        </p:spPr>
      </p:pic>
      <p:sp>
        <p:nvSpPr>
          <p:cNvPr id="5" name="文本框 4">
            <a:extLst>
              <a:ext uri="{FF2B5EF4-FFF2-40B4-BE49-F238E27FC236}">
                <a16:creationId xmlns:a16="http://schemas.microsoft.com/office/drawing/2014/main" id="{C8B75F4E-29CC-4BB4-8001-0E24869FCC50}"/>
              </a:ext>
            </a:extLst>
          </p:cNvPr>
          <p:cNvSpPr txBox="1"/>
          <p:nvPr/>
        </p:nvSpPr>
        <p:spPr>
          <a:xfrm>
            <a:off x="7407264" y="889033"/>
            <a:ext cx="1025217" cy="369332"/>
          </a:xfrm>
          <a:prstGeom prst="rect">
            <a:avLst/>
          </a:prstGeom>
          <a:noFill/>
        </p:spPr>
        <p:txBody>
          <a:bodyPr wrap="none" rtlCol="0">
            <a:spAutoFit/>
          </a:bodyPr>
          <a:lstStyle/>
          <a:p>
            <a:r>
              <a:rPr lang="en-US" altLang="zh-CN" i="1" dirty="0">
                <a:latin typeface="Bodoni MT Black" panose="02070A03080606020203" pitchFamily="18" charset="0"/>
              </a:rPr>
              <a:t>Wow</a:t>
            </a:r>
            <a:r>
              <a:rPr lang="zh-CN" altLang="en-US" i="1" dirty="0">
                <a:latin typeface="Bodoni MT Black" panose="02070A03080606020203" pitchFamily="18" charset="0"/>
              </a:rPr>
              <a:t>！</a:t>
            </a:r>
          </a:p>
        </p:txBody>
      </p:sp>
    </p:spTree>
    <p:extLst>
      <p:ext uri="{BB962C8B-B14F-4D97-AF65-F5344CB8AC3E}">
        <p14:creationId xmlns:p14="http://schemas.microsoft.com/office/powerpoint/2010/main" val="1563950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6" name="矩形 5">
            <a:extLst>
              <a:ext uri="{FF2B5EF4-FFF2-40B4-BE49-F238E27FC236}">
                <a16:creationId xmlns:a16="http://schemas.microsoft.com/office/drawing/2014/main" id="{00C6961E-E0C9-4C37-A7BB-A8C0A19DEFD7}"/>
              </a:ext>
            </a:extLst>
          </p:cNvPr>
          <p:cNvSpPr/>
          <p:nvPr/>
        </p:nvSpPr>
        <p:spPr>
          <a:xfrm>
            <a:off x="224388" y="777543"/>
            <a:ext cx="2628605" cy="369332"/>
          </a:xfrm>
          <a:prstGeom prst="rect">
            <a:avLst/>
          </a:prstGeom>
        </p:spPr>
        <p:txBody>
          <a:bodyPr wrap="none">
            <a:spAutoFit/>
          </a:bodyPr>
          <a:lstStyle/>
          <a:p>
            <a:r>
              <a:rPr lang="en-US" altLang="zh-CN" dirty="0">
                <a:solidFill>
                  <a:srgbClr val="000000"/>
                </a:solidFill>
                <a:latin typeface="Frutiger 55 Roman"/>
              </a:rPr>
              <a:t>3) Information coefficient </a:t>
            </a:r>
            <a:endParaRPr lang="zh-CN" altLang="en-US" dirty="0"/>
          </a:p>
        </p:txBody>
      </p:sp>
      <p:pic>
        <p:nvPicPr>
          <p:cNvPr id="4" name="图片 3">
            <a:extLst>
              <a:ext uri="{FF2B5EF4-FFF2-40B4-BE49-F238E27FC236}">
                <a16:creationId xmlns:a16="http://schemas.microsoft.com/office/drawing/2014/main" id="{7E1431F2-B08C-4E5C-BFAB-CD88A26BE3C3}"/>
              </a:ext>
            </a:extLst>
          </p:cNvPr>
          <p:cNvPicPr>
            <a:picLocks noChangeAspect="1"/>
          </p:cNvPicPr>
          <p:nvPr/>
        </p:nvPicPr>
        <p:blipFill>
          <a:blip r:embed="rId3"/>
          <a:stretch>
            <a:fillRect/>
          </a:stretch>
        </p:blipFill>
        <p:spPr>
          <a:xfrm>
            <a:off x="1295636" y="1226753"/>
            <a:ext cx="5971390" cy="3616659"/>
          </a:xfrm>
          <a:prstGeom prst="rect">
            <a:avLst/>
          </a:prstGeom>
        </p:spPr>
      </p:pic>
      <p:sp>
        <p:nvSpPr>
          <p:cNvPr id="2" name="文本框 1">
            <a:extLst>
              <a:ext uri="{FF2B5EF4-FFF2-40B4-BE49-F238E27FC236}">
                <a16:creationId xmlns:a16="http://schemas.microsoft.com/office/drawing/2014/main" id="{B98C0D5D-EAB3-4D5F-9A0B-6F5040EBB6BA}"/>
              </a:ext>
            </a:extLst>
          </p:cNvPr>
          <p:cNvSpPr txBox="1"/>
          <p:nvPr/>
        </p:nvSpPr>
        <p:spPr>
          <a:xfrm>
            <a:off x="6147071" y="721948"/>
            <a:ext cx="2239909" cy="584775"/>
          </a:xfrm>
          <a:prstGeom prst="rect">
            <a:avLst/>
          </a:prstGeom>
          <a:noFill/>
        </p:spPr>
        <p:txBody>
          <a:bodyPr wrap="none" rtlCol="0">
            <a:spAutoFit/>
          </a:bodyPr>
          <a:lstStyle/>
          <a:p>
            <a:r>
              <a:rPr lang="en-US" altLang="zh-CN" sz="1600" dirty="0"/>
              <a:t>More IC bars on the top:</a:t>
            </a:r>
          </a:p>
          <a:p>
            <a:r>
              <a:rPr lang="en-US" altLang="zh-CN" sz="1600" dirty="0"/>
              <a:t>Prediction Power is high.</a:t>
            </a:r>
            <a:endParaRPr lang="zh-CN" altLang="en-US" sz="1600" dirty="0"/>
          </a:p>
        </p:txBody>
      </p:sp>
    </p:spTree>
    <p:extLst>
      <p:ext uri="{BB962C8B-B14F-4D97-AF65-F5344CB8AC3E}">
        <p14:creationId xmlns:p14="http://schemas.microsoft.com/office/powerpoint/2010/main" val="3363383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5" name="文本框 4">
            <a:extLst>
              <a:ext uri="{FF2B5EF4-FFF2-40B4-BE49-F238E27FC236}">
                <a16:creationId xmlns:a16="http://schemas.microsoft.com/office/drawing/2014/main" id="{A6321FED-AD3D-4DA3-8FFD-FC82CC8CEB08}"/>
              </a:ext>
            </a:extLst>
          </p:cNvPr>
          <p:cNvSpPr txBox="1"/>
          <p:nvPr/>
        </p:nvSpPr>
        <p:spPr>
          <a:xfrm>
            <a:off x="434505" y="746315"/>
            <a:ext cx="1178784" cy="369332"/>
          </a:xfrm>
          <a:prstGeom prst="rect">
            <a:avLst/>
          </a:prstGeom>
          <a:noFill/>
        </p:spPr>
        <p:txBody>
          <a:bodyPr wrap="none" rtlCol="0">
            <a:spAutoFit/>
          </a:bodyPr>
          <a:lstStyle/>
          <a:p>
            <a:r>
              <a:rPr lang="en-US" altLang="zh-CN" dirty="0"/>
              <a:t>4) Hit rate </a:t>
            </a:r>
            <a:endParaRPr lang="zh-CN" altLang="en-US" dirty="0"/>
          </a:p>
        </p:txBody>
      </p:sp>
      <p:pic>
        <p:nvPicPr>
          <p:cNvPr id="4" name="图片 3">
            <a:extLst>
              <a:ext uri="{FF2B5EF4-FFF2-40B4-BE49-F238E27FC236}">
                <a16:creationId xmlns:a16="http://schemas.microsoft.com/office/drawing/2014/main" id="{5903584A-2C09-4C0D-ADAD-FB9C2836BF03}"/>
              </a:ext>
            </a:extLst>
          </p:cNvPr>
          <p:cNvPicPr>
            <a:picLocks noChangeAspect="1"/>
          </p:cNvPicPr>
          <p:nvPr/>
        </p:nvPicPr>
        <p:blipFill>
          <a:blip r:embed="rId3"/>
          <a:stretch>
            <a:fillRect/>
          </a:stretch>
        </p:blipFill>
        <p:spPr>
          <a:xfrm>
            <a:off x="1613289" y="888433"/>
            <a:ext cx="6731749" cy="4077182"/>
          </a:xfrm>
          <a:prstGeom prst="rect">
            <a:avLst/>
          </a:prstGeom>
        </p:spPr>
      </p:pic>
      <p:sp>
        <p:nvSpPr>
          <p:cNvPr id="2" name="矩形 1">
            <a:extLst>
              <a:ext uri="{FF2B5EF4-FFF2-40B4-BE49-F238E27FC236}">
                <a16:creationId xmlns:a16="http://schemas.microsoft.com/office/drawing/2014/main" id="{1532B584-21A6-4126-BB99-6EC62C706878}"/>
              </a:ext>
            </a:extLst>
          </p:cNvPr>
          <p:cNvSpPr/>
          <p:nvPr/>
        </p:nvSpPr>
        <p:spPr>
          <a:xfrm>
            <a:off x="6192180" y="746315"/>
            <a:ext cx="2517315" cy="4219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8359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对话气泡: 圆角矩形 9">
            <a:extLst>
              <a:ext uri="{FF2B5EF4-FFF2-40B4-BE49-F238E27FC236}">
                <a16:creationId xmlns:a16="http://schemas.microsoft.com/office/drawing/2014/main" id="{6D5F6133-CCBE-4F2E-9A86-20A508C22D90}"/>
              </a:ext>
            </a:extLst>
          </p:cNvPr>
          <p:cNvSpPr/>
          <p:nvPr/>
        </p:nvSpPr>
        <p:spPr>
          <a:xfrm>
            <a:off x="3907880" y="1115647"/>
            <a:ext cx="2808312" cy="1567474"/>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5" name="文本框 4">
            <a:extLst>
              <a:ext uri="{FF2B5EF4-FFF2-40B4-BE49-F238E27FC236}">
                <a16:creationId xmlns:a16="http://schemas.microsoft.com/office/drawing/2014/main" id="{A6321FED-AD3D-4DA3-8FFD-FC82CC8CEB08}"/>
              </a:ext>
            </a:extLst>
          </p:cNvPr>
          <p:cNvSpPr txBox="1"/>
          <p:nvPr/>
        </p:nvSpPr>
        <p:spPr>
          <a:xfrm>
            <a:off x="434505" y="746315"/>
            <a:ext cx="1318053" cy="369332"/>
          </a:xfrm>
          <a:prstGeom prst="rect">
            <a:avLst/>
          </a:prstGeom>
          <a:noFill/>
        </p:spPr>
        <p:txBody>
          <a:bodyPr wrap="none" rtlCol="0">
            <a:spAutoFit/>
          </a:bodyPr>
          <a:lstStyle/>
          <a:p>
            <a:r>
              <a:rPr lang="en-US" altLang="zh-CN" dirty="0"/>
              <a:t>5) Turnover </a:t>
            </a:r>
            <a:endParaRPr lang="zh-CN" altLang="en-US" dirty="0"/>
          </a:p>
        </p:txBody>
      </p:sp>
      <p:sp>
        <p:nvSpPr>
          <p:cNvPr id="4" name="文本框 3">
            <a:extLst>
              <a:ext uri="{FF2B5EF4-FFF2-40B4-BE49-F238E27FC236}">
                <a16:creationId xmlns:a16="http://schemas.microsoft.com/office/drawing/2014/main" id="{CC61A725-7A6D-4ABD-9312-E1F31DA2934D}"/>
              </a:ext>
            </a:extLst>
          </p:cNvPr>
          <p:cNvSpPr txBox="1"/>
          <p:nvPr/>
        </p:nvSpPr>
        <p:spPr>
          <a:xfrm>
            <a:off x="434505" y="1355656"/>
            <a:ext cx="1618072" cy="1200329"/>
          </a:xfrm>
          <a:prstGeom prst="rect">
            <a:avLst/>
          </a:prstGeom>
          <a:noFill/>
        </p:spPr>
        <p:txBody>
          <a:bodyPr wrap="none" rtlCol="0">
            <a:spAutoFit/>
          </a:bodyPr>
          <a:lstStyle/>
          <a:p>
            <a:r>
              <a:rPr lang="en-US" altLang="zh-CN" dirty="0"/>
              <a:t>Mean</a:t>
            </a:r>
            <a:r>
              <a:rPr lang="zh-CN" altLang="en-US" dirty="0"/>
              <a:t> </a:t>
            </a:r>
            <a:r>
              <a:rPr lang="en-US" altLang="zh-CN" dirty="0"/>
              <a:t>To</a:t>
            </a:r>
            <a:r>
              <a:rPr lang="zh-CN" altLang="en-US" dirty="0"/>
              <a:t> </a:t>
            </a:r>
            <a:r>
              <a:rPr lang="en-US" altLang="zh-CN" dirty="0"/>
              <a:t>Long:</a:t>
            </a:r>
          </a:p>
          <a:p>
            <a:r>
              <a:rPr lang="en-US" altLang="zh-CN" dirty="0"/>
              <a:t>0.356503</a:t>
            </a:r>
          </a:p>
          <a:p>
            <a:r>
              <a:rPr lang="en-US" altLang="zh-CN" dirty="0"/>
              <a:t>Mean To Short:</a:t>
            </a:r>
          </a:p>
          <a:p>
            <a:r>
              <a:rPr lang="en-US" altLang="zh-CN" dirty="0"/>
              <a:t>0.4980819</a:t>
            </a:r>
            <a:endParaRPr lang="zh-CN" altLang="en-US" dirty="0"/>
          </a:p>
        </p:txBody>
      </p:sp>
      <p:sp>
        <p:nvSpPr>
          <p:cNvPr id="9" name="文本框 8">
            <a:extLst>
              <a:ext uri="{FF2B5EF4-FFF2-40B4-BE49-F238E27FC236}">
                <a16:creationId xmlns:a16="http://schemas.microsoft.com/office/drawing/2014/main" id="{C16D4D99-F70B-453E-9E8A-A2A5011B5265}"/>
              </a:ext>
            </a:extLst>
          </p:cNvPr>
          <p:cNvSpPr txBox="1"/>
          <p:nvPr/>
        </p:nvSpPr>
        <p:spPr>
          <a:xfrm>
            <a:off x="4175956" y="1437112"/>
            <a:ext cx="2272160" cy="923330"/>
          </a:xfrm>
          <a:prstGeom prst="rect">
            <a:avLst/>
          </a:prstGeom>
          <a:noFill/>
        </p:spPr>
        <p:txBody>
          <a:bodyPr wrap="none" rtlCol="0">
            <a:spAutoFit/>
          </a:bodyPr>
          <a:lstStyle/>
          <a:p>
            <a:r>
              <a:rPr lang="en-US" altLang="zh-CN" dirty="0">
                <a:sym typeface="Wingdings" panose="05000000000000000000" pitchFamily="2" charset="2"/>
              </a:rPr>
              <a:t></a:t>
            </a:r>
            <a:r>
              <a:rPr lang="en-US" altLang="zh-CN" i="1" dirty="0"/>
              <a:t>The transaction cost</a:t>
            </a:r>
          </a:p>
          <a:p>
            <a:r>
              <a:rPr lang="en-US" altLang="zh-CN" i="1" dirty="0"/>
              <a:t> may be a little higher </a:t>
            </a:r>
          </a:p>
          <a:p>
            <a:r>
              <a:rPr lang="en-US" altLang="zh-CN" i="1" dirty="0"/>
              <a:t>than the example.</a:t>
            </a:r>
            <a:endParaRPr lang="zh-CN" altLang="en-US" i="1" dirty="0"/>
          </a:p>
        </p:txBody>
      </p:sp>
      <p:pic>
        <p:nvPicPr>
          <p:cNvPr id="1026" name="Picture 2" descr="Image result for å·´è²ç¹">
            <a:extLst>
              <a:ext uri="{FF2B5EF4-FFF2-40B4-BE49-F238E27FC236}">
                <a16:creationId xmlns:a16="http://schemas.microsoft.com/office/drawing/2014/main" id="{D3857A00-1D38-4BBF-B032-44AC1BE5C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1900" y="3000220"/>
            <a:ext cx="2549860" cy="159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87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pic>
        <p:nvPicPr>
          <p:cNvPr id="2" name="图片 1">
            <a:extLst>
              <a:ext uri="{FF2B5EF4-FFF2-40B4-BE49-F238E27FC236}">
                <a16:creationId xmlns:a16="http://schemas.microsoft.com/office/drawing/2014/main" id="{562DA7EF-2D30-420B-9D33-1B96A0D427CF}"/>
              </a:ext>
            </a:extLst>
          </p:cNvPr>
          <p:cNvPicPr>
            <a:picLocks noChangeAspect="1"/>
          </p:cNvPicPr>
          <p:nvPr/>
        </p:nvPicPr>
        <p:blipFill>
          <a:blip r:embed="rId3"/>
          <a:stretch>
            <a:fillRect/>
          </a:stretch>
        </p:blipFill>
        <p:spPr>
          <a:xfrm>
            <a:off x="299075" y="795406"/>
            <a:ext cx="5535648" cy="3554276"/>
          </a:xfrm>
          <a:prstGeom prst="rect">
            <a:avLst/>
          </a:prstGeom>
        </p:spPr>
      </p:pic>
      <p:sp>
        <p:nvSpPr>
          <p:cNvPr id="10" name="文本框 9">
            <a:extLst>
              <a:ext uri="{FF2B5EF4-FFF2-40B4-BE49-F238E27FC236}">
                <a16:creationId xmlns:a16="http://schemas.microsoft.com/office/drawing/2014/main" id="{42CD92AE-8EB4-47FA-AEBB-7E028ECE6FF4}"/>
              </a:ext>
            </a:extLst>
          </p:cNvPr>
          <p:cNvSpPr txBox="1"/>
          <p:nvPr/>
        </p:nvSpPr>
        <p:spPr>
          <a:xfrm>
            <a:off x="5927732" y="795406"/>
            <a:ext cx="3213252" cy="1754326"/>
          </a:xfrm>
          <a:prstGeom prst="rect">
            <a:avLst/>
          </a:prstGeom>
          <a:noFill/>
        </p:spPr>
        <p:txBody>
          <a:bodyPr wrap="none" rtlCol="0">
            <a:spAutoFit/>
          </a:bodyPr>
          <a:lstStyle/>
          <a:p>
            <a:r>
              <a:rPr lang="en-US" altLang="zh-CN" dirty="0"/>
              <a:t>6) Sector tilt </a:t>
            </a:r>
          </a:p>
          <a:p>
            <a:endParaRPr lang="en-US" altLang="zh-CN" dirty="0"/>
          </a:p>
          <a:p>
            <a:r>
              <a:rPr lang="en-US" altLang="zh-CN" dirty="0"/>
              <a:t>We also tried the Sector tilt and </a:t>
            </a:r>
          </a:p>
          <a:p>
            <a:r>
              <a:rPr lang="en-US" altLang="zh-CN" dirty="0"/>
              <a:t>sector neutral technology. </a:t>
            </a:r>
          </a:p>
          <a:p>
            <a:r>
              <a:rPr lang="en-US" altLang="zh-CN" dirty="0"/>
              <a:t>Here is the snap of result.</a:t>
            </a:r>
            <a:endParaRPr lang="zh-CN" altLang="en-US" dirty="0"/>
          </a:p>
          <a:p>
            <a:endParaRPr lang="zh-CN" altLang="en-US" dirty="0"/>
          </a:p>
        </p:txBody>
      </p:sp>
      <p:pic>
        <p:nvPicPr>
          <p:cNvPr id="5" name="图片 4">
            <a:extLst>
              <a:ext uri="{FF2B5EF4-FFF2-40B4-BE49-F238E27FC236}">
                <a16:creationId xmlns:a16="http://schemas.microsoft.com/office/drawing/2014/main" id="{76702D60-7C7C-4BFA-862E-54BDB025C0AF}"/>
              </a:ext>
            </a:extLst>
          </p:cNvPr>
          <p:cNvPicPr>
            <a:picLocks noChangeAspect="1"/>
          </p:cNvPicPr>
          <p:nvPr/>
        </p:nvPicPr>
        <p:blipFill>
          <a:blip r:embed="rId4"/>
          <a:stretch>
            <a:fillRect/>
          </a:stretch>
        </p:blipFill>
        <p:spPr>
          <a:xfrm>
            <a:off x="392084" y="958570"/>
            <a:ext cx="5329595" cy="3227947"/>
          </a:xfrm>
          <a:prstGeom prst="rect">
            <a:avLst/>
          </a:prstGeom>
        </p:spPr>
      </p:pic>
    </p:spTree>
    <p:extLst>
      <p:ext uri="{BB962C8B-B14F-4D97-AF65-F5344CB8AC3E}">
        <p14:creationId xmlns:p14="http://schemas.microsoft.com/office/powerpoint/2010/main" val="4229675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Back Testing Performance</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4</a:t>
              </a:r>
              <a:endParaRPr lang="zh-CN" altLang="en-US" dirty="0">
                <a:solidFill>
                  <a:schemeClr val="bg1"/>
                </a:solidFill>
              </a:endParaRPr>
            </a:p>
          </p:txBody>
        </p:sp>
      </p:grpSp>
      <p:sp>
        <p:nvSpPr>
          <p:cNvPr id="6" name="文本框 5">
            <a:extLst>
              <a:ext uri="{FF2B5EF4-FFF2-40B4-BE49-F238E27FC236}">
                <a16:creationId xmlns:a16="http://schemas.microsoft.com/office/drawing/2014/main" id="{56BA7B13-F5EC-4305-BF7B-0491F64BF590}"/>
              </a:ext>
            </a:extLst>
          </p:cNvPr>
          <p:cNvSpPr txBox="1"/>
          <p:nvPr/>
        </p:nvSpPr>
        <p:spPr>
          <a:xfrm>
            <a:off x="248387" y="684082"/>
            <a:ext cx="3687676" cy="369332"/>
          </a:xfrm>
          <a:prstGeom prst="rect">
            <a:avLst/>
          </a:prstGeom>
          <a:noFill/>
        </p:spPr>
        <p:txBody>
          <a:bodyPr wrap="none" rtlCol="0">
            <a:spAutoFit/>
          </a:bodyPr>
          <a:lstStyle/>
          <a:p>
            <a:r>
              <a:rPr lang="en-US" altLang="zh-CN" dirty="0"/>
              <a:t>Performance: Sector neutral strategy </a:t>
            </a:r>
            <a:endParaRPr lang="zh-CN" altLang="en-US" dirty="0"/>
          </a:p>
        </p:txBody>
      </p:sp>
      <p:pic>
        <p:nvPicPr>
          <p:cNvPr id="4" name="图片 3">
            <a:extLst>
              <a:ext uri="{FF2B5EF4-FFF2-40B4-BE49-F238E27FC236}">
                <a16:creationId xmlns:a16="http://schemas.microsoft.com/office/drawing/2014/main" id="{C4783253-F5B1-49F7-810E-672BC3C959E2}"/>
              </a:ext>
            </a:extLst>
          </p:cNvPr>
          <p:cNvPicPr>
            <a:picLocks noChangeAspect="1"/>
          </p:cNvPicPr>
          <p:nvPr/>
        </p:nvPicPr>
        <p:blipFill>
          <a:blip r:embed="rId3"/>
          <a:stretch>
            <a:fillRect/>
          </a:stretch>
        </p:blipFill>
        <p:spPr>
          <a:xfrm>
            <a:off x="1547664" y="1154276"/>
            <a:ext cx="5844987" cy="3540102"/>
          </a:xfrm>
          <a:prstGeom prst="rect">
            <a:avLst/>
          </a:prstGeom>
        </p:spPr>
      </p:pic>
    </p:spTree>
    <p:extLst>
      <p:ext uri="{BB962C8B-B14F-4D97-AF65-F5344CB8AC3E}">
        <p14:creationId xmlns:p14="http://schemas.microsoft.com/office/powerpoint/2010/main" val="2024749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 long way to go">
            <a:extLst>
              <a:ext uri="{FF2B5EF4-FFF2-40B4-BE49-F238E27FC236}">
                <a16:creationId xmlns:a16="http://schemas.microsoft.com/office/drawing/2014/main" id="{1F95E8A1-0848-45F1-8101-5BBD0530C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 y="0"/>
            <a:ext cx="10554027" cy="514508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5212891-7A1F-46B5-B0A8-CB4811D5CC6B}"/>
              </a:ext>
            </a:extLst>
          </p:cNvPr>
          <p:cNvSpPr txBox="1"/>
          <p:nvPr/>
        </p:nvSpPr>
        <p:spPr>
          <a:xfrm>
            <a:off x="71500" y="1210657"/>
            <a:ext cx="6462282" cy="369332"/>
          </a:xfrm>
          <a:prstGeom prst="rect">
            <a:avLst/>
          </a:prstGeom>
          <a:noFill/>
        </p:spPr>
        <p:txBody>
          <a:bodyPr wrap="none" rtlCol="0">
            <a:spAutoFit/>
          </a:bodyPr>
          <a:lstStyle/>
          <a:p>
            <a:r>
              <a:rPr lang="en-US" altLang="zh-CN" dirty="0">
                <a:latin typeface="Cooper Black" panose="0208090404030B020404" pitchFamily="18" charset="0"/>
              </a:rPr>
              <a:t>There are a lot of efforts we took I can not cover here.</a:t>
            </a:r>
            <a:endParaRPr lang="zh-CN" altLang="en-US" dirty="0">
              <a:latin typeface="Cooper Black" panose="0208090404030B020404" pitchFamily="18" charset="0"/>
            </a:endParaRPr>
          </a:p>
        </p:txBody>
      </p:sp>
      <p:sp>
        <p:nvSpPr>
          <p:cNvPr id="3" name="文本框 2">
            <a:extLst>
              <a:ext uri="{FF2B5EF4-FFF2-40B4-BE49-F238E27FC236}">
                <a16:creationId xmlns:a16="http://schemas.microsoft.com/office/drawing/2014/main" id="{297F1AD8-A10B-466B-BC4B-C86D78FB22B0}"/>
              </a:ext>
            </a:extLst>
          </p:cNvPr>
          <p:cNvSpPr txBox="1"/>
          <p:nvPr/>
        </p:nvSpPr>
        <p:spPr>
          <a:xfrm>
            <a:off x="2627784" y="2035928"/>
            <a:ext cx="6393738" cy="369332"/>
          </a:xfrm>
          <a:prstGeom prst="rect">
            <a:avLst/>
          </a:prstGeom>
          <a:noFill/>
        </p:spPr>
        <p:txBody>
          <a:bodyPr wrap="none" rtlCol="0">
            <a:spAutoFit/>
          </a:bodyPr>
          <a:lstStyle/>
          <a:p>
            <a:r>
              <a:rPr lang="en-US" altLang="zh-CN" dirty="0">
                <a:latin typeface="Cooper Black" panose="0208090404030B020404" pitchFamily="18" charset="0"/>
              </a:rPr>
              <a:t>There are also a lot of ideas still require ju</a:t>
            </a:r>
            <a:r>
              <a:rPr lang="en-US" altLang="zh-CN" dirty="0">
                <a:solidFill>
                  <a:schemeClr val="bg1"/>
                </a:solidFill>
                <a:latin typeface="Cooper Black" panose="0208090404030B020404" pitchFamily="18" charset="0"/>
              </a:rPr>
              <a:t>stification</a:t>
            </a:r>
            <a:r>
              <a:rPr lang="en-US" altLang="zh-CN" dirty="0">
                <a:latin typeface="Cooper Black" panose="0208090404030B020404" pitchFamily="18" charset="0"/>
              </a:rPr>
              <a:t>.</a:t>
            </a:r>
            <a:endParaRPr lang="zh-CN" altLang="en-US" dirty="0">
              <a:latin typeface="Cooper Black" panose="0208090404030B020404" pitchFamily="18" charset="0"/>
            </a:endParaRPr>
          </a:p>
        </p:txBody>
      </p:sp>
      <p:sp>
        <p:nvSpPr>
          <p:cNvPr id="4" name="文本框 3">
            <a:extLst>
              <a:ext uri="{FF2B5EF4-FFF2-40B4-BE49-F238E27FC236}">
                <a16:creationId xmlns:a16="http://schemas.microsoft.com/office/drawing/2014/main" id="{021E3EE6-CDE7-4C8E-8D21-CCC47C3E55B8}"/>
              </a:ext>
            </a:extLst>
          </p:cNvPr>
          <p:cNvSpPr txBox="1"/>
          <p:nvPr/>
        </p:nvSpPr>
        <p:spPr>
          <a:xfrm>
            <a:off x="71500" y="2803503"/>
            <a:ext cx="7259423" cy="369332"/>
          </a:xfrm>
          <a:prstGeom prst="rect">
            <a:avLst/>
          </a:prstGeom>
          <a:noFill/>
        </p:spPr>
        <p:txBody>
          <a:bodyPr wrap="none" rtlCol="0">
            <a:spAutoFit/>
          </a:bodyPr>
          <a:lstStyle/>
          <a:p>
            <a:r>
              <a:rPr lang="en-US" altLang="zh-CN" dirty="0">
                <a:latin typeface="Cooper Black" panose="0208090404030B020404" pitchFamily="18" charset="0"/>
              </a:rPr>
              <a:t>I hope this</a:t>
            </a:r>
            <a:r>
              <a:rPr lang="zh-CN" altLang="en-US" dirty="0">
                <a:latin typeface="Cooper Black" panose="0208090404030B020404" pitchFamily="18" charset="0"/>
              </a:rPr>
              <a:t> </a:t>
            </a:r>
            <a:r>
              <a:rPr lang="en-US" altLang="zh-CN" dirty="0">
                <a:latin typeface="Cooper Black" panose="0208090404030B020404" pitchFamily="18" charset="0"/>
              </a:rPr>
              <a:t>work</a:t>
            </a:r>
            <a:r>
              <a:rPr lang="zh-CN" altLang="en-US" dirty="0">
                <a:latin typeface="Cooper Black" panose="0208090404030B020404" pitchFamily="18" charset="0"/>
              </a:rPr>
              <a:t> </a:t>
            </a:r>
            <a:r>
              <a:rPr lang="en-US" altLang="zh-CN" dirty="0">
                <a:latin typeface="Cooper Black" panose="0208090404030B020404" pitchFamily="18" charset="0"/>
              </a:rPr>
              <a:t>matters</a:t>
            </a:r>
            <a:r>
              <a:rPr lang="zh-CN" altLang="en-US" dirty="0">
                <a:latin typeface="Cooper Black" panose="0208090404030B020404" pitchFamily="18" charset="0"/>
              </a:rPr>
              <a:t> </a:t>
            </a:r>
            <a:r>
              <a:rPr lang="en-US" altLang="zh-CN" dirty="0">
                <a:latin typeface="Cooper Black" panose="0208090404030B020404" pitchFamily="18" charset="0"/>
              </a:rPr>
              <a:t>and</a:t>
            </a:r>
            <a:r>
              <a:rPr lang="zh-CN" altLang="en-US" dirty="0">
                <a:latin typeface="Cooper Black" panose="0208090404030B020404" pitchFamily="18" charset="0"/>
              </a:rPr>
              <a:t> </a:t>
            </a:r>
            <a:r>
              <a:rPr lang="en-US" altLang="zh-CN" dirty="0">
                <a:latin typeface="Cooper Black" panose="0208090404030B020404" pitchFamily="18" charset="0"/>
              </a:rPr>
              <a:t>will finally</a:t>
            </a:r>
            <a:r>
              <a:rPr lang="zh-CN" altLang="en-US" dirty="0">
                <a:latin typeface="Cooper Black" panose="0208090404030B020404" pitchFamily="18" charset="0"/>
              </a:rPr>
              <a:t> </a:t>
            </a:r>
            <a:r>
              <a:rPr lang="en-US" altLang="zh-CN" dirty="0">
                <a:latin typeface="Cooper Black" panose="0208090404030B020404" pitchFamily="18" charset="0"/>
              </a:rPr>
              <a:t>lead</a:t>
            </a:r>
            <a:r>
              <a:rPr lang="zh-CN" altLang="en-US" dirty="0">
                <a:latin typeface="Cooper Black" panose="0208090404030B020404" pitchFamily="18" charset="0"/>
              </a:rPr>
              <a:t> </a:t>
            </a:r>
            <a:r>
              <a:rPr lang="en-US" altLang="zh-CN" dirty="0">
                <a:latin typeface="Cooper Black" panose="0208090404030B020404" pitchFamily="18" charset="0"/>
              </a:rPr>
              <a:t>us</a:t>
            </a:r>
            <a:r>
              <a:rPr lang="zh-CN" altLang="en-US" dirty="0">
                <a:latin typeface="Cooper Black" panose="0208090404030B020404" pitchFamily="18" charset="0"/>
              </a:rPr>
              <a:t> </a:t>
            </a:r>
            <a:r>
              <a:rPr lang="en-US" altLang="zh-CN" dirty="0">
                <a:latin typeface="Cooper Black" panose="0208090404030B020404" pitchFamily="18" charset="0"/>
              </a:rPr>
              <a:t>somewhere.</a:t>
            </a:r>
            <a:endParaRPr lang="zh-CN" altLang="en-US" dirty="0">
              <a:latin typeface="Cooper Black" panose="0208090404030B020404" pitchFamily="18" charset="0"/>
            </a:endParaRPr>
          </a:p>
        </p:txBody>
      </p:sp>
      <p:sp>
        <p:nvSpPr>
          <p:cNvPr id="5" name="文本框 4">
            <a:extLst>
              <a:ext uri="{FF2B5EF4-FFF2-40B4-BE49-F238E27FC236}">
                <a16:creationId xmlns:a16="http://schemas.microsoft.com/office/drawing/2014/main" id="{01F5C598-A5D8-4F28-9274-095B3434D01F}"/>
              </a:ext>
            </a:extLst>
          </p:cNvPr>
          <p:cNvSpPr txBox="1"/>
          <p:nvPr/>
        </p:nvSpPr>
        <p:spPr>
          <a:xfrm>
            <a:off x="3347864" y="412304"/>
            <a:ext cx="2143857" cy="400110"/>
          </a:xfrm>
          <a:prstGeom prst="rect">
            <a:avLst/>
          </a:prstGeom>
          <a:noFill/>
        </p:spPr>
        <p:txBody>
          <a:bodyPr wrap="none" rtlCol="0">
            <a:spAutoFit/>
          </a:bodyPr>
          <a:lstStyle/>
          <a:p>
            <a:r>
              <a:rPr lang="en-US" altLang="zh-CN" sz="2000" b="1" i="1" dirty="0"/>
              <a:t>Something to say~</a:t>
            </a:r>
            <a:endParaRPr lang="zh-CN" altLang="en-US" sz="2000" b="1" i="1" dirty="0"/>
          </a:p>
        </p:txBody>
      </p:sp>
      <p:sp>
        <p:nvSpPr>
          <p:cNvPr id="6" name="文本框 5">
            <a:extLst>
              <a:ext uri="{FF2B5EF4-FFF2-40B4-BE49-F238E27FC236}">
                <a16:creationId xmlns:a16="http://schemas.microsoft.com/office/drawing/2014/main" id="{6AE06463-4407-4003-B959-17C809F81ADF}"/>
              </a:ext>
            </a:extLst>
          </p:cNvPr>
          <p:cNvSpPr txBox="1"/>
          <p:nvPr/>
        </p:nvSpPr>
        <p:spPr>
          <a:xfrm>
            <a:off x="2377045" y="3692259"/>
            <a:ext cx="5683735" cy="369332"/>
          </a:xfrm>
          <a:prstGeom prst="rect">
            <a:avLst/>
          </a:prstGeom>
          <a:noFill/>
        </p:spPr>
        <p:txBody>
          <a:bodyPr wrap="none" rtlCol="0">
            <a:spAutoFit/>
          </a:bodyPr>
          <a:lstStyle/>
          <a:p>
            <a:r>
              <a:rPr lang="en-US" altLang="zh-CN" dirty="0">
                <a:latin typeface="Cooper Black" panose="0208090404030B020404" pitchFamily="18" charset="0"/>
              </a:rPr>
              <a:t>A long way to go, and we will keep going for it!</a:t>
            </a:r>
            <a:endParaRPr lang="zh-CN" altLang="en-US" dirty="0">
              <a:latin typeface="Cooper Black" panose="0208090404030B020404" pitchFamily="18" charset="0"/>
            </a:endParaRPr>
          </a:p>
        </p:txBody>
      </p:sp>
    </p:spTree>
    <p:extLst>
      <p:ext uri="{BB962C8B-B14F-4D97-AF65-F5344CB8AC3E}">
        <p14:creationId xmlns:p14="http://schemas.microsoft.com/office/powerpoint/2010/main" val="2723043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0">
            <a:extLst>
              <a:ext uri="{FF2B5EF4-FFF2-40B4-BE49-F238E27FC236}">
                <a16:creationId xmlns:a16="http://schemas.microsoft.com/office/drawing/2014/main" id="{9352C2D5-2CA1-4D68-9132-DA8617795776}"/>
              </a:ext>
            </a:extLst>
          </p:cNvPr>
          <p:cNvSpPr txBox="1"/>
          <p:nvPr/>
        </p:nvSpPr>
        <p:spPr>
          <a:xfrm>
            <a:off x="1125718" y="2005497"/>
            <a:ext cx="2469284" cy="900257"/>
          </a:xfrm>
          <a:prstGeom prst="rect">
            <a:avLst/>
          </a:prstGeom>
          <a:noFill/>
        </p:spPr>
        <p:txBody>
          <a:bodyPr wrap="none" lIns="68589" tIns="34295" rIns="68589" bIns="34295" rtlCol="0">
            <a:spAutoFit/>
          </a:bodyPr>
          <a:lstStyle/>
          <a:p>
            <a:r>
              <a:rPr lang="en-US" altLang="zh-CN" sz="5400" dirty="0">
                <a:solidFill>
                  <a:schemeClr val="accent1"/>
                </a:solidFill>
                <a:latin typeface="微软雅黑" pitchFamily="34" charset="-122"/>
                <a:ea typeface="微软雅黑" pitchFamily="34" charset="-122"/>
              </a:rPr>
              <a:t>Thanks</a:t>
            </a:r>
            <a:endParaRPr lang="zh-CN" altLang="en-US" sz="5400" dirty="0">
              <a:solidFill>
                <a:schemeClr val="accent1"/>
              </a:solidFill>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E9A4A224-539A-4EA7-A5A7-5392B92AC229}"/>
              </a:ext>
            </a:extLst>
          </p:cNvPr>
          <p:cNvSpPr/>
          <p:nvPr/>
        </p:nvSpPr>
        <p:spPr>
          <a:xfrm>
            <a:off x="251520" y="3220616"/>
            <a:ext cx="4464496" cy="432048"/>
          </a:xfrm>
          <a:prstGeom prst="rect">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r>
              <a:rPr lang="en-US" altLang="zh-CN" sz="1200" dirty="0">
                <a:solidFill>
                  <a:schemeClr val="bg1"/>
                </a:solidFill>
                <a:latin typeface="微软雅黑" pitchFamily="34" charset="-122"/>
                <a:ea typeface="微软雅黑" pitchFamily="34" charset="-122"/>
              </a:rPr>
              <a:t>Team name: </a:t>
            </a:r>
            <a:r>
              <a:rPr lang="en-US" altLang="zh-CN" sz="1200" dirty="0" err="1">
                <a:solidFill>
                  <a:schemeClr val="bg1"/>
                </a:solidFill>
                <a:latin typeface="微软雅黑" pitchFamily="34" charset="-122"/>
                <a:ea typeface="微软雅黑" pitchFamily="34" charset="-122"/>
              </a:rPr>
              <a:t>QuantInvestment</a:t>
            </a:r>
            <a:r>
              <a:rPr lang="en-US" altLang="zh-CN" sz="1200" dirty="0">
                <a:solidFill>
                  <a:schemeClr val="bg1"/>
                </a:solidFill>
                <a:latin typeface="微软雅黑" pitchFamily="34" charset="-122"/>
                <a:ea typeface="微软雅黑" pitchFamily="34" charset="-122"/>
              </a:rPr>
              <a:t>     Date</a:t>
            </a:r>
            <a:r>
              <a:rPr lang="zh-CN" altLang="en-US" sz="1200" dirty="0">
                <a:solidFill>
                  <a:schemeClr val="bg1"/>
                </a:solidFill>
                <a:latin typeface="微软雅黑" pitchFamily="34" charset="-122"/>
                <a:ea typeface="微软雅黑" pitchFamily="34" charset="-122"/>
              </a:rPr>
              <a:t>：</a:t>
            </a:r>
            <a:r>
              <a:rPr lang="en-US" altLang="zh-CN" sz="1200" dirty="0">
                <a:solidFill>
                  <a:schemeClr val="bg1"/>
                </a:solidFill>
                <a:latin typeface="微软雅黑" pitchFamily="34" charset="-122"/>
                <a:ea typeface="微软雅黑" pitchFamily="34" charset="-122"/>
              </a:rPr>
              <a:t>2019.3.30</a:t>
            </a:r>
          </a:p>
        </p:txBody>
      </p:sp>
      <p:pic>
        <p:nvPicPr>
          <p:cNvPr id="5" name="图片 4">
            <a:extLst>
              <a:ext uri="{FF2B5EF4-FFF2-40B4-BE49-F238E27FC236}">
                <a16:creationId xmlns:a16="http://schemas.microsoft.com/office/drawing/2014/main" id="{8B557719-8377-48D7-B5E6-C349D36B7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224928"/>
            <a:ext cx="4639671" cy="3361652"/>
          </a:xfrm>
          <a:prstGeom prst="rect">
            <a:avLst/>
          </a:prstGeom>
        </p:spPr>
      </p:pic>
    </p:spTree>
    <p:extLst>
      <p:ext uri="{BB962C8B-B14F-4D97-AF65-F5344CB8AC3E}">
        <p14:creationId xmlns:p14="http://schemas.microsoft.com/office/powerpoint/2010/main" val="228002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wd">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ppt_x</p:attrName>
                                        </p:attrNameLst>
                                      </p:cBhvr>
                                      <p:tavLst>
                                        <p:tav tm="0">
                                          <p:val>
                                            <p:strVal val="#ppt_x-#ppt_w*1.125000"/>
                                          </p:val>
                                        </p:tav>
                                        <p:tav tm="100000">
                                          <p:val>
                                            <p:strVal val="#ppt_x"/>
                                          </p:val>
                                        </p:tav>
                                      </p:tavLst>
                                    </p:anim>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126421" y="1365150"/>
            <a:ext cx="1025922" cy="1231106"/>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000" b="0" dirty="0">
                <a:solidFill>
                  <a:schemeClr val="accent1"/>
                </a:solidFill>
                <a:latin typeface="MS Gothic" pitchFamily="49" charset="-128"/>
                <a:ea typeface="MS Gothic" pitchFamily="49" charset="-128"/>
                <a:cs typeface="Arial" panose="020B0604020202020204" pitchFamily="34" charset="0"/>
              </a:rPr>
              <a:t>01</a:t>
            </a:r>
          </a:p>
        </p:txBody>
      </p:sp>
      <p:sp>
        <p:nvSpPr>
          <p:cNvPr id="49" name="文本框 48"/>
          <p:cNvSpPr txBox="1"/>
          <p:nvPr/>
        </p:nvSpPr>
        <p:spPr>
          <a:xfrm>
            <a:off x="4152343" y="2514908"/>
            <a:ext cx="3660017" cy="561692"/>
          </a:xfrm>
          <a:prstGeom prst="rect">
            <a:avLst/>
          </a:prstGeom>
          <a:noFill/>
        </p:spPr>
        <p:txBody>
          <a:bodyPr wrap="square" lIns="68580" tIns="34290" rIns="68580" bIns="34290" rtlCol="0">
            <a:spAutoFit/>
          </a:bodyPr>
          <a:lstStyle/>
          <a:p>
            <a:r>
              <a:rPr lang="en-US" altLang="zh-CN" sz="3200" b="1" dirty="0">
                <a:solidFill>
                  <a:schemeClr val="accent1"/>
                </a:solidFill>
                <a:latin typeface="微软雅黑" pitchFamily="34" charset="-122"/>
                <a:ea typeface="微软雅黑" pitchFamily="34" charset="-122"/>
                <a:sym typeface="Arial" panose="020B0604020202020204" pitchFamily="34" charset="0"/>
              </a:rPr>
              <a:t>Data Description</a:t>
            </a:r>
          </a:p>
        </p:txBody>
      </p:sp>
      <p:cxnSp>
        <p:nvCxnSpPr>
          <p:cNvPr id="71" name="Straight Connector 13"/>
          <p:cNvCxnSpPr>
            <a:endCxn id="9" idx="6"/>
          </p:cNvCxnSpPr>
          <p:nvPr/>
        </p:nvCxnSpPr>
        <p:spPr>
          <a:xfrm flipH="1" flipV="1">
            <a:off x="437979" y="2457528"/>
            <a:ext cx="5588339" cy="29339"/>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1" y="2248508"/>
            <a:ext cx="437979" cy="418038"/>
            <a:chOff x="0" y="0"/>
            <a:chExt cx="650875" cy="620712"/>
          </a:xfrm>
          <a:solidFill>
            <a:schemeClr val="accent1"/>
          </a:solidFill>
        </p:grpSpPr>
        <p:sp>
          <p:nvSpPr>
            <p:cNvPr id="9"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10" name="Freeform 18"/>
            <p:cNvSpPr>
              <a:spLocks noEditPoints="1"/>
            </p:cNvSpPr>
            <p:nvPr/>
          </p:nvSpPr>
          <p:spPr bwMode="auto">
            <a:xfrm>
              <a:off x="147696" y="15999"/>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1</a:t>
              </a:r>
              <a:endParaRPr lang="zh-CN" altLang="en-US" dirty="0">
                <a:solidFill>
                  <a:schemeClr val="bg1"/>
                </a:solidFill>
              </a:endParaRPr>
            </a:p>
          </p:txBody>
        </p:sp>
      </p:grp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21045-F35D-46C6-9CC6-552FC4C24B16}"/>
              </a:ext>
            </a:extLst>
          </p:cNvPr>
          <p:cNvSpPr>
            <a:spLocks noGrp="1"/>
          </p:cNvSpPr>
          <p:nvPr>
            <p:ph type="title"/>
          </p:nvPr>
        </p:nvSpPr>
        <p:spPr/>
        <p:txBody>
          <a:bodyPr/>
          <a:lstStyle/>
          <a:p>
            <a:r>
              <a:rPr lang="en-US" altLang="zh-CN" dirty="0"/>
              <a:t>Basic Information</a:t>
            </a:r>
            <a:endParaRPr lang="zh-CN" altLang="en-US" dirty="0"/>
          </a:p>
        </p:txBody>
      </p:sp>
      <p:sp>
        <p:nvSpPr>
          <p:cNvPr id="3" name="内容占位符 2">
            <a:extLst>
              <a:ext uri="{FF2B5EF4-FFF2-40B4-BE49-F238E27FC236}">
                <a16:creationId xmlns:a16="http://schemas.microsoft.com/office/drawing/2014/main" id="{178D79C8-7F22-4808-8FFA-0DF4CA836702}"/>
              </a:ext>
            </a:extLst>
          </p:cNvPr>
          <p:cNvSpPr>
            <a:spLocks noGrp="1"/>
          </p:cNvSpPr>
          <p:nvPr>
            <p:ph idx="1"/>
          </p:nvPr>
        </p:nvSpPr>
        <p:spPr/>
        <p:txBody>
          <a:bodyPr/>
          <a:lstStyle/>
          <a:p>
            <a:pPr marL="0" indent="0">
              <a:buNone/>
            </a:pPr>
            <a:r>
              <a:rPr lang="en-US" altLang="zh-CN" dirty="0"/>
              <a:t>Hang Seng Index</a:t>
            </a:r>
          </a:p>
          <a:p>
            <a:pPr marL="0" indent="0">
              <a:buNone/>
            </a:pPr>
            <a:r>
              <a:rPr lang="en-US" altLang="zh-CN" sz="1600" b="1" dirty="0"/>
              <a:t>Period: </a:t>
            </a:r>
            <a:r>
              <a:rPr lang="en-US" altLang="zh-CN" sz="1600" dirty="0"/>
              <a:t>Recent Ten Years’ Monthly Data(2010-Present)</a:t>
            </a:r>
          </a:p>
          <a:p>
            <a:pPr marL="0" indent="0">
              <a:buNone/>
            </a:pPr>
            <a:r>
              <a:rPr lang="en-US" altLang="zh-CN" sz="1600" b="1" dirty="0"/>
              <a:t>Data Source: </a:t>
            </a:r>
            <a:r>
              <a:rPr lang="en-US" altLang="zh-CN" sz="1600" dirty="0"/>
              <a:t>Bloomberg (Daily-&gt;Monthly)</a:t>
            </a:r>
          </a:p>
          <a:p>
            <a:pPr marL="0" indent="0">
              <a:buNone/>
            </a:pPr>
            <a:r>
              <a:rPr lang="en-US" altLang="zh-CN" sz="1600" b="1" dirty="0"/>
              <a:t>Universe: </a:t>
            </a:r>
            <a:r>
              <a:rPr lang="en-US" altLang="zh-CN" sz="1600" dirty="0"/>
              <a:t>The constituents of HIS (About 50)</a:t>
            </a:r>
          </a:p>
          <a:p>
            <a:pPr marL="0" indent="0">
              <a:buNone/>
            </a:pPr>
            <a:r>
              <a:rPr lang="en-US" altLang="zh-CN" sz="1600" b="1" dirty="0"/>
              <a:t>Columns: </a:t>
            </a:r>
          </a:p>
          <a:p>
            <a:pPr marL="0" indent="0">
              <a:buNone/>
            </a:pPr>
            <a:r>
              <a:rPr lang="en-US" altLang="zh-CN" sz="1600" dirty="0"/>
              <a:t>Factors + Dates + Stock Codes +Weight in HIS + Return</a:t>
            </a:r>
          </a:p>
          <a:p>
            <a:pPr marL="0" indent="0">
              <a:buNone/>
            </a:pPr>
            <a:endParaRPr lang="en-US" altLang="zh-CN" sz="1600" dirty="0"/>
          </a:p>
          <a:p>
            <a:pPr marL="0" indent="0">
              <a:buNone/>
            </a:pPr>
            <a:endParaRPr lang="zh-CN" altLang="en-US" sz="1600" dirty="0"/>
          </a:p>
        </p:txBody>
      </p:sp>
      <p:sp>
        <p:nvSpPr>
          <p:cNvPr id="4" name="文本占位符 3">
            <a:extLst>
              <a:ext uri="{FF2B5EF4-FFF2-40B4-BE49-F238E27FC236}">
                <a16:creationId xmlns:a16="http://schemas.microsoft.com/office/drawing/2014/main" id="{CC41AB93-5951-4D35-90EA-67C4C0B2286D}"/>
              </a:ext>
            </a:extLst>
          </p:cNvPr>
          <p:cNvSpPr>
            <a:spLocks noGrp="1"/>
          </p:cNvSpPr>
          <p:nvPr>
            <p:ph type="body" sz="half" idx="2"/>
          </p:nvPr>
        </p:nvSpPr>
        <p:spPr/>
        <p:txBody>
          <a:bodyPr>
            <a:normAutofit fontScale="77500" lnSpcReduction="20000"/>
          </a:bodyPr>
          <a:lstStyle/>
          <a:p>
            <a:r>
              <a:rPr lang="en-US" altLang="zh-CN" sz="2100" dirty="0"/>
              <a:t>“</a:t>
            </a:r>
            <a:r>
              <a:rPr lang="en-US" altLang="zh-CN" sz="2100" i="1" dirty="0"/>
              <a:t>One of the earliest stock market indexes in Hong Kong. Publicly launched on 24 November 1969, the HSI has become the most widely quoted indicator of the performance of the Hong Kong stock market.” –HSI </a:t>
            </a:r>
          </a:p>
          <a:p>
            <a:endParaRPr lang="en-US" altLang="zh-CN" sz="2100" i="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Data Format: (First three Rows Demo)</a:t>
            </a:r>
          </a:p>
          <a:p>
            <a:endParaRPr lang="zh-CN" altLang="en-US" dirty="0"/>
          </a:p>
        </p:txBody>
      </p:sp>
      <p:graphicFrame>
        <p:nvGraphicFramePr>
          <p:cNvPr id="5" name="表格 4">
            <a:extLst>
              <a:ext uri="{FF2B5EF4-FFF2-40B4-BE49-F238E27FC236}">
                <a16:creationId xmlns:a16="http://schemas.microsoft.com/office/drawing/2014/main" id="{564BC55F-4373-4B00-B9AC-9EA3C977B9C0}"/>
              </a:ext>
            </a:extLst>
          </p:cNvPr>
          <p:cNvGraphicFramePr>
            <a:graphicFrameLocks noGrp="1"/>
          </p:cNvGraphicFramePr>
          <p:nvPr>
            <p:extLst>
              <p:ext uri="{D42A27DB-BD31-4B8C-83A1-F6EECF244321}">
                <p14:modId xmlns:p14="http://schemas.microsoft.com/office/powerpoint/2010/main" val="1496310752"/>
              </p:ext>
            </p:extLst>
          </p:nvPr>
        </p:nvGraphicFramePr>
        <p:xfrm>
          <a:off x="542131" y="3760676"/>
          <a:ext cx="8059738" cy="759904"/>
        </p:xfrm>
        <a:graphic>
          <a:graphicData uri="http://schemas.openxmlformats.org/drawingml/2006/table">
            <a:tbl>
              <a:tblPr firstRow="1">
                <a:tableStyleId>{3C2FFA5D-87B4-456A-9821-1D502468CF0F}</a:tableStyleId>
              </a:tblPr>
              <a:tblGrid>
                <a:gridCol w="736600">
                  <a:extLst>
                    <a:ext uri="{9D8B030D-6E8A-4147-A177-3AD203B41FA5}">
                      <a16:colId xmlns:a16="http://schemas.microsoft.com/office/drawing/2014/main" val="2699117864"/>
                    </a:ext>
                  </a:extLst>
                </a:gridCol>
                <a:gridCol w="685800">
                  <a:extLst>
                    <a:ext uri="{9D8B030D-6E8A-4147-A177-3AD203B41FA5}">
                      <a16:colId xmlns:a16="http://schemas.microsoft.com/office/drawing/2014/main" val="1370376145"/>
                    </a:ext>
                  </a:extLst>
                </a:gridCol>
                <a:gridCol w="685800">
                  <a:extLst>
                    <a:ext uri="{9D8B030D-6E8A-4147-A177-3AD203B41FA5}">
                      <a16:colId xmlns:a16="http://schemas.microsoft.com/office/drawing/2014/main" val="1322943927"/>
                    </a:ext>
                  </a:extLst>
                </a:gridCol>
                <a:gridCol w="377825">
                  <a:extLst>
                    <a:ext uri="{9D8B030D-6E8A-4147-A177-3AD203B41FA5}">
                      <a16:colId xmlns:a16="http://schemas.microsoft.com/office/drawing/2014/main" val="2274570561"/>
                    </a:ext>
                  </a:extLst>
                </a:gridCol>
                <a:gridCol w="685800">
                  <a:extLst>
                    <a:ext uri="{9D8B030D-6E8A-4147-A177-3AD203B41FA5}">
                      <a16:colId xmlns:a16="http://schemas.microsoft.com/office/drawing/2014/main" val="376778578"/>
                    </a:ext>
                  </a:extLst>
                </a:gridCol>
                <a:gridCol w="685800">
                  <a:extLst>
                    <a:ext uri="{9D8B030D-6E8A-4147-A177-3AD203B41FA5}">
                      <a16:colId xmlns:a16="http://schemas.microsoft.com/office/drawing/2014/main" val="2350457631"/>
                    </a:ext>
                  </a:extLst>
                </a:gridCol>
                <a:gridCol w="685800">
                  <a:extLst>
                    <a:ext uri="{9D8B030D-6E8A-4147-A177-3AD203B41FA5}">
                      <a16:colId xmlns:a16="http://schemas.microsoft.com/office/drawing/2014/main" val="2679383656"/>
                    </a:ext>
                  </a:extLst>
                </a:gridCol>
                <a:gridCol w="773113">
                  <a:extLst>
                    <a:ext uri="{9D8B030D-6E8A-4147-A177-3AD203B41FA5}">
                      <a16:colId xmlns:a16="http://schemas.microsoft.com/office/drawing/2014/main" val="929081606"/>
                    </a:ext>
                  </a:extLst>
                </a:gridCol>
                <a:gridCol w="685800">
                  <a:extLst>
                    <a:ext uri="{9D8B030D-6E8A-4147-A177-3AD203B41FA5}">
                      <a16:colId xmlns:a16="http://schemas.microsoft.com/office/drawing/2014/main" val="3480193172"/>
                    </a:ext>
                  </a:extLst>
                </a:gridCol>
                <a:gridCol w="685800">
                  <a:extLst>
                    <a:ext uri="{9D8B030D-6E8A-4147-A177-3AD203B41FA5}">
                      <a16:colId xmlns:a16="http://schemas.microsoft.com/office/drawing/2014/main" val="4172342104"/>
                    </a:ext>
                  </a:extLst>
                </a:gridCol>
                <a:gridCol w="685800">
                  <a:extLst>
                    <a:ext uri="{9D8B030D-6E8A-4147-A177-3AD203B41FA5}">
                      <a16:colId xmlns:a16="http://schemas.microsoft.com/office/drawing/2014/main" val="1103421193"/>
                    </a:ext>
                  </a:extLst>
                </a:gridCol>
                <a:gridCol w="685800">
                  <a:extLst>
                    <a:ext uri="{9D8B030D-6E8A-4147-A177-3AD203B41FA5}">
                      <a16:colId xmlns:a16="http://schemas.microsoft.com/office/drawing/2014/main" val="1048881424"/>
                    </a:ext>
                  </a:extLst>
                </a:gridCol>
              </a:tblGrid>
              <a:tr h="216979">
                <a:tc>
                  <a:txBody>
                    <a:bodyPr/>
                    <a:lstStyle/>
                    <a:p>
                      <a:pPr algn="ctr" fontAlgn="ctr"/>
                      <a:r>
                        <a:rPr lang="en-US" sz="1100" u="none" strike="noStrike" dirty="0">
                          <a:effectLst/>
                        </a:rPr>
                        <a:t>DT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TICKERS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WGT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PX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DIVIDEND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LEVERAGE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PRICEMO</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RETURNVOL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MCAP</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EY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RtnM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GICS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86281182"/>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3.311631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93.45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2.7662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0.4646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18.746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360500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9.1565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0.06314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20105010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96567208"/>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101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0.509954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3.9062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0.286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26.265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86353.45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7.1611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0.167883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60102010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97551424"/>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1038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0.543954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62.55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3.4852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0.0934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20.171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165799.8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6.1186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0.013776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55101010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92987317"/>
                  </a:ext>
                </a:extLst>
              </a:tr>
            </a:tbl>
          </a:graphicData>
        </a:graphic>
      </p:graphicFrame>
    </p:spTree>
    <p:extLst>
      <p:ext uri="{BB962C8B-B14F-4D97-AF65-F5344CB8AC3E}">
        <p14:creationId xmlns:p14="http://schemas.microsoft.com/office/powerpoint/2010/main" val="312982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21045-F35D-46C6-9CC6-552FC4C24B16}"/>
              </a:ext>
            </a:extLst>
          </p:cNvPr>
          <p:cNvSpPr>
            <a:spLocks noGrp="1"/>
          </p:cNvSpPr>
          <p:nvPr>
            <p:ph type="title"/>
          </p:nvPr>
        </p:nvSpPr>
        <p:spPr/>
        <p:txBody>
          <a:bodyPr/>
          <a:lstStyle/>
          <a:p>
            <a:r>
              <a:rPr lang="en-US" altLang="zh-CN" dirty="0"/>
              <a:t>Basic Information</a:t>
            </a:r>
            <a:endParaRPr lang="zh-CN" altLang="en-US" dirty="0"/>
          </a:p>
        </p:txBody>
      </p:sp>
      <p:sp>
        <p:nvSpPr>
          <p:cNvPr id="3" name="内容占位符 2">
            <a:extLst>
              <a:ext uri="{FF2B5EF4-FFF2-40B4-BE49-F238E27FC236}">
                <a16:creationId xmlns:a16="http://schemas.microsoft.com/office/drawing/2014/main" id="{178D79C8-7F22-4808-8FFA-0DF4CA836702}"/>
              </a:ext>
            </a:extLst>
          </p:cNvPr>
          <p:cNvSpPr>
            <a:spLocks noGrp="1"/>
          </p:cNvSpPr>
          <p:nvPr>
            <p:ph idx="1"/>
          </p:nvPr>
        </p:nvSpPr>
        <p:spPr/>
        <p:txBody>
          <a:bodyPr/>
          <a:lstStyle/>
          <a:p>
            <a:pPr marL="0" indent="0">
              <a:buNone/>
            </a:pPr>
            <a:r>
              <a:rPr lang="en-US" altLang="zh-CN" dirty="0"/>
              <a:t>Hang Seng Index</a:t>
            </a:r>
          </a:p>
          <a:p>
            <a:pPr marL="0" indent="0">
              <a:buNone/>
            </a:pPr>
            <a:r>
              <a:rPr lang="en-US" altLang="zh-CN" sz="1600" b="1" dirty="0"/>
              <a:t>Period: </a:t>
            </a:r>
            <a:r>
              <a:rPr lang="en-US" altLang="zh-CN" sz="1600" dirty="0"/>
              <a:t>Recent Ten Years’ Monthly Data(2010-Present)</a:t>
            </a:r>
          </a:p>
          <a:p>
            <a:pPr marL="0" indent="0">
              <a:buNone/>
            </a:pPr>
            <a:r>
              <a:rPr lang="en-US" altLang="zh-CN" sz="1600" b="1" dirty="0"/>
              <a:t>Data Source: </a:t>
            </a:r>
            <a:r>
              <a:rPr lang="en-US" altLang="zh-CN" sz="1600" dirty="0"/>
              <a:t>Bloomberg (Daily-&gt;Monthly)</a:t>
            </a:r>
          </a:p>
          <a:p>
            <a:pPr marL="0" indent="0">
              <a:buNone/>
            </a:pPr>
            <a:r>
              <a:rPr lang="en-US" altLang="zh-CN" sz="1600" b="1" dirty="0"/>
              <a:t>Universe: </a:t>
            </a:r>
            <a:r>
              <a:rPr lang="en-US" altLang="zh-CN" sz="1600" dirty="0"/>
              <a:t>The constituents of HIS (About 50)</a:t>
            </a:r>
          </a:p>
          <a:p>
            <a:pPr marL="0" indent="0">
              <a:buNone/>
            </a:pPr>
            <a:r>
              <a:rPr lang="en-US" altLang="zh-CN" sz="1600" b="1" dirty="0"/>
              <a:t>Columns: </a:t>
            </a:r>
          </a:p>
          <a:p>
            <a:pPr marL="0" indent="0">
              <a:buNone/>
            </a:pPr>
            <a:r>
              <a:rPr lang="en-US" altLang="zh-CN" sz="1600" dirty="0"/>
              <a:t>Factors + Dates + Stock Codes +Weight in HIS + Return</a:t>
            </a:r>
          </a:p>
          <a:p>
            <a:pPr marL="0" indent="0">
              <a:buNone/>
            </a:pPr>
            <a:endParaRPr lang="en-US" altLang="zh-CN" sz="1600" dirty="0"/>
          </a:p>
          <a:p>
            <a:pPr marL="0" indent="0">
              <a:buNone/>
            </a:pPr>
            <a:endParaRPr lang="zh-CN" altLang="en-US" sz="1600" dirty="0"/>
          </a:p>
        </p:txBody>
      </p:sp>
      <p:sp>
        <p:nvSpPr>
          <p:cNvPr id="4" name="文本占位符 3">
            <a:extLst>
              <a:ext uri="{FF2B5EF4-FFF2-40B4-BE49-F238E27FC236}">
                <a16:creationId xmlns:a16="http://schemas.microsoft.com/office/drawing/2014/main" id="{CC41AB93-5951-4D35-90EA-67C4C0B2286D}"/>
              </a:ext>
            </a:extLst>
          </p:cNvPr>
          <p:cNvSpPr>
            <a:spLocks noGrp="1"/>
          </p:cNvSpPr>
          <p:nvPr>
            <p:ph type="body" sz="half" idx="2"/>
          </p:nvPr>
        </p:nvSpPr>
        <p:spPr/>
        <p:txBody>
          <a:bodyPr>
            <a:normAutofit fontScale="77500" lnSpcReduction="20000"/>
          </a:bodyPr>
          <a:lstStyle/>
          <a:p>
            <a:r>
              <a:rPr lang="en-US" altLang="zh-CN" sz="2100" dirty="0"/>
              <a:t>“</a:t>
            </a:r>
            <a:r>
              <a:rPr lang="en-US" altLang="zh-CN" sz="2100" i="1" dirty="0"/>
              <a:t>One of the earliest stock market indexes in Hong Kong. Publicly launched on 24 November 1969, the HSI has become the most widely quoted indicator of the performance of the Hong Kong stock market.” –HSI </a:t>
            </a:r>
          </a:p>
          <a:p>
            <a:endParaRPr lang="en-US" altLang="zh-CN" sz="2100" i="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Data Format: (First three Rows Demo)</a:t>
            </a:r>
          </a:p>
          <a:p>
            <a:endParaRPr lang="zh-CN" altLang="en-US" dirty="0"/>
          </a:p>
        </p:txBody>
      </p:sp>
      <p:graphicFrame>
        <p:nvGraphicFramePr>
          <p:cNvPr id="5" name="表格 4">
            <a:extLst>
              <a:ext uri="{FF2B5EF4-FFF2-40B4-BE49-F238E27FC236}">
                <a16:creationId xmlns:a16="http://schemas.microsoft.com/office/drawing/2014/main" id="{564BC55F-4373-4B00-B9AC-9EA3C977B9C0}"/>
              </a:ext>
            </a:extLst>
          </p:cNvPr>
          <p:cNvGraphicFramePr>
            <a:graphicFrameLocks noGrp="1"/>
          </p:cNvGraphicFramePr>
          <p:nvPr/>
        </p:nvGraphicFramePr>
        <p:xfrm>
          <a:off x="542131" y="3760676"/>
          <a:ext cx="8059738" cy="759904"/>
        </p:xfrm>
        <a:graphic>
          <a:graphicData uri="http://schemas.openxmlformats.org/drawingml/2006/table">
            <a:tbl>
              <a:tblPr firstRow="1">
                <a:tableStyleId>{3C2FFA5D-87B4-456A-9821-1D502468CF0F}</a:tableStyleId>
              </a:tblPr>
              <a:tblGrid>
                <a:gridCol w="736600">
                  <a:extLst>
                    <a:ext uri="{9D8B030D-6E8A-4147-A177-3AD203B41FA5}">
                      <a16:colId xmlns:a16="http://schemas.microsoft.com/office/drawing/2014/main" val="2699117864"/>
                    </a:ext>
                  </a:extLst>
                </a:gridCol>
                <a:gridCol w="685800">
                  <a:extLst>
                    <a:ext uri="{9D8B030D-6E8A-4147-A177-3AD203B41FA5}">
                      <a16:colId xmlns:a16="http://schemas.microsoft.com/office/drawing/2014/main" val="1370376145"/>
                    </a:ext>
                  </a:extLst>
                </a:gridCol>
                <a:gridCol w="685800">
                  <a:extLst>
                    <a:ext uri="{9D8B030D-6E8A-4147-A177-3AD203B41FA5}">
                      <a16:colId xmlns:a16="http://schemas.microsoft.com/office/drawing/2014/main" val="1322943927"/>
                    </a:ext>
                  </a:extLst>
                </a:gridCol>
                <a:gridCol w="377825">
                  <a:extLst>
                    <a:ext uri="{9D8B030D-6E8A-4147-A177-3AD203B41FA5}">
                      <a16:colId xmlns:a16="http://schemas.microsoft.com/office/drawing/2014/main" val="2274570561"/>
                    </a:ext>
                  </a:extLst>
                </a:gridCol>
                <a:gridCol w="685800">
                  <a:extLst>
                    <a:ext uri="{9D8B030D-6E8A-4147-A177-3AD203B41FA5}">
                      <a16:colId xmlns:a16="http://schemas.microsoft.com/office/drawing/2014/main" val="376778578"/>
                    </a:ext>
                  </a:extLst>
                </a:gridCol>
                <a:gridCol w="685800">
                  <a:extLst>
                    <a:ext uri="{9D8B030D-6E8A-4147-A177-3AD203B41FA5}">
                      <a16:colId xmlns:a16="http://schemas.microsoft.com/office/drawing/2014/main" val="2350457631"/>
                    </a:ext>
                  </a:extLst>
                </a:gridCol>
                <a:gridCol w="685800">
                  <a:extLst>
                    <a:ext uri="{9D8B030D-6E8A-4147-A177-3AD203B41FA5}">
                      <a16:colId xmlns:a16="http://schemas.microsoft.com/office/drawing/2014/main" val="2679383656"/>
                    </a:ext>
                  </a:extLst>
                </a:gridCol>
                <a:gridCol w="773113">
                  <a:extLst>
                    <a:ext uri="{9D8B030D-6E8A-4147-A177-3AD203B41FA5}">
                      <a16:colId xmlns:a16="http://schemas.microsoft.com/office/drawing/2014/main" val="929081606"/>
                    </a:ext>
                  </a:extLst>
                </a:gridCol>
                <a:gridCol w="685800">
                  <a:extLst>
                    <a:ext uri="{9D8B030D-6E8A-4147-A177-3AD203B41FA5}">
                      <a16:colId xmlns:a16="http://schemas.microsoft.com/office/drawing/2014/main" val="3480193172"/>
                    </a:ext>
                  </a:extLst>
                </a:gridCol>
                <a:gridCol w="685800">
                  <a:extLst>
                    <a:ext uri="{9D8B030D-6E8A-4147-A177-3AD203B41FA5}">
                      <a16:colId xmlns:a16="http://schemas.microsoft.com/office/drawing/2014/main" val="4172342104"/>
                    </a:ext>
                  </a:extLst>
                </a:gridCol>
                <a:gridCol w="685800">
                  <a:extLst>
                    <a:ext uri="{9D8B030D-6E8A-4147-A177-3AD203B41FA5}">
                      <a16:colId xmlns:a16="http://schemas.microsoft.com/office/drawing/2014/main" val="1103421193"/>
                    </a:ext>
                  </a:extLst>
                </a:gridCol>
                <a:gridCol w="685800">
                  <a:extLst>
                    <a:ext uri="{9D8B030D-6E8A-4147-A177-3AD203B41FA5}">
                      <a16:colId xmlns:a16="http://schemas.microsoft.com/office/drawing/2014/main" val="1048881424"/>
                    </a:ext>
                  </a:extLst>
                </a:gridCol>
              </a:tblGrid>
              <a:tr h="216979">
                <a:tc>
                  <a:txBody>
                    <a:bodyPr/>
                    <a:lstStyle/>
                    <a:p>
                      <a:pPr algn="ctr" fontAlgn="ctr"/>
                      <a:r>
                        <a:rPr lang="en-US" sz="1100" u="none" strike="noStrike" dirty="0">
                          <a:effectLst/>
                        </a:rPr>
                        <a:t>DT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TICKERS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WGT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PX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DIVIDEND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LEVERAGE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dirty="0">
                          <a:effectLst/>
                        </a:rPr>
                        <a:t>PRICEMO</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RETURNVOL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MCAP</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EY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RtnM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GICS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86281182"/>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3.311631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93.45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2.7662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0.4646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18.746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360500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9.1565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0.06314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20105010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96567208"/>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101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0.509954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3.9062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0.286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26.265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86353.45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7.1611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0.167883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60102010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97551424"/>
                  </a:ext>
                </a:extLst>
              </a:tr>
              <a:tr h="180975">
                <a:tc>
                  <a:txBody>
                    <a:bodyPr/>
                    <a:lstStyle/>
                    <a:p>
                      <a:pPr algn="ctr" fontAlgn="ctr"/>
                      <a:r>
                        <a:rPr lang="en-US" altLang="zh-CN" sz="1100" u="none" strike="noStrike">
                          <a:effectLst/>
                        </a:rPr>
                        <a:t>01/27/2017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1038 HK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0.543954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62.55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3.4852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0.0934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20.171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165799.8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6.1186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0.013776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55101010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92987317"/>
                  </a:ext>
                </a:extLst>
              </a:tr>
            </a:tbl>
          </a:graphicData>
        </a:graphic>
      </p:graphicFrame>
      <p:pic>
        <p:nvPicPr>
          <p:cNvPr id="6" name="图片 5">
            <a:extLst>
              <a:ext uri="{FF2B5EF4-FFF2-40B4-BE49-F238E27FC236}">
                <a16:creationId xmlns:a16="http://schemas.microsoft.com/office/drawing/2014/main" id="{F53A9116-AA6B-4E0A-B08C-8062BF84E7C9}"/>
              </a:ext>
            </a:extLst>
          </p:cNvPr>
          <p:cNvPicPr>
            <a:picLocks noChangeAspect="1"/>
          </p:cNvPicPr>
          <p:nvPr/>
        </p:nvPicPr>
        <p:blipFill>
          <a:blip r:embed="rId2"/>
          <a:stretch>
            <a:fillRect/>
          </a:stretch>
        </p:blipFill>
        <p:spPr>
          <a:xfrm>
            <a:off x="3589325" y="772344"/>
            <a:ext cx="4566183" cy="2788425"/>
          </a:xfrm>
          <a:prstGeom prst="rect">
            <a:avLst/>
          </a:prstGeom>
        </p:spPr>
      </p:pic>
    </p:spTree>
    <p:extLst>
      <p:ext uri="{BB962C8B-B14F-4D97-AF65-F5344CB8AC3E}">
        <p14:creationId xmlns:p14="http://schemas.microsoft.com/office/powerpoint/2010/main" val="352867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r>
              <a:rPr lang="en-US" altLang="zh-CN" sz="1400" b="1" dirty="0">
                <a:solidFill>
                  <a:schemeClr val="accent1"/>
                </a:solidFill>
                <a:latin typeface="微软雅黑" pitchFamily="34" charset="-122"/>
                <a:ea typeface="微软雅黑" pitchFamily="34" charset="-122"/>
                <a:sym typeface="Arial" panose="020B0604020202020204" pitchFamily="34" charset="0"/>
              </a:rPr>
              <a:t>Data Description</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1</a:t>
              </a:r>
              <a:endParaRPr lang="zh-CN" altLang="en-US" dirty="0">
                <a:solidFill>
                  <a:schemeClr val="bg1"/>
                </a:solidFill>
              </a:endParaRPr>
            </a:p>
          </p:txBody>
        </p:sp>
      </p:grpSp>
      <p:sp>
        <p:nvSpPr>
          <p:cNvPr id="2" name="文本框 1">
            <a:extLst>
              <a:ext uri="{FF2B5EF4-FFF2-40B4-BE49-F238E27FC236}">
                <a16:creationId xmlns:a16="http://schemas.microsoft.com/office/drawing/2014/main" id="{BB502D9F-A76B-4A3B-97BC-5E8144686896}"/>
              </a:ext>
            </a:extLst>
          </p:cNvPr>
          <p:cNvSpPr txBox="1"/>
          <p:nvPr/>
        </p:nvSpPr>
        <p:spPr>
          <a:xfrm>
            <a:off x="581066" y="4552764"/>
            <a:ext cx="8166977" cy="276999"/>
          </a:xfrm>
          <a:prstGeom prst="rect">
            <a:avLst/>
          </a:prstGeom>
          <a:noFill/>
        </p:spPr>
        <p:txBody>
          <a:bodyPr wrap="square" rtlCol="0">
            <a:spAutoFit/>
          </a:bodyPr>
          <a:lstStyle/>
          <a:p>
            <a:pPr algn="r"/>
            <a:r>
              <a:rPr lang="en-US" altLang="zh-CN" sz="1200" dirty="0"/>
              <a:t>Data Sources: Bloomberg</a:t>
            </a:r>
            <a:endParaRPr lang="zh-CN" altLang="en-US" sz="1200" dirty="0"/>
          </a:p>
        </p:txBody>
      </p:sp>
      <p:graphicFrame>
        <p:nvGraphicFramePr>
          <p:cNvPr id="6" name="表格 5">
            <a:extLst>
              <a:ext uri="{FF2B5EF4-FFF2-40B4-BE49-F238E27FC236}">
                <a16:creationId xmlns:a16="http://schemas.microsoft.com/office/drawing/2014/main" id="{CD6DF3C7-6C21-4C71-906E-1C48F229D6FF}"/>
              </a:ext>
            </a:extLst>
          </p:cNvPr>
          <p:cNvGraphicFramePr>
            <a:graphicFrameLocks noGrp="1"/>
          </p:cNvGraphicFramePr>
          <p:nvPr>
            <p:extLst>
              <p:ext uri="{D42A27DB-BD31-4B8C-83A1-F6EECF244321}">
                <p14:modId xmlns:p14="http://schemas.microsoft.com/office/powerpoint/2010/main" val="2458932667"/>
              </p:ext>
            </p:extLst>
          </p:nvPr>
        </p:nvGraphicFramePr>
        <p:xfrm>
          <a:off x="434083" y="664332"/>
          <a:ext cx="8313960" cy="3794760"/>
        </p:xfrm>
        <a:graphic>
          <a:graphicData uri="http://schemas.openxmlformats.org/drawingml/2006/table">
            <a:tbl>
              <a:tblPr firstRow="1" bandRow="1">
                <a:tableStyleId>{5C22544A-7EE6-4342-B048-85BDC9FD1C3A}</a:tableStyleId>
              </a:tblPr>
              <a:tblGrid>
                <a:gridCol w="1293179">
                  <a:extLst>
                    <a:ext uri="{9D8B030D-6E8A-4147-A177-3AD203B41FA5}">
                      <a16:colId xmlns:a16="http://schemas.microsoft.com/office/drawing/2014/main" val="2358307670"/>
                    </a:ext>
                  </a:extLst>
                </a:gridCol>
                <a:gridCol w="5220580">
                  <a:extLst>
                    <a:ext uri="{9D8B030D-6E8A-4147-A177-3AD203B41FA5}">
                      <a16:colId xmlns:a16="http://schemas.microsoft.com/office/drawing/2014/main" val="3015086056"/>
                    </a:ext>
                  </a:extLst>
                </a:gridCol>
                <a:gridCol w="1800201">
                  <a:extLst>
                    <a:ext uri="{9D8B030D-6E8A-4147-A177-3AD203B41FA5}">
                      <a16:colId xmlns:a16="http://schemas.microsoft.com/office/drawing/2014/main" val="3518877392"/>
                    </a:ext>
                  </a:extLst>
                </a:gridCol>
              </a:tblGrid>
              <a:tr h="370840">
                <a:tc>
                  <a:txBody>
                    <a:bodyPr/>
                    <a:lstStyle/>
                    <a:p>
                      <a:pPr algn="ctr"/>
                      <a:r>
                        <a:rPr lang="en-US" altLang="zh-CN" sz="1400" dirty="0"/>
                        <a:t>Factors</a:t>
                      </a:r>
                      <a:endParaRPr lang="zh-CN" altLang="en-US" sz="1400" dirty="0"/>
                    </a:p>
                  </a:txBody>
                  <a:tcPr/>
                </a:tc>
                <a:tc>
                  <a:txBody>
                    <a:bodyPr/>
                    <a:lstStyle/>
                    <a:p>
                      <a:pPr algn="ctr"/>
                      <a:r>
                        <a:rPr lang="en-US" altLang="zh-CN" sz="1400" dirty="0"/>
                        <a:t>Description</a:t>
                      </a:r>
                      <a:endParaRPr lang="zh-CN" altLang="en-US" sz="1400" dirty="0"/>
                    </a:p>
                  </a:txBody>
                  <a:tcPr/>
                </a:tc>
                <a:tc>
                  <a:txBody>
                    <a:bodyPr/>
                    <a:lstStyle/>
                    <a:p>
                      <a:pPr algn="ctr"/>
                      <a:r>
                        <a:rPr lang="en-US" altLang="zh-CN" sz="1400" dirty="0"/>
                        <a:t>Abbreviation in codes</a:t>
                      </a:r>
                    </a:p>
                  </a:txBody>
                  <a:tcPr/>
                </a:tc>
                <a:extLst>
                  <a:ext uri="{0D108BD9-81ED-4DB2-BD59-A6C34878D82A}">
                    <a16:rowId xmlns:a16="http://schemas.microsoft.com/office/drawing/2014/main" val="1847284997"/>
                  </a:ext>
                </a:extLst>
              </a:tr>
              <a:tr h="370840">
                <a:tc>
                  <a:txBody>
                    <a:bodyPr/>
                    <a:lstStyle/>
                    <a:p>
                      <a:pPr algn="ctr"/>
                      <a:r>
                        <a:rPr lang="en-US" altLang="zh-CN" sz="1200" dirty="0"/>
                        <a:t>Close Price</a:t>
                      </a:r>
                      <a:endParaRPr lang="zh-CN" altLang="en-US" sz="1200" dirty="0"/>
                    </a:p>
                  </a:txBody>
                  <a:tcPr/>
                </a:tc>
                <a:tc>
                  <a:txBody>
                    <a:bodyPr/>
                    <a:lstStyle/>
                    <a:p>
                      <a:pPr algn="ctr"/>
                      <a:r>
                        <a:rPr lang="en-US" altLang="zh-CN" sz="1200" dirty="0"/>
                        <a:t>The final price on a given trading day</a:t>
                      </a:r>
                      <a:endParaRPr lang="zh-CN" altLang="en-US" sz="1200" dirty="0"/>
                    </a:p>
                  </a:txBody>
                  <a:tcPr/>
                </a:tc>
                <a:tc>
                  <a:txBody>
                    <a:bodyPr/>
                    <a:lstStyle/>
                    <a:p>
                      <a:pPr algn="ctr"/>
                      <a:r>
                        <a:rPr lang="en-US" altLang="zh-CN" sz="1200" dirty="0"/>
                        <a:t>PX</a:t>
                      </a:r>
                      <a:endParaRPr lang="zh-CN" altLang="en-US" sz="1200" dirty="0"/>
                    </a:p>
                  </a:txBody>
                  <a:tcPr/>
                </a:tc>
                <a:extLst>
                  <a:ext uri="{0D108BD9-81ED-4DB2-BD59-A6C34878D82A}">
                    <a16:rowId xmlns:a16="http://schemas.microsoft.com/office/drawing/2014/main" val="1238730999"/>
                  </a:ext>
                </a:extLst>
              </a:tr>
              <a:tr h="370840">
                <a:tc>
                  <a:txBody>
                    <a:bodyPr/>
                    <a:lstStyle/>
                    <a:p>
                      <a:pPr algn="ctr"/>
                      <a:r>
                        <a:rPr lang="en-US" altLang="zh-CN" sz="1200" dirty="0"/>
                        <a:t>Dividend Yield</a:t>
                      </a:r>
                      <a:endParaRPr lang="zh-CN" altLang="en-US" sz="1200" dirty="0"/>
                    </a:p>
                  </a:txBody>
                  <a:tcPr/>
                </a:tc>
                <a:tc>
                  <a:txBody>
                    <a:bodyPr/>
                    <a:lstStyle/>
                    <a:p>
                      <a:pPr algn="ctr"/>
                      <a:r>
                        <a:rPr lang="en-US" altLang="zh-CN" sz="1200" dirty="0"/>
                        <a:t>Dividend /Share price</a:t>
                      </a:r>
                      <a:endParaRPr lang="zh-CN" altLang="en-US" sz="1200" dirty="0"/>
                    </a:p>
                  </a:txBody>
                  <a:tcPr/>
                </a:tc>
                <a:tc>
                  <a:txBody>
                    <a:bodyPr/>
                    <a:lstStyle/>
                    <a:p>
                      <a:pPr algn="ctr"/>
                      <a:r>
                        <a:rPr lang="en-US" altLang="zh-CN" sz="1200" dirty="0"/>
                        <a:t>DIV</a:t>
                      </a:r>
                      <a:endParaRPr lang="zh-CN" altLang="en-US" sz="1200" dirty="0"/>
                    </a:p>
                  </a:txBody>
                  <a:tcPr/>
                </a:tc>
                <a:extLst>
                  <a:ext uri="{0D108BD9-81ED-4DB2-BD59-A6C34878D82A}">
                    <a16:rowId xmlns:a16="http://schemas.microsoft.com/office/drawing/2014/main" val="292553683"/>
                  </a:ext>
                </a:extLst>
              </a:tr>
              <a:tr h="370840">
                <a:tc>
                  <a:txBody>
                    <a:bodyPr/>
                    <a:lstStyle/>
                    <a:p>
                      <a:pPr algn="ctr"/>
                      <a:r>
                        <a:rPr lang="en-US" altLang="zh-CN" sz="1200" dirty="0"/>
                        <a:t>Leverage</a:t>
                      </a:r>
                      <a:endParaRPr lang="zh-CN" altLang="en-US" sz="1200" dirty="0"/>
                    </a:p>
                  </a:txBody>
                  <a:tcPr/>
                </a:tc>
                <a:tc>
                  <a:txBody>
                    <a:bodyPr/>
                    <a:lstStyle/>
                    <a:p>
                      <a:pPr algn="ctr"/>
                      <a:r>
                        <a:rPr lang="en-US" altLang="zh-CN" sz="1200" dirty="0"/>
                        <a:t>Total Debt/Shareholders’ Equity</a:t>
                      </a:r>
                      <a:endParaRPr lang="zh-CN" altLang="en-US" sz="1200" dirty="0"/>
                    </a:p>
                  </a:txBody>
                  <a:tcPr/>
                </a:tc>
                <a:tc>
                  <a:txBody>
                    <a:bodyPr/>
                    <a:lstStyle/>
                    <a:p>
                      <a:pPr algn="ctr"/>
                      <a:r>
                        <a:rPr lang="en-US" altLang="zh-CN" sz="1200" dirty="0"/>
                        <a:t>LEV</a:t>
                      </a:r>
                      <a:endParaRPr lang="zh-CN" altLang="en-US" sz="1200" dirty="0"/>
                    </a:p>
                  </a:txBody>
                  <a:tcPr/>
                </a:tc>
                <a:extLst>
                  <a:ext uri="{0D108BD9-81ED-4DB2-BD59-A6C34878D82A}">
                    <a16:rowId xmlns:a16="http://schemas.microsoft.com/office/drawing/2014/main" val="2558694372"/>
                  </a:ext>
                </a:extLst>
              </a:tr>
              <a:tr h="370840">
                <a:tc>
                  <a:txBody>
                    <a:bodyPr/>
                    <a:lstStyle/>
                    <a:p>
                      <a:pPr algn="ctr"/>
                      <a:r>
                        <a:rPr lang="en-US" altLang="zh-CN" sz="1200" dirty="0"/>
                        <a:t>Price Momentum</a:t>
                      </a:r>
                      <a:endParaRPr lang="zh-CN" altLang="en-US" sz="1200" dirty="0"/>
                    </a:p>
                  </a:txBody>
                  <a:tcPr/>
                </a:tc>
                <a:tc>
                  <a:txBody>
                    <a:bodyPr/>
                    <a:lstStyle/>
                    <a:p>
                      <a:pPr algn="ctr"/>
                      <a:r>
                        <a:rPr lang="en-US" altLang="zh-CN" sz="1200" dirty="0"/>
                        <a:t>Technical analysis indicator on price tendency</a:t>
                      </a:r>
                      <a:endParaRPr lang="zh-CN" altLang="en-US" sz="1200" dirty="0"/>
                    </a:p>
                  </a:txBody>
                  <a:tcPr/>
                </a:tc>
                <a:tc>
                  <a:txBody>
                    <a:bodyPr/>
                    <a:lstStyle/>
                    <a:p>
                      <a:pPr algn="ctr"/>
                      <a:r>
                        <a:rPr lang="en-US" altLang="zh-CN" sz="1200" dirty="0"/>
                        <a:t>PMOM</a:t>
                      </a:r>
                      <a:endParaRPr lang="zh-CN" altLang="en-US" sz="1200" dirty="0"/>
                    </a:p>
                  </a:txBody>
                  <a:tcPr/>
                </a:tc>
                <a:extLst>
                  <a:ext uri="{0D108BD9-81ED-4DB2-BD59-A6C34878D82A}">
                    <a16:rowId xmlns:a16="http://schemas.microsoft.com/office/drawing/2014/main" val="1149231048"/>
                  </a:ext>
                </a:extLst>
              </a:tr>
              <a:tr h="370840">
                <a:tc>
                  <a:txBody>
                    <a:bodyPr/>
                    <a:lstStyle/>
                    <a:p>
                      <a:pPr algn="ctr"/>
                      <a:r>
                        <a:rPr lang="en-US" altLang="zh-CN" sz="1200" dirty="0"/>
                        <a:t>Return Volatility</a:t>
                      </a:r>
                      <a:endParaRPr lang="zh-CN" altLang="en-US" sz="1200" dirty="0"/>
                    </a:p>
                  </a:txBody>
                  <a:tcPr/>
                </a:tc>
                <a:tc>
                  <a:txBody>
                    <a:bodyPr/>
                    <a:lstStyle/>
                    <a:p>
                      <a:pPr algn="ctr"/>
                      <a:r>
                        <a:rPr lang="en-US" altLang="zh-CN" sz="1200" dirty="0"/>
                        <a:t>A statistical measure of the dispersion of returns</a:t>
                      </a:r>
                      <a:endParaRPr lang="zh-CN" altLang="en-US" sz="1200" dirty="0"/>
                    </a:p>
                  </a:txBody>
                  <a:tcPr/>
                </a:tc>
                <a:tc>
                  <a:txBody>
                    <a:bodyPr/>
                    <a:lstStyle/>
                    <a:p>
                      <a:pPr algn="ctr"/>
                      <a:r>
                        <a:rPr lang="en-US" altLang="zh-CN" sz="1200" dirty="0"/>
                        <a:t>RTNVOL</a:t>
                      </a:r>
                      <a:endParaRPr lang="zh-CN" altLang="en-US" sz="1200" dirty="0"/>
                    </a:p>
                  </a:txBody>
                  <a:tcPr/>
                </a:tc>
                <a:extLst>
                  <a:ext uri="{0D108BD9-81ED-4DB2-BD59-A6C34878D82A}">
                    <a16:rowId xmlns:a16="http://schemas.microsoft.com/office/drawing/2014/main" val="3134795566"/>
                  </a:ext>
                </a:extLst>
              </a:tr>
              <a:tr h="370840">
                <a:tc>
                  <a:txBody>
                    <a:bodyPr/>
                    <a:lstStyle/>
                    <a:p>
                      <a:pPr algn="ctr"/>
                      <a:r>
                        <a:rPr lang="en-US" altLang="zh-CN" sz="1200" dirty="0"/>
                        <a:t>Market Capitalization</a:t>
                      </a:r>
                      <a:endParaRPr lang="zh-CN" altLang="en-US" sz="1200" dirty="0"/>
                    </a:p>
                  </a:txBody>
                  <a:tcPr/>
                </a:tc>
                <a:tc>
                  <a:txBody>
                    <a:bodyPr/>
                    <a:lstStyle/>
                    <a:p>
                      <a:pPr algn="ctr"/>
                      <a:r>
                        <a:rPr lang="en-US" altLang="zh-CN" sz="1200" dirty="0"/>
                        <a:t>Total dollar market value of all of a company’s outstanding shares</a:t>
                      </a:r>
                      <a:endParaRPr lang="zh-CN" altLang="en-US" sz="1200" dirty="0"/>
                    </a:p>
                  </a:txBody>
                  <a:tcPr/>
                </a:tc>
                <a:tc>
                  <a:txBody>
                    <a:bodyPr/>
                    <a:lstStyle/>
                    <a:p>
                      <a:pPr algn="ctr"/>
                      <a:r>
                        <a:rPr lang="en-US" altLang="zh-CN" sz="1200" dirty="0"/>
                        <a:t>MCAP</a:t>
                      </a:r>
                      <a:endParaRPr lang="zh-CN" altLang="en-US" sz="1200" dirty="0"/>
                    </a:p>
                  </a:txBody>
                  <a:tcPr/>
                </a:tc>
                <a:extLst>
                  <a:ext uri="{0D108BD9-81ED-4DB2-BD59-A6C34878D82A}">
                    <a16:rowId xmlns:a16="http://schemas.microsoft.com/office/drawing/2014/main" val="2118620138"/>
                  </a:ext>
                </a:extLst>
              </a:tr>
              <a:tr h="370840">
                <a:tc>
                  <a:txBody>
                    <a:bodyPr/>
                    <a:lstStyle/>
                    <a:p>
                      <a:pPr algn="ctr"/>
                      <a:r>
                        <a:rPr lang="en-US" altLang="zh-CN" sz="1200" dirty="0"/>
                        <a:t>Earning Yield</a:t>
                      </a:r>
                      <a:endParaRPr lang="zh-CN" altLang="en-US" sz="1200" dirty="0"/>
                    </a:p>
                  </a:txBody>
                  <a:tcPr/>
                </a:tc>
                <a:tc>
                  <a:txBody>
                    <a:bodyPr/>
                    <a:lstStyle/>
                    <a:p>
                      <a:pPr algn="ctr"/>
                      <a:r>
                        <a:rPr lang="en-US" altLang="zh-CN" sz="1200" dirty="0"/>
                        <a:t>Earnings per share /Current market price per share</a:t>
                      </a:r>
                      <a:endParaRPr lang="zh-CN" altLang="en-US" sz="1200" dirty="0"/>
                    </a:p>
                  </a:txBody>
                  <a:tcPr/>
                </a:tc>
                <a:tc>
                  <a:txBody>
                    <a:bodyPr/>
                    <a:lstStyle/>
                    <a:p>
                      <a:pPr algn="ctr"/>
                      <a:r>
                        <a:rPr lang="en-US" altLang="zh-CN" sz="1200" dirty="0"/>
                        <a:t>EY</a:t>
                      </a:r>
                      <a:endParaRPr lang="zh-CN" altLang="en-US" sz="1200" dirty="0"/>
                    </a:p>
                  </a:txBody>
                  <a:tcPr/>
                </a:tc>
                <a:extLst>
                  <a:ext uri="{0D108BD9-81ED-4DB2-BD59-A6C34878D82A}">
                    <a16:rowId xmlns:a16="http://schemas.microsoft.com/office/drawing/2014/main" val="3155676238"/>
                  </a:ext>
                </a:extLst>
              </a:tr>
              <a:tr h="370840">
                <a:tc>
                  <a:txBody>
                    <a:bodyPr/>
                    <a:lstStyle/>
                    <a:p>
                      <a:pPr algn="ctr"/>
                      <a:r>
                        <a:rPr lang="en-US" altLang="zh-CN" sz="1200" dirty="0"/>
                        <a:t>Return</a:t>
                      </a:r>
                      <a:endParaRPr lang="zh-CN" altLang="en-US" sz="1200" dirty="0"/>
                    </a:p>
                  </a:txBody>
                  <a:tcPr/>
                </a:tc>
                <a:tc>
                  <a:txBody>
                    <a:bodyPr/>
                    <a:lstStyle/>
                    <a:p>
                      <a:pPr algn="ctr"/>
                      <a:r>
                        <a:rPr lang="en-US" altLang="zh-CN" sz="1200" dirty="0"/>
                        <a:t>Monthly return</a:t>
                      </a:r>
                      <a:endParaRPr lang="zh-CN" altLang="en-US" sz="1200" dirty="0"/>
                    </a:p>
                  </a:txBody>
                  <a:tcPr/>
                </a:tc>
                <a:tc>
                  <a:txBody>
                    <a:bodyPr/>
                    <a:lstStyle/>
                    <a:p>
                      <a:pPr algn="ctr"/>
                      <a:r>
                        <a:rPr lang="en-US" altLang="zh-CN" sz="1200" dirty="0"/>
                        <a:t>RTNM</a:t>
                      </a:r>
                      <a:endParaRPr lang="zh-CN" altLang="en-US" sz="1200" dirty="0"/>
                    </a:p>
                  </a:txBody>
                  <a:tcPr/>
                </a:tc>
                <a:extLst>
                  <a:ext uri="{0D108BD9-81ED-4DB2-BD59-A6C34878D82A}">
                    <a16:rowId xmlns:a16="http://schemas.microsoft.com/office/drawing/2014/main" val="648186482"/>
                  </a:ext>
                </a:extLst>
              </a:tr>
              <a:tr h="370840">
                <a:tc>
                  <a:txBody>
                    <a:bodyPr/>
                    <a:lstStyle/>
                    <a:p>
                      <a:pPr algn="ctr"/>
                      <a:r>
                        <a:rPr lang="en-US" altLang="zh-CN" sz="1200" dirty="0"/>
                        <a:t>GICS</a:t>
                      </a:r>
                      <a:endParaRPr lang="zh-CN" altLang="en-US" sz="1200" dirty="0"/>
                    </a:p>
                  </a:txBody>
                  <a:tcPr/>
                </a:tc>
                <a:tc>
                  <a:txBody>
                    <a:bodyPr/>
                    <a:lstStyle/>
                    <a:p>
                      <a:pPr algn="ctr"/>
                      <a:r>
                        <a:rPr lang="en-US" altLang="zh-CN" sz="1200" dirty="0"/>
                        <a:t>Global Industry Classification Standard</a:t>
                      </a:r>
                    </a:p>
                  </a:txBody>
                  <a:tcPr/>
                </a:tc>
                <a:tc>
                  <a:txBody>
                    <a:bodyPr/>
                    <a:lstStyle/>
                    <a:p>
                      <a:pPr algn="ctr"/>
                      <a:r>
                        <a:rPr lang="en-US" altLang="zh-CN" sz="1200" dirty="0"/>
                        <a:t>GICS</a:t>
                      </a:r>
                      <a:endParaRPr lang="zh-CN" altLang="en-US" sz="1200" dirty="0"/>
                    </a:p>
                  </a:txBody>
                  <a:tcPr/>
                </a:tc>
                <a:extLst>
                  <a:ext uri="{0D108BD9-81ED-4DB2-BD59-A6C34878D82A}">
                    <a16:rowId xmlns:a16="http://schemas.microsoft.com/office/drawing/2014/main" val="2992506017"/>
                  </a:ext>
                </a:extLst>
              </a:tr>
            </a:tbl>
          </a:graphicData>
        </a:graphic>
      </p:graphicFrame>
    </p:spTree>
    <p:extLst>
      <p:ext uri="{BB962C8B-B14F-4D97-AF65-F5344CB8AC3E}">
        <p14:creationId xmlns:p14="http://schemas.microsoft.com/office/powerpoint/2010/main" val="711855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126421" y="1365150"/>
            <a:ext cx="1025922" cy="1231106"/>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8000" b="0" dirty="0">
                <a:solidFill>
                  <a:schemeClr val="accent1"/>
                </a:solidFill>
                <a:latin typeface="MS Gothic" pitchFamily="49" charset="-128"/>
                <a:ea typeface="MS Gothic" pitchFamily="49" charset="-128"/>
                <a:cs typeface="Arial" panose="020B0604020202020204" pitchFamily="34" charset="0"/>
              </a:rPr>
              <a:t>02</a:t>
            </a:r>
          </a:p>
        </p:txBody>
      </p:sp>
      <p:sp>
        <p:nvSpPr>
          <p:cNvPr id="49" name="文本框 48"/>
          <p:cNvSpPr txBox="1"/>
          <p:nvPr/>
        </p:nvSpPr>
        <p:spPr>
          <a:xfrm>
            <a:off x="4152343" y="2526521"/>
            <a:ext cx="4596121" cy="561692"/>
          </a:xfrm>
          <a:prstGeom prst="rect">
            <a:avLst/>
          </a:prstGeom>
          <a:noFill/>
        </p:spPr>
        <p:txBody>
          <a:bodyPr wrap="square" lIns="68580" tIns="34290" rIns="68580" bIns="34290" rtlCol="0">
            <a:spAutoFit/>
          </a:bodyPr>
          <a:lstStyle/>
          <a:p>
            <a:pPr lvl="0"/>
            <a:r>
              <a:rPr lang="en-US" altLang="zh-CN" sz="3200" b="1" dirty="0">
                <a:solidFill>
                  <a:schemeClr val="accent1"/>
                </a:solidFill>
                <a:latin typeface="微软雅黑" pitchFamily="34" charset="-122"/>
                <a:ea typeface="微软雅黑" pitchFamily="34" charset="-122"/>
                <a:sym typeface="Arial" panose="020B0604020202020204" pitchFamily="34" charset="0"/>
              </a:rPr>
              <a:t>Factors</a:t>
            </a:r>
          </a:p>
        </p:txBody>
      </p:sp>
      <p:cxnSp>
        <p:nvCxnSpPr>
          <p:cNvPr id="71" name="Straight Connector 13"/>
          <p:cNvCxnSpPr/>
          <p:nvPr/>
        </p:nvCxnSpPr>
        <p:spPr>
          <a:xfrm flipH="1">
            <a:off x="0" y="2486866"/>
            <a:ext cx="6026318"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1" y="224850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2</a:t>
              </a:r>
              <a:endParaRPr lang="zh-CN" altLang="en-US" dirty="0">
                <a:solidFill>
                  <a:schemeClr val="bg1"/>
                </a:solidFill>
              </a:endParaRPr>
            </a:p>
          </p:txBody>
        </p:sp>
      </p:grp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08865" y="179473"/>
            <a:ext cx="4896035" cy="284693"/>
          </a:xfrm>
          <a:prstGeom prst="rect">
            <a:avLst/>
          </a:prstGeom>
          <a:noFill/>
        </p:spPr>
        <p:txBody>
          <a:bodyPr wrap="square" lIns="68580" tIns="34290" rIns="68580" bIns="34290" rtlCol="0">
            <a:spAutoFit/>
          </a:bodyPr>
          <a:lstStyle/>
          <a:p>
            <a:pPr lvl="0"/>
            <a:r>
              <a:rPr lang="en-US" altLang="zh-CN" sz="1400" b="1" dirty="0">
                <a:solidFill>
                  <a:schemeClr val="accent1"/>
                </a:solidFill>
                <a:latin typeface="微软雅黑" pitchFamily="34" charset="-122"/>
                <a:ea typeface="微软雅黑" pitchFamily="34" charset="-122"/>
                <a:sym typeface="Arial" panose="020B0604020202020204" pitchFamily="34" charset="0"/>
              </a:rPr>
              <a:t>Factors</a:t>
            </a:r>
          </a:p>
        </p:txBody>
      </p:sp>
      <p:cxnSp>
        <p:nvCxnSpPr>
          <p:cNvPr id="71" name="Straight Connector 13"/>
          <p:cNvCxnSpPr>
            <a:cxnSpLocks/>
          </p:cNvCxnSpPr>
          <p:nvPr/>
        </p:nvCxnSpPr>
        <p:spPr>
          <a:xfrm flipH="1">
            <a:off x="434505" y="450710"/>
            <a:ext cx="8707037" cy="0"/>
          </a:xfrm>
          <a:prstGeom prst="line">
            <a:avLst/>
          </a:prstGeom>
          <a:ln w="1905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a:grpSpLocks/>
          </p:cNvGrpSpPr>
          <p:nvPr/>
        </p:nvGrpSpPr>
        <p:grpSpPr bwMode="auto">
          <a:xfrm>
            <a:off x="71500" y="88268"/>
            <a:ext cx="437979" cy="418038"/>
            <a:chOff x="0" y="0"/>
            <a:chExt cx="650875" cy="620712"/>
          </a:xfrm>
          <a:solidFill>
            <a:schemeClr val="accent1"/>
          </a:solidFill>
        </p:grpSpPr>
        <p:sp>
          <p:nvSpPr>
            <p:cNvPr id="7" name="Oval 17"/>
            <p:cNvSpPr>
              <a:spLocks noChangeArrowheads="1"/>
            </p:cNvSpPr>
            <p:nvPr/>
          </p:nvSpPr>
          <p:spPr bwMode="auto">
            <a:xfrm>
              <a:off x="0" y="0"/>
              <a:ext cx="650875" cy="620712"/>
            </a:xfrm>
            <a:prstGeom prst="ellipse">
              <a:avLst/>
            </a:prstGeom>
            <a:grpFill/>
            <a:ln w="9525">
              <a:noFill/>
              <a:round/>
              <a:headEnd/>
              <a:tailEnd/>
            </a:ln>
          </p:spPr>
          <p:txBody>
            <a:bodyPr/>
            <a:lstStyle/>
            <a:p>
              <a:pPr eaLnBrk="1" hangingPunct="1"/>
              <a:endParaRPr lang="zh-CN" altLang="en-US" dirty="0">
                <a:solidFill>
                  <a:schemeClr val="bg1"/>
                </a:solidFill>
              </a:endParaRPr>
            </a:p>
          </p:txBody>
        </p:sp>
        <p:sp>
          <p:nvSpPr>
            <p:cNvPr id="8"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headEnd/>
              <a:tailEnd/>
            </a:ln>
          </p:spPr>
          <p:txBody>
            <a:bodyPr/>
            <a:lstStyle/>
            <a:p>
              <a:r>
                <a:rPr lang="en-US" altLang="zh-CN" dirty="0">
                  <a:solidFill>
                    <a:schemeClr val="bg1"/>
                  </a:solidFill>
                </a:rPr>
                <a:t>2</a:t>
              </a:r>
              <a:endParaRPr lang="zh-CN" altLang="en-US" dirty="0">
                <a:solidFill>
                  <a:schemeClr val="bg1"/>
                </a:solidFill>
              </a:endParaRPr>
            </a:p>
          </p:txBody>
        </p:sp>
      </p:grpSp>
      <p:graphicFrame>
        <p:nvGraphicFramePr>
          <p:cNvPr id="4" name="图示 3">
            <a:extLst>
              <a:ext uri="{FF2B5EF4-FFF2-40B4-BE49-F238E27FC236}">
                <a16:creationId xmlns:a16="http://schemas.microsoft.com/office/drawing/2014/main" id="{C363C152-F5CA-4241-A628-5FC28F771F0A}"/>
              </a:ext>
            </a:extLst>
          </p:cNvPr>
          <p:cNvGraphicFramePr/>
          <p:nvPr>
            <p:extLst>
              <p:ext uri="{D42A27DB-BD31-4B8C-83A1-F6EECF244321}">
                <p14:modId xmlns:p14="http://schemas.microsoft.com/office/powerpoint/2010/main" val="2849639754"/>
              </p:ext>
            </p:extLst>
          </p:nvPr>
        </p:nvGraphicFramePr>
        <p:xfrm>
          <a:off x="1223628" y="7219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591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DE37C-6BF2-4E90-B7B5-702B430C229D}"/>
              </a:ext>
            </a:extLst>
          </p:cNvPr>
          <p:cNvSpPr>
            <a:spLocks noGrp="1"/>
          </p:cNvSpPr>
          <p:nvPr>
            <p:ph type="title"/>
          </p:nvPr>
        </p:nvSpPr>
        <p:spPr/>
        <p:txBody>
          <a:bodyPr>
            <a:normAutofit/>
          </a:bodyPr>
          <a:lstStyle/>
          <a:p>
            <a:r>
              <a:rPr lang="en-US" altLang="zh-CN" sz="2800" b="1" dirty="0">
                <a:solidFill>
                  <a:schemeClr val="accent1"/>
                </a:solidFill>
                <a:latin typeface="微软雅黑" pitchFamily="34" charset="-122"/>
                <a:ea typeface="微软雅黑" pitchFamily="34" charset="-122"/>
                <a:cs typeface="+mn-cs"/>
              </a:rPr>
              <a:t>Why These Factors</a:t>
            </a:r>
            <a:endParaRPr lang="zh-CN" altLang="en-US" sz="2800" b="1" dirty="0">
              <a:solidFill>
                <a:schemeClr val="accent1"/>
              </a:solidFill>
              <a:latin typeface="微软雅黑" pitchFamily="34" charset="-122"/>
              <a:ea typeface="微软雅黑" pitchFamily="34" charset="-122"/>
              <a:cs typeface="+mn-cs"/>
            </a:endParaRPr>
          </a:p>
        </p:txBody>
      </p:sp>
      <p:sp>
        <p:nvSpPr>
          <p:cNvPr id="3" name="内容占位符 2">
            <a:extLst>
              <a:ext uri="{FF2B5EF4-FFF2-40B4-BE49-F238E27FC236}">
                <a16:creationId xmlns:a16="http://schemas.microsoft.com/office/drawing/2014/main" id="{81DB270A-5BAC-442D-B9E6-AD515B7CCB8F}"/>
              </a:ext>
            </a:extLst>
          </p:cNvPr>
          <p:cNvSpPr>
            <a:spLocks noGrp="1"/>
          </p:cNvSpPr>
          <p:nvPr>
            <p:ph sz="half" idx="1"/>
          </p:nvPr>
        </p:nvSpPr>
        <p:spPr/>
        <p:txBody>
          <a:bodyPr>
            <a:normAutofit/>
          </a:bodyPr>
          <a:lstStyle/>
          <a:p>
            <a:pPr>
              <a:buFont typeface="Wingdings" panose="05000000000000000000" pitchFamily="2" charset="2"/>
              <a:buChar char="Ø"/>
            </a:pPr>
            <a:r>
              <a:rPr lang="en-US" altLang="zh-CN" sz="2400" dirty="0"/>
              <a:t>Widely used in the many famous models</a:t>
            </a:r>
          </a:p>
          <a:p>
            <a:pPr>
              <a:buFont typeface="Wingdings" panose="05000000000000000000" pitchFamily="2" charset="2"/>
              <a:buChar char="Ø"/>
            </a:pPr>
            <a:r>
              <a:rPr lang="en-US" altLang="zh-CN" sz="2400" dirty="0"/>
              <a:t>Believed to be of the most significant factors for different investors</a:t>
            </a:r>
          </a:p>
          <a:p>
            <a:pPr>
              <a:buFont typeface="Wingdings" panose="05000000000000000000" pitchFamily="2" charset="2"/>
              <a:buChar char="Ø"/>
            </a:pPr>
            <a:r>
              <a:rPr lang="en-US" altLang="zh-CN" sz="2400" dirty="0"/>
              <a:t>Covered risk, quality, value etc. widely</a:t>
            </a:r>
            <a:endParaRPr lang="zh-CN" altLang="en-US" sz="2400" dirty="0"/>
          </a:p>
        </p:txBody>
      </p:sp>
      <p:sp>
        <p:nvSpPr>
          <p:cNvPr id="4" name="内容占位符 3">
            <a:extLst>
              <a:ext uri="{FF2B5EF4-FFF2-40B4-BE49-F238E27FC236}">
                <a16:creationId xmlns:a16="http://schemas.microsoft.com/office/drawing/2014/main" id="{1BB1E61E-96D8-4BD4-A9B6-31C7FAE09F70}"/>
              </a:ext>
            </a:extLst>
          </p:cNvPr>
          <p:cNvSpPr>
            <a:spLocks noGrp="1"/>
          </p:cNvSpPr>
          <p:nvPr>
            <p:ph sz="half" idx="2"/>
          </p:nvPr>
        </p:nvSpPr>
        <p:spPr/>
        <p:txBody>
          <a:bodyPr>
            <a:normAutofit/>
          </a:bodyPr>
          <a:lstStyle/>
          <a:p>
            <a:pPr marL="0" indent="0">
              <a:buNone/>
            </a:pPr>
            <a:r>
              <a:rPr lang="en-US" altLang="zh-CN" sz="2000" dirty="0"/>
              <a:t>For Example:</a:t>
            </a:r>
          </a:p>
          <a:p>
            <a:pPr>
              <a:buFont typeface="Wingdings" panose="05000000000000000000" pitchFamily="2" charset="2"/>
              <a:buChar char="ü"/>
            </a:pPr>
            <a:r>
              <a:rPr lang="en-US" altLang="zh-CN" sz="2000" dirty="0"/>
              <a:t>Market Cap: F-F Model</a:t>
            </a:r>
          </a:p>
          <a:p>
            <a:pPr>
              <a:buFont typeface="Wingdings" panose="05000000000000000000" pitchFamily="2" charset="2"/>
              <a:buChar char="ü"/>
            </a:pPr>
            <a:r>
              <a:rPr lang="en-US" altLang="zh-CN" sz="2000" dirty="0"/>
              <a:t>DIV, earnings and Leverage: Value Investment theories </a:t>
            </a:r>
          </a:p>
          <a:p>
            <a:pPr>
              <a:buFont typeface="Wingdings" panose="05000000000000000000" pitchFamily="2" charset="2"/>
              <a:buChar char="ü"/>
            </a:pPr>
            <a:r>
              <a:rPr lang="en-US" altLang="zh-CN" sz="2000" dirty="0"/>
              <a:t> Momentum: Technology Analysis</a:t>
            </a:r>
          </a:p>
          <a:p>
            <a:endParaRPr lang="en-US" altLang="zh-CN" dirty="0"/>
          </a:p>
          <a:p>
            <a:endParaRPr lang="en-US" altLang="zh-CN" dirty="0"/>
          </a:p>
        </p:txBody>
      </p:sp>
      <p:sp>
        <p:nvSpPr>
          <p:cNvPr id="5" name="文本框 4">
            <a:extLst>
              <a:ext uri="{FF2B5EF4-FFF2-40B4-BE49-F238E27FC236}">
                <a16:creationId xmlns:a16="http://schemas.microsoft.com/office/drawing/2014/main" id="{04C6F170-BFBA-4047-B0BC-D708AACB1EAB}"/>
              </a:ext>
            </a:extLst>
          </p:cNvPr>
          <p:cNvSpPr txBox="1"/>
          <p:nvPr/>
        </p:nvSpPr>
        <p:spPr>
          <a:xfrm>
            <a:off x="2555776" y="4409839"/>
            <a:ext cx="4610558" cy="646331"/>
          </a:xfrm>
          <a:prstGeom prst="rect">
            <a:avLst/>
          </a:prstGeom>
          <a:noFill/>
        </p:spPr>
        <p:txBody>
          <a:bodyPr wrap="none" rtlCol="0">
            <a:spAutoFit/>
          </a:bodyPr>
          <a:lstStyle/>
          <a:p>
            <a:r>
              <a:rPr lang="en-US" altLang="zh-CN" b="1" i="1" dirty="0">
                <a:latin typeface="华文细黑" panose="02010600040101010101" pitchFamily="2" charset="-122"/>
                <a:ea typeface="华文细黑" panose="02010600040101010101" pitchFamily="2" charset="-122"/>
              </a:rPr>
              <a:t>These factors are the best candidates</a:t>
            </a:r>
            <a:r>
              <a:rPr lang="zh-CN" altLang="en-US" b="1" i="1" dirty="0">
                <a:latin typeface="华文细黑" panose="02010600040101010101" pitchFamily="2" charset="-122"/>
                <a:ea typeface="华文细黑" panose="02010600040101010101" pitchFamily="2" charset="-122"/>
              </a:rPr>
              <a:t>！</a:t>
            </a:r>
          </a:p>
          <a:p>
            <a:endParaRPr lang="zh-CN" altLang="en-US" dirty="0"/>
          </a:p>
        </p:txBody>
      </p:sp>
    </p:spTree>
    <p:extLst>
      <p:ext uri="{BB962C8B-B14F-4D97-AF65-F5344CB8AC3E}">
        <p14:creationId xmlns:p14="http://schemas.microsoft.com/office/powerpoint/2010/main" val="147395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www.33ppt.com">
  <a:themeElements>
    <a:clrScheme name="自定义 831">
      <a:dk1>
        <a:sysClr val="windowText" lastClr="000000"/>
      </a:dk1>
      <a:lt1>
        <a:sysClr val="window" lastClr="FFFFFF"/>
      </a:lt1>
      <a:dk2>
        <a:srgbClr val="1F497D"/>
      </a:dk2>
      <a:lt2>
        <a:srgbClr val="EEECE1"/>
      </a:lt2>
      <a:accent1>
        <a:srgbClr val="E88B4E"/>
      </a:accent1>
      <a:accent2>
        <a:srgbClr val="80B1B6"/>
      </a:accent2>
      <a:accent3>
        <a:srgbClr val="E88B4E"/>
      </a:accent3>
      <a:accent4>
        <a:srgbClr val="80B1B6"/>
      </a:accent4>
      <a:accent5>
        <a:srgbClr val="E88B4E"/>
      </a:accent5>
      <a:accent6>
        <a:srgbClr val="80B1B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1457</Words>
  <Application>Microsoft Office PowerPoint</Application>
  <PresentationFormat>自定义</PresentationFormat>
  <Paragraphs>351</Paragraphs>
  <Slides>28</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 Unicode MS</vt:lpstr>
      <vt:lpstr>Frutiger 55 Roman</vt:lpstr>
      <vt:lpstr>MS Gothic</vt:lpstr>
      <vt:lpstr>等线</vt:lpstr>
      <vt:lpstr>华文细黑</vt:lpstr>
      <vt:lpstr>微软雅黑</vt:lpstr>
      <vt:lpstr>Arial</vt:lpstr>
      <vt:lpstr>Bodoni MT Black</vt:lpstr>
      <vt:lpstr>Calibri</vt:lpstr>
      <vt:lpstr>Cambria Math</vt:lpstr>
      <vt:lpstr>Cooper Black</vt:lpstr>
      <vt:lpstr>Wingdings</vt:lpstr>
      <vt:lpstr>www.33ppt.com</vt:lpstr>
      <vt:lpstr>PowerPoint 演示文稿</vt:lpstr>
      <vt:lpstr>PowerPoint 演示文稿</vt:lpstr>
      <vt:lpstr>PowerPoint 演示文稿</vt:lpstr>
      <vt:lpstr>Basic Information</vt:lpstr>
      <vt:lpstr>Basic Information</vt:lpstr>
      <vt:lpstr>PowerPoint 演示文稿</vt:lpstr>
      <vt:lpstr>PowerPoint 演示文稿</vt:lpstr>
      <vt:lpstr>PowerPoint 演示文稿</vt:lpstr>
      <vt:lpstr>Why These Factors</vt:lpstr>
      <vt:lpstr>How to Combine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Jian ZHANG</cp:lastModifiedBy>
  <cp:revision>50</cp:revision>
  <dcterms:created xsi:type="dcterms:W3CDTF">2017-06-17T15:55:29Z</dcterms:created>
  <dcterms:modified xsi:type="dcterms:W3CDTF">2019-03-29T06:26:23Z</dcterms:modified>
</cp:coreProperties>
</file>