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71" r:id="rId6"/>
    <p:sldId id="257" r:id="rId7"/>
    <p:sldId id="258" r:id="rId8"/>
    <p:sldId id="259" r:id="rId9"/>
    <p:sldId id="260" r:id="rId10"/>
    <p:sldId id="273" r:id="rId11"/>
    <p:sldId id="261" r:id="rId12"/>
    <p:sldId id="263" r:id="rId13"/>
    <p:sldId id="262" r:id="rId14"/>
    <p:sldId id="265" r:id="rId15"/>
    <p:sldId id="264" r:id="rId16"/>
    <p:sldId id="266" r:id="rId17"/>
    <p:sldId id="267" r:id="rId18"/>
    <p:sldId id="268" r:id="rId19"/>
    <p:sldId id="269" r:id="rId20"/>
    <p:sldId id="270" r:id="rId21"/>
    <p:sldId id="272" r:id="rId22"/>
    <p:sldId id="274" r:id="rId23"/>
    <p:sldId id="275" r:id="rId24"/>
    <p:sldId id="284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69" autoAdjust="0"/>
    <p:restoredTop sz="94660"/>
  </p:normalViewPr>
  <p:slideViewPr>
    <p:cSldViewPr snapToGrid="0" showGuides="1">
      <p:cViewPr>
        <p:scale>
          <a:sx n="130" d="100"/>
          <a:sy n="130" d="100"/>
        </p:scale>
        <p:origin x="664" y="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00" d="100"/>
          <a:sy n="100" d="100"/>
        </p:scale>
        <p:origin x="355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B371FDD4-1ACE-4353-829D-0505EA0F4DC5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2018/1/22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algn="r" rtl="0"/>
              <a:t>‹#›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3A96AD4-FA7B-45A4-B8C6-63FF3B17A7BB}" type="datetime1">
              <a:rPr lang="zh-TW" altLang="en-US" smtClean="0"/>
              <a:pPr/>
              <a:t>2018/1/22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 smtClean="0"/>
              <a:t>按一下以編輯母片文字樣式</a:t>
            </a:r>
          </a:p>
          <a:p>
            <a:pPr lvl="1" rtl="0"/>
            <a:r>
              <a:rPr lang="zh-TW" altLang="en-US" noProof="0" dirty="0" smtClean="0"/>
              <a:t>第二層</a:t>
            </a:r>
          </a:p>
          <a:p>
            <a:pPr lvl="2" rtl="0"/>
            <a:r>
              <a:rPr lang="zh-TW" altLang="en-US" noProof="0" dirty="0" smtClean="0"/>
              <a:t>第三層</a:t>
            </a:r>
          </a:p>
          <a:p>
            <a:pPr lvl="3" rtl="0"/>
            <a:r>
              <a:rPr lang="zh-TW" altLang="en-US" noProof="0" dirty="0" smtClean="0"/>
              <a:t>第四層</a:t>
            </a:r>
          </a:p>
          <a:p>
            <a:pPr lvl="4" rtl="0"/>
            <a:r>
              <a:rPr lang="zh-TW" altLang="en-US" noProof="0" dirty="0" smtClean="0"/>
              <a:t>第五層</a:t>
            </a:r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A3C37BE-C303-496D-B5CD-85F2937540F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59B422B-3BF5-43B3-9165-CCDB821825AF}" type="datetime1">
              <a:rPr lang="zh-TW" altLang="en-US" smtClean="0"/>
              <a:pPr/>
              <a:t>2018/1/22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F54DE5-C571-48E8-A5BC-B369434E2F44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B2563F1-500E-408A-A491-AE24D688795F}" type="datetime1">
              <a:rPr lang="zh-TW" altLang="en-US" smtClean="0"/>
              <a:pPr/>
              <a:t>2018/1/22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7B3416-5CF5-4927-985D-18A895A86DC6}" type="datetime1">
              <a:rPr lang="zh-TW" altLang="en-US" smtClean="0"/>
              <a:pPr/>
              <a:t>2018/1/22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889B35-78A4-45CE-AD89-6D92CED8C8C3}" type="datetime1">
              <a:rPr lang="zh-TW" altLang="en-US" smtClean="0"/>
              <a:pPr/>
              <a:t>2018/1/22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  <p:grpSp>
        <p:nvGrpSpPr>
          <p:cNvPr id="7" name="群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線接點​​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B725DB8-7E1F-4134-B0B4-81426C2F1419}" type="datetime1">
              <a:rPr lang="zh-TW" altLang="en-US" smtClean="0"/>
              <a:pPr/>
              <a:t>2018/1/22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F54DE5-C571-48E8-A5BC-B369434E2F44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含圖片的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線接點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​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線接點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lang="zh-TW" altLang="en-US" noProof="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圖片預留位置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19" name="說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TW" altLang="en-US" sz="1200" b="1" i="1" noProof="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itchFamily="34" charset="0"/>
              </a:rPr>
              <a:t>附註</a:t>
            </a:r>
            <a:r>
              <a:rPr lang="en-US" altLang="zh-TW" sz="1200" b="1" i="1" noProof="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itchFamily="34" charset="0"/>
              </a:rPr>
              <a:t>︰</a:t>
            </a:r>
          </a:p>
          <a:p>
            <a:pPr rtl="0"/>
            <a:r>
              <a:rPr lang="zh-TW" altLang="en-US" sz="1200" i="1" noProof="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itchFamily="34" charset="0"/>
              </a:rPr>
              <a:t>若要變更此投影片上的影像，請選取該影像並將其刪除。然後按一下預留位置中的 </a:t>
            </a:r>
            <a:r>
              <a:rPr lang="en-US" altLang="zh-TW" sz="1200" i="1" noProof="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itchFamily="34" charset="0"/>
              </a:rPr>
              <a:t>[</a:t>
            </a:r>
            <a:r>
              <a:rPr lang="zh-TW" altLang="en-US" sz="1200" i="1" noProof="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itchFamily="34" charset="0"/>
              </a:rPr>
              <a:t>圖片</a:t>
            </a:r>
            <a:r>
              <a:rPr lang="en-US" altLang="zh-TW" sz="1200" i="1" noProof="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itchFamily="34" charset="0"/>
              </a:rPr>
              <a:t>] </a:t>
            </a:r>
            <a:r>
              <a:rPr lang="zh-TW" altLang="en-US" sz="1200" i="1" noProof="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itchFamily="34" charset="0"/>
              </a:rPr>
              <a:t>圖示以插入您自己的影像。</a:t>
            </a:r>
            <a:endParaRPr lang="zh-TW" altLang="en-US" sz="1200" i="1" noProof="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群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線接點​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grpSp>
          <p:nvGrpSpPr>
            <p:cNvPr id="11" name="群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線接點​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5F88363-1F06-484F-8EF8-105DD2962615}" type="datetime1">
              <a:rPr lang="zh-TW" altLang="en-US" smtClean="0"/>
              <a:pPr/>
              <a:t>2018/1/22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F54DE5-C571-48E8-A5BC-B369434E2F44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25015EE-A651-48B6-9DC6-905699ADF8ED}" type="datetime1">
              <a:rPr lang="zh-TW" altLang="en-US" smtClean="0"/>
              <a:pPr/>
              <a:t>2018/1/22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F54DE5-C571-48E8-A5BC-B369434E2F44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E8B0A60-0F1A-4E29-9883-18EE76F0CFF8}" type="datetime1">
              <a:rPr lang="zh-TW" altLang="en-US" smtClean="0"/>
              <a:pPr/>
              <a:t>2018/1/22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F54DE5-C571-48E8-A5BC-B369434E2F44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1825917-AF7F-4360-B651-0C1870BBDB38}" type="datetime1">
              <a:rPr lang="zh-TW" altLang="en-US" smtClean="0"/>
              <a:pPr/>
              <a:t>2018/1/22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E9807A-A7EC-48A6-8C49-0D504F76532B}" type="datetime1">
              <a:rPr lang="zh-TW" altLang="en-US" smtClean="0"/>
              <a:pPr/>
              <a:t>2018/1/22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B48C6C-65B7-481E-987C-5E2442136467}" type="datetime1">
              <a:rPr lang="zh-TW" altLang="en-US" smtClean="0"/>
              <a:pPr/>
              <a:t>2018/1/22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  <a:p>
            <a:pPr lvl="5" rtl="0"/>
            <a:r>
              <a:rPr lang="zh-TW" altLang="en-US" noProof="0" dirty="0"/>
              <a:t>第六層</a:t>
            </a:r>
          </a:p>
          <a:p>
            <a:pPr lvl="6" rtl="0"/>
            <a:r>
              <a:rPr lang="zh-TW" altLang="en-US" noProof="0" dirty="0"/>
              <a:t>第七層</a:t>
            </a:r>
          </a:p>
          <a:p>
            <a:pPr lvl="7" rtl="0"/>
            <a:r>
              <a:rPr lang="zh-TW" altLang="en-US" noProof="0" dirty="0"/>
              <a:t>第八層</a:t>
            </a:r>
          </a:p>
          <a:p>
            <a:pPr lvl="8" rtl="0"/>
            <a:r>
              <a:rPr lang="zh-TW" altLang="en-US" noProof="0" dirty="0"/>
              <a:t>第九層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B9DC7F4-5BF6-457F-99BE-03398AF10899}" type="datetime1">
              <a:rPr lang="zh-TW" altLang="en-US" smtClean="0"/>
              <a:pPr/>
              <a:t>2018/1/22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F54DE5-C571-48E8-A5BC-B369434E2F4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線接點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book/zh-tw/v2/ch00/_getting_started" TargetMode="Externa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book/zh-tw/v2/ch00/_getting_started" TargetMode="Externa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/win" TargetMode="External"/><Relationship Id="rId4" Type="http://schemas.openxmlformats.org/officeDocument/2006/relationships/hyperlink" Target="http://windows.github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download/ma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XXX@example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ennethchiao/PythonClass.gi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3805428" cy="2219691"/>
          </a:xfrm>
        </p:spPr>
        <p:txBody>
          <a:bodyPr rtlCol="0" anchor="ctr"/>
          <a:lstStyle/>
          <a:p>
            <a:pPr rtl="0"/>
            <a:r>
              <a:rPr lang="en-US" altLang="zh-TW" dirty="0" smtClean="0"/>
              <a:t>GIT</a:t>
            </a:r>
            <a:r>
              <a:rPr lang="zh-TW" altLang="en-US" dirty="0" smtClean="0"/>
              <a:t>基礎教學</a:t>
            </a:r>
            <a:endPara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By K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8" name="圖片版面配置區 7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0" r="-680"/>
          <a:stretch/>
        </p:blipFill>
        <p:spPr>
          <a:xfrm>
            <a:off x="5162949" y="1917290"/>
            <a:ext cx="7029051" cy="28998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800"/>
              </a:spcBef>
            </a:pPr>
            <a:r>
              <a:rPr lang="zh-TW" altLang="en-US" sz="2000" dirty="0" smtClean="0">
                <a:solidFill>
                  <a:srgbClr val="FF0000"/>
                </a:solidFill>
                <a:latin typeface="PingFang TC" charset="-120"/>
                <a:ea typeface="PingFang TC" charset="-120"/>
                <a:cs typeface="PingFang TC" charset="-120"/>
              </a:rPr>
              <a:t>追蹤</a:t>
            </a:r>
            <a:r>
              <a:rPr lang="zh-TW" altLang="en-US" sz="2000" dirty="0">
                <a:latin typeface="PingFang TC" charset="-120"/>
                <a:ea typeface="PingFang TC" charset="-120"/>
                <a:cs typeface="PingFang TC" charset="-120"/>
              </a:rPr>
              <a:t>一個新的</a:t>
            </a:r>
            <a:r>
              <a:rPr lang="zh-TW" altLang="en-US" sz="2000" dirty="0" smtClean="0">
                <a:latin typeface="PingFang TC" charset="-120"/>
                <a:ea typeface="PingFang TC" charset="-120"/>
                <a:cs typeface="PingFang TC" charset="-120"/>
              </a:rPr>
              <a:t>檔案</a:t>
            </a:r>
            <a:endParaRPr lang="en-US" altLang="zh-TW" sz="2000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marL="685800" lvl="2">
              <a:spcBef>
                <a:spcPts val="1800"/>
              </a:spcBef>
            </a:pPr>
            <a:r>
              <a:rPr lang="en-US" altLang="zh-TW" sz="1800" dirty="0" err="1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1800" dirty="0" smtClean="0">
                <a:latin typeface="PingFang TC" charset="-120"/>
                <a:ea typeface="PingFang TC" charset="-120"/>
                <a:cs typeface="PingFang TC" charset="-120"/>
              </a:rPr>
              <a:t>add</a:t>
            </a:r>
            <a:endParaRPr kumimoji="1" lang="en-US" altLang="zh-TW" dirty="0">
              <a:latin typeface="PingFang TC" charset="-120"/>
              <a:ea typeface="PingFang TC" charset="-120"/>
              <a:cs typeface="PingFang TC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PingFang TC" charset="-120"/>
                <a:ea typeface="PingFang TC" charset="-120"/>
                <a:cs typeface="PingFang TC" charset="-120"/>
              </a:rPr>
              <a:t>忽略不需要的檔案</a:t>
            </a:r>
          </a:p>
          <a:p>
            <a:pPr lvl="1"/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你會有一類檔案不想讓 </a:t>
            </a:r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自動加入，也不希望它們被顯示為未追蹤， 這些通常是自動產生的檔案，例如：日誌檔案或者編譯系統產生的檔案； 在這情況下，你可以新建一個名為 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.</a:t>
            </a:r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gitignore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 的檔案，在該檔中列舉符合這些檔名的模式（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pattern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）。 以下是一個 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.</a:t>
            </a:r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gitignore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 範例檔內容：</a:t>
            </a:r>
            <a:endParaRPr kumimoji="1"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191" y="3761441"/>
            <a:ext cx="2578100" cy="774700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kumimoji="1" lang="zh-TW" altLang="en-US" dirty="0" smtClean="0"/>
              <a:t>追蹤狀態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00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忽略不需要的檔案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你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會有一類檔案不想讓 </a:t>
            </a:r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自動加入，也不希望它們被顯示為未追蹤， 這些通常是自動產生的檔案，例如：日誌檔案或者編譯系統產生的檔案； 在這情況下，你可以新建一個名為 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.</a:t>
            </a:r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gitignore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 的檔案，在該檔中列舉符合這些檔名的模式（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pattern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）。 以下是一個 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.</a:t>
            </a:r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gitignore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 範例檔內容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：</a:t>
            </a:r>
            <a:endParaRPr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endParaRPr kumimoji="1" lang="en-US" altLang="zh-TW" dirty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endParaRPr kumimoji="1"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endParaRPr kumimoji="1" lang="en-US" altLang="zh-TW" dirty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第一列告訴 </a:t>
            </a:r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忽略任何副檔名為「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.o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」或「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.a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」的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檔案</a:t>
            </a:r>
            <a:endParaRPr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第二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列告訴 </a:t>
            </a:r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忽略所有檔名以波浪號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（</a:t>
            </a: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~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）結尾的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檔案</a:t>
            </a:r>
            <a:endParaRPr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編寫 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.</a:t>
            </a:r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gitignore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 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檔案的模式規則如下：</a:t>
            </a:r>
          </a:p>
          <a:p>
            <a:pPr lvl="1"/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空白列，或者以 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# 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開頭的列會被忽略。</a:t>
            </a:r>
          </a:p>
          <a:p>
            <a:pPr lvl="1"/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可使用標準的 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Glob 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模式。</a:t>
            </a:r>
          </a:p>
          <a:p>
            <a:pPr lvl="1"/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以斜線（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/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）開頭以避免路徑遞迴。（譯注：只忽略特定路徑；如果不以斜線開頭，則不管同名檔案或同名資料夾在哪一層都會被忽略。）</a:t>
            </a:r>
          </a:p>
          <a:p>
            <a:pPr lvl="1"/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以斜線（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/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）結尾代表是目錄。</a:t>
            </a:r>
          </a:p>
          <a:p>
            <a:pPr lvl="1"/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以驚嘆號（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!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）開頭表示將模式規則反向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。</a:t>
            </a:r>
            <a:endParaRPr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191" y="2604995"/>
            <a:ext cx="25781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忽略不需要的檔案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latin typeface="PingFang TC" charset="-120"/>
                <a:ea typeface="PingFang TC" charset="-120"/>
                <a:cs typeface="PingFang TC" charset="-120"/>
              </a:rPr>
              <a:t>忽略不需要的檔案</a:t>
            </a:r>
            <a:r>
              <a:rPr lang="en-US" altLang="zh-TW" b="1" dirty="0" smtClean="0">
                <a:solidFill>
                  <a:srgbClr val="FF0000"/>
                </a:solidFill>
                <a:latin typeface="PingFang TC" charset="-120"/>
                <a:ea typeface="PingFang TC" charset="-120"/>
                <a:cs typeface="PingFang TC" charset="-120"/>
              </a:rPr>
              <a:t>-2</a:t>
            </a:r>
            <a:endParaRPr lang="zh-TW" altLang="en-US" b="1" dirty="0">
              <a:solidFill>
                <a:srgbClr val="FF0000"/>
              </a:solidFill>
              <a:latin typeface="PingFang TC" charset="-120"/>
              <a:ea typeface="PingFang TC" charset="-120"/>
              <a:cs typeface="PingFang TC" charset="-120"/>
            </a:endParaRP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623" y="1966613"/>
            <a:ext cx="7179235" cy="42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檢視已預存及未預存的檔案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sz="1800" dirty="0" err="1" smtClean="0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sz="1800" dirty="0" smtClean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diff</a:t>
            </a:r>
            <a:endParaRPr lang="zh-TW" altLang="en-US" sz="1800" b="1" dirty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大部分你在使用它的時候只是為了瞭解兩個問題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：</a:t>
            </a:r>
            <a:endParaRPr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已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修改但尚未預存的內容是哪些？ </a:t>
            </a:r>
            <a:endParaRPr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已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預存而準備被提交的內容又有哪些？</a:t>
            </a:r>
            <a:endParaRPr kumimoji="1"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081" y="1812019"/>
            <a:ext cx="5441577" cy="414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3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提交修改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 err="1" smtClean="0"/>
              <a:t>git</a:t>
            </a:r>
            <a:r>
              <a:rPr lang="en-US" altLang="zh-TW" dirty="0" smtClean="0"/>
              <a:t> commit</a:t>
            </a:r>
          </a:p>
          <a:p>
            <a:pPr lvl="1"/>
            <a:r>
              <a:rPr lang="zh-TW" altLang="en-US" dirty="0" smtClean="0"/>
              <a:t>提交指令後會</a:t>
            </a:r>
            <a:r>
              <a:rPr lang="zh-TW" altLang="en-US" dirty="0"/>
              <a:t>啟動你選定的編輯器 （由你的 </a:t>
            </a:r>
            <a:r>
              <a:rPr lang="en-US" altLang="zh-TW" dirty="0"/>
              <a:t>Shell </a:t>
            </a:r>
            <a:r>
              <a:rPr lang="zh-TW" altLang="en-US" dirty="0"/>
              <a:t>的 </a:t>
            </a:r>
            <a:r>
              <a:rPr lang="en-US" altLang="zh-TW" dirty="0"/>
              <a:t>$EDITOR</a:t>
            </a:r>
            <a:r>
              <a:rPr lang="zh-TW" altLang="en-US" dirty="0"/>
              <a:t> 環境變數所指定</a:t>
            </a:r>
            <a:r>
              <a:rPr lang="en-US" altLang="zh-TW" dirty="0"/>
              <a:t>——</a:t>
            </a:r>
            <a:r>
              <a:rPr lang="zh-TW" altLang="en-US" dirty="0"/>
              <a:t>通常是 </a:t>
            </a:r>
            <a:r>
              <a:rPr lang="en-US" altLang="zh-TW" dirty="0"/>
              <a:t>vim </a:t>
            </a:r>
            <a:r>
              <a:rPr lang="zh-TW" altLang="en-US" dirty="0"/>
              <a:t>或 </a:t>
            </a:r>
            <a:r>
              <a:rPr lang="en-US" altLang="zh-TW" dirty="0" err="1"/>
              <a:t>emacs</a:t>
            </a:r>
            <a:r>
              <a:rPr lang="zh-TW" altLang="en-US" dirty="0"/>
              <a:t>；你也可以如同 </a:t>
            </a:r>
            <a:r>
              <a:rPr lang="zh-TW" altLang="en-US" dirty="0">
                <a:hlinkClick r:id="rId2"/>
              </a:rPr>
              <a:t>開始</a:t>
            </a:r>
            <a:r>
              <a:rPr lang="zh-TW" altLang="en-US" dirty="0"/>
              <a:t> 所介紹的，使用 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 --global </a:t>
            </a:r>
            <a:r>
              <a:rPr lang="en-US" altLang="zh-TW" dirty="0" err="1"/>
              <a:t>core.editor</a:t>
            </a:r>
            <a:r>
              <a:rPr lang="zh-TW" altLang="en-US" dirty="0"/>
              <a:t> 命令指定任何一個你想使用</a:t>
            </a:r>
            <a:r>
              <a:rPr lang="zh-TW" altLang="en-US" dirty="0" smtClean="0"/>
              <a:t>的）</a:t>
            </a:r>
            <a:endParaRPr lang="zh-TW" altLang="en-US" b="1" dirty="0"/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2" y="2795792"/>
            <a:ext cx="3756212" cy="388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5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提交修改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提交你的</a:t>
            </a:r>
            <a:r>
              <a:rPr lang="zh-TW" altLang="en-US" b="1" dirty="0" smtClean="0"/>
              <a:t>修改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另</a:t>
            </a:r>
            <a:r>
              <a:rPr lang="zh-TW" altLang="en-US" dirty="0"/>
              <a:t>一種方式則是在 </a:t>
            </a:r>
            <a:r>
              <a:rPr lang="en-US" altLang="zh-TW" dirty="0"/>
              <a:t>commit</a:t>
            </a:r>
            <a:r>
              <a:rPr lang="zh-TW" altLang="en-US" dirty="0"/>
              <a:t> 命令的 </a:t>
            </a:r>
            <a:r>
              <a:rPr lang="en-US" altLang="zh-TW" dirty="0"/>
              <a:t>-m</a:t>
            </a:r>
            <a:r>
              <a:rPr lang="zh-TW" altLang="en-US" dirty="0"/>
              <a:t> 選項後方直接輸入提交訊息，如下：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提交指令後會啟動你選定的編輯器 （由你的 </a:t>
            </a:r>
            <a:r>
              <a:rPr lang="en-US" altLang="zh-TW" dirty="0" smtClean="0"/>
              <a:t>Shell </a:t>
            </a:r>
            <a:r>
              <a:rPr lang="zh-TW" altLang="en-US" dirty="0" smtClean="0"/>
              <a:t>的 </a:t>
            </a:r>
            <a:r>
              <a:rPr lang="en-US" altLang="zh-TW" dirty="0" smtClean="0"/>
              <a:t>$EDITOR</a:t>
            </a:r>
            <a:r>
              <a:rPr lang="zh-TW" altLang="en-US" dirty="0" smtClean="0"/>
              <a:t> 環境變數所指定</a:t>
            </a:r>
            <a:r>
              <a:rPr lang="en-US" altLang="zh-TW" dirty="0" smtClean="0"/>
              <a:t>——</a:t>
            </a:r>
            <a:r>
              <a:rPr lang="zh-TW" altLang="en-US" dirty="0" smtClean="0"/>
              <a:t>通常是 </a:t>
            </a:r>
            <a:r>
              <a:rPr lang="en-US" altLang="zh-TW" dirty="0" smtClean="0"/>
              <a:t>vim </a:t>
            </a:r>
            <a:r>
              <a:rPr lang="zh-TW" altLang="en-US" dirty="0" smtClean="0"/>
              <a:t>或 </a:t>
            </a:r>
            <a:r>
              <a:rPr lang="en-US" altLang="zh-TW" dirty="0" err="1" smtClean="0"/>
              <a:t>emacs</a:t>
            </a:r>
            <a:r>
              <a:rPr lang="zh-TW" altLang="en-US" dirty="0" smtClean="0"/>
              <a:t>；你也可以如同 </a:t>
            </a:r>
            <a:r>
              <a:rPr lang="zh-TW" altLang="en-US" dirty="0" smtClean="0">
                <a:hlinkClick r:id="rId2"/>
              </a:rPr>
              <a:t>開始</a:t>
            </a:r>
            <a:r>
              <a:rPr lang="zh-TW" altLang="en-US" dirty="0" smtClean="0"/>
              <a:t> 所介紹的，使用 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--global </a:t>
            </a:r>
            <a:r>
              <a:rPr lang="en-US" altLang="zh-TW" dirty="0" err="1" smtClean="0"/>
              <a:t>core.editor</a:t>
            </a:r>
            <a:r>
              <a:rPr lang="zh-TW" altLang="en-US" dirty="0" smtClean="0"/>
              <a:t> 命令指定任何一個你想使用的）</a:t>
            </a:r>
            <a:endParaRPr lang="zh-TW" altLang="en-US" b="1" dirty="0" smtClean="0"/>
          </a:p>
          <a:p>
            <a:endParaRPr kumimoji="1" lang="zh-TW" altLang="en-US" dirty="0"/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47" y="2799660"/>
            <a:ext cx="6233471" cy="372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5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提交修改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如果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想對你已經修改的內容得到更明確的提示，可以在 </a:t>
            </a:r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 commit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 </a:t>
            </a: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-v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 </a:t>
            </a:r>
            <a:endParaRPr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這麼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做連修改的差異內容也會被放到編輯器中，如此你便可以精確地看到你正在提交的修改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內容</a:t>
            </a:r>
            <a:endParaRPr kumimoji="1"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291" y="2552700"/>
            <a:ext cx="63119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略過預存區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(</a:t>
            </a:r>
            <a:r>
              <a:rPr lang="en-US" altLang="zh-TW" dirty="0" err="1" smtClean="0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 add 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後的暫存區</a:t>
            </a: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)</a:t>
            </a:r>
            <a:endParaRPr lang="en-US" altLang="zh-TW" dirty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r>
              <a:rPr lang="en-US" altLang="zh-TW" dirty="0" err="1" smtClean="0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commit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命令加上 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-a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 選項，使 </a:t>
            </a:r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在提交前自動預存所有已追蹤的檔案，讓你略過 </a:t>
            </a:r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 add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 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步驟</a:t>
            </a:r>
            <a:endParaRPr kumimoji="1"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09" y="2678880"/>
            <a:ext cx="81788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9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移除檔案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 </a:t>
            </a:r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中刪除一個檔案，你需要將它從已追蹤檔案中移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除</a:t>
            </a:r>
            <a:endParaRPr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r>
              <a:rPr lang="zh-TW" altLang="en-US" sz="1800" dirty="0" smtClean="0">
                <a:latin typeface="PingFang TC" charset="-120"/>
                <a:ea typeface="PingFang TC" charset="-120"/>
                <a:cs typeface="PingFang TC" charset="-120"/>
              </a:rPr>
              <a:t>更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準確地說，是</a:t>
            </a:r>
            <a:r>
              <a:rPr lang="zh-TW" altLang="en-US" sz="1800" dirty="0" smtClean="0">
                <a:latin typeface="PingFang TC" charset="-120"/>
                <a:ea typeface="PingFang TC" charset="-120"/>
                <a:cs typeface="PingFang TC" charset="-120"/>
              </a:rPr>
              <a:t>從預存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區中移</a:t>
            </a:r>
            <a:r>
              <a:rPr lang="zh-TW" altLang="en-US" sz="1800" dirty="0" smtClean="0">
                <a:latin typeface="PingFang TC" charset="-120"/>
                <a:ea typeface="PingFang TC" charset="-120"/>
                <a:cs typeface="PingFang TC" charset="-120"/>
              </a:rPr>
              <a:t>除</a:t>
            </a:r>
            <a:endParaRPr lang="en-US" altLang="zh-TW" sz="1800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r>
              <a:rPr lang="en-US" altLang="zh-TW" sz="1800" dirty="0" err="1"/>
              <a:t>git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rm</a:t>
            </a:r>
            <a:endParaRPr kumimoji="1" lang="zh-TW" altLang="en-US" sz="1800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608" y="2501052"/>
            <a:ext cx="4947265" cy="367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0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移動</a:t>
            </a:r>
            <a:r>
              <a:rPr lang="zh-TW" altLang="en-US" dirty="0" smtClean="0"/>
              <a:t>檔案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 smtClean="0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kumimoji="1"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 mv</a:t>
            </a:r>
          </a:p>
          <a:p>
            <a:endParaRPr kumimoji="1" lang="en-US" altLang="zh-TW" dirty="0">
              <a:latin typeface="PingFang TC" charset="-120"/>
              <a:ea typeface="PingFang TC" charset="-120"/>
              <a:cs typeface="PingFang TC" charset="-120"/>
            </a:endParaRPr>
          </a:p>
          <a:p>
            <a:endParaRPr kumimoji="1"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endParaRPr kumimoji="1" lang="en-US" altLang="zh-TW" dirty="0">
              <a:latin typeface="PingFang TC" charset="-120"/>
              <a:ea typeface="PingFang TC" charset="-120"/>
              <a:cs typeface="PingFang TC" charset="-120"/>
            </a:endParaRPr>
          </a:p>
          <a:p>
            <a:endParaRPr kumimoji="1"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其實，它相當於執行下列命令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：</a:t>
            </a:r>
            <a:endParaRPr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r>
              <a:rPr kumimoji="1"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mv </a:t>
            </a:r>
            <a:r>
              <a:rPr kumimoji="1" lang="en-US" altLang="zh-TW" sz="1800" dirty="0" err="1">
                <a:latin typeface="PingFang TC" charset="-120"/>
                <a:ea typeface="PingFang TC" charset="-120"/>
                <a:cs typeface="PingFang TC" charset="-120"/>
              </a:rPr>
              <a:t>gitsecTest</a:t>
            </a:r>
            <a:r>
              <a:rPr kumimoji="1"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kumimoji="1" lang="en-US" altLang="zh-TW" sz="1800" dirty="0" err="1" smtClean="0">
                <a:latin typeface="PingFang TC" charset="-120"/>
                <a:ea typeface="PingFang TC" charset="-120"/>
                <a:cs typeface="PingFang TC" charset="-120"/>
              </a:rPr>
              <a:t>gitMVTest</a:t>
            </a:r>
            <a:endParaRPr kumimoji="1" lang="en-US" altLang="zh-TW" sz="1800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r>
              <a:rPr kumimoji="1" lang="en-US" altLang="zh-TW" sz="1800" dirty="0" err="1" smtClean="0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kumimoji="1" lang="en-US" altLang="zh-TW" sz="1800" dirty="0" smtClean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kumimoji="1" lang="en-US" altLang="zh-TW" sz="1800" dirty="0" err="1" smtClean="0">
                <a:latin typeface="PingFang TC" charset="-120"/>
                <a:ea typeface="PingFang TC" charset="-120"/>
                <a:cs typeface="PingFang TC" charset="-120"/>
              </a:rPr>
              <a:t>rm</a:t>
            </a:r>
            <a:r>
              <a:rPr kumimoji="1" lang="en-US" altLang="zh-TW" sz="1800" dirty="0" smtClean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kumimoji="1" lang="en-US" altLang="zh-TW" sz="1800" dirty="0" err="1" smtClean="0">
                <a:latin typeface="PingFang TC" charset="-120"/>
                <a:ea typeface="PingFang TC" charset="-120"/>
                <a:cs typeface="PingFang TC" charset="-120"/>
              </a:rPr>
              <a:t>gitsecTest</a:t>
            </a:r>
            <a:endParaRPr kumimoji="1" lang="en-US" altLang="zh-TW" sz="1800" dirty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r>
              <a:rPr kumimoji="1" lang="en-US" altLang="zh-TW" sz="1800" dirty="0" err="1" smtClean="0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kumimoji="1" lang="en-US" altLang="zh-TW" sz="1800" dirty="0" smtClean="0">
                <a:latin typeface="PingFang TC" charset="-120"/>
                <a:ea typeface="PingFang TC" charset="-120"/>
                <a:cs typeface="PingFang TC" charset="-120"/>
              </a:rPr>
              <a:t> add </a:t>
            </a:r>
            <a:r>
              <a:rPr kumimoji="1" lang="en-US" altLang="zh-TW" sz="1800" dirty="0" err="1" smtClean="0">
                <a:latin typeface="PingFang TC" charset="-120"/>
                <a:ea typeface="PingFang TC" charset="-120"/>
                <a:cs typeface="PingFang TC" charset="-120"/>
              </a:rPr>
              <a:t>gitMVTest</a:t>
            </a:r>
            <a:endParaRPr kumimoji="1" lang="en-US" altLang="zh-TW" sz="1800" dirty="0" smtClean="0">
              <a:latin typeface="PingFang TC" charset="-120"/>
              <a:ea typeface="PingFang TC" charset="-120"/>
              <a:cs typeface="PingFang TC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591" y="2185629"/>
            <a:ext cx="65913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Outline</a:t>
            </a:r>
            <a:endParaRPr kumimoji="1"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4116029" cy="45720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zh-TW" sz="2400" dirty="0" smtClean="0">
                <a:latin typeface="PingFang TC" charset="-120"/>
                <a:ea typeface="PingFang TC" charset="-120"/>
                <a:cs typeface="PingFang TC" charset="-120"/>
              </a:rPr>
              <a:t>Download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TW" sz="2400" dirty="0" err="1" smtClean="0">
                <a:latin typeface="PingFang TC" charset="-120"/>
                <a:ea typeface="PingFang TC" charset="-120"/>
                <a:cs typeface="PingFang TC" charset="-120"/>
              </a:rPr>
              <a:t>Init</a:t>
            </a:r>
            <a:endParaRPr kumimoji="1" lang="en-US" altLang="zh-TW" sz="2400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TW" sz="2400" dirty="0" smtClean="0">
                <a:latin typeface="PingFang TC" charset="-120"/>
                <a:ea typeface="PingFang TC" charset="-120"/>
                <a:cs typeface="PingFang TC" charset="-120"/>
              </a:rPr>
              <a:t>Basic-command</a:t>
            </a:r>
          </a:p>
        </p:txBody>
      </p:sp>
      <p:pic>
        <p:nvPicPr>
          <p:cNvPr id="10" name="圖片預留位置 3" descr="桌上有攤開的書，背景是模糊的書架" title="範例圖片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>
          <a:xfrm>
            <a:off x="5874645" y="1497469"/>
            <a:ext cx="5210937" cy="420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9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檢視提交的歷史</a:t>
            </a:r>
            <a:r>
              <a:rPr lang="zh-TW" altLang="en-US" dirty="0"/>
              <a:t>記錄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g</a:t>
            </a:r>
            <a:r>
              <a:rPr kumimoji="1" lang="en-US" altLang="zh-TW" dirty="0" err="1" smtClean="0">
                <a:latin typeface="PingFang TC" charset="-120"/>
                <a:ea typeface="PingFang TC" charset="-120"/>
                <a:cs typeface="PingFang TC" charset="-120"/>
              </a:rPr>
              <a:t>it</a:t>
            </a:r>
            <a:r>
              <a:rPr kumimoji="1"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 log</a:t>
            </a:r>
          </a:p>
          <a:p>
            <a:pPr lvl="1"/>
            <a:r>
              <a:rPr lang="en-US" altLang="zh-TW" sz="1800" dirty="0" smtClean="0">
                <a:latin typeface="PingFang TC" charset="-120"/>
                <a:ea typeface="PingFang TC" charset="-120"/>
                <a:cs typeface="PingFang TC" charset="-120"/>
              </a:rPr>
              <a:t>-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p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，用來顯示每筆提交所做的修改內容； </a:t>
            </a:r>
            <a:endParaRPr lang="en-US" altLang="zh-TW" sz="1800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r>
              <a:rPr lang="en-US" altLang="zh-TW" sz="1800" dirty="0" smtClean="0">
                <a:latin typeface="PingFang TC" charset="-120"/>
                <a:ea typeface="PingFang TC" charset="-120"/>
                <a:cs typeface="PingFang TC" charset="-120"/>
              </a:rPr>
              <a:t>-2</a:t>
            </a:r>
            <a:r>
              <a:rPr lang="zh-TW" altLang="en-US" sz="1800" dirty="0" smtClean="0">
                <a:latin typeface="PingFang TC" charset="-120"/>
                <a:ea typeface="PingFang TC" charset="-120"/>
                <a:cs typeface="PingFang TC" charset="-120"/>
              </a:rPr>
              <a:t>，選項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，</a:t>
            </a:r>
            <a:r>
              <a:rPr lang="zh-TW" altLang="en-US" sz="1800" dirty="0" smtClean="0">
                <a:latin typeface="PingFang TC" charset="-120"/>
                <a:ea typeface="PingFang TC" charset="-120"/>
                <a:cs typeface="PingFang TC" charset="-120"/>
              </a:rPr>
              <a:t>限制只</a:t>
            </a:r>
            <a:r>
              <a:rPr lang="en-US" altLang="zh-TW" sz="1800" dirty="0" smtClean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zh-TW" altLang="en-US" sz="1800" dirty="0" smtClean="0">
                <a:latin typeface="PingFang TC" charset="-120"/>
                <a:ea typeface="PingFang TC" charset="-120"/>
                <a:cs typeface="PingFang TC" charset="-120"/>
              </a:rPr>
              <a:t>輸出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最後兩筆提交內容</a:t>
            </a:r>
            <a:r>
              <a:rPr lang="zh-TW" altLang="en-US" sz="1800" dirty="0" smtClean="0">
                <a:latin typeface="PingFang TC" charset="-120"/>
                <a:ea typeface="PingFang TC" charset="-120"/>
                <a:cs typeface="PingFang TC" charset="-120"/>
              </a:rPr>
              <a:t>。</a:t>
            </a:r>
            <a:endParaRPr lang="en-US" altLang="zh-TW" sz="1800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--</a:t>
            </a:r>
            <a:r>
              <a:rPr lang="en-US" altLang="zh-TW" sz="1800" dirty="0" smtClean="0">
                <a:latin typeface="PingFang TC" charset="-120"/>
                <a:ea typeface="PingFang TC" charset="-120"/>
                <a:cs typeface="PingFang TC" charset="-120"/>
              </a:rPr>
              <a:t>stat</a:t>
            </a:r>
            <a:r>
              <a:rPr lang="zh-TW" altLang="en-US" sz="1800" dirty="0" smtClean="0">
                <a:latin typeface="PingFang TC" charset="-120"/>
                <a:ea typeface="PingFang TC" charset="-120"/>
                <a:cs typeface="PingFang TC" charset="-120"/>
              </a:rPr>
              <a:t>，列出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「被更動的檔案」、「總共有多少檔案被更動」、「這些檔案中有多少行被加入或移除</a:t>
            </a:r>
            <a:r>
              <a:rPr lang="zh-TW" altLang="en-US" sz="1800" dirty="0" smtClean="0">
                <a:latin typeface="PingFang TC" charset="-120"/>
                <a:ea typeface="PingFang TC" charset="-120"/>
                <a:cs typeface="PingFang TC" charset="-120"/>
              </a:rPr>
              <a:t>」</a:t>
            </a:r>
            <a:endParaRPr lang="en-US" altLang="zh-TW" sz="1800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--pretty</a:t>
            </a:r>
            <a:r>
              <a:rPr lang="zh-TW" altLang="en-US" sz="1800" dirty="0" smtClean="0">
                <a:latin typeface="PingFang TC" charset="-120"/>
                <a:ea typeface="PingFang TC" charset="-120"/>
                <a:cs typeface="PingFang TC" charset="-120"/>
              </a:rPr>
              <a:t>，用來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改變原本預設輸出的</a:t>
            </a:r>
            <a:r>
              <a:rPr lang="zh-TW" altLang="en-US" sz="1800" dirty="0" smtClean="0">
                <a:latin typeface="PingFang TC" charset="-120"/>
                <a:ea typeface="PingFang TC" charset="-120"/>
                <a:cs typeface="PingFang TC" charset="-120"/>
              </a:rPr>
              <a:t>格式</a:t>
            </a:r>
            <a:endParaRPr lang="en-US" altLang="zh-TW" sz="1800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lvl="2"/>
            <a:r>
              <a:rPr lang="en-US" altLang="zh-TW" sz="1600" dirty="0" smtClean="0">
                <a:latin typeface="PingFang TC" charset="-120"/>
                <a:ea typeface="PingFang TC" charset="-120"/>
                <a:cs typeface="PingFang TC" charset="-120"/>
              </a:rPr>
              <a:t>format</a:t>
            </a:r>
            <a:r>
              <a:rPr lang="zh-TW" altLang="en-US" sz="1600" dirty="0">
                <a:latin typeface="PingFang TC" charset="-120"/>
                <a:ea typeface="PingFang TC" charset="-120"/>
                <a:cs typeface="PingFang TC" charset="-120"/>
              </a:rPr>
              <a:t>，讓你可以指定自訂的輸出</a:t>
            </a:r>
            <a:r>
              <a:rPr lang="zh-TW" altLang="en-US" sz="1600" dirty="0" smtClean="0">
                <a:latin typeface="PingFang TC" charset="-120"/>
                <a:ea typeface="PingFang TC" charset="-120"/>
                <a:cs typeface="PingFang TC" charset="-120"/>
              </a:rPr>
              <a:t>格式</a:t>
            </a:r>
            <a:r>
              <a:rPr lang="en-US" altLang="zh-TW" sz="1600" dirty="0" smtClean="0">
                <a:latin typeface="PingFang TC" charset="-120"/>
                <a:ea typeface="PingFang TC" charset="-120"/>
                <a:cs typeface="PingFang TC" charset="-120"/>
              </a:rPr>
              <a:t>(</a:t>
            </a:r>
            <a:r>
              <a:rPr lang="zh-TW" altLang="en-US" sz="1600" dirty="0" smtClean="0">
                <a:latin typeface="PingFang TC" charset="-120"/>
                <a:ea typeface="PingFang TC" charset="-120"/>
                <a:cs typeface="PingFang TC" charset="-120"/>
              </a:rPr>
              <a:t>如附件</a:t>
            </a:r>
            <a:r>
              <a:rPr lang="en-US" altLang="zh-TW" sz="1600" dirty="0" smtClean="0">
                <a:latin typeface="PingFang TC" charset="-120"/>
                <a:ea typeface="PingFang TC" charset="-120"/>
                <a:cs typeface="PingFang TC" charset="-120"/>
              </a:rPr>
              <a:t>-1)</a:t>
            </a:r>
            <a:endParaRPr kumimoji="1" lang="zh-TW" altLang="en-US" sz="1600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4" y="2917811"/>
            <a:ext cx="4764199" cy="368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6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列出你的</a:t>
            </a:r>
            <a:r>
              <a:rPr lang="zh-TW" altLang="en-US" dirty="0" smtClean="0"/>
              <a:t>標籤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/>
          <a:lstStyle/>
          <a:p>
            <a:r>
              <a:rPr kumimoji="1" lang="en-US" altLang="zh-TW" dirty="0" err="1" smtClean="0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kumimoji="1"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 tag</a:t>
            </a:r>
          </a:p>
          <a:p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建立新的標籤</a:t>
            </a:r>
          </a:p>
          <a:p>
            <a:pPr lvl="1"/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有註解的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標籤</a:t>
            </a:r>
            <a:r>
              <a:rPr lang="en-US" altLang="zh-TW" b="1" dirty="0" smtClean="0">
                <a:latin typeface="PingFang TC" charset="-120"/>
                <a:ea typeface="PingFang TC" charset="-120"/>
                <a:cs typeface="PingFang TC" charset="-120"/>
              </a:rPr>
              <a:t>(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-m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 選項後面同時指定了一個標籤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訊息，這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個訊息會和這個標籤一起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保存</a:t>
            </a:r>
            <a:r>
              <a:rPr lang="en-US" altLang="zh-TW" b="1" dirty="0" smtClean="0">
                <a:latin typeface="PingFang TC" charset="-120"/>
                <a:ea typeface="PingFang TC" charset="-120"/>
                <a:cs typeface="PingFang TC" charset="-120"/>
              </a:rPr>
              <a:t>)</a:t>
            </a:r>
          </a:p>
          <a:p>
            <a:pPr lvl="1"/>
            <a:endParaRPr lang="en-US" altLang="zh-TW" b="1" dirty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endParaRPr lang="en-US" altLang="zh-TW" b="1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endParaRPr lang="en-US" altLang="zh-TW" b="1" dirty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endParaRPr lang="en-US" altLang="zh-TW" b="1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秀出標籤</a:t>
            </a:r>
            <a:endParaRPr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r>
              <a:rPr lang="en-US" altLang="zh-TW" dirty="0" err="1" smtClean="0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show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022" y="2997200"/>
            <a:ext cx="6108435" cy="79477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022" y="4042022"/>
            <a:ext cx="6108435" cy="266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附件</a:t>
            </a:r>
            <a:r>
              <a:rPr kumimoji="1" lang="en-US" altLang="zh-TW" dirty="0" smtClean="0"/>
              <a:t>-1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75" y="0"/>
            <a:ext cx="5611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4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復原操作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發生在當你太早提交（</a:t>
            </a:r>
            <a:r>
              <a:rPr lang="en-US" altLang="zh-TW" dirty="0"/>
              <a:t>commit</a:t>
            </a:r>
            <a:r>
              <a:rPr lang="zh-TW" altLang="en-US" dirty="0"/>
              <a:t>），接著才發現忘了加入某些檔案，或者寫錯了提交訊息； 如果你想要重新提交，你</a:t>
            </a:r>
            <a:r>
              <a:rPr lang="zh-TW" altLang="en-US" dirty="0" smtClean="0"/>
              <a:t>可以使用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commit</a:t>
            </a:r>
            <a:r>
              <a:rPr lang="zh-TW" altLang="en-US" dirty="0"/>
              <a:t> </a:t>
            </a:r>
            <a:r>
              <a:rPr lang="en-US" altLang="zh-TW" dirty="0"/>
              <a:t>--amend</a:t>
            </a:r>
            <a:r>
              <a:rPr lang="zh-TW" altLang="en-US" dirty="0"/>
              <a:t> 選項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915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將已預存的檔案移出預存區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git</a:t>
            </a:r>
            <a:r>
              <a:rPr lang="en-US" altLang="zh-TW" dirty="0"/>
              <a:t> reset </a:t>
            </a:r>
            <a:r>
              <a:rPr lang="en-US" altLang="zh-TW" dirty="0" smtClean="0"/>
              <a:t>HEAD "XXX"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遠端版本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 </a:t>
            </a:r>
            <a:r>
              <a:rPr lang="en-US" altLang="zh-TW" dirty="0" err="1"/>
              <a:t>git</a:t>
            </a:r>
            <a:r>
              <a:rPr lang="en-US" altLang="zh-TW" dirty="0"/>
              <a:t> remote</a:t>
            </a:r>
            <a:r>
              <a:rPr lang="zh-TW" altLang="en-US" dirty="0"/>
              <a:t> 命令可以檢視你已經設定好的遠端版本庫， </a:t>
            </a:r>
            <a:endParaRPr lang="en-US" altLang="zh-TW" dirty="0"/>
          </a:p>
          <a:p>
            <a:r>
              <a:rPr lang="zh-TW" altLang="en-US" dirty="0" smtClean="0"/>
              <a:t>它</a:t>
            </a:r>
            <a:r>
              <a:rPr lang="zh-TW" altLang="en-US" dirty="0"/>
              <a:t>會列出每個遠端版本庫的「簡稱」。 </a:t>
            </a:r>
            <a:endParaRPr lang="en-US" altLang="zh-TW" dirty="0" smtClean="0"/>
          </a:p>
          <a:p>
            <a:r>
              <a:rPr lang="zh-TW" altLang="en-US" dirty="0" smtClean="0"/>
              <a:t>如果你</a:t>
            </a:r>
            <a:r>
              <a:rPr lang="en-US" altLang="zh-TW" dirty="0" smtClean="0"/>
              <a:t>clone</a:t>
            </a:r>
            <a:r>
              <a:rPr lang="zh-TW" altLang="en-US" dirty="0" smtClean="0"/>
              <a:t>了</a:t>
            </a:r>
            <a:r>
              <a:rPr lang="zh-TW" altLang="en-US" dirty="0"/>
              <a:t>一個遠端版本庫，你至少看得到「</a:t>
            </a:r>
            <a:r>
              <a:rPr lang="en-US" altLang="zh-TW" dirty="0"/>
              <a:t>origin</a:t>
            </a:r>
            <a:r>
              <a:rPr lang="zh-TW" altLang="en-US" dirty="0"/>
              <a:t>」</a:t>
            </a:r>
            <a:r>
              <a:rPr lang="en-US" altLang="zh-TW" dirty="0"/>
              <a:t>——</a:t>
            </a:r>
            <a:r>
              <a:rPr lang="zh-TW" altLang="en-US" dirty="0"/>
              <a:t>它是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TW" altLang="en-US" dirty="0"/>
              <a:t>給定的預設簡稱，用來代表</a:t>
            </a:r>
            <a:r>
              <a:rPr lang="zh-TW" altLang="en-US" dirty="0" smtClean="0"/>
              <a:t>被</a:t>
            </a:r>
            <a:r>
              <a:rPr lang="en-US" altLang="zh-TW" dirty="0" smtClean="0"/>
              <a:t>clone</a:t>
            </a:r>
            <a:r>
              <a:rPr lang="zh-TW" altLang="en-US" dirty="0" smtClean="0"/>
              <a:t>的</a:t>
            </a:r>
            <a:r>
              <a:rPr lang="zh-TW" altLang="en-US" dirty="0"/>
              <a:t>來源。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00" y="3351572"/>
            <a:ext cx="49149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8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新增遠端版本</a:t>
            </a:r>
            <a:r>
              <a:rPr lang="zh-TW" altLang="en-US" dirty="0" smtClean="0"/>
              <a:t>庫</a:t>
            </a:r>
            <a:r>
              <a:rPr lang="en-US" altLang="zh-TW" dirty="0" smtClean="0"/>
              <a:t>-1</a:t>
            </a:r>
            <a:endParaRPr kumimoji="1"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091" y="1693606"/>
            <a:ext cx="9512300" cy="3048000"/>
          </a:xfrm>
        </p:spPr>
      </p:pic>
      <p:sp>
        <p:nvSpPr>
          <p:cNvPr id="6" name="矩形 5"/>
          <p:cNvSpPr/>
          <p:nvPr/>
        </p:nvSpPr>
        <p:spPr>
          <a:xfrm>
            <a:off x="3152769" y="5417263"/>
            <a:ext cx="5884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4E443C"/>
                </a:solidFill>
                <a:latin typeface="Arial" charset="0"/>
              </a:rPr>
              <a:t>現在你可以在命令列中使用 </a:t>
            </a:r>
            <a:r>
              <a:rPr lang="en-US" altLang="zh-TW" dirty="0" smtClean="0"/>
              <a:t>FG</a:t>
            </a:r>
            <a:r>
              <a:rPr lang="zh-TW" altLang="en-US" dirty="0" smtClean="0">
                <a:solidFill>
                  <a:srgbClr val="4E443C"/>
                </a:solidFill>
                <a:latin typeface="Arial" charset="0"/>
              </a:rPr>
              <a:t>這</a:t>
            </a:r>
            <a:r>
              <a:rPr lang="zh-TW" altLang="en-US" dirty="0">
                <a:solidFill>
                  <a:srgbClr val="4E443C"/>
                </a:solidFill>
                <a:latin typeface="Arial" charset="0"/>
              </a:rPr>
              <a:t>個字串來代表整個網址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394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從你的遠端獲取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只要執行 </a:t>
            </a:r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 pull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 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就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會從你最初克隆的伺服器上獲取資料，然後試著自動合併到目前的分支。</a:t>
            </a:r>
            <a:endParaRPr kumimoji="1"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086100"/>
            <a:ext cx="47117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7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推送到你的</a:t>
            </a:r>
            <a:r>
              <a:rPr lang="zh-TW" altLang="en-US" dirty="0" smtClean="0"/>
              <a:t>遠端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git</a:t>
            </a:r>
            <a:r>
              <a:rPr lang="en-US" altLang="zh-TW" dirty="0"/>
              <a:t> push origin </a:t>
            </a:r>
            <a:r>
              <a:rPr lang="en-US" altLang="zh-TW" dirty="0" smtClean="0"/>
              <a:t>master </a:t>
            </a:r>
          </a:p>
          <a:p>
            <a:r>
              <a:rPr kumimoji="1" lang="en-US" altLang="zh-TW" dirty="0" err="1"/>
              <a:t>g</a:t>
            </a:r>
            <a:r>
              <a:rPr kumimoji="1" lang="en-US" altLang="zh-TW" dirty="0" err="1" smtClean="0"/>
              <a:t>it</a:t>
            </a:r>
            <a:r>
              <a:rPr kumimoji="1" lang="en-US" altLang="zh-TW" dirty="0" smtClean="0"/>
              <a:t> push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3098800"/>
            <a:ext cx="57531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檢視</a:t>
            </a:r>
            <a:r>
              <a:rPr lang="zh-TW" altLang="en-US" dirty="0" smtClean="0"/>
              <a:t>遠端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git</a:t>
            </a:r>
            <a:r>
              <a:rPr lang="en-US" altLang="zh-TW" dirty="0"/>
              <a:t> remote show origin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2019300"/>
            <a:ext cx="58928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Download</a:t>
            </a:r>
            <a:endPara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Mac</a:t>
            </a:r>
          </a:p>
          <a:p>
            <a:pPr lvl="1"/>
            <a:r>
              <a:rPr lang="en-US" altLang="zh-TW" sz="2000" dirty="0" smtClean="0">
                <a:latin typeface="PingFang TC" charset="-120"/>
                <a:ea typeface="PingFang TC" charset="-120"/>
                <a:cs typeface="PingFang TC" charset="-120"/>
                <a:hlinkClick r:id="rId2"/>
              </a:rPr>
              <a:t>http</a:t>
            </a:r>
            <a:r>
              <a:rPr lang="en-US" altLang="zh-TW" sz="2000" dirty="0">
                <a:latin typeface="PingFang TC" charset="-120"/>
                <a:ea typeface="PingFang TC" charset="-120"/>
                <a:cs typeface="PingFang TC" charset="-120"/>
                <a:hlinkClick r:id="rId2"/>
              </a:rPr>
              <a:t>://git-scm.com/download/mac</a:t>
            </a:r>
            <a:endParaRPr lang="en-US" altLang="zh-TW" sz="2000" dirty="0">
              <a:latin typeface="PingFang TC" charset="-120"/>
              <a:ea typeface="PingFang TC" charset="-120"/>
              <a:cs typeface="PingFang TC" charset="-120"/>
            </a:endParaRPr>
          </a:p>
          <a:p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Windows</a:t>
            </a:r>
          </a:p>
          <a:p>
            <a:pPr lvl="1"/>
            <a:r>
              <a:rPr lang="en-US" altLang="zh-TW" sz="2000" dirty="0">
                <a:latin typeface="PingFang TC" charset="-120"/>
                <a:ea typeface="PingFang TC" charset="-120"/>
                <a:cs typeface="PingFang TC" charset="-120"/>
                <a:hlinkClick r:id="rId3"/>
              </a:rPr>
              <a:t>http://git-scm.com/download/win</a:t>
            </a:r>
            <a:r>
              <a:rPr lang="en-US" altLang="zh-TW" sz="2000" dirty="0">
                <a:latin typeface="PingFang TC" charset="-120"/>
                <a:ea typeface="PingFang TC" charset="-120"/>
                <a:cs typeface="PingFang TC" charset="-120"/>
              </a:rPr>
              <a:t> or </a:t>
            </a:r>
            <a:r>
              <a:rPr lang="en-US" altLang="zh-TW" sz="2000" dirty="0">
                <a:latin typeface="PingFang TC" charset="-120"/>
                <a:ea typeface="PingFang TC" charset="-120"/>
                <a:cs typeface="PingFang TC" charset="-120"/>
                <a:hlinkClick r:id="rId4"/>
              </a:rPr>
              <a:t>http://windows.github.com</a:t>
            </a:r>
            <a:endParaRPr lang="zh-TW" altLang="en-US" sz="2000" dirty="0">
              <a:latin typeface="PingFang TC" charset="-120"/>
              <a:ea typeface="PingFang TC" charset="-120"/>
              <a:cs typeface="PingFang TC" charset="-120"/>
            </a:endParaRPr>
          </a:p>
          <a:p>
            <a:endParaRPr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Init-1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附帶一個名為 </a:t>
            </a:r>
            <a:r>
              <a:rPr lang="en-US" altLang="zh-TW" dirty="0" err="1">
                <a:solidFill>
                  <a:srgbClr val="FF0000"/>
                </a:solidFill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dirty="0">
                <a:solidFill>
                  <a:srgbClr val="FF0000"/>
                </a:solidFill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PingFang TC" charset="-120"/>
                <a:ea typeface="PingFang TC" charset="-120"/>
                <a:cs typeface="PingFang TC" charset="-120"/>
              </a:rPr>
              <a:t>config</a:t>
            </a:r>
            <a:r>
              <a:rPr lang="en-US" altLang="zh-TW" dirty="0">
                <a:solidFill>
                  <a:srgbClr val="FF0000"/>
                </a:solidFill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的工具，讓你能夠取得和設定組態參數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。</a:t>
            </a:r>
            <a:endParaRPr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這些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設定允許你控制 </a:t>
            </a:r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各方面的外觀和行為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。</a:t>
            </a:r>
            <a:endParaRPr lang="en-US" altLang="zh-TW" dirty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r>
              <a:rPr lang="en-US" altLang="zh-TW" sz="1800" dirty="0" smtClean="0">
                <a:latin typeface="PingFang TC" charset="-120"/>
                <a:ea typeface="PingFang TC" charset="-120"/>
                <a:cs typeface="PingFang TC" charset="-120"/>
              </a:rPr>
              <a:t>Mac</a:t>
            </a:r>
          </a:p>
          <a:p>
            <a:pPr marL="1257300" lvl="2" indent="-342900">
              <a:buFont typeface="+mj-lt"/>
              <a:buAutoNum type="arabicPeriod"/>
            </a:pP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檔案 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/</a:t>
            </a:r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etc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/</a:t>
            </a:r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gitconfig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：裡面包含該系統所有使用者和使用者倉儲的預設設定。 如果你傳遞 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--system 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參數給 </a:t>
            </a:r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config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，它就會明確地從這個檔案讀取或寫入設定。</a:t>
            </a:r>
          </a:p>
          <a:p>
            <a:pPr marL="1257300" lvl="2" indent="-342900">
              <a:buFont typeface="+mj-lt"/>
              <a:buAutoNum type="arabicPeriod"/>
            </a:pPr>
            <a:endParaRPr lang="zh-TW" altLang="en-US" dirty="0">
              <a:latin typeface="PingFang TC" charset="-120"/>
              <a:ea typeface="PingFang TC" charset="-120"/>
              <a:cs typeface="PingFang TC" charset="-12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檔案 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~/.</a:t>
            </a:r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gitconfig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、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~/.</a:t>
            </a:r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config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/</a:t>
            </a:r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/</a:t>
            </a:r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config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：你的帳號專用的設定。 只要你傳遞 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--global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，就會明確地讓 </a:t>
            </a:r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從這個檔案讀取或寫入設定</a:t>
            </a:r>
          </a:p>
          <a:p>
            <a:pPr marL="1257300" lvl="2" indent="-342900">
              <a:buFont typeface="+mj-lt"/>
              <a:buAutoNum type="arabicPeriod"/>
            </a:pPr>
            <a:endParaRPr lang="zh-TW" altLang="en-US" dirty="0">
              <a:latin typeface="PingFang TC" charset="-120"/>
              <a:ea typeface="PingFang TC" charset="-120"/>
              <a:cs typeface="PingFang TC" charset="-12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任何</a:t>
            </a: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Repo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中 </a:t>
            </a:r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資料夾的 </a:t>
            </a:r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config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檔案（位於 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.</a:t>
            </a:r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/</a:t>
            </a:r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config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）。</a:t>
            </a:r>
            <a:endParaRPr lang="en-US" altLang="zh-TW" dirty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r>
              <a:rPr lang="en-US" altLang="zh-TW" sz="1800" dirty="0" smtClean="0">
                <a:latin typeface="PingFang TC" charset="-120"/>
                <a:ea typeface="PingFang TC" charset="-120"/>
                <a:cs typeface="PingFang TC" charset="-120"/>
              </a:rPr>
              <a:t>Windows</a:t>
            </a:r>
          </a:p>
          <a:p>
            <a:pPr lvl="2"/>
            <a:r>
              <a:rPr lang="en-US" altLang="zh-TW" sz="1600" dirty="0" err="1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sz="16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zh-TW" altLang="en-US" sz="1600" dirty="0">
                <a:latin typeface="PingFang TC" charset="-120"/>
                <a:ea typeface="PingFang TC" charset="-120"/>
                <a:cs typeface="PingFang TC" charset="-120"/>
              </a:rPr>
              <a:t>會在 </a:t>
            </a:r>
            <a:r>
              <a:rPr lang="en-US" altLang="zh-TW" sz="1600" dirty="0">
                <a:latin typeface="PingFang TC" charset="-120"/>
                <a:ea typeface="PingFang TC" charset="-120"/>
                <a:cs typeface="PingFang TC" charset="-120"/>
              </a:rPr>
              <a:t>$HOME </a:t>
            </a:r>
            <a:r>
              <a:rPr lang="zh-TW" altLang="en-US" sz="1600" dirty="0">
                <a:latin typeface="PingFang TC" charset="-120"/>
                <a:ea typeface="PingFang TC" charset="-120"/>
                <a:cs typeface="PingFang TC" charset="-120"/>
              </a:rPr>
              <a:t>目錄（對大部份使用者來說是 </a:t>
            </a:r>
            <a:r>
              <a:rPr lang="en-US" altLang="zh-TW" sz="1600" dirty="0">
                <a:latin typeface="PingFang TC" charset="-120"/>
                <a:ea typeface="PingFang TC" charset="-120"/>
                <a:cs typeface="PingFang TC" charset="-120"/>
              </a:rPr>
              <a:t>C:\Users\$USER</a:t>
            </a:r>
            <a:r>
              <a:rPr lang="zh-TW" altLang="en-US" sz="1600" dirty="0">
                <a:latin typeface="PingFang TC" charset="-120"/>
                <a:ea typeface="PingFang TC" charset="-120"/>
                <a:cs typeface="PingFang TC" charset="-120"/>
              </a:rPr>
              <a:t>）內尋找 </a:t>
            </a:r>
            <a:r>
              <a:rPr lang="en-US" altLang="zh-TW" sz="1600" dirty="0">
                <a:latin typeface="PingFang TC" charset="-120"/>
                <a:ea typeface="PingFang TC" charset="-120"/>
                <a:cs typeface="PingFang TC" charset="-120"/>
              </a:rPr>
              <a:t>.</a:t>
            </a:r>
            <a:r>
              <a:rPr lang="en-US" altLang="zh-TW" sz="1600" dirty="0" err="1">
                <a:latin typeface="PingFang TC" charset="-120"/>
                <a:ea typeface="PingFang TC" charset="-120"/>
                <a:cs typeface="PingFang TC" charset="-120"/>
              </a:rPr>
              <a:t>gitconfig</a:t>
            </a:r>
            <a:r>
              <a:rPr lang="zh-TW" altLang="en-US" sz="1600" dirty="0" smtClean="0">
                <a:latin typeface="PingFang TC" charset="-120"/>
                <a:ea typeface="PingFang TC" charset="-120"/>
                <a:cs typeface="PingFang TC" charset="-120"/>
              </a:rPr>
              <a:t>。</a:t>
            </a:r>
            <a:r>
              <a:rPr lang="en-US" altLang="zh-TW" sz="1600" dirty="0" smtClean="0">
                <a:latin typeface="PingFang TC" charset="-120"/>
                <a:ea typeface="PingFang TC" charset="-120"/>
                <a:cs typeface="PingFang TC" charset="-120"/>
              </a:rPr>
              <a:t>(</a:t>
            </a:r>
            <a:r>
              <a:rPr lang="en-US" altLang="zh-TW" sz="1600" dirty="0">
                <a:latin typeface="PingFang TC" charset="-120"/>
                <a:ea typeface="PingFang TC" charset="-120"/>
                <a:cs typeface="PingFang TC" charset="-120"/>
              </a:rPr>
              <a:t>C:\</a:t>
            </a:r>
            <a:r>
              <a:rPr lang="en-US" altLang="zh-TW" sz="1600" dirty="0" err="1">
                <a:latin typeface="PingFang TC" charset="-120"/>
                <a:ea typeface="PingFang TC" charset="-120"/>
                <a:cs typeface="PingFang TC" charset="-120"/>
              </a:rPr>
              <a:t>ProgramData</a:t>
            </a:r>
            <a:r>
              <a:rPr lang="en-US" altLang="zh-TW" sz="1600" dirty="0">
                <a:latin typeface="PingFang TC" charset="-120"/>
                <a:ea typeface="PingFang TC" charset="-120"/>
                <a:cs typeface="PingFang TC" charset="-120"/>
              </a:rPr>
              <a:t>\</a:t>
            </a:r>
            <a:r>
              <a:rPr lang="en-US" altLang="zh-TW" sz="1600" dirty="0" err="1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sz="1600" dirty="0">
                <a:latin typeface="PingFang TC" charset="-120"/>
                <a:ea typeface="PingFang TC" charset="-120"/>
                <a:cs typeface="PingFang TC" charset="-120"/>
              </a:rPr>
              <a:t>\</a:t>
            </a:r>
            <a:r>
              <a:rPr lang="en-US" altLang="zh-TW" sz="1600" dirty="0" err="1">
                <a:latin typeface="PingFang TC" charset="-120"/>
                <a:ea typeface="PingFang TC" charset="-120"/>
                <a:cs typeface="PingFang TC" charset="-120"/>
              </a:rPr>
              <a:t>config</a:t>
            </a:r>
            <a:r>
              <a:rPr lang="en-US" altLang="zh-TW" sz="1600" dirty="0" smtClean="0">
                <a:latin typeface="PingFang TC" charset="-120"/>
                <a:ea typeface="PingFang TC" charset="-120"/>
                <a:cs typeface="PingFang TC" charset="-120"/>
              </a:rPr>
              <a:t>)</a:t>
            </a:r>
            <a:endParaRPr lang="en-US" altLang="zh-TW" sz="1600" dirty="0">
              <a:latin typeface="PingFang TC" charset="-120"/>
              <a:ea typeface="PingFang TC" charset="-120"/>
              <a:cs typeface="PingFang TC" charset="-120"/>
            </a:endParaRPr>
          </a:p>
          <a:p>
            <a:pPr marL="0" indent="0">
              <a:buNone/>
            </a:pPr>
            <a:endParaRPr lang="zh-TW" altLang="en-US" dirty="0">
              <a:latin typeface="PingFang TC" charset="-120"/>
              <a:ea typeface="PingFang TC" charset="-120"/>
              <a:cs typeface="PingFang TC" charset="-120"/>
            </a:endParaRPr>
          </a:p>
          <a:p>
            <a:endParaRPr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017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Init-2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安裝 </a:t>
            </a:r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後首先應該做的事是設定使用者名稱及電子郵件。</a:t>
            </a:r>
            <a:endParaRPr lang="en-US" altLang="zh-TW" dirty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EX:</a:t>
            </a:r>
          </a:p>
          <a:p>
            <a:pPr lvl="2"/>
            <a:r>
              <a:rPr lang="en-US" altLang="zh-TW" sz="1600" dirty="0" err="1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sz="16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1600" dirty="0" err="1">
                <a:latin typeface="PingFang TC" charset="-120"/>
                <a:ea typeface="PingFang TC" charset="-120"/>
                <a:cs typeface="PingFang TC" charset="-120"/>
              </a:rPr>
              <a:t>config</a:t>
            </a:r>
            <a:r>
              <a:rPr lang="en-US" altLang="zh-TW" sz="16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PingFang TC" charset="-120"/>
                <a:ea typeface="PingFang TC" charset="-120"/>
                <a:cs typeface="PingFang TC" charset="-120"/>
              </a:rPr>
              <a:t>--global </a:t>
            </a:r>
            <a:r>
              <a:rPr lang="en-US" altLang="zh-TW" sz="1600" dirty="0">
                <a:latin typeface="PingFang TC" charset="-120"/>
                <a:ea typeface="PingFang TC" charset="-120"/>
                <a:cs typeface="PingFang TC" charset="-120"/>
              </a:rPr>
              <a:t>user.name </a:t>
            </a:r>
            <a:r>
              <a:rPr lang="en-US" altLang="zh-TW" sz="1600" dirty="0" smtClean="0">
                <a:latin typeface="PingFang TC" charset="-120"/>
                <a:ea typeface="PingFang TC" charset="-120"/>
                <a:cs typeface="PingFang TC" charset="-120"/>
              </a:rPr>
              <a:t>“XXX"</a:t>
            </a:r>
            <a:endParaRPr lang="en-US" altLang="zh-TW" sz="1600" dirty="0">
              <a:latin typeface="PingFang TC" charset="-120"/>
              <a:ea typeface="PingFang TC" charset="-120"/>
              <a:cs typeface="PingFang TC" charset="-120"/>
            </a:endParaRPr>
          </a:p>
          <a:p>
            <a:pPr lvl="2"/>
            <a:r>
              <a:rPr lang="en-US" altLang="zh-TW" sz="1600" dirty="0" err="1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sz="16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1600" dirty="0" err="1">
                <a:latin typeface="PingFang TC" charset="-120"/>
                <a:ea typeface="PingFang TC" charset="-120"/>
                <a:cs typeface="PingFang TC" charset="-120"/>
              </a:rPr>
              <a:t>config</a:t>
            </a:r>
            <a:r>
              <a:rPr lang="en-US" altLang="zh-TW" sz="16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PingFang TC" charset="-120"/>
                <a:ea typeface="PingFang TC" charset="-120"/>
                <a:cs typeface="PingFang TC" charset="-120"/>
              </a:rPr>
              <a:t>--global </a:t>
            </a:r>
            <a:r>
              <a:rPr lang="en-US" altLang="zh-TW" sz="1600" dirty="0" err="1">
                <a:latin typeface="PingFang TC" charset="-120"/>
                <a:ea typeface="PingFang TC" charset="-120"/>
                <a:cs typeface="PingFang TC" charset="-120"/>
              </a:rPr>
              <a:t>user.email</a:t>
            </a:r>
            <a:r>
              <a:rPr lang="en-US" altLang="zh-TW" sz="16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1600" dirty="0" smtClean="0">
                <a:latin typeface="PingFang TC" charset="-120"/>
                <a:ea typeface="PingFang TC" charset="-120"/>
                <a:cs typeface="PingFang TC" charset="-120"/>
                <a:hlinkClick r:id="rId2"/>
              </a:rPr>
              <a:t>XXX@example.com</a:t>
            </a:r>
            <a:endParaRPr lang="en-US" altLang="zh-TW" sz="1600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有傳遞 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--global 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參數，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只需要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做這工作一次，因為在此系統，不論 </a:t>
            </a:r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做任何事都會採用此資訊。 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/>
            </a:r>
            <a:b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</a:br>
            <a:endParaRPr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r>
              <a:rPr lang="en-US" altLang="zh-TW" dirty="0" err="1" smtClean="0">
                <a:latin typeface="PingFang TC" charset="-120"/>
                <a:ea typeface="PingFang TC" charset="-120"/>
                <a:cs typeface="PingFang TC" charset="-120"/>
              </a:rPr>
              <a:t>Editer</a:t>
            </a:r>
            <a:endParaRPr lang="en-US" altLang="zh-TW" dirty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Mac:</a:t>
            </a:r>
          </a:p>
          <a:p>
            <a:pPr lvl="2"/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config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 --global </a:t>
            </a:r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core.editor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dirty="0" err="1" smtClean="0">
                <a:latin typeface="PingFang TC" charset="-120"/>
                <a:ea typeface="PingFang TC" charset="-120"/>
                <a:cs typeface="PingFang TC" charset="-120"/>
              </a:rPr>
              <a:t>emacs</a:t>
            </a:r>
            <a:endParaRPr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Windows:</a:t>
            </a:r>
          </a:p>
          <a:p>
            <a:pPr lvl="2"/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config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 --global </a:t>
            </a:r>
            <a:r>
              <a:rPr lang="en-US" altLang="zh-TW" dirty="0" err="1" smtClean="0">
                <a:latin typeface="PingFang TC" charset="-120"/>
                <a:ea typeface="PingFang TC" charset="-120"/>
                <a:cs typeface="PingFang TC" charset="-120"/>
              </a:rPr>
              <a:t>core.editor</a:t>
            </a: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"'C:/Program Files (x86)/Notepad++/notepad++.exe' -</a:t>
            </a:r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multiInst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-</a:t>
            </a:r>
            <a:r>
              <a:rPr lang="en-US" altLang="zh-TW" dirty="0" err="1" smtClean="0">
                <a:latin typeface="PingFang TC" charset="-120"/>
                <a:ea typeface="PingFang TC" charset="-120"/>
                <a:cs typeface="PingFang TC" charset="-120"/>
              </a:rPr>
              <a:t>nosession</a:t>
            </a: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“</a:t>
            </a:r>
          </a:p>
          <a:p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查看清單</a:t>
            </a:r>
            <a:endParaRPr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config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 --list</a:t>
            </a:r>
          </a:p>
          <a:p>
            <a:pPr lvl="2"/>
            <a:endParaRPr lang="en-US" altLang="zh-TW" dirty="0">
              <a:latin typeface="PingFang TC" charset="-120"/>
              <a:ea typeface="PingFang TC" charset="-120"/>
              <a:cs typeface="PingFang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914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Init-3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PingFang TC" charset="-120"/>
                <a:ea typeface="PingFang TC" charset="-120"/>
                <a:cs typeface="PingFang TC" charset="-120"/>
              </a:rPr>
              <a:t>取得一個 </a:t>
            </a:r>
            <a:r>
              <a:rPr lang="en-US" altLang="zh-TW" b="1" dirty="0" err="1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b="1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b="1" dirty="0" smtClean="0">
                <a:latin typeface="PingFang TC" charset="-120"/>
                <a:ea typeface="PingFang TC" charset="-120"/>
                <a:cs typeface="PingFang TC" charset="-120"/>
              </a:rPr>
              <a:t>Repo</a:t>
            </a:r>
          </a:p>
          <a:p>
            <a:pPr lvl="1"/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dirty="0" err="1" smtClean="0">
                <a:latin typeface="PingFang TC" charset="-120"/>
                <a:ea typeface="PingFang TC" charset="-120"/>
                <a:cs typeface="PingFang TC" charset="-120"/>
              </a:rPr>
              <a:t>init</a:t>
            </a:r>
            <a:endParaRPr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 add </a:t>
            </a: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"xxx"</a:t>
            </a:r>
            <a:endParaRPr lang="en-US" altLang="zh-TW" dirty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r>
              <a:rPr lang="en-US" altLang="zh-TW" dirty="0" err="1" smtClean="0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add LICENSE </a:t>
            </a:r>
            <a:endParaRPr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r>
              <a:rPr lang="en-US" altLang="zh-TW" dirty="0" err="1" smtClean="0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commit -m 'initial project version'</a:t>
            </a:r>
            <a:endParaRPr lang="en-US" altLang="zh-TW" b="1" dirty="0">
              <a:latin typeface="PingFang TC" charset="-120"/>
              <a:ea typeface="PingFang TC" charset="-120"/>
              <a:cs typeface="PingFang TC" charset="-120"/>
            </a:endParaRPr>
          </a:p>
          <a:p>
            <a:r>
              <a:rPr lang="en-US" altLang="zh-TW" b="1" dirty="0" smtClean="0">
                <a:latin typeface="PingFang TC" charset="-120"/>
                <a:ea typeface="PingFang TC" charset="-120"/>
                <a:cs typeface="PingFang TC" charset="-120"/>
              </a:rPr>
              <a:t>Clone </a:t>
            </a:r>
            <a:r>
              <a:rPr lang="zh-TW" altLang="en-US" b="1" dirty="0" smtClean="0">
                <a:latin typeface="PingFang TC" charset="-120"/>
                <a:ea typeface="PingFang TC" charset="-120"/>
                <a:cs typeface="PingFang TC" charset="-120"/>
              </a:rPr>
              <a:t>現有的</a:t>
            </a:r>
            <a:r>
              <a:rPr lang="en-US" altLang="zh-TW" b="1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b="1" dirty="0" err="1" smtClean="0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b="1" dirty="0" smtClean="0">
                <a:latin typeface="PingFang TC" charset="-120"/>
                <a:ea typeface="PingFang TC" charset="-120"/>
                <a:cs typeface="PingFang TC" charset="-120"/>
              </a:rPr>
              <a:t> Repo</a:t>
            </a:r>
            <a:endParaRPr lang="zh-TW" altLang="en-US" b="1" dirty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r>
              <a:rPr lang="en-US" altLang="zh-TW" dirty="0" err="1" smtClean="0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clone</a:t>
            </a:r>
            <a:r>
              <a:rPr lang="en-US" altLang="zh-TW" b="1" dirty="0" smtClean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  <a:hlinkClick r:id="rId2"/>
              </a:rPr>
              <a:t>https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  <a:hlinkClick r:id="rId2"/>
              </a:rPr>
              <a:t>://</a:t>
            </a: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  <a:hlinkClick r:id="rId2"/>
              </a:rPr>
              <a:t>github.com/Kennethchiao/PythonClass.git</a:t>
            </a:r>
            <a:endParaRPr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指令將會建立名為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「</a:t>
            </a:r>
            <a:r>
              <a:rPr lang="en-US" altLang="zh-TW" dirty="0" err="1" smtClean="0">
                <a:latin typeface="PingFang TC" charset="-120"/>
                <a:ea typeface="PingFang TC" charset="-120"/>
                <a:cs typeface="PingFang TC" charset="-120"/>
              </a:rPr>
              <a:t>PythonClass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」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的資料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夾</a:t>
            </a:r>
            <a:endParaRPr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 clone</a:t>
            </a:r>
            <a:r>
              <a:rPr lang="en-US" altLang="zh-TW" b="1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  <a:hlinkClick r:id="rId2"/>
              </a:rPr>
              <a:t>https://</a:t>
            </a: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  <a:hlinkClick r:id="rId2"/>
              </a:rPr>
              <a:t>github.com/Kennethchiao/PythonClass.git</a:t>
            </a: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dirty="0" err="1" smtClean="0">
                <a:latin typeface="PingFang TC" charset="-120"/>
                <a:ea typeface="PingFang TC" charset="-120"/>
                <a:cs typeface="PingFang TC" charset="-120"/>
              </a:rPr>
              <a:t>myClass</a:t>
            </a:r>
            <a:endParaRPr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指令將會建立名為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「</a:t>
            </a:r>
            <a:r>
              <a:rPr lang="en-US" altLang="zh-TW" dirty="0" err="1" smtClean="0">
                <a:latin typeface="PingFang TC" charset="-120"/>
                <a:ea typeface="PingFang TC" charset="-120"/>
                <a:cs typeface="PingFang TC" charset="-120"/>
              </a:rPr>
              <a:t>myClass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」的資料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夾但是資料跟</a:t>
            </a:r>
            <a:r>
              <a:rPr lang="en-US" altLang="zh-TW" dirty="0" err="1" smtClean="0">
                <a:latin typeface="PingFang TC" charset="-120"/>
                <a:ea typeface="PingFang TC" charset="-120"/>
                <a:cs typeface="PingFang TC" charset="-120"/>
              </a:rPr>
              <a:t>PythonClass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相同</a:t>
            </a:r>
            <a:endParaRPr lang="en-US" altLang="zh-TW" dirty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endParaRPr lang="en-US" altLang="zh-TW" dirty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endParaRPr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684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78944" y="3097163"/>
            <a:ext cx="48669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400" dirty="0" smtClean="0">
                <a:latin typeface="PingFang TC" charset="-120"/>
                <a:ea typeface="PingFang TC" charset="-120"/>
                <a:cs typeface="PingFang TC" charset="-120"/>
              </a:rPr>
              <a:t>Basic Command</a:t>
            </a:r>
            <a:endParaRPr kumimoji="1" lang="zh-TW" altLang="en-US" sz="4400" dirty="0">
              <a:latin typeface="PingFang TC" charset="-120"/>
              <a:ea typeface="PingFang TC" charset="-120"/>
              <a:cs typeface="PingFang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549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檢視狀態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 smtClean="0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kumimoji="1"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 status</a:t>
            </a:r>
          </a:p>
          <a:p>
            <a:endParaRPr kumimoji="1" lang="en-US" altLang="zh-TW" dirty="0">
              <a:latin typeface="PingFang TC" charset="-120"/>
              <a:ea typeface="PingFang TC" charset="-120"/>
              <a:cs typeface="PingFang TC" charset="-120"/>
            </a:endParaRPr>
          </a:p>
          <a:p>
            <a:endParaRPr kumimoji="1"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這意味著你有一個乾淨的工作目錄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——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換句話說，</a:t>
            </a:r>
            <a:r>
              <a:rPr lang="zh-TW" altLang="en-US" dirty="0">
                <a:solidFill>
                  <a:srgbClr val="FF0000"/>
                </a:solidFill>
                <a:latin typeface="PingFang TC" charset="-120"/>
                <a:ea typeface="PingFang TC" charset="-120"/>
                <a:cs typeface="PingFang TC" charset="-120"/>
              </a:rPr>
              <a:t>已追蹤的檔案沒有被</a:t>
            </a:r>
            <a:r>
              <a:rPr lang="zh-TW" altLang="en-US" dirty="0" smtClean="0">
                <a:solidFill>
                  <a:srgbClr val="FF0000"/>
                </a:solidFill>
                <a:latin typeface="PingFang TC" charset="-120"/>
                <a:ea typeface="PingFang TC" charset="-120"/>
                <a:cs typeface="PingFang TC" charset="-120"/>
              </a:rPr>
              <a:t>修改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 </a:t>
            </a:r>
            <a:endParaRPr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r>
              <a:rPr lang="en-US" altLang="zh-TW" dirty="0" err="1" smtClean="0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也沒有看到任何未追蹤檔案，否則它們會在這裡被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列出來</a:t>
            </a:r>
            <a:endParaRPr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最後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，這個命令告訴你目前在哪一個分支上，也告訴你它和伺服器上的同名分支是同步的。 </a:t>
            </a:r>
            <a:endParaRPr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到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目前為止，該分支一直都是預設的「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master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」</a:t>
            </a:r>
            <a:endParaRPr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 status -s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 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或 </a:t>
            </a:r>
            <a:r>
              <a:rPr lang="en-US" altLang="zh-TW" dirty="0" err="1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 status --short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，你可以從該命令得到一個相當簡單的輸出內容：</a:t>
            </a:r>
            <a:endParaRPr kumimoji="1"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191" y="1968500"/>
            <a:ext cx="4864100" cy="1079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556" y="255494"/>
            <a:ext cx="3208644" cy="279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4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檢視狀態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 smtClean="0">
                <a:latin typeface="PingFang TC" charset="-120"/>
                <a:ea typeface="PingFang TC" charset="-120"/>
                <a:cs typeface="PingFang TC" charset="-120"/>
              </a:rPr>
              <a:t>從命令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得到一個相當簡單的輸出內容</a:t>
            </a:r>
            <a:r>
              <a:rPr lang="zh-TW" altLang="en-US" sz="1800" dirty="0" smtClean="0">
                <a:latin typeface="PingFang TC" charset="-120"/>
                <a:ea typeface="PingFang TC" charset="-120"/>
                <a:cs typeface="PingFang TC" charset="-120"/>
              </a:rPr>
              <a:t>：</a:t>
            </a:r>
            <a:endParaRPr lang="en-US" altLang="zh-TW" sz="1800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r>
              <a:rPr lang="en-US" altLang="zh-TW" sz="1400" dirty="0" err="1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sz="1400" dirty="0">
                <a:latin typeface="PingFang TC" charset="-120"/>
                <a:ea typeface="PingFang TC" charset="-120"/>
                <a:cs typeface="PingFang TC" charset="-120"/>
              </a:rPr>
              <a:t> status -s </a:t>
            </a:r>
            <a:r>
              <a:rPr lang="zh-TW" altLang="en-US" sz="1400" dirty="0">
                <a:latin typeface="PingFang TC" charset="-120"/>
                <a:ea typeface="PingFang TC" charset="-120"/>
                <a:cs typeface="PingFang TC" charset="-120"/>
              </a:rPr>
              <a:t>或 </a:t>
            </a:r>
            <a:r>
              <a:rPr lang="en-US" altLang="zh-TW" sz="1400" dirty="0" err="1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sz="1400" dirty="0">
                <a:latin typeface="PingFang TC" charset="-120"/>
                <a:ea typeface="PingFang TC" charset="-120"/>
                <a:cs typeface="PingFang TC" charset="-120"/>
              </a:rPr>
              <a:t> status --</a:t>
            </a:r>
            <a:r>
              <a:rPr lang="en-US" altLang="zh-TW" sz="1400" dirty="0" smtClean="0">
                <a:latin typeface="PingFang TC" charset="-120"/>
                <a:ea typeface="PingFang TC" charset="-120"/>
                <a:cs typeface="PingFang TC" charset="-120"/>
              </a:rPr>
              <a:t>short</a:t>
            </a:r>
          </a:p>
          <a:p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未追蹤的新檔案在開頭被標示為 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??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、被加入預存區的新檔案被標為 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A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、已修改檔案則是 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M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 等等。 標記有二個欄位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——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左邊欄位用來指示「預存區」狀態，右邊欄位則是「工作目錄」狀態。</a:t>
            </a:r>
            <a:endParaRPr kumimoji="1" lang="zh-TW" altLang="en-US" sz="1800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083" y="3047719"/>
            <a:ext cx="4173470" cy="3632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553" y="3050568"/>
            <a:ext cx="5660798" cy="36293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978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學術文獻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40_TF03431380_TF03431380.potx" id="{923505AA-91E3-4B57-AABA-AC8EA251786D}" vid="{5F9510E3-AB57-464A-AC9C-E4DC9C0F0949}"/>
    </a:ext>
  </a:extLst>
</a:theme>
</file>

<file path=ppt/theme/theme2.xml><?xml version="1.0" encoding="utf-8"?>
<a:theme xmlns:a="http://schemas.openxmlformats.org/drawingml/2006/main" name="Office 佈景主題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具細條紋和緞帶設計的學術簡報 (寬螢幕)</Template>
  <TotalTime>0</TotalTime>
  <Words>885</Words>
  <Application>Microsoft Macintosh PowerPoint</Application>
  <PresentationFormat>寬螢幕</PresentationFormat>
  <Paragraphs>147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5" baseType="lpstr">
      <vt:lpstr>Euphemia</vt:lpstr>
      <vt:lpstr>Microsoft JhengHei UI</vt:lpstr>
      <vt:lpstr>PingFang TC</vt:lpstr>
      <vt:lpstr>Wingdings</vt:lpstr>
      <vt:lpstr>Arial</vt:lpstr>
      <vt:lpstr>學術文獻 16x9</vt:lpstr>
      <vt:lpstr>GIT基礎教學</vt:lpstr>
      <vt:lpstr>Outline</vt:lpstr>
      <vt:lpstr>Download</vt:lpstr>
      <vt:lpstr>Init-1</vt:lpstr>
      <vt:lpstr>Init-2</vt:lpstr>
      <vt:lpstr>Init-3</vt:lpstr>
      <vt:lpstr>PowerPoint 簡報</vt:lpstr>
      <vt:lpstr>檢視狀態</vt:lpstr>
      <vt:lpstr>檢視狀態</vt:lpstr>
      <vt:lpstr>追蹤狀態</vt:lpstr>
      <vt:lpstr>忽略不需要的檔案</vt:lpstr>
      <vt:lpstr>忽略不需要的檔案</vt:lpstr>
      <vt:lpstr>檢視已預存及未預存的檔案</vt:lpstr>
      <vt:lpstr>提交修改</vt:lpstr>
      <vt:lpstr>提交修改</vt:lpstr>
      <vt:lpstr>提交修改</vt:lpstr>
      <vt:lpstr>略過預存區</vt:lpstr>
      <vt:lpstr>移除檔案</vt:lpstr>
      <vt:lpstr>移動檔案</vt:lpstr>
      <vt:lpstr>檢視提交的歷史記錄</vt:lpstr>
      <vt:lpstr>列出你的標籤</vt:lpstr>
      <vt:lpstr>附件-1</vt:lpstr>
      <vt:lpstr>復原操作</vt:lpstr>
      <vt:lpstr>將已預存的檔案移出預存區</vt:lpstr>
      <vt:lpstr>遠端版本</vt:lpstr>
      <vt:lpstr>新增遠端版本庫-1</vt:lpstr>
      <vt:lpstr>從你的遠端獲取</vt:lpstr>
      <vt:lpstr>推送到你的遠端</vt:lpstr>
      <vt:lpstr>檢視遠端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2018-01-21T15:52:42Z</dcterms:created>
  <dcterms:modified xsi:type="dcterms:W3CDTF">2018-01-22T07:21:36Z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