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711" r:id="rId2"/>
    <p:sldMasterId id="2147483666" r:id="rId3"/>
    <p:sldMasterId id="2147483657" r:id="rId4"/>
    <p:sldMasterId id="2147483675" r:id="rId5"/>
    <p:sldMasterId id="2147483684" r:id="rId6"/>
    <p:sldMasterId id="2147483693" r:id="rId7"/>
    <p:sldMasterId id="2147483702" r:id="rId8"/>
  </p:sldMasterIdLst>
  <p:sldIdLst>
    <p:sldId id="256" r:id="rId9"/>
    <p:sldId id="257" r:id="rId10"/>
    <p:sldId id="258" r:id="rId11"/>
    <p:sldId id="259" r:id="rId12"/>
    <p:sldId id="260" r:id="rId13"/>
    <p:sldId id="346" r:id="rId14"/>
    <p:sldId id="299" r:id="rId15"/>
    <p:sldId id="261" r:id="rId16"/>
    <p:sldId id="311" r:id="rId17"/>
    <p:sldId id="317" r:id="rId18"/>
    <p:sldId id="300" r:id="rId19"/>
    <p:sldId id="318" r:id="rId20"/>
    <p:sldId id="319" r:id="rId21"/>
    <p:sldId id="339" r:id="rId22"/>
    <p:sldId id="320" r:id="rId23"/>
    <p:sldId id="321" r:id="rId24"/>
    <p:sldId id="322" r:id="rId25"/>
    <p:sldId id="345" r:id="rId26"/>
    <p:sldId id="323" r:id="rId27"/>
    <p:sldId id="340" r:id="rId28"/>
    <p:sldId id="341" r:id="rId29"/>
    <p:sldId id="324" r:id="rId30"/>
    <p:sldId id="326" r:id="rId31"/>
    <p:sldId id="342" r:id="rId32"/>
    <p:sldId id="343" r:id="rId33"/>
    <p:sldId id="344" r:id="rId34"/>
    <p:sldId id="338" r:id="rId35"/>
    <p:sldId id="280" r:id="rId36"/>
  </p:sldIdLst>
  <p:sldSz cx="12192000" cy="6858000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Muller Light" charset="0"/>
      <p:regular r:id="rId42"/>
    </p:embeddedFont>
    <p:embeddedFont>
      <p:font typeface="Muller Regular" charset="0"/>
      <p:regular r:id="rId43"/>
    </p:embeddedFont>
    <p:embeddedFont>
      <p:font typeface="Stag Light" panose="02000603060000020004" charset="0"/>
      <p:regular r:id="rId44"/>
      <p:italic r:id="rId45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3.fntdata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84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17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29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32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40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932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15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35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10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56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5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3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99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350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8174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3532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980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850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4208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852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09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27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21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05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34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719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240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901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0697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140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294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9644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6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55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796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66193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2975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060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6929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933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409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5099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66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1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15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1468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6738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9915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12320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12032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263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4855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6127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8203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4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05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0523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51300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7732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6670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93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0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9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3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  <p:sldLayoutId id="2147483655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20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8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72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3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5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9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23/09/2021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8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Fundamentos de Programación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Introducción a los Fundamentos de Programación</a:t>
            </a:r>
          </a:p>
          <a:p>
            <a:r>
              <a:rPr lang="es-PE" dirty="0"/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293696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INTEGER (ENTERO)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FF0000"/>
                </a:solidFill>
              </a:rPr>
              <a:t>Representación hexadecimal (base 16</a:t>
            </a:r>
            <a:r>
              <a:rPr lang="es-PE" dirty="0"/>
              <a:t>)</a:t>
            </a:r>
          </a:p>
          <a:p>
            <a:pPr marL="0" indent="0">
              <a:buNone/>
            </a:pPr>
            <a:r>
              <a:rPr lang="es-PE" dirty="0"/>
              <a:t>El número entero va precedido por un prefijo 0X o 0x ( cero-x)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Rango [0,1,2,3,4,5,6,7,8,9,A,B,C,D,E,F,G]</a:t>
            </a:r>
          </a:p>
          <a:p>
            <a:endParaRPr lang="es-PE" dirty="0"/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(0x89)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(0X32A)</a:t>
            </a:r>
          </a:p>
          <a:p>
            <a:pPr marL="627063" indent="0"/>
            <a:endParaRPr lang="es-PE" dirty="0"/>
          </a:p>
          <a:p>
            <a:pPr marL="627063" indent="0">
              <a:buNone/>
            </a:pPr>
            <a:r>
              <a:rPr lang="es-PE" dirty="0"/>
              <a:t>Obtenemos: </a:t>
            </a:r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137</a:t>
            </a:r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810</a:t>
            </a:r>
            <a:endParaRPr lang="es-PE" dirty="0"/>
          </a:p>
          <a:p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43" y="3057100"/>
            <a:ext cx="3855914" cy="22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60" y="5091295"/>
            <a:ext cx="1255268" cy="10026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FLOAT (DECIMAL)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/>
              <a:t>Ahora es el momento de hablar sobre otro tipo, que está diseñado para representar y almacenar los números que (como diría un matemático) tienen una fracción decimal no vacía.</a:t>
            </a:r>
          </a:p>
          <a:p>
            <a:pPr marL="0" indent="0">
              <a:buNone/>
            </a:pPr>
            <a:r>
              <a:rPr lang="es-PE" dirty="0"/>
              <a:t>			Obtenemos: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(2.5)	</a:t>
            </a:r>
            <a:r>
              <a:rPr lang="es-PE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(0.4)	</a:t>
            </a:r>
            <a:r>
              <a:rPr lang="es-PE" dirty="0">
                <a:solidFill>
                  <a:srgbClr val="FF0000"/>
                </a:solidFill>
                <a:latin typeface="Consolas" panose="020B0609020204030204" pitchFamily="49" charset="0"/>
              </a:rPr>
              <a:t>0.4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(.4)	</a:t>
            </a:r>
            <a:r>
              <a:rPr lang="es-PE" dirty="0">
                <a:solidFill>
                  <a:srgbClr val="FF0000"/>
                </a:solidFill>
                <a:latin typeface="Consolas" panose="020B0609020204030204" pitchFamily="49" charset="0"/>
              </a:rPr>
              <a:t>0.4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(4.)	</a:t>
            </a:r>
            <a:r>
              <a:rPr lang="es-PE" dirty="0">
                <a:solidFill>
                  <a:srgbClr val="7030A0"/>
                </a:solidFill>
                <a:latin typeface="Consolas" panose="020B0609020204030204" pitchFamily="49" charset="0"/>
              </a:rPr>
              <a:t>4.0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(4.0)	</a:t>
            </a:r>
            <a:r>
              <a:rPr lang="es-PE" dirty="0">
                <a:solidFill>
                  <a:srgbClr val="7030A0"/>
                </a:solidFill>
                <a:latin typeface="Consolas" panose="020B0609020204030204" pitchFamily="49" charset="0"/>
              </a:rPr>
              <a:t>4.0</a:t>
            </a:r>
          </a:p>
          <a:p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pPr marL="900113" indent="-900113">
              <a:buNone/>
            </a:pPr>
            <a:r>
              <a:rPr lang="es-PE" sz="1800" b="1" dirty="0"/>
              <a:t>NOTA</a:t>
            </a:r>
            <a:r>
              <a:rPr lang="es-PE" sz="1800" dirty="0"/>
              <a:t>: 	Python no acepta comas en números flotantes</a:t>
            </a:r>
          </a:p>
          <a:p>
            <a:endParaRPr lang="es-ES" sz="18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40874" y="2224725"/>
            <a:ext cx="2971798" cy="26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1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FLOAT (DECIMAL)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FF0000"/>
                </a:solidFill>
              </a:rPr>
              <a:t>NOTACIÓN CIENTÍFICA EN PYTHON:</a:t>
            </a:r>
          </a:p>
          <a:p>
            <a:pPr marL="0" indent="0">
              <a:buNone/>
            </a:pPr>
            <a:r>
              <a:rPr lang="es-PE" dirty="0"/>
              <a:t>Cuando quiera usar cualquier número que sea muy grande o muy pequeño, puede usar la notación científica.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La velocidad de la luz (m/s):  </a:t>
            </a:r>
          </a:p>
          <a:p>
            <a:pPr marL="0" indent="0">
              <a:buNone/>
            </a:pPr>
            <a:r>
              <a:rPr lang="es-PE" dirty="0"/>
              <a:t>300000000	3 x 10</a:t>
            </a:r>
            <a:r>
              <a:rPr lang="es-PE" baseline="30000" dirty="0"/>
              <a:t>8</a:t>
            </a:r>
            <a:r>
              <a:rPr lang="es-PE" baseline="-25000" dirty="0"/>
              <a:t> </a:t>
            </a:r>
            <a:r>
              <a:rPr lang="es-PE" dirty="0"/>
              <a:t> 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En Python: </a:t>
            </a:r>
            <a:r>
              <a:rPr lang="es-PE" dirty="0">
                <a:latin typeface="Consolas" panose="020B0609020204030204" pitchFamily="49" charset="0"/>
              </a:rPr>
              <a:t>3E8</a:t>
            </a:r>
          </a:p>
          <a:p>
            <a:endParaRPr lang="es-P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dirty="0">
                <a:latin typeface="Consolas" panose="020B0609020204030204" pitchFamily="49" charset="0"/>
              </a:rPr>
              <a:t>	</a:t>
            </a: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(3E8) </a:t>
            </a:r>
            <a:r>
              <a:rPr lang="es-PE" dirty="0">
                <a:sym typeface="Wingdings" panose="05000000000000000000" pitchFamily="2" charset="2"/>
              </a:rPr>
              <a:t>  </a:t>
            </a:r>
            <a:r>
              <a:rPr lang="es-PE" dirty="0">
                <a:latin typeface="Consolas" panose="020B0609020204030204" pitchFamily="49" charset="0"/>
              </a:rPr>
              <a:t>300000000.0</a:t>
            </a:r>
          </a:p>
          <a:p>
            <a:pPr marL="0" indent="0">
              <a:buNone/>
            </a:pPr>
            <a:r>
              <a:rPr lang="es-PE" dirty="0">
                <a:latin typeface="Consolas" panose="020B0609020204030204" pitchFamily="49" charset="0"/>
              </a:rPr>
              <a:t>	</a:t>
            </a: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(3e8)</a:t>
            </a:r>
            <a:r>
              <a:rPr lang="es-PE" dirty="0">
                <a:latin typeface="Consolas" panose="020B0609020204030204" pitchFamily="49" charset="0"/>
              </a:rPr>
              <a:t> </a:t>
            </a:r>
            <a:r>
              <a:rPr lang="es-PE" dirty="0">
                <a:sym typeface="Wingdings" panose="05000000000000000000" pitchFamily="2" charset="2"/>
              </a:rPr>
              <a:t>  </a:t>
            </a:r>
            <a:r>
              <a:rPr lang="es-PE" dirty="0">
                <a:latin typeface="Consolas" panose="020B0609020204030204" pitchFamily="49" charset="0"/>
              </a:rPr>
              <a:t>300000000.0</a:t>
            </a:r>
          </a:p>
          <a:p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16" y="4129934"/>
            <a:ext cx="2026884" cy="201622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9753129" y="4489975"/>
            <a:ext cx="136212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latin typeface="Muller Light" pitchFamily="50" charset="0"/>
              </a:rPr>
              <a:t>El exponente (el valor después de la E ) tiene que ser un número entero.</a:t>
            </a:r>
          </a:p>
          <a:p>
            <a:endParaRPr lang="es-PE" sz="1400" dirty="0">
              <a:latin typeface="Muller Light" pitchFamily="50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72200" y="2907369"/>
            <a:ext cx="2916166" cy="25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STRING (CADENAS)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/>
              <a:t>Las cadenas se utilizan cuando necesita procesar texto (como nombres de todo tipo, direcciones, novelas, etc.), no números.</a:t>
            </a:r>
          </a:p>
          <a:p>
            <a:pPr marL="0" indent="0">
              <a:buNone/>
            </a:pPr>
            <a:r>
              <a:rPr lang="es-PE" dirty="0"/>
              <a:t>Ya sabes un poco sobre ellos, por ejemplo, que las cadenas necesitan comillas.</a:t>
            </a:r>
          </a:p>
          <a:p>
            <a:endParaRPr lang="es-PE" dirty="0"/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(“Hola Python”)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(‘Hola Python’)</a:t>
            </a:r>
          </a:p>
          <a:p>
            <a:pPr marL="627063" indent="0"/>
            <a:endParaRPr lang="es-PE" dirty="0">
              <a:latin typeface="Consolas" panose="020B0609020204030204" pitchFamily="49" charset="0"/>
            </a:endParaRPr>
          </a:p>
          <a:p>
            <a:pPr marL="627063" indent="0">
              <a:buNone/>
            </a:pPr>
            <a:r>
              <a:rPr lang="es-PE" dirty="0"/>
              <a:t>Obtenemos: </a:t>
            </a:r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Hola Python</a:t>
            </a:r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Hola Python</a:t>
            </a:r>
          </a:p>
          <a:p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31" y="3356039"/>
            <a:ext cx="2563669" cy="27901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9345332" y="3982472"/>
            <a:ext cx="16770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latin typeface="Muller Light" pitchFamily="50" charset="0"/>
              </a:rPr>
              <a:t>Una cadena puede estar vacía, puede que no contenga ningún carácter. Una cadena vacía sigue siendo una cadena.</a:t>
            </a:r>
          </a:p>
          <a:p>
            <a:endParaRPr lang="es-PE" sz="1400" dirty="0">
              <a:latin typeface="Muller Light" pitchFamily="50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7" r="16590"/>
          <a:stretch/>
        </p:blipFill>
        <p:spPr>
          <a:xfrm>
            <a:off x="6172200" y="2702123"/>
            <a:ext cx="2081666" cy="29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1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STRING (CADENAS)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solidFill>
                  <a:srgbClr val="FF0000"/>
                </a:solidFill>
              </a:rPr>
              <a:t>SI QUEREMOS LO SIGUIENTE:</a:t>
            </a:r>
          </a:p>
          <a:p>
            <a:pPr algn="ctr"/>
            <a:endParaRPr lang="es-PE" sz="2000" dirty="0">
              <a:latin typeface="Consolas" panose="020B0609020204030204" pitchFamily="49" charset="0"/>
            </a:endParaRPr>
          </a:p>
          <a:p>
            <a:pPr marL="627063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Hola “Python”</a:t>
            </a:r>
          </a:p>
          <a:p>
            <a:pPr marL="627063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Hola “Python”</a:t>
            </a:r>
          </a:p>
          <a:p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dirty="0">
                <a:solidFill>
                  <a:srgbClr val="FF0000"/>
                </a:solidFill>
              </a:rPr>
              <a:t>¿Cómo lo hacemos?</a:t>
            </a:r>
            <a:endParaRPr lang="es-PE" sz="2000" dirty="0">
              <a:solidFill>
                <a:srgbClr val="FF0000"/>
              </a:solidFill>
            </a:endParaRPr>
          </a:p>
          <a:p>
            <a:endParaRPr lang="es-PE" sz="2000" dirty="0">
              <a:solidFill>
                <a:srgbClr val="FF0000"/>
              </a:solidFill>
            </a:endParaRPr>
          </a:p>
          <a:p>
            <a:pPr marL="627063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("Hola </a:t>
            </a:r>
            <a:r>
              <a:rPr lang="es-PE" sz="2000" dirty="0">
                <a:solidFill>
                  <a:srgbClr val="0070C0"/>
                </a:solidFill>
                <a:latin typeface="Consolas" panose="020B0609020204030204" pitchFamily="49" charset="0"/>
              </a:rPr>
              <a:t>\"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Python</a:t>
            </a:r>
            <a:r>
              <a:rPr lang="es-PE" sz="2000" dirty="0">
                <a:solidFill>
                  <a:srgbClr val="0070C0"/>
                </a:solidFill>
                <a:latin typeface="Consolas" panose="020B0609020204030204" pitchFamily="49" charset="0"/>
              </a:rPr>
              <a:t>\"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</a:p>
          <a:p>
            <a:pPr marL="627063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('Hola "Python"')</a:t>
            </a:r>
          </a:p>
          <a:p>
            <a:endParaRPr lang="es-ES" sz="2000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>
            <a:off x="7399361" y="2242085"/>
            <a:ext cx="2727278" cy="38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5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5431808"/>
            <a:ext cx="1259116" cy="12329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BOOLEAN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Cada vez que le pregunta a Python si un número es mayor que otro, la pregunta da como resultado la creación de algunos datos específicos, un valor booleano.</a:t>
            </a:r>
          </a:p>
          <a:p>
            <a:pPr marL="0" indent="0">
              <a:buNone/>
            </a:pPr>
            <a:r>
              <a:rPr lang="es-PE" sz="1800" dirty="0"/>
              <a:t>Una variable booleana es una variable que sólo puede tomar dos posibles valores: True (verdadero) o False (falso).</a:t>
            </a:r>
          </a:p>
          <a:p>
            <a:pPr marL="0" indent="0">
              <a:buNone/>
            </a:pPr>
            <a:r>
              <a:rPr lang="es-PE" sz="1800" dirty="0"/>
              <a:t>En Python cualquier variable (en general, cualquier objeto) puede considerarse como una variable booleana. En general los elementos nulos o vacíos se consideran False y el resto se consideran True.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0850" indent="0" algn="r">
              <a:buNone/>
            </a:pPr>
            <a:r>
              <a:rPr lang="es-PE" sz="2000" dirty="0"/>
              <a:t>			Obtenemos:</a:t>
            </a:r>
          </a:p>
          <a:p>
            <a:pPr marL="450850" indent="0"/>
            <a:endParaRPr lang="es-PE" sz="2000" dirty="0"/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(3 &gt; 2)		</a:t>
            </a:r>
            <a:r>
              <a:rPr lang="es-PE" sz="2000" dirty="0">
                <a:latin typeface="Consolas" panose="020B0609020204030204" pitchFamily="49" charset="0"/>
              </a:rPr>
              <a:t>True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(3 &lt; 2)		</a:t>
            </a:r>
            <a:r>
              <a:rPr lang="es-PE" sz="2000" dirty="0">
                <a:latin typeface="Consolas" panose="020B0609020204030204" pitchFamily="49" charset="0"/>
              </a:rPr>
              <a:t>False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&gt;= 1 + 1)	</a:t>
            </a:r>
            <a:r>
              <a:rPr lang="es-PE" sz="2000" dirty="0">
                <a:latin typeface="Consolas" panose="020B0609020204030204" pitchFamily="49" charset="0"/>
              </a:rPr>
              <a:t>True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(4 - 2 &lt;= 1)	</a:t>
            </a:r>
            <a:r>
              <a:rPr lang="es-PE" sz="2000" dirty="0">
                <a:latin typeface="Consolas" panose="020B0609020204030204" pitchFamily="49" charset="0"/>
              </a:rPr>
              <a:t>False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== 1 + 1)	</a:t>
            </a:r>
            <a:r>
              <a:rPr lang="es-PE" sz="2000" dirty="0">
                <a:latin typeface="Consolas" panose="020B0609020204030204" pitchFamily="49" charset="0"/>
              </a:rPr>
              <a:t>True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 / 2 != 3)	</a:t>
            </a:r>
            <a:r>
              <a:rPr lang="es-PE" sz="2000" dirty="0">
                <a:latin typeface="Consolas" panose="020B0609020204030204" pitchFamily="49" charset="0"/>
              </a:rPr>
              <a:t>False</a:t>
            </a:r>
            <a:endParaRPr lang="es-PE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128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/>
              <a:t>Ahora, vamos a mostrarte un lado completamente nuevo de la función </a:t>
            </a:r>
            <a:r>
              <a:rPr lang="es-PE" b="1" dirty="0" err="1">
                <a:solidFill>
                  <a:srgbClr val="0070C0"/>
                </a:solidFill>
              </a:rPr>
              <a:t>print</a:t>
            </a:r>
            <a:r>
              <a:rPr lang="es-PE" b="1" dirty="0">
                <a:solidFill>
                  <a:srgbClr val="0070C0"/>
                </a:solidFill>
              </a:rPr>
              <a:t>( )</a:t>
            </a:r>
            <a:r>
              <a:rPr lang="es-PE" dirty="0"/>
              <a:t>. Ya sabe que la función puede mostrarle los valores de los literales que le pasan los argumentos.</a:t>
            </a:r>
          </a:p>
          <a:p>
            <a:endParaRPr lang="es-PE" dirty="0"/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(2 + 2)</a:t>
            </a:r>
          </a:p>
          <a:p>
            <a:pPr marL="627063" indent="0"/>
            <a:endParaRPr lang="es-PE" dirty="0"/>
          </a:p>
          <a:p>
            <a:pPr marL="627063" indent="0">
              <a:buNone/>
            </a:pPr>
            <a:r>
              <a:rPr lang="es-PE" dirty="0"/>
              <a:t>Obtenemos:</a:t>
            </a:r>
          </a:p>
          <a:p>
            <a:pPr marL="627063" indent="0"/>
            <a:endParaRPr lang="es-PE" dirty="0"/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4</a:t>
            </a:r>
          </a:p>
          <a:p>
            <a:endParaRPr lang="es-ES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44519" y="2679119"/>
            <a:ext cx="3436962" cy="30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solidFill>
                  <a:srgbClr val="FF0000"/>
                </a:solidFill>
              </a:rPr>
              <a:t>OPERADORES EN PYTHON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+ 	</a:t>
            </a:r>
            <a:r>
              <a:rPr lang="es-PE" sz="2000" dirty="0">
                <a:sym typeface="Wingdings" panose="05000000000000000000" pitchFamily="2" charset="2"/>
              </a:rPr>
              <a:t>	Suma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- 	</a:t>
            </a:r>
            <a:r>
              <a:rPr lang="es-PE" sz="2000" dirty="0">
                <a:sym typeface="Wingdings" panose="05000000000000000000" pitchFamily="2" charset="2"/>
              </a:rPr>
              <a:t>	Resta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* 	</a:t>
            </a:r>
            <a:r>
              <a:rPr lang="es-PE" sz="2000" dirty="0">
                <a:sym typeface="Wingdings" panose="05000000000000000000" pitchFamily="2" charset="2"/>
              </a:rPr>
              <a:t>	Multiplicación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/ 	</a:t>
            </a:r>
            <a:r>
              <a:rPr lang="es-PE" sz="2000" dirty="0">
                <a:sym typeface="Wingdings" panose="05000000000000000000" pitchFamily="2" charset="2"/>
              </a:rPr>
              <a:t>	División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// 	</a:t>
            </a:r>
            <a:r>
              <a:rPr lang="es-PE" sz="2000" dirty="0">
                <a:sym typeface="Wingdings" panose="05000000000000000000" pitchFamily="2" charset="2"/>
              </a:rPr>
              <a:t>	División Entera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% 	</a:t>
            </a:r>
            <a:r>
              <a:rPr lang="es-PE" sz="2000" dirty="0">
                <a:sym typeface="Wingdings" panose="05000000000000000000" pitchFamily="2" charset="2"/>
              </a:rPr>
              <a:t>	Resto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** 	</a:t>
            </a:r>
            <a:r>
              <a:rPr lang="es-PE" sz="2000" dirty="0">
                <a:sym typeface="Wingdings" panose="05000000000000000000" pitchFamily="2" charset="2"/>
              </a:rPr>
              <a:t>	Exponenciación </a:t>
            </a:r>
            <a:endParaRPr lang="es-PE" sz="2000" dirty="0">
              <a:latin typeface="Consolas" panose="020B0609020204030204" pitchFamily="49" charset="0"/>
            </a:endParaRPr>
          </a:p>
          <a:p>
            <a:endParaRPr lang="es-ES" sz="2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44519" y="2679119"/>
            <a:ext cx="3436962" cy="30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18BBC68-BE5B-4349-8906-09CB63889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8" t="14722" r="15938" b="20695"/>
          <a:stretch/>
        </p:blipFill>
        <p:spPr>
          <a:xfrm>
            <a:off x="1425678" y="1461371"/>
            <a:ext cx="9642740" cy="507800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11EB445-CFBD-429F-9A4A-6A4E8392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</p:spPr>
        <p:txBody>
          <a:bodyPr/>
          <a:lstStyle/>
          <a:p>
            <a:r>
              <a:rPr lang="es-ES" dirty="0"/>
              <a:t>OPERADORES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101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>
            <a:off x="4604410" y="3702779"/>
            <a:ext cx="1714502" cy="24433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			Obtenemos: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+ 3)</a:t>
            </a:r>
            <a:r>
              <a:rPr lang="es-PE" sz="2000" dirty="0">
                <a:latin typeface="Consolas" panose="020B0609020204030204" pitchFamily="49" charset="0"/>
              </a:rPr>
              <a:t>		5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 + 3)</a:t>
            </a:r>
            <a:r>
              <a:rPr lang="es-PE" sz="2000" dirty="0">
                <a:latin typeface="Consolas" panose="020B0609020204030204" pitchFamily="49" charset="0"/>
              </a:rPr>
              <a:t>		5.0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(2.0 + 3.1)</a:t>
            </a:r>
            <a:r>
              <a:rPr lang="es-PE" sz="2000" dirty="0">
                <a:latin typeface="Consolas" panose="020B0609020204030204" pitchFamily="49" charset="0"/>
              </a:rPr>
              <a:t>	5.1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(5 - 3)</a:t>
            </a:r>
            <a:r>
              <a:rPr lang="es-PE" sz="2000" dirty="0">
                <a:latin typeface="Consolas" panose="020B0609020204030204" pitchFamily="49" charset="0"/>
              </a:rPr>
              <a:t>		2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(5. - 3)	</a:t>
            </a:r>
            <a:r>
              <a:rPr lang="es-PE" sz="2000" dirty="0">
                <a:latin typeface="Consolas" panose="020B0609020204030204" pitchFamily="49" charset="0"/>
              </a:rPr>
              <a:t>	2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(5.0 - 3.1)</a:t>
            </a:r>
            <a:r>
              <a:rPr lang="es-PE" sz="2000" dirty="0">
                <a:latin typeface="Consolas" panose="020B0609020204030204" pitchFamily="49" charset="0"/>
              </a:rPr>
              <a:t>	1.9	</a:t>
            </a:r>
          </a:p>
          <a:p>
            <a:endParaRPr lang="es-ES" sz="2000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55600" indent="0" algn="r">
              <a:buNone/>
            </a:pPr>
            <a:r>
              <a:rPr lang="es-PE" sz="2000" dirty="0"/>
              <a:t>			Obtenemos:</a:t>
            </a:r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* 3)</a:t>
            </a:r>
            <a:r>
              <a:rPr lang="es-PE" sz="2000" dirty="0">
                <a:latin typeface="Consolas" panose="020B0609020204030204" pitchFamily="49" charset="0"/>
              </a:rPr>
              <a:t>		6</a:t>
            </a:r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 * 3)</a:t>
            </a:r>
            <a:r>
              <a:rPr lang="es-PE" sz="2000" dirty="0">
                <a:latin typeface="Consolas" panose="020B0609020204030204" pitchFamily="49" charset="0"/>
              </a:rPr>
              <a:t>		6.0</a:t>
            </a:r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(2.0 * 3.1)</a:t>
            </a:r>
            <a:r>
              <a:rPr lang="es-PE" sz="2000" dirty="0">
                <a:latin typeface="Consolas" panose="020B0609020204030204" pitchFamily="49" charset="0"/>
              </a:rPr>
              <a:t>		6.2</a:t>
            </a:r>
          </a:p>
          <a:p>
            <a:pPr marL="355600" indent="0" defTabSz="884238"/>
            <a:endParaRPr lang="es-PE" sz="2000" dirty="0"/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 / 3)</a:t>
            </a:r>
            <a:r>
              <a:rPr lang="es-PE" sz="2000" dirty="0">
                <a:latin typeface="Consolas" panose="020B0609020204030204" pitchFamily="49" charset="0"/>
              </a:rPr>
              <a:t>		2.0</a:t>
            </a:r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(6. / 3)</a:t>
            </a:r>
            <a:r>
              <a:rPr lang="es-PE" sz="2000" dirty="0">
                <a:latin typeface="Consolas" panose="020B0609020204030204" pitchFamily="49" charset="0"/>
              </a:rPr>
              <a:t>		2.0</a:t>
            </a:r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(6.0 / 3.0)	</a:t>
            </a:r>
            <a:r>
              <a:rPr lang="es-PE" sz="2000" dirty="0">
                <a:latin typeface="Consolas" panose="020B0609020204030204" pitchFamily="49" charset="0"/>
              </a:rPr>
              <a:t>	2.0</a:t>
            </a:r>
          </a:p>
          <a:p>
            <a:pPr marL="355600" indent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85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LOGRO DE APRENDIZAJE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726919"/>
            <a:ext cx="5181600" cy="3419239"/>
          </a:xfrm>
        </p:spPr>
        <p:txBody>
          <a:bodyPr/>
          <a:lstStyle/>
          <a:p>
            <a:r>
              <a:rPr lang="es-PE" dirty="0"/>
              <a:t>Aplica los operadores aritméticos y prioridades en una sentencia de código de programación.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6920"/>
            <a:ext cx="5181600" cy="29170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56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			Obtenemos: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 // 4)</a:t>
            </a:r>
            <a:r>
              <a:rPr lang="es-PE" sz="2000" dirty="0"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(6. // 4)</a:t>
            </a:r>
            <a:r>
              <a:rPr lang="es-PE" sz="2000" dirty="0">
                <a:latin typeface="Consolas" panose="020B0609020204030204" pitchFamily="49" charset="0"/>
              </a:rPr>
              <a:t>	1.0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(6.0 // 4.0)</a:t>
            </a:r>
            <a:r>
              <a:rPr lang="es-PE" sz="2000" dirty="0">
                <a:latin typeface="Consolas" panose="020B0609020204030204" pitchFamily="49" charset="0"/>
              </a:rPr>
              <a:t>	1.0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** 3)</a:t>
            </a:r>
            <a:r>
              <a:rPr lang="es-PE" sz="2000" dirty="0">
                <a:latin typeface="Consolas" panose="020B0609020204030204" pitchFamily="49" charset="0"/>
              </a:rPr>
              <a:t>		8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 ** 3)	</a:t>
            </a:r>
            <a:r>
              <a:rPr lang="es-PE" sz="2000" dirty="0">
                <a:latin typeface="Consolas" panose="020B0609020204030204" pitchFamily="49" charset="0"/>
              </a:rPr>
              <a:t>8.0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(2.0 ** 3.0)</a:t>
            </a:r>
            <a:r>
              <a:rPr lang="es-PE" sz="2000" dirty="0">
                <a:latin typeface="Consolas" panose="020B0609020204030204" pitchFamily="49" charset="0"/>
              </a:rPr>
              <a:t>	8.0	</a:t>
            </a:r>
          </a:p>
          <a:p>
            <a:endParaRPr lang="es-ES" sz="2000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55600" indent="0" algn="r">
              <a:buNone/>
            </a:pPr>
            <a:r>
              <a:rPr lang="es-PE" sz="2000" dirty="0"/>
              <a:t>			Obtenemos:</a:t>
            </a:r>
          </a:p>
          <a:p>
            <a:pPr marL="355600" indent="0" defTabSz="887413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(12 % 5)</a:t>
            </a:r>
            <a:r>
              <a:rPr lang="es-PE" sz="2000" dirty="0">
                <a:latin typeface="Consolas" panose="020B0609020204030204" pitchFamily="49" charset="0"/>
              </a:rPr>
              <a:t>		2</a:t>
            </a:r>
          </a:p>
          <a:p>
            <a:pPr marL="355600" indent="0" defTabSz="887413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(12. % 5)</a:t>
            </a:r>
            <a:r>
              <a:rPr lang="es-PE" sz="2000" dirty="0">
                <a:latin typeface="Consolas" panose="020B0609020204030204" pitchFamily="49" charset="0"/>
              </a:rPr>
              <a:t>		2.0</a:t>
            </a:r>
          </a:p>
          <a:p>
            <a:pPr marL="355600" indent="0" defTabSz="887413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(12.0 % 5.0)	</a:t>
            </a:r>
            <a:r>
              <a:rPr lang="es-PE" sz="2000" dirty="0">
                <a:latin typeface="Consolas" panose="020B0609020204030204" pitchFamily="49" charset="0"/>
              </a:rPr>
              <a:t>2.0</a:t>
            </a:r>
          </a:p>
          <a:p>
            <a:endParaRPr lang="es-E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>
            <a:off x="7867555" y="3939967"/>
            <a:ext cx="1548068" cy="22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6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Y SUS PRIORIDADES 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/>
              <a:t>Hasta ahora, hemos tratado a cada operador como si no tuviera conexión con los demás. Obviamente, tal situación ideal y simple es una rareza en la programación real.</a:t>
            </a:r>
          </a:p>
          <a:p>
            <a:pPr marL="0" indent="0">
              <a:buNone/>
            </a:pPr>
            <a:r>
              <a:rPr lang="es-PE" dirty="0"/>
              <a:t>Además, muy a menudo encontrará más de un operador en una expresión, y entonces esta presunción ya no es tan obvia.</a:t>
            </a:r>
          </a:p>
          <a:p>
            <a:endParaRPr lang="es-PE" dirty="0"/>
          </a:p>
          <a:p>
            <a:pPr marL="0" indent="0" algn="r">
              <a:buNone/>
            </a:pPr>
            <a:r>
              <a:rPr lang="es-PE" dirty="0"/>
              <a:t>			Obtenemos:</a:t>
            </a:r>
          </a:p>
          <a:p>
            <a:pPr marL="0" indent="0">
              <a:buNone/>
            </a:pPr>
            <a:endParaRPr lang="es-PE" dirty="0">
              <a:latin typeface="Consolas" panose="020B0609020204030204" pitchFamily="49" charset="0"/>
            </a:endParaRPr>
          </a:p>
          <a:p>
            <a:pPr marL="450850" indent="0" defTabSz="90170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(2 + 3 * 5)</a:t>
            </a:r>
            <a:r>
              <a:rPr lang="es-PE" dirty="0">
                <a:latin typeface="Consolas" panose="020B0609020204030204" pitchFamily="49" charset="0"/>
              </a:rPr>
              <a:t>		17	</a:t>
            </a:r>
          </a:p>
          <a:p>
            <a:pPr marL="450850" indent="0" defTabSz="90170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(9 % 6 % 2)</a:t>
            </a:r>
            <a:r>
              <a:rPr lang="es-PE" dirty="0">
                <a:latin typeface="Consolas" panose="020B0609020204030204" pitchFamily="49" charset="0"/>
              </a:rPr>
              <a:t>		1</a:t>
            </a:r>
          </a:p>
          <a:p>
            <a:pPr marL="450850" indent="0" defTabSz="90170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(2 ** 2 ** 3)</a:t>
            </a:r>
            <a:r>
              <a:rPr lang="es-PE" dirty="0">
                <a:latin typeface="Consolas" panose="020B0609020204030204" pitchFamily="49" charset="0"/>
              </a:rPr>
              <a:t>	256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0" algn="ctr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* 3 % 5)	</a:t>
            </a:r>
          </a:p>
          <a:p>
            <a:pPr marL="177800" indent="0"/>
            <a:endParaRPr lang="es-P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s-PE" sz="2000" dirty="0"/>
              <a:t>Obtenemos: </a:t>
            </a:r>
            <a:r>
              <a:rPr lang="es-PE" sz="2000" dirty="0">
                <a:latin typeface="Consolas" panose="020B0609020204030204" pitchFamily="49" charset="0"/>
              </a:rPr>
              <a:t>1</a:t>
            </a:r>
          </a:p>
          <a:p>
            <a:pPr marL="177800" indent="0"/>
            <a:endParaRPr lang="es-P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77800" indent="0" algn="ctr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(5*((25%13)+100)/(2*13)//2)</a:t>
            </a:r>
          </a:p>
          <a:p>
            <a:pPr marL="177800" indent="0"/>
            <a:endParaRPr lang="es-P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s-PE" sz="2000" dirty="0"/>
              <a:t>Obtenemos: 10.0</a:t>
            </a:r>
          </a:p>
          <a:p>
            <a:pPr marL="177800" indent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6705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REALICE LAS SIGUIENTES OPERACIONES EN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PE" sz="1400" dirty="0"/>
                  <a:t>Ejercicio1: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PE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</a:rPr>
                            <m:t>8−3</m:t>
                          </m:r>
                        </m:e>
                      </m:d>
                      <m:r>
                        <a:rPr lang="es-PE" sz="1800" i="1">
                          <a:latin typeface="Cambria Math" panose="02040503050406030204" pitchFamily="18" charset="0"/>
                        </a:rPr>
                        <m:t>−(4+2)</m:t>
                      </m:r>
                    </m:oMath>
                  </m:oMathPara>
                </a14:m>
                <a:endParaRPr lang="es-PE" sz="1800" dirty="0">
                  <a:latin typeface="Consolas" panose="020B0609020204030204" pitchFamily="49" charset="0"/>
                </a:endParaRPr>
              </a:p>
              <a:p>
                <a:endParaRPr lang="es-PE" sz="1400" dirty="0"/>
              </a:p>
              <a:p>
                <a:pPr marL="0" indent="0">
                  <a:buNone/>
                </a:pPr>
                <a:r>
                  <a:rPr lang="es-PE" sz="1400" dirty="0"/>
                  <a:t>Ejercicio2: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latin typeface="Cambria Math" panose="02040503050406030204" pitchFamily="18" charset="0"/>
                        </a:rPr>
                        <m:t>5 −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</a:rPr>
                            <m:t>6 −2 −</m:t>
                          </m:r>
                          <m:d>
                            <m:dPr>
                              <m:ctrlPr>
                                <a:rPr lang="es-P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P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1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s-P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s-PE" sz="1800" i="1">
                              <a:latin typeface="Cambria Math" panose="02040503050406030204" pitchFamily="18" charset="0"/>
                            </a:rPr>
                            <m:t>−3+6</m:t>
                          </m:r>
                        </m:e>
                      </m:d>
                      <m:r>
                        <a:rPr lang="es-PE" sz="1800" i="1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s-PE" sz="1800" dirty="0"/>
              </a:p>
              <a:p>
                <a:endParaRPr lang="es-PE" sz="1400" dirty="0"/>
              </a:p>
              <a:p>
                <a:pPr marL="0" indent="0">
                  <a:buNone/>
                </a:pPr>
                <a:r>
                  <a:rPr lang="es-PE" sz="1400" dirty="0"/>
                  <a:t>Ejercicio3: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</m:e>
                        <m:sup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rad>
                        <m:radPr>
                          <m:degHide m:val="on"/>
                          <m:ctrlP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rad>
                    </m:oMath>
                  </m:oMathPara>
                </a14:m>
                <a:endParaRPr lang="es-PE" sz="1400" dirty="0"/>
              </a:p>
              <a:p>
                <a:endParaRPr lang="es-PE" sz="1400" dirty="0"/>
              </a:p>
              <a:p>
                <a:pPr marL="0" indent="0">
                  <a:buNone/>
                </a:pPr>
                <a:r>
                  <a:rPr lang="es-PE" sz="1400" dirty="0"/>
                  <a:t>Ejercicio4: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latin typeface="Cambria Math" panose="02040503050406030204" pitchFamily="18" charset="0"/>
                        </a:rPr>
                        <m:t>2+ </m:t>
                      </m:r>
                      <m:rad>
                        <m:radPr>
                          <m:degHide m:val="on"/>
                          <m:ctrlPr>
                            <a:rPr lang="es-PE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×(4+8)</m:t>
                          </m:r>
                        </m:e>
                      </m:rad>
                      <m:r>
                        <a:rPr lang="es-PE" sz="1800" i="1">
                          <a:latin typeface="Cambria Math" panose="02040503050406030204" pitchFamily="18" charset="0"/>
                        </a:rPr>
                        <m:t> −9</m:t>
                      </m:r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s-PE" sz="1800" i="1">
                          <a:latin typeface="Cambria Math" panose="02040503050406030204" pitchFamily="18" charset="0"/>
                        </a:rPr>
                        <m:t>(4−1)</m:t>
                      </m:r>
                    </m:oMath>
                  </m:oMathPara>
                </a14:m>
                <a:endParaRPr lang="es-PE" sz="1800" dirty="0">
                  <a:latin typeface="Consolas" panose="020B0609020204030204" pitchFamily="49" charset="0"/>
                </a:endParaRPr>
              </a:p>
              <a:p>
                <a:endParaRPr lang="es-ES" sz="1800" dirty="0"/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53" t="-9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877" y="2067347"/>
            <a:ext cx="3590246" cy="423619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9404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 PRÁCTICO 1 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86" y="5985094"/>
            <a:ext cx="700313" cy="634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28399" y="5985094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tag Light" panose="02000603060000020004" charset="0"/>
              </a:rPr>
              <a:t>Para esta tarea usemos el </a:t>
            </a:r>
            <a:r>
              <a:rPr lang="es-PE" b="1" dirty="0" err="1">
                <a:latin typeface="Stag Light" panose="02000603060000020004" charset="0"/>
              </a:rPr>
              <a:t>Edube</a:t>
            </a:r>
            <a:r>
              <a:rPr lang="es-PE" b="1" dirty="0">
                <a:latin typeface="Stag Light" panose="02000603060000020004" charset="0"/>
              </a:rPr>
              <a:t> </a:t>
            </a:r>
            <a:r>
              <a:rPr lang="es-PE" b="1" dirty="0" err="1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911221" cy="3921434"/>
          </a:xfrm>
        </p:spPr>
        <p:txBody>
          <a:bodyPr/>
          <a:lstStyle/>
          <a:p>
            <a:r>
              <a:rPr lang="es-PE" dirty="0"/>
              <a:t>Analizar cada operación y decir cual es el valor de salida respectivamente: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1" r="46331" b="25478"/>
          <a:stretch/>
        </p:blipFill>
        <p:spPr>
          <a:xfrm>
            <a:off x="5349921" y="2224725"/>
            <a:ext cx="6332563" cy="35623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4068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 PRÁCTICO 2: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86" y="5985094"/>
            <a:ext cx="700313" cy="634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28399" y="5985094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tag Light" panose="02000603060000020004" charset="0"/>
              </a:rPr>
              <a:t>Para esta tarea usemos el </a:t>
            </a:r>
            <a:r>
              <a:rPr lang="es-PE" b="1" dirty="0" err="1">
                <a:latin typeface="Stag Light" panose="02000603060000020004" charset="0"/>
              </a:rPr>
              <a:t>Edube</a:t>
            </a:r>
            <a:r>
              <a:rPr lang="es-PE" b="1" dirty="0">
                <a:latin typeface="Stag Light" panose="02000603060000020004" charset="0"/>
              </a:rPr>
              <a:t> </a:t>
            </a:r>
            <a:r>
              <a:rPr lang="es-PE" b="1" dirty="0" err="1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911221" cy="3921434"/>
          </a:xfrm>
        </p:spPr>
        <p:txBody>
          <a:bodyPr/>
          <a:lstStyle/>
          <a:p>
            <a:r>
              <a:rPr lang="es-PE" dirty="0"/>
              <a:t>¿Cuál es el resultado de las siguientes operaciones?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1" r="47928" b="27998"/>
          <a:stretch/>
        </p:blipFill>
        <p:spPr>
          <a:xfrm>
            <a:off x="4875191" y="2224725"/>
            <a:ext cx="6807293" cy="36145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609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 PRÁCTICO 3: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86" y="5985094"/>
            <a:ext cx="700313" cy="634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28399" y="5985094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tag Light" panose="02000603060000020004" charset="0"/>
              </a:rPr>
              <a:t>Para esta tarea usemos el </a:t>
            </a:r>
            <a:r>
              <a:rPr lang="es-PE" b="1" dirty="0" err="1">
                <a:latin typeface="Stag Light" panose="02000603060000020004" charset="0"/>
              </a:rPr>
              <a:t>Edube</a:t>
            </a:r>
            <a:r>
              <a:rPr lang="es-PE" b="1" dirty="0">
                <a:latin typeface="Stag Light" panose="02000603060000020004" charset="0"/>
              </a:rPr>
              <a:t> </a:t>
            </a:r>
            <a:r>
              <a:rPr lang="es-PE" b="1" dirty="0" err="1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911221" cy="3921434"/>
          </a:xfrm>
        </p:spPr>
        <p:txBody>
          <a:bodyPr/>
          <a:lstStyle/>
          <a:p>
            <a:r>
              <a:rPr lang="es-PE" dirty="0"/>
              <a:t>¿Cuál es el resultado de las siguientes operaciones?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3" r="29925" b="34906"/>
          <a:stretch/>
        </p:blipFill>
        <p:spPr>
          <a:xfrm>
            <a:off x="4877146" y="2224725"/>
            <a:ext cx="6805338" cy="2197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0126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 PRÁCTICO 4: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86" y="5985094"/>
            <a:ext cx="700313" cy="634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28399" y="5985094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tag Light" panose="02000603060000020004" charset="0"/>
              </a:rPr>
              <a:t>Para esta tarea usemos el </a:t>
            </a:r>
            <a:r>
              <a:rPr lang="es-PE" b="1" dirty="0" err="1">
                <a:latin typeface="Stag Light" panose="02000603060000020004" charset="0"/>
              </a:rPr>
              <a:t>Edube</a:t>
            </a:r>
            <a:r>
              <a:rPr lang="es-PE" b="1" dirty="0">
                <a:latin typeface="Stag Light" panose="02000603060000020004" charset="0"/>
              </a:rPr>
              <a:t> </a:t>
            </a:r>
            <a:r>
              <a:rPr lang="es-PE" b="1" dirty="0" err="1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911221" cy="3921434"/>
          </a:xfrm>
        </p:spPr>
        <p:txBody>
          <a:bodyPr/>
          <a:lstStyle/>
          <a:p>
            <a:r>
              <a:rPr lang="es-PE" dirty="0"/>
              <a:t>¿Cuál es el resultado de las siguientes operaciones?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2" r="34515" b="23797"/>
          <a:stretch/>
        </p:blipFill>
        <p:spPr>
          <a:xfrm>
            <a:off x="4839422" y="2224725"/>
            <a:ext cx="6843061" cy="30296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259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RESUMEN</a:t>
            </a: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838200" y="2224726"/>
            <a:ext cx="10515600" cy="33026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PE" sz="2000" dirty="0"/>
              <a:t>La característica del valor numérico que determina su tipo, rango y aplicación, se denomina tipo.</a:t>
            </a:r>
          </a:p>
          <a:p>
            <a:pPr algn="just"/>
            <a:r>
              <a:rPr lang="es-PE" sz="2000" dirty="0"/>
              <a:t>Si codifica un literal y lo coloca dentro del código de Python, la forma del literal determina la representación (tipo) que Python utilizará para almacenarlo en la memoria.</a:t>
            </a:r>
          </a:p>
          <a:p>
            <a:pPr algn="just"/>
            <a:r>
              <a:rPr lang="es-PE" sz="2000" dirty="0"/>
              <a:t>Los literales pueden ser: Números: enteros y decimales, texto y lógicos</a:t>
            </a:r>
          </a:p>
          <a:p>
            <a:pPr algn="just"/>
            <a:r>
              <a:rPr lang="es-PE" sz="2000" dirty="0"/>
              <a:t>Un operador es un símbolo del lenguaje de programación, que puede operar con los valores.</a:t>
            </a:r>
          </a:p>
          <a:p>
            <a:pPr lvl="1" algn="just"/>
            <a:r>
              <a:rPr lang="es-PE" sz="1800" dirty="0"/>
              <a:t>Por ejemplo, al igual que en la aritmética, el signo + (más) es el operador que puede sumar dos números, dando el resultado de la suma.</a:t>
            </a:r>
          </a:p>
          <a:p>
            <a:pPr algn="just"/>
            <a:r>
              <a:rPr lang="es-PE" sz="2000" dirty="0"/>
              <a:t>Los datos y los operadores cuando se conectan forman expresiones. La expresión más simple es un literal en sí mismo.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0891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8897983" cy="953993"/>
          </a:xfrm>
        </p:spPr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0" b="5019"/>
          <a:stretch/>
        </p:blipFill>
        <p:spPr>
          <a:xfrm>
            <a:off x="3450608" y="2486375"/>
            <a:ext cx="4185882" cy="35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 dirty="0"/>
              <a:t>INTRODUCCIÓN A LOS FUNDAMENTOS DE PROGRAMACIÓN II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¿Qué es un literal?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Literales en PYTHON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Definición de operaciones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Tratamiento de operaciones</a:t>
            </a:r>
            <a:endParaRPr lang="es-ES" sz="20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1142"/>
            <a:ext cx="5181600" cy="29086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44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PARA ANALIZAR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El siguiente código: 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123</a:t>
            </a:r>
          </a:p>
          <a:p>
            <a:pPr marL="531813" indent="0">
              <a:buNone/>
            </a:pPr>
            <a:r>
              <a:rPr lang="es-ES" i="1" dirty="0">
                <a:solidFill>
                  <a:srgbClr val="00B050"/>
                </a:solidFill>
              </a:rPr>
              <a:t>¿Puedes adivinar qué valor representa? Por supuesto que puedes?</a:t>
            </a:r>
          </a:p>
          <a:p>
            <a:pPr marL="531813" indent="0">
              <a:buNone/>
            </a:pPr>
            <a:endParaRPr lang="es-ES" dirty="0"/>
          </a:p>
          <a:p>
            <a:r>
              <a:rPr lang="es-ES" dirty="0"/>
              <a:t>Y el siguiente código: 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</a:p>
          <a:p>
            <a:pPr marL="531813" indent="0">
              <a:buNone/>
            </a:pPr>
            <a:r>
              <a:rPr lang="es-ES" i="1" dirty="0">
                <a:solidFill>
                  <a:srgbClr val="00B050"/>
                </a:solidFill>
              </a:rPr>
              <a:t>¿Representa algún valor?</a:t>
            </a:r>
            <a:endParaRPr lang="es-PE" i="1" dirty="0">
              <a:solidFill>
                <a:srgbClr val="00B05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 flipH="1">
            <a:off x="7413009" y="2215610"/>
            <a:ext cx="2699982" cy="39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6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LITERAL?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PE" dirty="0"/>
              <a:t>Ahora que tiene un poco de conocimiento de algunas de las potentes funciones que ofrece la función </a:t>
            </a:r>
            <a:r>
              <a:rPr lang="es-PE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PE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s-PE" b="1" dirty="0"/>
              <a:t>, </a:t>
            </a:r>
            <a:r>
              <a:rPr lang="es-PE" dirty="0"/>
              <a:t>es el momento de conocer algunos problemas nuevos y un nuevo término importante: el </a:t>
            </a:r>
            <a:r>
              <a:rPr lang="es-PE" b="1" dirty="0">
                <a:solidFill>
                  <a:srgbClr val="FF0000"/>
                </a:solidFill>
              </a:rPr>
              <a:t>literal</a:t>
            </a:r>
            <a:r>
              <a:rPr lang="es-PE" dirty="0"/>
              <a:t>.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i="1" dirty="0">
                <a:solidFill>
                  <a:srgbClr val="00B050"/>
                </a:solidFill>
              </a:rPr>
              <a:t>Un literal son datos cuyos valores están determinados por el literal mismo</a:t>
            </a:r>
            <a:r>
              <a:rPr lang="es-PE" dirty="0"/>
              <a:t>.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Por ejemplo:</a:t>
            </a:r>
          </a:p>
          <a:p>
            <a:pPr marL="355600" indent="0">
              <a:buNone/>
            </a:pPr>
            <a:r>
              <a:rPr lang="es-PE" dirty="0">
                <a:latin typeface="Consolas" panose="020B0609020204030204" pitchFamily="49" charset="0"/>
              </a:rPr>
              <a:t>123</a:t>
            </a:r>
            <a:r>
              <a:rPr lang="es-PE" dirty="0"/>
              <a:t>	</a:t>
            </a:r>
            <a:r>
              <a:rPr lang="es-PE" dirty="0">
                <a:sym typeface="Wingdings" panose="05000000000000000000" pitchFamily="2" charset="2"/>
              </a:rPr>
              <a:t>	ciento veintitrés </a:t>
            </a:r>
            <a:endParaRPr lang="es-PE" dirty="0"/>
          </a:p>
          <a:p>
            <a:pPr marL="355600" indent="0">
              <a:buNone/>
            </a:pPr>
            <a:r>
              <a:rPr lang="es-PE" dirty="0">
                <a:latin typeface="Consolas" panose="020B0609020204030204" pitchFamily="49" charset="0"/>
              </a:rPr>
              <a:t>c</a:t>
            </a:r>
            <a:r>
              <a:rPr lang="es-PE" dirty="0"/>
              <a:t>	</a:t>
            </a:r>
            <a:r>
              <a:rPr lang="es-PE" dirty="0">
                <a:sym typeface="Wingdings" panose="05000000000000000000" pitchFamily="2" charset="2"/>
              </a:rPr>
              <a:t>	¿Representa algún valor?</a:t>
            </a:r>
            <a:endParaRPr lang="es-ES" dirty="0"/>
          </a:p>
          <a:p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53451" y="2511639"/>
            <a:ext cx="3819098" cy="33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7CD73C-B449-442E-9CE7-AD5E50A20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15139" r="15938" b="19445"/>
          <a:stretch/>
        </p:blipFill>
        <p:spPr>
          <a:xfrm>
            <a:off x="1433300" y="338137"/>
            <a:ext cx="10610039" cy="56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6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LITERAL?</a:t>
            </a:r>
            <a:endParaRPr lang="es-PE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Un experimento sencillo: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(“2”)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(2)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/>
              <a:t>Dos literales distintos (se almacenan de manera distinta)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2	cadena</a:t>
            </a: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2	Número entero 	(representación de bits)</a:t>
            </a:r>
          </a:p>
          <a:p>
            <a:pPr marL="0" indent="0">
              <a:buNone/>
            </a:pPr>
            <a:endParaRPr lang="es-PE" sz="2000" dirty="0">
              <a:latin typeface="Consolas" panose="020B0609020204030204" pitchFamily="49" charset="0"/>
            </a:endParaRPr>
          </a:p>
          <a:p>
            <a:endParaRPr lang="es-PE" sz="2000" dirty="0">
              <a:latin typeface="Consolas" panose="020B0609020204030204" pitchFamily="49" charset="0"/>
            </a:endParaRPr>
          </a:p>
          <a:p>
            <a:endParaRPr lang="es-ES" sz="2000" dirty="0"/>
          </a:p>
        </p:txBody>
      </p:sp>
      <p:sp>
        <p:nvSpPr>
          <p:cNvPr id="13" name="Marcador de contenido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 flipH="1">
            <a:off x="7413009" y="2215610"/>
            <a:ext cx="2699982" cy="39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3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INTEGER (ENTERO)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PE" sz="1600" dirty="0"/>
              <a:t>El proceso es casi como cómo los escribirías con un lápiz en el papel; es simplemente una cadena de dígitos que forman el número. Pero hay una reserva: no debe insertar ningún carácter que no sea un dígito dentro del número.</a:t>
            </a:r>
          </a:p>
          <a:p>
            <a:pPr marL="0" indent="0">
              <a:buNone/>
            </a:pPr>
            <a:r>
              <a:rPr lang="es-PE" sz="1600" dirty="0"/>
              <a:t>Tomemos, por ejemplo, el número </a:t>
            </a:r>
            <a:r>
              <a:rPr lang="es-PE" sz="1600" b="1" i="1" dirty="0">
                <a:solidFill>
                  <a:srgbClr val="00B050"/>
                </a:solidFill>
              </a:rPr>
              <a:t>ONCE MILLONES CIENTO ONCE MIL CIENTO ONCE</a:t>
            </a:r>
            <a:r>
              <a:rPr lang="es-PE" sz="1600" dirty="0"/>
              <a:t>. Si tomara un lápiz en su mano en este momento, escribiría el número de esta manera:</a:t>
            </a:r>
          </a:p>
          <a:p>
            <a:pPr marL="0" indent="0">
              <a:buNone/>
            </a:pPr>
            <a:r>
              <a:rPr lang="es-PE" sz="1600" dirty="0"/>
              <a:t>		11,111,111</a:t>
            </a:r>
          </a:p>
          <a:p>
            <a:pPr marL="0" indent="0">
              <a:buNone/>
            </a:pPr>
            <a:r>
              <a:rPr lang="es-PE" sz="1600" dirty="0"/>
              <a:t> o así:</a:t>
            </a:r>
          </a:p>
          <a:p>
            <a:pPr marL="0" indent="0">
              <a:buNone/>
            </a:pPr>
            <a:r>
              <a:rPr lang="es-PE" sz="1600" dirty="0"/>
              <a:t> 		11.111.111</a:t>
            </a:r>
          </a:p>
          <a:p>
            <a:pPr marL="0" indent="0">
              <a:buNone/>
            </a:pPr>
            <a:r>
              <a:rPr lang="es-PE" sz="1600" dirty="0"/>
              <a:t> o incluso así:</a:t>
            </a:r>
          </a:p>
          <a:p>
            <a:pPr marL="0" indent="0">
              <a:buNone/>
            </a:pPr>
            <a:r>
              <a:rPr lang="es-PE" sz="1600" dirty="0"/>
              <a:t> 		11 111 111</a:t>
            </a:r>
            <a:endParaRPr lang="es-ES" sz="16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1600" dirty="0"/>
              <a:t>Python </a:t>
            </a:r>
            <a:r>
              <a:rPr lang="es-PE" sz="1600" b="1" dirty="0">
                <a:solidFill>
                  <a:srgbClr val="FF0000"/>
                </a:solidFill>
              </a:rPr>
              <a:t>no acepta cosas como estas</a:t>
            </a:r>
            <a:r>
              <a:rPr lang="es-PE" sz="1600" dirty="0"/>
              <a:t>. </a:t>
            </a:r>
            <a:r>
              <a:rPr lang="es-PE" sz="1600" b="1" dirty="0">
                <a:solidFill>
                  <a:srgbClr val="FF0000"/>
                </a:solidFill>
              </a:rPr>
              <a:t>Está prohibido</a:t>
            </a:r>
            <a:r>
              <a:rPr lang="es-PE" sz="1600" dirty="0"/>
              <a:t>. Sin embargo, lo que Python permite es el uso de guiones bajos en literales numéricos.</a:t>
            </a:r>
          </a:p>
          <a:p>
            <a:pPr marL="0" indent="0" defTabSz="985838">
              <a:buNone/>
            </a:pPr>
            <a:r>
              <a:rPr lang="es-PE" sz="1600" dirty="0"/>
              <a:t>			Obtenemos: </a:t>
            </a:r>
          </a:p>
          <a:p>
            <a:pPr marL="0" indent="0" defTabSz="747713">
              <a:buNone/>
            </a:pPr>
            <a:r>
              <a:rPr lang="es-PE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1600" dirty="0">
                <a:solidFill>
                  <a:srgbClr val="00B050"/>
                </a:solidFill>
                <a:latin typeface="Consolas" panose="020B0609020204030204" pitchFamily="49" charset="0"/>
              </a:rPr>
              <a:t>(11111111)	</a:t>
            </a:r>
            <a:r>
              <a:rPr lang="es-PE" sz="1600" dirty="0">
                <a:sym typeface="Wingdings" panose="05000000000000000000" pitchFamily="2" charset="2"/>
              </a:rPr>
              <a:t> 	</a:t>
            </a:r>
            <a:r>
              <a:rPr lang="es-PE" sz="1600" dirty="0">
                <a:latin typeface="Consolas" panose="020B0609020204030204" pitchFamily="49" charset="0"/>
              </a:rPr>
              <a:t>11111111</a:t>
            </a:r>
          </a:p>
          <a:p>
            <a:pPr marL="0" indent="0" defTabSz="747713">
              <a:buNone/>
            </a:pPr>
            <a:r>
              <a:rPr lang="es-PE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1600" dirty="0">
                <a:solidFill>
                  <a:srgbClr val="00B050"/>
                </a:solidFill>
                <a:latin typeface="Consolas" panose="020B0609020204030204" pitchFamily="49" charset="0"/>
              </a:rPr>
              <a:t>(11_111_111)	</a:t>
            </a:r>
            <a:r>
              <a:rPr lang="es-PE" sz="1600" dirty="0">
                <a:sym typeface="Wingdings" panose="05000000000000000000" pitchFamily="2" charset="2"/>
              </a:rPr>
              <a:t>  	</a:t>
            </a:r>
            <a:r>
              <a:rPr lang="es-PE" sz="1600" dirty="0">
                <a:latin typeface="Consolas" panose="020B0609020204030204" pitchFamily="49" charset="0"/>
              </a:rPr>
              <a:t>11111111</a:t>
            </a:r>
          </a:p>
          <a:p>
            <a:pPr marL="0" indent="0" defTabSz="747713">
              <a:buNone/>
            </a:pPr>
            <a:r>
              <a:rPr lang="es-PE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1600" dirty="0">
                <a:solidFill>
                  <a:srgbClr val="00B050"/>
                </a:solidFill>
                <a:latin typeface="Consolas" panose="020B0609020204030204" pitchFamily="49" charset="0"/>
              </a:rPr>
              <a:t>(-11111111)	</a:t>
            </a:r>
            <a:r>
              <a:rPr lang="es-PE" sz="1600" dirty="0">
                <a:sym typeface="Wingdings" panose="05000000000000000000" pitchFamily="2" charset="2"/>
              </a:rPr>
              <a:t>  	</a:t>
            </a:r>
            <a:r>
              <a:rPr lang="es-PE" sz="1600" dirty="0">
                <a:latin typeface="Consolas" panose="020B0609020204030204" pitchFamily="49" charset="0"/>
              </a:rPr>
              <a:t>-11111111</a:t>
            </a:r>
            <a:endParaRPr lang="es-PE" sz="1600" dirty="0"/>
          </a:p>
          <a:p>
            <a:endParaRPr lang="es-ES" sz="1600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957" y="4569260"/>
            <a:ext cx="2202374" cy="1576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038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INTEGER (ENTERO)</a:t>
            </a:r>
            <a:endParaRPr lang="es-PE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FF0000"/>
                </a:solidFill>
              </a:rPr>
              <a:t>Representación octal (base 8)</a:t>
            </a:r>
          </a:p>
          <a:p>
            <a:pPr marL="0" indent="0">
              <a:buNone/>
            </a:pPr>
            <a:r>
              <a:rPr lang="es-PE" dirty="0"/>
              <a:t>El número entero va precedido por un prefijo 0O o 0o ( cero-o)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Rango [0,1,2,3,4,5,6,7]</a:t>
            </a:r>
          </a:p>
          <a:p>
            <a:endParaRPr lang="es-PE" dirty="0"/>
          </a:p>
          <a:p>
            <a:pPr marL="723900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(0o123)</a:t>
            </a:r>
          </a:p>
          <a:p>
            <a:pPr marL="723900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(0O234)</a:t>
            </a:r>
          </a:p>
          <a:p>
            <a:pPr marL="723900" indent="0"/>
            <a:endParaRPr lang="es-PE" dirty="0"/>
          </a:p>
          <a:p>
            <a:pPr marL="723900" indent="0">
              <a:buNone/>
            </a:pPr>
            <a:r>
              <a:rPr lang="es-PE" dirty="0"/>
              <a:t>Obtenemos: </a:t>
            </a:r>
          </a:p>
          <a:p>
            <a:pPr marL="723900" indent="0">
              <a:buNone/>
            </a:pPr>
            <a:r>
              <a:rPr lang="es-PE" dirty="0">
                <a:latin typeface="Consolas" panose="020B0609020204030204" pitchFamily="49" charset="0"/>
              </a:rPr>
              <a:t>83</a:t>
            </a:r>
          </a:p>
          <a:p>
            <a:pPr marL="723900" indent="0">
              <a:buNone/>
            </a:pPr>
            <a:r>
              <a:rPr lang="es-PE" dirty="0">
                <a:latin typeface="Consolas" panose="020B0609020204030204" pitchFamily="49" charset="0"/>
              </a:rPr>
              <a:t>156</a:t>
            </a:r>
          </a:p>
          <a:p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438" y="2736968"/>
            <a:ext cx="4283124" cy="28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1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_corp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04C962F1-D308-4BC2-A59B-463E03880934}" vid="{5C5A6791-3381-4C54-ADB6-99208E4EC962}"/>
    </a:ext>
  </a:extLst>
</a:theme>
</file>

<file path=ppt/theme/theme2.xml><?xml version="1.0" encoding="utf-8"?>
<a:theme xmlns:a="http://schemas.openxmlformats.org/drawingml/2006/main" name="blanc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3.xml><?xml version="1.0" encoding="utf-8"?>
<a:theme xmlns:a="http://schemas.openxmlformats.org/drawingml/2006/main" name="verde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4.xml><?xml version="1.0" encoding="utf-8"?>
<a:theme xmlns:a="http://schemas.openxmlformats.org/drawingml/2006/main" name="amarill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6092C70D-0B5D-43B6-94AF-CA86E5A99A66}" vid="{84C757C7-FE3E-41B3-A698-C26B0010DACC}"/>
    </a:ext>
  </a:extLst>
</a:theme>
</file>

<file path=ppt/theme/theme5.xml><?xml version="1.0" encoding="utf-8"?>
<a:theme xmlns:a="http://schemas.openxmlformats.org/drawingml/2006/main" name="azul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6.xml><?xml version="1.0" encoding="utf-8"?>
<a:theme xmlns:a="http://schemas.openxmlformats.org/drawingml/2006/main" name="anaranj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7.xml><?xml version="1.0" encoding="utf-8"?>
<a:theme xmlns:a="http://schemas.openxmlformats.org/drawingml/2006/main" name="mor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8.xml><?xml version="1.0" encoding="utf-8"?>
<a:theme xmlns:a="http://schemas.openxmlformats.org/drawingml/2006/main" name="roj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tema_corp_2019</Template>
  <TotalTime>2695</TotalTime>
  <Words>1576</Words>
  <Application>Microsoft Office PowerPoint</Application>
  <PresentationFormat>Panorámica</PresentationFormat>
  <Paragraphs>232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28</vt:i4>
      </vt:variant>
    </vt:vector>
  </HeadingPairs>
  <TitlesOfParts>
    <vt:vector size="42" baseType="lpstr">
      <vt:lpstr>Consolas</vt:lpstr>
      <vt:lpstr>Muller Regular</vt:lpstr>
      <vt:lpstr>Arial</vt:lpstr>
      <vt:lpstr>Cambria Math</vt:lpstr>
      <vt:lpstr>Muller Light</vt:lpstr>
      <vt:lpstr>Stag Light</vt:lpstr>
      <vt:lpstr>tema_corp_2019</vt:lpstr>
      <vt:lpstr>blanco_corp</vt:lpstr>
      <vt:lpstr>verde_corp</vt:lpstr>
      <vt:lpstr>amarillo_corp</vt:lpstr>
      <vt:lpstr>azul_corp</vt:lpstr>
      <vt:lpstr>anaranjado_corp</vt:lpstr>
      <vt:lpstr>morado_corp</vt:lpstr>
      <vt:lpstr>rojo_corp</vt:lpstr>
      <vt:lpstr>Fundamentos de Programación</vt:lpstr>
      <vt:lpstr>LOGRO DE APRENDIZAJE</vt:lpstr>
      <vt:lpstr>CONTENIDOS</vt:lpstr>
      <vt:lpstr>PARA ANALIZAR</vt:lpstr>
      <vt:lpstr>¿QUÉ ES UN LITERAL?</vt:lpstr>
      <vt:lpstr>Presentación de PowerPoint</vt:lpstr>
      <vt:lpstr>¿QUÉ ES UN LITERAL?</vt:lpstr>
      <vt:lpstr>LITERALES INTEGER (ENTERO)</vt:lpstr>
      <vt:lpstr>LITERALES INTEGER (ENTERO)</vt:lpstr>
      <vt:lpstr>LITERALES INTEGER (ENTERO)</vt:lpstr>
      <vt:lpstr>LITERALES FLOAT (DECIMAL)</vt:lpstr>
      <vt:lpstr>LITERALES FLOAT (DECIMAL)</vt:lpstr>
      <vt:lpstr>LITERALES STRING (CADENAS)</vt:lpstr>
      <vt:lpstr>LITERALES STRING (CADENAS)</vt:lpstr>
      <vt:lpstr>LITERALES BOOLEAN</vt:lpstr>
      <vt:lpstr>OPERADORES </vt:lpstr>
      <vt:lpstr>OPERADORES </vt:lpstr>
      <vt:lpstr>OPERADORES </vt:lpstr>
      <vt:lpstr>OPERADORES</vt:lpstr>
      <vt:lpstr>OPERADORES</vt:lpstr>
      <vt:lpstr>OPERADORES Y SUS PRIORIDADES </vt:lpstr>
      <vt:lpstr>REALICE LAS SIGUIENTES OPERACIONES EN PYTHON</vt:lpstr>
      <vt:lpstr>CASO PRÁCTICO 1 :</vt:lpstr>
      <vt:lpstr>CASO PRÁCTICO 2:</vt:lpstr>
      <vt:lpstr>CASO PRÁCTICO 3:</vt:lpstr>
      <vt:lpstr>CASO PRÁCTICO 4:</vt:lpstr>
      <vt:lpstr>RESUMEN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Ponce Silva</dc:creator>
  <cp:lastModifiedBy>eder ortiz</cp:lastModifiedBy>
  <cp:revision>180</cp:revision>
  <dcterms:created xsi:type="dcterms:W3CDTF">2018-11-28T19:57:05Z</dcterms:created>
  <dcterms:modified xsi:type="dcterms:W3CDTF">2021-09-23T19:31:47Z</dcterms:modified>
</cp:coreProperties>
</file>