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50.png" ContentType="image/png"/>
  <Override PartName="/ppt/media/image49.png" ContentType="image/png"/>
  <Override PartName="/ppt/media/image47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48.png" ContentType="image/png"/>
  <Override PartName="/ppt/media/image5.jpeg" ContentType="image/jpeg"/>
  <Override PartName="/ppt/media/image8.png" ContentType="image/png"/>
  <Override PartName="/ppt/media/image23.png" ContentType="image/png"/>
  <Override PartName="/ppt/media/image24.png" ContentType="image/png"/>
  <Override PartName="/ppt/media/image10.png" ContentType="image/png"/>
  <Override PartName="/ppt/media/image31.tif" ContentType="image/tiff"/>
  <Override PartName="/ppt/media/image25.png" ContentType="image/png"/>
  <Override PartName="/ppt/media/image26.png" ContentType="image/png"/>
  <Override PartName="/ppt/media/image27.png" ContentType="image/png"/>
  <Override PartName="/ppt/media/image28.tif" ContentType="image/tiff"/>
  <Override PartName="/ppt/media/image40.png" ContentType="image/png"/>
  <Override PartName="/ppt/media/image29.tif" ContentType="image/tiff"/>
  <Override PartName="/ppt/media/image41.png" ContentType="image/png"/>
  <Override PartName="/ppt/media/image9.png" ContentType="image/png"/>
  <Override PartName="/ppt/media/image30.tif" ContentType="image/tiff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nl-NL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Klik om stijl te bewerken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3475C05-D268-4A38-A652-BD2967F59E5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nl-N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nl-N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nl-N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nl-N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Klik om stijl te bewerken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LevelTekststijl van het model bewerken</a:t>
            </a:r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Tweede niveau</a:t>
            </a:r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Derde niveau</a:t>
            </a:r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Vierde niveau</a:t>
            </a:r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Vijfde niveau</a:t>
            </a:r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81042D-A078-4DCC-886E-8D7D8582827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tif"/><Relationship Id="rId2" Type="http://schemas.openxmlformats.org/officeDocument/2006/relationships/image" Target="../media/image29.tif"/><Relationship Id="rId3" Type="http://schemas.openxmlformats.org/officeDocument/2006/relationships/image" Target="../media/image30.tif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ti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Afbeelding 6" descr=""/>
          <p:cNvPicPr/>
          <p:nvPr/>
        </p:nvPicPr>
        <p:blipFill>
          <a:blip r:embed="rId1"/>
          <a:stretch/>
        </p:blipFill>
        <p:spPr>
          <a:xfrm>
            <a:off x="-28800" y="0"/>
            <a:ext cx="12220200" cy="763236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Weinig waarnemingen, vast patroon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0" y="2469240"/>
            <a:ext cx="5851800" cy="438876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6340320" y="2469240"/>
            <a:ext cx="585180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Lastig classificeerbaar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6340320" y="2469240"/>
            <a:ext cx="585180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Conclussie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6"/>
          <p:cNvSpPr txBox="1"/>
          <p:nvPr/>
        </p:nvSpPr>
        <p:spPr>
          <a:xfrm>
            <a:off x="198000" y="2560320"/>
            <a:ext cx="11872080" cy="40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Onderscheid tussen (recreatieve) bezoekers en andere passanten (werkenden, bewoners)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Geen duidelijk onderscheid gevonden die alle gebruikers opdeelt in deze twee groepen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In de extremen is het onderscheid duidelijk, groot grijs gebied er tussen in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Welke terugkeerpatronen zien we die kunnen duiden op bijvoorbeeld mensen die wonen of werken in de Binnenstad?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Voor een deel van de passanten zijn duidelijke patronen te zien die duiden op wonen / werken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Voor een groot deel van de passanten zijn duidelijke patronen te zien die duiden op recreatieve gebruikers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Voor een groot deel zijn de patronen lastig te classificeren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Unsupervised vs supervised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TextShape 6"/>
          <p:cNvSpPr txBox="1"/>
          <p:nvPr/>
        </p:nvSpPr>
        <p:spPr>
          <a:xfrm>
            <a:off x="198000" y="2560320"/>
            <a:ext cx="11872080" cy="40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Zonder duidelijk onderscheid tussen twee groepen is het lastig om machine learning toe te passen 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 een deel van de gebruikers is gelabeled dan is supervised learning toe te passen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bijvoorbeeld: eenmalig, recreatief, bewoner / werknemer, vakantiemedewerker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Image recognition 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TextShape 6"/>
          <p:cNvSpPr txBox="1"/>
          <p:nvPr/>
        </p:nvSpPr>
        <p:spPr>
          <a:xfrm>
            <a:off x="198000" y="2560320"/>
            <a:ext cx="11872080" cy="40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Inception v3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groepen: eenmalig, incidenteel, regulier, vakantiemedewerker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per groep 20 voorbeelden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Image recognition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198000" y="2560320"/>
            <a:ext cx="11872080" cy="40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60" y="2462040"/>
            <a:ext cx="5851800" cy="4388760"/>
          </a:xfrm>
          <a:prstGeom prst="rect">
            <a:avLst/>
          </a:prstGeom>
          <a:ln>
            <a:noFill/>
          </a:ln>
        </p:spPr>
      </p:pic>
      <p:sp>
        <p:nvSpPr>
          <p:cNvPr id="190" name="TextShape 8"/>
          <p:cNvSpPr txBox="1"/>
          <p:nvPr/>
        </p:nvSpPr>
        <p:spPr>
          <a:xfrm>
            <a:off x="7223760" y="3108960"/>
            <a:ext cx="1623960" cy="23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regular 0.86244684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 0.12731232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holiday 0.009794244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incidental 0.00040497325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 4.1682535e-05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Image recognition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TextShape 6"/>
          <p:cNvSpPr txBox="1"/>
          <p:nvPr/>
        </p:nvSpPr>
        <p:spPr>
          <a:xfrm>
            <a:off x="198000" y="2560320"/>
            <a:ext cx="11872080" cy="40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TextShape 8"/>
          <p:cNvSpPr txBox="1"/>
          <p:nvPr/>
        </p:nvSpPr>
        <p:spPr>
          <a:xfrm>
            <a:off x="7223760" y="3108960"/>
            <a:ext cx="1623960" cy="23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incidental 0.9879429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holiday 0.006636714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 0.0039529866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 0.0011689693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regular 0.00029848912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0" y="2462040"/>
            <a:ext cx="585180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Image recognition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TextShape 6"/>
          <p:cNvSpPr txBox="1"/>
          <p:nvPr/>
        </p:nvSpPr>
        <p:spPr>
          <a:xfrm>
            <a:off x="198000" y="2560320"/>
            <a:ext cx="11872080" cy="40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TextShape 8"/>
          <p:cNvSpPr txBox="1"/>
          <p:nvPr/>
        </p:nvSpPr>
        <p:spPr>
          <a:xfrm>
            <a:off x="7223760" y="3108960"/>
            <a:ext cx="1623960" cy="23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 0.93184984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incidental 0.06384625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 0.0019799476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holiday 0.0019307188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regular 0.00039328312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360" y="2469240"/>
            <a:ext cx="585180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Image recognition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TextShape 6"/>
          <p:cNvSpPr txBox="1"/>
          <p:nvPr/>
        </p:nvSpPr>
        <p:spPr>
          <a:xfrm>
            <a:off x="198000" y="2560320"/>
            <a:ext cx="11872080" cy="40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TextShape 8"/>
          <p:cNvSpPr txBox="1"/>
          <p:nvPr/>
        </p:nvSpPr>
        <p:spPr>
          <a:xfrm>
            <a:off x="7223760" y="3108960"/>
            <a:ext cx="1623960" cy="23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incidental 0.9135688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 0.054632265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holiday 0.014076398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 0.014001362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regular 0.003721056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0" y="2469240"/>
            <a:ext cx="585180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Image recognition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TextShape 6"/>
          <p:cNvSpPr txBox="1"/>
          <p:nvPr/>
        </p:nvSpPr>
        <p:spPr>
          <a:xfrm>
            <a:off x="198000" y="2560320"/>
            <a:ext cx="11872080" cy="40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TextShape 8"/>
          <p:cNvSpPr txBox="1"/>
          <p:nvPr/>
        </p:nvSpPr>
        <p:spPr>
          <a:xfrm>
            <a:off x="7223760" y="3108960"/>
            <a:ext cx="1623960" cy="23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holiday 0.44549683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regular 0.27471495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 0.27150056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incidental 0.007863182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 0.00042449663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360" y="2462040"/>
            <a:ext cx="585180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Dataset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6"/>
          <p:cNvSpPr txBox="1"/>
          <p:nvPr/>
        </p:nvSpPr>
        <p:spPr>
          <a:xfrm>
            <a:off x="198000" y="2560320"/>
            <a:ext cx="6294240" cy="40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Apparaten vs personen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 sensoren meten mobiele apparaten, geen personen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Gemiddeld wisselt een persoon om de zoveel jaar van mobiel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Detectie vs passage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Sensoren zijn bedoeld om passages te meten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Meten ook naburige bewoners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340320" y="1371600"/>
            <a:ext cx="585180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Image recognition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TextShape 6"/>
          <p:cNvSpPr txBox="1"/>
          <p:nvPr/>
        </p:nvSpPr>
        <p:spPr>
          <a:xfrm>
            <a:off x="198000" y="2560320"/>
            <a:ext cx="11872080" cy="40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TextShape 8"/>
          <p:cNvSpPr txBox="1"/>
          <p:nvPr/>
        </p:nvSpPr>
        <p:spPr>
          <a:xfrm>
            <a:off x="7223760" y="3108960"/>
            <a:ext cx="1623960" cy="23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holiday 0.811669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 0.080748476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incidental 0.08008464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 0.018068189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regular 0.00942965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0" y="2462040"/>
            <a:ext cx="585180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Afbeelding 6" descr=""/>
          <p:cNvPicPr/>
          <p:nvPr/>
        </p:nvPicPr>
        <p:blipFill>
          <a:blip r:embed="rId1"/>
          <a:stretch/>
        </p:blipFill>
        <p:spPr>
          <a:xfrm>
            <a:off x="8013240" y="1281600"/>
            <a:ext cx="3305520" cy="2360880"/>
          </a:xfrm>
          <a:prstGeom prst="rect">
            <a:avLst/>
          </a:prstGeom>
          <a:ln>
            <a:noFill/>
          </a:ln>
        </p:spPr>
      </p:pic>
      <p:pic>
        <p:nvPicPr>
          <p:cNvPr id="240" name="Afbeelding 7" descr=""/>
          <p:cNvPicPr/>
          <p:nvPr/>
        </p:nvPicPr>
        <p:blipFill>
          <a:blip r:embed="rId2"/>
          <a:stretch/>
        </p:blipFill>
        <p:spPr>
          <a:xfrm>
            <a:off x="8013240" y="3746160"/>
            <a:ext cx="3305520" cy="2360880"/>
          </a:xfrm>
          <a:prstGeom prst="rect">
            <a:avLst/>
          </a:prstGeom>
          <a:ln>
            <a:noFill/>
          </a:ln>
        </p:spPr>
      </p:pic>
      <p:pic>
        <p:nvPicPr>
          <p:cNvPr id="241" name="Afbeelding 8" descr=""/>
          <p:cNvPicPr/>
          <p:nvPr/>
        </p:nvPicPr>
        <p:blipFill>
          <a:blip r:embed="rId3"/>
          <a:stretch/>
        </p:blipFill>
        <p:spPr>
          <a:xfrm>
            <a:off x="1476720" y="3746160"/>
            <a:ext cx="3814560" cy="266148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Routines in kaart brengen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Activiteit spitsuur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Spreiding over meetpunten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Fouriertransformatie terugkeerpatronen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Poging clusteranalyse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TextShape 4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Poging clusteranalyse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8" name="TextShape 5"/>
          <p:cNvSpPr txBox="1"/>
          <p:nvPr/>
        </p:nvSpPr>
        <p:spPr>
          <a:xfrm>
            <a:off x="838080" y="25066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Variatie routines te groot. </a:t>
            </a:r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Geen duidelijk afbakening van type passanten</a:t>
            </a:r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Tijd te kort om features verder uit de diepen</a:t>
            </a:r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Future research dus:)</a:t>
            </a:r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49" name="Afbeelding 11" descr=""/>
          <p:cNvPicPr/>
          <p:nvPr/>
        </p:nvPicPr>
        <p:blipFill>
          <a:blip r:embed="rId1"/>
          <a:stretch/>
        </p:blipFill>
        <p:spPr>
          <a:xfrm>
            <a:off x="7834680" y="3494880"/>
            <a:ext cx="4099680" cy="292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TextShape 4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Wie bereiken de Voorstreek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4" name="TextShape 5"/>
          <p:cNvSpPr txBox="1"/>
          <p:nvPr/>
        </p:nvSpPr>
        <p:spPr>
          <a:xfrm>
            <a:off x="838080" y="25066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nl-N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1085400" y="3074400"/>
            <a:ext cx="60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Dagroutes bekeken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Langs Voorstreek, maar er niet starten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6" name="Tijdelijke aanduiding voor inhoud 7" descr=""/>
          <p:cNvPicPr/>
          <p:nvPr/>
        </p:nvPicPr>
        <p:blipFill>
          <a:blip r:embed="rId1"/>
          <a:stretch/>
        </p:blipFill>
        <p:spPr>
          <a:xfrm>
            <a:off x="6714360" y="2645280"/>
            <a:ext cx="4483440" cy="316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Onderzoeksvraag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2" name="TextShape 6"/>
          <p:cNvSpPr txBox="1"/>
          <p:nvPr/>
        </p:nvSpPr>
        <p:spPr>
          <a:xfrm>
            <a:off x="198000" y="2560320"/>
            <a:ext cx="6294240" cy="40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Welke patronen zijn er in combinatie met parkeertransacties? 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-Wat is het effect van een volle parkeergarage?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Dataset parkeergarages transacties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" name="TextShape 6"/>
          <p:cNvSpPr txBox="1"/>
          <p:nvPr/>
        </p:nvSpPr>
        <p:spPr>
          <a:xfrm>
            <a:off x="914400" y="2560320"/>
            <a:ext cx="10332720" cy="40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37.956 geen starttijd (~1%)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99.518 geen eindtijd (~3%)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555.006 geen betaaltijd (~16%)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355.064 geen betaaltijd en abonnement (~10%)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199.942 geen betaaltijd en kort parkeren (~6%)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 een negatieve parkeerduur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269 een parkeerduur van 0 seconden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11.152 kort parkeren items hebben een parkeerduur van meer dan een dag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Dataset parkeergarages transacties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6" name="TextShape 6"/>
          <p:cNvSpPr txBox="1"/>
          <p:nvPr/>
        </p:nvSpPr>
        <p:spPr>
          <a:xfrm>
            <a:off x="914400" y="2560320"/>
            <a:ext cx="10332720" cy="40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Geen betaaltijd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Abonnement houders hoeven natuurlijk niet te betalen per transactie. 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Een groot deel van de data zonder betaaltijd betreft inderdaad abonement houders.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Vreemd genoeg is er 10 keer door een abbonementhouder wel betaald bij de automaat.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    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transaction_id  garage_id  start_parking_dt    end_parking_dt    pay_parking_dt duration  card_type_id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47350            941740         38   15-1-2016 15:34   16-1-2016 13:35   16-1-2016 13:32 22:01:00           221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352273          3095076         36    4-4-2016 09:06    4-4-2016 21:17    4-4-2016 09:09 12:11:00           221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507332           989991         38   17-5-2016 07:04   17-5-2016 15:30   17-5-2016 15:30 08:26:00           221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Dataset parkeergarages transacties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3" name="TextShape 6"/>
          <p:cNvSpPr txBox="1"/>
          <p:nvPr/>
        </p:nvSpPr>
        <p:spPr>
          <a:xfrm>
            <a:off x="914400" y="2560320"/>
            <a:ext cx="10332720" cy="40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Bij kort parkeren zou altijd betaald moeten zijn. Dat is in 199.942 gevallen niet gebeurt volgens de data.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     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garage_id start_parking_dt   end_parking_dt pay_parking_dt duration  card_type_id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9               36   1-1-2016 00:40              NaN            NaN      NaT           220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63              36   1-1-2016 06:07   1-1-2016 06:10            NaN 00:03:00           220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69              36   1-1-2016 10:52   1-1-2016 15:17            NaN 04:25:00           220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Dataset parkeergarages transacties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0" name="TextShape 6"/>
          <p:cNvSpPr txBox="1"/>
          <p:nvPr/>
        </p:nvSpPr>
        <p:spPr>
          <a:xfrm>
            <a:off x="914400" y="2560320"/>
            <a:ext cx="10332720" cy="460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Items met een negatieve parkeerduur.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Alle binnen 1 uur negatief.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- 3 verschillende parkeergarages: 36, 38 en 39.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Waarvan 3 die betaald hebben.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Op twee verschillende dagen.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     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garage_id  start_parking_dt    end_parking_dt          duration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1110207         36  30-10-2016 02:29  30-10-2016 02:19 -1 days +23:50:00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2871494         39    3-4-2018 13:56    3-4-2018 13:45 -1 days +23:49:00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2871537         39    3-4-2018 14:02    3-4-2018 13:35 -1 days +23:33:00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Aannames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7" name="TextShape 6"/>
          <p:cNvSpPr txBox="1"/>
          <p:nvPr/>
        </p:nvSpPr>
        <p:spPr>
          <a:xfrm>
            <a:off x="914400" y="2560320"/>
            <a:ext cx="10332720" cy="406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- De parkeergarage dataset is geordend op start tijd, bij de missende start tijden kan als benadering het voorgaande item worden aangenomen.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- Bij missende eindtijden kan worden verondersteld dat er een maximale parkeerduur is. Vreemd genoeg zijn bij de aanname van 0 seconden parkeerduur veel parkeergarages alsnog gevuld tot boven de capaciteit.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- De parkeergarages waren leeg bij het begin en het eind van de meting. Dit is hoogst onwaarschijnlijk.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 Mono"/>
              </a:rPr>
              <a:t>- De straat parkeer items met een duur van 0 seconden kunnen worden genegeerd.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Onderzoeksvraag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6"/>
          <p:cNvSpPr txBox="1"/>
          <p:nvPr/>
        </p:nvSpPr>
        <p:spPr>
          <a:xfrm>
            <a:off x="198000" y="2560320"/>
            <a:ext cx="6294240" cy="40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Onderscheid tussen (recreatieve) bezoekers en andere passanten (werkenden, bewoners)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welke terugkeerpatronen zien we die kunnen duiden op bijvoorbeeld mensen die wonen of werken in de Binnenstad?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Bezetting – garage 36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4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3931920" y="3776400"/>
            <a:ext cx="4114800" cy="3081600"/>
          </a:xfrm>
          <a:prstGeom prst="rect">
            <a:avLst/>
          </a:prstGeom>
          <a:ln>
            <a:noFill/>
          </a:ln>
        </p:spPr>
      </p:pic>
      <p:pic>
        <p:nvPicPr>
          <p:cNvPr id="306" name="" descr=""/>
          <p:cNvPicPr/>
          <p:nvPr/>
        </p:nvPicPr>
        <p:blipFill>
          <a:blip r:embed="rId2"/>
          <a:stretch/>
        </p:blipFill>
        <p:spPr>
          <a:xfrm>
            <a:off x="8077320" y="3776400"/>
            <a:ext cx="4114800" cy="308160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3"/>
          <a:stretch/>
        </p:blipFill>
        <p:spPr>
          <a:xfrm>
            <a:off x="0" y="3767400"/>
            <a:ext cx="4114800" cy="309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Bezetting – garage 37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3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0" y="3776400"/>
            <a:ext cx="4114800" cy="3081600"/>
          </a:xfrm>
          <a:prstGeom prst="rect">
            <a:avLst/>
          </a:prstGeom>
          <a:ln>
            <a:noFill/>
          </a:ln>
        </p:spPr>
      </p:pic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3962520" y="3776400"/>
            <a:ext cx="4114800" cy="3081600"/>
          </a:xfrm>
          <a:prstGeom prst="rect">
            <a:avLst/>
          </a:prstGeom>
          <a:ln>
            <a:noFill/>
          </a:ln>
        </p:spPr>
      </p:pic>
      <p:pic>
        <p:nvPicPr>
          <p:cNvPr id="316" name="" descr=""/>
          <p:cNvPicPr/>
          <p:nvPr/>
        </p:nvPicPr>
        <p:blipFill>
          <a:blip r:embed="rId3"/>
          <a:stretch/>
        </p:blipFill>
        <p:spPr>
          <a:xfrm>
            <a:off x="8077320" y="3776400"/>
            <a:ext cx="4114800" cy="308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Bezetting – garage 38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2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360" y="3776400"/>
            <a:ext cx="4114800" cy="3081600"/>
          </a:xfrm>
          <a:prstGeom prst="rect">
            <a:avLst/>
          </a:prstGeom>
          <a:ln>
            <a:noFill/>
          </a:ln>
        </p:spPr>
      </p:pic>
      <p:pic>
        <p:nvPicPr>
          <p:cNvPr id="324" name="" descr=""/>
          <p:cNvPicPr/>
          <p:nvPr/>
        </p:nvPicPr>
        <p:blipFill>
          <a:blip r:embed="rId2"/>
          <a:stretch/>
        </p:blipFill>
        <p:spPr>
          <a:xfrm>
            <a:off x="3962520" y="3776400"/>
            <a:ext cx="4114800" cy="3081600"/>
          </a:xfrm>
          <a:prstGeom prst="rect">
            <a:avLst/>
          </a:prstGeom>
          <a:ln>
            <a:noFill/>
          </a:ln>
        </p:spPr>
      </p:pic>
      <p:pic>
        <p:nvPicPr>
          <p:cNvPr id="325" name="" descr=""/>
          <p:cNvPicPr/>
          <p:nvPr/>
        </p:nvPicPr>
        <p:blipFill>
          <a:blip r:embed="rId3"/>
          <a:stretch/>
        </p:blipFill>
        <p:spPr>
          <a:xfrm>
            <a:off x="8077320" y="3776400"/>
            <a:ext cx="4114800" cy="308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Bezetting – garage 39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1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0" y="3776400"/>
            <a:ext cx="4114800" cy="3081600"/>
          </a:xfrm>
          <a:prstGeom prst="rect">
            <a:avLst/>
          </a:prstGeom>
          <a:ln>
            <a:noFill/>
          </a:ln>
        </p:spPr>
      </p:pic>
      <p:pic>
        <p:nvPicPr>
          <p:cNvPr id="333" name="" descr=""/>
          <p:cNvPicPr/>
          <p:nvPr/>
        </p:nvPicPr>
        <p:blipFill>
          <a:blip r:embed="rId2"/>
          <a:stretch/>
        </p:blipFill>
        <p:spPr>
          <a:xfrm>
            <a:off x="3962520" y="3776400"/>
            <a:ext cx="4114800" cy="3081600"/>
          </a:xfrm>
          <a:prstGeom prst="rect">
            <a:avLst/>
          </a:prstGeom>
          <a:ln>
            <a:noFill/>
          </a:ln>
        </p:spPr>
      </p:pic>
      <p:pic>
        <p:nvPicPr>
          <p:cNvPr id="334" name="" descr=""/>
          <p:cNvPicPr/>
          <p:nvPr/>
        </p:nvPicPr>
        <p:blipFill>
          <a:blip r:embed="rId3"/>
          <a:stretch/>
        </p:blipFill>
        <p:spPr>
          <a:xfrm>
            <a:off x="8077320" y="3776400"/>
            <a:ext cx="4114800" cy="308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Bezetting – garage 40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0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0" y="3776400"/>
            <a:ext cx="4114800" cy="3081600"/>
          </a:xfrm>
          <a:prstGeom prst="rect">
            <a:avLst/>
          </a:prstGeom>
          <a:ln>
            <a:noFill/>
          </a:ln>
        </p:spPr>
      </p:pic>
      <p:pic>
        <p:nvPicPr>
          <p:cNvPr id="342" name="" descr=""/>
          <p:cNvPicPr/>
          <p:nvPr/>
        </p:nvPicPr>
        <p:blipFill>
          <a:blip r:embed="rId2"/>
          <a:stretch/>
        </p:blipFill>
        <p:spPr>
          <a:xfrm>
            <a:off x="3931920" y="3776400"/>
            <a:ext cx="4114800" cy="3081600"/>
          </a:xfrm>
          <a:prstGeom prst="rect">
            <a:avLst/>
          </a:prstGeom>
          <a:ln>
            <a:noFill/>
          </a:ln>
        </p:spPr>
      </p:pic>
      <p:pic>
        <p:nvPicPr>
          <p:cNvPr id="343" name="" descr=""/>
          <p:cNvPicPr/>
          <p:nvPr/>
        </p:nvPicPr>
        <p:blipFill>
          <a:blip r:embed="rId3"/>
          <a:stretch/>
        </p:blipFill>
        <p:spPr>
          <a:xfrm>
            <a:off x="8077320" y="3776400"/>
            <a:ext cx="4114800" cy="308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Bezetting – min max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9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1554480" y="2286000"/>
            <a:ext cx="914400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Bezetting – min max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6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357" name="" descr=""/>
          <p:cNvPicPr/>
          <p:nvPr/>
        </p:nvPicPr>
        <p:blipFill>
          <a:blip r:embed="rId1"/>
          <a:stretch/>
        </p:blipFill>
        <p:spPr>
          <a:xfrm>
            <a:off x="1548360" y="2286000"/>
            <a:ext cx="914400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Bezetting – flux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3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364" name="" descr=""/>
          <p:cNvPicPr/>
          <p:nvPr/>
        </p:nvPicPr>
        <p:blipFill>
          <a:blip r:embed="rId1"/>
          <a:stretch/>
        </p:blipFill>
        <p:spPr>
          <a:xfrm>
            <a:off x="3048120" y="2286000"/>
            <a:ext cx="914400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Bezetting – flux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0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3048120" y="2286000"/>
            <a:ext cx="914400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Bezetting – flux 2016-01-02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7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378" name="" descr=""/>
          <p:cNvPicPr/>
          <p:nvPr/>
        </p:nvPicPr>
        <p:blipFill>
          <a:blip r:embed="rId1"/>
          <a:stretch/>
        </p:blipFill>
        <p:spPr>
          <a:xfrm>
            <a:off x="1645920" y="2286000"/>
            <a:ext cx="914400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Frequentie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TextShape 7"/>
          <p:cNvSpPr txBox="1"/>
          <p:nvPr/>
        </p:nvSpPr>
        <p:spPr>
          <a:xfrm>
            <a:off x="338040" y="2781360"/>
            <a:ext cx="6519960" cy="380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de dataset vinden we 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veel incidentele bezoekers die over een paar jaar slechts enkele malen zijn gedetecteerd: recreatief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weinig bezoekers die heel veel zijn gedetecteerd: regulier (bewoners / werknemers)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een groot aantal personen die niet makkelijk in een van beide groepen zijn in te delen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8046720" y="1300680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8046720" y="4043880"/>
            <a:ext cx="2743200" cy="274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Bezetting – flux 2016-01-16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4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385" name="" descr=""/>
          <p:cNvPicPr/>
          <p:nvPr/>
        </p:nvPicPr>
        <p:blipFill>
          <a:blip r:embed="rId1"/>
          <a:stretch/>
        </p:blipFill>
        <p:spPr>
          <a:xfrm>
            <a:off x="1280160" y="2286000"/>
            <a:ext cx="914400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Afwijking vast patronen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TextShape 7"/>
          <p:cNvSpPr txBox="1"/>
          <p:nvPr/>
        </p:nvSpPr>
        <p:spPr>
          <a:xfrm>
            <a:off x="338040" y="2781360"/>
            <a:ext cx="6519960" cy="380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Van regeliere bezoekers is te verwachten dat zij een vast wekelijks patroon hebben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Verband tussen aantal detecties en regelmaat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Reguliere passanten hebben meer regelmaat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Recreatieve passanten hebben minder regelmaat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7955280" y="1371600"/>
            <a:ext cx="3657600" cy="274320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7955280" y="4114800"/>
            <a:ext cx="3657600" cy="274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Recreatieve passanten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-9360" y="2469240"/>
            <a:ext cx="5851800" cy="43887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6340320" y="2469240"/>
            <a:ext cx="585180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Bewoners / werknemers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60" y="2462040"/>
            <a:ext cx="5851800" cy="43887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6340320" y="2469240"/>
            <a:ext cx="585180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</a:t>
            </a: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Lastig classificeerbaar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60" y="2462040"/>
            <a:ext cx="5851800" cy="438876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6340320" y="2469240"/>
            <a:ext cx="585180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0"/>
            <a:ext cx="12191760" cy="128124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3895200" y="154440"/>
            <a:ext cx="803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Wifi punten in Leeuwarden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2826360" y="881280"/>
            <a:ext cx="9108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Kennisnetwerk Data Science (groep 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476720" y="246204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5"/>
          <p:cNvSpPr txBox="1"/>
          <p:nvPr/>
        </p:nvSpPr>
        <p:spPr>
          <a:xfrm>
            <a:off x="838080" y="1300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Vakantie medewerkers?</a:t>
            </a:r>
            <a:endParaRPr b="0" lang="nl-N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6"/>
          <p:cNvSpPr txBox="1"/>
          <p:nvPr/>
        </p:nvSpPr>
        <p:spPr>
          <a:xfrm>
            <a:off x="8830800" y="2769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0" y="2462040"/>
            <a:ext cx="5851800" cy="438876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6340320" y="2462040"/>
            <a:ext cx="585180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LibreOffice/5.1.6.2$Linux_X86_64 LibreOffice_project/10m0$Build-2</Application>
  <Words>96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2018-06-18T16:55:03Z</dcterms:created>
  <dc:creator>Bert Dijkstra</dc:creator>
  <dc:description/>
  <dc:language>en-US</dc:language>
  <cp:lastModifiedBy/>
  <dcterms:modified xsi:type="dcterms:W3CDTF">2018-07-02T14:31:30Z</dcterms:modified>
  <cp:revision>7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Breedbeeld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