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firstSlideNum="0" strictFirstAndLastChars="0" saveSubsetFonts="1" showSpecialPlsOnTitleSld="0">
  <p:sldMasterIdLst>
    <p:sldMasterId id="2147483648" r:id="rId6"/>
    <p:sldMasterId id="21474836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2" roundtripDataSignature="AMtx7mhr6HH7Tl7FX4PAQ3d34oX0wLjhV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培成 王"/>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15B6A71-45C3-43EB-B707-ADCD296AEFBA}">
  <a:tblStyle styleId="{015B6A71-45C3-43EB-B707-ADCD296AEFB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FAFA"/>
          </a:solidFill>
        </a:fill>
      </a:tcStyle>
    </a:wholeTbl>
    <a:band1H>
      <a:tcTxStyle b="off" i="off"/>
      <a:tcStyle>
        <a:fill>
          <a:solidFill>
            <a:srgbClr val="F4F4F4"/>
          </a:solidFill>
        </a:fill>
      </a:tcStyle>
    </a:band1H>
    <a:band2H>
      <a:tcTxStyle b="off" i="off"/>
    </a:band2H>
    <a:band1V>
      <a:tcTxStyle b="off" i="off"/>
      <a:tcStyle>
        <a:fill>
          <a:solidFill>
            <a:srgbClr val="F4F4F4"/>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12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customschemas.google.com/relationships/presentationmetadata" Target="metadata"/><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1T01:16:24.303">
    <p:pos x="10" y="10"/>
    <p:text/>
    <p:extLst>
      <p:ext uri="{C676402C-5697-4E1C-873F-D02D1690AC5C}">
        <p15:threadingInfo timeZoneBias="0"/>
      </p:ext>
      <p:ext uri="http://customooxmlschemas.google.com/">
        <go:slidesCustomData xmlns:go="http://customooxmlschemas.google.com/" commentPostId="AAAAEDMppv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59" name="Google Shape;5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u="none" cap="none" strike="noStrike">
                <a:solidFill>
                  <a:schemeClr val="dk1"/>
                </a:solidFill>
                <a:latin typeface="Arial"/>
                <a:ea typeface="Arial"/>
                <a:cs typeface="Arial"/>
                <a:sym typeface="Arial"/>
              </a:rPr>
              <a:t>- The more correlated the investments, the greater the need for diversification, but the inverse matrix is more unstable, then more likely we will receive unstable solutions</a:t>
            </a:r>
            <a:endParaRPr/>
          </a:p>
        </p:txBody>
      </p:sp>
      <p:sp>
        <p:nvSpPr>
          <p:cNvPr id="155" name="Google Shape;155;p1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200">
                <a:solidFill>
                  <a:schemeClr val="dk1"/>
                </a:solidFill>
              </a:rPr>
              <a:t>For decades, building profitable portfolios has plagued investment managers. Many methods have been used so far, the most famous of which are Markowitz's efficient frontier and risk parity.</a:t>
            </a:r>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200">
                <a:solidFill>
                  <a:schemeClr val="dk1"/>
                </a:solidFill>
              </a:rPr>
              <a:t>The portfolio optimization machine framework suggests how academic theories about the relationship between risk and return explain the problems we observe in real life. Although scholars have convinced investors that higher-risk investments should produce higher returns, we have not generally observed this relationship.</a:t>
            </a:r>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endParaRPr>
          </a:p>
          <a:p>
            <a:pPr indent="0" lvl="0" marL="0" rtl="0" algn="l">
              <a:lnSpc>
                <a:spcPct val="100000"/>
              </a:lnSpc>
              <a:spcBef>
                <a:spcPts val="0"/>
              </a:spcBef>
              <a:spcAft>
                <a:spcPts val="0"/>
              </a:spcAft>
              <a:buSzPts val="1400"/>
              <a:buNone/>
            </a:pPr>
            <a:r>
              <a:t/>
            </a:r>
            <a:endParaRPr/>
          </a:p>
        </p:txBody>
      </p:sp>
      <p:sp>
        <p:nvSpPr>
          <p:cNvPr id="66" name="Google Shape;6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sz="1000">
                <a:latin typeface="Arial"/>
                <a:ea typeface="Arial"/>
                <a:cs typeface="Arial"/>
                <a:sym typeface="Arial"/>
              </a:rPr>
              <a:t>Risk parity is a conceptual approach to investing which attempts to provide a lower risk and lower fee alternative to the traditional portfolio allocation.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US" sz="1000">
                <a:latin typeface="Arial"/>
                <a:ea typeface="Arial"/>
                <a:cs typeface="Arial"/>
                <a:sym typeface="Arial"/>
              </a:rPr>
              <a:t>The risk parity approach attempts to equalize risk by allocating funds to a wider range of categories such as stocks, government bonds, credit-related securities and inflation hedges.</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73" name="Google Shape;7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3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c4a86d59f_8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c4a86d59f_8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6c4a86d59f_8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3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3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So firstly we should revisit the traditional methods of Markowitz. We want to try the simulation methods to generated randomly diversified portfolio. I generate weights on a uniform distribution, then rescale it so that the weights add up tp 1, then shows these portfolios in their volatility and returns, in the traditional Mean Variance analysis way.</a:t>
            </a:r>
            <a:endParaRPr/>
          </a:p>
        </p:txBody>
      </p:sp>
      <p:sp>
        <p:nvSpPr>
          <p:cNvPr id="90" name="Google Shape;9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enlarge the simulation times of our portfolios generating, as you can see as the points get more and more, gradually we can the scatter points forms a certain shape</a:t>
            </a:r>
            <a:endParaRPr/>
          </a:p>
        </p:txBody>
      </p:sp>
      <p:sp>
        <p:nvSpPr>
          <p:cNvPr id="99" name="Google Shape;9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By plotting the left bound of the portfolios, we can get the Markowitz effective frontier by our simulation, it means the minimum variance we can achieved given a certain level of return. </a:t>
            </a:r>
            <a:endParaRPr/>
          </a:p>
          <a:p>
            <a:pPr indent="-228600" lvl="0" marL="457200" marR="0" rtl="0" algn="l">
              <a:lnSpc>
                <a:spcPct val="100000"/>
              </a:lnSpc>
              <a:spcBef>
                <a:spcPts val="0"/>
              </a:spcBef>
              <a:spcAft>
                <a:spcPts val="0"/>
              </a:spcAft>
              <a:buSzPts val="1400"/>
              <a:buNone/>
            </a:pPr>
            <a:r>
              <a:t/>
            </a:r>
            <a:endParaRPr/>
          </a:p>
        </p:txBody>
      </p:sp>
      <p:sp>
        <p:nvSpPr>
          <p:cNvPr id="116" name="Google Shape;11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15" name="Shape 15"/>
        <p:cNvGrpSpPr/>
        <p:nvPr/>
      </p:nvGrpSpPr>
      <p:grpSpPr>
        <a:xfrm>
          <a:off x="0" y="0"/>
          <a:ext cx="0" cy="0"/>
          <a:chOff x="0" y="0"/>
          <a:chExt cx="0" cy="0"/>
        </a:xfrm>
      </p:grpSpPr>
      <p:sp>
        <p:nvSpPr>
          <p:cNvPr id="16" name="Google Shape;16;p34"/>
          <p:cNvSpPr/>
          <p:nvPr/>
        </p:nvSpPr>
        <p:spPr>
          <a:xfrm>
            <a:off x="0" y="5060950"/>
            <a:ext cx="9906000" cy="1800225"/>
          </a:xfrm>
          <a:prstGeom prst="rect">
            <a:avLst/>
          </a:prstGeom>
          <a:solidFill>
            <a:srgbClr val="177B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with bullets">
  <p:cSld name="Text with bullets">
    <p:spTree>
      <p:nvGrpSpPr>
        <p:cNvPr id="46" name="Shape 46"/>
        <p:cNvGrpSpPr/>
        <p:nvPr/>
      </p:nvGrpSpPr>
      <p:grpSpPr>
        <a:xfrm>
          <a:off x="0" y="0"/>
          <a:ext cx="0" cy="0"/>
          <a:chOff x="0" y="0"/>
          <a:chExt cx="0" cy="0"/>
        </a:xfrm>
      </p:grpSpPr>
      <p:sp>
        <p:nvSpPr>
          <p:cNvPr id="47" name="Google Shape;47;p44"/>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 type="body"/>
          </p:nvPr>
        </p:nvSpPr>
        <p:spPr>
          <a:xfrm>
            <a:off x="457200" y="1508400"/>
            <a:ext cx="8992800" cy="45900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384"/>
              </a:spcBef>
              <a:spcAft>
                <a:spcPts val="0"/>
              </a:spcAft>
              <a:buClr>
                <a:schemeClr val="dk2"/>
              </a:buClr>
              <a:buSzPts val="1600"/>
              <a:buFont typeface="Arial"/>
              <a:buChar char="•"/>
              <a:defRPr b="0"/>
            </a:lvl1pPr>
            <a:lvl2pPr indent="-330200" lvl="1" marL="914400" algn="l">
              <a:lnSpc>
                <a:spcPct val="100000"/>
              </a:lnSpc>
              <a:spcBef>
                <a:spcPts val="384"/>
              </a:spcBef>
              <a:spcAft>
                <a:spcPts val="0"/>
              </a:spcAft>
              <a:buSzPts val="1600"/>
              <a:buFont typeface="Arial"/>
              <a:buChar char="–"/>
              <a:defRPr/>
            </a:lvl2pPr>
            <a:lvl3pPr indent="-330200" lvl="2" marL="1371600" algn="l">
              <a:lnSpc>
                <a:spcPct val="100000"/>
              </a:lnSpc>
              <a:spcBef>
                <a:spcPts val="384"/>
              </a:spcBef>
              <a:spcAft>
                <a:spcPts val="0"/>
              </a:spcAft>
              <a:buSzPts val="1600"/>
              <a:buChar char="–"/>
              <a:defRPr/>
            </a:lvl3pPr>
            <a:lvl4pPr indent="-330200" lvl="3" marL="1828800" algn="l">
              <a:lnSpc>
                <a:spcPct val="100000"/>
              </a:lnSpc>
              <a:spcBef>
                <a:spcPts val="384"/>
              </a:spcBef>
              <a:spcAft>
                <a:spcPts val="0"/>
              </a:spcAft>
              <a:buSzPts val="1600"/>
              <a:buChar char="–"/>
              <a:defRPr/>
            </a:lvl4pPr>
            <a:lvl5pPr indent="-330200" lvl="4" marL="2286000" algn="l">
              <a:lnSpc>
                <a:spcPct val="100000"/>
              </a:lnSpc>
              <a:spcBef>
                <a:spcPts val="384"/>
              </a:spcBef>
              <a:spcAft>
                <a:spcPts val="0"/>
              </a:spcAft>
              <a:buSzPts val="16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howMasterSp="0">
  <p:cSld name="Thank You">
    <p:bg>
      <p:bgPr>
        <a:solidFill>
          <a:schemeClr val="lt1"/>
        </a:solidFill>
      </p:bgPr>
    </p:bg>
    <p:spTree>
      <p:nvGrpSpPr>
        <p:cNvPr id="50" name="Shape 50"/>
        <p:cNvGrpSpPr/>
        <p:nvPr/>
      </p:nvGrpSpPr>
      <p:grpSpPr>
        <a:xfrm>
          <a:off x="0" y="0"/>
          <a:ext cx="0" cy="0"/>
          <a:chOff x="0" y="0"/>
          <a:chExt cx="0" cy="0"/>
        </a:xfrm>
      </p:grpSpPr>
      <p:sp>
        <p:nvSpPr>
          <p:cNvPr id="51" name="Google Shape;51;p46"/>
          <p:cNvSpPr/>
          <p:nvPr/>
        </p:nvSpPr>
        <p:spPr>
          <a:xfrm>
            <a:off x="0" y="0"/>
            <a:ext cx="9906000" cy="6858000"/>
          </a:xfrm>
          <a:prstGeom prst="rect">
            <a:avLst/>
          </a:prstGeom>
          <a:solidFill>
            <a:srgbClr val="177B57"/>
          </a:solidFill>
          <a:ln cap="flat" cmpd="sng" w="9525">
            <a:solidFill>
              <a:srgbClr val="177B57"/>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46"/>
          <p:cNvPicPr preferRelativeResize="0"/>
          <p:nvPr/>
        </p:nvPicPr>
        <p:blipFill rotWithShape="1">
          <a:blip r:embed="rId2">
            <a:alphaModFix/>
          </a:blip>
          <a:srcRect b="0" l="0" r="0" t="0"/>
          <a:stretch/>
        </p:blipFill>
        <p:spPr>
          <a:xfrm>
            <a:off x="2044700" y="1738313"/>
            <a:ext cx="5816600" cy="2947987"/>
          </a:xfrm>
          <a:prstGeom prst="rect">
            <a:avLst/>
          </a:prstGeom>
          <a:noFill/>
          <a:ln>
            <a:noFill/>
          </a:ln>
        </p:spPr>
      </p:pic>
      <p:pic>
        <p:nvPicPr>
          <p:cNvPr id="53" name="Google Shape;53;p46"/>
          <p:cNvPicPr preferRelativeResize="0"/>
          <p:nvPr/>
        </p:nvPicPr>
        <p:blipFill rotWithShape="1">
          <a:blip r:embed="rId3">
            <a:alphaModFix/>
          </a:blip>
          <a:srcRect b="0" l="0" r="0" t="0"/>
          <a:stretch/>
        </p:blipFill>
        <p:spPr>
          <a:xfrm>
            <a:off x="4284996" y="2957695"/>
            <a:ext cx="2801250" cy="866250"/>
          </a:xfrm>
          <a:prstGeom prst="rect">
            <a:avLst/>
          </a:prstGeom>
          <a:noFill/>
          <a:ln>
            <a:noFill/>
          </a:ln>
        </p:spPr>
      </p:pic>
      <p:sp>
        <p:nvSpPr>
          <p:cNvPr id="54" name="Google Shape;54;p46"/>
          <p:cNvSpPr txBox="1"/>
          <p:nvPr/>
        </p:nvSpPr>
        <p:spPr>
          <a:xfrm>
            <a:off x="4080807" y="5078640"/>
            <a:ext cx="1744387" cy="581867"/>
          </a:xfrm>
          <a:prstGeom prst="rect">
            <a:avLst/>
          </a:prstGeom>
          <a:noFill/>
          <a:ln>
            <a:noFill/>
          </a:ln>
        </p:spPr>
        <p:txBody>
          <a:bodyPr anchorCtr="0" anchor="t"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Thank you</a:t>
            </a:r>
            <a:endParaRPr b="0" i="0" sz="2600" u="none" cap="none" strike="noStrike">
              <a:solidFill>
                <a:schemeClr val="lt1"/>
              </a:solidFill>
              <a:latin typeface="Arial"/>
              <a:ea typeface="Arial"/>
              <a:cs typeface="Arial"/>
              <a:sym typeface="Arial"/>
            </a:endParaRPr>
          </a:p>
        </p:txBody>
      </p:sp>
      <p:sp>
        <p:nvSpPr>
          <p:cNvPr id="55" name="Google Shape;55;p46"/>
          <p:cNvSpPr txBox="1"/>
          <p:nvPr/>
        </p:nvSpPr>
        <p:spPr>
          <a:xfrm>
            <a:off x="3979376" y="6062515"/>
            <a:ext cx="1970411" cy="335646"/>
          </a:xfrm>
          <a:prstGeom prst="rect">
            <a:avLst/>
          </a:prstGeom>
          <a:noFill/>
          <a:ln>
            <a:noFill/>
          </a:ln>
        </p:spPr>
        <p:txBody>
          <a:bodyPr anchorCtr="0" anchor="t"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bcg.com | bcgperspectives.com</a:t>
            </a:r>
            <a:endParaRPr b="0" i="0" sz="10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35"/>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Title and Text">
    <p:spTree>
      <p:nvGrpSpPr>
        <p:cNvPr id="19" name="Shape 19"/>
        <p:cNvGrpSpPr/>
        <p:nvPr/>
      </p:nvGrpSpPr>
      <p:grpSpPr>
        <a:xfrm>
          <a:off x="0" y="0"/>
          <a:ext cx="0" cy="0"/>
          <a:chOff x="0" y="0"/>
          <a:chExt cx="0" cy="0"/>
        </a:xfrm>
      </p:grpSpPr>
      <p:sp>
        <p:nvSpPr>
          <p:cNvPr id="20" name="Google Shape;20;p38"/>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8"/>
          <p:cNvSpPr txBox="1"/>
          <p:nvPr>
            <p:ph idx="1" type="body"/>
          </p:nvPr>
        </p:nvSpPr>
        <p:spPr>
          <a:xfrm>
            <a:off x="457199" y="1508760"/>
            <a:ext cx="8997696" cy="459028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84"/>
              </a:spcBef>
              <a:spcAft>
                <a:spcPts val="0"/>
              </a:spcAft>
              <a:buClr>
                <a:schemeClr val="dk1"/>
              </a:buClr>
              <a:buSzPts val="1600"/>
              <a:buFont typeface="Arial"/>
              <a:buNone/>
              <a:defRPr/>
            </a:lvl1pPr>
            <a:lvl2pPr indent="-330200" lvl="1" marL="914400" algn="l">
              <a:lnSpc>
                <a:spcPct val="100000"/>
              </a:lnSpc>
              <a:spcBef>
                <a:spcPts val="384"/>
              </a:spcBef>
              <a:spcAft>
                <a:spcPts val="0"/>
              </a:spcAft>
              <a:buSzPts val="1600"/>
              <a:buChar char="•"/>
              <a:defRPr/>
            </a:lvl2pPr>
            <a:lvl3pPr indent="-330200" lvl="2" marL="1371600" algn="l">
              <a:lnSpc>
                <a:spcPct val="100000"/>
              </a:lnSpc>
              <a:spcBef>
                <a:spcPts val="384"/>
              </a:spcBef>
              <a:spcAft>
                <a:spcPts val="0"/>
              </a:spcAft>
              <a:buSzPts val="1600"/>
              <a:buChar char="–"/>
              <a:defRPr/>
            </a:lvl3pPr>
            <a:lvl4pPr indent="-330200" lvl="3" marL="1828800" algn="l">
              <a:lnSpc>
                <a:spcPct val="100000"/>
              </a:lnSpc>
              <a:spcBef>
                <a:spcPts val="384"/>
              </a:spcBef>
              <a:spcAft>
                <a:spcPts val="0"/>
              </a:spcAft>
              <a:buSzPts val="1600"/>
              <a:buChar char="–"/>
              <a:defRPr/>
            </a:lvl4pPr>
            <a:lvl5pPr indent="-330200" lvl="4" marL="2286000" algn="l">
              <a:lnSpc>
                <a:spcPct val="100000"/>
              </a:lnSpc>
              <a:spcBef>
                <a:spcPts val="384"/>
              </a:spcBef>
              <a:spcAft>
                <a:spcPts val="0"/>
              </a:spcAft>
              <a:buSzPts val="16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with bullets">
  <p:cSld name="Text with bullets">
    <p:spTree>
      <p:nvGrpSpPr>
        <p:cNvPr id="22" name="Shape 22"/>
        <p:cNvGrpSpPr/>
        <p:nvPr/>
      </p:nvGrpSpPr>
      <p:grpSpPr>
        <a:xfrm>
          <a:off x="0" y="0"/>
          <a:ext cx="0" cy="0"/>
          <a:chOff x="0" y="0"/>
          <a:chExt cx="0" cy="0"/>
        </a:xfrm>
      </p:grpSpPr>
      <p:sp>
        <p:nvSpPr>
          <p:cNvPr id="23" name="Google Shape;23;p39"/>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9"/>
          <p:cNvSpPr txBox="1"/>
          <p:nvPr>
            <p:ph idx="1" type="body"/>
          </p:nvPr>
        </p:nvSpPr>
        <p:spPr>
          <a:xfrm>
            <a:off x="457200" y="1508400"/>
            <a:ext cx="8992800" cy="4590000"/>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384"/>
              </a:spcBef>
              <a:spcAft>
                <a:spcPts val="0"/>
              </a:spcAft>
              <a:buClr>
                <a:schemeClr val="dk2"/>
              </a:buClr>
              <a:buSzPts val="1600"/>
              <a:buFont typeface="Arial"/>
              <a:buChar char="•"/>
              <a:defRPr b="0"/>
            </a:lvl1pPr>
            <a:lvl2pPr indent="-330200" lvl="1" marL="914400" algn="l">
              <a:lnSpc>
                <a:spcPct val="100000"/>
              </a:lnSpc>
              <a:spcBef>
                <a:spcPts val="384"/>
              </a:spcBef>
              <a:spcAft>
                <a:spcPts val="0"/>
              </a:spcAft>
              <a:buSzPts val="1600"/>
              <a:buFont typeface="Arial"/>
              <a:buChar char="–"/>
              <a:defRPr/>
            </a:lvl2pPr>
            <a:lvl3pPr indent="-330200" lvl="2" marL="1371600" algn="l">
              <a:lnSpc>
                <a:spcPct val="100000"/>
              </a:lnSpc>
              <a:spcBef>
                <a:spcPts val="384"/>
              </a:spcBef>
              <a:spcAft>
                <a:spcPts val="0"/>
              </a:spcAft>
              <a:buSzPts val="1600"/>
              <a:buChar char="–"/>
              <a:defRPr/>
            </a:lvl3pPr>
            <a:lvl4pPr indent="-330200" lvl="3" marL="1828800" algn="l">
              <a:lnSpc>
                <a:spcPct val="100000"/>
              </a:lnSpc>
              <a:spcBef>
                <a:spcPts val="384"/>
              </a:spcBef>
              <a:spcAft>
                <a:spcPts val="0"/>
              </a:spcAft>
              <a:buSzPts val="1600"/>
              <a:buChar char="–"/>
              <a:defRPr/>
            </a:lvl4pPr>
            <a:lvl5pPr indent="-330200" lvl="4" marL="2286000" algn="l">
              <a:lnSpc>
                <a:spcPct val="100000"/>
              </a:lnSpc>
              <a:spcBef>
                <a:spcPts val="384"/>
              </a:spcBef>
              <a:spcAft>
                <a:spcPts val="0"/>
              </a:spcAft>
              <a:buSzPts val="16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 name="Shape 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howMasterSp="0">
  <p:cSld name="Thank You">
    <p:bg>
      <p:bgPr>
        <a:solidFill>
          <a:schemeClr val="lt1"/>
        </a:solidFill>
      </p:bgPr>
    </p:bg>
    <p:spTree>
      <p:nvGrpSpPr>
        <p:cNvPr id="26" name="Shape 26"/>
        <p:cNvGrpSpPr/>
        <p:nvPr/>
      </p:nvGrpSpPr>
      <p:grpSpPr>
        <a:xfrm>
          <a:off x="0" y="0"/>
          <a:ext cx="0" cy="0"/>
          <a:chOff x="0" y="0"/>
          <a:chExt cx="0" cy="0"/>
        </a:xfrm>
      </p:grpSpPr>
      <p:sp>
        <p:nvSpPr>
          <p:cNvPr id="27" name="Google Shape;27;p41"/>
          <p:cNvSpPr/>
          <p:nvPr/>
        </p:nvSpPr>
        <p:spPr>
          <a:xfrm>
            <a:off x="0" y="0"/>
            <a:ext cx="9906000" cy="6858000"/>
          </a:xfrm>
          <a:prstGeom prst="rect">
            <a:avLst/>
          </a:prstGeom>
          <a:solidFill>
            <a:srgbClr val="177B57"/>
          </a:solidFill>
          <a:ln cap="flat" cmpd="sng" w="9525">
            <a:solidFill>
              <a:srgbClr val="177B57"/>
            </a:solidFill>
            <a:prstDash val="solid"/>
            <a:round/>
            <a:headEnd len="sm" w="sm" type="none"/>
            <a:tailEnd len="sm" w="sm" type="none"/>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 name="Google Shape;28;p41"/>
          <p:cNvPicPr preferRelativeResize="0"/>
          <p:nvPr/>
        </p:nvPicPr>
        <p:blipFill rotWithShape="1">
          <a:blip r:embed="rId2">
            <a:alphaModFix/>
          </a:blip>
          <a:srcRect b="0" l="0" r="0" t="0"/>
          <a:stretch/>
        </p:blipFill>
        <p:spPr>
          <a:xfrm>
            <a:off x="2044700" y="1738313"/>
            <a:ext cx="5816600" cy="2947987"/>
          </a:xfrm>
          <a:prstGeom prst="rect">
            <a:avLst/>
          </a:prstGeom>
          <a:noFill/>
          <a:ln>
            <a:noFill/>
          </a:ln>
        </p:spPr>
      </p:pic>
      <p:pic>
        <p:nvPicPr>
          <p:cNvPr id="29" name="Google Shape;29;p41"/>
          <p:cNvPicPr preferRelativeResize="0"/>
          <p:nvPr/>
        </p:nvPicPr>
        <p:blipFill rotWithShape="1">
          <a:blip r:embed="rId3">
            <a:alphaModFix/>
          </a:blip>
          <a:srcRect b="0" l="0" r="0" t="0"/>
          <a:stretch/>
        </p:blipFill>
        <p:spPr>
          <a:xfrm>
            <a:off x="4284996" y="2957695"/>
            <a:ext cx="2801250" cy="866250"/>
          </a:xfrm>
          <a:prstGeom prst="rect">
            <a:avLst/>
          </a:prstGeom>
          <a:noFill/>
          <a:ln>
            <a:noFill/>
          </a:ln>
        </p:spPr>
      </p:pic>
      <p:sp>
        <p:nvSpPr>
          <p:cNvPr id="30" name="Google Shape;30;p41"/>
          <p:cNvSpPr txBox="1"/>
          <p:nvPr/>
        </p:nvSpPr>
        <p:spPr>
          <a:xfrm>
            <a:off x="4080807" y="5078640"/>
            <a:ext cx="1744387" cy="581867"/>
          </a:xfrm>
          <a:prstGeom prst="rect">
            <a:avLst/>
          </a:prstGeom>
          <a:noFill/>
          <a:ln>
            <a:noFill/>
          </a:ln>
        </p:spPr>
        <p:txBody>
          <a:bodyPr anchorCtr="0" anchor="t" bIns="90000" lIns="91425" spcFirstLastPara="1" rIns="91425" wrap="square" tIns="90000">
            <a:sp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Thank you</a:t>
            </a:r>
            <a:endParaRPr b="0" i="0" sz="2600" u="none" cap="none" strike="noStrike">
              <a:solidFill>
                <a:schemeClr val="lt1"/>
              </a:solidFill>
              <a:latin typeface="Arial"/>
              <a:ea typeface="Arial"/>
              <a:cs typeface="Arial"/>
              <a:sym typeface="Arial"/>
            </a:endParaRPr>
          </a:p>
        </p:txBody>
      </p:sp>
      <p:sp>
        <p:nvSpPr>
          <p:cNvPr id="31" name="Google Shape;31;p41"/>
          <p:cNvSpPr txBox="1"/>
          <p:nvPr/>
        </p:nvSpPr>
        <p:spPr>
          <a:xfrm>
            <a:off x="3979376" y="6062515"/>
            <a:ext cx="1970411" cy="335646"/>
          </a:xfrm>
          <a:prstGeom prst="rect">
            <a:avLst/>
          </a:prstGeom>
          <a:noFill/>
          <a:ln>
            <a:noFill/>
          </a:ln>
        </p:spPr>
        <p:txBody>
          <a:bodyPr anchorCtr="0" anchor="t" bIns="90000" lIns="91425" spcFirstLastPara="1" rIns="91425" wrap="square" tIns="900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bcg.com | bcgperspectives.com</a:t>
            </a:r>
            <a:endParaRPr b="0" i="0" sz="10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37"/>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41" name="Shape 41"/>
        <p:cNvGrpSpPr/>
        <p:nvPr/>
      </p:nvGrpSpPr>
      <p:grpSpPr>
        <a:xfrm>
          <a:off x="0" y="0"/>
          <a:ext cx="0" cy="0"/>
          <a:chOff x="0" y="0"/>
          <a:chExt cx="0" cy="0"/>
        </a:xfrm>
      </p:grpSpPr>
      <p:sp>
        <p:nvSpPr>
          <p:cNvPr id="42" name="Google Shape;42;p42"/>
          <p:cNvSpPr/>
          <p:nvPr/>
        </p:nvSpPr>
        <p:spPr>
          <a:xfrm>
            <a:off x="0" y="5060950"/>
            <a:ext cx="9906000" cy="1800225"/>
          </a:xfrm>
          <a:prstGeom prst="rect">
            <a:avLst/>
          </a:prstGeom>
          <a:solidFill>
            <a:srgbClr val="177B5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Title and Text">
    <p:spTree>
      <p:nvGrpSpPr>
        <p:cNvPr id="43" name="Shape 43"/>
        <p:cNvGrpSpPr/>
        <p:nvPr/>
      </p:nvGrpSpPr>
      <p:grpSpPr>
        <a:xfrm>
          <a:off x="0" y="0"/>
          <a:ext cx="0" cy="0"/>
          <a:chOff x="0" y="0"/>
          <a:chExt cx="0" cy="0"/>
        </a:xfrm>
      </p:grpSpPr>
      <p:sp>
        <p:nvSpPr>
          <p:cNvPr id="44" name="Google Shape;44;p43"/>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3"/>
          <p:cNvSpPr txBox="1"/>
          <p:nvPr>
            <p:ph idx="1" type="body"/>
          </p:nvPr>
        </p:nvSpPr>
        <p:spPr>
          <a:xfrm>
            <a:off x="457199" y="1508760"/>
            <a:ext cx="8997696" cy="4590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84"/>
              </a:spcBef>
              <a:spcAft>
                <a:spcPts val="0"/>
              </a:spcAft>
              <a:buClr>
                <a:schemeClr val="dk1"/>
              </a:buClr>
              <a:buSzPts val="1600"/>
              <a:buFont typeface="Arial"/>
              <a:buNone/>
              <a:defRPr/>
            </a:lvl1pPr>
            <a:lvl2pPr indent="-330200" lvl="1" marL="914400" algn="l">
              <a:lnSpc>
                <a:spcPct val="100000"/>
              </a:lnSpc>
              <a:spcBef>
                <a:spcPts val="384"/>
              </a:spcBef>
              <a:spcAft>
                <a:spcPts val="0"/>
              </a:spcAft>
              <a:buSzPts val="1600"/>
              <a:buChar char="•"/>
              <a:defRPr/>
            </a:lvl2pPr>
            <a:lvl3pPr indent="-330200" lvl="2" marL="1371600" algn="l">
              <a:lnSpc>
                <a:spcPct val="100000"/>
              </a:lnSpc>
              <a:spcBef>
                <a:spcPts val="384"/>
              </a:spcBef>
              <a:spcAft>
                <a:spcPts val="0"/>
              </a:spcAft>
              <a:buSzPts val="1600"/>
              <a:buChar char="–"/>
              <a:defRPr/>
            </a:lvl3pPr>
            <a:lvl4pPr indent="-330200" lvl="3" marL="1828800" algn="l">
              <a:lnSpc>
                <a:spcPct val="100000"/>
              </a:lnSpc>
              <a:spcBef>
                <a:spcPts val="384"/>
              </a:spcBef>
              <a:spcAft>
                <a:spcPts val="0"/>
              </a:spcAft>
              <a:buSzPts val="1600"/>
              <a:buChar char="–"/>
              <a:defRPr/>
            </a:lvl4pPr>
            <a:lvl5pPr indent="-330200" lvl="4" marL="2286000" algn="l">
              <a:lnSpc>
                <a:spcPct val="100000"/>
              </a:lnSpc>
              <a:spcBef>
                <a:spcPts val="384"/>
              </a:spcBef>
              <a:spcAft>
                <a:spcPts val="0"/>
              </a:spcAft>
              <a:buSzPts val="16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marR="0" rtl="0" algn="l">
              <a:lnSpc>
                <a:spcPct val="100000"/>
              </a:lnSpc>
              <a:spcBef>
                <a:spcPts val="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p:nvPr/>
        </p:nvSpPr>
        <p:spPr>
          <a:xfrm>
            <a:off x="456300" y="6604507"/>
            <a:ext cx="4666116" cy="19689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808080"/>
                </a:solidFill>
                <a:latin typeface="Arial"/>
                <a:ea typeface="Arial"/>
                <a:cs typeface="Arial"/>
                <a:sym typeface="Arial"/>
              </a:rPr>
              <a:t>Portfolio Optimization – MF803 Presentation</a:t>
            </a:r>
            <a:endParaRPr b="0" i="0" sz="1800" u="none" cap="none" strike="noStrike">
              <a:solidFill>
                <a:srgbClr val="000000"/>
              </a:solidFill>
              <a:latin typeface="Arial"/>
              <a:ea typeface="Arial"/>
              <a:cs typeface="Arial"/>
              <a:sym typeface="Arial"/>
            </a:endParaRPr>
          </a:p>
        </p:txBody>
      </p:sp>
      <p:cxnSp>
        <p:nvCxnSpPr>
          <p:cNvPr id="12" name="Google Shape;12;p33"/>
          <p:cNvCxnSpPr/>
          <p:nvPr/>
        </p:nvCxnSpPr>
        <p:spPr>
          <a:xfrm rot="10800000">
            <a:off x="0" y="1003300"/>
            <a:ext cx="9906000" cy="0"/>
          </a:xfrm>
          <a:prstGeom prst="straightConnector1">
            <a:avLst/>
          </a:prstGeom>
          <a:noFill/>
          <a:ln cap="flat" cmpd="sng" w="28575">
            <a:solidFill>
              <a:schemeClr val="dk2"/>
            </a:solidFill>
            <a:prstDash val="solid"/>
            <a:round/>
            <a:headEnd len="sm" w="sm" type="none"/>
            <a:tailEnd len="sm" w="sm" type="none"/>
          </a:ln>
          <a:effectLst>
            <a:outerShdw rotWithShape="0" algn="ctr" dir="5400000" dist="25400">
              <a:schemeClr val="folHlink"/>
            </a:outerShdw>
          </a:effectLst>
        </p:spPr>
      </p:cxnSp>
      <p:sp>
        <p:nvSpPr>
          <p:cNvPr id="13" name="Google Shape;13;p33"/>
          <p:cNvSpPr txBox="1"/>
          <p:nvPr/>
        </p:nvSpPr>
        <p:spPr>
          <a:xfrm>
            <a:off x="9259200" y="6674400"/>
            <a:ext cx="190500" cy="127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14" name="Google Shape;14;p33"/>
          <p:cNvSpPr txBox="1"/>
          <p:nvPr>
            <p:ph idx="1" type="body"/>
          </p:nvPr>
        </p:nvSpPr>
        <p:spPr>
          <a:xfrm>
            <a:off x="457200" y="1508760"/>
            <a:ext cx="8997696" cy="4590288"/>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384"/>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 name="Shape 32"/>
        <p:cNvGrpSpPr/>
        <p:nvPr/>
      </p:nvGrpSpPr>
      <p:grpSpPr>
        <a:xfrm>
          <a:off x="0" y="0"/>
          <a:ext cx="0" cy="0"/>
          <a:chOff x="0" y="0"/>
          <a:chExt cx="0" cy="0"/>
        </a:xfrm>
      </p:grpSpPr>
      <p:sp>
        <p:nvSpPr>
          <p:cNvPr id="33" name="Google Shape;33;p36"/>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lvl1pPr lvl="0" marR="0" rtl="0" algn="l">
              <a:lnSpc>
                <a:spcPct val="100000"/>
              </a:lnSpc>
              <a:spcBef>
                <a:spcPts val="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36"/>
          <p:cNvSpPr/>
          <p:nvPr/>
        </p:nvSpPr>
        <p:spPr>
          <a:xfrm>
            <a:off x="457200" y="6699600"/>
            <a:ext cx="644400" cy="10772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808080"/>
                </a:solidFill>
                <a:latin typeface="Arial"/>
                <a:ea typeface="Arial"/>
                <a:cs typeface="Arial"/>
                <a:sym typeface="Arial"/>
              </a:rPr>
              <a:t>Portfolio Diversification</a:t>
            </a:r>
            <a:endParaRPr b="0" i="0" sz="1400" u="none" cap="none" strike="noStrike">
              <a:solidFill>
                <a:srgbClr val="000000"/>
              </a:solidFill>
              <a:latin typeface="Arial"/>
              <a:ea typeface="Arial"/>
              <a:cs typeface="Arial"/>
              <a:sym typeface="Arial"/>
            </a:endParaRPr>
          </a:p>
        </p:txBody>
      </p:sp>
      <p:cxnSp>
        <p:nvCxnSpPr>
          <p:cNvPr id="35" name="Google Shape;35;p36"/>
          <p:cNvCxnSpPr/>
          <p:nvPr/>
        </p:nvCxnSpPr>
        <p:spPr>
          <a:xfrm rot="10800000">
            <a:off x="0" y="1003300"/>
            <a:ext cx="9906000" cy="0"/>
          </a:xfrm>
          <a:prstGeom prst="straightConnector1">
            <a:avLst/>
          </a:prstGeom>
          <a:noFill/>
          <a:ln cap="flat" cmpd="sng" w="28575">
            <a:solidFill>
              <a:schemeClr val="dk2"/>
            </a:solidFill>
            <a:prstDash val="solid"/>
            <a:round/>
            <a:headEnd len="sm" w="sm" type="none"/>
            <a:tailEnd len="sm" w="sm" type="none"/>
          </a:ln>
          <a:effectLst>
            <a:outerShdw rotWithShape="0" algn="ctr" dir="5400000" dist="25400">
              <a:schemeClr val="folHlink"/>
            </a:outerShdw>
          </a:effectLst>
        </p:spPr>
      </p:cxnSp>
      <p:sp>
        <p:nvSpPr>
          <p:cNvPr id="36" name="Google Shape;36;p36"/>
          <p:cNvSpPr txBox="1"/>
          <p:nvPr/>
        </p:nvSpPr>
        <p:spPr>
          <a:xfrm>
            <a:off x="9259200" y="6674400"/>
            <a:ext cx="190500" cy="127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37" name="Google Shape;37;p36"/>
          <p:cNvSpPr/>
          <p:nvPr/>
        </p:nvSpPr>
        <p:spPr>
          <a:xfrm>
            <a:off x="6577200" y="6642000"/>
            <a:ext cx="1969200" cy="18466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00000"/>
              </a:buClr>
              <a:buSzPts val="1200"/>
              <a:buFont typeface="Arial"/>
              <a:buNone/>
            </a:pPr>
            <a:r>
              <a:rPr b="1" i="0" lang="en-US" sz="1200" u="none" cap="none" strike="noStrike">
                <a:solidFill>
                  <a:srgbClr val="C00000"/>
                </a:solidFill>
                <a:latin typeface="Arial"/>
                <a:ea typeface="Arial"/>
                <a:cs typeface="Arial"/>
                <a:sym typeface="Arial"/>
              </a:rPr>
              <a:t>Draft—for discussion only</a:t>
            </a:r>
            <a:endParaRPr b="1" i="0" sz="1200" u="none" cap="none" strike="noStrike">
              <a:solidFill>
                <a:srgbClr val="C00000"/>
              </a:solidFill>
              <a:latin typeface="Arial"/>
              <a:ea typeface="Arial"/>
              <a:cs typeface="Arial"/>
              <a:sym typeface="Arial"/>
            </a:endParaRPr>
          </a:p>
        </p:txBody>
      </p:sp>
      <p:sp>
        <p:nvSpPr>
          <p:cNvPr id="38" name="Google Shape;38;p36"/>
          <p:cNvSpPr txBox="1"/>
          <p:nvPr>
            <p:ph idx="1" type="body"/>
          </p:nvPr>
        </p:nvSpPr>
        <p:spPr>
          <a:xfrm>
            <a:off x="457200" y="1508760"/>
            <a:ext cx="8997696" cy="4590288"/>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84"/>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84"/>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ppt/slides/ppt/slides/ppt/slides/slide47.x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ppt/slides/ppt/slides/ppt/slides/slide47.xml"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ppt/slides/ppt/slides/ppt/slides/slide47.x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ppt/slides/ppt/slides/ppt/slides/slide37.x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
          <p:cNvSpPr txBox="1"/>
          <p:nvPr/>
        </p:nvSpPr>
        <p:spPr>
          <a:xfrm>
            <a:off x="744718" y="1178352"/>
            <a:ext cx="7560297" cy="2151528"/>
          </a:xfrm>
          <a:prstGeom prst="rect">
            <a:avLst/>
          </a:prstGeom>
          <a:noFill/>
          <a:ln>
            <a:noFill/>
          </a:ln>
        </p:spPr>
        <p:txBody>
          <a:bodyPr anchorCtr="0" anchor="t" bIns="90000" lIns="91425" spcFirstLastPara="1" rIns="91425" wrap="square" tIns="900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HRP Method of Diversified Portfolios Building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p:txBody>
      </p:sp>
      <p:sp>
        <p:nvSpPr>
          <p:cNvPr id="62" name="Google Shape;62;p1"/>
          <p:cNvSpPr txBox="1"/>
          <p:nvPr/>
        </p:nvSpPr>
        <p:spPr>
          <a:xfrm>
            <a:off x="2747913" y="5291583"/>
            <a:ext cx="6853286" cy="1105088"/>
          </a:xfrm>
          <a:prstGeom prst="rect">
            <a:avLst/>
          </a:prstGeom>
          <a:noFill/>
          <a:ln>
            <a:noFill/>
          </a:ln>
        </p:spPr>
        <p:txBody>
          <a:bodyPr anchorCtr="0" anchor="t" bIns="90000" lIns="91425" spcFirstLastPara="1" rIns="91425" wrap="square" tIns="90000">
            <a:spAutoFit/>
          </a:bodyPr>
          <a:lstStyle/>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Zehao Dong, Xinyu Guo, Run Qiao,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Peicheng Wang, Yukang Zhou</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2019-12-08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Revisit of Markowitz: Mean-Variance analysis</a:t>
            </a:r>
            <a:endParaRPr/>
          </a:p>
        </p:txBody>
      </p:sp>
      <p:sp>
        <p:nvSpPr>
          <p:cNvPr id="139" name="Google Shape;139;p10"/>
          <p:cNvSpPr/>
          <p:nvPr/>
        </p:nvSpPr>
        <p:spPr>
          <a:xfrm>
            <a:off x="247657" y="1368065"/>
            <a:ext cx="4418700" cy="492300"/>
          </a:xfrm>
          <a:prstGeom prst="rect">
            <a:avLst/>
          </a:prstGeom>
          <a:solidFill>
            <a:schemeClr val="lt1"/>
          </a:solidFill>
          <a:ln>
            <a:noFill/>
          </a:ln>
          <a:effectLst>
            <a:outerShdw sx="99000" rotWithShape="0" algn="ctr" dir="5400000" dist="25400" sy="99000">
              <a:schemeClr val="dk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Simulation of Diversified Portfolios</a:t>
            </a:r>
            <a:endParaRPr b="0" i="0" sz="1400" u="none" cap="none" strike="noStrike">
              <a:solidFill>
                <a:srgbClr val="000000"/>
              </a:solidFill>
              <a:latin typeface="Arial"/>
              <a:ea typeface="Arial"/>
              <a:cs typeface="Arial"/>
              <a:sym typeface="Arial"/>
            </a:endParaRPr>
          </a:p>
        </p:txBody>
      </p:sp>
      <p:sp>
        <p:nvSpPr>
          <p:cNvPr id="140" name="Google Shape;140;p10"/>
          <p:cNvSpPr/>
          <p:nvPr/>
        </p:nvSpPr>
        <p:spPr>
          <a:xfrm>
            <a:off x="5339125" y="1145372"/>
            <a:ext cx="4418700" cy="715200"/>
          </a:xfrm>
          <a:prstGeom prst="rect">
            <a:avLst/>
          </a:prstGeom>
          <a:solidFill>
            <a:schemeClr val="lt1"/>
          </a:solidFill>
          <a:ln>
            <a:noFill/>
          </a:ln>
          <a:effectLst>
            <a:outerShdw sx="99000" rotWithShape="0" algn="ctr" dir="5400000" dist="25400" sy="99000">
              <a:schemeClr val="dk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Effective Frontier</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(with long constraint)</a:t>
            </a:r>
            <a:endParaRPr b="1" i="0" sz="2000" u="none" cap="none" strike="noStrike">
              <a:solidFill>
                <a:srgbClr val="000000"/>
              </a:solidFill>
              <a:latin typeface="Arial"/>
              <a:ea typeface="Arial"/>
              <a:cs typeface="Arial"/>
              <a:sym typeface="Arial"/>
            </a:endParaRPr>
          </a:p>
        </p:txBody>
      </p:sp>
      <p:pic>
        <p:nvPicPr>
          <p:cNvPr id="141" name="Google Shape;141;p10"/>
          <p:cNvPicPr preferRelativeResize="0"/>
          <p:nvPr/>
        </p:nvPicPr>
        <p:blipFill rotWithShape="1">
          <a:blip r:embed="rId3">
            <a:alphaModFix/>
          </a:blip>
          <a:srcRect b="0" l="0" r="0" t="0"/>
          <a:stretch/>
        </p:blipFill>
        <p:spPr>
          <a:xfrm>
            <a:off x="247656" y="2411468"/>
            <a:ext cx="4161987" cy="2880000"/>
          </a:xfrm>
          <a:prstGeom prst="rect">
            <a:avLst/>
          </a:prstGeom>
          <a:noFill/>
          <a:ln>
            <a:noFill/>
          </a:ln>
        </p:spPr>
      </p:pic>
      <p:pic>
        <p:nvPicPr>
          <p:cNvPr id="142" name="Google Shape;142;p10"/>
          <p:cNvPicPr preferRelativeResize="0"/>
          <p:nvPr/>
        </p:nvPicPr>
        <p:blipFill rotWithShape="1">
          <a:blip r:embed="rId4">
            <a:alphaModFix/>
          </a:blip>
          <a:srcRect b="0" l="0" r="0" t="0"/>
          <a:stretch/>
        </p:blipFill>
        <p:spPr>
          <a:xfrm>
            <a:off x="5339125" y="2295371"/>
            <a:ext cx="4418625" cy="2883732"/>
          </a:xfrm>
          <a:prstGeom prst="rect">
            <a:avLst/>
          </a:prstGeom>
          <a:noFill/>
          <a:ln>
            <a:noFill/>
          </a:ln>
        </p:spPr>
      </p:pic>
      <p:sp>
        <p:nvSpPr>
          <p:cNvPr id="143" name="Google Shape;143;p10"/>
          <p:cNvSpPr/>
          <p:nvPr/>
        </p:nvSpPr>
        <p:spPr>
          <a:xfrm rot="5400000">
            <a:off x="3583304" y="3665171"/>
            <a:ext cx="2994600" cy="255000"/>
          </a:xfrm>
          <a:prstGeom prst="triangle">
            <a:avLst>
              <a:gd fmla="val 50000" name="adj"/>
            </a:avLst>
          </a:prstGeom>
          <a:solidFill>
            <a:srgbClr val="B2B2B2"/>
          </a:solidFill>
          <a:ln cap="flat" cmpd="sng" w="9525">
            <a:solidFill>
              <a:srgbClr val="B2B2B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1"/>
          <p:cNvSpPr/>
          <p:nvPr/>
        </p:nvSpPr>
        <p:spPr>
          <a:xfrm>
            <a:off x="395290" y="1272777"/>
            <a:ext cx="6069985" cy="553998"/>
          </a:xfrm>
          <a:prstGeom prst="rect">
            <a:avLst/>
          </a:prstGeom>
          <a:solidFill>
            <a:schemeClr val="lt1"/>
          </a:solidFill>
          <a:ln>
            <a:noFill/>
          </a:ln>
          <a:effectLst>
            <a:outerShdw rotWithShape="0" algn="ctr" dir="5400000" dist="25400">
              <a:schemeClr val="dk2"/>
            </a:outerShdw>
          </a:effectLst>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Pros</a:t>
            </a:r>
            <a:endParaRPr b="0" i="0" sz="1600" u="none" cap="none" strike="noStrike">
              <a:solidFill>
                <a:srgbClr val="000000"/>
              </a:solidFill>
              <a:latin typeface="Arial"/>
              <a:ea typeface="Arial"/>
              <a:cs typeface="Arial"/>
              <a:sym typeface="Arial"/>
            </a:endParaRPr>
          </a:p>
        </p:txBody>
      </p:sp>
      <p:sp>
        <p:nvSpPr>
          <p:cNvPr id="149" name="Google Shape;149;p11"/>
          <p:cNvSpPr/>
          <p:nvPr/>
        </p:nvSpPr>
        <p:spPr>
          <a:xfrm>
            <a:off x="395290" y="3494134"/>
            <a:ext cx="6083343" cy="553998"/>
          </a:xfrm>
          <a:prstGeom prst="rect">
            <a:avLst/>
          </a:prstGeom>
          <a:solidFill>
            <a:schemeClr val="lt1"/>
          </a:solidFill>
          <a:ln>
            <a:noFill/>
          </a:ln>
          <a:effectLst>
            <a:outerShdw rotWithShape="0" algn="ctr" dir="5400000" dist="25400">
              <a:schemeClr val="dk2"/>
            </a:outerShdw>
          </a:effectLst>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Cons</a:t>
            </a:r>
            <a:endParaRPr b="0" i="0" sz="1600" u="none" cap="none" strike="noStrike">
              <a:solidFill>
                <a:srgbClr val="000000"/>
              </a:solidFill>
              <a:latin typeface="Arial"/>
              <a:ea typeface="Arial"/>
              <a:cs typeface="Arial"/>
              <a:sym typeface="Arial"/>
            </a:endParaRPr>
          </a:p>
        </p:txBody>
      </p:sp>
      <p:sp>
        <p:nvSpPr>
          <p:cNvPr id="150" name="Google Shape;150;p11"/>
          <p:cNvSpPr/>
          <p:nvPr/>
        </p:nvSpPr>
        <p:spPr>
          <a:xfrm>
            <a:off x="395290" y="4121947"/>
            <a:ext cx="6310429" cy="169676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Reliance on the invertibility of covariance matrix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 The inversion is prone to large errors when the covariance matrix is numerically ill-conditioned.</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 The more correlated the investments, the greater the need for diversification, but the inverse matrix is more unstable, then more likely we will receive unstable solutions</a:t>
            </a:r>
            <a:endParaRPr b="0" i="0" sz="2000" u="none" cap="none" strike="noStrike">
              <a:solidFill>
                <a:schemeClr val="dk1"/>
              </a:solidFill>
              <a:latin typeface="Arial"/>
              <a:ea typeface="Arial"/>
              <a:cs typeface="Arial"/>
              <a:sym typeface="Arial"/>
            </a:endParaRPr>
          </a:p>
        </p:txBody>
      </p:sp>
      <p:sp>
        <p:nvSpPr>
          <p:cNvPr id="151" name="Google Shape;151;p11"/>
          <p:cNvSpPr/>
          <p:nvPr/>
        </p:nvSpPr>
        <p:spPr>
          <a:xfrm>
            <a:off x="395295" y="1826865"/>
            <a:ext cx="5873100" cy="1305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Increased efficiency than simulation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Exact solution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Deriving the frontier of all possible portfolios</a:t>
            </a:r>
            <a:endParaRPr b="0" i="0" sz="1400" u="none" cap="none" strike="noStrike">
              <a:solidFill>
                <a:srgbClr val="000000"/>
              </a:solidFill>
              <a:latin typeface="Arial"/>
              <a:ea typeface="Arial"/>
              <a:cs typeface="Arial"/>
              <a:sym typeface="Arial"/>
            </a:endParaRPr>
          </a:p>
        </p:txBody>
      </p:sp>
      <p:sp>
        <p:nvSpPr>
          <p:cNvPr id="152" name="Google Shape;152;p11"/>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Revisit of Markowitz: Mean-Variance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2"/>
          <p:cNvSpPr/>
          <p:nvPr/>
        </p:nvSpPr>
        <p:spPr>
          <a:xfrm>
            <a:off x="395290" y="1272777"/>
            <a:ext cx="6069985" cy="553998"/>
          </a:xfrm>
          <a:prstGeom prst="rect">
            <a:avLst/>
          </a:prstGeom>
          <a:solidFill>
            <a:schemeClr val="lt1"/>
          </a:solidFill>
          <a:ln>
            <a:noFill/>
          </a:ln>
          <a:effectLst>
            <a:outerShdw rotWithShape="0" algn="ctr" dir="5400000" dist="25400">
              <a:schemeClr val="dk2"/>
            </a:outerShdw>
          </a:effectLst>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Pros</a:t>
            </a:r>
            <a:endParaRPr b="0" i="0" sz="1600" u="none" cap="none" strike="noStrike">
              <a:solidFill>
                <a:srgbClr val="000000"/>
              </a:solidFill>
              <a:latin typeface="Arial"/>
              <a:ea typeface="Arial"/>
              <a:cs typeface="Arial"/>
              <a:sym typeface="Arial"/>
            </a:endParaRPr>
          </a:p>
        </p:txBody>
      </p:sp>
      <p:sp>
        <p:nvSpPr>
          <p:cNvPr id="158" name="Google Shape;158;p12"/>
          <p:cNvSpPr/>
          <p:nvPr/>
        </p:nvSpPr>
        <p:spPr>
          <a:xfrm>
            <a:off x="395290" y="3494134"/>
            <a:ext cx="6083343" cy="553998"/>
          </a:xfrm>
          <a:prstGeom prst="rect">
            <a:avLst/>
          </a:prstGeom>
          <a:solidFill>
            <a:schemeClr val="lt1"/>
          </a:solidFill>
          <a:ln>
            <a:noFill/>
          </a:ln>
          <a:effectLst>
            <a:outerShdw rotWithShape="0" algn="ctr" dir="5400000" dist="25400">
              <a:schemeClr val="dk2"/>
            </a:outerShdw>
          </a:effectLst>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Cons</a:t>
            </a:r>
            <a:endParaRPr b="0" i="0" sz="1600" u="none" cap="none" strike="noStrike">
              <a:solidFill>
                <a:srgbClr val="000000"/>
              </a:solidFill>
              <a:latin typeface="Arial"/>
              <a:ea typeface="Arial"/>
              <a:cs typeface="Arial"/>
              <a:sym typeface="Arial"/>
            </a:endParaRPr>
          </a:p>
        </p:txBody>
      </p:sp>
      <p:sp>
        <p:nvSpPr>
          <p:cNvPr id="159" name="Google Shape;159;p12"/>
          <p:cNvSpPr/>
          <p:nvPr/>
        </p:nvSpPr>
        <p:spPr>
          <a:xfrm>
            <a:off x="395290" y="4121947"/>
            <a:ext cx="6310429" cy="1696761"/>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Reliance on the invertibility of covariance matrix</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 The inversion is prone to large errors when the covariance matrix is numerically ill-conditioned.</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160" name="Google Shape;160;p12"/>
          <p:cNvSpPr/>
          <p:nvPr/>
        </p:nvSpPr>
        <p:spPr>
          <a:xfrm>
            <a:off x="395295" y="1826865"/>
            <a:ext cx="5873100" cy="1305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Increased efficiency than simulation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Exact solution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Deriving the frontier of all possible portfolios</a:t>
            </a:r>
            <a:endParaRPr b="0" i="0" sz="1400" u="none" cap="none" strike="noStrike">
              <a:solidFill>
                <a:srgbClr val="000000"/>
              </a:solidFill>
              <a:latin typeface="Arial"/>
              <a:ea typeface="Arial"/>
              <a:cs typeface="Arial"/>
              <a:sym typeface="Arial"/>
            </a:endParaRPr>
          </a:p>
        </p:txBody>
      </p:sp>
      <p:sp>
        <p:nvSpPr>
          <p:cNvPr id="161" name="Google Shape;161;p12"/>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Revisit of Markowitz: Mean-Variance analysis</a:t>
            </a:r>
            <a:endParaRPr/>
          </a:p>
        </p:txBody>
      </p:sp>
      <p:sp>
        <p:nvSpPr>
          <p:cNvPr id="162" name="Google Shape;162;p12"/>
          <p:cNvSpPr txBox="1"/>
          <p:nvPr/>
        </p:nvSpPr>
        <p:spPr>
          <a:xfrm>
            <a:off x="6876661" y="2043404"/>
            <a:ext cx="2379306" cy="3690177"/>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So we need a method that can avoid the inversion of covariance matrix!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Hierarchical Risk Parity(HRP) Method</a:t>
            </a:r>
            <a:endParaRPr/>
          </a:p>
        </p:txBody>
      </p:sp>
      <p:sp>
        <p:nvSpPr>
          <p:cNvPr id="168" name="Google Shape;168;p13"/>
          <p:cNvSpPr txBox="1"/>
          <p:nvPr/>
        </p:nvSpPr>
        <p:spPr>
          <a:xfrm>
            <a:off x="352697" y="1251624"/>
            <a:ext cx="6427433" cy="2397749"/>
          </a:xfrm>
          <a:prstGeom prst="rect">
            <a:avLst/>
          </a:prstGeom>
          <a:noFill/>
          <a:ln>
            <a:noFill/>
          </a:ln>
        </p:spPr>
        <p:txBody>
          <a:bodyPr anchorCtr="0" anchor="t" bIns="90000" lIns="91425" spcFirstLastPara="1" rIns="91425" wrap="square" tIns="900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Stage 1: Tree Clustering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Stage 2: Quasi-Diagonalization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Stage 3: Recursive-Bisection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Stage 1: Tree Clustering</a:t>
            </a:r>
            <a:endParaRPr/>
          </a:p>
        </p:txBody>
      </p:sp>
      <p:sp>
        <p:nvSpPr>
          <p:cNvPr id="174" name="Google Shape;174;p14"/>
          <p:cNvSpPr/>
          <p:nvPr/>
        </p:nvSpPr>
        <p:spPr>
          <a:xfrm>
            <a:off x="100019" y="49455"/>
            <a:ext cx="295275" cy="295275"/>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75" name="Google Shape;175;p14"/>
          <p:cNvSpPr txBox="1"/>
          <p:nvPr/>
        </p:nvSpPr>
        <p:spPr>
          <a:xfrm>
            <a:off x="252425" y="1817813"/>
            <a:ext cx="3482700" cy="3356400"/>
          </a:xfrm>
          <a:prstGeom prst="rect">
            <a:avLst/>
          </a:prstGeom>
          <a:noFill/>
          <a:ln>
            <a:noFill/>
          </a:ln>
        </p:spPr>
        <p:txBody>
          <a:bodyPr anchorCtr="0" anchor="t" bIns="90000" lIns="91425" spcFirstLastPara="1" rIns="91425" wrap="square" tIns="90000">
            <a:noAutofit/>
          </a:bodyPr>
          <a:lstStyle/>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Group similar investments into clusters.</a:t>
            </a:r>
            <a:endParaRPr b="0" i="0" sz="20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Greater correlation means Shorter distance</a:t>
            </a:r>
            <a:endParaRPr b="0" i="0" sz="20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Hierarchical structure:</a:t>
            </a:r>
            <a:endParaRPr b="0" i="0" sz="2000" u="none" cap="none" strike="noStrike">
              <a:solidFill>
                <a:schemeClr val="dk1"/>
              </a:solidFill>
              <a:latin typeface="Arial"/>
              <a:ea typeface="Arial"/>
              <a:cs typeface="Arial"/>
              <a:sym typeface="Arial"/>
            </a:endParaRPr>
          </a:p>
          <a:p>
            <a:pPr indent="-355600" lvl="1" marL="9144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more stable</a:t>
            </a:r>
            <a:endParaRPr b="0" i="0" sz="2000" u="none" cap="none" strike="noStrike">
              <a:solidFill>
                <a:schemeClr val="dk1"/>
              </a:solidFill>
              <a:latin typeface="Arial"/>
              <a:ea typeface="Arial"/>
              <a:cs typeface="Arial"/>
              <a:sym typeface="Arial"/>
            </a:endParaRPr>
          </a:p>
          <a:p>
            <a:pPr indent="-355600" lvl="1" marL="9144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more feasible</a:t>
            </a:r>
            <a:endParaRPr b="0" i="0" sz="2000" u="none" cap="none" strike="noStrike">
              <a:solidFill>
                <a:schemeClr val="dk1"/>
              </a:solidFill>
              <a:latin typeface="Arial"/>
              <a:ea typeface="Arial"/>
              <a:cs typeface="Arial"/>
              <a:sym typeface="Arial"/>
            </a:endParaRPr>
          </a:p>
          <a:p>
            <a:pPr indent="-355600" lvl="1" marL="9144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more intuitive</a:t>
            </a:r>
            <a:endParaRPr b="0" i="0" sz="20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176" name="Google Shape;176;p14"/>
          <p:cNvPicPr preferRelativeResize="0"/>
          <p:nvPr/>
        </p:nvPicPr>
        <p:blipFill rotWithShape="1">
          <a:blip r:embed="rId3">
            <a:alphaModFix/>
          </a:blip>
          <a:srcRect b="7920" l="7531" r="7455" t="6352"/>
          <a:stretch/>
        </p:blipFill>
        <p:spPr>
          <a:xfrm>
            <a:off x="3774100" y="1511069"/>
            <a:ext cx="6131902" cy="4122281"/>
          </a:xfrm>
          <a:prstGeom prst="rect">
            <a:avLst/>
          </a:prstGeom>
          <a:noFill/>
          <a:ln>
            <a:noFill/>
          </a:ln>
        </p:spPr>
      </p:pic>
      <p:sp>
        <p:nvSpPr>
          <p:cNvPr id="177" name="Google Shape;177;p14"/>
          <p:cNvSpPr txBox="1"/>
          <p:nvPr/>
        </p:nvSpPr>
        <p:spPr>
          <a:xfrm>
            <a:off x="3750125" y="1434875"/>
            <a:ext cx="1020600" cy="3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Distance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Stage 2: Quasi-Diagonalization</a:t>
            </a:r>
            <a:endParaRPr/>
          </a:p>
        </p:txBody>
      </p:sp>
      <p:sp>
        <p:nvSpPr>
          <p:cNvPr id="183" name="Google Shape;183;p15"/>
          <p:cNvSpPr/>
          <p:nvPr/>
        </p:nvSpPr>
        <p:spPr>
          <a:xfrm>
            <a:off x="100019" y="49455"/>
            <a:ext cx="295275" cy="295275"/>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84" name="Google Shape;184;p15"/>
          <p:cNvSpPr txBox="1"/>
          <p:nvPr/>
        </p:nvSpPr>
        <p:spPr>
          <a:xfrm>
            <a:off x="457198" y="2063163"/>
            <a:ext cx="4163700" cy="2433000"/>
          </a:xfrm>
          <a:prstGeom prst="rect">
            <a:avLst/>
          </a:prstGeom>
          <a:noFill/>
          <a:ln>
            <a:noFill/>
          </a:ln>
        </p:spPr>
        <p:txBody>
          <a:bodyPr anchorCtr="0" anchor="t" bIns="90000" lIns="91425" spcFirstLastPara="1" rIns="91425" wrap="square" tIns="90000">
            <a:noAutofit/>
          </a:bodyPr>
          <a:lstStyle/>
          <a:p>
            <a:pPr indent="-355600" lvl="0"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Reorganize the covariance matrix so similar investments will be placed together. </a:t>
            </a:r>
            <a:endParaRPr b="0" i="0" sz="2000" u="none" cap="none" strike="noStrike">
              <a:solidFill>
                <a:schemeClr val="dk1"/>
              </a:solidFill>
              <a:latin typeface="Arial"/>
              <a:ea typeface="Arial"/>
              <a:cs typeface="Arial"/>
              <a:sym typeface="Arial"/>
            </a:endParaRPr>
          </a:p>
          <a:p>
            <a:pPr indent="-355600" lvl="0"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This matrix diagonalization allow us to distribute weights optimally following an inverse-variance allocation.</a:t>
            </a:r>
            <a:endParaRPr b="0" i="0" sz="1400" u="none" cap="none" strike="noStrike">
              <a:solidFill>
                <a:srgbClr val="000000"/>
              </a:solidFill>
              <a:latin typeface="Arial"/>
              <a:ea typeface="Arial"/>
              <a:cs typeface="Arial"/>
              <a:sym typeface="Arial"/>
            </a:endParaRPr>
          </a:p>
        </p:txBody>
      </p:sp>
      <p:pic>
        <p:nvPicPr>
          <p:cNvPr id="185" name="Google Shape;185;p15"/>
          <p:cNvPicPr preferRelativeResize="0"/>
          <p:nvPr/>
        </p:nvPicPr>
        <p:blipFill rotWithShape="1">
          <a:blip r:embed="rId3">
            <a:alphaModFix/>
          </a:blip>
          <a:srcRect b="6796" l="7841" r="14289" t="6056"/>
          <a:stretch/>
        </p:blipFill>
        <p:spPr>
          <a:xfrm>
            <a:off x="5464525" y="3951838"/>
            <a:ext cx="3878049" cy="2893560"/>
          </a:xfrm>
          <a:prstGeom prst="rect">
            <a:avLst/>
          </a:prstGeom>
          <a:noFill/>
          <a:ln>
            <a:noFill/>
          </a:ln>
        </p:spPr>
      </p:pic>
      <p:pic>
        <p:nvPicPr>
          <p:cNvPr id="186" name="Google Shape;186;p15"/>
          <p:cNvPicPr preferRelativeResize="0"/>
          <p:nvPr/>
        </p:nvPicPr>
        <p:blipFill rotWithShape="1">
          <a:blip r:embed="rId4">
            <a:alphaModFix/>
          </a:blip>
          <a:srcRect b="7366" l="8567" r="13190" t="6566"/>
          <a:stretch/>
        </p:blipFill>
        <p:spPr>
          <a:xfrm>
            <a:off x="5487375" y="1113675"/>
            <a:ext cx="3878049" cy="284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Stage 3: Recursive-Bisection</a:t>
            </a:r>
            <a:endParaRPr/>
          </a:p>
        </p:txBody>
      </p:sp>
      <p:sp>
        <p:nvSpPr>
          <p:cNvPr id="192" name="Google Shape;192;p16"/>
          <p:cNvSpPr/>
          <p:nvPr/>
        </p:nvSpPr>
        <p:spPr>
          <a:xfrm>
            <a:off x="100019" y="49455"/>
            <a:ext cx="295275" cy="295275"/>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93" name="Google Shape;193;p16"/>
          <p:cNvSpPr txBox="1"/>
          <p:nvPr/>
        </p:nvSpPr>
        <p:spPr>
          <a:xfrm>
            <a:off x="395294" y="1476103"/>
            <a:ext cx="5051917" cy="4279739"/>
          </a:xfrm>
          <a:prstGeom prst="rect">
            <a:avLst/>
          </a:prstGeom>
          <a:noFill/>
          <a:ln>
            <a:noFill/>
          </a:ln>
        </p:spPr>
        <p:txBody>
          <a:bodyPr anchorCtr="0" anchor="t" bIns="90000" lIns="91425" spcFirstLastPara="1" rIns="91425" wrap="square" tIns="90000">
            <a:noAutofit/>
          </a:bodyPr>
          <a:lstStyle/>
          <a:p>
            <a:pPr indent="-355600" lvl="0"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Distribute the allocation through recursive bisection based on cluster covariance.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bisection method is a root-finding method that applies to any continuous functions for which one knows two values with opposite signs.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194" name="Google Shape;194;p16"/>
          <p:cNvPicPr preferRelativeResize="0"/>
          <p:nvPr/>
        </p:nvPicPr>
        <p:blipFill rotWithShape="1">
          <a:blip r:embed="rId3">
            <a:alphaModFix/>
          </a:blip>
          <a:srcRect b="0" l="0" r="0" t="0"/>
          <a:stretch/>
        </p:blipFill>
        <p:spPr>
          <a:xfrm>
            <a:off x="6021977" y="1832914"/>
            <a:ext cx="3136857" cy="36748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The pros and cons of HPR method</a:t>
            </a:r>
            <a:endParaRPr/>
          </a:p>
        </p:txBody>
      </p:sp>
      <p:sp>
        <p:nvSpPr>
          <p:cNvPr id="200" name="Google Shape;200;p17"/>
          <p:cNvSpPr/>
          <p:nvPr/>
        </p:nvSpPr>
        <p:spPr>
          <a:xfrm>
            <a:off x="100019" y="49455"/>
            <a:ext cx="295200" cy="2952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01" name="Google Shape;201;p17"/>
          <p:cNvSpPr/>
          <p:nvPr/>
        </p:nvSpPr>
        <p:spPr>
          <a:xfrm>
            <a:off x="395294" y="1115020"/>
            <a:ext cx="8707200" cy="492300"/>
          </a:xfrm>
          <a:prstGeom prst="rect">
            <a:avLst/>
          </a:prstGeom>
          <a:solidFill>
            <a:schemeClr val="lt1"/>
          </a:solidFill>
          <a:ln>
            <a:noFill/>
          </a:ln>
          <a:effectLst>
            <a:outerShdw rotWithShape="0" algn="ctr" dir="5400000" dist="25400">
              <a:schemeClr val="dk2"/>
            </a:outerShdw>
          </a:effectLst>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Pros</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395300" y="1607497"/>
            <a:ext cx="8707200" cy="3658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2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No requirement on the inversion of covariance</a:t>
            </a:r>
            <a:endParaRPr b="0" i="0" sz="2000" u="none" cap="none" strike="noStrike">
              <a:solidFill>
                <a:schemeClr val="dk1"/>
              </a:solidFill>
              <a:latin typeface="Arial"/>
              <a:ea typeface="Arial"/>
              <a:cs typeface="Arial"/>
              <a:sym typeface="Arial"/>
            </a:endParaRPr>
          </a:p>
          <a:p>
            <a:pPr indent="-355600" lvl="0" marL="457200" marR="0" rtl="0" algn="l">
              <a:lnSpc>
                <a:spcPct val="2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More stable asset allocation</a:t>
            </a:r>
            <a:endParaRPr b="0" i="0" sz="2000" u="none" cap="none" strike="noStrike">
              <a:solidFill>
                <a:schemeClr val="dk1"/>
              </a:solidFill>
              <a:latin typeface="Arial"/>
              <a:ea typeface="Arial"/>
              <a:cs typeface="Arial"/>
              <a:sym typeface="Arial"/>
            </a:endParaRPr>
          </a:p>
          <a:p>
            <a:pPr indent="-355600" lvl="0" marL="457200" marR="0" rtl="0" algn="l">
              <a:lnSpc>
                <a:spcPct val="2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Lower rebalance costs</a:t>
            </a:r>
            <a:endParaRPr b="0" i="0" sz="2000" u="none" cap="none" strike="noStrike">
              <a:solidFill>
                <a:schemeClr val="dk1"/>
              </a:solidFill>
              <a:latin typeface="Arial"/>
              <a:ea typeface="Arial"/>
              <a:cs typeface="Arial"/>
              <a:sym typeface="Arial"/>
            </a:endParaRPr>
          </a:p>
          <a:p>
            <a:pPr indent="-355600" lvl="0" marL="457200" marR="0" rtl="0" algn="l">
              <a:lnSpc>
                <a:spcPct val="2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More efficient algorithm</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395294" y="4333909"/>
            <a:ext cx="8707200" cy="492300"/>
          </a:xfrm>
          <a:prstGeom prst="rect">
            <a:avLst/>
          </a:prstGeom>
          <a:solidFill>
            <a:schemeClr val="lt1"/>
          </a:solidFill>
          <a:ln>
            <a:noFill/>
          </a:ln>
          <a:effectLst>
            <a:outerShdw rotWithShape="0" algn="ctr" dir="5400000" dist="25400">
              <a:schemeClr val="dk2"/>
            </a:outerShdw>
          </a:effectLst>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Cons</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395300" y="4926376"/>
            <a:ext cx="8707200" cy="119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Exclude the short position of portfolio</a:t>
            </a:r>
            <a:endParaRPr b="0" i="0" sz="20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In sample Test: </a:t>
            </a:r>
            <a:endParaRPr/>
          </a:p>
        </p:txBody>
      </p:sp>
      <p:sp>
        <p:nvSpPr>
          <p:cNvPr id="210" name="Google Shape;210;p18"/>
          <p:cNvSpPr txBox="1"/>
          <p:nvPr/>
        </p:nvSpPr>
        <p:spPr>
          <a:xfrm>
            <a:off x="900275" y="1615200"/>
            <a:ext cx="7917300" cy="43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Testing period:</a:t>
            </a:r>
            <a:r>
              <a:rPr b="0" i="0" lang="en-US" sz="2000" u="none" cap="none" strike="noStrike">
                <a:solidFill>
                  <a:schemeClr val="dk1"/>
                </a:solidFill>
                <a:latin typeface="Arial"/>
                <a:ea typeface="Arial"/>
                <a:cs typeface="Arial"/>
                <a:sym typeface="Arial"/>
              </a:rPr>
              <a:t> 2012/01/01 - 2016/01/01 </a:t>
            </a:r>
            <a:endParaRPr b="0" i="0" sz="20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Testing data source:</a:t>
            </a:r>
            <a:r>
              <a:rPr b="0" i="0" lang="en-US" sz="2000" u="none" cap="none" strike="noStrike">
                <a:solidFill>
                  <a:schemeClr val="dk1"/>
                </a:solidFill>
                <a:latin typeface="Arial"/>
                <a:ea typeface="Arial"/>
                <a:cs typeface="Arial"/>
                <a:sym typeface="Arial"/>
              </a:rPr>
              <a:t> </a:t>
            </a:r>
            <a:r>
              <a:rPr b="0" i="0" lang="en-US" sz="2000" u="none" cap="none" strike="noStrike">
                <a:solidFill>
                  <a:schemeClr val="hlink"/>
                </a:solidFill>
                <a:uFill>
                  <a:noFill/>
                </a:uFill>
                <a:latin typeface="Arial"/>
                <a:ea typeface="Arial"/>
                <a:cs typeface="Arial"/>
                <a:sym typeface="Arial"/>
                <a:hlinkClick r:id="rId3"/>
              </a:rPr>
              <a:t>ETF</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In-sample results: Annualized Return &amp; Annualized Volatility</a:t>
            </a:r>
            <a:endParaRPr/>
          </a:p>
        </p:txBody>
      </p:sp>
      <p:pic>
        <p:nvPicPr>
          <p:cNvPr id="216" name="Google Shape;216;p19"/>
          <p:cNvPicPr preferRelativeResize="0"/>
          <p:nvPr/>
        </p:nvPicPr>
        <p:blipFill rotWithShape="1">
          <a:blip r:embed="rId3">
            <a:alphaModFix/>
          </a:blip>
          <a:srcRect b="0" l="0" r="0" t="0"/>
          <a:stretch/>
        </p:blipFill>
        <p:spPr>
          <a:xfrm>
            <a:off x="-400050" y="1227650"/>
            <a:ext cx="10706099" cy="521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2"/>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SzPts val="1800"/>
              <a:buNone/>
            </a:pPr>
            <a:r>
              <a:rPr lang="en-US"/>
              <a:t>Outline</a:t>
            </a:r>
            <a:endParaRPr/>
          </a:p>
        </p:txBody>
      </p:sp>
      <p:sp>
        <p:nvSpPr>
          <p:cNvPr id="69" name="Google Shape;69;p2"/>
          <p:cNvSpPr txBox="1"/>
          <p:nvPr/>
        </p:nvSpPr>
        <p:spPr>
          <a:xfrm>
            <a:off x="456000" y="993600"/>
            <a:ext cx="8813100" cy="5553000"/>
          </a:xfrm>
          <a:prstGeom prst="rect">
            <a:avLst/>
          </a:prstGeom>
          <a:noFill/>
          <a:ln>
            <a:noFill/>
          </a:ln>
        </p:spPr>
        <p:txBody>
          <a:bodyPr anchorCtr="0" anchor="t" bIns="91425" lIns="91425" spcFirstLastPara="1" rIns="91425" wrap="square" tIns="91425">
            <a:noAutofit/>
          </a:bodyPr>
          <a:lstStyle/>
          <a:p>
            <a:pPr indent="0" lvl="0" marL="0" marR="0" rtl="0" algn="l">
              <a:lnSpc>
                <a:spcPct val="160000"/>
              </a:lnSpc>
              <a:spcBef>
                <a:spcPts val="0"/>
              </a:spcBef>
              <a:spcAft>
                <a:spcPts val="0"/>
              </a:spcAft>
              <a:buClr>
                <a:srgbClr val="000000"/>
              </a:buClr>
              <a:buSzPts val="2800"/>
              <a:buFont typeface="Arial"/>
              <a:buNone/>
            </a:pPr>
            <a:r>
              <a:rPr b="1" i="0" lang="en-US" sz="2400" u="none" cap="none" strike="noStrike">
                <a:solidFill>
                  <a:schemeClr val="dk1"/>
                </a:solidFill>
                <a:latin typeface="Arial"/>
                <a:ea typeface="Arial"/>
                <a:cs typeface="Arial"/>
                <a:sym typeface="Arial"/>
              </a:rPr>
              <a:t>Portfolio Construction</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US" sz="2400" u="none" cap="none" strike="noStrike">
                <a:solidFill>
                  <a:schemeClr val="dk1"/>
                </a:solidFill>
                <a:latin typeface="Arial"/>
                <a:ea typeface="Arial"/>
                <a:cs typeface="Arial"/>
                <a:sym typeface="Arial"/>
              </a:rPr>
              <a:t> -- Risk Parity Method</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US" sz="2400" u="none" cap="none" strike="noStrike">
                <a:solidFill>
                  <a:schemeClr val="dk1"/>
                </a:solidFill>
                <a:latin typeface="Arial"/>
                <a:ea typeface="Arial"/>
                <a:cs typeface="Arial"/>
                <a:sym typeface="Arial"/>
              </a:rPr>
              <a:t> -- Markowitz’s Effective Frontier</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US" sz="2400" u="none" cap="none" strike="noStrike">
                <a:solidFill>
                  <a:srgbClr val="000000"/>
                </a:solidFill>
                <a:latin typeface="Arial"/>
                <a:ea typeface="Arial"/>
                <a:cs typeface="Arial"/>
                <a:sym typeface="Arial"/>
              </a:rPr>
              <a:t> -- Hierarchical Risk Parity(HRP) Method</a:t>
            </a:r>
            <a:endParaRPr b="0" i="0" sz="2400" u="none" cap="none" strike="noStrike">
              <a:solidFill>
                <a:schemeClr val="dk1"/>
              </a:solidFill>
              <a:latin typeface="Arial"/>
              <a:ea typeface="Arial"/>
              <a:cs typeface="Arial"/>
              <a:sym typeface="Arial"/>
            </a:endParaRPr>
          </a:p>
          <a:p>
            <a:pPr indent="0" lvl="0" marL="0" marR="0" rtl="0" algn="l">
              <a:lnSpc>
                <a:spcPct val="160000"/>
              </a:lnSpc>
              <a:spcBef>
                <a:spcPts val="0"/>
              </a:spcBef>
              <a:spcAft>
                <a:spcPts val="0"/>
              </a:spcAft>
              <a:buClr>
                <a:srgbClr val="000000"/>
              </a:buClr>
              <a:buSzPts val="2800"/>
              <a:buFont typeface="Arial"/>
              <a:buNone/>
            </a:pPr>
            <a:r>
              <a:rPr b="1" i="0" lang="en-US" sz="2400" u="none" cap="none" strike="noStrike">
                <a:solidFill>
                  <a:schemeClr val="dk1"/>
                </a:solidFill>
                <a:latin typeface="Arial"/>
                <a:ea typeface="Arial"/>
                <a:cs typeface="Arial"/>
                <a:sym typeface="Arial"/>
              </a:rPr>
              <a:t>Evaluation of Portfolios</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US" sz="2400" u="none" cap="none" strike="noStrike">
                <a:solidFill>
                  <a:schemeClr val="dk1"/>
                </a:solidFill>
                <a:latin typeface="Arial"/>
                <a:ea typeface="Arial"/>
                <a:cs typeface="Arial"/>
                <a:sym typeface="Arial"/>
              </a:rPr>
              <a:t> -- Expected Return</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US" sz="2400" u="none" cap="none" strike="noStrike">
                <a:solidFill>
                  <a:schemeClr val="dk1"/>
                </a:solidFill>
                <a:latin typeface="Arial"/>
                <a:ea typeface="Arial"/>
                <a:cs typeface="Arial"/>
                <a:sym typeface="Arial"/>
              </a:rPr>
              <a:t> -- Volatility</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US" sz="2400" u="none" cap="none" strike="noStrike">
                <a:solidFill>
                  <a:schemeClr val="dk1"/>
                </a:solidFill>
                <a:latin typeface="Arial"/>
                <a:ea typeface="Arial"/>
                <a:cs typeface="Arial"/>
                <a:sym typeface="Arial"/>
              </a:rPr>
              <a:t> -- Sharpe Ratio</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US" sz="2400" u="none" cap="none" strike="noStrike">
                <a:solidFill>
                  <a:schemeClr val="dk1"/>
                </a:solidFill>
                <a:latin typeface="Arial"/>
                <a:ea typeface="Arial"/>
                <a:cs typeface="Arial"/>
                <a:sym typeface="Arial"/>
              </a:rPr>
              <a:t> -- Out-of-sample P&amp;L</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In-sample results: Sharpe Ratio</a:t>
            </a:r>
            <a:endParaRPr/>
          </a:p>
        </p:txBody>
      </p:sp>
      <p:pic>
        <p:nvPicPr>
          <p:cNvPr id="222" name="Google Shape;222;p20"/>
          <p:cNvPicPr preferRelativeResize="0"/>
          <p:nvPr/>
        </p:nvPicPr>
        <p:blipFill rotWithShape="1">
          <a:blip r:embed="rId3">
            <a:alphaModFix/>
          </a:blip>
          <a:srcRect b="0" l="0" r="0" t="0"/>
          <a:stretch/>
        </p:blipFill>
        <p:spPr>
          <a:xfrm>
            <a:off x="1246625" y="1031150"/>
            <a:ext cx="7464315" cy="559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In-sample results: Efficient Frontier</a:t>
            </a:r>
            <a:endParaRPr/>
          </a:p>
        </p:txBody>
      </p:sp>
      <p:pic>
        <p:nvPicPr>
          <p:cNvPr id="228" name="Google Shape;228;p21"/>
          <p:cNvPicPr preferRelativeResize="0"/>
          <p:nvPr/>
        </p:nvPicPr>
        <p:blipFill rotWithShape="1">
          <a:blip r:embed="rId3">
            <a:alphaModFix/>
          </a:blip>
          <a:srcRect b="0" l="0" r="0" t="0"/>
          <a:stretch/>
        </p:blipFill>
        <p:spPr>
          <a:xfrm>
            <a:off x="-204100" y="1146000"/>
            <a:ext cx="10651674" cy="5270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a:t>
            </a:r>
            <a:endParaRPr/>
          </a:p>
        </p:txBody>
      </p:sp>
      <p:sp>
        <p:nvSpPr>
          <p:cNvPr id="234" name="Google Shape;234;p22"/>
          <p:cNvSpPr txBox="1"/>
          <p:nvPr/>
        </p:nvSpPr>
        <p:spPr>
          <a:xfrm>
            <a:off x="900275" y="1615200"/>
            <a:ext cx="7917300" cy="43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Testing period:</a:t>
            </a:r>
            <a:r>
              <a:rPr b="0" i="0" lang="en-US" sz="2000" u="none" cap="none" strike="noStrike">
                <a:solidFill>
                  <a:schemeClr val="dk1"/>
                </a:solidFill>
                <a:latin typeface="Arial"/>
                <a:ea typeface="Arial"/>
                <a:cs typeface="Arial"/>
                <a:sym typeface="Arial"/>
              </a:rPr>
              <a:t> 2012/4/30 - 2019/</a:t>
            </a:r>
            <a:r>
              <a:rPr lang="en-US" sz="2000">
                <a:solidFill>
                  <a:schemeClr val="dk1"/>
                </a:solidFill>
              </a:rPr>
              <a:t>01</a:t>
            </a:r>
            <a:r>
              <a:rPr b="0" i="0" lang="en-US" sz="2000" u="none" cap="none" strike="noStrike">
                <a:solidFill>
                  <a:schemeClr val="dk1"/>
                </a:solidFill>
                <a:latin typeface="Arial"/>
                <a:ea typeface="Arial"/>
                <a:cs typeface="Arial"/>
                <a:sym typeface="Arial"/>
              </a:rPr>
              <a:t>/</a:t>
            </a:r>
            <a:r>
              <a:rPr lang="en-US" sz="2000">
                <a:solidFill>
                  <a:schemeClr val="dk1"/>
                </a:solidFill>
              </a:rPr>
              <a:t>01</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Testing data source:</a:t>
            </a:r>
            <a:r>
              <a:rPr b="0" i="0" lang="en-US" sz="2000" u="none" cap="none" strike="noStrike">
                <a:solidFill>
                  <a:schemeClr val="dk1"/>
                </a:solidFill>
                <a:latin typeface="Arial"/>
                <a:ea typeface="Arial"/>
                <a:cs typeface="Arial"/>
                <a:sym typeface="Arial"/>
              </a:rPr>
              <a:t> </a:t>
            </a:r>
            <a:r>
              <a:rPr b="0" i="0" lang="en-US" sz="2000" u="none" cap="none" strike="noStrike">
                <a:solidFill>
                  <a:schemeClr val="hlink"/>
                </a:solidFill>
                <a:uFill>
                  <a:noFill/>
                </a:uFill>
                <a:latin typeface="Arial"/>
                <a:ea typeface="Arial"/>
                <a:cs typeface="Arial"/>
                <a:sym typeface="Arial"/>
                <a:hlinkClick r:id="rId3"/>
              </a:rPr>
              <a:t>ETF</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5" name="Google Shape;235;p22"/>
          <p:cNvPicPr preferRelativeResize="0"/>
          <p:nvPr/>
        </p:nvPicPr>
        <p:blipFill rotWithShape="1">
          <a:blip r:embed="rId4">
            <a:alphaModFix/>
          </a:blip>
          <a:srcRect b="0" l="0" r="0" t="0"/>
          <a:stretch/>
        </p:blipFill>
        <p:spPr>
          <a:xfrm>
            <a:off x="1125425" y="3119750"/>
            <a:ext cx="6953250" cy="272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a:t>
            </a:r>
            <a:endParaRPr/>
          </a:p>
        </p:txBody>
      </p:sp>
      <p:sp>
        <p:nvSpPr>
          <p:cNvPr id="241" name="Google Shape;241;p23"/>
          <p:cNvSpPr txBox="1"/>
          <p:nvPr/>
        </p:nvSpPr>
        <p:spPr>
          <a:xfrm>
            <a:off x="900275" y="1615200"/>
            <a:ext cx="7917300" cy="43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p23"/>
          <p:cNvPicPr preferRelativeResize="0"/>
          <p:nvPr/>
        </p:nvPicPr>
        <p:blipFill rotWithShape="1">
          <a:blip r:embed="rId3">
            <a:alphaModFix/>
          </a:blip>
          <a:srcRect b="3478" l="7502" r="4228" t="4979"/>
          <a:stretch/>
        </p:blipFill>
        <p:spPr>
          <a:xfrm>
            <a:off x="181563" y="1305950"/>
            <a:ext cx="9544074" cy="4817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a:t>
            </a:r>
            <a:endParaRPr/>
          </a:p>
        </p:txBody>
      </p:sp>
      <p:sp>
        <p:nvSpPr>
          <p:cNvPr id="248" name="Google Shape;248;p24"/>
          <p:cNvSpPr txBox="1"/>
          <p:nvPr/>
        </p:nvSpPr>
        <p:spPr>
          <a:xfrm>
            <a:off x="900275" y="1615200"/>
            <a:ext cx="7917300" cy="43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Starting period: 2011/1/1 - 2019/12/06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rebalance our portfolio every month, based on the latest HRP model trained from the last 60 trading days.  </a:t>
            </a:r>
            <a:endParaRPr b="0" i="0" sz="1400" u="none" cap="none" strike="noStrike">
              <a:solidFill>
                <a:srgbClr val="000000"/>
              </a:solidFill>
              <a:latin typeface="Arial"/>
              <a:ea typeface="Arial"/>
              <a:cs typeface="Arial"/>
              <a:sym typeface="Arial"/>
            </a:endParaRPr>
          </a:p>
        </p:txBody>
      </p:sp>
      <p:pic>
        <p:nvPicPr>
          <p:cNvPr id="249" name="Google Shape;249;p24"/>
          <p:cNvPicPr preferRelativeResize="0"/>
          <p:nvPr/>
        </p:nvPicPr>
        <p:blipFill rotWithShape="1">
          <a:blip r:embed="rId3">
            <a:alphaModFix/>
          </a:blip>
          <a:srcRect b="5370" l="5686" r="11056" t="4308"/>
          <a:stretch/>
        </p:blipFill>
        <p:spPr>
          <a:xfrm>
            <a:off x="317538" y="1201450"/>
            <a:ext cx="9082774" cy="47958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a:t>
            </a:r>
            <a:endParaRPr/>
          </a:p>
        </p:txBody>
      </p:sp>
      <p:sp>
        <p:nvSpPr>
          <p:cNvPr id="255" name="Google Shape;255;p25"/>
          <p:cNvSpPr txBox="1"/>
          <p:nvPr/>
        </p:nvSpPr>
        <p:spPr>
          <a:xfrm>
            <a:off x="900275" y="1615200"/>
            <a:ext cx="7917300" cy="43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Starting period: 2011/1/1 - 2019/12/06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rebalance our portfolio every month, based on the latest HRP model trained from the last 60 trading days.  </a:t>
            </a:r>
            <a:endParaRPr b="0" i="0" sz="1400" u="none" cap="none" strike="noStrike">
              <a:solidFill>
                <a:srgbClr val="000000"/>
              </a:solidFill>
              <a:latin typeface="Arial"/>
              <a:ea typeface="Arial"/>
              <a:cs typeface="Arial"/>
              <a:sym typeface="Arial"/>
            </a:endParaRPr>
          </a:p>
        </p:txBody>
      </p:sp>
      <p:pic>
        <p:nvPicPr>
          <p:cNvPr id="256" name="Google Shape;256;p25"/>
          <p:cNvPicPr preferRelativeResize="0"/>
          <p:nvPr/>
        </p:nvPicPr>
        <p:blipFill rotWithShape="1">
          <a:blip r:embed="rId3">
            <a:alphaModFix/>
          </a:blip>
          <a:srcRect b="2765" l="5771" r="7683" t="5650"/>
          <a:stretch/>
        </p:blipFill>
        <p:spPr>
          <a:xfrm>
            <a:off x="281000" y="1209675"/>
            <a:ext cx="9391149" cy="483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Weights Change</a:t>
            </a:r>
            <a:endParaRPr/>
          </a:p>
        </p:txBody>
      </p:sp>
      <p:pic>
        <p:nvPicPr>
          <p:cNvPr id="262" name="Google Shape;262;p26"/>
          <p:cNvPicPr preferRelativeResize="0"/>
          <p:nvPr/>
        </p:nvPicPr>
        <p:blipFill rotWithShape="1">
          <a:blip r:embed="rId3">
            <a:alphaModFix/>
          </a:blip>
          <a:srcRect b="0" l="0" r="0" t="0"/>
          <a:stretch/>
        </p:blipFill>
        <p:spPr>
          <a:xfrm>
            <a:off x="343675" y="1557450"/>
            <a:ext cx="8902376" cy="4552099"/>
          </a:xfrm>
          <a:prstGeom prst="rect">
            <a:avLst/>
          </a:prstGeom>
          <a:noFill/>
          <a:ln>
            <a:noFill/>
          </a:ln>
        </p:spPr>
      </p:pic>
      <p:pic>
        <p:nvPicPr>
          <p:cNvPr id="263" name="Google Shape;263;p26"/>
          <p:cNvPicPr preferRelativeResize="0"/>
          <p:nvPr/>
        </p:nvPicPr>
        <p:blipFill rotWithShape="1">
          <a:blip r:embed="rId4">
            <a:alphaModFix/>
          </a:blip>
          <a:srcRect b="0" l="0" r="0" t="0"/>
          <a:stretch/>
        </p:blipFill>
        <p:spPr>
          <a:xfrm>
            <a:off x="8897000" y="2242252"/>
            <a:ext cx="889075" cy="3201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Weights Change</a:t>
            </a:r>
            <a:endParaRPr/>
          </a:p>
        </p:txBody>
      </p:sp>
      <p:pic>
        <p:nvPicPr>
          <p:cNvPr id="269" name="Google Shape;269;p27"/>
          <p:cNvPicPr preferRelativeResize="0"/>
          <p:nvPr/>
        </p:nvPicPr>
        <p:blipFill rotWithShape="1">
          <a:blip r:embed="rId3">
            <a:alphaModFix/>
          </a:blip>
          <a:srcRect b="0" l="0" r="0" t="0"/>
          <a:stretch/>
        </p:blipFill>
        <p:spPr>
          <a:xfrm>
            <a:off x="152400" y="1374600"/>
            <a:ext cx="9601199" cy="47205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Weights Change</a:t>
            </a:r>
            <a:endParaRPr/>
          </a:p>
        </p:txBody>
      </p:sp>
      <p:pic>
        <p:nvPicPr>
          <p:cNvPr id="275" name="Google Shape;275;p28"/>
          <p:cNvPicPr preferRelativeResize="0"/>
          <p:nvPr/>
        </p:nvPicPr>
        <p:blipFill rotWithShape="1">
          <a:blip r:embed="rId3">
            <a:alphaModFix/>
          </a:blip>
          <a:srcRect b="0" l="0" r="0" t="0"/>
          <a:stretch/>
        </p:blipFill>
        <p:spPr>
          <a:xfrm>
            <a:off x="152400" y="1527000"/>
            <a:ext cx="9601198" cy="46166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Out-of-sample Test: Weights Change</a:t>
            </a:r>
            <a:endParaRPr/>
          </a:p>
        </p:txBody>
      </p:sp>
      <p:pic>
        <p:nvPicPr>
          <p:cNvPr id="281" name="Google Shape;281;p29"/>
          <p:cNvPicPr preferRelativeResize="0"/>
          <p:nvPr/>
        </p:nvPicPr>
        <p:blipFill rotWithShape="1">
          <a:blip r:embed="rId3">
            <a:alphaModFix/>
          </a:blip>
          <a:srcRect b="0" l="0" r="0" t="0"/>
          <a:stretch/>
        </p:blipFill>
        <p:spPr>
          <a:xfrm>
            <a:off x="152400" y="1450800"/>
            <a:ext cx="9601201" cy="47437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3"/>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SzPts val="1800"/>
              <a:buNone/>
            </a:pPr>
            <a:r>
              <a:rPr lang="en-US"/>
              <a:t>Risk Parity</a:t>
            </a:r>
            <a:endParaRPr/>
          </a:p>
        </p:txBody>
      </p:sp>
      <p:sp>
        <p:nvSpPr>
          <p:cNvPr id="76" name="Google Shape;76;p3"/>
          <p:cNvSpPr txBox="1"/>
          <p:nvPr/>
        </p:nvSpPr>
        <p:spPr>
          <a:xfrm>
            <a:off x="408000" y="2632000"/>
            <a:ext cx="9091200" cy="13041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3000"/>
              <a:buFont typeface="Arial"/>
              <a:buNone/>
            </a:pPr>
            <a:r>
              <a:rPr b="0" i="0" lang="en-US" sz="2400" u="none" cap="none" strike="noStrike">
                <a:solidFill>
                  <a:srgbClr val="111111"/>
                </a:solidFill>
                <a:highlight>
                  <a:srgbClr val="FFFFFF"/>
                </a:highlight>
                <a:latin typeface="Arial"/>
                <a:ea typeface="Arial"/>
                <a:cs typeface="Arial"/>
                <a:sym typeface="Arial"/>
              </a:rPr>
              <a:t>Risk parity is a portfolio allocation strategy using risk to determine allocations across various components of an investment portfolio.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Summary</a:t>
            </a:r>
            <a:endParaRPr/>
          </a:p>
        </p:txBody>
      </p:sp>
      <p:sp>
        <p:nvSpPr>
          <p:cNvPr id="287" name="Google Shape;287;p30"/>
          <p:cNvSpPr txBox="1"/>
          <p:nvPr/>
        </p:nvSpPr>
        <p:spPr>
          <a:xfrm>
            <a:off x="609000" y="1416625"/>
            <a:ext cx="8512800" cy="4395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Arial"/>
              <a:buAutoNum type="arabicPeriod"/>
            </a:pPr>
            <a:r>
              <a:rPr b="1" i="0" lang="en-US" sz="2000" u="none" cap="none" strike="noStrike">
                <a:solidFill>
                  <a:srgbClr val="000000"/>
                </a:solidFill>
                <a:latin typeface="Arial"/>
                <a:ea typeface="Arial"/>
                <a:cs typeface="Arial"/>
                <a:sym typeface="Arial"/>
              </a:rPr>
              <a:t>HRP method provides a more stable and efficient algorithm on portfolio construction</a:t>
            </a:r>
            <a:endParaRPr b="1" i="0" sz="20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AutoNum type="arabicPeriod"/>
            </a:pPr>
            <a:r>
              <a:rPr b="1" i="0" lang="en-US" sz="2000" u="none" cap="none" strike="noStrike">
                <a:solidFill>
                  <a:srgbClr val="FF0000"/>
                </a:solidFill>
                <a:latin typeface="Arial"/>
                <a:ea typeface="Arial"/>
                <a:cs typeface="Arial"/>
                <a:sym typeface="Arial"/>
              </a:rPr>
              <a:t>HRP performs worse than MVP in-sample.</a:t>
            </a:r>
            <a:endParaRPr b="1" i="0" sz="2000" u="none" cap="none" strike="noStrike">
              <a:solidFill>
                <a:srgbClr val="FF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AutoNum type="arabicPeriod"/>
            </a:pPr>
            <a:r>
              <a:rPr b="1" i="0" lang="en-US" sz="2000" u="none" cap="none" strike="noStrike">
                <a:solidFill>
                  <a:srgbClr val="000000"/>
                </a:solidFill>
                <a:latin typeface="Arial"/>
                <a:ea typeface="Arial"/>
                <a:cs typeface="Arial"/>
                <a:sym typeface="Arial"/>
              </a:rPr>
              <a:t>HRP performs much better than MVP and most of other methods out-of-sample. </a:t>
            </a:r>
            <a:endParaRPr b="1" i="0" sz="20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AutoNum type="arabicPeriod"/>
            </a:pPr>
            <a:r>
              <a:rPr b="1" i="0" lang="en-US" sz="2000" u="none" cap="none" strike="noStrike">
                <a:solidFill>
                  <a:srgbClr val="000000"/>
                </a:solidFill>
                <a:latin typeface="Arial"/>
                <a:ea typeface="Arial"/>
                <a:cs typeface="Arial"/>
                <a:sym typeface="Arial"/>
              </a:rPr>
              <a:t>Although UMVP performs very well both in-sample and out-of-sample, it requires frequent rebalance and extremely high leverage</a:t>
            </a:r>
            <a:endParaRPr b="0" i="0" sz="14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400"/>
              <a:buFont typeface="Arial"/>
              <a:buNone/>
            </a:pPr>
            <a:r>
              <a:t/>
            </a:r>
            <a:endParaRPr b="1" i="0" sz="20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1400"/>
              <a:buFont typeface="Arial"/>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Index</a:t>
            </a:r>
            <a:endParaRPr/>
          </a:p>
        </p:txBody>
      </p:sp>
      <p:sp>
        <p:nvSpPr>
          <p:cNvPr id="298" name="Google Shape;298;p31"/>
          <p:cNvSpPr txBox="1"/>
          <p:nvPr/>
        </p:nvSpPr>
        <p:spPr>
          <a:xfrm>
            <a:off x="609000" y="1416625"/>
            <a:ext cx="8512800" cy="4395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sng" cap="none" strike="noStrike">
                <a:solidFill>
                  <a:schemeClr val="hlink"/>
                </a:solidFill>
                <a:latin typeface="Arial"/>
                <a:ea typeface="Arial"/>
                <a:cs typeface="Arial"/>
                <a:sym typeface="Arial"/>
                <a:hlinkClick r:id="rId3"/>
              </a:rPr>
              <a:t>Data source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sng" cap="none" strike="noStrike">
                <a:solidFill>
                  <a:schemeClr val="hlink"/>
                </a:solidFill>
                <a:latin typeface="Arial"/>
                <a:ea typeface="Arial"/>
                <a:cs typeface="Arial"/>
                <a:sym typeface="Arial"/>
              </a:rPr>
              <a:t>Backtesting Detail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Data Source</a:t>
            </a:r>
            <a:endParaRPr/>
          </a:p>
        </p:txBody>
      </p:sp>
      <p:sp>
        <p:nvSpPr>
          <p:cNvPr id="304" name="Google Shape;304;p32"/>
          <p:cNvSpPr txBox="1"/>
          <p:nvPr/>
        </p:nvSpPr>
        <p:spPr>
          <a:xfrm>
            <a:off x="395294" y="1476103"/>
            <a:ext cx="5051917" cy="1048085"/>
          </a:xfrm>
          <a:prstGeom prst="rect">
            <a:avLst/>
          </a:prstGeom>
          <a:noFill/>
          <a:ln>
            <a:noFill/>
          </a:ln>
        </p:spPr>
        <p:txBody>
          <a:bodyPr anchorCtr="0" anchor="t" bIns="90000" lIns="91425" spcFirstLastPara="1" rIns="91425" wrap="square" tIns="90000">
            <a:no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aphicFrame>
        <p:nvGraphicFramePr>
          <p:cNvPr id="305" name="Google Shape;305;p32"/>
          <p:cNvGraphicFramePr/>
          <p:nvPr/>
        </p:nvGraphicFramePr>
        <p:xfrm>
          <a:off x="395311" y="1148875"/>
          <a:ext cx="3000000" cy="3000000"/>
        </p:xfrm>
        <a:graphic>
          <a:graphicData uri="http://schemas.openxmlformats.org/drawingml/2006/table">
            <a:tbl>
              <a:tblPr bandRow="1" firstRow="1">
                <a:noFill/>
                <a:tableStyleId>{015B6A71-45C3-43EB-B707-ADCD296AEFBA}</a:tableStyleId>
              </a:tblPr>
              <a:tblGrid>
                <a:gridCol w="1985875"/>
                <a:gridCol w="6472350"/>
              </a:tblGrid>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rPr>
                        <a:t>Symbol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rPr>
                        <a:t>Underlying Index</a:t>
                      </a:r>
                      <a:endParaRPr sz="14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PFF</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CE Exchange-Listed Preferred &amp; Hybrid Securities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DIA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Dow Jones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FEZ</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EURO STOXX 50 Index</a:t>
                      </a:r>
                      <a:endParaRPr sz="14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IJH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S&amp;P MidCap 400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IWD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Russell 1000 Value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IWO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Russell 2000 Growth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IWF</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Russell 1000 Growth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IWM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Russell 2000 Index</a:t>
                      </a:r>
                      <a:endParaRPr sz="14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IWN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Russell 2000 Value Index</a:t>
                      </a:r>
                      <a:endParaRPr sz="14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MDY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S&amp;P 400 MidCap 400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OEF</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S&amp;P 100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QQQ</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NASDAQ-100 Index</a:t>
                      </a:r>
                      <a:endParaRPr sz="14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VTI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CRSP US Total Market Index</a:t>
                      </a:r>
                      <a:endParaRPr sz="1800" u="none" cap="none" strike="noStrike"/>
                    </a:p>
                  </a:txBody>
                  <a:tcPr marT="45725" marB="45725" marR="91450" marL="91450"/>
                </a:tc>
              </a:tr>
              <a:tr h="282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S&amp;P 500 Index</a:t>
                      </a:r>
                      <a:endParaRPr sz="1800" u="none" cap="none" strike="noStrike"/>
                    </a:p>
                  </a:txBody>
                  <a:tcPr marT="45725" marB="45725" marR="91450" marL="91450"/>
                </a:tc>
              </a:tr>
            </a:tbl>
          </a:graphicData>
        </a:graphic>
      </p:graphicFrame>
      <p:sp>
        <p:nvSpPr>
          <p:cNvPr id="306" name="Google Shape;306;p32"/>
          <p:cNvSpPr txBox="1"/>
          <p:nvPr/>
        </p:nvSpPr>
        <p:spPr>
          <a:xfrm>
            <a:off x="9217275" y="6292900"/>
            <a:ext cx="630000" cy="37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3"/>
              </a:rPr>
              <a:t>Back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4"/>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SzPts val="1800"/>
              <a:buNone/>
            </a:pPr>
            <a:r>
              <a:rPr lang="en-US"/>
              <a:t>Inverse Variance Portfolio (IVP)</a:t>
            </a:r>
            <a:endParaRPr/>
          </a:p>
        </p:txBody>
      </p:sp>
      <p:sp>
        <p:nvSpPr>
          <p:cNvPr id="83" name="Google Shape;83;p4"/>
          <p:cNvSpPr txBox="1"/>
          <p:nvPr/>
        </p:nvSpPr>
        <p:spPr>
          <a:xfrm>
            <a:off x="634625" y="1749050"/>
            <a:ext cx="6919500" cy="276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txBox="1"/>
          <p:nvPr/>
        </p:nvSpPr>
        <p:spPr>
          <a:xfrm>
            <a:off x="457200" y="1297919"/>
            <a:ext cx="8992800" cy="64296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The weight of each random variable is inversely proportional to its variance.</a:t>
            </a:r>
            <a:endParaRPr b="0" i="0" sz="1400" u="none" cap="none" strike="noStrike">
              <a:solidFill>
                <a:srgbClr val="000000"/>
              </a:solidFill>
              <a:latin typeface="Arial"/>
              <a:ea typeface="Arial"/>
              <a:cs typeface="Arial"/>
              <a:sym typeface="Arial"/>
            </a:endParaRPr>
          </a:p>
        </p:txBody>
      </p:sp>
      <p:pic>
        <p:nvPicPr>
          <p:cNvPr id="85" name="Google Shape;85;p4"/>
          <p:cNvPicPr preferRelativeResize="0"/>
          <p:nvPr/>
        </p:nvPicPr>
        <p:blipFill rotWithShape="1">
          <a:blip r:embed="rId3">
            <a:alphaModFix/>
          </a:blip>
          <a:srcRect b="0" l="0" r="0" t="0"/>
          <a:stretch/>
        </p:blipFill>
        <p:spPr>
          <a:xfrm>
            <a:off x="2210356" y="3352480"/>
            <a:ext cx="5485288" cy="1884165"/>
          </a:xfrm>
          <a:prstGeom prst="rect">
            <a:avLst/>
          </a:prstGeom>
          <a:noFill/>
          <a:ln>
            <a:noFill/>
          </a:ln>
        </p:spPr>
      </p:pic>
      <p:pic>
        <p:nvPicPr>
          <p:cNvPr id="86" name="Google Shape;86;p4"/>
          <p:cNvPicPr preferRelativeResize="0"/>
          <p:nvPr/>
        </p:nvPicPr>
        <p:blipFill rotWithShape="1">
          <a:blip r:embed="rId4">
            <a:alphaModFix/>
          </a:blip>
          <a:srcRect b="0" l="0" r="0" t="0"/>
          <a:stretch/>
        </p:blipFill>
        <p:spPr>
          <a:xfrm>
            <a:off x="2016276" y="3279905"/>
            <a:ext cx="4913575" cy="178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5"/>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1800"/>
              <a:buNone/>
            </a:pPr>
            <a:r>
              <a:rPr lang="en-US"/>
              <a:t>Revisit of Markowitz: Mean-Variance analysis</a:t>
            </a:r>
            <a:endParaRPr/>
          </a:p>
        </p:txBody>
      </p:sp>
      <p:sp>
        <p:nvSpPr>
          <p:cNvPr id="93" name="Google Shape;93;p5"/>
          <p:cNvSpPr/>
          <p:nvPr/>
        </p:nvSpPr>
        <p:spPr>
          <a:xfrm>
            <a:off x="247657" y="1368065"/>
            <a:ext cx="4418700" cy="492300"/>
          </a:xfrm>
          <a:prstGeom prst="rect">
            <a:avLst/>
          </a:prstGeom>
          <a:solidFill>
            <a:schemeClr val="lt1"/>
          </a:solidFill>
          <a:ln>
            <a:noFill/>
          </a:ln>
          <a:effectLst>
            <a:outerShdw sx="99000" rotWithShape="0" algn="ctr" dir="5400000" dist="25400" sy="99000">
              <a:schemeClr val="lt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Simulation of Diversified Portfolios</a:t>
            </a:r>
            <a:endParaRPr b="0" i="0" sz="1400" u="none" cap="none" strike="noStrike">
              <a:solidFill>
                <a:srgbClr val="000000"/>
              </a:solidFill>
              <a:latin typeface="Arial"/>
              <a:ea typeface="Arial"/>
              <a:cs typeface="Arial"/>
              <a:sym typeface="Arial"/>
            </a:endParaRPr>
          </a:p>
        </p:txBody>
      </p:sp>
      <p:pic>
        <p:nvPicPr>
          <p:cNvPr id="94" name="Google Shape;94;p5"/>
          <p:cNvPicPr preferRelativeResize="0"/>
          <p:nvPr/>
        </p:nvPicPr>
        <p:blipFill rotWithShape="1">
          <a:blip r:embed="rId3">
            <a:alphaModFix/>
          </a:blip>
          <a:srcRect b="0" l="0" r="0" t="0"/>
          <a:stretch/>
        </p:blipFill>
        <p:spPr>
          <a:xfrm>
            <a:off x="247656" y="2234973"/>
            <a:ext cx="4161987" cy="2880000"/>
          </a:xfrm>
          <a:prstGeom prst="rect">
            <a:avLst/>
          </a:prstGeom>
          <a:noFill/>
          <a:ln>
            <a:noFill/>
          </a:ln>
        </p:spPr>
      </p:pic>
      <p:sp>
        <p:nvSpPr>
          <p:cNvPr id="95" name="Google Shape;95;p5"/>
          <p:cNvSpPr/>
          <p:nvPr/>
        </p:nvSpPr>
        <p:spPr>
          <a:xfrm>
            <a:off x="247656" y="5338846"/>
            <a:ext cx="3927900" cy="428700"/>
          </a:xfrm>
          <a:prstGeom prst="rect">
            <a:avLst/>
          </a:prstGeom>
          <a:noFill/>
          <a:ln>
            <a:noFill/>
          </a:ln>
        </p:spPr>
        <p:txBody>
          <a:bodyPr anchorCtr="0" anchor="t" bIns="91425" lIns="91425" spcFirstLastPara="1" rIns="91425" wrap="square" tIns="91425">
            <a:noAutofit/>
          </a:bodyPr>
          <a:lstStyle/>
          <a:p>
            <a:pPr indent="-166687" lvl="2" marL="569912" marR="0" rtl="0" algn="l">
              <a:lnSpc>
                <a:spcPct val="100000"/>
              </a:lnSpc>
              <a:spcBef>
                <a:spcPts val="0"/>
              </a:spcBef>
              <a:spcAft>
                <a:spcPts val="0"/>
              </a:spcAft>
              <a:buClr>
                <a:schemeClr val="lt2"/>
              </a:buClr>
              <a:buSzPts val="1400"/>
              <a:buFont typeface="Arial"/>
              <a:buChar char="–"/>
            </a:pPr>
            <a:r>
              <a:rPr b="0" i="0" lang="en-US" sz="1400" u="none" cap="none" strike="noStrike">
                <a:solidFill>
                  <a:srgbClr val="000000"/>
                </a:solidFill>
                <a:latin typeface="Arial"/>
                <a:ea typeface="Arial"/>
                <a:cs typeface="Arial"/>
                <a:sym typeface="Arial"/>
              </a:rPr>
              <a:t>100 randomly generated portfolios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6"/>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1800"/>
              <a:buNone/>
            </a:pPr>
            <a:r>
              <a:rPr lang="en-US"/>
              <a:t>Revisit of Markowitz: Mean-Variance analysis</a:t>
            </a:r>
            <a:endParaRPr/>
          </a:p>
        </p:txBody>
      </p:sp>
      <p:sp>
        <p:nvSpPr>
          <p:cNvPr id="102" name="Google Shape;102;p6"/>
          <p:cNvSpPr/>
          <p:nvPr/>
        </p:nvSpPr>
        <p:spPr>
          <a:xfrm>
            <a:off x="247657" y="1368065"/>
            <a:ext cx="4418700" cy="492300"/>
          </a:xfrm>
          <a:prstGeom prst="rect">
            <a:avLst/>
          </a:prstGeom>
          <a:solidFill>
            <a:schemeClr val="lt1"/>
          </a:solidFill>
          <a:ln>
            <a:noFill/>
          </a:ln>
          <a:effectLst>
            <a:outerShdw sx="99000" rotWithShape="0" algn="ctr" dir="5400000" dist="25400" sy="99000">
              <a:schemeClr val="lt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Simulation of Diversified Portfolios</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a:off x="247656" y="5338846"/>
            <a:ext cx="3927900" cy="428700"/>
          </a:xfrm>
          <a:prstGeom prst="rect">
            <a:avLst/>
          </a:prstGeom>
          <a:noFill/>
          <a:ln>
            <a:noFill/>
          </a:ln>
        </p:spPr>
        <p:txBody>
          <a:bodyPr anchorCtr="0" anchor="t" bIns="91425" lIns="91425" spcFirstLastPara="1" rIns="91425" wrap="square" tIns="91425">
            <a:noAutofit/>
          </a:bodyPr>
          <a:lstStyle/>
          <a:p>
            <a:pPr indent="-166687" lvl="2" marL="569912" marR="0" rtl="0" algn="l">
              <a:lnSpc>
                <a:spcPct val="100000"/>
              </a:lnSpc>
              <a:spcBef>
                <a:spcPts val="0"/>
              </a:spcBef>
              <a:spcAft>
                <a:spcPts val="0"/>
              </a:spcAft>
              <a:buClr>
                <a:schemeClr val="lt2"/>
              </a:buClr>
              <a:buSzPts val="1400"/>
              <a:buFont typeface="Arial"/>
              <a:buChar char="–"/>
            </a:pPr>
            <a:r>
              <a:rPr b="0" i="0" lang="en-US" sz="1400" u="none" cap="none" strike="noStrike">
                <a:solidFill>
                  <a:srgbClr val="000000"/>
                </a:solidFill>
                <a:latin typeface="Arial"/>
                <a:ea typeface="Arial"/>
                <a:cs typeface="Arial"/>
                <a:sym typeface="Arial"/>
              </a:rPr>
              <a:t>1,000 randomly generated portfolios</a:t>
            </a:r>
            <a:endParaRPr b="0" i="0" sz="1400" u="none" cap="none" strike="noStrike">
              <a:solidFill>
                <a:srgbClr val="000000"/>
              </a:solidFill>
              <a:latin typeface="Arial"/>
              <a:ea typeface="Arial"/>
              <a:cs typeface="Arial"/>
              <a:sym typeface="Arial"/>
            </a:endParaRPr>
          </a:p>
        </p:txBody>
      </p:sp>
      <p:pic>
        <p:nvPicPr>
          <p:cNvPr id="104" name="Google Shape;104;p6"/>
          <p:cNvPicPr preferRelativeResize="0"/>
          <p:nvPr/>
        </p:nvPicPr>
        <p:blipFill rotWithShape="1">
          <a:blip r:embed="rId3">
            <a:alphaModFix/>
          </a:blip>
          <a:srcRect b="0" l="0" r="0" t="0"/>
          <a:stretch/>
        </p:blipFill>
        <p:spPr>
          <a:xfrm>
            <a:off x="247656" y="2234973"/>
            <a:ext cx="4126211" cy="288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7"/>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1800"/>
              <a:buNone/>
            </a:pPr>
            <a:r>
              <a:rPr lang="en-US"/>
              <a:t>Revisit of Markowitz: Mean-Variance analysis</a:t>
            </a:r>
            <a:endParaRPr/>
          </a:p>
        </p:txBody>
      </p:sp>
      <p:sp>
        <p:nvSpPr>
          <p:cNvPr id="110" name="Google Shape;110;p7"/>
          <p:cNvSpPr/>
          <p:nvPr/>
        </p:nvSpPr>
        <p:spPr>
          <a:xfrm>
            <a:off x="247657" y="1368065"/>
            <a:ext cx="4418700" cy="492300"/>
          </a:xfrm>
          <a:prstGeom prst="rect">
            <a:avLst/>
          </a:prstGeom>
          <a:solidFill>
            <a:schemeClr val="lt1"/>
          </a:solidFill>
          <a:ln>
            <a:noFill/>
          </a:ln>
          <a:effectLst>
            <a:outerShdw sx="99000" rotWithShape="0" algn="ctr" dir="5400000" dist="25400" sy="99000">
              <a:schemeClr val="lt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Simulation of Diversified Portfolios</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247656" y="5338846"/>
            <a:ext cx="3927900" cy="428700"/>
          </a:xfrm>
          <a:prstGeom prst="rect">
            <a:avLst/>
          </a:prstGeom>
          <a:noFill/>
          <a:ln>
            <a:noFill/>
          </a:ln>
        </p:spPr>
        <p:txBody>
          <a:bodyPr anchorCtr="0" anchor="t" bIns="91425" lIns="91425" spcFirstLastPara="1" rIns="91425" wrap="square" tIns="91425">
            <a:noAutofit/>
          </a:bodyPr>
          <a:lstStyle/>
          <a:p>
            <a:pPr indent="-166687" lvl="2" marL="569912" marR="0" rtl="0" algn="l">
              <a:lnSpc>
                <a:spcPct val="100000"/>
              </a:lnSpc>
              <a:spcBef>
                <a:spcPts val="0"/>
              </a:spcBef>
              <a:spcAft>
                <a:spcPts val="0"/>
              </a:spcAft>
              <a:buClr>
                <a:schemeClr val="lt2"/>
              </a:buClr>
              <a:buSzPts val="1400"/>
              <a:buFont typeface="Arial"/>
              <a:buChar char="–"/>
            </a:pPr>
            <a:r>
              <a:rPr b="0" i="0" lang="en-US" sz="1400" u="none" cap="none" strike="noStrike">
                <a:solidFill>
                  <a:srgbClr val="000000"/>
                </a:solidFill>
                <a:latin typeface="Arial"/>
                <a:ea typeface="Arial"/>
                <a:cs typeface="Arial"/>
                <a:sym typeface="Arial"/>
              </a:rPr>
              <a:t>10,000 randomly generated portfolios</a:t>
            </a:r>
            <a:endParaRPr b="0" i="0" sz="1400" u="none" cap="none" strike="noStrike">
              <a:solidFill>
                <a:srgbClr val="000000"/>
              </a:solidFill>
              <a:latin typeface="Arial"/>
              <a:ea typeface="Arial"/>
              <a:cs typeface="Arial"/>
              <a:sym typeface="Arial"/>
            </a:endParaRPr>
          </a:p>
        </p:txBody>
      </p:sp>
      <p:pic>
        <p:nvPicPr>
          <p:cNvPr id="112" name="Google Shape;112;p7"/>
          <p:cNvPicPr preferRelativeResize="0"/>
          <p:nvPr/>
        </p:nvPicPr>
        <p:blipFill rotWithShape="1">
          <a:blip r:embed="rId3">
            <a:alphaModFix/>
          </a:blip>
          <a:srcRect b="0" l="0" r="0" t="0"/>
          <a:stretch/>
        </p:blipFill>
        <p:spPr>
          <a:xfrm>
            <a:off x="247657" y="2234973"/>
            <a:ext cx="4126211" cy="288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8"/>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1800"/>
              <a:buNone/>
            </a:pPr>
            <a:r>
              <a:rPr lang="en-US"/>
              <a:t>Revisit of Markowitz: Mean-Variance analysis</a:t>
            </a:r>
            <a:endParaRPr/>
          </a:p>
        </p:txBody>
      </p:sp>
      <p:sp>
        <p:nvSpPr>
          <p:cNvPr id="119" name="Google Shape;119;p8"/>
          <p:cNvSpPr/>
          <p:nvPr/>
        </p:nvSpPr>
        <p:spPr>
          <a:xfrm>
            <a:off x="247657" y="1368065"/>
            <a:ext cx="4418700" cy="492300"/>
          </a:xfrm>
          <a:prstGeom prst="rect">
            <a:avLst/>
          </a:prstGeom>
          <a:solidFill>
            <a:schemeClr val="lt1"/>
          </a:solidFill>
          <a:ln>
            <a:noFill/>
          </a:ln>
          <a:effectLst>
            <a:outerShdw sx="99000" rotWithShape="0" algn="ctr" dir="5400000" dist="25400" sy="99000">
              <a:schemeClr val="lt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Simulation of Diversified Portfolios</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a:off x="247656" y="5338846"/>
            <a:ext cx="3927900" cy="428700"/>
          </a:xfrm>
          <a:prstGeom prst="rect">
            <a:avLst/>
          </a:prstGeom>
          <a:noFill/>
          <a:ln>
            <a:noFill/>
          </a:ln>
        </p:spPr>
        <p:txBody>
          <a:bodyPr anchorCtr="0" anchor="t" bIns="91425" lIns="91425" spcFirstLastPara="1" rIns="91425" wrap="square" tIns="91425">
            <a:noAutofit/>
          </a:bodyPr>
          <a:lstStyle/>
          <a:p>
            <a:pPr indent="-166687" lvl="2" marL="569912" marR="0" rtl="0" algn="l">
              <a:lnSpc>
                <a:spcPct val="100000"/>
              </a:lnSpc>
              <a:spcBef>
                <a:spcPts val="0"/>
              </a:spcBef>
              <a:spcAft>
                <a:spcPts val="0"/>
              </a:spcAft>
              <a:buClr>
                <a:schemeClr val="lt2"/>
              </a:buClr>
              <a:buSzPts val="1400"/>
              <a:buFont typeface="Arial"/>
              <a:buChar char="–"/>
            </a:pPr>
            <a:r>
              <a:rPr b="0" i="0" lang="en-US" sz="1400" u="none" cap="none" strike="noStrike">
                <a:solidFill>
                  <a:srgbClr val="000000"/>
                </a:solidFill>
                <a:latin typeface="Arial"/>
                <a:ea typeface="Arial"/>
                <a:cs typeface="Arial"/>
                <a:sym typeface="Arial"/>
              </a:rPr>
              <a:t>100,000 randomly generated portfolios</a:t>
            </a:r>
            <a:endParaRPr b="0" i="0" sz="1400" u="none" cap="none" strike="noStrike">
              <a:solidFill>
                <a:srgbClr val="000000"/>
              </a:solidFill>
              <a:latin typeface="Arial"/>
              <a:ea typeface="Arial"/>
              <a:cs typeface="Arial"/>
              <a:sym typeface="Arial"/>
            </a:endParaRPr>
          </a:p>
        </p:txBody>
      </p:sp>
      <p:pic>
        <p:nvPicPr>
          <p:cNvPr id="121" name="Google Shape;121;p8"/>
          <p:cNvPicPr preferRelativeResize="0"/>
          <p:nvPr/>
        </p:nvPicPr>
        <p:blipFill rotWithShape="1">
          <a:blip r:embed="rId3">
            <a:alphaModFix/>
          </a:blip>
          <a:srcRect b="0" l="0" r="0" t="0"/>
          <a:stretch/>
        </p:blipFill>
        <p:spPr>
          <a:xfrm>
            <a:off x="247656" y="2159677"/>
            <a:ext cx="4161987" cy="28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9"/>
          <p:cNvSpPr txBox="1"/>
          <p:nvPr>
            <p:ph type="title"/>
          </p:nvPr>
        </p:nvSpPr>
        <p:spPr>
          <a:xfrm>
            <a:off x="457200" y="162000"/>
            <a:ext cx="8992800" cy="831600"/>
          </a:xfrm>
          <a:prstGeom prst="rect">
            <a:avLst/>
          </a:prstGeom>
          <a:noFill/>
          <a:ln>
            <a:noFill/>
          </a:ln>
        </p:spPr>
        <p:txBody>
          <a:bodyPr anchorCtr="0" anchor="b" bIns="45700" lIns="0" spcFirstLastPara="1" rIns="0" wrap="square" tIns="45700">
            <a:noAutofit/>
          </a:bodyPr>
          <a:lstStyle/>
          <a:p>
            <a:pPr indent="0" lvl="0" marL="0" rtl="0" algn="l">
              <a:lnSpc>
                <a:spcPct val="100000"/>
              </a:lnSpc>
              <a:spcBef>
                <a:spcPts val="0"/>
              </a:spcBef>
              <a:spcAft>
                <a:spcPts val="0"/>
              </a:spcAft>
              <a:buClr>
                <a:schemeClr val="dk2"/>
              </a:buClr>
              <a:buSzPts val="2400"/>
              <a:buFont typeface="Arial"/>
              <a:buNone/>
            </a:pPr>
            <a:r>
              <a:rPr lang="en-US"/>
              <a:t>Revisit of Markowitz: Mean-Variance analysis</a:t>
            </a:r>
            <a:endParaRPr/>
          </a:p>
        </p:txBody>
      </p:sp>
      <p:sp>
        <p:nvSpPr>
          <p:cNvPr id="128" name="Google Shape;128;p9"/>
          <p:cNvSpPr/>
          <p:nvPr/>
        </p:nvSpPr>
        <p:spPr>
          <a:xfrm>
            <a:off x="247657" y="1368065"/>
            <a:ext cx="4418700" cy="492300"/>
          </a:xfrm>
          <a:prstGeom prst="rect">
            <a:avLst/>
          </a:prstGeom>
          <a:solidFill>
            <a:schemeClr val="lt1"/>
          </a:solidFill>
          <a:ln>
            <a:noFill/>
          </a:ln>
          <a:effectLst>
            <a:outerShdw sx="99000" rotWithShape="0" algn="ctr" dir="5400000" dist="25400" sy="99000">
              <a:schemeClr val="dk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Simulation of Diversified Portfolios</a:t>
            </a:r>
            <a:endParaRPr b="0" i="0" sz="1400" u="none" cap="none" strike="noStrike">
              <a:solidFill>
                <a:srgbClr val="000000"/>
              </a:solidFill>
              <a:latin typeface="Arial"/>
              <a:ea typeface="Arial"/>
              <a:cs typeface="Arial"/>
              <a:sym typeface="Arial"/>
            </a:endParaRPr>
          </a:p>
        </p:txBody>
      </p:sp>
      <p:pic>
        <p:nvPicPr>
          <p:cNvPr id="129" name="Google Shape;129;p9"/>
          <p:cNvPicPr preferRelativeResize="0"/>
          <p:nvPr/>
        </p:nvPicPr>
        <p:blipFill rotWithShape="1">
          <a:blip r:embed="rId3">
            <a:alphaModFix/>
          </a:blip>
          <a:srcRect b="0" l="0" r="0" t="0"/>
          <a:stretch/>
        </p:blipFill>
        <p:spPr>
          <a:xfrm>
            <a:off x="247656" y="2295371"/>
            <a:ext cx="4161987" cy="2880000"/>
          </a:xfrm>
          <a:prstGeom prst="rect">
            <a:avLst/>
          </a:prstGeom>
          <a:noFill/>
          <a:ln>
            <a:noFill/>
          </a:ln>
        </p:spPr>
      </p:pic>
      <p:sp>
        <p:nvSpPr>
          <p:cNvPr id="130" name="Google Shape;130;p9"/>
          <p:cNvSpPr/>
          <p:nvPr/>
        </p:nvSpPr>
        <p:spPr>
          <a:xfrm>
            <a:off x="5339125" y="1145376"/>
            <a:ext cx="4418700" cy="714900"/>
          </a:xfrm>
          <a:prstGeom prst="rect">
            <a:avLst/>
          </a:prstGeom>
          <a:solidFill>
            <a:schemeClr val="lt1"/>
          </a:solidFill>
          <a:ln>
            <a:noFill/>
          </a:ln>
          <a:effectLst>
            <a:outerShdw sx="99000" rotWithShape="0" algn="ctr" dir="5400000" dist="25400" sy="99000">
              <a:schemeClr val="dk2"/>
            </a:outerShdw>
          </a:effectLst>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Effective Frontier</a:t>
            </a:r>
            <a:endParaRPr b="1"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(without long constraint)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rot="5400000">
            <a:off x="3583304" y="3665171"/>
            <a:ext cx="2994600" cy="255000"/>
          </a:xfrm>
          <a:prstGeom prst="triangle">
            <a:avLst>
              <a:gd fmla="val 50000" name="adj"/>
            </a:avLst>
          </a:prstGeom>
          <a:solidFill>
            <a:srgbClr val="B2B2B2"/>
          </a:solidFill>
          <a:ln cap="flat" cmpd="sng" w="9525">
            <a:solidFill>
              <a:srgbClr val="B2B2B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9"/>
          <p:cNvPicPr preferRelativeResize="0"/>
          <p:nvPr/>
        </p:nvPicPr>
        <p:blipFill rotWithShape="1">
          <a:blip r:embed="rId4">
            <a:alphaModFix/>
          </a:blip>
          <a:srcRect b="0" l="0" r="0" t="0"/>
          <a:stretch/>
        </p:blipFill>
        <p:spPr>
          <a:xfrm>
            <a:off x="5397575" y="2238083"/>
            <a:ext cx="4301800" cy="29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2017-02-10T13:38:21Z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20150319</vt:lpwstr>
  </property>
  <property fmtid="{D5CDD505-2E9C-101B-9397-08002B2CF9AE}" pid="3" name="Format Name">
    <vt:lpwstr>BCG Format</vt:lpwstr>
  </property>
  <property fmtid="{D5CDD505-2E9C-101B-9397-08002B2CF9AE}" pid="4" name="Template Name">
    <vt:lpwstr>A4</vt:lpwstr>
  </property>
  <property fmtid="{D5CDD505-2E9C-101B-9397-08002B2CF9AE}" pid="5" name="_AdHocReviewCycleID">
    <vt:i4>189515054</vt:i4>
  </property>
  <property fmtid="{D5CDD505-2E9C-101B-9397-08002B2CF9AE}" pid="6" name="_NewReviewCycle">
    <vt:lpwstr/>
  </property>
</Properties>
</file>