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 Italics" panose="020B0604020202020204" charset="0"/>
      <p:regular r:id="rId10"/>
    </p:embeddedFont>
    <p:embeddedFont>
      <p:font typeface="League Gothic Italics" panose="020B0604020202020204" charset="0"/>
      <p:regular r:id="rId11"/>
    </p:embeddedFont>
    <p:embeddedFont>
      <p:font typeface="Arimo" panose="020B0604020202020204" charset="0"/>
      <p:regular r:id="rId12"/>
    </p:embeddedFont>
    <p:embeddedFont>
      <p:font typeface="Montserrat Semi-Bold" panose="020B0604020202020204" charset="0"/>
      <p:regular r:id="rId13"/>
    </p:embeddedFont>
    <p:embeddedFont>
      <p:font typeface="Montserrat Semi-Bold Bold" panose="020B0604020202020204" charset="0"/>
      <p:regular r:id="rId14"/>
    </p:embeddedFont>
    <p:embeddedFont>
      <p:font typeface="Montserrat" panose="020B0604020202020204" charset="0"/>
      <p:regular r:id="rId15"/>
    </p:embeddedFont>
    <p:embeddedFont>
      <p:font typeface="Montserrat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16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9732" y="-77790"/>
            <a:ext cx="18647465" cy="1044258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790949" y="2667080"/>
            <a:ext cx="12706103" cy="6241226"/>
            <a:chOff x="0" y="390525"/>
            <a:chExt cx="16941471" cy="8321634"/>
          </a:xfrm>
        </p:grpSpPr>
        <p:sp>
          <p:nvSpPr>
            <p:cNvPr id="4" name="TextBox 4"/>
            <p:cNvSpPr txBox="1"/>
            <p:nvPr/>
          </p:nvSpPr>
          <p:spPr>
            <a:xfrm>
              <a:off x="0" y="390525"/>
              <a:ext cx="16941471" cy="7299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696"/>
                </a:lnSpc>
              </a:pPr>
              <a:r>
                <a:rPr lang="en-US" sz="20696">
                  <a:solidFill>
                    <a:srgbClr val="FBFBF5"/>
                  </a:solidFill>
                  <a:latin typeface="League Gothic Italics"/>
                </a:rPr>
                <a:t>YOUNG MEN AND WOMEN OF GOD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574800" y="7994014"/>
              <a:ext cx="13791871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59"/>
                </a:lnSpc>
              </a:pPr>
              <a:r>
                <a:rPr lang="en-US" sz="4000" dirty="0">
                  <a:solidFill>
                    <a:srgbClr val="FBFBF5"/>
                  </a:solidFill>
                  <a:latin typeface="Montserrat Semi-Bold"/>
                </a:rPr>
                <a:t>1 Timothy 2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86134">
            <a:off x="-1738274" y="8425875"/>
            <a:ext cx="5288784" cy="444257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074065">
            <a:off x="13725369" y="-5746563"/>
            <a:ext cx="7906062" cy="924685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49000"/>
          </a:blip>
          <a:srcRect/>
          <a:stretch>
            <a:fillRect/>
          </a:stretch>
        </p:blipFill>
        <p:spPr>
          <a:xfrm rot="-2700000">
            <a:off x="15847583" y="6674956"/>
            <a:ext cx="4538398" cy="4992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alphaModFix amt="49000"/>
          </a:blip>
          <a:srcRect/>
          <a:stretch>
            <a:fillRect/>
          </a:stretch>
        </p:blipFill>
        <p:spPr>
          <a:xfrm rot="8100000">
            <a:off x="-488131" y="10397553"/>
            <a:ext cx="4538398" cy="49922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alphaModFix amt="60000"/>
          </a:blip>
          <a:srcRect/>
          <a:stretch>
            <a:fillRect/>
          </a:stretch>
        </p:blipFill>
        <p:spPr>
          <a:xfrm rot="8100000">
            <a:off x="13209033" y="-249612"/>
            <a:ext cx="4538398" cy="49922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alphaModFix amt="60000"/>
          </a:blip>
          <a:srcRect/>
          <a:stretch>
            <a:fillRect/>
          </a:stretch>
        </p:blipFill>
        <p:spPr>
          <a:xfrm rot="8100000">
            <a:off x="-1786534" y="2377655"/>
            <a:ext cx="3997563" cy="439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9732" y="-77790"/>
            <a:ext cx="18647465" cy="104425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755223" y="-315938"/>
            <a:ext cx="19661576" cy="1101048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8598127">
            <a:off x="-3048991" y="-3172587"/>
            <a:ext cx="7318949" cy="614791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60000"/>
          </a:blip>
          <a:srcRect/>
          <a:stretch>
            <a:fillRect/>
          </a:stretch>
        </p:blipFill>
        <p:spPr>
          <a:xfrm rot="8100000">
            <a:off x="1207011" y="258091"/>
            <a:ext cx="3832793" cy="42160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66800" y="2892404"/>
            <a:ext cx="9603281" cy="4241120"/>
            <a:chOff x="0" y="266700"/>
            <a:chExt cx="12804374" cy="5654827"/>
          </a:xfrm>
        </p:grpSpPr>
        <p:sp>
          <p:nvSpPr>
            <p:cNvPr id="7" name="TextBox 7"/>
            <p:cNvSpPr txBox="1"/>
            <p:nvPr/>
          </p:nvSpPr>
          <p:spPr>
            <a:xfrm>
              <a:off x="0" y="266700"/>
              <a:ext cx="12804374" cy="2425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40"/>
                </a:lnSpc>
              </a:pPr>
              <a:r>
                <a:rPr lang="en-US" sz="13272" dirty="0">
                  <a:solidFill>
                    <a:srgbClr val="FBFBF5"/>
                  </a:solidFill>
                  <a:latin typeface="League Gothic Italics"/>
                </a:rPr>
                <a:t>DISCIPLESHIP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153607"/>
              <a:ext cx="12804374" cy="1767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60"/>
                </a:lnSpc>
              </a:pPr>
              <a:r>
                <a:rPr lang="en-US" sz="4000" dirty="0">
                  <a:solidFill>
                    <a:srgbClr val="FBFBF5"/>
                  </a:solidFill>
                  <a:latin typeface="Montserrat"/>
                </a:rPr>
                <a:t>Aspects of Discipleship;</a:t>
              </a:r>
            </a:p>
            <a:p>
              <a:pPr>
                <a:lnSpc>
                  <a:spcPts val="5360"/>
                </a:lnSpc>
              </a:pPr>
              <a:r>
                <a:rPr lang="en-US" sz="4000" dirty="0">
                  <a:solidFill>
                    <a:srgbClr val="FBFBF5"/>
                  </a:solidFill>
                  <a:latin typeface="Montserrat"/>
                </a:rPr>
                <a:t>Process of Discipleship.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073831"/>
              <a:ext cx="12804374" cy="8603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09"/>
                </a:lnSpc>
              </a:pPr>
              <a:r>
                <a:rPr lang="en-US" sz="4400" dirty="0">
                  <a:solidFill>
                    <a:srgbClr val="FBFBF5"/>
                  </a:solidFill>
                  <a:latin typeface="Montserrat Semi-Bold Bold"/>
                </a:rPr>
                <a:t>What is Discipleship?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9732" y="-77790"/>
            <a:ext cx="18647465" cy="104425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86134">
            <a:off x="-1738274" y="8425875"/>
            <a:ext cx="5288784" cy="44425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71000"/>
          </a:blip>
          <a:srcRect/>
          <a:stretch>
            <a:fillRect/>
          </a:stretch>
        </p:blipFill>
        <p:spPr>
          <a:xfrm rot="8906194">
            <a:off x="-2870214" y="-3676178"/>
            <a:ext cx="10121928" cy="850241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074065">
            <a:off x="15640762" y="-3047835"/>
            <a:ext cx="6970876" cy="81530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60000"/>
          </a:blip>
          <a:srcRect/>
          <a:stretch>
            <a:fillRect/>
          </a:stretch>
        </p:blipFill>
        <p:spPr>
          <a:xfrm rot="8100000">
            <a:off x="-1255831" y="9210309"/>
            <a:ext cx="3997563" cy="4397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28700" y="1216705"/>
            <a:ext cx="1162050" cy="80271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686050" y="3816305"/>
            <a:ext cx="13569151" cy="437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4320"/>
              </a:lnSpc>
              <a:buFont typeface="Arial"/>
              <a:buChar char="•"/>
            </a:pPr>
            <a:r>
              <a:rPr lang="en-US" sz="3600" dirty="0">
                <a:solidFill>
                  <a:srgbClr val="FBFBF5"/>
                </a:solidFill>
                <a:latin typeface="Arimo Italics" panose="020B0604020202020204" charset="0"/>
                <a:ea typeface="Arimo Italics" panose="020B0604020202020204" charset="0"/>
                <a:cs typeface="Arimo Italics" panose="020B0604020202020204" charset="0"/>
              </a:rPr>
              <a:t> </a:t>
            </a:r>
            <a:r>
              <a:rPr lang="en-US" sz="3600" i="1" dirty="0">
                <a:solidFill>
                  <a:srgbClr val="FBFBF5"/>
                </a:solidFill>
                <a:latin typeface="Arimo Italics" panose="020B0604020202020204" charset="0"/>
                <a:ea typeface="Arimo Italics" panose="020B0604020202020204" charset="0"/>
                <a:cs typeface="Arimo Italics" panose="020B0604020202020204" charset="0"/>
              </a:rPr>
              <a:t>t</a:t>
            </a:r>
            <a:r>
              <a:rPr lang="en-US" sz="3600" dirty="0">
                <a:solidFill>
                  <a:srgbClr val="FBFBF5"/>
                </a:solidFill>
                <a:latin typeface="Arimo Italics" panose="020B0604020202020204" charset="0"/>
                <a:ea typeface="Arimo Italics" panose="020B0604020202020204" charset="0"/>
                <a:cs typeface="Arimo Italics" panose="020B0604020202020204" charset="0"/>
              </a:rPr>
              <a:t>he disciple of Christ is to become like Christ in everything. </a:t>
            </a:r>
          </a:p>
          <a:p>
            <a:pPr>
              <a:lnSpc>
                <a:spcPts val="4320"/>
              </a:lnSpc>
            </a:pPr>
            <a:endParaRPr lang="en-US" sz="3600" dirty="0">
              <a:solidFill>
                <a:srgbClr val="FBFBF5"/>
              </a:solidFill>
              <a:latin typeface="Arimo Italics" panose="020B0604020202020204" charset="0"/>
              <a:ea typeface="Arimo Italics" panose="020B0604020202020204" charset="0"/>
              <a:cs typeface="Arimo Italics" panose="020B0604020202020204" charset="0"/>
            </a:endParaRPr>
          </a:p>
          <a:p>
            <a:pPr marL="777240" lvl="1" indent="-388620">
              <a:lnSpc>
                <a:spcPts val="4320"/>
              </a:lnSpc>
              <a:buFont typeface="Arial"/>
              <a:buChar char="•"/>
            </a:pPr>
            <a:r>
              <a:rPr lang="en-US" sz="3600" dirty="0">
                <a:solidFill>
                  <a:srgbClr val="FBFBF5"/>
                </a:solidFill>
                <a:latin typeface="Arimo Italics" panose="020B0604020202020204" charset="0"/>
                <a:ea typeface="Arimo Italics" panose="020B0604020202020204" charset="0"/>
                <a:cs typeface="Arimo Italics" panose="020B0604020202020204" charset="0"/>
              </a:rPr>
              <a:t>modelling and guiding others towards living righteously as followers of Jesus Christ</a:t>
            </a:r>
          </a:p>
          <a:p>
            <a:pPr>
              <a:lnSpc>
                <a:spcPts val="4320"/>
              </a:lnSpc>
            </a:pPr>
            <a:endParaRPr lang="en-US" sz="3600" dirty="0">
              <a:solidFill>
                <a:srgbClr val="FBFBF5"/>
              </a:solidFill>
              <a:latin typeface="Arimo Italics" panose="020B0604020202020204" charset="0"/>
              <a:ea typeface="Arimo Italics" panose="020B0604020202020204" charset="0"/>
              <a:cs typeface="Arimo Italics" panose="020B0604020202020204" charset="0"/>
            </a:endParaRPr>
          </a:p>
          <a:p>
            <a:pPr marL="777240" lvl="1" indent="-388620">
              <a:lnSpc>
                <a:spcPts val="4320"/>
              </a:lnSpc>
              <a:buFont typeface="Arial"/>
              <a:buChar char="•"/>
            </a:pPr>
            <a:r>
              <a:rPr lang="en-US" sz="3600" dirty="0">
                <a:solidFill>
                  <a:srgbClr val="FBFBF5"/>
                </a:solidFill>
                <a:latin typeface="Arimo Italics" panose="020B0604020202020204" charset="0"/>
                <a:ea typeface="Arimo Italics" panose="020B0604020202020204" charset="0"/>
                <a:cs typeface="Arimo Italics" panose="020B0604020202020204" charset="0"/>
              </a:rPr>
              <a:t>to equip Christian with God’s Word, Prayer, Worship Service...</a:t>
            </a:r>
          </a:p>
          <a:p>
            <a:pPr>
              <a:lnSpc>
                <a:spcPts val="4320"/>
              </a:lnSpc>
            </a:pPr>
            <a:endParaRPr lang="en-US" sz="3600" dirty="0">
              <a:solidFill>
                <a:srgbClr val="FBFBF5"/>
              </a:solidFill>
              <a:latin typeface="Arimo Italics" panose="020B0604020202020204" charset="0"/>
              <a:ea typeface="Arimo Italics" panose="020B0604020202020204" charset="0"/>
              <a:cs typeface="Arimo Italics" panose="020B0604020202020204" charset="0"/>
            </a:endParaRPr>
          </a:p>
          <a:p>
            <a:pPr marL="777240" lvl="1" indent="-388620">
              <a:lnSpc>
                <a:spcPts val="4320"/>
              </a:lnSpc>
              <a:buFont typeface="Arial"/>
              <a:buChar char="•"/>
            </a:pPr>
            <a:r>
              <a:rPr lang="en-US" sz="3600" dirty="0">
                <a:solidFill>
                  <a:srgbClr val="FBFBF5"/>
                </a:solidFill>
                <a:latin typeface="Arimo Italics" panose="020B0604020202020204" charset="0"/>
                <a:ea typeface="Arimo Italics" panose="020B0604020202020204" charset="0"/>
                <a:cs typeface="Arimo Italics" panose="020B0604020202020204" charset="0"/>
              </a:rPr>
              <a:t>it is also a relationship with others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21848" y="1348855"/>
            <a:ext cx="9801788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FBFBF5"/>
                </a:solidFill>
                <a:latin typeface="Montserrat Semi-Bold Bold"/>
              </a:rPr>
              <a:t>Simple definition of Discipleship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60000"/>
          </a:blip>
          <a:srcRect/>
          <a:stretch>
            <a:fillRect/>
          </a:stretch>
        </p:blipFill>
        <p:spPr>
          <a:xfrm rot="8100000">
            <a:off x="16485633" y="3112820"/>
            <a:ext cx="4538398" cy="499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9732" y="-77790"/>
            <a:ext cx="18647465" cy="104425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0000"/>
          </a:blip>
          <a:srcRect/>
          <a:stretch>
            <a:fillRect/>
          </a:stretch>
        </p:blipFill>
        <p:spPr>
          <a:xfrm rot="-7837796">
            <a:off x="-6791432" y="5516422"/>
            <a:ext cx="10613515" cy="89153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58000"/>
          </a:blip>
          <a:srcRect/>
          <a:stretch>
            <a:fillRect/>
          </a:stretch>
        </p:blipFill>
        <p:spPr>
          <a:xfrm rot="-7628106">
            <a:off x="15570090" y="-2209009"/>
            <a:ext cx="6857662" cy="576043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689839" y="2064755"/>
            <a:ext cx="12395191" cy="6261497"/>
            <a:chOff x="0" y="0"/>
            <a:chExt cx="16526921" cy="8348663"/>
          </a:xfrm>
        </p:grpSpPr>
        <p:sp>
          <p:nvSpPr>
            <p:cNvPr id="6" name="TextBox 6"/>
            <p:cNvSpPr txBox="1"/>
            <p:nvPr/>
          </p:nvSpPr>
          <p:spPr>
            <a:xfrm>
              <a:off x="0" y="1111567"/>
              <a:ext cx="16526921" cy="72370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7240" lvl="1" indent="-388620">
                <a:lnSpc>
                  <a:spcPts val="5400"/>
                </a:lnSpc>
                <a:buFont typeface="Arial"/>
                <a:buChar char="•"/>
              </a:pPr>
              <a:r>
                <a:rPr lang="en-US" sz="3600">
                  <a:solidFill>
                    <a:srgbClr val="FBFBF5"/>
                  </a:solidFill>
                  <a:latin typeface="Montserrat"/>
                </a:rPr>
                <a:t>Transformation      </a:t>
              </a:r>
            </a:p>
            <a:p>
              <a:pPr marL="777240" lvl="1" indent="-388620">
                <a:lnSpc>
                  <a:spcPts val="5400"/>
                </a:lnSpc>
                <a:buFont typeface="Arial"/>
                <a:buChar char="•"/>
              </a:pPr>
              <a:r>
                <a:rPr lang="en-US" sz="3600">
                  <a:solidFill>
                    <a:srgbClr val="FBFBF5"/>
                  </a:solidFill>
                  <a:latin typeface="Montserrat"/>
                </a:rPr>
                <a:t>Repentance     </a:t>
              </a:r>
            </a:p>
            <a:p>
              <a:pPr marL="777240" lvl="1" indent="-388620">
                <a:lnSpc>
                  <a:spcPts val="5400"/>
                </a:lnSpc>
                <a:buFont typeface="Arial"/>
                <a:buChar char="•"/>
              </a:pPr>
              <a:r>
                <a:rPr lang="en-US" sz="3600">
                  <a:solidFill>
                    <a:srgbClr val="FBFBF5"/>
                  </a:solidFill>
                  <a:latin typeface="Montserrat"/>
                </a:rPr>
                <a:t>Commitment    </a:t>
              </a:r>
            </a:p>
            <a:p>
              <a:pPr marL="777240" lvl="1" indent="-388620">
                <a:lnSpc>
                  <a:spcPts val="5400"/>
                </a:lnSpc>
                <a:buFont typeface="Arial"/>
                <a:buChar char="•"/>
              </a:pPr>
              <a:r>
                <a:rPr lang="en-US" sz="3600">
                  <a:solidFill>
                    <a:srgbClr val="FBFBF5"/>
                  </a:solidFill>
                  <a:latin typeface="Montserrat"/>
                </a:rPr>
                <a:t>Loving</a:t>
              </a:r>
            </a:p>
            <a:p>
              <a:pPr marL="777240" lvl="1" indent="-388620">
                <a:lnSpc>
                  <a:spcPts val="5400"/>
                </a:lnSpc>
                <a:buFont typeface="Arial"/>
                <a:buChar char="•"/>
              </a:pPr>
              <a:r>
                <a:rPr lang="en-US" sz="3600">
                  <a:solidFill>
                    <a:srgbClr val="FBFBF5"/>
                  </a:solidFill>
                  <a:latin typeface="Montserrat"/>
                </a:rPr>
                <a:t>Serving</a:t>
              </a:r>
            </a:p>
            <a:p>
              <a:pPr marL="777240" lvl="1" indent="-388620">
                <a:lnSpc>
                  <a:spcPts val="5400"/>
                </a:lnSpc>
                <a:buFont typeface="Arial"/>
                <a:buChar char="•"/>
              </a:pPr>
              <a:r>
                <a:rPr lang="en-US" sz="3600">
                  <a:solidFill>
                    <a:srgbClr val="FBFBF5"/>
                  </a:solidFill>
                  <a:latin typeface="Montserrat"/>
                </a:rPr>
                <a:t>Living righteously </a:t>
              </a:r>
            </a:p>
            <a:p>
              <a:pPr marL="777240" lvl="1" indent="-388620">
                <a:lnSpc>
                  <a:spcPts val="5400"/>
                </a:lnSpc>
                <a:buFont typeface="Arial"/>
                <a:buChar char="•"/>
              </a:pPr>
              <a:r>
                <a:rPr lang="en-US" sz="3600">
                  <a:solidFill>
                    <a:srgbClr val="FBFBF5"/>
                  </a:solidFill>
                  <a:latin typeface="Montserrat"/>
                </a:rPr>
                <a:t>Being fruitful   </a:t>
              </a:r>
            </a:p>
            <a:p>
              <a:pPr marL="777240" lvl="1" indent="-388620">
                <a:lnSpc>
                  <a:spcPts val="5400"/>
                </a:lnSpc>
                <a:buFont typeface="Arial"/>
                <a:buChar char="•"/>
              </a:pPr>
              <a:r>
                <a:rPr lang="en-US" sz="3600">
                  <a:solidFill>
                    <a:srgbClr val="FBFBF5"/>
                  </a:solidFill>
                  <a:latin typeface="Montserrat"/>
                </a:rPr>
                <a:t>Accountability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526921" cy="881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 spc="420">
                  <a:solidFill>
                    <a:srgbClr val="FBFBF5"/>
                  </a:solidFill>
                  <a:latin typeface="Montserrat Semi-Bold"/>
                </a:rPr>
                <a:t>PART OF DISCIPLESHIP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9732" y="-77790"/>
            <a:ext cx="18647465" cy="104425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385208" y="4128169"/>
            <a:ext cx="5758792" cy="146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8"/>
              </a:lnSpc>
            </a:pPr>
            <a:r>
              <a:rPr lang="en-US" sz="2605">
                <a:solidFill>
                  <a:srgbClr val="FBFBF5"/>
                </a:solidFill>
                <a:latin typeface="Montserrat"/>
              </a:rPr>
              <a:t>Evangelism (sharing the Gospel  of Jesus Christ) (Matthew 28:18-20)</a:t>
            </a:r>
          </a:p>
          <a:p>
            <a:pPr>
              <a:lnSpc>
                <a:spcPts val="3908"/>
              </a:lnSpc>
            </a:pPr>
            <a:endParaRPr lang="en-US" sz="2605">
              <a:solidFill>
                <a:srgbClr val="FBFBF5"/>
              </a:solidFill>
              <a:latin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85208" y="6095958"/>
            <a:ext cx="5143500" cy="10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BFBF5"/>
                </a:solidFill>
                <a:latin typeface="Montserrat"/>
              </a:rPr>
              <a:t>Being changed by renewing your mind (Romans 12:2)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85208" y="7881302"/>
            <a:ext cx="5143500" cy="10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</a:pPr>
            <a:r>
              <a:rPr lang="en-US" sz="1200">
                <a:solidFill>
                  <a:srgbClr val="FBFBF5"/>
                </a:solidFill>
                <a:latin typeface="Arimo"/>
              </a:rPr>
              <a:t>Wo</a:t>
            </a:r>
            <a:r>
              <a:rPr lang="en-US" sz="2700">
                <a:solidFill>
                  <a:srgbClr val="FBFBF5"/>
                </a:solidFill>
                <a:latin typeface="Montserrat"/>
              </a:rPr>
              <a:t>rshipping God in all you do (Romans 12:1)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15686" y="4823143"/>
            <a:ext cx="5636106" cy="996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 dirty="0">
                <a:solidFill>
                  <a:srgbClr val="FBFBF5"/>
                </a:solidFill>
                <a:latin typeface="Montserrat" panose="020B0604020202020204" charset="0"/>
              </a:rPr>
              <a:t>Servin</a:t>
            </a:r>
            <a:r>
              <a:rPr lang="en-US" sz="2700" dirty="0">
                <a:solidFill>
                  <a:srgbClr val="FBFBF5"/>
                </a:solidFill>
                <a:latin typeface="Montserrat"/>
              </a:rPr>
              <a:t>g God toward His purpose</a:t>
            </a:r>
          </a:p>
          <a:p>
            <a:pPr>
              <a:lnSpc>
                <a:spcPts val="4050"/>
              </a:lnSpc>
            </a:pPr>
            <a:r>
              <a:rPr lang="en-US" sz="2700" dirty="0">
                <a:solidFill>
                  <a:srgbClr val="FBFBF5"/>
                </a:solidFill>
                <a:latin typeface="Montserrat"/>
              </a:rPr>
              <a:t>(Romans 1:9)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009458" y="3944937"/>
            <a:ext cx="1124585" cy="1179830"/>
            <a:chOff x="0" y="0"/>
            <a:chExt cx="1499447" cy="1573107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73660"/>
              <a:ext cx="1499447" cy="1499447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900"/>
              </a:solidFill>
            </p:spPr>
          </p:sp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1075" y="0"/>
              <a:ext cx="1268372" cy="1319107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>
            <a:off x="2009458" y="7830502"/>
            <a:ext cx="1124585" cy="1179830"/>
            <a:chOff x="0" y="0"/>
            <a:chExt cx="1499447" cy="1573107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73660"/>
              <a:ext cx="1499447" cy="1499447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900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1075" y="0"/>
              <a:ext cx="1268372" cy="1319107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9672618" y="4760099"/>
            <a:ext cx="1124585" cy="1168945"/>
            <a:chOff x="0" y="0"/>
            <a:chExt cx="1499447" cy="155859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59146"/>
              <a:ext cx="1499447" cy="1499447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900"/>
              </a:solidFill>
            </p:spPr>
          </p:sp>
        </p:grp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1075" y="0"/>
              <a:ext cx="1268372" cy="1319107"/>
            </a:xfrm>
            <a:prstGeom prst="rect">
              <a:avLst/>
            </a:prstGeom>
          </p:spPr>
        </p:pic>
      </p:grpSp>
      <p:grpSp>
        <p:nvGrpSpPr>
          <p:cNvPr id="19" name="Group 19"/>
          <p:cNvGrpSpPr/>
          <p:nvPr/>
        </p:nvGrpSpPr>
        <p:grpSpPr>
          <a:xfrm>
            <a:off x="2009458" y="5929044"/>
            <a:ext cx="1124585" cy="1168945"/>
            <a:chOff x="0" y="0"/>
            <a:chExt cx="1499447" cy="1558593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59146"/>
              <a:ext cx="1499447" cy="1499447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900"/>
              </a:solidFill>
            </p:spPr>
          </p:sp>
        </p:grpSp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1075" y="0"/>
              <a:ext cx="1268372" cy="1319107"/>
            </a:xfrm>
            <a:prstGeom prst="rect">
              <a:avLst/>
            </a:prstGeom>
          </p:spPr>
        </p:pic>
      </p:grpSp>
      <p:sp>
        <p:nvSpPr>
          <p:cNvPr id="23" name="TextBox 23"/>
          <p:cNvSpPr txBox="1"/>
          <p:nvPr/>
        </p:nvSpPr>
        <p:spPr>
          <a:xfrm>
            <a:off x="2810980" y="1072515"/>
            <a:ext cx="1266604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800">
                <a:solidFill>
                  <a:srgbClr val="FBFBF5"/>
                </a:solidFill>
                <a:latin typeface="League Gothic Italics"/>
              </a:rPr>
              <a:t>VALUES OF DISCIPLESHIP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196618" y="6576740"/>
            <a:ext cx="5855174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Montserrat"/>
              </a:rPr>
              <a:t>Demonstrating to the world the</a:t>
            </a:r>
          </a:p>
          <a:p>
            <a:pPr algn="ctr">
              <a:lnSpc>
                <a:spcPts val="405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Montserrat"/>
              </a:rPr>
              <a:t>Power given us by the Holy Spirit (1 Corinthians 12:7-11; 2 Peter 1:3-8)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672618" y="6788558"/>
            <a:ext cx="1124585" cy="1168945"/>
            <a:chOff x="0" y="0"/>
            <a:chExt cx="1499447" cy="155859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59146"/>
              <a:ext cx="1499447" cy="1499447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900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1075" y="0"/>
              <a:ext cx="1268372" cy="131910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922784">
            <a:off x="-12801548" y="-7001206"/>
            <a:ext cx="22859896" cy="1920231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95350"/>
            <a:ext cx="14987850" cy="176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4800">
                <a:solidFill>
                  <a:srgbClr val="FBFBF5"/>
                </a:solidFill>
                <a:latin typeface="Montserrat"/>
              </a:rPr>
              <a:t>Discipleship training takes commitment, vision, and understanding the Scriptures.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95559"/>
            <a:ext cx="15685709" cy="1779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Montserrat Bold"/>
              </a:rPr>
              <a:t>DISCIPLESHIP should be the mission and purpose of the Church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814538"/>
            <a:ext cx="16230600" cy="236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To become an effective Disciple: we need repentance, transformation and becoming equipped so we could disciple others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9732" y="-77790"/>
            <a:ext cx="18647465" cy="104425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021205">
            <a:off x="13457493" y="-5086326"/>
            <a:ext cx="10613515" cy="89153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700000">
            <a:off x="-6022792" y="5306294"/>
            <a:ext cx="10521008" cy="883764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769495" y="923925"/>
            <a:ext cx="8749010" cy="202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Proverbs 23:12 says, </a:t>
            </a:r>
          </a:p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“Apply your heart to instruction </a:t>
            </a:r>
          </a:p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and your ears to words of knowledge.”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489745" y="4043699"/>
            <a:ext cx="11308509" cy="4849148"/>
            <a:chOff x="0" y="0"/>
            <a:chExt cx="15078012" cy="6465531"/>
          </a:xfrm>
        </p:grpSpPr>
        <p:sp>
          <p:nvSpPr>
            <p:cNvPr id="7" name="TextBox 7"/>
            <p:cNvSpPr txBox="1"/>
            <p:nvPr/>
          </p:nvSpPr>
          <p:spPr>
            <a:xfrm>
              <a:off x="0" y="285750"/>
              <a:ext cx="15078012" cy="5452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44"/>
                </a:lnSpc>
              </a:pPr>
              <a:r>
                <a:rPr lang="en-US" sz="15444">
                  <a:solidFill>
                    <a:srgbClr val="FBFBF5"/>
                  </a:solidFill>
                  <a:latin typeface="League Gothic Italics"/>
                </a:rPr>
                <a:t>YOUNG MEN AND WOMEN OF GOD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01582" y="5958176"/>
              <a:ext cx="12274849" cy="5073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04"/>
                </a:lnSpc>
              </a:pPr>
              <a:r>
                <a:rPr lang="en-US" sz="2387">
                  <a:solidFill>
                    <a:srgbClr val="FBFBF5"/>
                  </a:solidFill>
                  <a:latin typeface="Montserrat Semi-Bold"/>
                </a:rPr>
                <a:t>1 Timothy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9732" y="-77790"/>
            <a:ext cx="18647465" cy="1044258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38200" y="2781300"/>
            <a:ext cx="8115300" cy="3238500"/>
          </a:xfrm>
          <a:prstGeom prst="rect">
            <a:avLst/>
          </a:prstGeom>
          <a:solidFill>
            <a:srgbClr val="FF9900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838200" y="6400800"/>
            <a:ext cx="8115300" cy="3238500"/>
          </a:xfrm>
          <a:prstGeom prst="rect">
            <a:avLst/>
          </a:prstGeom>
          <a:solidFill>
            <a:srgbClr val="FF9900">
              <a:alpha val="40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9334500" y="2781300"/>
            <a:ext cx="8115300" cy="3238500"/>
          </a:xfrm>
          <a:prstGeom prst="rect">
            <a:avLst/>
          </a:prstGeom>
          <a:solidFill>
            <a:srgbClr val="FF9900">
              <a:alpha val="40000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9334500" y="6400800"/>
            <a:ext cx="8115300" cy="3238500"/>
          </a:xfrm>
          <a:prstGeom prst="rect">
            <a:avLst/>
          </a:prstGeom>
          <a:solidFill>
            <a:srgbClr val="FF9900">
              <a:alpha val="40000"/>
            </a:srgbClr>
          </a:solidFill>
        </p:spPr>
      </p:sp>
      <p:sp>
        <p:nvSpPr>
          <p:cNvPr id="7" name="TextBox 7"/>
          <p:cNvSpPr txBox="1"/>
          <p:nvPr/>
        </p:nvSpPr>
        <p:spPr>
          <a:xfrm>
            <a:off x="2810980" y="882015"/>
            <a:ext cx="1266604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800">
                <a:solidFill>
                  <a:srgbClr val="FBFBF5"/>
                </a:solidFill>
                <a:latin typeface="League Gothic Italics"/>
              </a:rPr>
              <a:t>How does prayer works in Discipleship?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26171" y="4070985"/>
            <a:ext cx="5339358" cy="763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Read 1 Timothy 2:1-7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11378" y="6709410"/>
            <a:ext cx="7568943" cy="254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Montserrat"/>
              </a:rPr>
              <a:t>They pray desperately for good, strong, wise, just rulers. They want leaders who will hold their world together and prevent the bullies and the cynical power-seekers from having it all their own way.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53981" y="3461385"/>
            <a:ext cx="7076337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Montserrat"/>
              </a:rPr>
              <a:t>T</a:t>
            </a:r>
            <a:r>
              <a:rPr lang="en-US" sz="2700" smtClean="0">
                <a:solidFill>
                  <a:srgbClr val="FFFFFF"/>
                </a:solidFill>
                <a:latin typeface="Montserrat"/>
              </a:rPr>
              <a:t>he </a:t>
            </a:r>
            <a:r>
              <a:rPr lang="en-US" sz="2700">
                <a:solidFill>
                  <a:srgbClr val="FFFFFF"/>
                </a:solidFill>
                <a:latin typeface="Montserrat"/>
              </a:rPr>
              <a:t>call to prayer is also the call to think: to think clearly about God and the world, and God's project for the whole human race.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07678" y="6966585"/>
            <a:ext cx="7651622" cy="206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Question: As we pray and watch what God will do in our society and the world, how might our own attitudes grow, change and mature?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Arimo Italics</vt:lpstr>
      <vt:lpstr>League Gothic Italics</vt:lpstr>
      <vt:lpstr>Arial</vt:lpstr>
      <vt:lpstr>Arimo</vt:lpstr>
      <vt:lpstr>Montserrat Semi-Bold</vt:lpstr>
      <vt:lpstr>Montserrat Semi-Bold Bold</vt:lpstr>
      <vt:lpstr>Montserrat</vt:lpstr>
      <vt:lpstr>Montserrat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 Winslough Medical Center</dc:title>
  <cp:lastModifiedBy>Microsoft account</cp:lastModifiedBy>
  <cp:revision>2</cp:revision>
  <dcterms:created xsi:type="dcterms:W3CDTF">2006-08-16T00:00:00Z</dcterms:created>
  <dcterms:modified xsi:type="dcterms:W3CDTF">2020-08-14T02:13:32Z</dcterms:modified>
  <dc:identifier>DAEE0U3jXfs</dc:identifier>
</cp:coreProperties>
</file>