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6"/>
  </p:notesMasterIdLst>
  <p:handoutMasterIdLst>
    <p:handoutMasterId r:id="rId47"/>
  </p:handoutMasterIdLst>
  <p:sldIdLst>
    <p:sldId id="274" r:id="rId2"/>
    <p:sldId id="276" r:id="rId3"/>
    <p:sldId id="522" r:id="rId4"/>
    <p:sldId id="539" r:id="rId5"/>
    <p:sldId id="523" r:id="rId6"/>
    <p:sldId id="531" r:id="rId7"/>
    <p:sldId id="540" r:id="rId8"/>
    <p:sldId id="552" r:id="rId9"/>
    <p:sldId id="582" r:id="rId10"/>
    <p:sldId id="500" r:id="rId11"/>
    <p:sldId id="581" r:id="rId12"/>
    <p:sldId id="595" r:id="rId13"/>
    <p:sldId id="503" r:id="rId14"/>
    <p:sldId id="585" r:id="rId15"/>
    <p:sldId id="586" r:id="rId16"/>
    <p:sldId id="476" r:id="rId17"/>
    <p:sldId id="478" r:id="rId18"/>
    <p:sldId id="420" r:id="rId19"/>
    <p:sldId id="596" r:id="rId20"/>
    <p:sldId id="466" r:id="rId21"/>
    <p:sldId id="496" r:id="rId22"/>
    <p:sldId id="592" r:id="rId23"/>
    <p:sldId id="468" r:id="rId24"/>
    <p:sldId id="469" r:id="rId25"/>
    <p:sldId id="505" r:id="rId26"/>
    <p:sldId id="597" r:id="rId27"/>
    <p:sldId id="497" r:id="rId28"/>
    <p:sldId id="471" r:id="rId29"/>
    <p:sldId id="472" r:id="rId30"/>
    <p:sldId id="593" r:id="rId31"/>
    <p:sldId id="579" r:id="rId32"/>
    <p:sldId id="598" r:id="rId33"/>
    <p:sldId id="599" r:id="rId34"/>
    <p:sldId id="594" r:id="rId35"/>
    <p:sldId id="591" r:id="rId36"/>
    <p:sldId id="590" r:id="rId37"/>
    <p:sldId id="524" r:id="rId38"/>
    <p:sldId id="587" r:id="rId39"/>
    <p:sldId id="588" r:id="rId40"/>
    <p:sldId id="477" r:id="rId41"/>
    <p:sldId id="577" r:id="rId42"/>
    <p:sldId id="324" r:id="rId43"/>
    <p:sldId id="584" r:id="rId44"/>
    <p:sldId id="506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0D85887-6760-4E6E-9AFA-C7AB0F2D48E4}">
          <p14:sldIdLst>
            <p14:sldId id="274"/>
            <p14:sldId id="276"/>
          </p14:sldIdLst>
        </p14:section>
        <p14:section name="Преговор" id="{7F3CBA5F-51C8-4DF4-91BD-B146FF1A5317}">
          <p14:sldIdLst>
            <p14:sldId id="522"/>
            <p14:sldId id="539"/>
            <p14:sldId id="523"/>
            <p14:sldId id="531"/>
            <p14:sldId id="540"/>
            <p14:sldId id="552"/>
          </p14:sldIdLst>
        </p14:section>
        <p14:section name="Условна конструкция switch - case" id="{5524C443-6615-48A4-A5A8-29C3FB6ECB6E}">
          <p14:sldIdLst>
            <p14:sldId id="582"/>
            <p14:sldId id="500"/>
            <p14:sldId id="581"/>
            <p14:sldId id="595"/>
            <p14:sldId id="503"/>
            <p14:sldId id="585"/>
            <p14:sldId id="586"/>
            <p14:sldId id="476"/>
            <p14:sldId id="478"/>
          </p14:sldIdLst>
        </p14:section>
        <p14:section name="Вложени условни конструкции" id="{839CC398-2AC3-4D59-BA02-598989F75A48}">
          <p14:sldIdLst>
            <p14:sldId id="420"/>
            <p14:sldId id="596"/>
            <p14:sldId id="466"/>
            <p14:sldId id="496"/>
            <p14:sldId id="592"/>
            <p14:sldId id="468"/>
            <p14:sldId id="469"/>
            <p14:sldId id="505"/>
            <p14:sldId id="597"/>
          </p14:sldIdLst>
        </p14:section>
        <p14:section name="Логически оператори" id="{22C281D1-C0A8-43E6-8047-B392C6B4976F}">
          <p14:sldIdLst>
            <p14:sldId id="497"/>
            <p14:sldId id="471"/>
            <p14:sldId id="472"/>
            <p14:sldId id="593"/>
            <p14:sldId id="579"/>
            <p14:sldId id="598"/>
            <p14:sldId id="599"/>
            <p14:sldId id="594"/>
            <p14:sldId id="591"/>
            <p14:sldId id="590"/>
            <p14:sldId id="524"/>
            <p14:sldId id="587"/>
            <p14:sldId id="588"/>
            <p14:sldId id="477"/>
          </p14:sldIdLst>
        </p14:section>
        <p14:section name="End Section" id="{8AC56617-2C43-40B6-BF3E-70EEEA3411B2}">
          <p14:sldIdLst>
            <p14:sldId id="577"/>
            <p14:sldId id="324"/>
            <p14:sldId id="584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05" autoAdjust="0"/>
    <p:restoredTop sz="95214" autoAdjust="0"/>
  </p:normalViewPr>
  <p:slideViewPr>
    <p:cSldViewPr showGuides="1">
      <p:cViewPr varScale="1">
        <p:scale>
          <a:sx n="70" d="100"/>
          <a:sy n="70" d="100"/>
        </p:scale>
        <p:origin x="53" y="5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12.5.2023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85ABE30-9B25-4285-B3DC-8339836380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489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D754DBC-FE4A-4E98-9719-9F314A1E038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01605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7D40745-50BD-4185-A301-6A0082910B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4157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D25A8E1-8B08-4599-BB92-D1BCE7723F6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83694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en-BG" smtClean="0"/>
              <a:t>42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201445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B19FFFA-F465-49E0-AE4A-13D1D06A39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19172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F4EEAB0-D5B4-4069-BB34-E0B1611B99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12642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en-BG" smtClean="0"/>
              <a:t>05/12/2023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4222744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pngimg.com/download/28849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sv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hyperlink" Target="https://softuni.bg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/>
              <a:t>Вложени If конструкции и</a:t>
            </a:r>
            <a:br>
              <a:rPr lang="ru-RU"/>
            </a:br>
            <a:r>
              <a:rPr lang="ru-RU"/>
              <a:t>по-сложни логически условия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По-сложни проверки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457201" y="5029200"/>
            <a:ext cx="2950749" cy="382788"/>
          </a:xfrm>
        </p:spPr>
        <p:txBody>
          <a:bodyPr/>
          <a:lstStyle/>
          <a:p>
            <a:pPr algn="l"/>
            <a:r>
              <a:rPr lang="bg-BG" noProof="1">
                <a:solidFill>
                  <a:schemeClr val="tx1"/>
                </a:solidFill>
              </a:rPr>
              <a:t>СофтУни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57201" y="5394683"/>
            <a:ext cx="2950749" cy="382788"/>
          </a:xfrm>
        </p:spPr>
        <p:txBody>
          <a:bodyPr/>
          <a:lstStyle/>
          <a:p>
            <a:pPr algn="l"/>
            <a:r>
              <a:rPr lang="bg-BG" sz="2000" noProof="1">
                <a:solidFill>
                  <a:schemeClr val="tx1"/>
                </a:solidFill>
              </a:rPr>
              <a:t>Преподавателски</a:t>
            </a:r>
            <a:r>
              <a:rPr lang="bg-BG" sz="2000" dirty="0">
                <a:solidFill>
                  <a:schemeClr val="tx1"/>
                </a:solidFill>
              </a:rPr>
              <a:t> екип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839201" y="6172200"/>
            <a:ext cx="2950749" cy="382788"/>
          </a:xfrm>
        </p:spPr>
        <p:txBody>
          <a:bodyPr/>
          <a:lstStyle/>
          <a:p>
            <a:pPr algn="r"/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686801" y="5867400"/>
            <a:ext cx="2950749" cy="351754"/>
          </a:xfrm>
        </p:spPr>
        <p:txBody>
          <a:bodyPr/>
          <a:lstStyle/>
          <a:p>
            <a:pPr algn="r"/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74" y="2373756"/>
            <a:ext cx="2230923" cy="5715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E71065-3B72-4021-9DD9-9C07F3434F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42" y="2123045"/>
            <a:ext cx="3886200" cy="327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65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Работи като поредица</a:t>
            </a:r>
            <a:r>
              <a:rPr lang="en-US" sz="3200" dirty="0"/>
              <a:t> </a:t>
            </a:r>
            <a:r>
              <a:rPr lang="en-US" sz="3200" b="1" dirty="0">
                <a:latin typeface="Consolas" panose="020B0609020204030204" pitchFamily="49" charset="0"/>
              </a:rPr>
              <a:t>if/else if/else if…</a:t>
            </a:r>
            <a:endParaRPr lang="en-US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Условна конструкция </a:t>
            </a:r>
            <a:r>
              <a:rPr lang="en-US" dirty="0"/>
              <a:t>Switch-case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4261033" y="2049527"/>
            <a:ext cx="3352800" cy="465358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(...)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…: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default: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5F087A44-4E2D-4316-8D05-DB28D7C2E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1000" y="2027745"/>
            <a:ext cx="3869999" cy="990812"/>
          </a:xfrm>
          <a:prstGeom prst="wedgeRoundRectCallout">
            <a:avLst>
              <a:gd name="adj1" fmla="val -60215"/>
              <a:gd name="adj2" fmla="val -2683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</a:t>
            </a:r>
            <a:r>
              <a:rPr lang="ru-RU" sz="2800" b="1" dirty="0">
                <a:solidFill>
                  <a:srgbClr val="FFFFFF"/>
                </a:solidFill>
              </a:rPr>
              <a:t>роменлива</a:t>
            </a:r>
            <a:br>
              <a:rPr lang="ru-RU" sz="2800" b="1" dirty="0">
                <a:solidFill>
                  <a:srgbClr val="FFFFFF"/>
                </a:solidFill>
              </a:rPr>
            </a:br>
            <a:r>
              <a:rPr lang="ru-RU" sz="2800" b="1" dirty="0">
                <a:solidFill>
                  <a:srgbClr val="FFFFFF"/>
                </a:solidFill>
              </a:rPr>
              <a:t> (текст или цяло число)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9B7F0EE0-F803-4F0A-A1B6-5CBA9EA91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149" y="3276600"/>
            <a:ext cx="3544741" cy="1396426"/>
          </a:xfrm>
          <a:prstGeom prst="wedgeRoundRectCallout">
            <a:avLst>
              <a:gd name="adj1" fmla="val 59107"/>
              <a:gd name="adj2" fmla="val -3106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Изброяване на условия </a:t>
            </a:r>
            <a:r>
              <a:rPr lang="en-US" sz="2800" b="1" dirty="0">
                <a:solidFill>
                  <a:srgbClr val="FFFFFF"/>
                </a:solidFill>
              </a:rPr>
              <a:t>(</a:t>
            </a:r>
            <a:r>
              <a:rPr lang="bg-BG" sz="2800" b="1" dirty="0">
                <a:solidFill>
                  <a:schemeClr val="bg2"/>
                </a:solidFill>
              </a:rPr>
              <a:t>стойности</a:t>
            </a:r>
            <a:r>
              <a:rPr lang="en-US" sz="2800" b="1" dirty="0">
                <a:solidFill>
                  <a:schemeClr val="bg2"/>
                </a:solidFill>
              </a:rPr>
              <a:t>)</a:t>
            </a:r>
            <a:r>
              <a:rPr lang="bg-BG" sz="2800" b="1" dirty="0">
                <a:solidFill>
                  <a:srgbClr val="FFFFFF"/>
                </a:solidFill>
              </a:rPr>
              <a:t> за проверката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4082C5-4D7C-40B5-8738-A16F89CDCEC7}"/>
              </a:ext>
            </a:extLst>
          </p:cNvPr>
          <p:cNvSpPr/>
          <p:nvPr/>
        </p:nvSpPr>
        <p:spPr>
          <a:xfrm>
            <a:off x="4829262" y="2821817"/>
            <a:ext cx="1723938" cy="2305992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6A527F12-4001-44AE-A55D-804515015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7985" y="4914613"/>
            <a:ext cx="4497386" cy="1396427"/>
          </a:xfrm>
          <a:prstGeom prst="wedgeRoundRectCallout">
            <a:avLst>
              <a:gd name="adj1" fmla="val -56361"/>
              <a:gd name="adj2" fmla="val -1723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Код, който ще се изпълни, </a:t>
            </a:r>
            <a:r>
              <a:rPr lang="bg-BG" sz="2800" b="1" dirty="0">
                <a:solidFill>
                  <a:schemeClr val="bg2"/>
                </a:solidFill>
              </a:rPr>
              <a:t>ако няма съвпадение с </a:t>
            </a:r>
            <a:r>
              <a:rPr lang="bg-BG" sz="2800" b="1" dirty="0">
                <a:solidFill>
                  <a:srgbClr val="FFFFFF"/>
                </a:solidFill>
              </a:rPr>
              <a:t>нито един случай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C62871-31FE-417D-BEF7-57C3F190C2F9}"/>
              </a:ext>
            </a:extLst>
          </p:cNvPr>
          <p:cNvSpPr/>
          <p:nvPr/>
        </p:nvSpPr>
        <p:spPr>
          <a:xfrm>
            <a:off x="4829262" y="5127809"/>
            <a:ext cx="1723938" cy="1131254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F9BEE59F-35C4-4FDB-B862-E5FD5AA37D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457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3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 animBg="1"/>
      <p:bldP spid="9" grpId="0" animBg="1"/>
      <p:bldP spid="11" grpId="0" animBg="1"/>
      <p:bldP spid="7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3" y="1267873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Чете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цяло число</a:t>
            </a:r>
            <a:r>
              <a:rPr lang="bg-BG" sz="3000" dirty="0"/>
              <a:t>,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dirty="0"/>
              <a:t>въведено от потребителя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bg-BG" sz="2800" dirty="0"/>
              <a:t>Отпечатва на конзолата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деня от седмицата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 текст </a:t>
            </a:r>
            <a:r>
              <a:rPr lang="en-US" sz="2800" dirty="0"/>
              <a:t>(</a:t>
            </a:r>
            <a:r>
              <a:rPr lang="bg-BG" sz="2800" dirty="0"/>
              <a:t>на английски</a:t>
            </a:r>
            <a:r>
              <a:rPr lang="en-US" sz="2800" dirty="0"/>
              <a:t>)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според въведеното число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[1…7] </a:t>
            </a:r>
            <a:endParaRPr lang="bg-BG" sz="2800" dirty="0"/>
          </a:p>
          <a:p>
            <a:pPr lvl="1">
              <a:lnSpc>
                <a:spcPct val="100000"/>
              </a:lnSpc>
            </a:pPr>
            <a:r>
              <a:rPr lang="bg-BG" sz="2800" dirty="0"/>
              <a:t>Отпечатва на конзолата </a:t>
            </a:r>
            <a:r>
              <a:rPr lang="en-US" sz="2800" dirty="0"/>
              <a:t>"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Error</a:t>
            </a:r>
            <a:r>
              <a:rPr lang="en-US" sz="2800" dirty="0"/>
              <a:t>"</a:t>
            </a:r>
            <a:r>
              <a:rPr lang="bg-BG" sz="2800" dirty="0"/>
              <a:t>, ако числото не е в диапазона </a:t>
            </a:r>
          </a:p>
          <a:p>
            <a:pPr>
              <a:lnSpc>
                <a:spcPct val="100000"/>
              </a:lnSpc>
            </a:pPr>
            <a:r>
              <a:rPr lang="bg-BG" sz="2800" dirty="0"/>
              <a:t>Примерен вход и изход</a:t>
            </a:r>
            <a:r>
              <a:rPr lang="en-US" sz="2800" dirty="0"/>
              <a:t>:</a:t>
            </a:r>
            <a:endParaRPr lang="bg-BG" sz="28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Ден от седмицата – условие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1162743" y="4936419"/>
            <a:ext cx="2578905" cy="547341"/>
            <a:chOff x="1444113" y="4670269"/>
            <a:chExt cx="2578905" cy="54734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441412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Monday</a:t>
              </a:r>
              <a:endParaRPr lang="bg-BG" sz="2800" b="1" dirty="0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113" y="4670269"/>
              <a:ext cx="435734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</a:pPr>
              <a:r>
                <a:rPr lang="bg-BG" sz="28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1</a:t>
              </a:r>
              <a:endParaRPr lang="it-IT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077277" y="4826043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4775387" y="4912227"/>
            <a:ext cx="2873778" cy="571532"/>
            <a:chOff x="1438962" y="5661344"/>
            <a:chExt cx="2873778" cy="57153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0140" y="5661344"/>
              <a:ext cx="1752600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Thursday</a:t>
              </a:r>
              <a:endParaRPr lang="bg-BG" sz="2800" b="1" dirty="0">
                <a:latin typeface="Consolas" panose="020B06090202040302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962" y="5685535"/>
              <a:ext cx="403103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4</a:t>
              </a:r>
              <a:endParaRPr lang="it-IT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047653" y="5841309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AB3144EF-1217-41D5-8C25-F634E529A7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6A88386-F170-47F8-81C7-40062C186F0E}"/>
              </a:ext>
            </a:extLst>
          </p:cNvPr>
          <p:cNvGrpSpPr/>
          <p:nvPr/>
        </p:nvGrpSpPr>
        <p:grpSpPr>
          <a:xfrm>
            <a:off x="1162743" y="5880130"/>
            <a:ext cx="2578905" cy="547341"/>
            <a:chOff x="1444113" y="4670269"/>
            <a:chExt cx="2578905" cy="54734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8F636EE-7731-4921-B885-7A5F0D066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441412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Friday</a:t>
              </a:r>
              <a:endParaRPr lang="bg-BG" sz="2800" b="1" dirty="0">
                <a:latin typeface="Consolas" panose="020B0609020204030204" pitchFamily="49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1461ABD-3D22-4001-97B6-6388906709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113" y="4670269"/>
              <a:ext cx="435734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</a:pPr>
              <a:r>
                <a:rPr lang="en-US" sz="28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5</a:t>
              </a:r>
              <a:endParaRPr lang="it-IT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7">
              <a:extLst>
                <a:ext uri="{FF2B5EF4-FFF2-40B4-BE49-F238E27FC236}">
                  <a16:creationId xmlns:a16="http://schemas.microsoft.com/office/drawing/2014/main" id="{A380BD82-FC11-4126-9A6A-FA5CC1B2F21D}"/>
                </a:ext>
              </a:extLst>
            </p:cNvPr>
            <p:cNvSpPr/>
            <p:nvPr/>
          </p:nvSpPr>
          <p:spPr>
            <a:xfrm>
              <a:off x="2077277" y="4826043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9CA102B-D989-46D5-A055-EC19539C95F0}"/>
              </a:ext>
            </a:extLst>
          </p:cNvPr>
          <p:cNvGrpSpPr/>
          <p:nvPr/>
        </p:nvGrpSpPr>
        <p:grpSpPr>
          <a:xfrm>
            <a:off x="4775387" y="5850447"/>
            <a:ext cx="2873778" cy="547341"/>
            <a:chOff x="1444113" y="4670269"/>
            <a:chExt cx="2871876" cy="54734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7D5BC06-3F3D-47A7-9E4E-2004E46A7C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734383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Tuesday</a:t>
              </a:r>
              <a:endParaRPr lang="bg-BG" sz="2800" b="1" dirty="0">
                <a:latin typeface="Consolas" panose="020B0609020204030204" pitchFamily="49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8A006D8-1FBF-465F-B292-C4DB7824D3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113" y="4670269"/>
              <a:ext cx="435734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</a:pPr>
              <a:r>
                <a:rPr lang="en-US" sz="28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2</a:t>
              </a:r>
              <a:endParaRPr lang="it-IT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Right Arrow 7">
              <a:extLst>
                <a:ext uri="{FF2B5EF4-FFF2-40B4-BE49-F238E27FC236}">
                  <a16:creationId xmlns:a16="http://schemas.microsoft.com/office/drawing/2014/main" id="{16946366-BE49-4A6B-A580-97DCE9DA4415}"/>
                </a:ext>
              </a:extLst>
            </p:cNvPr>
            <p:cNvSpPr/>
            <p:nvPr/>
          </p:nvSpPr>
          <p:spPr>
            <a:xfrm>
              <a:off x="2077277" y="4826043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831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1" y="0"/>
            <a:ext cx="9577597" cy="111078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/>
              <a:t>Ден от седмицата – решение</a:t>
            </a:r>
            <a:endParaRPr lang="bg-BG" dirty="0"/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1642164" y="1366218"/>
            <a:ext cx="9178236" cy="465358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-457200" algn="l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int day = Integer.parseInt(scanner.nextLine());</a:t>
            </a:r>
          </a:p>
          <a:p>
            <a:pPr marL="0" marR="0" lvl="0" indent="-457200" algn="l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switch (day) {</a:t>
            </a:r>
          </a:p>
          <a:p>
            <a:pPr marL="0" marR="0" lvl="0" indent="-457200" algn="l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case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1:</a:t>
            </a:r>
          </a:p>
          <a:p>
            <a:pPr marL="0" marR="0" lvl="0" indent="-457200" algn="l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System.out.println("Monday"); break;</a:t>
            </a:r>
          </a:p>
          <a:p>
            <a:pPr marL="0" marR="0" lvl="0" indent="-457200" algn="l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case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2:</a:t>
            </a:r>
          </a:p>
          <a:p>
            <a:pPr marL="0" marR="0" lvl="0" indent="-457200" algn="l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System.out.println("Tuesday"); break;</a:t>
            </a:r>
          </a:p>
          <a:p>
            <a:pPr marL="0" marR="0" lvl="0" indent="-457200" algn="l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</a:t>
            </a:r>
            <a:r>
              <a:rPr kumimoji="0" lang="en-US" sz="2600" b="1" i="1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//TODO: check the other days</a:t>
            </a:r>
          </a:p>
          <a:p>
            <a:pPr marL="0" marR="0" lvl="0" indent="-457200" algn="l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case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7:</a:t>
            </a:r>
          </a:p>
          <a:p>
            <a:pPr marL="0" marR="0" lvl="0" indent="-457200" algn="l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System.out.println("Sunday"); break;</a:t>
            </a:r>
          </a:p>
          <a:p>
            <a:pPr marL="0" marR="0" lvl="0" indent="-457200" algn="l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default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:</a:t>
            </a:r>
          </a:p>
          <a:p>
            <a:pPr marL="0" marR="0" lvl="0" indent="-457200" algn="l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System.out.println("Error"); break;</a:t>
            </a:r>
          </a:p>
          <a:p>
            <a:pPr marL="0" marR="0" lvl="0" indent="-457200" algn="l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46A7D37-07FF-4EE9-9638-6A6E9E4538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21494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3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3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3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3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3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3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63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3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38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90" name="Rectangle 6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Чрез</a:t>
            </a:r>
            <a:r>
              <a:rPr lang="en-US" sz="3000" dirty="0"/>
              <a:t> </a:t>
            </a:r>
            <a:r>
              <a:rPr lang="en-US" sz="3000" b="1" dirty="0">
                <a:latin typeface="Consolas" panose="020B0609020204030204" pitchFamily="49" charset="0"/>
              </a:rPr>
              <a:t>switch-case</a:t>
            </a:r>
            <a:r>
              <a:rPr lang="en-US" sz="3000" dirty="0"/>
              <a:t>, </a:t>
            </a:r>
            <a:r>
              <a:rPr lang="bg-BG" sz="3000" dirty="0"/>
              <a:t>можем да изпълняваме един и същ код за </a:t>
            </a:r>
            <a:br>
              <a:rPr lang="en-US" sz="3000" dirty="0"/>
            </a:br>
            <a:r>
              <a:rPr lang="bg-BG" sz="3000" dirty="0"/>
              <a:t>множество условия</a:t>
            </a:r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Множество случаи в </a:t>
            </a:r>
            <a:r>
              <a:rPr lang="en-US" dirty="0"/>
              <a:t>switch-case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4229100" y="1796684"/>
            <a:ext cx="3733800" cy="490935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cas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е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code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default: 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code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205253-2512-4E82-BA6F-ED4AD5682650}"/>
              </a:ext>
            </a:extLst>
          </p:cNvPr>
          <p:cNvSpPr/>
          <p:nvPr/>
        </p:nvSpPr>
        <p:spPr>
          <a:xfrm>
            <a:off x="4572000" y="2755189"/>
            <a:ext cx="2133600" cy="2133600"/>
          </a:xfrm>
          <a:prstGeom prst="rect">
            <a:avLst/>
          </a:prstGeom>
          <a:noFill/>
          <a:ln w="5715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20E9BBED-BDFA-4443-A949-FA9DD71D1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755190"/>
            <a:ext cx="2994110" cy="1553301"/>
          </a:xfrm>
          <a:custGeom>
            <a:avLst/>
            <a:gdLst>
              <a:gd name="connsiteX0" fmla="*/ 0 w 2994110"/>
              <a:gd name="connsiteY0" fmla="*/ 258889 h 1553301"/>
              <a:gd name="connsiteX1" fmla="*/ 258889 w 2994110"/>
              <a:gd name="connsiteY1" fmla="*/ 0 h 1553301"/>
              <a:gd name="connsiteX2" fmla="*/ 499018 w 2994110"/>
              <a:gd name="connsiteY2" fmla="*/ 0 h 1553301"/>
              <a:gd name="connsiteX3" fmla="*/ 499018 w 2994110"/>
              <a:gd name="connsiteY3" fmla="*/ 0 h 1553301"/>
              <a:gd name="connsiteX4" fmla="*/ 1247546 w 2994110"/>
              <a:gd name="connsiteY4" fmla="*/ 0 h 1553301"/>
              <a:gd name="connsiteX5" fmla="*/ 2735221 w 2994110"/>
              <a:gd name="connsiteY5" fmla="*/ 0 h 1553301"/>
              <a:gd name="connsiteX6" fmla="*/ 2994110 w 2994110"/>
              <a:gd name="connsiteY6" fmla="*/ 258889 h 1553301"/>
              <a:gd name="connsiteX7" fmla="*/ 2994110 w 2994110"/>
              <a:gd name="connsiteY7" fmla="*/ 258884 h 1553301"/>
              <a:gd name="connsiteX8" fmla="*/ 2994110 w 2994110"/>
              <a:gd name="connsiteY8" fmla="*/ 258884 h 1553301"/>
              <a:gd name="connsiteX9" fmla="*/ 2994110 w 2994110"/>
              <a:gd name="connsiteY9" fmla="*/ 647209 h 1553301"/>
              <a:gd name="connsiteX10" fmla="*/ 2994110 w 2994110"/>
              <a:gd name="connsiteY10" fmla="*/ 1294412 h 1553301"/>
              <a:gd name="connsiteX11" fmla="*/ 2735221 w 2994110"/>
              <a:gd name="connsiteY11" fmla="*/ 1553301 h 1553301"/>
              <a:gd name="connsiteX12" fmla="*/ 1247546 w 2994110"/>
              <a:gd name="connsiteY12" fmla="*/ 1553301 h 1553301"/>
              <a:gd name="connsiteX13" fmla="*/ 499018 w 2994110"/>
              <a:gd name="connsiteY13" fmla="*/ 1553301 h 1553301"/>
              <a:gd name="connsiteX14" fmla="*/ 499018 w 2994110"/>
              <a:gd name="connsiteY14" fmla="*/ 1553301 h 1553301"/>
              <a:gd name="connsiteX15" fmla="*/ 258889 w 2994110"/>
              <a:gd name="connsiteY15" fmla="*/ 1553301 h 1553301"/>
              <a:gd name="connsiteX16" fmla="*/ 0 w 2994110"/>
              <a:gd name="connsiteY16" fmla="*/ 1294412 h 1553301"/>
              <a:gd name="connsiteX17" fmla="*/ 0 w 2994110"/>
              <a:gd name="connsiteY17" fmla="*/ 647209 h 1553301"/>
              <a:gd name="connsiteX18" fmla="*/ -343784 w 2994110"/>
              <a:gd name="connsiteY18" fmla="*/ 445207 h 1553301"/>
              <a:gd name="connsiteX19" fmla="*/ 0 w 2994110"/>
              <a:gd name="connsiteY19" fmla="*/ 258884 h 1553301"/>
              <a:gd name="connsiteX20" fmla="*/ 0 w 2994110"/>
              <a:gd name="connsiteY20" fmla="*/ 258889 h 1553301"/>
              <a:gd name="connsiteX0" fmla="*/ 0 w 2994110"/>
              <a:gd name="connsiteY0" fmla="*/ 258889 h 1553301"/>
              <a:gd name="connsiteX1" fmla="*/ 258889 w 2994110"/>
              <a:gd name="connsiteY1" fmla="*/ 0 h 1553301"/>
              <a:gd name="connsiteX2" fmla="*/ 499018 w 2994110"/>
              <a:gd name="connsiteY2" fmla="*/ 0 h 1553301"/>
              <a:gd name="connsiteX3" fmla="*/ 499018 w 2994110"/>
              <a:gd name="connsiteY3" fmla="*/ 0 h 1553301"/>
              <a:gd name="connsiteX4" fmla="*/ 1247546 w 2994110"/>
              <a:gd name="connsiteY4" fmla="*/ 0 h 1553301"/>
              <a:gd name="connsiteX5" fmla="*/ 2735221 w 2994110"/>
              <a:gd name="connsiteY5" fmla="*/ 0 h 1553301"/>
              <a:gd name="connsiteX6" fmla="*/ 2994110 w 2994110"/>
              <a:gd name="connsiteY6" fmla="*/ 258889 h 1553301"/>
              <a:gd name="connsiteX7" fmla="*/ 2994110 w 2994110"/>
              <a:gd name="connsiteY7" fmla="*/ 258884 h 1553301"/>
              <a:gd name="connsiteX8" fmla="*/ 2994110 w 2994110"/>
              <a:gd name="connsiteY8" fmla="*/ 258884 h 1553301"/>
              <a:gd name="connsiteX9" fmla="*/ 2994110 w 2994110"/>
              <a:gd name="connsiteY9" fmla="*/ 647209 h 1553301"/>
              <a:gd name="connsiteX10" fmla="*/ 2994110 w 2994110"/>
              <a:gd name="connsiteY10" fmla="*/ 1294412 h 1553301"/>
              <a:gd name="connsiteX11" fmla="*/ 2735221 w 2994110"/>
              <a:gd name="connsiteY11" fmla="*/ 1553301 h 1553301"/>
              <a:gd name="connsiteX12" fmla="*/ 1247546 w 2994110"/>
              <a:gd name="connsiteY12" fmla="*/ 1553301 h 1553301"/>
              <a:gd name="connsiteX13" fmla="*/ 499018 w 2994110"/>
              <a:gd name="connsiteY13" fmla="*/ 1553301 h 1553301"/>
              <a:gd name="connsiteX14" fmla="*/ 499018 w 2994110"/>
              <a:gd name="connsiteY14" fmla="*/ 1553301 h 1553301"/>
              <a:gd name="connsiteX15" fmla="*/ 258889 w 2994110"/>
              <a:gd name="connsiteY15" fmla="*/ 1553301 h 1553301"/>
              <a:gd name="connsiteX16" fmla="*/ 0 w 2994110"/>
              <a:gd name="connsiteY16" fmla="*/ 1294412 h 1553301"/>
              <a:gd name="connsiteX17" fmla="*/ 0 w 2994110"/>
              <a:gd name="connsiteY17" fmla="*/ 647209 h 1553301"/>
              <a:gd name="connsiteX18" fmla="*/ 0 w 2994110"/>
              <a:gd name="connsiteY18" fmla="*/ 258884 h 1553301"/>
              <a:gd name="connsiteX19" fmla="*/ 0 w 2994110"/>
              <a:gd name="connsiteY19" fmla="*/ 258889 h 1553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994110" h="1553301">
                <a:moveTo>
                  <a:pt x="0" y="258889"/>
                </a:moveTo>
                <a:cubicBezTo>
                  <a:pt x="0" y="115909"/>
                  <a:pt x="115909" y="0"/>
                  <a:pt x="258889" y="0"/>
                </a:cubicBezTo>
                <a:lnTo>
                  <a:pt x="499018" y="0"/>
                </a:lnTo>
                <a:lnTo>
                  <a:pt x="499018" y="0"/>
                </a:lnTo>
                <a:lnTo>
                  <a:pt x="1247546" y="0"/>
                </a:lnTo>
                <a:lnTo>
                  <a:pt x="2735221" y="0"/>
                </a:lnTo>
                <a:cubicBezTo>
                  <a:pt x="2878201" y="0"/>
                  <a:pt x="2994110" y="115909"/>
                  <a:pt x="2994110" y="258889"/>
                </a:cubicBezTo>
                <a:lnTo>
                  <a:pt x="2994110" y="258884"/>
                </a:lnTo>
                <a:lnTo>
                  <a:pt x="2994110" y="258884"/>
                </a:lnTo>
                <a:lnTo>
                  <a:pt x="2994110" y="647209"/>
                </a:lnTo>
                <a:lnTo>
                  <a:pt x="2994110" y="1294412"/>
                </a:lnTo>
                <a:cubicBezTo>
                  <a:pt x="2994110" y="1437392"/>
                  <a:pt x="2878201" y="1553301"/>
                  <a:pt x="2735221" y="1553301"/>
                </a:cubicBezTo>
                <a:lnTo>
                  <a:pt x="1247546" y="1553301"/>
                </a:lnTo>
                <a:lnTo>
                  <a:pt x="499018" y="1553301"/>
                </a:lnTo>
                <a:lnTo>
                  <a:pt x="499018" y="1553301"/>
                </a:lnTo>
                <a:lnTo>
                  <a:pt x="258889" y="1553301"/>
                </a:lnTo>
                <a:cubicBezTo>
                  <a:pt x="115909" y="1553301"/>
                  <a:pt x="0" y="1437392"/>
                  <a:pt x="0" y="1294412"/>
                </a:cubicBezTo>
                <a:lnTo>
                  <a:pt x="0" y="647209"/>
                </a:lnTo>
                <a:lnTo>
                  <a:pt x="0" y="258884"/>
                </a:lnTo>
                <a:lnTo>
                  <a:pt x="0" y="258889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Кодът ще се изпълни ако някое от трите условия в серията е вярно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129FDA5-350C-4901-9660-DBC59B3D8D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267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3" y="1267873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Четен ден от седмицата (</a:t>
            </a:r>
            <a:r>
              <a:rPr lang="bg-BG" sz="3000" b="1" dirty="0">
                <a:solidFill>
                  <a:schemeClr val="bg1"/>
                </a:solidFill>
              </a:rPr>
              <a:t>текст</a:t>
            </a:r>
            <a:r>
              <a:rPr lang="bg-BG" sz="3000" dirty="0"/>
              <a:t>)</a:t>
            </a:r>
            <a:r>
              <a:rPr lang="en-GB" sz="3000" dirty="0"/>
              <a:t> - </a:t>
            </a:r>
            <a:r>
              <a:rPr lang="bg-BG" sz="3000" dirty="0"/>
              <a:t>въведен от потребителя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bg-BG" sz="3000" dirty="0"/>
              <a:t>Ако денят е работен</a:t>
            </a:r>
            <a:r>
              <a:rPr lang="en-GB" sz="3000" dirty="0"/>
              <a:t> - </a:t>
            </a:r>
            <a:r>
              <a:rPr lang="bg-BG" sz="3000" dirty="0"/>
              <a:t>отпечатва на конзолата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bg1"/>
                </a:solidFill>
              </a:rPr>
              <a:t>Working day</a:t>
            </a:r>
            <a:r>
              <a:rPr lang="en-US" sz="3000" dirty="0"/>
              <a:t>"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Ако денят е почивен</a:t>
            </a:r>
            <a:r>
              <a:rPr lang="en-GB" sz="3000" dirty="0"/>
              <a:t> - </a:t>
            </a:r>
            <a:r>
              <a:rPr lang="bg-BG" sz="3000" dirty="0"/>
              <a:t>отпечатва на конзолата </a:t>
            </a:r>
            <a:r>
              <a:rPr lang="en-GB" sz="3000" dirty="0"/>
              <a:t>"</a:t>
            </a:r>
            <a:r>
              <a:rPr lang="en-GB" sz="3000" b="1" dirty="0">
                <a:solidFill>
                  <a:schemeClr val="bg1"/>
                </a:solidFill>
              </a:rPr>
              <a:t>Weekend</a:t>
            </a:r>
            <a:r>
              <a:rPr lang="en-GB" sz="3000" dirty="0"/>
              <a:t>"</a:t>
            </a:r>
            <a:endParaRPr lang="bg-BG" sz="3000" dirty="0"/>
          </a:p>
          <a:p>
            <a:pPr lvl="1">
              <a:lnSpc>
                <a:spcPct val="100000"/>
              </a:lnSpc>
            </a:pPr>
            <a:r>
              <a:rPr lang="en-GB" sz="3000" dirty="0"/>
              <a:t>A</a:t>
            </a:r>
            <a:r>
              <a:rPr lang="bg-BG" sz="3000" dirty="0"/>
              <a:t>ко се въведе текст различен от ден от седмицата</a:t>
            </a:r>
            <a:r>
              <a:rPr lang="en-GB" sz="3000" dirty="0"/>
              <a:t> - o</a:t>
            </a:r>
            <a:r>
              <a:rPr lang="bg-BG" sz="3000" dirty="0"/>
              <a:t>тпечатва на конзолата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Error</a:t>
            </a:r>
            <a:r>
              <a:rPr lang="en-US" sz="3000" dirty="0"/>
              <a:t>"</a:t>
            </a:r>
            <a:endParaRPr lang="bg-BG" sz="3000" dirty="0"/>
          </a:p>
          <a:p>
            <a:pPr>
              <a:lnSpc>
                <a:spcPct val="100000"/>
              </a:lnSpc>
            </a:pPr>
            <a:r>
              <a:rPr lang="bg-BG" sz="3200" dirty="0"/>
              <a:t>Примерен вход и изход</a:t>
            </a:r>
            <a:r>
              <a:rPr lang="en-US" sz="3200" dirty="0"/>
              <a:t>:</a:t>
            </a:r>
            <a:endParaRPr lang="bg-BG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Почивен или работен ден - условие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671891" y="5559642"/>
            <a:ext cx="4813606" cy="560977"/>
            <a:chOff x="1377621" y="4649440"/>
            <a:chExt cx="2395572" cy="56097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191587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Working day</a:t>
              </a:r>
              <a:endParaRPr kumimoji="0" lang="bg-BG" sz="28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7621" y="4649440"/>
              <a:ext cx="843921" cy="56097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1">
                  <a:ln>
                    <a:noFill/>
                  </a:ln>
                  <a:uLnTx/>
                  <a:uFillTx/>
                  <a:latin typeface="Consolas" panose="020B0609020204030204" pitchFamily="49" charset="0"/>
                  <a:ea typeface="+mn-ea"/>
                  <a:cs typeface="Arial" panose="020B0604020202020204" pitchFamily="34" charset="0"/>
                </a:rPr>
                <a:t>Monday</a:t>
              </a:r>
              <a:endParaRPr kumimoji="0" lang="it-IT" sz="2800" b="1" i="0" u="none" strike="noStrike" kern="1200" cap="none" spc="0" normalizeH="0" baseline="0" noProof="1">
                <a:ln>
                  <a:noFill/>
                </a:ln>
                <a:uLnTx/>
                <a:uFillTx/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269764" y="4826043"/>
              <a:ext cx="26362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6057900" y="5559642"/>
            <a:ext cx="4582726" cy="560977"/>
            <a:chOff x="1493111" y="5657514"/>
            <a:chExt cx="2266336" cy="56097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4110" y="5657514"/>
              <a:ext cx="1115337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lang="en-US" sz="2800" b="1" dirty="0">
                  <a:solidFill>
                    <a:srgbClr val="234465"/>
                  </a:solidFill>
                  <a:latin typeface="Consolas" panose="020B0609020204030204" pitchFamily="49" charset="0"/>
                </a:rPr>
                <a:t>Weekend</a:t>
              </a:r>
              <a:endParaRPr kumimoji="0" lang="bg-BG" sz="28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3111" y="5678343"/>
              <a:ext cx="771853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b="1" noProof="1">
                  <a:solidFill>
                    <a:srgbClr val="234465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Sunday</a:t>
              </a:r>
              <a:endParaRPr kumimoji="0" lang="it-IT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316232" y="5841308"/>
              <a:ext cx="260576" cy="2416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AB3144EF-1217-41D5-8C25-F634E529A7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688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Почивен или работен ден -</a:t>
            </a:r>
            <a:r>
              <a:rPr lang="en-US" dirty="0"/>
              <a:t> </a:t>
            </a:r>
            <a:r>
              <a:rPr lang="bg-BG" dirty="0"/>
              <a:t>решение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3013500" y="1269000"/>
            <a:ext cx="6165000" cy="487498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-457200" algn="l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switch</a:t>
            </a: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solidFill>
                  <a:srgbClr val="FBEEDC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day</a:t>
            </a: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)</a:t>
            </a:r>
            <a:r>
              <a:rPr kumimoji="0" lang="bg-BG" sz="20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endParaRPr kumimoji="0" lang="en-US" sz="2000" b="1" i="0" u="none" strike="noStrike" kern="1200" cap="none" spc="0" normalizeH="0" baseline="0" noProof="1">
              <a:ln>
                <a:noFill/>
              </a:ln>
              <a:solidFill>
                <a:srgbClr val="FFA000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0" marR="0" lvl="0" indent="-457200" algn="l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{</a:t>
            </a: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solidFill>
                  <a:srgbClr val="FBEEDC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case "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Monday</a:t>
            </a:r>
            <a:r>
              <a:rPr lang="en-US" sz="2000" b="1" dirty="0">
                <a:latin typeface="Consolas" panose="020B0609020204030204" pitchFamily="49" charset="0"/>
              </a:rPr>
              <a:t>":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case "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Tuesday</a:t>
            </a:r>
            <a:r>
              <a:rPr lang="en-US" sz="2000" b="1" dirty="0">
                <a:latin typeface="Consolas" panose="020B0609020204030204" pitchFamily="49" charset="0"/>
              </a:rPr>
              <a:t>":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</a:t>
            </a: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TODO</a:t>
            </a:r>
            <a:endParaRPr lang="bg-BG" sz="2000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bg-BG" sz="2000" b="1" noProof="1">
                <a:latin typeface="Consolas" panose="020B0609020204030204" pitchFamily="49" charset="0"/>
              </a:rPr>
              <a:t> </a:t>
            </a:r>
            <a:r>
              <a:rPr lang="en-US" sz="2000" b="1" noProof="1">
                <a:latin typeface="Consolas" panose="020B0609020204030204" pitchFamily="49" charset="0"/>
              </a:rPr>
              <a:t>    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000" b="1" dirty="0">
                <a:latin typeface="Consolas" panose="020B0609020204030204" pitchFamily="49" charset="0"/>
              </a:rPr>
              <a:t>("Working day");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break;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case "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Saturday</a:t>
            </a:r>
            <a:r>
              <a:rPr lang="en-US" sz="2000" b="1" dirty="0">
                <a:latin typeface="Consolas" panose="020B0609020204030204" pitchFamily="49" charset="0"/>
              </a:rPr>
              <a:t>":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case "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Sunday</a:t>
            </a:r>
            <a:r>
              <a:rPr lang="en-US" sz="2000" b="1" dirty="0">
                <a:latin typeface="Consolas" panose="020B0609020204030204" pitchFamily="49" charset="0"/>
              </a:rPr>
              <a:t>": </a:t>
            </a:r>
            <a:endParaRPr lang="bg-BG" sz="2000" b="1" dirty="0">
              <a:latin typeface="Consolas" panose="020B0609020204030204" pitchFamily="49" charset="0"/>
            </a:endParaRPr>
          </a:p>
          <a:p>
            <a:r>
              <a:rPr lang="bg-BG" sz="2000" b="1" noProof="1">
                <a:latin typeface="Consolas" panose="020B0609020204030204" pitchFamily="49" charset="0"/>
              </a:rPr>
              <a:t> </a:t>
            </a:r>
            <a:r>
              <a:rPr lang="en-US" sz="2000" b="1" noProof="1">
                <a:latin typeface="Consolas" panose="020B0609020204030204" pitchFamily="49" charset="0"/>
              </a:rPr>
              <a:t>    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000" b="1" dirty="0">
                <a:latin typeface="Consolas" panose="020B0609020204030204" pitchFamily="49" charset="0"/>
              </a:rPr>
              <a:t>("Weekend");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break;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default:</a:t>
            </a:r>
            <a:endParaRPr lang="bg-BG" sz="2000" b="1" dirty="0">
              <a:latin typeface="Consolas" panose="020B0609020204030204" pitchFamily="49" charset="0"/>
            </a:endParaRPr>
          </a:p>
          <a:p>
            <a:r>
              <a:rPr lang="bg-BG" sz="2000" b="1" noProof="1">
                <a:latin typeface="Consolas" panose="020B0609020204030204" pitchFamily="49" charset="0"/>
              </a:rPr>
              <a:t> </a:t>
            </a:r>
            <a:r>
              <a:rPr lang="en-US" sz="2000" b="1" noProof="1">
                <a:latin typeface="Consolas" panose="020B0609020204030204" pitchFamily="49" charset="0"/>
              </a:rPr>
              <a:t>    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000" b="1" dirty="0">
                <a:latin typeface="Consolas" panose="020B0609020204030204" pitchFamily="49" charset="0"/>
              </a:rPr>
              <a:t>("Error"); </a:t>
            </a:r>
            <a:endParaRPr lang="bg-BG" sz="2000" b="1" dirty="0">
              <a:latin typeface="Consolas" panose="020B0609020204030204" pitchFamily="49" charset="0"/>
            </a:endParaRPr>
          </a:p>
          <a:p>
            <a:r>
              <a:rPr lang="bg-BG" sz="2000" b="1" dirty="0">
                <a:latin typeface="Consolas" panose="020B0609020204030204" pitchFamily="49" charset="0"/>
              </a:rPr>
              <a:t>   </a:t>
            </a:r>
            <a:r>
              <a:rPr lang="en-US" sz="2000" b="1" dirty="0">
                <a:latin typeface="Consolas" panose="020B0609020204030204" pitchFamily="49" charset="0"/>
              </a:rPr>
              <a:t>break;</a:t>
            </a:r>
            <a:endParaRPr kumimoji="0" lang="en-US" sz="2000" b="1" i="0" u="none" strike="noStrike" kern="1200" cap="none" spc="0" normalizeH="0" baseline="0" noProof="1">
              <a:ln>
                <a:noFill/>
              </a:ln>
              <a:effectLst/>
              <a:uLnTx/>
              <a:uFillTx/>
              <a:latin typeface="Consolas" panose="020B0609020204030204" pitchFamily="49" charset="0"/>
              <a:cs typeface="Consolas" pitchFamily="49" charset="0"/>
            </a:endParaRPr>
          </a:p>
          <a:p>
            <a:pPr marL="0" marR="0" lvl="0" indent="-457200" algn="l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cs typeface="Consolas" pitchFamily="49" charset="0"/>
              </a:rPr>
              <a:t>}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129FDA5-350C-4901-9660-DBC59B3D8D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109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8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8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8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8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8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28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8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83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83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2838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2838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2838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Проверява дали въведеният вход от потребителя е плод или зеленчук</a:t>
            </a:r>
            <a:r>
              <a:rPr lang="en-US" dirty="0"/>
              <a:t> </a:t>
            </a:r>
            <a:r>
              <a:rPr lang="bg-BG" dirty="0"/>
              <a:t>измежду изброените:</a:t>
            </a:r>
          </a:p>
          <a:p>
            <a:pPr lvl="2"/>
            <a:r>
              <a:rPr lang="bg-BG" dirty="0"/>
              <a:t>Плодове:</a:t>
            </a:r>
            <a:r>
              <a:rPr lang="en-US" dirty="0"/>
              <a:t> banana, apple, kiwi, cherry, lemon, grapes</a:t>
            </a:r>
            <a:endParaRPr lang="bg-BG" dirty="0"/>
          </a:p>
          <a:p>
            <a:pPr lvl="2"/>
            <a:r>
              <a:rPr lang="bg-BG" dirty="0"/>
              <a:t>Зеленчуци:</a:t>
            </a:r>
            <a:r>
              <a:rPr lang="en-US" dirty="0"/>
              <a:t> tomato, cucumber, pepper, carrot</a:t>
            </a:r>
            <a:endParaRPr lang="bg-BG" dirty="0"/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vegetable</a:t>
            </a:r>
            <a:r>
              <a:rPr lang="en-US" dirty="0"/>
              <a:t>"</a:t>
            </a:r>
            <a:r>
              <a:rPr lang="bg-BG" dirty="0"/>
              <a:t>,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fruit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unknown</a:t>
            </a:r>
            <a:r>
              <a:rPr lang="en-US" dirty="0"/>
              <a:t>"</a:t>
            </a:r>
            <a:endParaRPr lang="bg-BG" dirty="0"/>
          </a:p>
          <a:p>
            <a:pPr>
              <a:spcBef>
                <a:spcPts val="10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  <a:p>
            <a:pPr>
              <a:spcBef>
                <a:spcPts val="1000"/>
              </a:spcBef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Плод или зеленчук – условие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558410" y="5873973"/>
            <a:ext cx="2943564" cy="523220"/>
            <a:chOff x="295936" y="5821489"/>
            <a:chExt cx="2943564" cy="52322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95936" y="5821489"/>
              <a:ext cx="121699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lemon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22509" y="5827589"/>
              <a:ext cx="1216991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fruit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613724" y="5935311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D95250-9A00-4081-B64B-717246F123A3}"/>
              </a:ext>
            </a:extLst>
          </p:cNvPr>
          <p:cNvGrpSpPr/>
          <p:nvPr/>
        </p:nvGrpSpPr>
        <p:grpSpPr>
          <a:xfrm>
            <a:off x="8404874" y="5808433"/>
            <a:ext cx="3458219" cy="523220"/>
            <a:chOff x="8418549" y="5766487"/>
            <a:chExt cx="3458219" cy="52322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418549" y="5766487"/>
              <a:ext cx="107378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java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200318" y="5766487"/>
              <a:ext cx="167645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unknown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9693926" y="5904985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FF7E426-3EAC-4699-94CF-78A98E44862A}"/>
              </a:ext>
            </a:extLst>
          </p:cNvPr>
          <p:cNvGrpSpPr/>
          <p:nvPr/>
        </p:nvGrpSpPr>
        <p:grpSpPr>
          <a:xfrm>
            <a:off x="3886200" y="5840805"/>
            <a:ext cx="4099536" cy="540203"/>
            <a:chOff x="3899876" y="5781875"/>
            <a:chExt cx="4099536" cy="54020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D93EDC-5198-4A24-88D3-2E8E097B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9876" y="5798858"/>
              <a:ext cx="145693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carrot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4C1E7F-74D3-4010-98FC-1F6B51D10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892" y="5781875"/>
              <a:ext cx="201452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vegetable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4">
              <a:extLst>
                <a:ext uri="{FF2B5EF4-FFF2-40B4-BE49-F238E27FC236}">
                  <a16:creationId xmlns:a16="http://schemas.microsoft.com/office/drawing/2014/main" id="{964B6846-110F-4D21-9ED4-BE49DC94953A}"/>
                </a:ext>
              </a:extLst>
            </p:cNvPr>
            <p:cNvSpPr/>
            <p:nvPr/>
          </p:nvSpPr>
          <p:spPr>
            <a:xfrm>
              <a:off x="5522899" y="5937357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9" name="Slide Number">
            <a:extLst>
              <a:ext uri="{FF2B5EF4-FFF2-40B4-BE49-F238E27FC236}">
                <a16:creationId xmlns:a16="http://schemas.microsoft.com/office/drawing/2014/main" id="{3AB50EE8-9733-4F54-B351-9DA325D5FD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809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Плод или зеленчук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317655" y="1472242"/>
            <a:ext cx="5556689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latin typeface="Consolas" panose="020B0609020204030204" pitchFamily="49" charset="0"/>
              </a:rPr>
              <a:t>switch (food)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{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case "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banana</a:t>
            </a:r>
            <a:r>
              <a:rPr lang="en-US" sz="2000" b="1" noProof="1">
                <a:latin typeface="Consolas" panose="020B0609020204030204" pitchFamily="49" charset="0"/>
              </a:rPr>
              <a:t>":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 </a:t>
            </a:r>
            <a:r>
              <a:rPr lang="en-US" sz="20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TODO for all the fruits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case "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grapes</a:t>
            </a:r>
            <a:r>
              <a:rPr lang="en-US" sz="2000" b="1" noProof="1">
                <a:latin typeface="Consolas" panose="020B0609020204030204" pitchFamily="49" charset="0"/>
              </a:rPr>
              <a:t>":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 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000" b="1" noProof="1">
                <a:latin typeface="Consolas" panose="020B0609020204030204" pitchFamily="49" charset="0"/>
              </a:rPr>
              <a:t>("fruit");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  break;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case "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tomato</a:t>
            </a:r>
            <a:r>
              <a:rPr lang="en-US" sz="2000" b="1" noProof="1">
                <a:latin typeface="Consolas" panose="020B0609020204030204" pitchFamily="49" charset="0"/>
              </a:rPr>
              <a:t>"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 </a:t>
            </a:r>
            <a:r>
              <a:rPr lang="en-US" sz="20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TODO for all the vegetables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case "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carrot</a:t>
            </a:r>
            <a:r>
              <a:rPr lang="en-US" sz="2000" b="1" noProof="1">
                <a:latin typeface="Consolas" panose="020B0609020204030204" pitchFamily="49" charset="0"/>
              </a:rPr>
              <a:t>":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 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000" b="1" noProof="1">
                <a:latin typeface="Consolas" panose="020B0609020204030204" pitchFamily="49" charset="0"/>
              </a:rPr>
              <a:t>("vegetable");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  break;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default: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 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000" b="1" noProof="1">
                <a:latin typeface="Consolas" panose="020B0609020204030204" pitchFamily="49" charset="0"/>
              </a:rPr>
              <a:t>("unknown");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  break;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}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1119ABE-E921-4B09-9907-C1A7F76CE1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335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C65D0E-6366-4D88-BE15-FEC1EAD92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088" y="1494001"/>
            <a:ext cx="5085000" cy="2499407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8C33C1A5-C944-4FEF-B68C-C914A1C603E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Вложени условни конструкции</a:t>
            </a:r>
          </a:p>
        </p:txBody>
      </p:sp>
    </p:spTree>
    <p:extLst>
      <p:ext uri="{BB962C8B-B14F-4D97-AF65-F5344CB8AC3E}">
        <p14:creationId xmlns:p14="http://schemas.microsoft.com/office/powerpoint/2010/main" val="387121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Само при изпълнение на първото условие се преминава към </a:t>
            </a:r>
            <a:br>
              <a:rPr lang="en-US" sz="3200" dirty="0"/>
            </a:br>
            <a:r>
              <a:rPr lang="bg-BG" sz="3200" dirty="0"/>
              <a:t>вложената проверка</a:t>
            </a:r>
            <a:endParaRPr lang="en-US" sz="3200" dirty="0"/>
          </a:p>
          <a:p>
            <a:pPr>
              <a:lnSpc>
                <a:spcPct val="110000"/>
              </a:lnSpc>
            </a:pPr>
            <a:endParaRPr lang="bg-BG" sz="3200" dirty="0"/>
          </a:p>
          <a:p>
            <a:pPr>
              <a:lnSpc>
                <a:spcPct val="110000"/>
              </a:lnSpc>
            </a:pPr>
            <a:endParaRPr lang="bg-BG" sz="3000" dirty="0"/>
          </a:p>
          <a:p>
            <a:pPr lvl="2">
              <a:lnSpc>
                <a:spcPct val="110000"/>
              </a:lnSpc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Вложени проверки</a:t>
            </a:r>
            <a:endParaRPr lang="en-US" sz="3800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9499704D-414D-43C6-B7E0-80D135275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362200"/>
            <a:ext cx="9723910" cy="38990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if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(condition1)</a:t>
            </a:r>
            <a:r>
              <a:rPr kumimoji="0" lang="bg-BG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{</a:t>
            </a:r>
            <a:endParaRPr kumimoji="0" lang="bg-BG" sz="2600" b="1" i="0" u="none" strike="noStrike" kern="1200" cap="none" spc="0" normalizeH="0" baseline="0" noProof="1">
              <a:ln>
                <a:noFill/>
              </a:ln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</a:rPr>
              <a:t>   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</a:rPr>
              <a:t>System.out.println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("condition1 valid");</a:t>
            </a:r>
          </a:p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</a:t>
            </a:r>
            <a:r>
              <a:rPr kumimoji="0" lang="bg-BG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if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(condition2) {</a:t>
            </a:r>
          </a:p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</a:t>
            </a:r>
            <a:r>
              <a:rPr kumimoji="0" lang="bg-BG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System.out.println("condition2 valid");</a:t>
            </a:r>
          </a:p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}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else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{</a:t>
            </a:r>
          </a:p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    System.out.println("condition2 not valid");</a:t>
            </a:r>
          </a:p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}</a:t>
            </a:r>
            <a:endParaRPr kumimoji="0" lang="en-US" sz="2600" b="1" i="0" u="none" strike="noStrike" kern="1200" cap="none" spc="0" normalizeH="0" baseline="0" noProof="1">
              <a:ln>
                <a:noFill/>
              </a:ln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}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4B746-A587-49E5-A9BD-2305406835FF}"/>
              </a:ext>
            </a:extLst>
          </p:cNvPr>
          <p:cNvSpPr/>
          <p:nvPr/>
        </p:nvSpPr>
        <p:spPr>
          <a:xfrm>
            <a:off x="1866000" y="3400785"/>
            <a:ext cx="8954400" cy="243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718AAAED-B166-416D-B57D-98183816B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3200" y="5994581"/>
            <a:ext cx="4509308" cy="533400"/>
          </a:xfrm>
          <a:prstGeom prst="wedgeRoundRectCallout">
            <a:avLst>
              <a:gd name="adj1" fmla="val -54741"/>
              <a:gd name="adj2" fmla="val -49670"/>
              <a:gd name="adj3" fmla="val 16667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Вложена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</a:t>
            </a:r>
            <a:r>
              <a:rPr kumimoji="0" lang="bg-BG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конструкция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4F7A738-6457-4435-A629-E0A78B09C1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7005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bg-BG" sz="3200" dirty="0"/>
              <a:t>Преговор</a:t>
            </a:r>
            <a:endParaRPr lang="en-US" sz="3200" dirty="0"/>
          </a:p>
          <a:p>
            <a:pPr marL="514350" indent="-514350"/>
            <a:r>
              <a:rPr lang="bg-BG" sz="3200" dirty="0"/>
              <a:t>Условна конструкция</a:t>
            </a:r>
            <a:r>
              <a:rPr lang="en-US" sz="3200" dirty="0"/>
              <a:t> </a:t>
            </a:r>
            <a:r>
              <a:rPr lang="en-US" sz="3200" b="1" dirty="0"/>
              <a:t>switch - case</a:t>
            </a:r>
            <a:endParaRPr lang="bg-BG" sz="3200" b="1" dirty="0"/>
          </a:p>
          <a:p>
            <a:pPr marL="514350" indent="-514350"/>
            <a:r>
              <a:rPr lang="bg-BG" sz="3000" dirty="0"/>
              <a:t>Вложени</a:t>
            </a:r>
            <a:r>
              <a:rPr lang="en-US" sz="3000" dirty="0"/>
              <a:t> </a:t>
            </a:r>
            <a:r>
              <a:rPr lang="bg-BG" sz="3000" dirty="0"/>
              <a:t>условни конструкции</a:t>
            </a:r>
            <a:endParaRPr lang="en-US" sz="3200" b="1" dirty="0"/>
          </a:p>
          <a:p>
            <a:pPr marL="514350" indent="-514350"/>
            <a:r>
              <a:rPr lang="bg-BG" sz="3200" dirty="0"/>
              <a:t>Логически оператори</a:t>
            </a:r>
          </a:p>
          <a:p>
            <a:pPr marL="723900" lvl="1" indent="-420688"/>
            <a:r>
              <a:rPr lang="bg-BG" sz="3200" dirty="0"/>
              <a:t>Логически оператори "</a:t>
            </a:r>
            <a:r>
              <a:rPr lang="en-US" sz="3200" b="1" dirty="0">
                <a:solidFill>
                  <a:schemeClr val="bg1"/>
                </a:solidFill>
              </a:rPr>
              <a:t>&amp;&amp;</a:t>
            </a:r>
            <a:r>
              <a:rPr lang="bg-BG" sz="3200" dirty="0"/>
              <a:t>"</a:t>
            </a:r>
            <a:r>
              <a:rPr lang="en-US" sz="3200" dirty="0"/>
              <a:t>, "</a:t>
            </a:r>
            <a:r>
              <a:rPr lang="en-US" sz="3200" b="1" dirty="0">
                <a:solidFill>
                  <a:schemeClr val="bg1"/>
                </a:solidFill>
              </a:rPr>
              <a:t>||</a:t>
            </a:r>
            <a:r>
              <a:rPr lang="en-GB" sz="3200" dirty="0"/>
              <a:t>"</a:t>
            </a:r>
            <a:r>
              <a:rPr lang="bg-BG" sz="3200" dirty="0"/>
              <a:t>,</a:t>
            </a:r>
            <a:r>
              <a:rPr lang="en-GB" sz="3200" dirty="0"/>
              <a:t> "</a:t>
            </a:r>
            <a:r>
              <a:rPr lang="en-GB" sz="3200" b="1" dirty="0">
                <a:solidFill>
                  <a:schemeClr val="bg1"/>
                </a:solidFill>
              </a:rPr>
              <a:t>!</a:t>
            </a:r>
            <a:r>
              <a:rPr lang="en-GB" sz="3200" dirty="0"/>
              <a:t>"</a:t>
            </a:r>
            <a:endParaRPr lang="bg-BG" sz="3200" dirty="0"/>
          </a:p>
          <a:p>
            <a:pPr marL="723900" lvl="1" indent="-420688"/>
            <a:r>
              <a:rPr lang="bg-BG" sz="3200" dirty="0"/>
              <a:t>Приоритет на условия</a:t>
            </a:r>
          </a:p>
          <a:p>
            <a:pPr marL="303212" lvl="1" indent="0">
              <a:buNone/>
            </a:pPr>
            <a:endParaRPr lang="bg-BG" sz="3200" b="1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90B21C0-4E3A-46B9-B950-679321ED6A6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10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199" dirty="0"/>
              <a:t>Напишете програма, която чете от потребителя:</a:t>
            </a:r>
          </a:p>
          <a:p>
            <a:pPr lvl="1">
              <a:lnSpc>
                <a:spcPct val="110000"/>
              </a:lnSpc>
            </a:pPr>
            <a:r>
              <a:rPr lang="bg-BG" sz="3099" dirty="0"/>
              <a:t>Възраст и пол</a:t>
            </a:r>
          </a:p>
          <a:p>
            <a:pPr lvl="1">
              <a:lnSpc>
                <a:spcPct val="110000"/>
              </a:lnSpc>
            </a:pPr>
            <a:r>
              <a:rPr lang="bg-BG" sz="2899" dirty="0"/>
              <a:t>Принтира обръщение според въведените данни, както е показано на схемата</a:t>
            </a:r>
            <a:r>
              <a:rPr lang="en-US" sz="2899" dirty="0"/>
              <a:t> (</a:t>
            </a:r>
            <a:r>
              <a:rPr lang="bg-BG" sz="2899" dirty="0"/>
              <a:t>в следващия слайд</a:t>
            </a:r>
            <a:r>
              <a:rPr lang="en-US" sz="2899" dirty="0"/>
              <a:t>)</a:t>
            </a:r>
            <a:endParaRPr lang="bg-BG" sz="2899" dirty="0"/>
          </a:p>
          <a:p>
            <a:pPr>
              <a:lnSpc>
                <a:spcPct val="110000"/>
              </a:lnSpc>
            </a:pPr>
            <a:r>
              <a:rPr lang="bg-BG" sz="3199" dirty="0"/>
              <a:t>Примерен вход и изход:</a:t>
            </a:r>
            <a:endParaRPr lang="en-US" sz="3199" dirty="0"/>
          </a:p>
          <a:p>
            <a:pPr>
              <a:lnSpc>
                <a:spcPct val="110000"/>
              </a:lnSpc>
            </a:pPr>
            <a:endParaRPr lang="bg-BG" sz="2999" dirty="0"/>
          </a:p>
          <a:p>
            <a:pPr lvl="2">
              <a:lnSpc>
                <a:spcPct val="110000"/>
              </a:lnSpc>
            </a:pPr>
            <a:endParaRPr lang="en-US" sz="27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799" dirty="0"/>
              <a:t>Обръщение според възраст и пол</a:t>
            </a:r>
            <a:r>
              <a:rPr lang="en-US" sz="3799" dirty="0"/>
              <a:t> – </a:t>
            </a:r>
            <a:r>
              <a:rPr lang="bg-BG" sz="3799" dirty="0"/>
              <a:t>условие</a:t>
            </a:r>
            <a:endParaRPr lang="en-US" sz="3799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16E8BCE-3B29-4D37-85AD-64692F3632E1}"/>
              </a:ext>
            </a:extLst>
          </p:cNvPr>
          <p:cNvGrpSpPr/>
          <p:nvPr/>
        </p:nvGrpSpPr>
        <p:grpSpPr>
          <a:xfrm>
            <a:off x="557171" y="4598700"/>
            <a:ext cx="2589844" cy="892065"/>
            <a:chOff x="1684152" y="5496496"/>
            <a:chExt cx="2121547" cy="781674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684152" y="5496496"/>
              <a:ext cx="629117" cy="7816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9" b="1" noProof="1">
                  <a:latin typeface="Consolas" pitchFamily="49" charset="0"/>
                  <a:cs typeface="Consolas" pitchFamily="49" charset="0"/>
                </a:rPr>
                <a:t>12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9" b="1" noProof="1"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815099" y="5636202"/>
              <a:ext cx="990600" cy="5585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9" b="1" noProof="1">
                  <a:latin typeface="Consolas" pitchFamily="49" charset="0"/>
                  <a:cs typeface="Consolas" pitchFamily="49" charset="0"/>
                </a:rPr>
                <a:t>Miss</a:t>
              </a:r>
              <a:endParaRPr lang="bg-BG" sz="25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211B7E4F-124B-4711-8422-6143EC966B7F}"/>
                </a:ext>
              </a:extLst>
            </p:cNvPr>
            <p:cNvSpPr/>
            <p:nvPr/>
          </p:nvSpPr>
          <p:spPr>
            <a:xfrm>
              <a:off x="2428844" y="5828472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31F4963-28CA-4CE2-8E80-5B7F6A306E66}"/>
              </a:ext>
            </a:extLst>
          </p:cNvPr>
          <p:cNvGrpSpPr/>
          <p:nvPr/>
        </p:nvGrpSpPr>
        <p:grpSpPr>
          <a:xfrm>
            <a:off x="3711620" y="4598700"/>
            <a:ext cx="2361966" cy="892065"/>
            <a:chOff x="4307530" y="5496496"/>
            <a:chExt cx="1863082" cy="781674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307530" y="5496496"/>
              <a:ext cx="629117" cy="7816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9" b="1" noProof="1">
                  <a:latin typeface="Consolas" pitchFamily="49" charset="0"/>
                  <a:cs typeface="Consolas" pitchFamily="49" charset="0"/>
                </a:rPr>
                <a:t>16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9" b="1" noProof="1"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406186" y="5654132"/>
              <a:ext cx="764426" cy="54060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9" b="1" noProof="1">
                  <a:latin typeface="Consolas" pitchFamily="49" charset="0"/>
                  <a:cs typeface="Consolas" pitchFamily="49" charset="0"/>
                </a:rPr>
                <a:t>Mr.</a:t>
              </a:r>
              <a:endParaRPr lang="bg-BG" sz="25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A67F42F2-67B8-4696-93ED-3A17F3EA5FE9}"/>
                </a:ext>
              </a:extLst>
            </p:cNvPr>
            <p:cNvSpPr/>
            <p:nvPr/>
          </p:nvSpPr>
          <p:spPr>
            <a:xfrm>
              <a:off x="5094161" y="5798408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28CF9B43-4106-429A-A7C8-90501BD3B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0685" y="3429001"/>
            <a:ext cx="4230045" cy="1996423"/>
          </a:xfrm>
          <a:prstGeom prst="rect">
            <a:avLst/>
          </a:prstGeom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1208F545-16BC-4C4B-8DA1-2F83D6F072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497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1E00CE-10E9-40C7-B645-5389B8415EDE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558092" y="1193112"/>
            <a:ext cx="0" cy="57831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1565AC4C-60BD-4195-A8CA-A4A143854A81}"/>
              </a:ext>
            </a:extLst>
          </p:cNvPr>
          <p:cNvSpPr/>
          <p:nvPr/>
        </p:nvSpPr>
        <p:spPr>
          <a:xfrm>
            <a:off x="1403053" y="4959673"/>
            <a:ext cx="2029713" cy="498465"/>
          </a:xfrm>
          <a:prstGeom prst="parallelogram">
            <a:avLst>
              <a:gd name="adj" fmla="val 5521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"Miss" </a:t>
            </a:r>
          </a:p>
        </p:txBody>
      </p:sp>
      <p:sp>
        <p:nvSpPr>
          <p:cNvPr id="53" name="Parallelogram 52">
            <a:extLst>
              <a:ext uri="{FF2B5EF4-FFF2-40B4-BE49-F238E27FC236}">
                <a16:creationId xmlns:a16="http://schemas.microsoft.com/office/drawing/2014/main" id="{FD9D4411-309E-49C1-AF2B-2B04D0DDD6EE}"/>
              </a:ext>
            </a:extLst>
          </p:cNvPr>
          <p:cNvSpPr/>
          <p:nvPr/>
        </p:nvSpPr>
        <p:spPr>
          <a:xfrm>
            <a:off x="6818721" y="4955574"/>
            <a:ext cx="2249559" cy="506659"/>
          </a:xfrm>
          <a:prstGeom prst="parallelogram">
            <a:avLst>
              <a:gd name="adj" fmla="val 4030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"Master" </a:t>
            </a: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7D2EDC53-2F62-47AB-9BFC-D6A45E761DE1}"/>
              </a:ext>
            </a:extLst>
          </p:cNvPr>
          <p:cNvSpPr/>
          <p:nvPr/>
        </p:nvSpPr>
        <p:spPr bwMode="auto">
          <a:xfrm>
            <a:off x="5296610" y="385971"/>
            <a:ext cx="2690303" cy="788437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B839BE1-023C-4CFF-9C14-11A7DC75820C}"/>
              </a:ext>
            </a:extLst>
          </p:cNvPr>
          <p:cNvGrpSpPr/>
          <p:nvPr/>
        </p:nvGrpSpPr>
        <p:grpSpPr>
          <a:xfrm>
            <a:off x="2866791" y="3323737"/>
            <a:ext cx="1826420" cy="1582240"/>
            <a:chOff x="2696312" y="3142293"/>
            <a:chExt cx="1826420" cy="1582240"/>
          </a:xfrm>
        </p:grpSpPr>
        <p:sp>
          <p:nvSpPr>
            <p:cNvPr id="16" name="Diamond 15">
              <a:extLst>
                <a:ext uri="{FF2B5EF4-FFF2-40B4-BE49-F238E27FC236}">
                  <a16:creationId xmlns:a16="http://schemas.microsoft.com/office/drawing/2014/main" id="{A4E70B9E-6569-4A73-A2C3-314765DD3349}"/>
                </a:ext>
              </a:extLst>
            </p:cNvPr>
            <p:cNvSpPr/>
            <p:nvPr/>
          </p:nvSpPr>
          <p:spPr bwMode="auto">
            <a:xfrm>
              <a:off x="2696312" y="3142293"/>
              <a:ext cx="1826420" cy="158224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BC02F48-CB27-4F92-8342-FC733262C99F}"/>
                </a:ext>
              </a:extLst>
            </p:cNvPr>
            <p:cNvSpPr txBox="1"/>
            <p:nvPr/>
          </p:nvSpPr>
          <p:spPr>
            <a:xfrm>
              <a:off x="3011236" y="3651383"/>
              <a:ext cx="1325525" cy="539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age &lt; 16</a:t>
              </a: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5C4050EB-2124-406F-BD92-0AAFF9382C72}"/>
              </a:ext>
            </a:extLst>
          </p:cNvPr>
          <p:cNvGrpSpPr/>
          <p:nvPr/>
        </p:nvGrpSpPr>
        <p:grpSpPr>
          <a:xfrm>
            <a:off x="2417910" y="3790115"/>
            <a:ext cx="579005" cy="1169556"/>
            <a:chOff x="2416321" y="3790115"/>
            <a:chExt cx="579005" cy="116955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64AC3C0-E3CF-4931-9056-C601409078A6}"/>
                </a:ext>
              </a:extLst>
            </p:cNvPr>
            <p:cNvSpPr txBox="1"/>
            <p:nvPr/>
          </p:nvSpPr>
          <p:spPr>
            <a:xfrm>
              <a:off x="2416321" y="3790115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75E0DBA9-5AFE-4DBD-82C7-B0A35725C036}"/>
                </a:ext>
              </a:extLst>
            </p:cNvPr>
            <p:cNvCxnSpPr>
              <a:cxnSpLocks/>
              <a:stCxn id="16" idx="1"/>
              <a:endCxn id="26" idx="0"/>
            </p:cNvCxnSpPr>
            <p:nvPr/>
          </p:nvCxnSpPr>
          <p:spPr>
            <a:xfrm rot="10800000" flipV="1">
              <a:off x="2416321" y="4114856"/>
              <a:ext cx="448882" cy="84481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4C9D7B88-13ED-43A7-9285-62FCC3828366}"/>
              </a:ext>
            </a:extLst>
          </p:cNvPr>
          <p:cNvGrpSpPr/>
          <p:nvPr/>
        </p:nvGrpSpPr>
        <p:grpSpPr>
          <a:xfrm>
            <a:off x="4559565" y="3801273"/>
            <a:ext cx="770445" cy="1158398"/>
            <a:chOff x="4557976" y="3801273"/>
            <a:chExt cx="770445" cy="115839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301BF33-4109-4F75-AB8E-336C15FEE775}"/>
                </a:ext>
              </a:extLst>
            </p:cNvPr>
            <p:cNvSpPr txBox="1"/>
            <p:nvPr/>
          </p:nvSpPr>
          <p:spPr>
            <a:xfrm>
              <a:off x="4557976" y="3801273"/>
              <a:ext cx="770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0EF32022-AD66-4713-884C-075CD3624E8A}"/>
                </a:ext>
              </a:extLst>
            </p:cNvPr>
            <p:cNvCxnSpPr>
              <a:cxnSpLocks/>
              <a:stCxn id="16" idx="3"/>
              <a:endCxn id="130" idx="0"/>
            </p:cNvCxnSpPr>
            <p:nvPr/>
          </p:nvCxnSpPr>
          <p:spPr>
            <a:xfrm>
              <a:off x="4691623" y="4114857"/>
              <a:ext cx="450827" cy="844814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71905F0-A03E-43B7-8A72-6EA4C7CB158F}"/>
              </a:ext>
            </a:extLst>
          </p:cNvPr>
          <p:cNvGrpSpPr/>
          <p:nvPr/>
        </p:nvGrpSpPr>
        <p:grpSpPr>
          <a:xfrm>
            <a:off x="8422974" y="3429000"/>
            <a:ext cx="1826420" cy="1582240"/>
            <a:chOff x="2357157" y="4108502"/>
            <a:chExt cx="1826420" cy="1582240"/>
          </a:xfrm>
        </p:grpSpPr>
        <p:sp>
          <p:nvSpPr>
            <p:cNvPr id="39" name="Diamond 38">
              <a:extLst>
                <a:ext uri="{FF2B5EF4-FFF2-40B4-BE49-F238E27FC236}">
                  <a16:creationId xmlns:a16="http://schemas.microsoft.com/office/drawing/2014/main" id="{CC28B582-9228-4C41-A089-B16C0AA94A20}"/>
                </a:ext>
              </a:extLst>
            </p:cNvPr>
            <p:cNvSpPr/>
            <p:nvPr/>
          </p:nvSpPr>
          <p:spPr bwMode="auto">
            <a:xfrm>
              <a:off x="2357157" y="4108502"/>
              <a:ext cx="1826420" cy="158224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788B33F-CEB0-4501-83F7-092D72A6CDC7}"/>
                </a:ext>
              </a:extLst>
            </p:cNvPr>
            <p:cNvSpPr txBox="1"/>
            <p:nvPr/>
          </p:nvSpPr>
          <p:spPr>
            <a:xfrm>
              <a:off x="2693742" y="4611699"/>
              <a:ext cx="1325525" cy="539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age &lt; 16</a:t>
              </a: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60AA4530-C6C8-41A6-BAE1-A4CA285976D5}"/>
              </a:ext>
            </a:extLst>
          </p:cNvPr>
          <p:cNvGrpSpPr/>
          <p:nvPr/>
        </p:nvGrpSpPr>
        <p:grpSpPr>
          <a:xfrm>
            <a:off x="7919748" y="3814674"/>
            <a:ext cx="579005" cy="1140899"/>
            <a:chOff x="7918159" y="3814673"/>
            <a:chExt cx="579005" cy="1140899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F1925AD-3CC4-4197-AB5B-2222E192CB31}"/>
                </a:ext>
              </a:extLst>
            </p:cNvPr>
            <p:cNvSpPr txBox="1"/>
            <p:nvPr/>
          </p:nvSpPr>
          <p:spPr>
            <a:xfrm>
              <a:off x="7918159" y="3814673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C451A3C0-E540-4DA3-B3DC-0FA8C526E1EF}"/>
                </a:ext>
              </a:extLst>
            </p:cNvPr>
            <p:cNvCxnSpPr>
              <a:cxnSpLocks/>
              <a:stCxn id="39" idx="1"/>
              <a:endCxn id="53" idx="1"/>
            </p:cNvCxnSpPr>
            <p:nvPr/>
          </p:nvCxnSpPr>
          <p:spPr>
            <a:xfrm rot="10800000" flipV="1">
              <a:off x="8044006" y="4220119"/>
              <a:ext cx="377380" cy="735453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81E84CDA-F51C-4E53-8289-2031F5A38F9F}"/>
              </a:ext>
            </a:extLst>
          </p:cNvPr>
          <p:cNvGrpSpPr/>
          <p:nvPr/>
        </p:nvGrpSpPr>
        <p:grpSpPr>
          <a:xfrm>
            <a:off x="10139854" y="3796571"/>
            <a:ext cx="806492" cy="1154907"/>
            <a:chOff x="10138266" y="3796570"/>
            <a:chExt cx="806492" cy="115490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EB18D6B-FCB5-4DDA-8FCB-5FDB41A6A6D7}"/>
                </a:ext>
              </a:extLst>
            </p:cNvPr>
            <p:cNvSpPr txBox="1"/>
            <p:nvPr/>
          </p:nvSpPr>
          <p:spPr>
            <a:xfrm>
              <a:off x="10138266" y="3796570"/>
              <a:ext cx="806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73" name="Connector: Elbow 72">
              <a:extLst>
                <a:ext uri="{FF2B5EF4-FFF2-40B4-BE49-F238E27FC236}">
                  <a16:creationId xmlns:a16="http://schemas.microsoft.com/office/drawing/2014/main" id="{67DE1F34-B64D-4222-BB98-5B492BD5170A}"/>
                </a:ext>
              </a:extLst>
            </p:cNvPr>
            <p:cNvCxnSpPr>
              <a:cxnSpLocks/>
              <a:stCxn id="39" idx="3"/>
              <a:endCxn id="101" idx="0"/>
            </p:cNvCxnSpPr>
            <p:nvPr/>
          </p:nvCxnSpPr>
          <p:spPr>
            <a:xfrm>
              <a:off x="10247806" y="4220120"/>
              <a:ext cx="567941" cy="731357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Parallelogram 100">
            <a:extLst>
              <a:ext uri="{FF2B5EF4-FFF2-40B4-BE49-F238E27FC236}">
                <a16:creationId xmlns:a16="http://schemas.microsoft.com/office/drawing/2014/main" id="{2A94C171-85E9-4A78-BC4C-673309D0ADDD}"/>
              </a:ext>
            </a:extLst>
          </p:cNvPr>
          <p:cNvSpPr/>
          <p:nvPr/>
        </p:nvSpPr>
        <p:spPr>
          <a:xfrm>
            <a:off x="9692556" y="4951478"/>
            <a:ext cx="2249559" cy="506659"/>
          </a:xfrm>
          <a:prstGeom prst="parallelogram">
            <a:avLst>
              <a:gd name="adj" fmla="val 4030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"Mr."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24B0980-C125-41C2-878A-1368309B7A49}"/>
              </a:ext>
            </a:extLst>
          </p:cNvPr>
          <p:cNvGrpSpPr/>
          <p:nvPr/>
        </p:nvGrpSpPr>
        <p:grpSpPr>
          <a:xfrm>
            <a:off x="5212606" y="1771425"/>
            <a:ext cx="2774306" cy="2022747"/>
            <a:chOff x="5211018" y="1771424"/>
            <a:chExt cx="2774306" cy="2022747"/>
          </a:xfrm>
        </p:grpSpPr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EC0DA02B-5D27-4449-8A4D-B94CFE634E61}"/>
                </a:ext>
              </a:extLst>
            </p:cNvPr>
            <p:cNvSpPr/>
            <p:nvPr/>
          </p:nvSpPr>
          <p:spPr bwMode="auto">
            <a:xfrm>
              <a:off x="5468180" y="1771424"/>
              <a:ext cx="2176647" cy="2022747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419DE0-F0AC-4D73-B1BC-50F2B10DA111}"/>
                </a:ext>
              </a:extLst>
            </p:cNvPr>
            <p:cNvSpPr txBox="1"/>
            <p:nvPr/>
          </p:nvSpPr>
          <p:spPr>
            <a:xfrm>
              <a:off x="5211018" y="2464850"/>
              <a:ext cx="2774306" cy="539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gender equals </a:t>
              </a:r>
              <a:r>
                <a:rPr lang="bg-BG" sz="2000" dirty="0">
                  <a:solidFill>
                    <a:schemeClr val="bg2"/>
                  </a:solidFill>
                </a:rPr>
                <a:t>'</a:t>
              </a:r>
              <a:r>
                <a:rPr lang="en-US" sz="2000" dirty="0">
                  <a:solidFill>
                    <a:schemeClr val="bg2"/>
                  </a:solidFill>
                </a:rPr>
                <a:t>f</a:t>
              </a:r>
              <a:r>
                <a:rPr lang="bg-BG" sz="2000" dirty="0">
                  <a:solidFill>
                    <a:schemeClr val="bg2"/>
                  </a:solidFill>
                </a:rPr>
                <a:t>'</a:t>
              </a:r>
              <a:endParaRPr lang="en-US" sz="20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F3F485D8-2BEE-4D57-B114-6FD432D9D557}"/>
              </a:ext>
            </a:extLst>
          </p:cNvPr>
          <p:cNvGrpSpPr/>
          <p:nvPr/>
        </p:nvGrpSpPr>
        <p:grpSpPr>
          <a:xfrm>
            <a:off x="7537077" y="2446364"/>
            <a:ext cx="1799106" cy="1001928"/>
            <a:chOff x="7535490" y="2427072"/>
            <a:chExt cx="1799106" cy="100192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DEC098-F319-4039-B337-C1B65849A9BE}"/>
                </a:ext>
              </a:extLst>
            </p:cNvPr>
            <p:cNvSpPr txBox="1"/>
            <p:nvPr/>
          </p:nvSpPr>
          <p:spPr>
            <a:xfrm flipH="1">
              <a:off x="7535490" y="2427072"/>
              <a:ext cx="619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id="{38656E3C-2F43-41A0-818A-663BFEC759B3}"/>
                </a:ext>
              </a:extLst>
            </p:cNvPr>
            <p:cNvCxnSpPr>
              <a:cxnSpLocks/>
              <a:endCxn id="39" idx="0"/>
            </p:cNvCxnSpPr>
            <p:nvPr/>
          </p:nvCxnSpPr>
          <p:spPr>
            <a:xfrm>
              <a:off x="7644828" y="2763505"/>
              <a:ext cx="1689768" cy="66549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03D2DDF9-E335-4ECF-90C2-8092726754C6}"/>
              </a:ext>
            </a:extLst>
          </p:cNvPr>
          <p:cNvGrpSpPr/>
          <p:nvPr/>
        </p:nvGrpSpPr>
        <p:grpSpPr>
          <a:xfrm>
            <a:off x="3780001" y="2443204"/>
            <a:ext cx="2116504" cy="899824"/>
            <a:chOff x="3778414" y="2423912"/>
            <a:chExt cx="2116504" cy="89982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A846782-9124-42E9-98FC-8B3CCF25A5D2}"/>
                </a:ext>
              </a:extLst>
            </p:cNvPr>
            <p:cNvSpPr txBox="1"/>
            <p:nvPr/>
          </p:nvSpPr>
          <p:spPr>
            <a:xfrm>
              <a:off x="5008881" y="2423912"/>
              <a:ext cx="886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121" name="Connector: Elbow 120">
              <a:extLst>
                <a:ext uri="{FF2B5EF4-FFF2-40B4-BE49-F238E27FC236}">
                  <a16:creationId xmlns:a16="http://schemas.microsoft.com/office/drawing/2014/main" id="{888C84AF-6B1F-4A46-B68A-EA8C4EBB9833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 rot="10800000" flipV="1">
              <a:off x="3778414" y="2754765"/>
              <a:ext cx="1708997" cy="56897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Parallelogram 129">
            <a:extLst>
              <a:ext uri="{FF2B5EF4-FFF2-40B4-BE49-F238E27FC236}">
                <a16:creationId xmlns:a16="http://schemas.microsoft.com/office/drawing/2014/main" id="{E5910476-5D14-4FA5-A422-DFE89DAB54A6}"/>
              </a:ext>
            </a:extLst>
          </p:cNvPr>
          <p:cNvSpPr/>
          <p:nvPr/>
        </p:nvSpPr>
        <p:spPr>
          <a:xfrm>
            <a:off x="4129182" y="4959672"/>
            <a:ext cx="2029713" cy="498465"/>
          </a:xfrm>
          <a:prstGeom prst="parallelogram">
            <a:avLst>
              <a:gd name="adj" fmla="val 5521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"Ms." </a:t>
            </a:r>
          </a:p>
        </p:txBody>
      </p:sp>
      <p:sp>
        <p:nvSpPr>
          <p:cNvPr id="41" name="Slide Number">
            <a:extLst>
              <a:ext uri="{FF2B5EF4-FFF2-40B4-BE49-F238E27FC236}">
                <a16:creationId xmlns:a16="http://schemas.microsoft.com/office/drawing/2014/main" id="{3B9DD321-3116-44B6-83FC-D8F70952B63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90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53" grpId="0" animBg="1"/>
      <p:bldP spid="101" grpId="0" animBg="1"/>
      <p:bldP spid="1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Обръщение според възраст и пол</a:t>
            </a:r>
            <a:r>
              <a:rPr lang="en-US" sz="3600" dirty="0"/>
              <a:t> -</a:t>
            </a:r>
            <a:r>
              <a:rPr lang="bg-BG" sz="3600" dirty="0"/>
              <a:t> решение</a:t>
            </a:r>
            <a:endParaRPr lang="en-US" sz="38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94F9055-89B6-440B-BF72-818E38F95D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6C0F98C-38CD-471A-95F8-00EBF7D88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3500" y="1719000"/>
            <a:ext cx="832500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noProof="1">
                <a:latin typeface="Consolas" panose="020B0609020204030204" pitchFamily="49" charset="0"/>
              </a:rPr>
              <a:t>gender.equals</a:t>
            </a:r>
            <a:r>
              <a:rPr lang="en-US" sz="2400" b="1" dirty="0">
                <a:latin typeface="Consolas" panose="020B0609020204030204" pitchFamily="49" charset="0"/>
              </a:rPr>
              <a:t>("f"))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     if(age &gt;= 16){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  </a:t>
            </a:r>
            <a:r>
              <a:rPr lang="en-US" sz="2400" b="1" noProof="1">
                <a:latin typeface="Consolas" panose="020B0609020204030204" pitchFamily="49" charset="0"/>
              </a:rPr>
              <a:t>System.out.println</a:t>
            </a:r>
            <a:r>
              <a:rPr lang="en-US" sz="2400" b="1" dirty="0">
                <a:latin typeface="Consolas" panose="020B0609020204030204" pitchFamily="49" charset="0"/>
              </a:rPr>
              <a:t>("Ms.");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else 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    System.out.println</a:t>
            </a:r>
            <a:r>
              <a:rPr lang="en-US" sz="2400" b="1" dirty="0">
                <a:latin typeface="Consolas" panose="020B0609020204030204" pitchFamily="49" charset="0"/>
              </a:rPr>
              <a:t>("Miss");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else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TODO: check others titles – "Mr.", "Master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}</a:t>
            </a:r>
            <a:endParaRPr kumimoji="0" lang="en-US" sz="2400" b="1" i="1" u="none" strike="noStrike" kern="1200" cap="none" spc="0" normalizeH="0" baseline="0" noProof="1">
              <a:ln>
                <a:noFill/>
              </a:ln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50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999" dirty="0"/>
              <a:t>Напишете програма, която чете от потребителя:</a:t>
            </a:r>
          </a:p>
          <a:p>
            <a:pPr lvl="2"/>
            <a:r>
              <a:rPr lang="bg-BG" sz="2799" dirty="0"/>
              <a:t>Име на продукт</a:t>
            </a:r>
          </a:p>
          <a:p>
            <a:pPr lvl="2"/>
            <a:r>
              <a:rPr lang="bg-BG" sz="2799" dirty="0"/>
              <a:t>Град</a:t>
            </a:r>
          </a:p>
          <a:p>
            <a:pPr lvl="2"/>
            <a:r>
              <a:rPr lang="bg-BG" sz="2799" dirty="0"/>
              <a:t>Количество</a:t>
            </a:r>
          </a:p>
          <a:p>
            <a:pPr lvl="1"/>
            <a:r>
              <a:rPr lang="bg-BG" sz="2999" dirty="0"/>
              <a:t>Пресмята цената му спрямо таблицата:</a:t>
            </a:r>
          </a:p>
          <a:p>
            <a:pPr lvl="1"/>
            <a:endParaRPr lang="bg-BG" sz="2999" dirty="0"/>
          </a:p>
          <a:p>
            <a:endParaRPr lang="bg-BG" sz="2999" dirty="0"/>
          </a:p>
          <a:p>
            <a:pPr marL="0" indent="0">
              <a:buNone/>
            </a:pPr>
            <a:endParaRPr lang="bg-BG" sz="29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469540"/>
              </p:ext>
            </p:extLst>
          </p:nvPr>
        </p:nvGraphicFramePr>
        <p:xfrm>
          <a:off x="1461000" y="4386879"/>
          <a:ext cx="9090586" cy="1921901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5244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6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2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5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78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3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1888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Град/продукт</a:t>
                      </a:r>
                    </a:p>
                  </a:txBody>
                  <a:tcPr marL="68562" marR="68562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coffee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water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beer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sweets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peanuts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6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Sofia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1.45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6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Plovdiv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1.15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6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Varna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0.45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1.35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1.55</a:t>
                      </a: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6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AFF5CE47-E077-4AB1-893F-54D25572E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5297" y="1604261"/>
            <a:ext cx="2356108" cy="235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A070544A-43E7-4344-A749-8C0203DCE1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844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52400" y="1496299"/>
            <a:ext cx="11815018" cy="4644591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 </a:t>
            </a:r>
            <a:r>
              <a:rPr lang="en-US" dirty="0"/>
              <a:t>(2)</a:t>
            </a:r>
          </a:p>
        </p:txBody>
      </p:sp>
      <p:grpSp>
        <p:nvGrpSpPr>
          <p:cNvPr id="18" name="Group 4">
            <a:extLst>
              <a:ext uri="{FF2B5EF4-FFF2-40B4-BE49-F238E27FC236}">
                <a16:creationId xmlns:a16="http://schemas.microsoft.com/office/drawing/2014/main" id="{074D9CA6-EB0A-4718-BA2F-FD301105FBCD}"/>
              </a:ext>
            </a:extLst>
          </p:cNvPr>
          <p:cNvGrpSpPr/>
          <p:nvPr/>
        </p:nvGrpSpPr>
        <p:grpSpPr>
          <a:xfrm>
            <a:off x="1133483" y="2519295"/>
            <a:ext cx="2897990" cy="1384995"/>
            <a:chOff x="1217612" y="3175610"/>
            <a:chExt cx="2897990" cy="1384995"/>
          </a:xfrm>
        </p:grpSpPr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1217612" y="3175610"/>
              <a:ext cx="1417421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coffee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Varna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3301200" y="3607464"/>
              <a:ext cx="81440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0.9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Arrow: Right 14">
              <a:extLst>
                <a:ext uri="{FF2B5EF4-FFF2-40B4-BE49-F238E27FC236}">
                  <a16:creationId xmlns:a16="http://schemas.microsoft.com/office/drawing/2014/main" id="{9CA0C489-34B3-43B8-87FB-CE42A261CECE}"/>
                </a:ext>
              </a:extLst>
            </p:cNvPr>
            <p:cNvSpPr/>
            <p:nvPr/>
          </p:nvSpPr>
          <p:spPr>
            <a:xfrm>
              <a:off x="2796192" y="3707640"/>
              <a:ext cx="343849" cy="311549"/>
            </a:xfrm>
            <a:prstGeom prst="rightArrow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22" name="Group 5">
            <a:extLst>
              <a:ext uri="{FF2B5EF4-FFF2-40B4-BE49-F238E27FC236}">
                <a16:creationId xmlns:a16="http://schemas.microsoft.com/office/drawing/2014/main" id="{A58C078C-D840-471D-B5AE-F49F4CB258F2}"/>
              </a:ext>
            </a:extLst>
          </p:cNvPr>
          <p:cNvGrpSpPr/>
          <p:nvPr/>
        </p:nvGrpSpPr>
        <p:grpSpPr>
          <a:xfrm>
            <a:off x="4562948" y="2514601"/>
            <a:ext cx="3066104" cy="1384995"/>
            <a:chOff x="4382137" y="3100717"/>
            <a:chExt cx="3066104" cy="1384995"/>
          </a:xfrm>
        </p:grpSpPr>
        <p:sp>
          <p:nvSpPr>
            <p:cNvPr id="23" name="Rectangle 10"/>
            <p:cNvSpPr>
              <a:spLocks noChangeArrowheads="1"/>
            </p:cNvSpPr>
            <p:nvPr/>
          </p:nvSpPr>
          <p:spPr bwMode="auto">
            <a:xfrm>
              <a:off x="4382137" y="3100717"/>
              <a:ext cx="1622314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peanuts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Plovdiv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4" name="Rectangle 11"/>
            <p:cNvSpPr>
              <a:spLocks noChangeArrowheads="1"/>
            </p:cNvSpPr>
            <p:nvPr/>
          </p:nvSpPr>
          <p:spPr bwMode="auto">
            <a:xfrm>
              <a:off x="6655862" y="3535375"/>
              <a:ext cx="792379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1.5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6" name="Group 6">
            <a:extLst>
              <a:ext uri="{FF2B5EF4-FFF2-40B4-BE49-F238E27FC236}">
                <a16:creationId xmlns:a16="http://schemas.microsoft.com/office/drawing/2014/main" id="{242ED6BE-8070-49F0-A29A-DC30006C75D4}"/>
              </a:ext>
            </a:extLst>
          </p:cNvPr>
          <p:cNvGrpSpPr/>
          <p:nvPr/>
        </p:nvGrpSpPr>
        <p:grpSpPr>
          <a:xfrm>
            <a:off x="8318091" y="2514601"/>
            <a:ext cx="2903611" cy="1384995"/>
            <a:chOff x="7614176" y="3087394"/>
            <a:chExt cx="2903611" cy="1384995"/>
          </a:xfrm>
        </p:grpSpPr>
        <p:sp>
          <p:nvSpPr>
            <p:cNvPr id="27" name="Rectangle 12"/>
            <p:cNvSpPr>
              <a:spLocks noChangeArrowheads="1"/>
            </p:cNvSpPr>
            <p:nvPr/>
          </p:nvSpPr>
          <p:spPr bwMode="auto">
            <a:xfrm>
              <a:off x="7614176" y="3087394"/>
              <a:ext cx="1234454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beer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Sofia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8" name="Rectangle 13"/>
            <p:cNvSpPr>
              <a:spLocks noChangeArrowheads="1"/>
            </p:cNvSpPr>
            <p:nvPr/>
          </p:nvSpPr>
          <p:spPr bwMode="auto">
            <a:xfrm>
              <a:off x="9684709" y="3526746"/>
              <a:ext cx="833078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7.2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0" name="Arrow: Right 14">
            <a:extLst>
              <a:ext uri="{FF2B5EF4-FFF2-40B4-BE49-F238E27FC236}">
                <a16:creationId xmlns:a16="http://schemas.microsoft.com/office/drawing/2014/main" id="{BD6B8CD0-C445-497D-8FBD-BED50095281B}"/>
              </a:ext>
            </a:extLst>
          </p:cNvPr>
          <p:cNvSpPr/>
          <p:nvPr/>
        </p:nvSpPr>
        <p:spPr>
          <a:xfrm>
            <a:off x="6367299" y="3051325"/>
            <a:ext cx="343849" cy="311549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Arrow: Right 14">
            <a:extLst>
              <a:ext uri="{FF2B5EF4-FFF2-40B4-BE49-F238E27FC236}">
                <a16:creationId xmlns:a16="http://schemas.microsoft.com/office/drawing/2014/main" id="{395720A8-FBB9-44F0-964C-2C752551AD65}"/>
              </a:ext>
            </a:extLst>
          </p:cNvPr>
          <p:cNvSpPr/>
          <p:nvPr/>
        </p:nvSpPr>
        <p:spPr>
          <a:xfrm>
            <a:off x="9871579" y="3052560"/>
            <a:ext cx="343849" cy="311549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65F03B5E-C5B5-40AA-92B4-11F6DD025C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227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>
            <a:extLst>
              <a:ext uri="{FF2B5EF4-FFF2-40B4-BE49-F238E27FC236}">
                <a16:creationId xmlns:a16="http://schemas.microsoft.com/office/drawing/2014/main" id="{B1438C1B-9281-4354-8221-79D9C9F03A37}"/>
              </a:ext>
            </a:extLst>
          </p:cNvPr>
          <p:cNvSpPr/>
          <p:nvPr/>
        </p:nvSpPr>
        <p:spPr bwMode="auto">
          <a:xfrm>
            <a:off x="4867275" y="247651"/>
            <a:ext cx="2546907" cy="51405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A2EEEFD-CA84-4C04-A6B5-403C99E084C5}"/>
              </a:ext>
            </a:extLst>
          </p:cNvPr>
          <p:cNvGrpSpPr/>
          <p:nvPr/>
        </p:nvGrpSpPr>
        <p:grpSpPr>
          <a:xfrm>
            <a:off x="4866390" y="761702"/>
            <a:ext cx="2441709" cy="1162049"/>
            <a:chOff x="4865686" y="806191"/>
            <a:chExt cx="2441709" cy="1162049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728B10C-8605-4731-8F2F-9E5B2E189787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H="1">
              <a:off x="6075361" y="806191"/>
              <a:ext cx="407" cy="58445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D13180C-437E-4746-AC23-D373209E7EDF}"/>
                </a:ext>
              </a:extLst>
            </p:cNvPr>
            <p:cNvSpPr/>
            <p:nvPr/>
          </p:nvSpPr>
          <p:spPr bwMode="auto">
            <a:xfrm>
              <a:off x="4865686" y="1371600"/>
              <a:ext cx="2441709" cy="5966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price = 0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BC48F2E-5A0C-4849-A8FF-50C7724A43D4}"/>
              </a:ext>
            </a:extLst>
          </p:cNvPr>
          <p:cNvCxnSpPr>
            <a:cxnSpLocks/>
            <a:stCxn id="22" idx="2"/>
            <a:endCxn id="13" idx="0"/>
          </p:cNvCxnSpPr>
          <p:nvPr/>
        </p:nvCxnSpPr>
        <p:spPr>
          <a:xfrm flipH="1">
            <a:off x="6086360" y="1923751"/>
            <a:ext cx="884" cy="5496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51BFE5AF-F7CE-499F-8D45-C02E1CC7C798}"/>
              </a:ext>
            </a:extLst>
          </p:cNvPr>
          <p:cNvSpPr/>
          <p:nvPr/>
        </p:nvSpPr>
        <p:spPr bwMode="auto">
          <a:xfrm>
            <a:off x="1250483" y="5856730"/>
            <a:ext cx="22232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 = 1.20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435ECE0-4114-440C-95E4-1E082BBECD00}"/>
              </a:ext>
            </a:extLst>
          </p:cNvPr>
          <p:cNvSpPr/>
          <p:nvPr/>
        </p:nvSpPr>
        <p:spPr bwMode="auto">
          <a:xfrm>
            <a:off x="6901444" y="4330503"/>
            <a:ext cx="2546907" cy="784933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cities</a:t>
            </a:r>
          </a:p>
          <a:p>
            <a:pPr algn="ctr"/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products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9EB802C-F16C-45C4-BD1E-2D15A28D8AB5}"/>
              </a:ext>
            </a:extLst>
          </p:cNvPr>
          <p:cNvSpPr/>
          <p:nvPr/>
        </p:nvSpPr>
        <p:spPr bwMode="auto">
          <a:xfrm>
            <a:off x="4561450" y="5874736"/>
            <a:ext cx="2546907" cy="78105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products</a:t>
            </a:r>
          </a:p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set price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0516F68-EB68-4B3C-ABA0-502ED27D057E}"/>
              </a:ext>
            </a:extLst>
          </p:cNvPr>
          <p:cNvGrpSpPr/>
          <p:nvPr/>
        </p:nvGrpSpPr>
        <p:grpSpPr>
          <a:xfrm>
            <a:off x="5172846" y="2465673"/>
            <a:ext cx="1828799" cy="1752600"/>
            <a:chOff x="5111152" y="1320889"/>
            <a:chExt cx="2596610" cy="2263066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8E785356-2990-4C4D-9A4F-FCF6AF404E3D}"/>
                </a:ext>
              </a:extLst>
            </p:cNvPr>
            <p:cNvSpPr/>
            <p:nvPr/>
          </p:nvSpPr>
          <p:spPr bwMode="auto">
            <a:xfrm>
              <a:off x="5111152" y="1320889"/>
              <a:ext cx="2596610" cy="2263066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2F834BA-C9F8-4DFF-AE5A-4FF963C5CEBB}"/>
                </a:ext>
              </a:extLst>
            </p:cNvPr>
            <p:cNvSpPr txBox="1"/>
            <p:nvPr/>
          </p:nvSpPr>
          <p:spPr>
            <a:xfrm>
              <a:off x="5111152" y="2108042"/>
              <a:ext cx="2495553" cy="6553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dirty="0">
                  <a:solidFill>
                    <a:schemeClr val="bg2"/>
                  </a:solidFill>
                </a:rPr>
                <a:t>town == "Sofia"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EB5AAAE-66C3-4EA4-A0D0-4BFAAF254223}"/>
              </a:ext>
            </a:extLst>
          </p:cNvPr>
          <p:cNvGrpSpPr/>
          <p:nvPr/>
        </p:nvGrpSpPr>
        <p:grpSpPr>
          <a:xfrm>
            <a:off x="4128412" y="2940465"/>
            <a:ext cx="1477469" cy="876299"/>
            <a:chOff x="4130813" y="2970341"/>
            <a:chExt cx="1477469" cy="876299"/>
          </a:xfrm>
        </p:grpSpPr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E178E436-C8EF-40C8-9FEE-AC07C8190685}"/>
                </a:ext>
              </a:extLst>
            </p:cNvPr>
            <p:cNvCxnSpPr>
              <a:cxnSpLocks/>
              <a:stCxn id="13" idx="1"/>
              <a:endCxn id="31" idx="0"/>
            </p:cNvCxnSpPr>
            <p:nvPr/>
          </p:nvCxnSpPr>
          <p:spPr>
            <a:xfrm rot="10800000" flipV="1">
              <a:off x="4130813" y="3371849"/>
              <a:ext cx="1044435" cy="47479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A6F4A23-AA6B-4109-BE88-92F6333B27D8}"/>
                </a:ext>
              </a:extLst>
            </p:cNvPr>
            <p:cNvSpPr txBox="1"/>
            <p:nvPr/>
          </p:nvSpPr>
          <p:spPr>
            <a:xfrm>
              <a:off x="4742212" y="2970341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true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04083CC-2652-456E-9708-CB7C47B24940}"/>
              </a:ext>
            </a:extLst>
          </p:cNvPr>
          <p:cNvGrpSpPr/>
          <p:nvPr/>
        </p:nvGrpSpPr>
        <p:grpSpPr>
          <a:xfrm>
            <a:off x="6871452" y="2983976"/>
            <a:ext cx="1303447" cy="1346526"/>
            <a:chOff x="6873851" y="3013853"/>
            <a:chExt cx="1445655" cy="1346526"/>
          </a:xfrm>
        </p:grpSpPr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A8076776-03F4-4588-923B-2CB7ACFD4A33}"/>
                </a:ext>
              </a:extLst>
            </p:cNvPr>
            <p:cNvCxnSpPr>
              <a:cxnSpLocks/>
              <a:stCxn id="13" idx="3"/>
              <a:endCxn id="48" idx="0"/>
            </p:cNvCxnSpPr>
            <p:nvPr/>
          </p:nvCxnSpPr>
          <p:spPr>
            <a:xfrm>
              <a:off x="7018249" y="3371850"/>
              <a:ext cx="1301257" cy="988529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F439E43-74BB-4CBA-8684-0542D600F190}"/>
                </a:ext>
              </a:extLst>
            </p:cNvPr>
            <p:cNvSpPr txBox="1"/>
            <p:nvPr/>
          </p:nvSpPr>
          <p:spPr>
            <a:xfrm>
              <a:off x="6873851" y="3013853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false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0A079D1-10E5-4F97-B0E0-AAE021016818}"/>
              </a:ext>
            </a:extLst>
          </p:cNvPr>
          <p:cNvGrpSpPr/>
          <p:nvPr/>
        </p:nvGrpSpPr>
        <p:grpSpPr>
          <a:xfrm>
            <a:off x="3213347" y="3816764"/>
            <a:ext cx="1983580" cy="1752600"/>
            <a:chOff x="5110210" y="1320889"/>
            <a:chExt cx="2816375" cy="2263066"/>
          </a:xfrm>
        </p:grpSpPr>
        <p:sp>
          <p:nvSpPr>
            <p:cNvPr id="31" name="Diamond 30">
              <a:extLst>
                <a:ext uri="{FF2B5EF4-FFF2-40B4-BE49-F238E27FC236}">
                  <a16:creationId xmlns:a16="http://schemas.microsoft.com/office/drawing/2014/main" id="{CAABD32B-F5D6-4DA5-9609-201DDEA13A39}"/>
                </a:ext>
              </a:extLst>
            </p:cNvPr>
            <p:cNvSpPr/>
            <p:nvPr/>
          </p:nvSpPr>
          <p:spPr bwMode="auto">
            <a:xfrm>
              <a:off x="5111152" y="1320889"/>
              <a:ext cx="2596610" cy="2263066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860C421-81A8-43F7-98EE-6F6399CFB90E}"/>
                </a:ext>
              </a:extLst>
            </p:cNvPr>
            <p:cNvSpPr txBox="1"/>
            <p:nvPr/>
          </p:nvSpPr>
          <p:spPr>
            <a:xfrm>
              <a:off x="5110210" y="2124733"/>
              <a:ext cx="2816375" cy="6553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700" dirty="0">
                  <a:solidFill>
                    <a:schemeClr val="bg2"/>
                  </a:solidFill>
                </a:rPr>
                <a:t>product == "beer"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C050478-BC35-4F70-AF93-7041E094671B}"/>
              </a:ext>
            </a:extLst>
          </p:cNvPr>
          <p:cNvGrpSpPr/>
          <p:nvPr/>
        </p:nvGrpSpPr>
        <p:grpSpPr>
          <a:xfrm>
            <a:off x="2362083" y="4248694"/>
            <a:ext cx="1140597" cy="1608036"/>
            <a:chOff x="2647605" y="4529296"/>
            <a:chExt cx="1536440" cy="1608036"/>
          </a:xfrm>
        </p:grpSpPr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A5BAD390-E271-4C7A-A027-525AFB2AE8CB}"/>
                </a:ext>
              </a:extLst>
            </p:cNvPr>
            <p:cNvCxnSpPr>
              <a:cxnSpLocks/>
              <a:stCxn id="32" idx="1"/>
              <a:endCxn id="46" idx="0"/>
            </p:cNvCxnSpPr>
            <p:nvPr/>
          </p:nvCxnSpPr>
          <p:spPr>
            <a:xfrm rot="10800000" flipV="1">
              <a:off x="2647605" y="4973666"/>
              <a:ext cx="1146694" cy="1163666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E4D2B1E-FD03-4344-8A3C-CC0398FC7532}"/>
                </a:ext>
              </a:extLst>
            </p:cNvPr>
            <p:cNvSpPr txBox="1"/>
            <p:nvPr/>
          </p:nvSpPr>
          <p:spPr>
            <a:xfrm>
              <a:off x="3132702" y="4529296"/>
              <a:ext cx="1051343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true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8CB9161-7D74-46CA-B3DE-3635FFD4F9EB}"/>
              </a:ext>
            </a:extLst>
          </p:cNvPr>
          <p:cNvGrpSpPr/>
          <p:nvPr/>
        </p:nvGrpSpPr>
        <p:grpSpPr>
          <a:xfrm>
            <a:off x="4909529" y="4263710"/>
            <a:ext cx="884916" cy="1606661"/>
            <a:chOff x="5634734" y="4299411"/>
            <a:chExt cx="884916" cy="1606661"/>
          </a:xfrm>
        </p:grpSpPr>
        <p:cxnSp>
          <p:nvCxnSpPr>
            <p:cNvPr id="50" name="Connector: Elbow 49">
              <a:extLst>
                <a:ext uri="{FF2B5EF4-FFF2-40B4-BE49-F238E27FC236}">
                  <a16:creationId xmlns:a16="http://schemas.microsoft.com/office/drawing/2014/main" id="{D7E36027-214E-4037-A658-DB63ADC459F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540287" y="4926710"/>
              <a:ext cx="1217529" cy="741196"/>
            </a:xfrm>
            <a:prstGeom prst="bentConnector3">
              <a:avLst>
                <a:gd name="adj1" fmla="val 3269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11C6DCC-413E-470A-8226-2EB25E496F26}"/>
                </a:ext>
              </a:extLst>
            </p:cNvPr>
            <p:cNvSpPr txBox="1"/>
            <p:nvPr/>
          </p:nvSpPr>
          <p:spPr>
            <a:xfrm>
              <a:off x="5634734" y="4299411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false</a:t>
              </a:r>
            </a:p>
          </p:txBody>
        </p:sp>
      </p:grpSp>
      <p:sp>
        <p:nvSpPr>
          <p:cNvPr id="33" name="Slide Number">
            <a:extLst>
              <a:ext uri="{FF2B5EF4-FFF2-40B4-BE49-F238E27FC236}">
                <a16:creationId xmlns:a16="http://schemas.microsoft.com/office/drawing/2014/main" id="{505E8896-0CB4-4ED3-8F86-9672976280D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292072D-1B8B-425F-AF95-1CE9E01DFD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740456">
            <a:off x="9379244" y="806547"/>
            <a:ext cx="2215005" cy="179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314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8" grpId="0" animBg="1"/>
      <p:bldP spid="6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/>
              <a:t>Квартално магазинче – решение</a:t>
            </a:r>
            <a:endParaRPr lang="en-US" sz="3800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23E1E1D-0721-4C04-A11D-7717FE90A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000" y="1719000"/>
            <a:ext cx="9957768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String product = scanner.nextLine().toLowerCase();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String town = scanner.nextLine().toLowerCase();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double quantity = Double.parseDouble(scanner.nextLine());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if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(town.equals("sofia")) {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if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(product.equals("coffee")) { 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  System.out.println(0.50 * quantity);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}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</a:t>
            </a:r>
            <a:r>
              <a:rPr kumimoji="0" lang="en-US" sz="2400" b="1" i="1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// TODO: Check the other cases…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}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else if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(town.equals("varna")) </a:t>
            </a:r>
            <a:r>
              <a:rPr kumimoji="0" lang="bg-BG" sz="2400" b="1" i="1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//</a:t>
            </a:r>
            <a:r>
              <a:rPr kumimoji="0" lang="en-US" sz="2400" b="1" i="1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TODO: Add logic here…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else if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(town.equals("plovdiv")) </a:t>
            </a:r>
            <a:r>
              <a:rPr kumimoji="0" lang="en-US" sz="2400" b="1" i="1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//TODO: Add logic here…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2E27649-04EE-47CF-B123-D2919D82B3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113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Логически оператори</a:t>
            </a:r>
          </a:p>
        </p:txBody>
      </p:sp>
      <p:sp>
        <p:nvSpPr>
          <p:cNvPr id="4" name="Текстово поле 2">
            <a:extLst>
              <a:ext uri="{FF2B5EF4-FFF2-40B4-BE49-F238E27FC236}">
                <a16:creationId xmlns:a16="http://schemas.microsoft.com/office/drawing/2014/main" id="{5F4E58CA-6CEC-40E2-ACD5-68BC4BBAF7D6}"/>
              </a:ext>
            </a:extLst>
          </p:cNvPr>
          <p:cNvSpPr txBox="1"/>
          <p:nvPr/>
        </p:nvSpPr>
        <p:spPr>
          <a:xfrm>
            <a:off x="5683800" y="1539000"/>
            <a:ext cx="824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>
                <a:solidFill>
                  <a:schemeClr val="bg2"/>
                </a:solidFill>
                <a:latin typeface="Consolas" panose="020B0609020204030204" pitchFamily="49" charset="0"/>
              </a:rPr>
              <a:t>&amp;&amp;</a:t>
            </a:r>
          </a:p>
          <a:p>
            <a:pPr algn="ctr"/>
            <a:r>
              <a:rPr lang="en-US" sz="4400" b="1" dirty="0">
                <a:solidFill>
                  <a:schemeClr val="bg2"/>
                </a:solidFill>
                <a:latin typeface="Consolas" panose="020B0609020204030204" pitchFamily="49" charset="0"/>
              </a:rPr>
              <a:t>||</a:t>
            </a:r>
          </a:p>
          <a:p>
            <a:pPr algn="ctr"/>
            <a:r>
              <a:rPr lang="en-US" sz="4400" b="1" dirty="0">
                <a:solidFill>
                  <a:schemeClr val="bg2"/>
                </a:solidFill>
                <a:latin typeface="Consolas" panose="020B0609020204030204" pitchFamily="49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711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2" y="1097334"/>
            <a:ext cx="11804821" cy="5570355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Оператори, които комбинират или изключват условия</a:t>
            </a:r>
          </a:p>
          <a:p>
            <a:pPr>
              <a:lnSpc>
                <a:spcPct val="115000"/>
              </a:lnSpc>
            </a:pPr>
            <a:r>
              <a:rPr lang="bg-BG" dirty="0"/>
              <a:t>Връщат булев резултат </a:t>
            </a:r>
            <a:r>
              <a:rPr lang="en-US" dirty="0"/>
              <a:t>(true</a:t>
            </a:r>
            <a:r>
              <a:rPr lang="bg-BG" dirty="0"/>
              <a:t> или </a:t>
            </a:r>
            <a:r>
              <a:rPr lang="en-US" dirty="0"/>
              <a:t>false)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Логически оператори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3894883-7237-430F-BBAE-E5C143357AFD}"/>
              </a:ext>
            </a:extLst>
          </p:cNvPr>
          <p:cNvSpPr/>
          <p:nvPr/>
        </p:nvSpPr>
        <p:spPr>
          <a:xfrm>
            <a:off x="1155927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F19D368-5D91-4C53-A76D-C9911B2617F1}"/>
              </a:ext>
            </a:extLst>
          </p:cNvPr>
          <p:cNvSpPr/>
          <p:nvPr/>
        </p:nvSpPr>
        <p:spPr>
          <a:xfrm>
            <a:off x="2140516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4D0096-6E3C-49D3-B2D0-D5ED36FBFE7D}"/>
              </a:ext>
            </a:extLst>
          </p:cNvPr>
          <p:cNvSpPr txBox="1"/>
          <p:nvPr/>
        </p:nvSpPr>
        <p:spPr>
          <a:xfrm>
            <a:off x="1720359" y="2481533"/>
            <a:ext cx="1484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"</a:t>
            </a:r>
            <a:r>
              <a:rPr lang="en-US" sz="2800" b="1" dirty="0">
                <a:solidFill>
                  <a:schemeClr val="bg1"/>
                </a:solidFill>
              </a:rPr>
              <a:t>&amp;&amp;</a:t>
            </a:r>
            <a:r>
              <a:rPr lang="en-US" sz="2800" dirty="0"/>
              <a:t>" - </a:t>
            </a:r>
            <a:r>
              <a:rPr lang="bg-BG" sz="2800" dirty="0"/>
              <a:t>И</a:t>
            </a:r>
            <a:endParaRPr lang="en-US" sz="2800" dirty="0"/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9CF5587F-B7D5-46C1-9059-D3EE777819D4}"/>
              </a:ext>
            </a:extLst>
          </p:cNvPr>
          <p:cNvSpPr/>
          <p:nvPr/>
        </p:nvSpPr>
        <p:spPr>
          <a:xfrm rot="5400000">
            <a:off x="2172302" y="4422825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7AA3A66-F8DA-485A-836D-EA03CF6764A9}"/>
              </a:ext>
            </a:extLst>
          </p:cNvPr>
          <p:cNvSpPr/>
          <p:nvPr/>
        </p:nvSpPr>
        <p:spPr>
          <a:xfrm>
            <a:off x="4182347" y="3152602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C69C28-07E4-42A1-A2BA-E349D6CDCDFC}"/>
              </a:ext>
            </a:extLst>
          </p:cNvPr>
          <p:cNvSpPr/>
          <p:nvPr/>
        </p:nvSpPr>
        <p:spPr>
          <a:xfrm>
            <a:off x="6009237" y="3152602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E26A98-D3EC-40B2-BC3E-0A29695457AA}"/>
              </a:ext>
            </a:extLst>
          </p:cNvPr>
          <p:cNvSpPr txBox="1"/>
          <p:nvPr/>
        </p:nvSpPr>
        <p:spPr>
          <a:xfrm>
            <a:off x="5020548" y="2481533"/>
            <a:ext cx="1758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"</a:t>
            </a:r>
            <a:r>
              <a:rPr lang="en-US" sz="2800" b="1" dirty="0">
                <a:solidFill>
                  <a:schemeClr val="bg1"/>
                </a:solidFill>
              </a:rPr>
              <a:t>||</a:t>
            </a:r>
            <a:r>
              <a:rPr lang="en-US" sz="2800" dirty="0"/>
              <a:t>" - </a:t>
            </a:r>
            <a:r>
              <a:rPr lang="bg-BG" sz="2800" dirty="0"/>
              <a:t>ИЛИ</a:t>
            </a:r>
            <a:endParaRPr lang="en-US" sz="28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EC6DB5A-387A-46F7-89B4-A5F3DAB4E901}"/>
              </a:ext>
            </a:extLst>
          </p:cNvPr>
          <p:cNvSpPr/>
          <p:nvPr/>
        </p:nvSpPr>
        <p:spPr>
          <a:xfrm>
            <a:off x="8623399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CC87B9-C3CD-42F6-8F16-B91C7188D9B1}"/>
              </a:ext>
            </a:extLst>
          </p:cNvPr>
          <p:cNvSpPr txBox="1"/>
          <p:nvPr/>
        </p:nvSpPr>
        <p:spPr>
          <a:xfrm>
            <a:off x="8044576" y="2524022"/>
            <a:ext cx="2834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"</a:t>
            </a:r>
            <a:r>
              <a:rPr lang="en-US" sz="2800" b="1" dirty="0">
                <a:solidFill>
                  <a:schemeClr val="bg1"/>
                </a:solidFill>
              </a:rPr>
              <a:t>!</a:t>
            </a:r>
            <a:r>
              <a:rPr lang="en-US" sz="2800" dirty="0"/>
              <a:t>" - </a:t>
            </a:r>
            <a:r>
              <a:rPr lang="bg-BG" sz="2800" dirty="0"/>
              <a:t>ОТРИЦАНИЕ</a:t>
            </a:r>
            <a:endParaRPr lang="en-US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41AD6F-5141-470A-BDC2-6F633F761CB3}"/>
              </a:ext>
            </a:extLst>
          </p:cNvPr>
          <p:cNvSpPr txBox="1"/>
          <p:nvPr/>
        </p:nvSpPr>
        <p:spPr>
          <a:xfrm>
            <a:off x="762000" y="5587581"/>
            <a:ext cx="3542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/>
              <a:t>Вярност на двете условия</a:t>
            </a:r>
            <a:endParaRPr 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8E3B7D-F6F9-4305-88BD-0226E6AD00AB}"/>
              </a:ext>
            </a:extLst>
          </p:cNvPr>
          <p:cNvSpPr txBox="1"/>
          <p:nvPr/>
        </p:nvSpPr>
        <p:spPr>
          <a:xfrm>
            <a:off x="4301856" y="5492556"/>
            <a:ext cx="31961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2400" dirty="0"/>
              <a:t>Вярност на </a:t>
            </a:r>
          </a:p>
          <a:p>
            <a:pPr algn="ctr"/>
            <a:r>
              <a:rPr lang="bg-BG" sz="2400" dirty="0"/>
              <a:t>едното или на другото </a:t>
            </a:r>
          </a:p>
          <a:p>
            <a:pPr algn="ctr"/>
            <a:r>
              <a:rPr lang="bg-BG" sz="2400" dirty="0"/>
              <a:t>условие</a:t>
            </a:r>
            <a:endParaRPr 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7BBB58-10E7-4E97-ADE8-11D7D1B4DAD9}"/>
              </a:ext>
            </a:extLst>
          </p:cNvPr>
          <p:cNvSpPr txBox="1"/>
          <p:nvPr/>
        </p:nvSpPr>
        <p:spPr>
          <a:xfrm>
            <a:off x="7983300" y="5571851"/>
            <a:ext cx="3140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/>
              <a:t>Отрицание на условие</a:t>
            </a:r>
            <a:endParaRPr lang="en-US" sz="2400" dirty="0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F0459F76-F388-4821-9AA4-C0DFED137B7F}"/>
              </a:ext>
            </a:extLst>
          </p:cNvPr>
          <p:cNvSpPr/>
          <p:nvPr/>
        </p:nvSpPr>
        <p:spPr>
          <a:xfrm rot="5400000">
            <a:off x="5761611" y="4422825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74EA24EA-59A5-46F9-A4B8-5895588FF830}"/>
              </a:ext>
            </a:extLst>
          </p:cNvPr>
          <p:cNvSpPr/>
          <p:nvPr/>
        </p:nvSpPr>
        <p:spPr>
          <a:xfrm rot="5400000">
            <a:off x="9323256" y="4456289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093F1E-12A7-49DB-BCF2-FCD696DCB2F7}"/>
              </a:ext>
            </a:extLst>
          </p:cNvPr>
          <p:cNvCxnSpPr/>
          <p:nvPr/>
        </p:nvCxnSpPr>
        <p:spPr>
          <a:xfrm flipH="1">
            <a:off x="8357498" y="3109304"/>
            <a:ext cx="2283837" cy="1603414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465C9C5-0A47-42BB-9F8D-06E63EF21319}"/>
              </a:ext>
            </a:extLst>
          </p:cNvPr>
          <p:cNvCxnSpPr>
            <a:cxnSpLocks/>
          </p:cNvCxnSpPr>
          <p:nvPr/>
        </p:nvCxnSpPr>
        <p:spPr>
          <a:xfrm flipH="1" flipV="1">
            <a:off x="8357497" y="3171366"/>
            <a:ext cx="2283837" cy="1603414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">
            <a:extLst>
              <a:ext uri="{FF2B5EF4-FFF2-40B4-BE49-F238E27FC236}">
                <a16:creationId xmlns:a16="http://schemas.microsoft.com/office/drawing/2014/main" id="{99CFC31D-4DE9-4E51-91BF-D177EDF9C0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852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/>
      <p:bldP spid="23" grpId="0" animBg="1"/>
      <p:bldP spid="24" grpId="0" animBg="1"/>
      <p:bldP spid="25" grpId="0" animBg="1"/>
      <p:bldP spid="26" grpId="0"/>
      <p:bldP spid="28" grpId="0" animBg="1"/>
      <p:bldP spid="30" grpId="0"/>
      <p:bldP spid="32" grpId="0"/>
      <p:bldP spid="33" grpId="0"/>
      <p:bldP spid="34" grpId="0"/>
      <p:bldP spid="35" grpId="0" animBg="1"/>
      <p:bldP spid="3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Проверява изпълнението на няколко условия </a:t>
            </a:r>
            <a:br>
              <a:rPr lang="en-US" dirty="0"/>
            </a:br>
            <a:r>
              <a:rPr lang="bg-BG" dirty="0"/>
              <a:t>едновременно</a:t>
            </a:r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число е</a:t>
            </a:r>
            <a:r>
              <a:rPr lang="en-US" dirty="0"/>
              <a:t> </a:t>
            </a:r>
            <a:r>
              <a:rPr lang="bg-BG" dirty="0"/>
              <a:t>едновременно</a:t>
            </a:r>
            <a:r>
              <a:rPr lang="en-US" dirty="0"/>
              <a:t>: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15000"/>
              </a:lnSpc>
            </a:pPr>
            <a:r>
              <a:rPr lang="bg-BG" dirty="0"/>
              <a:t>по-голямо от 5 и по-малко от 10</a:t>
            </a:r>
            <a:endParaRPr lang="en-US" dirty="0"/>
          </a:p>
          <a:p>
            <a:pPr lvl="1">
              <a:lnSpc>
                <a:spcPct val="115000"/>
              </a:lnSpc>
            </a:pPr>
            <a:r>
              <a:rPr lang="bg-BG" dirty="0"/>
              <a:t>четно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"И"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28F207-50CB-4EF4-9D27-F6142CE8A8AD}"/>
              </a:ext>
            </a:extLst>
          </p:cNvPr>
          <p:cNvSpPr txBox="1"/>
          <p:nvPr/>
        </p:nvSpPr>
        <p:spPr>
          <a:xfrm>
            <a:off x="9656731" y="2895601"/>
            <a:ext cx="253368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0" dirty="0">
                <a:latin typeface="Consolas" panose="020B0609020204030204" pitchFamily="49" charset="0"/>
              </a:rPr>
              <a:t>&amp;&amp;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FE33753-67D0-4B40-A34E-6DEC67FC20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76EB08-3770-4578-BCA5-72C6F5160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754001"/>
            <a:ext cx="8991600" cy="15388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Integer.parseInt(scanner.nextLine());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(a &gt; 5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&lt; 10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% 2 == 0)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51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BBAAA-9942-4D45-8F7E-51C248A40F8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Преговор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72EAD4-432F-4D04-97DC-38336476A4F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373" y="1179000"/>
            <a:ext cx="3023253" cy="302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08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6710F0-5AB3-46DE-8ACB-211724DFF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F69F6D-8220-4FBA-9683-646CFB9FD3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Логически оператор </a:t>
            </a:r>
            <a:r>
              <a:rPr lang="en-GB" b="1" dirty="0">
                <a:solidFill>
                  <a:schemeClr val="bg1"/>
                </a:solidFill>
              </a:rPr>
              <a:t>&amp;&amp;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F45EA5-B3EB-4E32-AB0A-504BBFA982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Вложени проверки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691F0EB-E786-4EBB-BB0D-2185FBF4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Сравнение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96205D-9E60-4246-90E7-A87EE34EF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903" y="1944000"/>
            <a:ext cx="4575300" cy="35702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(a &gt; 5) { 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(a &lt; 10) {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(a % 2 == 0) {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3BA178-96D0-4C69-9D05-98B043D12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6281" y="1944000"/>
            <a:ext cx="4204719" cy="15388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(a &gt; 5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&lt; 10 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% 2 == 0) { 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104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Проверява дали въведеното число от потребителя е в </a:t>
            </a:r>
            <a:br>
              <a:rPr lang="bg-BG" dirty="0"/>
            </a:br>
            <a:r>
              <a:rPr lang="bg-BG" dirty="0"/>
              <a:t>интервала </a:t>
            </a:r>
            <a:r>
              <a:rPr lang="en-US" dirty="0"/>
              <a:t>[</a:t>
            </a:r>
            <a:r>
              <a:rPr lang="bg-BG" b="1" dirty="0">
                <a:solidFill>
                  <a:schemeClr val="bg1"/>
                </a:solidFill>
              </a:rPr>
              <a:t>-100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100</a:t>
            </a:r>
            <a:r>
              <a:rPr lang="en-US" dirty="0"/>
              <a:t>] </a:t>
            </a:r>
            <a:r>
              <a:rPr lang="bg-BG" dirty="0"/>
              <a:t>и е различно от </a:t>
            </a:r>
            <a:r>
              <a:rPr lang="bg-BG" b="1" dirty="0">
                <a:solidFill>
                  <a:schemeClr val="bg1"/>
                </a:solidFill>
              </a:rPr>
              <a:t>0</a:t>
            </a:r>
          </a:p>
          <a:p>
            <a:pPr lvl="1"/>
            <a:r>
              <a:rPr lang="bg-BG" dirty="0"/>
              <a:t>Отпечатва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Yes</a:t>
            </a:r>
            <a:r>
              <a:rPr lang="en-US" dirty="0"/>
              <a:t>"</a:t>
            </a:r>
            <a:r>
              <a:rPr lang="bg-BG" dirty="0"/>
              <a:t>,</a:t>
            </a:r>
            <a:r>
              <a:rPr lang="en-US" dirty="0"/>
              <a:t> </a:t>
            </a:r>
            <a:r>
              <a:rPr lang="bg-BG" dirty="0"/>
              <a:t>ако е в интервала и различно от 0</a:t>
            </a:r>
          </a:p>
          <a:p>
            <a:pPr lvl="1"/>
            <a:r>
              <a:rPr lang="bg-BG" dirty="0"/>
              <a:t>Отпечатва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No</a:t>
            </a:r>
            <a:r>
              <a:rPr lang="en-US" dirty="0"/>
              <a:t>"</a:t>
            </a:r>
            <a:r>
              <a:rPr lang="bg-BG" dirty="0"/>
              <a:t> в противен случай</a:t>
            </a:r>
            <a:r>
              <a:rPr lang="en-US" dirty="0"/>
              <a:t> </a:t>
            </a:r>
            <a:endParaRPr lang="bg-BG" dirty="0"/>
          </a:p>
          <a:p>
            <a:pPr lvl="1"/>
            <a:r>
              <a:rPr lang="bg-BG" sz="3200" dirty="0"/>
              <a:t>Примерен 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Число в интервала – условие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913384" y="5191780"/>
            <a:ext cx="2210817" cy="523220"/>
            <a:chOff x="650909" y="5821489"/>
            <a:chExt cx="2210817" cy="52322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650909" y="5821489"/>
              <a:ext cx="839217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-25</a:t>
              </a:r>
              <a:endParaRPr lang="en-US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22509" y="5827589"/>
              <a:ext cx="839217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Yes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613724" y="5935311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D95250-9A00-4081-B64B-717246F123A3}"/>
              </a:ext>
            </a:extLst>
          </p:cNvPr>
          <p:cNvGrpSpPr/>
          <p:nvPr/>
        </p:nvGrpSpPr>
        <p:grpSpPr>
          <a:xfrm>
            <a:off x="5571998" y="5182491"/>
            <a:ext cx="2083813" cy="523220"/>
            <a:chOff x="8902663" y="5766487"/>
            <a:chExt cx="2083813" cy="52322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902663" y="5766487"/>
              <a:ext cx="636013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200318" y="5766487"/>
              <a:ext cx="786158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Yes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9693926" y="5904985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FF7E426-3EAC-4699-94CF-78A98E44862A}"/>
              </a:ext>
            </a:extLst>
          </p:cNvPr>
          <p:cNvGrpSpPr/>
          <p:nvPr/>
        </p:nvGrpSpPr>
        <p:grpSpPr>
          <a:xfrm>
            <a:off x="3581401" y="5170234"/>
            <a:ext cx="1624657" cy="528581"/>
            <a:chOff x="5037444" y="5793497"/>
            <a:chExt cx="1624657" cy="52858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D93EDC-5198-4A24-88D3-2E8E097B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444" y="5798858"/>
              <a:ext cx="38643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4C1E7F-74D3-4010-98FC-1F6B51D10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088" y="5793497"/>
              <a:ext cx="636013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No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4">
              <a:extLst>
                <a:ext uri="{FF2B5EF4-FFF2-40B4-BE49-F238E27FC236}">
                  <a16:creationId xmlns:a16="http://schemas.microsoft.com/office/drawing/2014/main" id="{964B6846-110F-4D21-9ED4-BE49DC94953A}"/>
                </a:ext>
              </a:extLst>
            </p:cNvPr>
            <p:cNvSpPr/>
            <p:nvPr/>
          </p:nvSpPr>
          <p:spPr>
            <a:xfrm>
              <a:off x="5522899" y="5937357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9" name="Slide Number">
            <a:extLst>
              <a:ext uri="{FF2B5EF4-FFF2-40B4-BE49-F238E27FC236}">
                <a16:creationId xmlns:a16="http://schemas.microsoft.com/office/drawing/2014/main" id="{4E5C240A-FD84-4710-8D13-ED0C8CA457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777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Число в интервала – решение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E8A2AD-B220-4F8A-9E1C-22658C022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6254" y="1840520"/>
            <a:ext cx="9159491" cy="31769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number = Integer.parseInt(scanner.nextLine());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(number &gt;= -100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number &lt;= 100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number != 0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)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System.out.println</a:t>
            </a:r>
            <a:r>
              <a:rPr lang="en-US" sz="2400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Yes</a:t>
            </a:r>
            <a:r>
              <a:rPr lang="en-US" sz="2400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 else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System.out.println</a:t>
            </a:r>
            <a:r>
              <a:rPr lang="en-US" sz="2400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No</a:t>
            </a:r>
            <a:r>
              <a:rPr lang="en-US" sz="2400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FE0A3EE-B247-4AA1-86E8-19DE6BB70D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574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619059" cy="5201066"/>
          </a:xfrm>
        </p:spPr>
        <p:txBody>
          <a:bodyPr>
            <a:normAutofit/>
          </a:bodyPr>
          <a:lstStyle/>
          <a:p>
            <a:r>
              <a:rPr lang="bg-BG" dirty="0"/>
              <a:t>Проверява дали е изпълнено поне едно измежду няколко условия</a:t>
            </a:r>
            <a:endParaRPr lang="en-US" dirty="0"/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въведената дума</a:t>
            </a:r>
            <a:r>
              <a:rPr lang="en-US" dirty="0"/>
              <a:t> </a:t>
            </a:r>
            <a:r>
              <a:rPr lang="bg-BG" dirty="0"/>
              <a:t>е: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"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Example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Demo</a:t>
            </a:r>
            <a:r>
              <a:rPr lang="en-US" dirty="0"/>
              <a:t>"</a:t>
            </a:r>
            <a:endParaRPr lang="bg-BG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"ИЛИ"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81AF6D-D70E-4733-95AB-54D65849C6D3}"/>
              </a:ext>
            </a:extLst>
          </p:cNvPr>
          <p:cNvSpPr txBox="1"/>
          <p:nvPr/>
        </p:nvSpPr>
        <p:spPr>
          <a:xfrm>
            <a:off x="9668699" y="2266399"/>
            <a:ext cx="208433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0" dirty="0">
                <a:latin typeface="Consolas" panose="020B0609020204030204" pitchFamily="49" charset="0"/>
              </a:rPr>
              <a:t>||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25D5D7-21CA-4157-8A35-77CD417CC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483" y="4572001"/>
            <a:ext cx="10880610" cy="15388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input = scanner.nextLine();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(input.equals("Example")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input.equals("Demo"))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952B959-1BFD-4FF3-A9B3-99B5963ABE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984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6710F0-5AB3-46DE-8ACB-211724DFF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F69F6D-8220-4FBA-9683-646CFB9FD3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56000" y="1195932"/>
            <a:ext cx="5545597" cy="3583068"/>
          </a:xfrm>
        </p:spPr>
        <p:txBody>
          <a:bodyPr/>
          <a:lstStyle/>
          <a:p>
            <a:r>
              <a:rPr lang="bg-BG" dirty="0"/>
              <a:t>Логически оператор </a:t>
            </a:r>
            <a:r>
              <a:rPr lang="en-GB" b="1" dirty="0">
                <a:solidFill>
                  <a:schemeClr val="bg1"/>
                </a:solidFill>
              </a:rPr>
              <a:t>||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F45EA5-B3EB-4E32-AB0A-504BBFA982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545598" cy="3583069"/>
          </a:xfrm>
        </p:spPr>
        <p:txBody>
          <a:bodyPr/>
          <a:lstStyle/>
          <a:p>
            <a:r>
              <a:rPr lang="bg-BG" dirty="0"/>
              <a:t>Вложени проверки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691F0EB-E786-4EBB-BB0D-2185FBF4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Сравнение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96205D-9E60-4246-90E7-A87EE34EF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01" y="1944000"/>
            <a:ext cx="5905599" cy="20467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if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(word</a:t>
            </a:r>
            <a:r>
              <a:rPr kumimoji="0" lang="bg-BG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.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equals("Example")){ </a:t>
            </a:r>
          </a:p>
          <a:p>
            <a:pPr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else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if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(word.equals("Demo")){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3BA178-96D0-4C69-9D05-98B043D12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1000" y="1944000"/>
            <a:ext cx="5799443" cy="20467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(word.equals("Example")           </a:t>
            </a:r>
          </a:p>
          <a:p>
            <a:pPr lvl="0"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</a:p>
          <a:p>
            <a:pPr lvl="0"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word.equals("Demo")){</a:t>
            </a:r>
          </a:p>
          <a:p>
            <a:pPr lvl="0"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989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  <a:endParaRPr lang="bg-BG" sz="3000" dirty="0"/>
          </a:p>
          <a:p>
            <a:pPr lvl="1">
              <a:spcBef>
                <a:spcPts val="1000"/>
              </a:spcBef>
            </a:pPr>
            <a:r>
              <a:rPr lang="bg-BG" sz="3000" dirty="0"/>
              <a:t>Чете ден от седмицата (</a:t>
            </a:r>
            <a:r>
              <a:rPr lang="bg-BG" sz="3000" b="1" dirty="0">
                <a:solidFill>
                  <a:schemeClr val="bg1"/>
                </a:solidFill>
              </a:rPr>
              <a:t>текст</a:t>
            </a:r>
            <a:r>
              <a:rPr lang="bg-BG" sz="3000" dirty="0"/>
              <a:t>) – въведен от потребителя</a:t>
            </a:r>
          </a:p>
          <a:p>
            <a:pPr lvl="1">
              <a:spcBef>
                <a:spcPts val="1000"/>
              </a:spcBef>
            </a:pPr>
            <a:r>
              <a:rPr lang="bg-BG" sz="3000" dirty="0"/>
              <a:t>Отпечатва цената на билет за кино според деня от седмицата</a:t>
            </a:r>
          </a:p>
          <a:p>
            <a:pPr marL="442912" lvl="1" indent="0">
              <a:spcBef>
                <a:spcPts val="1000"/>
              </a:spcBef>
              <a:buNone/>
            </a:pPr>
            <a:endParaRPr lang="bg-BG" sz="3000" dirty="0"/>
          </a:p>
          <a:p>
            <a:pPr>
              <a:spcBef>
                <a:spcPts val="1000"/>
              </a:spcBef>
            </a:pPr>
            <a:endParaRPr lang="en-US" sz="1000" dirty="0"/>
          </a:p>
          <a:p>
            <a:pPr>
              <a:spcBef>
                <a:spcPts val="1000"/>
              </a:spcBef>
            </a:pPr>
            <a:r>
              <a:rPr lang="bg-BG" sz="3400" dirty="0"/>
              <a:t>Примерен вход и изход: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Билет за кино -</a:t>
            </a:r>
            <a:r>
              <a:rPr lang="en-US" dirty="0"/>
              <a:t> </a:t>
            </a:r>
            <a:r>
              <a:rPr lang="bg-BG" dirty="0"/>
              <a:t>условие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1159298" y="5353081"/>
            <a:ext cx="3202565" cy="531943"/>
            <a:chOff x="872716" y="5980680"/>
            <a:chExt cx="1957226" cy="36775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872716" y="5980680"/>
              <a:ext cx="993640" cy="36171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Monday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320382" y="5981070"/>
              <a:ext cx="509560" cy="36736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12</a:t>
              </a:r>
              <a:endParaRPr kumimoji="0" lang="bg-BG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934771" y="6028180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Slide Number">
            <a:extLst>
              <a:ext uri="{FF2B5EF4-FFF2-40B4-BE49-F238E27FC236}">
                <a16:creationId xmlns:a16="http://schemas.microsoft.com/office/drawing/2014/main" id="{3AB50EE8-9733-4F54-B351-9DA325D5FD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3F503B2-3614-4A9C-BDAD-AF49D11052A9}"/>
              </a:ext>
            </a:extLst>
          </p:cNvPr>
          <p:cNvGrpSpPr/>
          <p:nvPr/>
        </p:nvGrpSpPr>
        <p:grpSpPr>
          <a:xfrm>
            <a:off x="6438615" y="5396181"/>
            <a:ext cx="3205450" cy="531387"/>
            <a:chOff x="872716" y="5964782"/>
            <a:chExt cx="1958989" cy="36736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0752A6D-1B7C-4F9B-8811-31103B39F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716" y="5970428"/>
              <a:ext cx="993640" cy="36171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Sunday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E1702F8-6249-4746-B015-E92518D53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2145" y="5964782"/>
              <a:ext cx="509560" cy="36736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16</a:t>
              </a:r>
              <a:endParaRPr kumimoji="0" lang="bg-BG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20" name="Right Arrow 4">
              <a:extLst>
                <a:ext uri="{FF2B5EF4-FFF2-40B4-BE49-F238E27FC236}">
                  <a16:creationId xmlns:a16="http://schemas.microsoft.com/office/drawing/2014/main" id="{3FFAF649-5732-408B-BC56-00FD7E4DC357}"/>
                </a:ext>
              </a:extLst>
            </p:cNvPr>
            <p:cNvSpPr/>
            <p:nvPr/>
          </p:nvSpPr>
          <p:spPr>
            <a:xfrm>
              <a:off x="1934771" y="6028180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EDC4465-826A-4322-A1F5-5A42959033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984571"/>
              </p:ext>
            </p:extLst>
          </p:nvPr>
        </p:nvGraphicFramePr>
        <p:xfrm>
          <a:off x="646770" y="3352356"/>
          <a:ext cx="10898459" cy="80103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679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91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11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92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5169">
                  <a:extLst>
                    <a:ext uri="{9D8B030D-6E8A-4147-A177-3AD203B41FA5}">
                      <a16:colId xmlns:a16="http://schemas.microsoft.com/office/drawing/2014/main" val="621577878"/>
                    </a:ext>
                  </a:extLst>
                </a:gridCol>
              </a:tblGrid>
              <a:tr h="435277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Monday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Tuesday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Wednesday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Thursday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Friday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Saturday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Sunday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227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Билет за кино -</a:t>
            </a:r>
            <a:r>
              <a:rPr lang="en-US" dirty="0"/>
              <a:t> </a:t>
            </a:r>
            <a:r>
              <a:rPr lang="bg-BG" dirty="0"/>
              <a:t>решение</a:t>
            </a:r>
            <a:endParaRPr lang="en-US" dirty="0"/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3AB50EE8-9733-4F54-B351-9DA325D5FD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0D92DE-B165-419E-B6D1-D0B2F7453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0851" y="1629000"/>
            <a:ext cx="7370297" cy="43403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Scanner scanner = new Scanner(System.in);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String day = scanner.nextLine();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if (day.equals("Monday")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||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day.equals("Tuesday")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||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day.equals("Friday")){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System.out.println(12);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} else if (day.equals("Wednesday")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||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day.equals("Thursday"))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System.out.println(14);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 for Saturday and Sunday</a:t>
            </a:r>
          </a:p>
        </p:txBody>
      </p:sp>
    </p:spTree>
    <p:extLst>
      <p:ext uri="{BB962C8B-B14F-4D97-AF65-F5344CB8AC3E}">
        <p14:creationId xmlns:p14="http://schemas.microsoft.com/office/powerpoint/2010/main" val="134206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Проверява дали </a:t>
            </a:r>
            <a:r>
              <a:rPr lang="bg-BG" b="1" dirty="0">
                <a:solidFill>
                  <a:schemeClr val="bg1"/>
                </a:solidFill>
              </a:rPr>
              <a:t>не е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изпълнено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дадено услови</a:t>
            </a:r>
            <a:r>
              <a:rPr lang="en-US" dirty="0"/>
              <a:t>e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bg-BG" dirty="0"/>
              <a:t>Пример: 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Проверка дали</a:t>
            </a:r>
            <a:r>
              <a:rPr lang="en-US" dirty="0"/>
              <a:t> </a:t>
            </a:r>
            <a:r>
              <a:rPr lang="bg-BG" dirty="0"/>
              <a:t>число е по-голямо от 10 и е четно: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отрицание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84147" y="3419972"/>
            <a:ext cx="9796689" cy="278569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number = Integer.parseInt(scanner.nextLine());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boolean isValid = (number &gt; 10) &amp;&amp; (number % 2 == 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isValid)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System.out.println("Invalid");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B73D9-C3F9-47C9-830F-1DDE108D514A}"/>
              </a:ext>
            </a:extLst>
          </p:cNvPr>
          <p:cNvSpPr txBox="1"/>
          <p:nvPr/>
        </p:nvSpPr>
        <p:spPr>
          <a:xfrm>
            <a:off x="10680836" y="1196125"/>
            <a:ext cx="119352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3000" dirty="0">
                <a:latin typeface="Consolas" panose="020B0609020204030204" pitchFamily="49" charset="0"/>
              </a:rPr>
              <a:t>!</a:t>
            </a:r>
            <a:endParaRPr lang="en-US" sz="13000" dirty="0"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E2FEFAF-BEB5-4990-BF2F-CA357B2AC4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118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3" y="1267873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Чете цяло число </a:t>
            </a:r>
            <a:r>
              <a:rPr lang="en-GB" sz="3000" dirty="0"/>
              <a:t>- </a:t>
            </a:r>
            <a:r>
              <a:rPr lang="bg-BG" sz="3000" dirty="0"/>
              <a:t>въведено 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Числото е валидно ако е в интервала </a:t>
            </a:r>
            <a:r>
              <a:rPr lang="en-US" sz="3000" dirty="0"/>
              <a:t>[</a:t>
            </a:r>
            <a:r>
              <a:rPr lang="en-US" sz="3000" b="1" dirty="0">
                <a:solidFill>
                  <a:schemeClr val="bg1"/>
                </a:solidFill>
              </a:rPr>
              <a:t>100…200</a:t>
            </a:r>
            <a:r>
              <a:rPr lang="en-US" sz="3000" dirty="0"/>
              <a:t>] </a:t>
            </a:r>
            <a:r>
              <a:rPr lang="bg-BG" sz="3000" dirty="0"/>
              <a:t>или е </a:t>
            </a:r>
            <a:r>
              <a:rPr lang="bg-BG" sz="3000" b="1" dirty="0">
                <a:solidFill>
                  <a:schemeClr val="bg1"/>
                </a:solidFill>
              </a:rPr>
              <a:t>0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Ако числото е невалидно да се отпечата на конзолата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bg1"/>
                </a:solidFill>
              </a:rPr>
              <a:t>invalid</a:t>
            </a:r>
            <a:r>
              <a:rPr lang="en-US" sz="3000" dirty="0"/>
              <a:t>",</a:t>
            </a:r>
            <a:endParaRPr lang="bg-BG" sz="3000" dirty="0"/>
          </a:p>
          <a:p>
            <a:pPr marL="442912" lvl="1" indent="0">
              <a:lnSpc>
                <a:spcPct val="100000"/>
              </a:lnSpc>
              <a:buNone/>
            </a:pPr>
            <a:r>
              <a:rPr lang="bg-BG" sz="3000" dirty="0"/>
              <a:t>в противен случай да не се отпечатва нищо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bg-BG" sz="3200" dirty="0"/>
              <a:t>Примерен вход и изход</a:t>
            </a:r>
            <a:r>
              <a:rPr lang="en-US" sz="3200" dirty="0"/>
              <a:t>:</a:t>
            </a:r>
            <a:endParaRPr lang="bg-BG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Невалидно число - условие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1655888" y="5197365"/>
            <a:ext cx="3158779" cy="540156"/>
            <a:chOff x="1653861" y="4649433"/>
            <a:chExt cx="2119332" cy="56098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191587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lang="en-GB" sz="2800" b="1" dirty="0">
                  <a:latin typeface="Consolas" panose="020B0609020204030204" pitchFamily="49" charset="0"/>
                </a:rPr>
                <a:t>invalid</a:t>
              </a:r>
              <a:endParaRPr kumimoji="0" lang="bg-BG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3861" y="4649433"/>
              <a:ext cx="542000" cy="56097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bg-BG" sz="2800" b="1" i="0" u="none" strike="noStrike" kern="1200" cap="none" spc="0" normalizeH="0" baseline="0" noProof="1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Arial" panose="020B0604020202020204" pitchFamily="34" charset="0"/>
                </a:rPr>
                <a:t>75</a:t>
              </a:r>
              <a:endParaRPr kumimoji="0" lang="it-IT" sz="28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269764" y="4826043"/>
              <a:ext cx="26362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6663472" y="5197365"/>
            <a:ext cx="4562531" cy="560216"/>
            <a:chOff x="1979933" y="5678345"/>
            <a:chExt cx="1719123" cy="56021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3896" y="5698413"/>
              <a:ext cx="1085160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(</a:t>
              </a:r>
              <a:r>
                <a:rPr kumimoji="0" lang="bg-BG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няма изход</a:t>
              </a: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)</a:t>
              </a:r>
              <a:endParaRPr kumimoji="0" lang="bg-BG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9933" y="5678345"/>
              <a:ext cx="376003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800" b="1" i="0" u="none" strike="noStrike" kern="1200" cap="none" spc="0" normalizeH="0" baseline="0" noProof="1">
                  <a:ln>
                    <a:noFill/>
                  </a:ln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150</a:t>
              </a: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410428" y="5841308"/>
              <a:ext cx="166380" cy="22720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AB3144EF-1217-41D5-8C25-F634E529A7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535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Невалидно число - решение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AB3144EF-1217-41D5-8C25-F634E529A7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CA590D-B29C-4D9D-834B-B9F64D4D9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1201" y="2182505"/>
            <a:ext cx="9133397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int n = Integer.parseInt(scanner.nextLine());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boolean isValid = n &gt;= 100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n &lt;= 200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n == 0;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  if 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isValid) {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     System.out.println("invalid");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03293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Коя променлива е наименувана правилно?</a:t>
            </a:r>
          </a:p>
          <a:p>
            <a:pPr marL="514350" indent="-514350"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246B03-AA95-4DB9-8B15-0117432455A7}"/>
              </a:ext>
            </a:extLst>
          </p:cNvPr>
          <p:cNvGrpSpPr/>
          <p:nvPr/>
        </p:nvGrpSpPr>
        <p:grpSpPr>
          <a:xfrm>
            <a:off x="6096001" y="2057401"/>
            <a:ext cx="3405137" cy="2343211"/>
            <a:chOff x="4685451" y="4653849"/>
            <a:chExt cx="3806179" cy="2980015"/>
          </a:xfrm>
        </p:grpSpPr>
        <p:sp>
          <p:nvSpPr>
            <p:cNvPr id="20" name="Speech Bubble: Oval 19">
              <a:extLst>
                <a:ext uri="{FF2B5EF4-FFF2-40B4-BE49-F238E27FC236}">
                  <a16:creationId xmlns:a16="http://schemas.microsoft.com/office/drawing/2014/main" id="{ACF47EB7-185A-4A6B-B401-54AF17EF61ED}"/>
                </a:ext>
              </a:extLst>
            </p:cNvPr>
            <p:cNvSpPr/>
            <p:nvPr/>
          </p:nvSpPr>
          <p:spPr bwMode="auto">
            <a:xfrm>
              <a:off x="4928628" y="4653849"/>
              <a:ext cx="3560531" cy="2980015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1900793-D749-4B46-9124-C17720B714D4}"/>
                </a:ext>
              </a:extLst>
            </p:cNvPr>
            <p:cNvSpPr txBox="1"/>
            <p:nvPr/>
          </p:nvSpPr>
          <p:spPr>
            <a:xfrm>
              <a:off x="4685451" y="5703636"/>
              <a:ext cx="3806179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SavedMoney</a:t>
              </a: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94C2715-28FC-4F23-8C86-D9AAFE309FF3}"/>
              </a:ext>
            </a:extLst>
          </p:cNvPr>
          <p:cNvGrpSpPr/>
          <p:nvPr/>
        </p:nvGrpSpPr>
        <p:grpSpPr>
          <a:xfrm>
            <a:off x="991934" y="4230121"/>
            <a:ext cx="3732466" cy="1275547"/>
            <a:chOff x="828200" y="2000154"/>
            <a:chExt cx="4380185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808160C5-AE44-435C-9489-C929AEE86AA4}"/>
                </a:ext>
              </a:extLst>
            </p:cNvPr>
            <p:cNvSpPr/>
            <p:nvPr/>
          </p:nvSpPr>
          <p:spPr bwMode="auto">
            <a:xfrm>
              <a:off x="960893" y="2000154"/>
              <a:ext cx="4114800" cy="1493675"/>
            </a:xfrm>
            <a:prstGeom prst="wedgeRoundRectCallout">
              <a:avLst>
                <a:gd name="adj1" fmla="val 33659"/>
                <a:gd name="adj2" fmla="val 7557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F25C0FD-7737-4728-A1A5-04544FEDE4EA}"/>
                </a:ext>
              </a:extLst>
            </p:cNvPr>
            <p:cNvSpPr txBox="1"/>
            <p:nvPr/>
          </p:nvSpPr>
          <p:spPr>
            <a:xfrm>
              <a:off x="828200" y="2300599"/>
              <a:ext cx="4380185" cy="93335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bg-BG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спестениПари</a:t>
              </a: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40A5B59-968B-4B2D-AE7A-48F218E2F320}"/>
              </a:ext>
            </a:extLst>
          </p:cNvPr>
          <p:cNvGrpSpPr/>
          <p:nvPr/>
        </p:nvGrpSpPr>
        <p:grpSpPr>
          <a:xfrm>
            <a:off x="7240334" y="4588294"/>
            <a:ext cx="3505200" cy="1275547"/>
            <a:chOff x="8138855" y="2320388"/>
            <a:chExt cx="2993647" cy="1266985"/>
          </a:xfrm>
        </p:grpSpPr>
        <p:sp>
          <p:nvSpPr>
            <p:cNvPr id="27" name="Speech Bubble: Rectangle with Corners Rounded 26">
              <a:extLst>
                <a:ext uri="{FF2B5EF4-FFF2-40B4-BE49-F238E27FC236}">
                  <a16:creationId xmlns:a16="http://schemas.microsoft.com/office/drawing/2014/main" id="{AFC2D7E6-355F-4AE9-9702-98C790EA336D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6861895-A35B-404B-B7F1-818649FD562E}"/>
                </a:ext>
              </a:extLst>
            </p:cNvPr>
            <p:cNvSpPr txBox="1"/>
            <p:nvPr/>
          </p:nvSpPr>
          <p:spPr>
            <a:xfrm>
              <a:off x="8332954" y="2576440"/>
              <a:ext cx="2690186" cy="75972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3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spesteniPari4ki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CA66E9B-7F39-4FEC-BEA7-05008F1F0F8F}"/>
              </a:ext>
            </a:extLst>
          </p:cNvPr>
          <p:cNvGrpSpPr/>
          <p:nvPr/>
        </p:nvGrpSpPr>
        <p:grpSpPr>
          <a:xfrm>
            <a:off x="2711257" y="2521394"/>
            <a:ext cx="3435996" cy="1524000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7524A535-E5A8-41B9-AA18-F40C1CBD1271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C8E74DF-49CB-41CC-B9AE-B95C965599BC}"/>
                </a:ext>
              </a:extLst>
            </p:cNvPr>
            <p:cNvSpPr txBox="1"/>
            <p:nvPr/>
          </p:nvSpPr>
          <p:spPr>
            <a:xfrm>
              <a:off x="1095265" y="4654291"/>
              <a:ext cx="5486139" cy="10564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savedMoney</a:t>
              </a:r>
            </a:p>
          </p:txBody>
        </p:sp>
      </p:grpSp>
      <p:sp>
        <p:nvSpPr>
          <p:cNvPr id="16" name="Slide Number">
            <a:extLst>
              <a:ext uri="{FF2B5EF4-FFF2-40B4-BE49-F238E27FC236}">
                <a16:creationId xmlns:a16="http://schemas.microsoft.com/office/drawing/2014/main" id="{BEF63EDD-C0B9-40D3-BC58-4532D62DB87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2258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4746" y="1151122"/>
            <a:ext cx="11804822" cy="5570355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bg-BG" dirty="0"/>
              <a:t>Чрез скоби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можем да приоритизираме условия </a:t>
            </a:r>
            <a:endParaRPr lang="bg-BG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Приоритет на условия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5216476-B7EC-4C57-96C9-62553940F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9857" y="1981201"/>
            <a:ext cx="101346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a =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b = 200;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c = 300;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a &gt;= 100 &amp;&amp; b &lt;= 200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||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 + b &gt;= 300 &amp;&amp; c &lt;= 400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System.out.println ("Yes");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Yes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(a &gt;= 100 &amp;&amp;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 &lt;= 200 || c + b &gt;= 300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&amp;&amp; c &lt;= 400)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System.out.println ("Yes");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No output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44B1C62-5536-4D48-B025-BB45F853BF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402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8304" y="1405262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4" y="1624495"/>
            <a:ext cx="7581212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Условна конструкция -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switch-case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Вложени условни конструкции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Логически оператори - </a:t>
            </a:r>
            <a:r>
              <a:rPr lang="en-US" sz="3200" b="1" dirty="0">
                <a:solidFill>
                  <a:schemeClr val="bg1"/>
                </a:solidFill>
              </a:rPr>
              <a:t>&amp;&amp;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||</a:t>
            </a:r>
            <a:r>
              <a:rPr lang="en-US" sz="3200" dirty="0">
                <a:solidFill>
                  <a:schemeClr val="bg2"/>
                </a:solidFill>
              </a:rPr>
              <a:t>,</a:t>
            </a:r>
            <a:r>
              <a:rPr lang="bg-BG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!</a:t>
            </a:r>
            <a:r>
              <a:rPr lang="bg-BG" sz="3200" dirty="0">
                <a:solidFill>
                  <a:schemeClr val="bg2"/>
                </a:solidFill>
              </a:rPr>
              <a:t> </a:t>
            </a: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bg-BG" sz="3000" dirty="0">
                <a:solidFill>
                  <a:schemeClr val="bg2"/>
                </a:solidFill>
              </a:rPr>
              <a:t>Приоритет на условия – </a:t>
            </a:r>
            <a:r>
              <a:rPr lang="bg-BG" sz="3000" b="1" dirty="0">
                <a:solidFill>
                  <a:schemeClr val="bg1"/>
                </a:solidFill>
              </a:rPr>
              <a:t>()</a:t>
            </a:r>
          </a:p>
          <a:p>
            <a:pPr marL="0" indent="0">
              <a:lnSpc>
                <a:spcPct val="130000"/>
              </a:lnSpc>
              <a:buClr>
                <a:schemeClr val="bg2"/>
              </a:buClr>
              <a:buNone/>
            </a:pPr>
            <a:r>
              <a:rPr lang="bg-BG" sz="3200" dirty="0"/>
              <a:t>:</a:t>
            </a:r>
            <a:endParaRPr lang="bg-BG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84F06949-7DA4-46C0-A081-5B4658780C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78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A67F800-7980-E3CA-7188-3C478C8E98B8}"/>
              </a:ext>
            </a:extLst>
          </p:cNvPr>
          <p:cNvGrpSpPr/>
          <p:nvPr/>
        </p:nvGrpSpPr>
        <p:grpSpPr>
          <a:xfrm>
            <a:off x="3737560" y="1622524"/>
            <a:ext cx="7787441" cy="3498930"/>
            <a:chOff x="3749351" y="1549902"/>
            <a:chExt cx="7787441" cy="3498930"/>
          </a:xfrm>
        </p:grpSpPr>
        <p:pic>
          <p:nvPicPr>
            <p:cNvPr id="7" name="Picture 6" descr="A picture containing text, sign, vector graphics&#10;&#10;Description automatically generated">
              <a:extLst>
                <a:ext uri="{FF2B5EF4-FFF2-40B4-BE49-F238E27FC236}">
                  <a16:creationId xmlns:a16="http://schemas.microsoft.com/office/drawing/2014/main" id="{15CE28B1-02BA-4014-E149-BF1EE0944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5F82FF4F-4AD2-4B3B-1445-F3C6BA268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94661" y="3848395"/>
              <a:ext cx="1147961" cy="1147961"/>
            </a:xfrm>
            <a:prstGeom prst="rect">
              <a:avLst/>
            </a:prstGeom>
          </p:spPr>
        </p:pic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id="{68CCA8DB-9EFC-F9BC-57AE-81E4F843E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59277" y="3871255"/>
              <a:ext cx="1147961" cy="1147961"/>
            </a:xfrm>
            <a:prstGeom prst="rect">
              <a:avLst/>
            </a:prstGeom>
          </p:spPr>
        </p:pic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3FDF9297-50FA-E866-B6CE-9D64B1E89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00306" y="3874225"/>
              <a:ext cx="1147961" cy="1147961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2A1BC0C9-7A7B-9C5B-B457-3E86E59E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738229" y="3900407"/>
              <a:ext cx="888756" cy="1043936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DBE174DA-A182-7E57-06D4-86AFA26D4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749351" y="3928121"/>
              <a:ext cx="837913" cy="1040168"/>
            </a:xfrm>
            <a:prstGeom prst="rect">
              <a:avLst/>
            </a:prstGeom>
          </p:spPr>
        </p:pic>
        <p:pic>
          <p:nvPicPr>
            <p:cNvPr id="22" name="Picture 21" descr="Logo&#10;&#10;Description automatically generated">
              <a:extLst>
                <a:ext uri="{FF2B5EF4-FFF2-40B4-BE49-F238E27FC236}">
                  <a16:creationId xmlns:a16="http://schemas.microsoft.com/office/drawing/2014/main" id="{9B7FFC36-A4BC-7A53-AB82-82C398A47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279380" y="3876626"/>
              <a:ext cx="1257412" cy="1172206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FB2AEAC-BDEE-9D5F-67A3-17CEDA699052}"/>
                </a:ext>
              </a:extLst>
            </p:cNvPr>
            <p:cNvGrpSpPr/>
            <p:nvPr/>
          </p:nvGrpSpPr>
          <p:grpSpPr>
            <a:xfrm>
              <a:off x="4091553" y="3060524"/>
              <a:ext cx="6825992" cy="559921"/>
              <a:chOff x="1433768" y="2645180"/>
              <a:chExt cx="9324489" cy="78382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A38ABD5-1637-DC80-A922-DF10E4F75C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645180"/>
                <a:ext cx="1" cy="469190"/>
              </a:xfrm>
              <a:prstGeom prst="line">
                <a:avLst/>
              </a:prstGeom>
              <a:ln w="41275">
                <a:solidFill>
                  <a:srgbClr val="FFA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617B586A-0BC5-5E32-7E67-FD277547E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433768" y="3114370"/>
                <a:ext cx="9324489" cy="314630"/>
              </a:xfrm>
              <a:prstGeom prst="rect">
                <a:avLst/>
              </a:prstGeom>
            </p:spPr>
          </p:pic>
        </p:grpSp>
      </p:grpSp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384" y="2319421"/>
            <a:ext cx="3660176" cy="4247149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:a16="http://schemas.microsoft.com/office/drawing/2014/main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91341" y="202022"/>
            <a:ext cx="2028825" cy="790575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6388471"/>
            <a:ext cx="121920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606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C531B2F-499B-4992-962B-18F8A0283E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467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59B14E0-0DF5-4036-BE80-BA0EA275866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27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836" y="1219201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Каква стойност ще присвои променливата</a:t>
            </a:r>
            <a:r>
              <a:rPr lang="en-US" dirty="0"/>
              <a:t> "</a:t>
            </a:r>
            <a:r>
              <a:rPr lang="en-US" b="1" noProof="1"/>
              <a:t>isGreater</a:t>
            </a:r>
            <a:r>
              <a:rPr lang="en-US" noProof="1"/>
              <a:t>"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romanLcPeriod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61587" y="1925165"/>
            <a:ext cx="6682213" cy="603162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boolean isGreater = (5 + 3) &gt; (3 + 4);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524000" y="4627462"/>
            <a:ext cx="3165416" cy="112652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39941" y="3535838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bg-BG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8</a:t>
              </a: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521652" y="2840997"/>
            <a:ext cx="2739202" cy="2113933"/>
            <a:chOff x="5324029" y="4364468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679168" y="5102983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True</a:t>
              </a: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6214410" y="2840996"/>
            <a:ext cx="2673350" cy="2068754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8794623" y="3054463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False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433044" y="4815845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51024" y="4363851"/>
              <a:ext cx="3515717" cy="10152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bg-BG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15</a:t>
              </a: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12F650BB-36E3-4EC8-8466-89C4C03293D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373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/>
              <a:t>Какво ще се отпечата на конзолата, ако изпълним следната логическа проверка: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667716" y="3110036"/>
            <a:ext cx="2286433" cy="1158191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39633" y="4409599"/>
              <a:ext cx="5204850" cy="116896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No output</a:t>
              </a:r>
              <a:endPara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622933" y="1893937"/>
            <a:ext cx="2330443" cy="1025851"/>
            <a:chOff x="8449006" y="2365561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449006" y="2365561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145083" y="2461644"/>
              <a:ext cx="1752781" cy="8300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Error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0D4B740C-4169-40BE-9965-4DDAFA8F1D84}"/>
              </a:ext>
            </a:extLst>
          </p:cNvPr>
          <p:cNvSpPr txBox="1">
            <a:spLocks/>
          </p:cNvSpPr>
          <p:nvPr/>
        </p:nvSpPr>
        <p:spPr>
          <a:xfrm>
            <a:off x="202274" y="2406863"/>
            <a:ext cx="8077200" cy="26787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if ("caseSensitive".equals("CaseSensitive")) {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System.out.println("Correct!");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} else { 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System.out.println("Not correct!");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}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7261632" y="4839588"/>
            <a:ext cx="2549303" cy="1834213"/>
            <a:chOff x="5275125" y="4570824"/>
            <a:chExt cx="3314444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275125" y="4846446"/>
              <a:ext cx="3048002" cy="174738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marL="457200" marR="0" lvl="1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Not correct!</a:t>
              </a: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EAB8DA71-CB13-4568-9115-761E32B3C05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9622933" y="4415398"/>
            <a:ext cx="2228197" cy="1158191"/>
            <a:chOff x="1063130" y="3246971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07297" y="3402219"/>
              <a:ext cx="4070633" cy="111086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Correct!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300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6" y="1331111"/>
            <a:ext cx="12685811" cy="5185625"/>
          </a:xfrm>
        </p:spPr>
        <p:txBody>
          <a:bodyPr>
            <a:normAutofit/>
          </a:bodyPr>
          <a:lstStyle/>
          <a:p>
            <a:r>
              <a:rPr lang="en-US" sz="3300" dirty="0"/>
              <a:t>4. </a:t>
            </a:r>
            <a:r>
              <a:rPr lang="bg-BG" sz="3300" dirty="0"/>
              <a:t>Какъв ще е резултатът от изпълнението на следната програма:</a:t>
            </a:r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509F60BC-61DD-4E58-8FB6-FD115FB4AE2B}"/>
              </a:ext>
            </a:extLst>
          </p:cNvPr>
          <p:cNvSpPr txBox="1">
            <a:spLocks/>
          </p:cNvSpPr>
          <p:nvPr/>
        </p:nvSpPr>
        <p:spPr>
          <a:xfrm>
            <a:off x="1020292" y="1996567"/>
            <a:ext cx="6904509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System.out.println(</a:t>
            </a:r>
            <a:r>
              <a:rPr kumimoji="0" lang="bg-BG" sz="2398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123456 % 100 == 56</a:t>
            </a: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)</a:t>
            </a:r>
            <a:r>
              <a:rPr kumimoji="0" lang="bg-BG" sz="2398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;</a:t>
            </a:r>
            <a:endParaRPr kumimoji="0" lang="en-US" sz="2398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A88E4EB-8531-4CD0-B9D8-2F39AD9F65D8}"/>
              </a:ext>
            </a:extLst>
          </p:cNvPr>
          <p:cNvGrpSpPr/>
          <p:nvPr/>
        </p:nvGrpSpPr>
        <p:grpSpPr>
          <a:xfrm>
            <a:off x="1066800" y="4853161"/>
            <a:ext cx="3165416" cy="1126526"/>
            <a:chOff x="1022647" y="3317410"/>
            <a:chExt cx="4114800" cy="1493675"/>
          </a:xfrm>
        </p:grpSpPr>
        <p:sp>
          <p:nvSpPr>
            <p:cNvPr id="20" name="Speech Bubble: Rectangle with Corners Rounded 19">
              <a:extLst>
                <a:ext uri="{FF2B5EF4-FFF2-40B4-BE49-F238E27FC236}">
                  <a16:creationId xmlns:a16="http://schemas.microsoft.com/office/drawing/2014/main" id="{1DA75899-990B-4D06-8739-F41BAAF7BB42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90BD5BC-43B1-46A2-BE30-1D545EA5B5CE}"/>
                </a:ext>
              </a:extLst>
            </p:cNvPr>
            <p:cNvSpPr txBox="1"/>
            <p:nvPr/>
          </p:nvSpPr>
          <p:spPr>
            <a:xfrm>
              <a:off x="1439941" y="3535838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bg-BG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56</a:t>
              </a: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E9C444B-2687-442D-894A-09F500686F8A}"/>
              </a:ext>
            </a:extLst>
          </p:cNvPr>
          <p:cNvGrpSpPr/>
          <p:nvPr/>
        </p:nvGrpSpPr>
        <p:grpSpPr>
          <a:xfrm>
            <a:off x="3183629" y="2931395"/>
            <a:ext cx="2739202" cy="2113933"/>
            <a:chOff x="5324029" y="4364468"/>
            <a:chExt cx="3048000" cy="2438818"/>
          </a:xfrm>
        </p:grpSpPr>
        <p:sp>
          <p:nvSpPr>
            <p:cNvPr id="24" name="Speech Bubble: Oval 23">
              <a:extLst>
                <a:ext uri="{FF2B5EF4-FFF2-40B4-BE49-F238E27FC236}">
                  <a16:creationId xmlns:a16="http://schemas.microsoft.com/office/drawing/2014/main" id="{797570B4-9D70-4A28-9ECB-0A3A35306FC4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A0DDB8A-6066-479B-B906-92392BF928B1}"/>
                </a:ext>
              </a:extLst>
            </p:cNvPr>
            <p:cNvSpPr txBox="1"/>
            <p:nvPr/>
          </p:nvSpPr>
          <p:spPr>
            <a:xfrm>
              <a:off x="5679168" y="5102983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True</a:t>
              </a: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4CF1999-79AC-4B59-92D8-B730E9E0FA4E}"/>
              </a:ext>
            </a:extLst>
          </p:cNvPr>
          <p:cNvGrpSpPr/>
          <p:nvPr/>
        </p:nvGrpSpPr>
        <p:grpSpPr>
          <a:xfrm>
            <a:off x="6047230" y="2889546"/>
            <a:ext cx="2673350" cy="2068754"/>
            <a:chOff x="8009996" y="2415485"/>
            <a:chExt cx="3048000" cy="2133600"/>
          </a:xfrm>
        </p:grpSpPr>
        <p:sp>
          <p:nvSpPr>
            <p:cNvPr id="27" name="Speech Bubble: Oval 26">
              <a:extLst>
                <a:ext uri="{FF2B5EF4-FFF2-40B4-BE49-F238E27FC236}">
                  <a16:creationId xmlns:a16="http://schemas.microsoft.com/office/drawing/2014/main" id="{0BBB9584-D912-4BB5-BC19-F496BB79D9A7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BDA03D3-6DC9-4EFA-B269-A196DBA4FD31}"/>
                </a:ext>
              </a:extLst>
            </p:cNvPr>
            <p:cNvSpPr txBox="1"/>
            <p:nvPr/>
          </p:nvSpPr>
          <p:spPr>
            <a:xfrm>
              <a:off x="8794623" y="3054463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False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7795E5-15DE-47F8-A66F-9E8DD6DF83B6}"/>
              </a:ext>
            </a:extLst>
          </p:cNvPr>
          <p:cNvGrpSpPr/>
          <p:nvPr/>
        </p:nvGrpSpPr>
        <p:grpSpPr>
          <a:xfrm>
            <a:off x="7383906" y="4993545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AD16357B-F9E9-48D5-A22D-CC1B3BCDE0E6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AC38AE2-1C95-4473-9D99-837B81F811EB}"/>
                </a:ext>
              </a:extLst>
            </p:cNvPr>
            <p:cNvSpPr txBox="1"/>
            <p:nvPr/>
          </p:nvSpPr>
          <p:spPr>
            <a:xfrm>
              <a:off x="1351024" y="4363851"/>
              <a:ext cx="3515717" cy="10152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Error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AF3766CC-F7B4-491C-B938-63373F6537F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048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r>
              <a:rPr lang="en-US" dirty="0"/>
              <a:t>5</a:t>
            </a:r>
            <a:r>
              <a:rPr lang="bg-BG" dirty="0"/>
              <a:t>. Какво ще се отпечата на конзолата, ако изпълним следната логическа проверка:</a:t>
            </a:r>
          </a:p>
          <a:p>
            <a:pPr marL="514350" indent="-514350">
              <a:buAutoNum type="arabicPeriod" startAt="6"/>
            </a:pPr>
            <a:endParaRPr lang="en-US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6001" y="2455933"/>
            <a:ext cx="6801330" cy="3203542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String role = "Administrator";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if (</a:t>
            </a:r>
            <a:r>
              <a:rPr lang="en-GB" sz="2400" dirty="0"/>
              <a:t>role.equals</a:t>
            </a:r>
            <a:r>
              <a:rPr lang="en-US" sz="2400" dirty="0"/>
              <a:t>("Administrator"))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</a:t>
            </a:r>
            <a:r>
              <a:rPr lang="en-US" sz="2400" dirty="0" err="1"/>
              <a:t>System.out.println</a:t>
            </a:r>
            <a:r>
              <a:rPr lang="en-US" sz="2400" dirty="0"/>
              <a:t>("Welcome");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} else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400" dirty="0"/>
              <a:t>  </a:t>
            </a:r>
            <a:r>
              <a:rPr lang="en-GB" sz="2400" dirty="0" err="1"/>
              <a:t>System.out.println</a:t>
            </a:r>
            <a:r>
              <a:rPr lang="en-US" sz="2400" dirty="0"/>
              <a:t>("No permission");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570425" y="4082830"/>
            <a:ext cx="2473726" cy="1332361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405053" y="4107149"/>
              <a:ext cx="5204849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Compile time error</a:t>
              </a:r>
              <a:endPara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871284" y="4829919"/>
            <a:ext cx="2816663" cy="1734357"/>
            <a:chOff x="5119017" y="4570824"/>
            <a:chExt cx="3470552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119017" y="5225513"/>
              <a:ext cx="3375809" cy="99009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No output</a:t>
              </a: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7219886" y="2834672"/>
            <a:ext cx="2535053" cy="1266985"/>
            <a:chOff x="1151058" y="3205863"/>
            <a:chExt cx="41166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152867" y="3205863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51058" y="3463750"/>
              <a:ext cx="4070632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Welcome</a:t>
              </a:r>
              <a:endPara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346263" y="1778542"/>
            <a:ext cx="2740660" cy="1266985"/>
            <a:chOff x="8967919" y="2302916"/>
            <a:chExt cx="303771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8967919" y="2528202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No permission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6198E155-A4FC-42ED-B082-863A2BBC503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009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о поле 2">
            <a:extLst>
              <a:ext uri="{FF2B5EF4-FFF2-40B4-BE49-F238E27FC236}">
                <a16:creationId xmlns:a16="http://schemas.microsoft.com/office/drawing/2014/main" id="{88E6813F-1702-433C-8C2D-C791882189F1}"/>
              </a:ext>
            </a:extLst>
          </p:cNvPr>
          <p:cNvSpPr txBox="1"/>
          <p:nvPr/>
        </p:nvSpPr>
        <p:spPr>
          <a:xfrm>
            <a:off x="4991100" y="1600201"/>
            <a:ext cx="2209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switch()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case: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default: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6094E50-C241-453A-AE3D-1F0027501F5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Условна конструкция </a:t>
            </a:r>
            <a:r>
              <a:rPr lang="en-US"/>
              <a:t>Switch-case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4486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5763</TotalTime>
  <Words>2403</Words>
  <Application>Microsoft Office PowerPoint</Application>
  <PresentationFormat>Widescreen</PresentationFormat>
  <Paragraphs>537</Paragraphs>
  <Slides>44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Consolas</vt:lpstr>
      <vt:lpstr>Wingdings</vt:lpstr>
      <vt:lpstr>Wingdings 2</vt:lpstr>
      <vt:lpstr>SoftUni</vt:lpstr>
      <vt:lpstr>По-сложни проверки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Условна конструкция Switch-case</vt:lpstr>
      <vt:lpstr>Условна конструкция Switch-case</vt:lpstr>
      <vt:lpstr>Ден от седмицата – условие</vt:lpstr>
      <vt:lpstr>Ден от седмицата – решение</vt:lpstr>
      <vt:lpstr>Множество случаи в switch-case</vt:lpstr>
      <vt:lpstr>Почивен или работен ден - условие</vt:lpstr>
      <vt:lpstr>Почивен или работен ден - решение</vt:lpstr>
      <vt:lpstr>Плод или зеленчук – условие</vt:lpstr>
      <vt:lpstr>Плод или зеленчук – решение</vt:lpstr>
      <vt:lpstr>Вложени условни конструкции</vt:lpstr>
      <vt:lpstr>Вложени проверки</vt:lpstr>
      <vt:lpstr>Обръщение според възраст и пол – условие</vt:lpstr>
      <vt:lpstr>PowerPoint Presentation</vt:lpstr>
      <vt:lpstr>Обръщение според възраст и пол - решение</vt:lpstr>
      <vt:lpstr>Квартално магазинче – условие</vt:lpstr>
      <vt:lpstr>Квартално магазинче – условие (2)</vt:lpstr>
      <vt:lpstr>PowerPoint Presentation</vt:lpstr>
      <vt:lpstr>Квартално магазинче – решение</vt:lpstr>
      <vt:lpstr>Логически оператори</vt:lpstr>
      <vt:lpstr>Логически оператори</vt:lpstr>
      <vt:lpstr>Логическо "И"</vt:lpstr>
      <vt:lpstr>Сравнение</vt:lpstr>
      <vt:lpstr>Число в интервала – условие</vt:lpstr>
      <vt:lpstr>Число в интервала – решение</vt:lpstr>
      <vt:lpstr>Логическо "ИЛИ"</vt:lpstr>
      <vt:lpstr>Сравнение</vt:lpstr>
      <vt:lpstr>Билет за кино - условие</vt:lpstr>
      <vt:lpstr>Билет за кино - решение</vt:lpstr>
      <vt:lpstr>Логическо отрицание</vt:lpstr>
      <vt:lpstr>Невалидно число - условие</vt:lpstr>
      <vt:lpstr>Невалидно число - решение</vt:lpstr>
      <vt:lpstr>Приоритет на условия</vt:lpstr>
      <vt:lpstr>Какво научихме днес?</vt:lpstr>
      <vt:lpstr>PowerPoint Presentation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По-сложни проверки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Topuzakova, Desislava</cp:lastModifiedBy>
  <cp:revision>110</cp:revision>
  <dcterms:created xsi:type="dcterms:W3CDTF">2018-05-23T13:08:44Z</dcterms:created>
  <dcterms:modified xsi:type="dcterms:W3CDTF">2023-05-11T23:03:54Z</dcterms:modified>
  <cp:category>computer programming;programming;C#;програмиране;кодиране</cp:category>
</cp:coreProperties>
</file>