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599" r:id="rId2"/>
    <p:sldId id="601" r:id="rId3"/>
    <p:sldId id="522" r:id="rId4"/>
    <p:sldId id="585" r:id="rId5"/>
    <p:sldId id="587" r:id="rId6"/>
    <p:sldId id="593" r:id="rId7"/>
    <p:sldId id="434" r:id="rId8"/>
    <p:sldId id="415" r:id="rId9"/>
    <p:sldId id="598" r:id="rId10"/>
    <p:sldId id="618" r:id="rId11"/>
    <p:sldId id="446" r:id="rId12"/>
    <p:sldId id="607" r:id="rId13"/>
    <p:sldId id="486" r:id="rId14"/>
    <p:sldId id="611" r:id="rId15"/>
    <p:sldId id="602" r:id="rId16"/>
    <p:sldId id="603" r:id="rId17"/>
    <p:sldId id="582" r:id="rId18"/>
    <p:sldId id="583" r:id="rId19"/>
    <p:sldId id="595" r:id="rId20"/>
    <p:sldId id="605" r:id="rId21"/>
    <p:sldId id="535" r:id="rId22"/>
    <p:sldId id="546" r:id="rId23"/>
    <p:sldId id="514" r:id="rId24"/>
    <p:sldId id="614" r:id="rId25"/>
    <p:sldId id="539" r:id="rId26"/>
    <p:sldId id="547" r:id="rId27"/>
    <p:sldId id="512" r:id="rId28"/>
    <p:sldId id="436" r:id="rId29"/>
    <p:sldId id="578" r:id="rId30"/>
    <p:sldId id="438" r:id="rId31"/>
    <p:sldId id="580" r:id="rId32"/>
    <p:sldId id="606" r:id="rId33"/>
    <p:sldId id="615" r:id="rId34"/>
    <p:sldId id="616" r:id="rId35"/>
    <p:sldId id="553" r:id="rId36"/>
    <p:sldId id="577" r:id="rId37"/>
    <p:sldId id="324" r:id="rId38"/>
    <p:sldId id="505" r:id="rId39"/>
    <p:sldId id="50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5B9024-377D-417D-A0CC-8E2D17A7D0AE}">
          <p14:sldIdLst>
            <p14:sldId id="599"/>
            <p14:sldId id="601"/>
          </p14:sldIdLst>
        </p14:section>
        <p14:section name="Преговор" id="{C134F085-5FBC-45D4-A3E5-0C751C85DEA8}">
          <p14:sldIdLst>
            <p14:sldId id="522"/>
            <p14:sldId id="585"/>
            <p14:sldId id="587"/>
            <p14:sldId id="593"/>
          </p14:sldIdLst>
        </p14:section>
        <p14:section name="While loop" id="{16BE42BC-74F2-435B-9AD5-F3E84F83DC93}">
          <p14:sldIdLst>
            <p14:sldId id="434"/>
            <p14:sldId id="415"/>
            <p14:sldId id="598"/>
            <p14:sldId id="618"/>
            <p14:sldId id="446"/>
            <p14:sldId id="607"/>
            <p14:sldId id="486"/>
            <p14:sldId id="611"/>
            <p14:sldId id="602"/>
            <p14:sldId id="603"/>
            <p14:sldId id="582"/>
            <p14:sldId id="583"/>
            <p14:sldId id="595"/>
            <p14:sldId id="605"/>
            <p14:sldId id="535"/>
            <p14:sldId id="546"/>
            <p14:sldId id="514"/>
            <p14:sldId id="614"/>
            <p14:sldId id="539"/>
            <p14:sldId id="547"/>
            <p14:sldId id="512"/>
            <p14:sldId id="436"/>
            <p14:sldId id="578"/>
            <p14:sldId id="438"/>
            <p14:sldId id="580"/>
            <p14:sldId id="606"/>
            <p14:sldId id="615"/>
            <p14:sldId id="616"/>
            <p14:sldId id="553"/>
          </p14:sldIdLst>
        </p14:section>
        <p14:section name="Summary" id="{A48E0A96-FCEB-428E-BED7-A3AD00155F06}">
          <p14:sldIdLst>
            <p14:sldId id="577"/>
            <p14:sldId id="32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93" autoAdjust="0"/>
    <p:restoredTop sz="95214" autoAdjust="0"/>
  </p:normalViewPr>
  <p:slideViewPr>
    <p:cSldViewPr showGuides="1">
      <p:cViewPr varScale="1">
        <p:scale>
          <a:sx n="73" d="100"/>
          <a:sy n="73" d="100"/>
        </p:scale>
        <p:origin x="34" y="5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A162022-17CD-4697-9B94-C62F266D87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4608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22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D6F7911-F777-4502-8AAB-F9C6837030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1714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37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6CE40E9-1888-4EA5-9C61-C4916132F0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5091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ED10D74-30A3-4859-B09F-11E29BF605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3641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A46539-8F33-430F-B82B-10F7DB503D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1519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6C770D-5F8C-4D17-BFA5-6FCA6F9452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5139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851BB5-CA5C-40FF-89F2-875D1D9349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4613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ADC7CDB-9019-42DC-B835-B136882468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8397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05B9544-8FB9-4918-B6F7-2BCAEEB74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3200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416A471-FB88-4BF1-A3D7-D03F05F601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8546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FA8EA15-795B-4CB9-9535-D93BE61073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5408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4E4A1E-C41A-4590-BE7A-7AD0BA9E55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858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05/12/2023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87274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sv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While 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sp>
        <p:nvSpPr>
          <p:cNvPr id="29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>
                <a:hlinkClick r:id="rId4"/>
              </a:rPr>
              <a:t>https://softuni.bg</a:t>
            </a:r>
            <a:endParaRPr lang="en-US" sz="1800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1374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60A13F71-3A6F-496C-91F6-C77DF5C5EC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0" y="2148726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6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828800"/>
            <a:ext cx="8153400" cy="38579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(!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input.equals(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System.out.println("Infinite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input = scanner.nextLine();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0BDC4FA-3AD6-4EAE-814B-02731024F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1" y="2479502"/>
            <a:ext cx="4358265" cy="1093612"/>
          </a:xfrm>
          <a:prstGeom prst="wedgeRoundRectCallout">
            <a:avLst>
              <a:gd name="adj1" fmla="val -37416"/>
              <a:gd name="adj2" fmla="val 6388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</p:spTree>
    <p:extLst>
      <p:ext uri="{BB962C8B-B14F-4D97-AF65-F5344CB8AC3E}">
        <p14:creationId xmlns:p14="http://schemas.microsoft.com/office/powerpoint/2010/main" val="68593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77FD3EB5-66F8-41D9-B359-5EB75B6C6D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F5FAF140-89D8-40AE-99E2-724AE2C78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1" y="3429000"/>
            <a:ext cx="7619995" cy="14881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System.out.println("Infinite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4CB563C6-27EE-4DBE-983A-CB450E94F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697" y="2394108"/>
            <a:ext cx="3429000" cy="908001"/>
          </a:xfrm>
          <a:prstGeom prst="wedgeRoundRectCallout">
            <a:avLst>
              <a:gd name="adj1" fmla="val -38288"/>
              <a:gd name="adj2" fmla="val 809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19" name="Flowchart: Decision 7">
            <a:extLst>
              <a:ext uri="{FF2B5EF4-FFF2-40B4-BE49-F238E27FC236}">
                <a16:creationId xmlns:a16="http://schemas.microsoft.com/office/drawing/2014/main" id="{303794E2-5AAA-4823-8768-3ABE0AE65BB7}"/>
              </a:ext>
            </a:extLst>
          </p:cNvPr>
          <p:cNvSpPr/>
          <p:nvPr/>
        </p:nvSpPr>
        <p:spPr>
          <a:xfrm>
            <a:off x="9372600" y="2254923"/>
            <a:ext cx="2099222" cy="1665134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BC3C88AB-536A-436C-90A1-FFDDB9805266}"/>
              </a:ext>
            </a:extLst>
          </p:cNvPr>
          <p:cNvSpPr txBox="1"/>
          <p:nvPr/>
        </p:nvSpPr>
        <p:spPr>
          <a:xfrm>
            <a:off x="9630771" y="2807388"/>
            <a:ext cx="1582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условие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1" name="Straight Arrow Connector 9">
            <a:extLst>
              <a:ext uri="{FF2B5EF4-FFF2-40B4-BE49-F238E27FC236}">
                <a16:creationId xmlns:a16="http://schemas.microsoft.com/office/drawing/2014/main" id="{544ABF2F-673B-4A98-9AA2-BE9B6FFF48D9}"/>
              </a:ext>
            </a:extLst>
          </p:cNvPr>
          <p:cNvCxnSpPr>
            <a:cxnSpLocks/>
          </p:cNvCxnSpPr>
          <p:nvPr/>
        </p:nvCxnSpPr>
        <p:spPr>
          <a:xfrm>
            <a:off x="10422211" y="3643245"/>
            <a:ext cx="0" cy="9612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1">
            <a:extLst>
              <a:ext uri="{FF2B5EF4-FFF2-40B4-BE49-F238E27FC236}">
                <a16:creationId xmlns:a16="http://schemas.microsoft.com/office/drawing/2014/main" id="{391A4E63-09D4-4CB2-A087-2C52B2F8A2AD}"/>
              </a:ext>
            </a:extLst>
          </p:cNvPr>
          <p:cNvSpPr/>
          <p:nvPr/>
        </p:nvSpPr>
        <p:spPr>
          <a:xfrm>
            <a:off x="9372600" y="4591386"/>
            <a:ext cx="2099222" cy="971215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D71253B5-13E8-4E36-B31E-9C01656DFD2F}"/>
              </a:ext>
            </a:extLst>
          </p:cNvPr>
          <p:cNvSpPr txBox="1"/>
          <p:nvPr/>
        </p:nvSpPr>
        <p:spPr>
          <a:xfrm>
            <a:off x="9554183" y="4808643"/>
            <a:ext cx="173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команди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4" name="Elbow Connector 18">
            <a:extLst>
              <a:ext uri="{FF2B5EF4-FFF2-40B4-BE49-F238E27FC236}">
                <a16:creationId xmlns:a16="http://schemas.microsoft.com/office/drawing/2014/main" id="{572C7EE8-1207-4E95-A0A8-529A1C9D8A75}"/>
              </a:ext>
            </a:extLst>
          </p:cNvPr>
          <p:cNvCxnSpPr>
            <a:cxnSpLocks/>
            <a:stCxn id="22" idx="2"/>
            <a:endCxn id="19" idx="1"/>
          </p:cNvCxnSpPr>
          <p:nvPr/>
        </p:nvCxnSpPr>
        <p:spPr>
          <a:xfrm rot="5400000" flipH="1">
            <a:off x="8659850" y="3800241"/>
            <a:ext cx="2475110" cy="1049611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5">
            <a:extLst>
              <a:ext uri="{FF2B5EF4-FFF2-40B4-BE49-F238E27FC236}">
                <a16:creationId xmlns:a16="http://schemas.microsoft.com/office/drawing/2014/main" id="{5EF22F20-EF4C-402C-A191-FB786BCB9395}"/>
              </a:ext>
            </a:extLst>
          </p:cNvPr>
          <p:cNvSpPr txBox="1"/>
          <p:nvPr/>
        </p:nvSpPr>
        <p:spPr>
          <a:xfrm>
            <a:off x="10535200" y="3882771"/>
            <a:ext cx="119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439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/>
      <p:bldP spid="22" grpId="0" animBg="1"/>
      <p:bldP spid="23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0D06F9-9203-4F5A-A4F8-925CEDDA8A1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786000" y="4914000"/>
            <a:ext cx="10961783" cy="768084"/>
          </a:xfrm>
        </p:spPr>
        <p:txBody>
          <a:bodyPr/>
          <a:lstStyle/>
          <a:p>
            <a:r>
              <a:rPr lang="bg-BG" dirty="0"/>
              <a:t>Прекъсване чрез оператор </a:t>
            </a:r>
            <a:r>
              <a:rPr lang="en-US" dirty="0">
                <a:latin typeface="Consolas" panose="020B0609020204030204" pitchFamily="49" charset="0"/>
              </a:rPr>
              <a:t>break</a:t>
            </a:r>
            <a:endParaRPr lang="bg-BG" dirty="0"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C8A035-77B2-4E08-96D7-777F254C84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00201"/>
            <a:ext cx="2590800" cy="215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5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Оператор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– </a:t>
            </a:r>
            <a:r>
              <a:rPr lang="bg-BG" sz="3600" dirty="0"/>
              <a:t>прекъсва цикъла</a:t>
            </a:r>
            <a:endParaRPr lang="en-US" sz="3600" dirty="0"/>
          </a:p>
          <a:p>
            <a:r>
              <a:rPr lang="bg-BG" sz="3600" dirty="0"/>
              <a:t>Не може да съществува самостоятелно  извън цикъл</a:t>
            </a:r>
            <a:endParaRPr lang="en-US" sz="3600" dirty="0"/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458FB24-3E26-4331-9C35-3E653A0DE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FC40C15-E352-4FA2-B8D6-2A9C1AEC6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3114000"/>
            <a:ext cx="7848600" cy="280942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7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2700" b="1" noProof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if (…)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7038E569-C81C-4B1D-838C-3810FDA98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3761" y="4379981"/>
            <a:ext cx="4294496" cy="990600"/>
          </a:xfrm>
          <a:prstGeom prst="wedgeRoundRectCallout">
            <a:avLst>
              <a:gd name="adj1" fmla="val -64142"/>
              <a:gd name="adj2" fmla="val -355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</p:spTree>
    <p:extLst>
      <p:ext uri="{BB962C8B-B14F-4D97-AF65-F5344CB8AC3E}">
        <p14:creationId xmlns:p14="http://schemas.microsoft.com/office/powerpoint/2010/main" val="404401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828800"/>
            <a:ext cx="8153400" cy="38579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input.equals(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System.out.println("Infinite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1" y="3352800"/>
            <a:ext cx="4358265" cy="1093612"/>
          </a:xfrm>
          <a:prstGeom prst="wedgeRoundRectCallout">
            <a:avLst>
              <a:gd name="adj1" fmla="val -60105"/>
              <a:gd name="adj2" fmla="val -323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679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от потребителя текст (низ)</a:t>
            </a:r>
          </a:p>
          <a:p>
            <a:pPr lvl="1"/>
            <a:r>
              <a:rPr lang="bg-BG" dirty="0"/>
              <a:t>Приключва четенето когато получи командата "</a:t>
            </a:r>
            <a:r>
              <a:rPr lang="en-US" dirty="0">
                <a:latin typeface="Consolas" panose="020B0609020204030204" pitchFamily="49" charset="0"/>
              </a:rPr>
              <a:t>Stop</a:t>
            </a:r>
            <a:r>
              <a:rPr lang="bg-BG" dirty="0"/>
              <a:t>"</a:t>
            </a:r>
          </a:p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условие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D167A0A-A6B0-47CE-B787-FE4E588CC6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6F4560F-F48C-496B-9091-149351C7C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8936" y="3886201"/>
            <a:ext cx="2176672" cy="264559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Stop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AfterStop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2793BE22-A3BB-487E-BA74-F7758BC4F01C}"/>
              </a:ext>
            </a:extLst>
          </p:cNvPr>
          <p:cNvSpPr/>
          <p:nvPr/>
        </p:nvSpPr>
        <p:spPr>
          <a:xfrm>
            <a:off x="5872152" y="5076556"/>
            <a:ext cx="447696" cy="304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7C8B520-B25A-43BE-83DB-374A29275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392" y="4258968"/>
            <a:ext cx="2176672" cy="198943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</p:txBody>
      </p:sp>
    </p:spTree>
    <p:extLst>
      <p:ext uri="{BB962C8B-B14F-4D97-AF65-F5344CB8AC3E}">
        <p14:creationId xmlns:p14="http://schemas.microsoft.com/office/powerpoint/2010/main" val="81857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82CED7FC-4632-4D60-B3E2-372349EEF4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1899000"/>
            <a:ext cx="8344694" cy="39703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en-US" sz="2800" b="1" dirty="0"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true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latin typeface="Consolas" panose="020B0609020204030204" pitchFamily="49" charset="0"/>
              </a:rPr>
              <a:t>String text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   if (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equals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System.out.println(input);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pt-BR" sz="28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597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Парола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DD4FFB1-95C7-4658-87D7-B43321F8C7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EA2167E-9D6F-42B8-9F5F-8A500CEDE8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Първоначално прочита потребителско име и 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парола за вход и проверява дали е коректна </a:t>
            </a:r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Невалидна парола, прочита</a:t>
            </a:r>
            <a:r>
              <a:rPr lang="en-US" dirty="0"/>
              <a:t> </a:t>
            </a:r>
            <a:r>
              <a:rPr lang="bg-BG" dirty="0"/>
              <a:t>нова</a:t>
            </a:r>
          </a:p>
          <a:p>
            <a:pPr lvl="2"/>
            <a:r>
              <a:rPr lang="bg-BG" dirty="0"/>
              <a:t>При коректно въведена парола, прекратява изпълнение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2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Парола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000" y="1674000"/>
            <a:ext cx="8782702" cy="455509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username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password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input.equals(password))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 input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System.out.printf("Welcome: %s!", username);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32FF6AB-2650-4CF2-B3C4-EE18ACE234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202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 цели числа</a:t>
            </a:r>
          </a:p>
          <a:p>
            <a:pPr lvl="1"/>
            <a:r>
              <a:rPr lang="bg-BG" sz="2800" dirty="0"/>
              <a:t>Приключва четенето когато получи сума равна на първоначално въведеното число</a:t>
            </a:r>
            <a:endParaRPr lang="en-US" sz="2800" dirty="0"/>
          </a:p>
          <a:p>
            <a:pPr lvl="1"/>
            <a:r>
              <a:rPr lang="bg-BG" sz="2800" dirty="0"/>
              <a:t>Извежда сумата на всички прочетени числа</a:t>
            </a:r>
          </a:p>
          <a:p>
            <a:r>
              <a:rPr lang="bg-BG" sz="2800" dirty="0"/>
              <a:t>Примерен вход и изход:</a:t>
            </a:r>
          </a:p>
          <a:p>
            <a:pPr lvl="1"/>
            <a:endParaRPr lang="en-US" sz="2800" dirty="0"/>
          </a:p>
          <a:p>
            <a:pPr marL="377887" lvl="1" indent="0">
              <a:buNone/>
            </a:pP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sz="2800" dirty="0"/>
          </a:p>
          <a:p>
            <a:pPr lvl="2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числа – условие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739" y="4149000"/>
            <a:ext cx="1147319" cy="213895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100</a:t>
            </a:r>
          </a:p>
          <a:p>
            <a:r>
              <a:rPr lang="en-US" sz="2400" b="1" dirty="0"/>
              <a:t>10</a:t>
            </a:r>
          </a:p>
          <a:p>
            <a:r>
              <a:rPr lang="en-US" sz="2400" b="1" dirty="0"/>
              <a:t>20</a:t>
            </a:r>
          </a:p>
          <a:p>
            <a:r>
              <a:rPr lang="en-US" sz="2400" b="1" dirty="0"/>
              <a:t>30</a:t>
            </a:r>
          </a:p>
          <a:p>
            <a:r>
              <a:rPr lang="en-US" sz="2400" b="1" dirty="0"/>
              <a:t>45</a:t>
            </a: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6705600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1A38C55-69A4-4F90-8F17-AF8886D2B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612" y="4957190"/>
            <a:ext cx="747589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105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39E08B-6909-4551-93E1-0EFE28FA2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183" y="3854028"/>
            <a:ext cx="1147319" cy="26991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20</a:t>
            </a:r>
          </a:p>
          <a:p>
            <a:r>
              <a:rPr lang="en-US" sz="2400" b="1" dirty="0"/>
              <a:t>1</a:t>
            </a:r>
            <a:endParaRPr lang="bg-BG" sz="2400" b="1" dirty="0"/>
          </a:p>
          <a:p>
            <a:r>
              <a:rPr lang="en-US" sz="2400" b="1" dirty="0"/>
              <a:t>2</a:t>
            </a:r>
          </a:p>
          <a:p>
            <a:r>
              <a:rPr lang="en-US" sz="2400" b="1" dirty="0"/>
              <a:t>3</a:t>
            </a:r>
          </a:p>
          <a:p>
            <a:r>
              <a:rPr lang="en-US" sz="2400" b="1" dirty="0"/>
              <a:t>4</a:t>
            </a:r>
            <a:endParaRPr lang="bg-BG" sz="2400" b="1" dirty="0"/>
          </a:p>
          <a:p>
            <a:r>
              <a:rPr lang="en-US" sz="2400" b="1" dirty="0"/>
              <a:t>5</a:t>
            </a:r>
            <a:endParaRPr lang="bg-BG" sz="2400" b="1" dirty="0"/>
          </a:p>
          <a:p>
            <a:r>
              <a:rPr lang="bg-BG" sz="2400" b="1" dirty="0"/>
              <a:t>6</a:t>
            </a:r>
            <a:endParaRPr lang="en-US" sz="2400" b="1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AF485882-4E01-4D7E-B206-D2092B34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7908" y="4957190"/>
            <a:ext cx="549692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1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1486ED7A-EEE8-48DC-A9B0-2BDA1047B870}"/>
              </a:ext>
            </a:extLst>
          </p:cNvPr>
          <p:cNvSpPr/>
          <p:nvPr/>
        </p:nvSpPr>
        <p:spPr>
          <a:xfrm>
            <a:off x="10076312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1A6882-73EA-432D-9BA8-466616E83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776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8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E43DB74-0170-4194-9763-3F41532AF0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7951BB1-F557-4E65-91F5-D0A9D49F457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/>
          <a:p>
            <a:pPr marL="514350" indent="-514350"/>
            <a:r>
              <a:rPr lang="bg-BG" sz="3400" dirty="0"/>
              <a:t>Преговор</a:t>
            </a:r>
            <a:endParaRPr lang="en-US" dirty="0"/>
          </a:p>
          <a:p>
            <a:pPr marL="514350" indent="-514350"/>
            <a:r>
              <a:rPr lang="en-US" dirty="0"/>
              <a:t>While </a:t>
            </a:r>
            <a:r>
              <a:rPr lang="bg-BG" dirty="0"/>
              <a:t>цикъл</a:t>
            </a:r>
            <a:endParaRPr lang="en-US" dirty="0"/>
          </a:p>
          <a:p>
            <a:pPr marL="819096" lvl="1" indent="-514350"/>
            <a:r>
              <a:rPr lang="bg-BG" dirty="0"/>
              <a:t>Конструкция</a:t>
            </a:r>
            <a:endParaRPr lang="en-US" dirty="0"/>
          </a:p>
          <a:p>
            <a:pPr marL="819096" lvl="1" indent="-514350"/>
            <a:r>
              <a:rPr lang="bg-BG" dirty="0">
                <a:latin typeface="+mj-lt"/>
              </a:rPr>
              <a:t>Безкраен </a:t>
            </a:r>
            <a:r>
              <a:rPr lang="en-US" dirty="0">
                <a:latin typeface="+mj-lt"/>
              </a:rPr>
              <a:t>while</a:t>
            </a:r>
            <a:r>
              <a:rPr lang="bg-BG" dirty="0">
                <a:latin typeface="+mj-lt"/>
              </a:rPr>
              <a:t> цикъл</a:t>
            </a:r>
            <a:endParaRPr lang="en-US" dirty="0">
              <a:latin typeface="+mj-lt"/>
            </a:endParaRPr>
          </a:p>
          <a:p>
            <a:pPr marL="819096" lvl="1" indent="-514350"/>
            <a:r>
              <a:rPr lang="bg-BG" dirty="0"/>
              <a:t>Прекъсване на цикъл</a:t>
            </a:r>
            <a:r>
              <a:rPr lang="en-US" dirty="0"/>
              <a:t>	</a:t>
            </a:r>
            <a:endParaRPr lang="bg-BG" dirty="0"/>
          </a:p>
          <a:p>
            <a:pPr marL="819096" lvl="1" indent="-514350"/>
            <a:r>
              <a:rPr lang="bg-BG" dirty="0"/>
              <a:t>Продължаване на цикъл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6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числа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54000"/>
            <a:ext cx="10668000" cy="39703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scan = new Scanner(System.in);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int n = Integer.parseInt(scan.nextLine());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sum &lt; n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int currentNum = Integer.parseInt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(scan.nextLine()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sum += currentNum;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System.out.println(sum);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BB13B61-F7E5-41BB-96D5-88ED8B8CD2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305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Редица</a:t>
            </a:r>
            <a:r>
              <a:rPr lang="ru-RU" dirty="0"/>
              <a:t> числа 2</a:t>
            </a:r>
            <a:r>
              <a:rPr lang="en-US" dirty="0"/>
              <a:t>k </a:t>
            </a:r>
            <a:r>
              <a:rPr lang="ru-RU" dirty="0"/>
              <a:t>+</a:t>
            </a:r>
            <a:r>
              <a:rPr lang="en-US" dirty="0"/>
              <a:t> </a:t>
            </a:r>
            <a:r>
              <a:rPr lang="ru-RU" dirty="0"/>
              <a:t>1 – условие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02172F8-2333-4AE0-A41D-462B4E98F3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62E1928-9F00-4F58-B0A8-EBE74797C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106" y="4419600"/>
            <a:ext cx="9743788" cy="606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+mj-lt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A37792-FFFE-47C9-96EF-BBFD1E9CE4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400" dirty="0"/>
              <a:t>Напишете програма, която: </a:t>
            </a:r>
          </a:p>
          <a:p>
            <a:pPr lvl="1"/>
            <a:r>
              <a:rPr lang="bg-BG" sz="3200" dirty="0"/>
              <a:t>Прочита цяло число </a:t>
            </a:r>
            <a:r>
              <a:rPr lang="en-US" sz="3200" b="1" dirty="0"/>
              <a:t>n</a:t>
            </a:r>
            <a:endParaRPr lang="bg-BG" sz="3200" b="1" dirty="0"/>
          </a:p>
          <a:p>
            <a:pPr lvl="1"/>
            <a:r>
              <a:rPr lang="bg-BG" sz="3200" dirty="0"/>
              <a:t>Отпечатва всички числа </a:t>
            </a:r>
            <a:r>
              <a:rPr lang="en-US" sz="3200" dirty="0"/>
              <a:t>≤ </a:t>
            </a:r>
            <a:r>
              <a:rPr lang="en-US" sz="3200" b="1" dirty="0">
                <a:latin typeface="Consolas" panose="020B0609020204030204" pitchFamily="49" charset="0"/>
              </a:rPr>
              <a:t>n</a:t>
            </a:r>
            <a:r>
              <a:rPr lang="bg-BG" sz="3200" dirty="0"/>
              <a:t> от редицата:</a:t>
            </a:r>
            <a:r>
              <a:rPr lang="en-US" sz="3200" dirty="0"/>
              <a:t> 1, 3, 7, 15, 31, …</a:t>
            </a:r>
          </a:p>
          <a:p>
            <a:pPr lvl="1"/>
            <a:r>
              <a:rPr lang="bg-BG" sz="3200" dirty="0"/>
              <a:t>Всяко следващо число </a:t>
            </a:r>
            <a:r>
              <a:rPr lang="en-US" sz="3200" dirty="0"/>
              <a:t>e </a:t>
            </a:r>
            <a:r>
              <a:rPr lang="bg-BG" sz="3200" dirty="0"/>
              <a:t>равно на </a:t>
            </a:r>
            <a:r>
              <a:rPr lang="bg-BG" sz="3200" b="1" dirty="0"/>
              <a:t>предишното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*</a:t>
            </a:r>
            <a:r>
              <a:rPr lang="en-US" sz="3200" dirty="0"/>
              <a:t> </a:t>
            </a:r>
            <a:r>
              <a:rPr lang="bg-BG" sz="3200" dirty="0"/>
              <a:t> 2 + 1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5274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4724400" y="1429829"/>
            <a:ext cx="2447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= 1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37820" y="1081179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7346" y="1902125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724400" y="2283125"/>
            <a:ext cx="2447924" cy="1255144"/>
          </a:xfrm>
          <a:prstGeom prst="diamond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&lt;=</a:t>
            </a:r>
            <a:r>
              <a:rPr lang="bg-BG" sz="2400" dirty="0">
                <a:solidFill>
                  <a:srgbClr val="FFFFFF"/>
                </a:solidFill>
              </a:rPr>
              <a:t> </a:t>
            </a:r>
            <a:r>
              <a:rPr lang="en-GB" sz="2400" dirty="0">
                <a:solidFill>
                  <a:srgbClr val="FFFFFF"/>
                </a:solidFill>
              </a:rPr>
              <a:t>n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42583" y="3553365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724399" y="3949461"/>
            <a:ext cx="2447926" cy="680768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928296" y="4645325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724400" y="2910699"/>
            <a:ext cx="12700" cy="2446307"/>
          </a:xfrm>
          <a:prstGeom prst="bentConnector3">
            <a:avLst>
              <a:gd name="adj1" fmla="val 37572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737100" y="500333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724400" y="5029200"/>
            <a:ext cx="2447924" cy="6556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8EA80-7B10-4552-97A2-AACEC0482F42}"/>
              </a:ext>
            </a:extLst>
          </p:cNvPr>
          <p:cNvSpPr txBox="1"/>
          <p:nvPr/>
        </p:nvSpPr>
        <p:spPr>
          <a:xfrm>
            <a:off x="7010400" y="2438400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7172324" y="2912842"/>
            <a:ext cx="8286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AF30D3D-9BFC-424A-BC1C-DCA4880910ED}"/>
              </a:ext>
            </a:extLst>
          </p:cNvPr>
          <p:cNvSpPr/>
          <p:nvPr/>
        </p:nvSpPr>
        <p:spPr bwMode="auto">
          <a:xfrm>
            <a:off x="8011066" y="262027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42009-B203-48FA-8914-66BBB7F723A0}"/>
              </a:ext>
            </a:extLst>
          </p:cNvPr>
          <p:cNvSpPr txBox="1"/>
          <p:nvPr/>
        </p:nvSpPr>
        <p:spPr>
          <a:xfrm>
            <a:off x="5928296" y="3361921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D8F0C1C7-10CC-4932-87F0-BCE242E266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76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</a:t>
            </a:r>
            <a:r>
              <a:rPr lang="ru-RU" dirty="0"/>
              <a:t> числа 2</a:t>
            </a:r>
            <a:r>
              <a:rPr lang="en-US" dirty="0"/>
              <a:t>k </a:t>
            </a:r>
            <a:r>
              <a:rPr lang="ru-RU" dirty="0"/>
              <a:t>+</a:t>
            </a:r>
            <a:r>
              <a:rPr lang="en-US" dirty="0"/>
              <a:t> </a:t>
            </a:r>
            <a:r>
              <a:rPr lang="ru-RU" dirty="0"/>
              <a:t>1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19200" y="1809000"/>
            <a:ext cx="9677400" cy="311130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int n =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Integer.parseInt(scanner.nextLine());</a:t>
            </a:r>
            <a:endParaRPr lang="pt-BR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int k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(k &lt;= n)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(k);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k =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2 *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k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+ 1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070360" y="2394442"/>
            <a:ext cx="4191000" cy="970208"/>
          </a:xfrm>
          <a:prstGeom prst="wedgeRoundRectCallout">
            <a:avLst>
              <a:gd name="adj1" fmla="val -54454"/>
              <a:gd name="adj2" fmla="val 246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докато е в сила условието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k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≤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4C7F782-C29F-476E-BB37-53B8B5B035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9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E7A0E2-063B-4028-B498-A6630D734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latinLnBrk="0"/>
            <a:r>
              <a:rPr lang="bg-BG" sz="3500" dirty="0"/>
              <a:t>Напишете програма, която:</a:t>
            </a:r>
          </a:p>
          <a:p>
            <a:pPr lvl="1" latinLnBrk="0"/>
            <a:r>
              <a:rPr lang="bg-BG" sz="3500" dirty="0"/>
              <a:t>Чете</a:t>
            </a:r>
            <a:r>
              <a:rPr lang="en-US" sz="3500" dirty="0"/>
              <a:t> </a:t>
            </a:r>
            <a:r>
              <a:rPr lang="en-US" sz="3500" b="1" dirty="0"/>
              <a:t>n</a:t>
            </a:r>
            <a:r>
              <a:rPr lang="en-US" sz="3500" dirty="0"/>
              <a:t> –</a:t>
            </a:r>
            <a:r>
              <a:rPr lang="bg-BG" sz="3500" dirty="0"/>
              <a:t> на</a:t>
            </a:r>
            <a:r>
              <a:rPr lang="en-US" sz="3500" dirty="0"/>
              <a:t> </a:t>
            </a:r>
            <a:r>
              <a:rPr lang="bg-BG" sz="3500" dirty="0"/>
              <a:t>брой числа, които представляват вноски по банкова сметка</a:t>
            </a:r>
            <a:r>
              <a:rPr lang="en-US" sz="3500" dirty="0"/>
              <a:t> </a:t>
            </a:r>
            <a:r>
              <a:rPr lang="bg-BG" sz="3500" dirty="0"/>
              <a:t>до получаване на командата 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r>
              <a:rPr lang="en-US" sz="3500" b="1" dirty="0">
                <a:latin typeface="Consolas" panose="020B0609020204030204" pitchFamily="49" charset="0"/>
              </a:rPr>
              <a:t>NoMoreMoney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endParaRPr lang="bg-BG" sz="3500" dirty="0"/>
          </a:p>
          <a:p>
            <a:pPr lvl="1" latinLnBrk="0"/>
            <a:r>
              <a:rPr lang="bg-BG" sz="3500" dirty="0"/>
              <a:t>При всяка вноска принтира: </a:t>
            </a:r>
          </a:p>
          <a:p>
            <a:pPr marL="377887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bg-BG" sz="3500" b="1" dirty="0"/>
              <a:t>   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500" b="1" dirty="0"/>
              <a:t>{</a:t>
            </a:r>
            <a:r>
              <a:rPr lang="bg-BG" sz="3500" b="1" dirty="0"/>
              <a:t>сумата</a:t>
            </a:r>
            <a:r>
              <a:rPr lang="en-US" sz="3500" b="1" dirty="0"/>
              <a:t>} “</a:t>
            </a:r>
          </a:p>
          <a:p>
            <a:pPr lvl="1" latinLnBrk="0"/>
            <a:r>
              <a:rPr lang="bg-BG" sz="3500" dirty="0"/>
              <a:t>Ако се въведе отрицателно число да се изпише</a:t>
            </a:r>
            <a:endParaRPr lang="en-US" sz="3500" dirty="0"/>
          </a:p>
          <a:p>
            <a:pPr marL="377887" lvl="1" indent="0">
              <a:buNone/>
            </a:pPr>
            <a:r>
              <a:rPr lang="bg-BG" sz="3500" b="1" dirty="0"/>
              <a:t>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3500" b="1" dirty="0"/>
              <a:t>"</a:t>
            </a:r>
            <a:r>
              <a:rPr lang="bg-BG" sz="3500" b="1" dirty="0"/>
              <a:t> </a:t>
            </a:r>
            <a:r>
              <a:rPr lang="bg-BG" sz="3500" dirty="0"/>
              <a:t>и програмата да приключи </a:t>
            </a:r>
          </a:p>
          <a:p>
            <a:pPr lvl="1" latinLnBrk="0"/>
            <a:r>
              <a:rPr lang="bg-BG" sz="3500" dirty="0"/>
              <a:t>Накрая на програмата трябва да се изпише:</a:t>
            </a:r>
          </a:p>
          <a:p>
            <a:pPr marL="377887" lvl="1" indent="0">
              <a:buNone/>
            </a:pPr>
            <a:r>
              <a:rPr lang="bg-BG" sz="3500" b="1" dirty="0"/>
              <a:t>     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3500" b="1" dirty="0"/>
              <a:t>{</a:t>
            </a:r>
            <a:r>
              <a:rPr lang="bg-BG" sz="3500" b="1" dirty="0"/>
              <a:t>общата сума в сметката</a:t>
            </a:r>
            <a:r>
              <a:rPr lang="en-US" sz="3500" b="1" dirty="0"/>
              <a:t>}</a:t>
            </a:r>
            <a:r>
              <a:rPr lang="bg-BG" sz="3500" b="1" dirty="0"/>
              <a:t>"</a:t>
            </a:r>
            <a:endParaRPr lang="en-US" sz="3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Баланс на сметка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33587E6-5FCA-41D4-816C-3BB3632B1E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989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Примерен вход и изход:</a:t>
            </a:r>
            <a:endParaRPr lang="bg-BG" sz="3200" dirty="0"/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Баланс на сметка – условие(3)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13AAE68E-1181-46C0-BCF0-5BEA9CDCE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C610EE19-BE49-46A1-A9CD-34CBE08DD6FD}"/>
              </a:ext>
            </a:extLst>
          </p:cNvPr>
          <p:cNvSpPr/>
          <p:nvPr/>
        </p:nvSpPr>
        <p:spPr>
          <a:xfrm>
            <a:off x="4414155" y="2836149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99D22AA-FEC0-4241-840A-323858DB3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1" y="2250471"/>
            <a:ext cx="3931515" cy="1524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F8DDB08-044F-42C4-94C9-1B0ECB154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438" y="4378934"/>
            <a:ext cx="1318092" cy="14884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-150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1">
            <a:extLst>
              <a:ext uri="{FF2B5EF4-FFF2-40B4-BE49-F238E27FC236}">
                <a16:creationId xmlns:a16="http://schemas.microsoft.com/office/drawing/2014/main" id="{FD8BC586-E237-480C-8229-9BAF800A4D02}"/>
              </a:ext>
            </a:extLst>
          </p:cNvPr>
          <p:cNvSpPr/>
          <p:nvPr/>
        </p:nvSpPr>
        <p:spPr>
          <a:xfrm>
            <a:off x="4414155" y="4946844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C0CBBFD3-0FE7-4B90-BD67-8686A8E23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148" y="4378933"/>
            <a:ext cx="3909618" cy="148846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7E04C8B-4D66-4811-B2DC-7CBCB40DD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2286001"/>
            <a:ext cx="2043530" cy="14884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100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NoMoreMoney</a:t>
            </a:r>
          </a:p>
        </p:txBody>
      </p:sp>
    </p:spTree>
    <p:extLst>
      <p:ext uri="{BB962C8B-B14F-4D97-AF65-F5344CB8AC3E}">
        <p14:creationId xmlns:p14="http://schemas.microsoft.com/office/powerpoint/2010/main" val="359983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 bwMode="auto">
          <a:xfrm>
            <a:off x="4859856" y="418393"/>
            <a:ext cx="2302945" cy="53340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6009020" y="951794"/>
            <a:ext cx="2309" cy="3274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953000" y="1279194"/>
            <a:ext cx="2112038" cy="762000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 = 0.0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cxnSpLocks/>
            <a:stCxn id="12" idx="2"/>
            <a:endCxn id="15" idx="0"/>
          </p:cNvCxnSpPr>
          <p:nvPr/>
        </p:nvCxnSpPr>
        <p:spPr>
          <a:xfrm>
            <a:off x="6009019" y="2041194"/>
            <a:ext cx="2310" cy="3322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E4B317-EA2D-4FE1-899B-D50140912A2F}"/>
              </a:ext>
            </a:extLst>
          </p:cNvPr>
          <p:cNvGrpSpPr/>
          <p:nvPr/>
        </p:nvGrpSpPr>
        <p:grpSpPr>
          <a:xfrm>
            <a:off x="4911056" y="2373464"/>
            <a:ext cx="2210181" cy="1120472"/>
            <a:chOff x="4909467" y="2525864"/>
            <a:chExt cx="2210181" cy="1120472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909467" y="2525864"/>
              <a:ext cx="2200548" cy="1120472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19101" y="2886045"/>
              <a:ext cx="2200547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!input.equals</a:t>
              </a:r>
            </a:p>
          </p:txBody>
        </p:sp>
      </p:grpSp>
      <p:cxnSp>
        <p:nvCxnSpPr>
          <p:cNvPr id="19" name="Straight Arrow Connector 18"/>
          <p:cNvCxnSpPr>
            <a:cxnSpLocks/>
            <a:stCxn id="15" idx="2"/>
            <a:endCxn id="24" idx="1"/>
          </p:cNvCxnSpPr>
          <p:nvPr/>
        </p:nvCxnSpPr>
        <p:spPr>
          <a:xfrm>
            <a:off x="6011330" y="3493937"/>
            <a:ext cx="9633" cy="3632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3"/>
            <a:endCxn id="92" idx="2"/>
          </p:cNvCxnSpPr>
          <p:nvPr/>
        </p:nvCxnSpPr>
        <p:spPr>
          <a:xfrm>
            <a:off x="7111603" y="2933700"/>
            <a:ext cx="11035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5885" y="3278979"/>
            <a:ext cx="891973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008062" y="250232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42689" y="3857139"/>
            <a:ext cx="2556547" cy="685800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50639" y="3850896"/>
              <a:ext cx="23029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amount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7" name="Straight Arrow Connector 26"/>
          <p:cNvCxnSpPr>
            <a:stCxn id="24" idx="4"/>
            <a:endCxn id="33" idx="0"/>
          </p:cNvCxnSpPr>
          <p:nvPr/>
        </p:nvCxnSpPr>
        <p:spPr>
          <a:xfrm>
            <a:off x="6020962" y="4542940"/>
            <a:ext cx="15966" cy="3428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11056" y="4885838"/>
            <a:ext cx="2251745" cy="1281272"/>
            <a:chOff x="4607359" y="4738528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607359" y="4738528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62226" y="5074420"/>
              <a:ext cx="1930972" cy="398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amount &lt; 0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65037" y="5057937"/>
            <a:ext cx="762000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63" name="Straight Arrow Connector 62"/>
          <p:cNvCxnSpPr>
            <a:cxnSpLocks/>
          </p:cNvCxnSpPr>
          <p:nvPr/>
        </p:nvCxnSpPr>
        <p:spPr>
          <a:xfrm flipH="1">
            <a:off x="4176670" y="5526474"/>
            <a:ext cx="7763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91256" y="5080690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000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15558" y="4941031"/>
            <a:ext cx="2344681" cy="1528394"/>
            <a:chOff x="1833070" y="4091946"/>
            <a:chExt cx="2344681" cy="1550507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6"/>
              <a:ext cx="2179888" cy="1550507"/>
              <a:chOff x="1843231" y="3930891"/>
              <a:chExt cx="2274661" cy="1842349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1"/>
                <a:ext cx="2274661" cy="1842349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896124" y="4617649"/>
                <a:ext cx="2102244" cy="6290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4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 message,</a:t>
                </a:r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833070" y="4195336"/>
              <a:ext cx="2344681" cy="529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increase balance,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  <a:endCxn id="15" idx="1"/>
          </p:cNvCxnSpPr>
          <p:nvPr/>
        </p:nvCxnSpPr>
        <p:spPr>
          <a:xfrm rot="5400000" flipH="1" flipV="1">
            <a:off x="2995812" y="3025787"/>
            <a:ext cx="2007330" cy="182315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7964378" y="2590800"/>
            <a:ext cx="2507730" cy="685800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33327" y="2586335"/>
              <a:ext cx="1761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 output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00" name="Elbow Connector 99"/>
          <p:cNvCxnSpPr>
            <a:cxnSpLocks/>
            <a:stCxn id="33" idx="3"/>
            <a:endCxn id="92" idx="4"/>
          </p:cNvCxnSpPr>
          <p:nvPr/>
        </p:nvCxnSpPr>
        <p:spPr>
          <a:xfrm flipV="1">
            <a:off x="7162801" y="3276600"/>
            <a:ext cx="2055443" cy="224987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lide Number">
            <a:extLst>
              <a:ext uri="{FF2B5EF4-FFF2-40B4-BE49-F238E27FC236}">
                <a16:creationId xmlns:a16="http://schemas.microsoft.com/office/drawing/2014/main" id="{0D87D48E-3630-43A0-88CC-81C831630E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5" name="Rectangle 76">
            <a:extLst>
              <a:ext uri="{FF2B5EF4-FFF2-40B4-BE49-F238E27FC236}">
                <a16:creationId xmlns:a16="http://schemas.microsoft.com/office/drawing/2014/main" id="{2772DC4F-D3A5-4FC7-AD03-2DFBFEE9DD5C}"/>
              </a:ext>
            </a:extLst>
          </p:cNvPr>
          <p:cNvSpPr/>
          <p:nvPr/>
        </p:nvSpPr>
        <p:spPr>
          <a:xfrm>
            <a:off x="2634220" y="5936277"/>
            <a:ext cx="843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597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Баланс на сметка – решение</a:t>
            </a:r>
            <a:endParaRPr lang="en-US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49A7737-F709-44C1-B511-A07802B80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351" y="1449000"/>
            <a:ext cx="8011297" cy="4545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double balance = 0.0;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(!input.equals("NoMoreMoney"))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double amount = Double.parseDouble(input);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(amount &lt; 0) { </a:t>
            </a:r>
          </a:p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//TODO: Print output and exit the loop</a:t>
            </a:r>
          </a:p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balance += amount;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System.out.printf("Increase: %.2f", amount);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input = scanner.nextLine();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System.out.printf("Total: %.2f", balance);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4A6A7A6-33A5-4D62-ACE6-BB0DE950E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136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294307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Stop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най-голямото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Най-голямо число – пример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49297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61397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39484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3937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89674" y="5220273"/>
            <a:ext cx="792379" cy="5763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064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8" name="Picture 15">
            <a:extLst>
              <a:ext uri="{FF2B5EF4-FFF2-40B4-BE49-F238E27FC236}">
                <a16:creationId xmlns:a16="http://schemas.microsoft.com/office/drawing/2014/main" id="{6D748AC1-4A1F-4D7F-89B2-1A8352A83A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274" y="1437509"/>
            <a:ext cx="967122" cy="1233320"/>
          </a:xfrm>
          <a:prstGeom prst="rect">
            <a:avLst/>
          </a:prstGeom>
        </p:spPr>
      </p:pic>
      <p:pic>
        <p:nvPicPr>
          <p:cNvPr id="19" name="Picture 16">
            <a:extLst>
              <a:ext uri="{FF2B5EF4-FFF2-40B4-BE49-F238E27FC236}">
                <a16:creationId xmlns:a16="http://schemas.microsoft.com/office/drawing/2014/main" id="{A03C9C7D-81B8-4BFF-A97B-8F7DC6942D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5" y="2661305"/>
            <a:ext cx="597509" cy="892433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B8AA65F4-1F1D-4611-93C1-4F8ABC01E6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950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Най-голямо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71300" y="1455462"/>
            <a:ext cx="7649400" cy="449353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int max = Integer.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MIN_VALUE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(!input.equals("Stop“))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int num = Integer.parseInt(input);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if (num &gt; max) {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max = num;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input = scanner.nextLine();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System.out.println(max);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93BFDD8-855A-4DA9-9583-40AD73E156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677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B58F-ADBB-4D91-BBA6-79B901BC5E1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4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7528C8C0-7E10-4716-A277-84B2C065E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88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6424F38-2F93-4596-A7C9-D1D57DB659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016015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"Stop"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най-малкото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условие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50244" y="5277583"/>
            <a:ext cx="788756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89022" y="5263366"/>
            <a:ext cx="792379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11411" y="5352376"/>
            <a:ext cx="4308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91878" y="5241572"/>
            <a:ext cx="780922" cy="4919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77400" y="5325670"/>
            <a:ext cx="40877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918109" y="5371135"/>
            <a:ext cx="40094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7" name="Picture 15">
            <a:extLst>
              <a:ext uri="{FF2B5EF4-FFF2-40B4-BE49-F238E27FC236}">
                <a16:creationId xmlns:a16="http://schemas.microsoft.com/office/drawing/2014/main" id="{6232FAB1-E8BB-4524-AA9C-AF0EE1AB1A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401" y="2494612"/>
            <a:ext cx="773743" cy="1239188"/>
          </a:xfrm>
          <a:prstGeom prst="rect">
            <a:avLst/>
          </a:prstGeom>
        </p:spPr>
      </p:pic>
      <p:pic>
        <p:nvPicPr>
          <p:cNvPr id="19" name="Picture 17">
            <a:extLst>
              <a:ext uri="{FF2B5EF4-FFF2-40B4-BE49-F238E27FC236}">
                <a16:creationId xmlns:a16="http://schemas.microsoft.com/office/drawing/2014/main" id="{510C2ACC-86AE-4C15-9CAB-EA4927C4D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130" y="1542113"/>
            <a:ext cx="891270" cy="1279335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2A2262D9-7203-4482-905C-0E899F7B0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6B0FC36E-6F84-4810-A74F-0F5DF0B8B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8005BF8-1EA4-4FCC-8788-34D6C8B78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92B93BF7-821A-4522-A414-93837D2B6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82410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4" grpId="0" animBg="1"/>
      <p:bldP spid="15" grpId="0" animBg="1"/>
      <p:bldP spid="21" grpId="0" animBg="1"/>
      <p:bldP spid="18" grpId="0" animBg="1"/>
      <p:bldP spid="22" grpId="0" animBg="1"/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25700" y="1890848"/>
            <a:ext cx="8940600" cy="34778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int min = Integer.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MAX_VALUE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(!input.equals("Stop"))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Use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logic similar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 the previous problem</a:t>
            </a:r>
            <a:endParaRPr lang="bg-BG" sz="32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67C7C94-A03F-4920-9466-4C71E570D7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511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Оператор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</a:t>
            </a:r>
            <a:r>
              <a:rPr lang="bg-BG" sz="3200" dirty="0"/>
              <a:t>преминава към следващата итерация на цикъла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Продължаване на цикъла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41D5FFC-5C17-48C8-8C08-1146E640F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044D6F69-3A5F-48BC-8795-61452B20D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329" y="2305150"/>
            <a:ext cx="4815000" cy="42288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n-NO" sz="2800" b="1" dirty="0">
                <a:latin typeface="Consolas" pitchFamily="49" charset="0"/>
                <a:cs typeface="Consolas" pitchFamily="49" charset="0"/>
              </a:rPr>
              <a:t>int i = 0;</a:t>
            </a:r>
          </a:p>
          <a:p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nn-NO" sz="2800" dirty="0"/>
              <a:t>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(i &lt; 10)</a:t>
            </a:r>
            <a:r>
              <a:rPr lang="nn-NO" sz="2800" dirty="0"/>
              <a:t> </a:t>
            </a: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dirty="0"/>
              <a:t>  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if (i % 2 == 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dirty="0">
                <a:latin typeface="Consolas" pitchFamily="49" charset="0"/>
                <a:cs typeface="Consolas" pitchFamily="49" charset="0"/>
              </a:rPr>
              <a:t>   i++;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dirty="0"/>
              <a:t>  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nn-NO" sz="2800" dirty="0"/>
              <a:t>   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System.out.println(i);</a:t>
            </a:r>
          </a:p>
          <a:p>
            <a:pPr>
              <a:lnSpc>
                <a:spcPct val="110000"/>
              </a:lnSpc>
            </a:pPr>
            <a:r>
              <a:rPr lang="nn-NO" sz="2800" b="1" dirty="0">
                <a:latin typeface="Consolas" pitchFamily="49" charset="0"/>
                <a:cs typeface="Consolas" pitchFamily="49" charset="0"/>
              </a:rPr>
              <a:t> i++;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00B306B-306D-4213-976B-F6D48B3255EE}"/>
              </a:ext>
            </a:extLst>
          </p:cNvPr>
          <p:cNvSpPr/>
          <p:nvPr/>
        </p:nvSpPr>
        <p:spPr>
          <a:xfrm>
            <a:off x="7132862" y="4208416"/>
            <a:ext cx="561974" cy="422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017263F3-F545-4F57-9CD5-FCBA2AFF3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370" y="3033138"/>
            <a:ext cx="2239630" cy="27728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4145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 latinLnBrk="0"/>
            <a:r>
              <a:rPr lang="bg-BG" sz="3000" dirty="0"/>
              <a:t>Напишете програма, която: </a:t>
            </a:r>
          </a:p>
          <a:p>
            <a:pPr lvl="1" latinLnBrk="0"/>
            <a:r>
              <a:rPr lang="bg-BG" sz="2800" dirty="0"/>
              <a:t>Изчислява </a:t>
            </a:r>
            <a:r>
              <a:rPr lang="bg-BG" sz="2800" b="1" dirty="0"/>
              <a:t>средната оценка </a:t>
            </a:r>
            <a:r>
              <a:rPr lang="bg-BG" sz="2800" dirty="0"/>
              <a:t>на ученик от цялото му обучение</a:t>
            </a:r>
          </a:p>
          <a:p>
            <a:pPr lvl="1" latinLnBrk="0"/>
            <a:r>
              <a:rPr lang="bg-BG" sz="2800" dirty="0"/>
              <a:t>Ако годишната му оценка е</a:t>
            </a:r>
            <a:r>
              <a:rPr lang="en-US" sz="2800" dirty="0"/>
              <a:t>: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&gt;=</a:t>
            </a:r>
            <a:r>
              <a:rPr lang="en-US" sz="2600" dirty="0"/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</a:t>
            </a:r>
            <a:r>
              <a:rPr lang="en-US" sz="2600" dirty="0"/>
              <a:t> </a:t>
            </a:r>
            <a:r>
              <a:rPr lang="bg-BG" sz="2600" dirty="0"/>
              <a:t>ученикът преминава е следващия клас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&lt;</a:t>
            </a:r>
            <a:r>
              <a:rPr lang="bg-BG" sz="2600" b="1" dirty="0">
                <a:latin typeface="+mj-lt"/>
              </a:rPr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 той ще повтори класа</a:t>
            </a:r>
          </a:p>
          <a:p>
            <a:pPr lvl="1" latinLnBrk="0"/>
            <a:r>
              <a:rPr lang="bg-BG" sz="2800" dirty="0"/>
              <a:t>Ако бъде скъсан повече от един път, той бива изключен и програмата приключва. Отпечатва се името и в кой клас е изключен:</a:t>
            </a:r>
          </a:p>
          <a:p>
            <a:pPr marL="442912" lvl="1" indent="0">
              <a:buNone/>
            </a:pPr>
            <a:r>
              <a:rPr lang="bg-BG" sz="2400" dirty="0"/>
              <a:t>"{име на ученика} </a:t>
            </a:r>
            <a:r>
              <a:rPr lang="en-US" sz="2400" b="1" dirty="0"/>
              <a:t>has been excluded at </a:t>
            </a:r>
            <a:r>
              <a:rPr lang="en-US" sz="2400" dirty="0"/>
              <a:t>{</a:t>
            </a:r>
            <a:r>
              <a:rPr lang="bg-BG" sz="2400" dirty="0"/>
              <a:t>класа, в който е бил изключен} </a:t>
            </a:r>
            <a:r>
              <a:rPr lang="en-US" sz="2400" b="1" dirty="0"/>
              <a:t>grade</a:t>
            </a:r>
            <a:r>
              <a:rPr lang="en-US" sz="2400" dirty="0"/>
              <a:t>"</a:t>
            </a:r>
          </a:p>
          <a:p>
            <a:pPr lvl="1" latinLnBrk="0"/>
            <a:r>
              <a:rPr lang="bg-BG" sz="2800" dirty="0"/>
              <a:t>При </a:t>
            </a:r>
            <a:r>
              <a:rPr lang="bg-BG" sz="2800" b="1" dirty="0"/>
              <a:t>завършване</a:t>
            </a:r>
            <a:r>
              <a:rPr lang="bg-BG" sz="2800" dirty="0"/>
              <a:t> да се отпечата</a:t>
            </a:r>
            <a:r>
              <a:rPr lang="bg-BG" sz="2400" dirty="0"/>
              <a:t>:</a:t>
            </a:r>
          </a:p>
          <a:p>
            <a:pPr marL="377887" lvl="1" indent="0">
              <a:buNone/>
            </a:pPr>
            <a:r>
              <a:rPr lang="en-US" sz="2400" dirty="0"/>
              <a:t> </a:t>
            </a:r>
            <a:r>
              <a:rPr lang="bg-BG" sz="2400" dirty="0"/>
              <a:t>"</a:t>
            </a:r>
            <a:r>
              <a:rPr lang="en-US" sz="2400" dirty="0"/>
              <a:t>{</a:t>
            </a:r>
            <a:r>
              <a:rPr lang="bg-BG" sz="2400" dirty="0"/>
              <a:t>име на ученика</a:t>
            </a:r>
            <a:r>
              <a:rPr lang="en-US" sz="2400" dirty="0"/>
              <a:t>}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2400" b="1" dirty="0">
                <a:latin typeface="+mj-lt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400" b="1" dirty="0"/>
              <a:t>: </a:t>
            </a:r>
            <a:r>
              <a:rPr lang="en-US" sz="2400" dirty="0"/>
              <a:t>{</a:t>
            </a:r>
            <a:r>
              <a:rPr lang="bg-BG" sz="2400" dirty="0"/>
              <a:t>средната оценка от цялото обучение</a:t>
            </a:r>
            <a:r>
              <a:rPr lang="en-US" sz="2400" dirty="0"/>
              <a:t>}</a:t>
            </a:r>
            <a:r>
              <a:rPr lang="bg-BG" sz="2400" dirty="0"/>
              <a:t>"</a:t>
            </a:r>
          </a:p>
          <a:p>
            <a:pPr lvl="1" latinLnBrk="0"/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условие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45BDED3-582B-4D9D-AD87-616A07B0C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77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условие (2)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8788" y="1524000"/>
            <a:ext cx="1143000" cy="48006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Gosho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5.55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6633" y="377189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62200" y="3427122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Gosho graduated. Average grade: 5.53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9990" y="1981930"/>
            <a:ext cx="1143000" cy="3884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Mimi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576126" y="377216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31188" y="3431413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Mimi has been excluded at 8 grade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BCFC38A-12F1-408D-BF80-6B5E80A3B9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125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72236605-6E44-4C0A-A11F-4B42F107E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67" y="1269000"/>
            <a:ext cx="11045465" cy="49130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name = scanner.nextLine();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counter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sum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excluded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(counter &lt;= 12)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double grade = Double.parseDouble(scanner.nextLine());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if (grade &lt; 4.00)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increase excluded count and break if is more than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continue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TODO: add grade to sum and increase grades count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average = sum / 12;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the output</a:t>
            </a:r>
            <a:endParaRPr lang="pt-BR" sz="22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решение 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05D1672-5927-4DF3-8CE6-75C0FAF9E7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9" name="Picture 2" descr="C:\Users\HP\Desktop\Graduation-Transparent-Background-PNG.png">
            <a:extLst>
              <a:ext uri="{FF2B5EF4-FFF2-40B4-BE49-F238E27FC236}">
                <a16:creationId xmlns:a16="http://schemas.microsoft.com/office/drawing/2014/main" id="{9AD354BD-0853-43CD-B68B-524822DE1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41000" y="983404"/>
            <a:ext cx="2503968" cy="230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72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526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18EDCAA5-D17D-49E6-81B8-E4CEBCB595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63CEA587-3D25-467A-AA2D-0BA14B5F7450}"/>
              </a:ext>
            </a:extLst>
          </p:cNvPr>
          <p:cNvSpPr txBox="1">
            <a:spLocks/>
          </p:cNvSpPr>
          <p:nvPr/>
        </p:nvSpPr>
        <p:spPr>
          <a:xfrm>
            <a:off x="709427" y="1983340"/>
            <a:ext cx="8036199" cy="411813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повтаряме блок от код с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цикъл</a:t>
            </a:r>
            <a:endParaRPr lang="en-US" sz="3200" dirty="0">
              <a:solidFill>
                <a:schemeClr val="bg2"/>
              </a:solidFill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прекъсваме цикли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преминем към следваща итерация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 latinLnBrk="0">
              <a:lnSpc>
                <a:spcPct val="100000"/>
              </a:lnSpc>
              <a:buNone/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 latinLnBrk="0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ADE1591-A2A0-4328-B6E3-0AA31D93AF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020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0008087-23ED-4969-A81B-FF3FDA9FBB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1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Какъв ще е резултатът от изпълнението на следния код: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300" y="2596451"/>
            <a:ext cx="4904500" cy="1670623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(int i = 1; i &lt;= 3; 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System.out.print(i);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499275" y="3733801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508567" y="4026238"/>
            <a:ext cx="3197084" cy="1901866"/>
            <a:chOff x="5541569" y="4570824"/>
            <a:chExt cx="373238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50876"/>
                <a:gd name="adj2" fmla="val -46452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98140" y="534553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111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35067" y="2473430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123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553651" y="1937804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FEF708DD-1B57-4E09-A32E-4040C95C512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6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31957" y="2654636"/>
            <a:ext cx="2722115" cy="1321906"/>
            <a:chOff x="1039935" y="4225124"/>
            <a:chExt cx="5767434" cy="2026246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-36916"/>
                <a:gd name="adj2" fmla="val 67596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5"/>
              <a:ext cx="5204849" cy="19534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ще е резултатът от изпълнението на следния код: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300" y="2593688"/>
            <a:ext cx="5316348" cy="1670623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( ; ; 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System.out.print("SoftUni");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727722" y="4122657"/>
            <a:ext cx="3894470" cy="1927074"/>
            <a:chOff x="5514317" y="4659415"/>
            <a:chExt cx="3985448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3948"/>
                <a:gd name="adj2" fmla="val 6050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56720" y="5411589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SoftUni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232928" y="4587014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7097"/>
                <a:gd name="adj2" fmla="val -68774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Infinite loop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16382" y="2305963"/>
            <a:ext cx="3328112" cy="1295309"/>
            <a:chOff x="9009082" y="2321375"/>
            <a:chExt cx="3289572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60943" y="2602988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5F144CD4-C465-42C4-B1BB-8823FBB2F83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2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bg-BG" dirty="0"/>
              <a:t>3. Какъв ще е резултатът от изпълнението на следния код: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300" y="2601563"/>
            <a:ext cx="6021895" cy="1688320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 (int i = 0; i &lt; 2; i += 0.5) {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System.out.print(i + ", ");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08611" y="3993007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24"/>
                <a:gd name="adj2" fmla="val -63581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832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51421" y="2944249"/>
            <a:ext cx="3454134" cy="1712733"/>
            <a:chOff x="5541569" y="4570824"/>
            <a:chExt cx="3700450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47563"/>
                <a:gd name="adj2" fmla="val 49116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210" y="5182145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163808" y="2093581"/>
            <a:ext cx="3895906" cy="1262937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-37587"/>
                <a:gd name="adj2" fmla="val 64291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0, 0.5, 1, 1.5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5803921" y="4886093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33B63A42-B8DD-41A7-B5B8-941D7199C8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5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/>
          <p:cNvSpPr txBox="1"/>
          <p:nvPr/>
        </p:nvSpPr>
        <p:spPr>
          <a:xfrm>
            <a:off x="4788417" y="2057401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85DFA4-4708-42BF-A72C-1A4CE6D553A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While</a:t>
            </a:r>
            <a:r>
              <a:rPr lang="bg-BG" dirty="0"/>
              <a:t> цикъл</a:t>
            </a:r>
          </a:p>
        </p:txBody>
      </p:sp>
    </p:spTree>
    <p:extLst>
      <p:ext uri="{BB962C8B-B14F-4D97-AF65-F5344CB8AC3E}">
        <p14:creationId xmlns:p14="http://schemas.microsoft.com/office/powerpoint/2010/main" val="259287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За целта използваме </a:t>
            </a:r>
            <a:r>
              <a:rPr lang="bg-BG" sz="3000" b="1" dirty="0"/>
              <a:t>цикли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</a:t>
            </a:r>
            <a:r>
              <a:rPr lang="en-US" dirty="0"/>
              <a:t> -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BC6D831-5D09-4103-8861-0EE49C88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087" y="3785674"/>
            <a:ext cx="3211077" cy="158780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{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C25B769-D591-4C93-B1F4-227D9EE9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733" y="3114000"/>
            <a:ext cx="1752306" cy="583772"/>
          </a:xfrm>
          <a:prstGeom prst="wedgeRoundRectCallout">
            <a:avLst>
              <a:gd name="adj1" fmla="val -60319"/>
              <a:gd name="adj2" fmla="val 553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F5B571-5259-488A-92DE-85416C8C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6420" y="4829286"/>
            <a:ext cx="3337624" cy="1093612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Код за изпълнение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1C168-F6B8-4746-A71C-FC9EB5BF51AA}"/>
              </a:ext>
            </a:extLst>
          </p:cNvPr>
          <p:cNvCxnSpPr/>
          <p:nvPr/>
        </p:nvCxnSpPr>
        <p:spPr>
          <a:xfrm>
            <a:off x="9252632" y="2937361"/>
            <a:ext cx="0" cy="509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2CE47D67-5BA9-44D0-B257-77D92294C88B}"/>
              </a:ext>
            </a:extLst>
          </p:cNvPr>
          <p:cNvSpPr/>
          <p:nvPr/>
        </p:nvSpPr>
        <p:spPr>
          <a:xfrm>
            <a:off x="8415028" y="3422342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48F4A-6FAB-4A55-B0FD-1A71CABCC934}"/>
              </a:ext>
            </a:extLst>
          </p:cNvPr>
          <p:cNvSpPr txBox="1"/>
          <p:nvPr/>
        </p:nvSpPr>
        <p:spPr>
          <a:xfrm>
            <a:off x="8758418" y="3855909"/>
            <a:ext cx="99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D5C714-4F72-43DC-A328-1AC0AFA45E8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9252632" y="4751143"/>
            <a:ext cx="0" cy="546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B8B2C1-4794-4DB0-B91A-4A877777DA02}"/>
              </a:ext>
            </a:extLst>
          </p:cNvPr>
          <p:cNvSpPr/>
          <p:nvPr/>
        </p:nvSpPr>
        <p:spPr>
          <a:xfrm>
            <a:off x="8415028" y="5286872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06E6B-C3A5-4ED1-8D5F-C7928894E217}"/>
              </a:ext>
            </a:extLst>
          </p:cNvPr>
          <p:cNvSpPr txBox="1"/>
          <p:nvPr/>
        </p:nvSpPr>
        <p:spPr>
          <a:xfrm>
            <a:off x="8710776" y="5421461"/>
            <a:ext cx="108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6" name="Elbow Connector 18">
            <a:extLst>
              <a:ext uri="{FF2B5EF4-FFF2-40B4-BE49-F238E27FC236}">
                <a16:creationId xmlns:a16="http://schemas.microsoft.com/office/drawing/2014/main" id="{E2948230-CD36-46FA-A8B8-9CD60C9CB3FC}"/>
              </a:ext>
            </a:extLst>
          </p:cNvPr>
          <p:cNvCxnSpPr>
            <a:stCxn id="24" idx="2"/>
            <a:endCxn id="21" idx="1"/>
          </p:cNvCxnSpPr>
          <p:nvPr/>
        </p:nvCxnSpPr>
        <p:spPr>
          <a:xfrm rot="5400000" flipH="1">
            <a:off x="7846244" y="4655526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9">
            <a:extLst>
              <a:ext uri="{FF2B5EF4-FFF2-40B4-BE49-F238E27FC236}">
                <a16:creationId xmlns:a16="http://schemas.microsoft.com/office/drawing/2014/main" id="{0149F1C6-10FC-4232-8D8F-F82A3CAB7D14}"/>
              </a:ext>
            </a:extLst>
          </p:cNvPr>
          <p:cNvCxnSpPr/>
          <p:nvPr/>
        </p:nvCxnSpPr>
        <p:spPr>
          <a:xfrm rot="16200000" flipH="1">
            <a:off x="9182373" y="4917254"/>
            <a:ext cx="2386947" cy="725923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8BEB0-5ABC-4C8E-8DE2-B3F6715FF6FB}"/>
              </a:ext>
            </a:extLst>
          </p:cNvPr>
          <p:cNvSpPr txBox="1"/>
          <p:nvPr/>
        </p:nvSpPr>
        <p:spPr>
          <a:xfrm>
            <a:off x="9342801" y="4721387"/>
            <a:ext cx="78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C8489B-39AD-4B1B-8EF0-69F3D3A189B5}"/>
              </a:ext>
            </a:extLst>
          </p:cNvPr>
          <p:cNvSpPr txBox="1"/>
          <p:nvPr/>
        </p:nvSpPr>
        <p:spPr>
          <a:xfrm>
            <a:off x="10023247" y="3639022"/>
            <a:ext cx="102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3FA8FD6-437A-4047-8DEE-58DF3769FF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526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1" grpId="0" animBg="1"/>
      <p:bldP spid="22" grpId="0"/>
      <p:bldP spid="24" grpId="0" animBg="1"/>
      <p:bldP spid="25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14" y="2161822"/>
            <a:ext cx="6672557" cy="38579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5;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(a &gt;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System.out.println("a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A44057F-32DF-464A-AA9C-89B84F121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936" y="1452494"/>
            <a:ext cx="4358265" cy="1093612"/>
          </a:xfrm>
          <a:prstGeom prst="wedgeRoundRectCallout">
            <a:avLst>
              <a:gd name="adj1" fmla="val -37985"/>
              <a:gd name="adj2" fmla="val 680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97395F8-D623-4A36-A1D3-7772904E5A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81469" y="2936303"/>
            <a:ext cx="4404485" cy="230901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rrow: Right 1">
            <a:extLst>
              <a:ext uri="{FF2B5EF4-FFF2-40B4-BE49-F238E27FC236}">
                <a16:creationId xmlns:a16="http://schemas.microsoft.com/office/drawing/2014/main" id="{092A269E-C79A-4BF3-9A7C-C76800F6D195}"/>
              </a:ext>
            </a:extLst>
          </p:cNvPr>
          <p:cNvSpPr/>
          <p:nvPr/>
        </p:nvSpPr>
        <p:spPr bwMode="auto">
          <a:xfrm>
            <a:off x="7138017" y="3902326"/>
            <a:ext cx="428374" cy="376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39A6628-33DD-4CCE-8D55-CD2796A8E1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461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oftUni">
    <a:dk1>
      <a:srgbClr val="234465"/>
    </a:dk1>
    <a:lt1>
      <a:srgbClr val="FFA000"/>
    </a:lt1>
    <a:dk2>
      <a:srgbClr val="234465"/>
    </a:dk2>
    <a:lt2>
      <a:srgbClr val="FFFFFF"/>
    </a:lt2>
    <a:accent1>
      <a:srgbClr val="FFA000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4126</TotalTime>
  <Words>2149</Words>
  <Application>Microsoft Office PowerPoint</Application>
  <PresentationFormat>Widescreen</PresentationFormat>
  <Paragraphs>467</Paragraphs>
  <Slides>39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While цикъл</vt:lpstr>
      <vt:lpstr>While цикъл - конструкция</vt:lpstr>
      <vt:lpstr>While цикъл – пример</vt:lpstr>
      <vt:lpstr>While цикъл – пример</vt:lpstr>
      <vt:lpstr>Безкраен цикъл</vt:lpstr>
      <vt:lpstr>Прекъсване чрез оператор break</vt:lpstr>
      <vt:lpstr>Прекратяване на цикъл</vt:lpstr>
      <vt:lpstr>Прекратяване на цикъл – пример</vt:lpstr>
      <vt:lpstr>Четене на текст – условие</vt:lpstr>
      <vt:lpstr>Четене на текст – решение</vt:lpstr>
      <vt:lpstr>Парола – условие</vt:lpstr>
      <vt:lpstr>Парола – решение</vt:lpstr>
      <vt:lpstr>Сума от числа – условие</vt:lpstr>
      <vt:lpstr>Сума от числа – решение</vt:lpstr>
      <vt:lpstr>Редица числа 2k + 1 – условие</vt:lpstr>
      <vt:lpstr>PowerPoint Presentation</vt:lpstr>
      <vt:lpstr>Редица числа 2k + 1 – решение</vt:lpstr>
      <vt:lpstr>Баланс на сметка – условие</vt:lpstr>
      <vt:lpstr>Баланс на сметка – условие(3)</vt:lpstr>
      <vt:lpstr>PowerPoint Presentation</vt:lpstr>
      <vt:lpstr>Баланс на сметка – решение</vt:lpstr>
      <vt:lpstr>Най-голямо число – пример</vt:lpstr>
      <vt:lpstr>Най-голямо число – решение</vt:lpstr>
      <vt:lpstr>Най-малко число – условие</vt:lpstr>
      <vt:lpstr>Най-малко число – решение</vt:lpstr>
      <vt:lpstr>Продължаване на цикъла</vt:lpstr>
      <vt:lpstr>Завършване – условие </vt:lpstr>
      <vt:lpstr>Завършване – условие (2)</vt:lpstr>
      <vt:lpstr>Завършване – решение </vt:lpstr>
      <vt:lpstr>Какво научихме днес?</vt:lpstr>
      <vt:lpstr>PowerPoint Presentation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70</cp:revision>
  <dcterms:created xsi:type="dcterms:W3CDTF">2018-05-23T13:08:44Z</dcterms:created>
  <dcterms:modified xsi:type="dcterms:W3CDTF">2023-05-11T23:04:19Z</dcterms:modified>
  <cp:category>computer programming;programming;C#;програмиране;кодиране</cp:category>
</cp:coreProperties>
</file>