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handoutMasterIdLst>
    <p:handoutMasterId r:id="rId47"/>
  </p:handoutMasterIdLst>
  <p:sldIdLst>
    <p:sldId id="280" r:id="rId2"/>
    <p:sldId id="281" r:id="rId3"/>
    <p:sldId id="319" r:id="rId4"/>
    <p:sldId id="320" r:id="rId5"/>
    <p:sldId id="323" r:id="rId6"/>
    <p:sldId id="308" r:id="rId7"/>
    <p:sldId id="324"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83" r:id="rId21"/>
    <p:sldId id="377" r:id="rId22"/>
    <p:sldId id="378" r:id="rId23"/>
    <p:sldId id="379" r:id="rId24"/>
    <p:sldId id="380" r:id="rId25"/>
    <p:sldId id="381" r:id="rId26"/>
    <p:sldId id="382" r:id="rId27"/>
    <p:sldId id="372" r:id="rId28"/>
    <p:sldId id="384" r:id="rId29"/>
    <p:sldId id="385" r:id="rId30"/>
    <p:sldId id="386" r:id="rId31"/>
    <p:sldId id="276" r:id="rId32"/>
    <p:sldId id="387" r:id="rId33"/>
    <p:sldId id="388" r:id="rId34"/>
    <p:sldId id="389" r:id="rId35"/>
    <p:sldId id="344" r:id="rId36"/>
    <p:sldId id="390" r:id="rId37"/>
    <p:sldId id="391" r:id="rId38"/>
    <p:sldId id="392" r:id="rId39"/>
    <p:sldId id="393" r:id="rId40"/>
    <p:sldId id="341" r:id="rId41"/>
    <p:sldId id="342" r:id="rId42"/>
    <p:sldId id="394" r:id="rId43"/>
    <p:sldId id="395" r:id="rId44"/>
    <p:sldId id="396" r:id="rId45"/>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A3149"/>
    <a:srgbClr val="662D49"/>
    <a:srgbClr val="663749"/>
    <a:srgbClr val="6626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0" autoAdjust="0"/>
    <p:restoredTop sz="98887" autoAdjust="0"/>
  </p:normalViewPr>
  <p:slideViewPr>
    <p:cSldViewPr snapToGrid="0" snapToObjects="1">
      <p:cViewPr varScale="1">
        <p:scale>
          <a:sx n="136" d="100"/>
          <a:sy n="136" d="100"/>
        </p:scale>
        <p:origin x="1110" y="114"/>
      </p:cViewPr>
      <p:guideLst>
        <p:guide orient="horz" pos="1800"/>
        <p:guide pos="2880"/>
      </p:guideLst>
    </p:cSldViewPr>
  </p:slideViewPr>
  <p:outlineViewPr>
    <p:cViewPr>
      <p:scale>
        <a:sx n="33" d="100"/>
        <a:sy n="33" d="100"/>
      </p:scale>
      <p:origin x="0" y="0"/>
    </p:cViewPr>
  </p:outlin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B5E162-9D79-2943-B0A3-211BF28B7513}" type="datetimeFigureOut">
              <a:rPr lang="en-US" smtClean="0"/>
              <a:t>4/21/2021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22E400-0EC4-CD46-9C72-78BD5E94273C}" type="slidenum">
              <a:rPr lang="en-US" smtClean="0"/>
              <a:t>‹#›</a:t>
            </a:fld>
            <a:endParaRPr lang="en-US" dirty="0"/>
          </a:p>
        </p:txBody>
      </p:sp>
    </p:spTree>
    <p:extLst>
      <p:ext uri="{BB962C8B-B14F-4D97-AF65-F5344CB8AC3E}">
        <p14:creationId xmlns:p14="http://schemas.microsoft.com/office/powerpoint/2010/main" val="2457242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CBAB52-94AF-9448-9B1C-7768B1879D49}" type="datetimeFigureOut">
              <a:rPr lang="en-US" smtClean="0"/>
              <a:t>4/21/2021</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447283-AD3B-EE49-8B53-C7D74121EF4E}" type="slidenum">
              <a:rPr lang="en-US" smtClean="0"/>
              <a:t>‹#›</a:t>
            </a:fld>
            <a:endParaRPr lang="en-US" dirty="0"/>
          </a:p>
        </p:txBody>
      </p:sp>
    </p:spTree>
    <p:extLst>
      <p:ext uri="{BB962C8B-B14F-4D97-AF65-F5344CB8AC3E}">
        <p14:creationId xmlns:p14="http://schemas.microsoft.com/office/powerpoint/2010/main" val="24235120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15" name="Rectangle 14"/>
          <p:cNvSpPr/>
          <p:nvPr userDrawn="1"/>
        </p:nvSpPr>
        <p:spPr>
          <a:xfrm>
            <a:off x="-56445" y="0"/>
            <a:ext cx="9206200" cy="57238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9" name="Picture 28"/>
          <p:cNvPicPr>
            <a:picLocks/>
          </p:cNvPicPr>
          <p:nvPr userDrawn="1"/>
        </p:nvPicPr>
        <p:blipFill>
          <a:blip r:embed="rId2">
            <a:alphaModFix amt="9000"/>
            <a:extLst>
              <a:ext uri="{28A0092B-C50C-407E-A947-70E740481C1C}">
                <a14:useLocalDpi xmlns:a14="http://schemas.microsoft.com/office/drawing/2010/main" val="0"/>
              </a:ext>
            </a:extLst>
          </a:blip>
          <a:stretch>
            <a:fillRect/>
          </a:stretch>
        </p:blipFill>
        <p:spPr>
          <a:xfrm>
            <a:off x="199388" y="151672"/>
            <a:ext cx="3438144" cy="3858768"/>
          </a:xfrm>
          <a:prstGeom prst="rect">
            <a:avLst/>
          </a:prstGeom>
        </p:spPr>
      </p:pic>
      <p:grpSp>
        <p:nvGrpSpPr>
          <p:cNvPr id="21" name="Group 20"/>
          <p:cNvGrpSpPr/>
          <p:nvPr userDrawn="1"/>
        </p:nvGrpSpPr>
        <p:grpSpPr>
          <a:xfrm rot="10800000">
            <a:off x="-55875" y="3334547"/>
            <a:ext cx="8309800" cy="63874"/>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25" name="Title 1"/>
          <p:cNvSpPr>
            <a:spLocks noGrp="1"/>
          </p:cNvSpPr>
          <p:nvPr>
            <p:ph type="ctrTitle"/>
          </p:nvPr>
        </p:nvSpPr>
        <p:spPr>
          <a:xfrm>
            <a:off x="958147" y="1192807"/>
            <a:ext cx="7397039" cy="1941250"/>
          </a:xfrm>
          <a:prstGeom prst="rect">
            <a:avLst/>
          </a:prstGeom>
        </p:spPr>
        <p:txBody>
          <a:bodyPr anchor="b"/>
          <a:lstStyle>
            <a:lvl1pPr>
              <a:defRPr b="1">
                <a:solidFill>
                  <a:schemeClr val="bg1"/>
                </a:solidFill>
              </a:defRPr>
            </a:lvl1pPr>
          </a:lstStyle>
          <a:p>
            <a:r>
              <a:rPr lang="en-US" dirty="0"/>
              <a:t>Click to edit Master title style</a:t>
            </a:r>
          </a:p>
        </p:txBody>
      </p:sp>
      <p:sp>
        <p:nvSpPr>
          <p:cNvPr id="26" name="Subtitle 2"/>
          <p:cNvSpPr>
            <a:spLocks noGrp="1"/>
          </p:cNvSpPr>
          <p:nvPr>
            <p:ph type="subTitle" idx="1"/>
          </p:nvPr>
        </p:nvSpPr>
        <p:spPr>
          <a:xfrm>
            <a:off x="958147" y="3617547"/>
            <a:ext cx="7397039" cy="731238"/>
          </a:xfrm>
        </p:spPr>
        <p:txBody>
          <a:bodyPr>
            <a:normAutofit/>
          </a:bodyPr>
          <a:lstStyle>
            <a:lvl1pPr marL="0" indent="0" algn="l">
              <a:buNone/>
              <a:defRPr sz="24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27" name="Picture 26" descr="2-line-whitetext-colorshiel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6348428" y="4774180"/>
            <a:ext cx="1966588" cy="722376"/>
          </a:xfrm>
          <a:prstGeom prst="rect">
            <a:avLst/>
          </a:prstGeom>
        </p:spPr>
      </p:pic>
    </p:spTree>
    <p:extLst>
      <p:ext uri="{BB962C8B-B14F-4D97-AF65-F5344CB8AC3E}">
        <p14:creationId xmlns:p14="http://schemas.microsoft.com/office/powerpoint/2010/main" val="105234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sidebar">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6245504" y="1981043"/>
            <a:ext cx="2441297" cy="533135"/>
          </a:xfrm>
        </p:spPr>
        <p:txBody>
          <a:bodyPr anchor="b">
            <a:noAutofit/>
          </a:bodyPr>
          <a:lstStyle>
            <a:lvl1pPr marL="0" indent="0">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45504" y="2567390"/>
            <a:ext cx="2441297" cy="2536128"/>
          </a:xfrm>
        </p:spPr>
        <p:txBody>
          <a:bodyPr>
            <a:normAutofit/>
          </a:bodyPr>
          <a:lstStyle>
            <a:lvl1pPr marL="342900" marR="0" indent="-342900" algn="l" defTabSz="457200" rtl="0" eaLnBrk="1" fontAlgn="auto" latinLnBrk="0" hangingPunct="1">
              <a:lnSpc>
                <a:spcPct val="100000"/>
              </a:lnSpc>
              <a:spcBef>
                <a:spcPct val="20000"/>
              </a:spcBef>
              <a:spcAft>
                <a:spcPts val="0"/>
              </a:spcAft>
              <a:buClr>
                <a:schemeClr val="tx1"/>
              </a:buClr>
              <a:buSzTx/>
              <a:buFont typeface="Arial"/>
              <a:buChar char="•"/>
              <a:tabLst/>
              <a:defRPr sz="16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lvl="0"/>
            <a:endParaRPr lang="en-US" dirty="0"/>
          </a:p>
        </p:txBody>
      </p:sp>
      <p:sp>
        <p:nvSpPr>
          <p:cNvPr id="15"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87569"/>
            <a:ext cx="8691879" cy="52786"/>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cxnSp>
        <p:nvCxnSpPr>
          <p:cNvPr id="23" name="Straight Connector 22"/>
          <p:cNvCxnSpPr/>
          <p:nvPr userDrawn="1"/>
        </p:nvCxnSpPr>
        <p:spPr>
          <a:xfrm>
            <a:off x="5908842" y="1222208"/>
            <a:ext cx="0" cy="3998903"/>
          </a:xfrm>
          <a:prstGeom prst="line">
            <a:avLst/>
          </a:prstGeom>
          <a:ln w="9525"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4" name="Content Placeholder 5"/>
          <p:cNvSpPr>
            <a:spLocks noGrp="1"/>
          </p:cNvSpPr>
          <p:nvPr>
            <p:ph sz="quarter" idx="14"/>
          </p:nvPr>
        </p:nvSpPr>
        <p:spPr>
          <a:xfrm>
            <a:off x="310153" y="1650166"/>
            <a:ext cx="5294781" cy="35909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5" name="Content Placeholder 5"/>
          <p:cNvSpPr>
            <a:spLocks noGrp="1"/>
          </p:cNvSpPr>
          <p:nvPr>
            <p:ph sz="quarter" idx="15"/>
          </p:nvPr>
        </p:nvSpPr>
        <p:spPr>
          <a:xfrm>
            <a:off x="310153" y="2009266"/>
            <a:ext cx="5294781" cy="35909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26" name="Content Placeholder 5"/>
          <p:cNvSpPr>
            <a:spLocks noGrp="1"/>
          </p:cNvSpPr>
          <p:nvPr>
            <p:ph sz="quarter" idx="16"/>
          </p:nvPr>
        </p:nvSpPr>
        <p:spPr>
          <a:xfrm>
            <a:off x="310153" y="2615211"/>
            <a:ext cx="5294781" cy="35909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7" name="Content Placeholder 5"/>
          <p:cNvSpPr>
            <a:spLocks noGrp="1"/>
          </p:cNvSpPr>
          <p:nvPr>
            <p:ph sz="quarter" idx="17"/>
          </p:nvPr>
        </p:nvSpPr>
        <p:spPr>
          <a:xfrm>
            <a:off x="310153" y="2974311"/>
            <a:ext cx="5294781" cy="35909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28" name="Content Placeholder 5"/>
          <p:cNvSpPr>
            <a:spLocks noGrp="1"/>
          </p:cNvSpPr>
          <p:nvPr>
            <p:ph sz="quarter" idx="18"/>
          </p:nvPr>
        </p:nvSpPr>
        <p:spPr>
          <a:xfrm>
            <a:off x="310153" y="3546545"/>
            <a:ext cx="5294781" cy="35909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9" name="Content Placeholder 5"/>
          <p:cNvSpPr>
            <a:spLocks noGrp="1"/>
          </p:cNvSpPr>
          <p:nvPr>
            <p:ph sz="quarter" idx="19"/>
          </p:nvPr>
        </p:nvSpPr>
        <p:spPr>
          <a:xfrm>
            <a:off x="310153" y="3905644"/>
            <a:ext cx="5294781" cy="35909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7" name="Text Placeholder 6"/>
          <p:cNvSpPr>
            <a:spLocks noGrp="1"/>
          </p:cNvSpPr>
          <p:nvPr>
            <p:ph type="body" sz="quarter" idx="20"/>
          </p:nvPr>
        </p:nvSpPr>
        <p:spPr>
          <a:xfrm>
            <a:off x="309033" y="1073186"/>
            <a:ext cx="5295900" cy="465667"/>
          </a:xfrm>
        </p:spPr>
        <p:txBody>
          <a:bodyPr>
            <a:normAutofit/>
          </a:bodyPr>
          <a:lstStyle>
            <a:lvl1pPr marL="0" indent="0">
              <a:buNone/>
              <a:defRPr sz="2000" b="1">
                <a:solidFill>
                  <a:srgbClr val="00144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826121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etrics">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87569"/>
            <a:ext cx="8691879" cy="52786"/>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19" name="Rectangle 18"/>
          <p:cNvSpPr/>
          <p:nvPr/>
        </p:nvSpPr>
        <p:spPr>
          <a:xfrm>
            <a:off x="457201" y="1233480"/>
            <a:ext cx="2198255" cy="1144221"/>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22" name="Rectangle 21"/>
          <p:cNvSpPr/>
          <p:nvPr userDrawn="1"/>
        </p:nvSpPr>
        <p:spPr>
          <a:xfrm>
            <a:off x="457200" y="1233480"/>
            <a:ext cx="2198255" cy="5278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nvGrpSpPr>
          <p:cNvPr id="30" name="Group 29"/>
          <p:cNvGrpSpPr/>
          <p:nvPr userDrawn="1"/>
        </p:nvGrpSpPr>
        <p:grpSpPr>
          <a:xfrm>
            <a:off x="457198" y="2456632"/>
            <a:ext cx="3035300" cy="1144221"/>
            <a:chOff x="457198" y="2913323"/>
            <a:chExt cx="3035300" cy="1373065"/>
          </a:xfrm>
        </p:grpSpPr>
        <p:sp>
          <p:nvSpPr>
            <p:cNvPr id="31" name="Rectangle 30"/>
            <p:cNvSpPr/>
            <p:nvPr/>
          </p:nvSpPr>
          <p:spPr>
            <a:xfrm>
              <a:off x="457199" y="2913323"/>
              <a:ext cx="3035299"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2"/>
                </a:solidFill>
                <a:latin typeface="Gill Sans"/>
                <a:cs typeface="Gill Sans"/>
              </a:endParaRPr>
            </a:p>
          </p:txBody>
        </p:sp>
        <p:sp>
          <p:nvSpPr>
            <p:cNvPr id="32" name="Rectangle 31"/>
            <p:cNvSpPr/>
            <p:nvPr userDrawn="1"/>
          </p:nvSpPr>
          <p:spPr>
            <a:xfrm>
              <a:off x="457198" y="2913323"/>
              <a:ext cx="3035300" cy="633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2"/>
                </a:solidFill>
              </a:endParaRPr>
            </a:p>
          </p:txBody>
        </p:sp>
      </p:grpSp>
      <p:grpSp>
        <p:nvGrpSpPr>
          <p:cNvPr id="33" name="Group 32"/>
          <p:cNvGrpSpPr/>
          <p:nvPr userDrawn="1"/>
        </p:nvGrpSpPr>
        <p:grpSpPr>
          <a:xfrm>
            <a:off x="457199" y="3670562"/>
            <a:ext cx="8181976" cy="1144221"/>
            <a:chOff x="457199" y="4370039"/>
            <a:chExt cx="8181976" cy="1373065"/>
          </a:xfrm>
        </p:grpSpPr>
        <p:sp>
          <p:nvSpPr>
            <p:cNvPr id="34" name="Rectangle 33"/>
            <p:cNvSpPr/>
            <p:nvPr/>
          </p:nvSpPr>
          <p:spPr>
            <a:xfrm>
              <a:off x="457199" y="4370039"/>
              <a:ext cx="8181976"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latin typeface="Gill Sans"/>
                <a:cs typeface="Gill Sans"/>
              </a:endParaRPr>
            </a:p>
          </p:txBody>
        </p:sp>
        <p:sp>
          <p:nvSpPr>
            <p:cNvPr id="35" name="Rectangle 34"/>
            <p:cNvSpPr/>
            <p:nvPr userDrawn="1"/>
          </p:nvSpPr>
          <p:spPr>
            <a:xfrm>
              <a:off x="457199" y="4370039"/>
              <a:ext cx="8181975" cy="6334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bg2"/>
                </a:solidFill>
              </a:endParaRPr>
            </a:p>
          </p:txBody>
        </p:sp>
      </p:grpSp>
      <p:grpSp>
        <p:nvGrpSpPr>
          <p:cNvPr id="36" name="Group 35"/>
          <p:cNvGrpSpPr/>
          <p:nvPr userDrawn="1"/>
        </p:nvGrpSpPr>
        <p:grpSpPr>
          <a:xfrm>
            <a:off x="2746375" y="1233480"/>
            <a:ext cx="2762250" cy="1144221"/>
            <a:chOff x="2746375" y="1480176"/>
            <a:chExt cx="2762250" cy="1373065"/>
          </a:xfrm>
        </p:grpSpPr>
        <p:sp>
          <p:nvSpPr>
            <p:cNvPr id="37" name="Rectangle 36"/>
            <p:cNvSpPr/>
            <p:nvPr/>
          </p:nvSpPr>
          <p:spPr>
            <a:xfrm>
              <a:off x="2746375" y="1480176"/>
              <a:ext cx="2762250"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38" name="Rectangle 37"/>
            <p:cNvSpPr/>
            <p:nvPr/>
          </p:nvSpPr>
          <p:spPr>
            <a:xfrm>
              <a:off x="2746375" y="1480176"/>
              <a:ext cx="2762250" cy="633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grpSp>
        <p:nvGrpSpPr>
          <p:cNvPr id="39" name="Group 38"/>
          <p:cNvGrpSpPr/>
          <p:nvPr userDrawn="1"/>
        </p:nvGrpSpPr>
        <p:grpSpPr>
          <a:xfrm>
            <a:off x="5611092" y="1233480"/>
            <a:ext cx="3028082" cy="1144221"/>
            <a:chOff x="5556249" y="1480176"/>
            <a:chExt cx="3082926" cy="1373065"/>
          </a:xfrm>
        </p:grpSpPr>
        <p:sp>
          <p:nvSpPr>
            <p:cNvPr id="40" name="Rectangle 39"/>
            <p:cNvSpPr/>
            <p:nvPr/>
          </p:nvSpPr>
          <p:spPr>
            <a:xfrm>
              <a:off x="5556250" y="1480176"/>
              <a:ext cx="3082925"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41" name="Rectangle 40"/>
            <p:cNvSpPr/>
            <p:nvPr/>
          </p:nvSpPr>
          <p:spPr>
            <a:xfrm>
              <a:off x="5556249" y="1480176"/>
              <a:ext cx="3082925" cy="633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grpSp>
        <p:nvGrpSpPr>
          <p:cNvPr id="42" name="Group 41"/>
          <p:cNvGrpSpPr/>
          <p:nvPr userDrawn="1"/>
        </p:nvGrpSpPr>
        <p:grpSpPr>
          <a:xfrm>
            <a:off x="3582730" y="2456632"/>
            <a:ext cx="5056446" cy="1144221"/>
            <a:chOff x="3556000" y="2913323"/>
            <a:chExt cx="5083175" cy="1373065"/>
          </a:xfrm>
        </p:grpSpPr>
        <p:sp>
          <p:nvSpPr>
            <p:cNvPr id="43" name="Rectangle 42"/>
            <p:cNvSpPr/>
            <p:nvPr/>
          </p:nvSpPr>
          <p:spPr>
            <a:xfrm>
              <a:off x="3556000" y="2913323"/>
              <a:ext cx="5083175"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2"/>
                </a:solidFill>
                <a:latin typeface="Gill Sans"/>
                <a:cs typeface="Gill Sans"/>
              </a:endParaRPr>
            </a:p>
          </p:txBody>
        </p:sp>
        <p:sp>
          <p:nvSpPr>
            <p:cNvPr id="44" name="Rectangle 43"/>
            <p:cNvSpPr/>
            <p:nvPr/>
          </p:nvSpPr>
          <p:spPr>
            <a:xfrm>
              <a:off x="3556000" y="2913323"/>
              <a:ext cx="5083174" cy="633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2"/>
                </a:solidFill>
              </a:endParaRPr>
            </a:p>
          </p:txBody>
        </p:sp>
      </p:grpSp>
      <p:sp>
        <p:nvSpPr>
          <p:cNvPr id="24" name="Content Placeholder 5"/>
          <p:cNvSpPr>
            <a:spLocks noGrp="1"/>
          </p:cNvSpPr>
          <p:nvPr>
            <p:ph sz="quarter" idx="14" hasCustomPrompt="1"/>
          </p:nvPr>
        </p:nvSpPr>
        <p:spPr>
          <a:xfrm>
            <a:off x="457201" y="1331049"/>
            <a:ext cx="2198254" cy="641368"/>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25" name="Content Placeholder 5"/>
          <p:cNvSpPr>
            <a:spLocks noGrp="1"/>
          </p:cNvSpPr>
          <p:nvPr>
            <p:ph sz="quarter" idx="15"/>
          </p:nvPr>
        </p:nvSpPr>
        <p:spPr>
          <a:xfrm>
            <a:off x="457201" y="1972417"/>
            <a:ext cx="2198255" cy="35909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5" name="Content Placeholder 5"/>
          <p:cNvSpPr>
            <a:spLocks noGrp="1"/>
          </p:cNvSpPr>
          <p:nvPr>
            <p:ph sz="quarter" idx="21" hasCustomPrompt="1"/>
          </p:nvPr>
        </p:nvSpPr>
        <p:spPr>
          <a:xfrm>
            <a:off x="2746376" y="1331049"/>
            <a:ext cx="2762250" cy="641368"/>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46" name="Content Placeholder 5"/>
          <p:cNvSpPr>
            <a:spLocks noGrp="1"/>
          </p:cNvSpPr>
          <p:nvPr>
            <p:ph sz="quarter" idx="22"/>
          </p:nvPr>
        </p:nvSpPr>
        <p:spPr>
          <a:xfrm>
            <a:off x="2746376" y="1972417"/>
            <a:ext cx="2762251" cy="35909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7" name="Content Placeholder 5"/>
          <p:cNvSpPr>
            <a:spLocks noGrp="1"/>
          </p:cNvSpPr>
          <p:nvPr>
            <p:ph sz="quarter" idx="23" hasCustomPrompt="1"/>
          </p:nvPr>
        </p:nvSpPr>
        <p:spPr>
          <a:xfrm>
            <a:off x="5611093" y="1331049"/>
            <a:ext cx="3028080" cy="641368"/>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48" name="Content Placeholder 5"/>
          <p:cNvSpPr>
            <a:spLocks noGrp="1"/>
          </p:cNvSpPr>
          <p:nvPr>
            <p:ph sz="quarter" idx="24"/>
          </p:nvPr>
        </p:nvSpPr>
        <p:spPr>
          <a:xfrm>
            <a:off x="5611093" y="1972417"/>
            <a:ext cx="3028081" cy="35909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9" name="Content Placeholder 5"/>
          <p:cNvSpPr>
            <a:spLocks noGrp="1"/>
          </p:cNvSpPr>
          <p:nvPr>
            <p:ph sz="quarter" idx="25" hasCustomPrompt="1"/>
          </p:nvPr>
        </p:nvSpPr>
        <p:spPr>
          <a:xfrm>
            <a:off x="3582731" y="2537639"/>
            <a:ext cx="5056442" cy="641368"/>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0" name="Content Placeholder 5"/>
          <p:cNvSpPr>
            <a:spLocks noGrp="1"/>
          </p:cNvSpPr>
          <p:nvPr>
            <p:ph sz="quarter" idx="26"/>
          </p:nvPr>
        </p:nvSpPr>
        <p:spPr>
          <a:xfrm>
            <a:off x="3582730" y="3179007"/>
            <a:ext cx="5056446" cy="35909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51" name="Content Placeholder 5"/>
          <p:cNvSpPr>
            <a:spLocks noGrp="1"/>
          </p:cNvSpPr>
          <p:nvPr>
            <p:ph sz="quarter" idx="27" hasCustomPrompt="1"/>
          </p:nvPr>
        </p:nvSpPr>
        <p:spPr>
          <a:xfrm>
            <a:off x="457200" y="2537639"/>
            <a:ext cx="3035298" cy="641368"/>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2" name="Content Placeholder 5"/>
          <p:cNvSpPr>
            <a:spLocks noGrp="1"/>
          </p:cNvSpPr>
          <p:nvPr>
            <p:ph sz="quarter" idx="28"/>
          </p:nvPr>
        </p:nvSpPr>
        <p:spPr>
          <a:xfrm>
            <a:off x="457200" y="3179007"/>
            <a:ext cx="3035299" cy="35909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53" name="Content Placeholder 5"/>
          <p:cNvSpPr>
            <a:spLocks noGrp="1"/>
          </p:cNvSpPr>
          <p:nvPr>
            <p:ph sz="quarter" idx="29" hasCustomPrompt="1"/>
          </p:nvPr>
        </p:nvSpPr>
        <p:spPr>
          <a:xfrm>
            <a:off x="457201" y="3761898"/>
            <a:ext cx="8181972" cy="641368"/>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bg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4" name="Content Placeholder 5"/>
          <p:cNvSpPr>
            <a:spLocks noGrp="1"/>
          </p:cNvSpPr>
          <p:nvPr>
            <p:ph sz="quarter" idx="30"/>
          </p:nvPr>
        </p:nvSpPr>
        <p:spPr>
          <a:xfrm>
            <a:off x="457197" y="4403266"/>
            <a:ext cx="8181980" cy="35909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bg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Tree>
    <p:extLst>
      <p:ext uri="{BB962C8B-B14F-4D97-AF65-F5344CB8AC3E}">
        <p14:creationId xmlns:p14="http://schemas.microsoft.com/office/powerpoint/2010/main" val="209585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8"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9" name="Group 8"/>
          <p:cNvGrpSpPr/>
          <p:nvPr userDrawn="1"/>
        </p:nvGrpSpPr>
        <p:grpSpPr>
          <a:xfrm>
            <a:off x="-5079" y="787569"/>
            <a:ext cx="8691879" cy="52786"/>
            <a:chOff x="685800" y="1794746"/>
            <a:chExt cx="7772400" cy="179475"/>
          </a:xfrm>
        </p:grpSpPr>
        <p:sp>
          <p:nvSpPr>
            <p:cNvPr id="10" name="Rectangle 9"/>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2" name="Rectangle 1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976028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Tree>
    <p:extLst>
      <p:ext uri="{BB962C8B-B14F-4D97-AF65-F5344CB8AC3E}">
        <p14:creationId xmlns:p14="http://schemas.microsoft.com/office/powerpoint/2010/main" val="290034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enn Diagram">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7" name="Oval 6"/>
          <p:cNvSpPr/>
          <p:nvPr/>
        </p:nvSpPr>
        <p:spPr>
          <a:xfrm>
            <a:off x="1509610" y="1329947"/>
            <a:ext cx="3931920" cy="3930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a:cs typeface="Calibri"/>
            </a:endParaRPr>
          </a:p>
        </p:txBody>
      </p:sp>
      <p:sp>
        <p:nvSpPr>
          <p:cNvPr id="9" name="Oval 8"/>
          <p:cNvSpPr/>
          <p:nvPr/>
        </p:nvSpPr>
        <p:spPr>
          <a:xfrm>
            <a:off x="3671595" y="1318392"/>
            <a:ext cx="3931920" cy="3931920"/>
          </a:xfrm>
          <a:prstGeom prst="ellips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a:cs typeface="Calibri"/>
            </a:endParaRPr>
          </a:p>
        </p:txBody>
      </p:sp>
      <p:sp>
        <p:nvSpPr>
          <p:cNvPr id="2" name="Title 1"/>
          <p:cNvSpPr>
            <a:spLocks noGrp="1"/>
          </p:cNvSpPr>
          <p:nvPr>
            <p:ph type="title" hasCustomPrompt="1"/>
          </p:nvPr>
        </p:nvSpPr>
        <p:spPr>
          <a:xfrm>
            <a:off x="1622280" y="2877722"/>
            <a:ext cx="1947510" cy="724727"/>
          </a:xfrm>
          <a:prstGeom prst="rect">
            <a:avLst/>
          </a:prstGeom>
        </p:spPr>
        <p:txBody>
          <a:bodyPr anchor="ctr">
            <a:noAutofit/>
          </a:bodyPr>
          <a:lstStyle>
            <a:lvl1pPr algn="ctr">
              <a:defRPr sz="1800" b="0">
                <a:solidFill>
                  <a:schemeClr val="bg1"/>
                </a:solidFill>
              </a:defRPr>
            </a:lvl1pPr>
          </a:lstStyle>
          <a:p>
            <a:r>
              <a:rPr lang="en-US" dirty="0"/>
              <a:t>CLICK TO EDIT MASTER TITLE STYLE</a:t>
            </a:r>
          </a:p>
        </p:txBody>
      </p:sp>
      <p:grpSp>
        <p:nvGrpSpPr>
          <p:cNvPr id="16" name="Group 15"/>
          <p:cNvGrpSpPr/>
          <p:nvPr userDrawn="1"/>
        </p:nvGrpSpPr>
        <p:grpSpPr>
          <a:xfrm>
            <a:off x="-5079" y="787569"/>
            <a:ext cx="8691879" cy="52786"/>
            <a:chOff x="685800" y="1794746"/>
            <a:chExt cx="7772400" cy="179475"/>
          </a:xfrm>
        </p:grpSpPr>
        <p:sp>
          <p:nvSpPr>
            <p:cNvPr id="17" name="Rectangle 16"/>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9" name="Rectangle 18"/>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23" name="Text Placeholder 22"/>
          <p:cNvSpPr>
            <a:spLocks noGrp="1"/>
          </p:cNvSpPr>
          <p:nvPr>
            <p:ph type="body" sz="quarter" idx="13"/>
          </p:nvPr>
        </p:nvSpPr>
        <p:spPr>
          <a:xfrm>
            <a:off x="310153" y="0"/>
            <a:ext cx="7986713" cy="787136"/>
          </a:xfrm>
        </p:spPr>
        <p:txBody>
          <a:bodyPr anchor="ctr">
            <a:normAutofit/>
          </a:bodyPr>
          <a:lstStyle>
            <a:lvl1pPr marL="0" indent="0">
              <a:buNone/>
              <a:defRPr sz="36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6" name="Text Placeholder 25"/>
          <p:cNvSpPr>
            <a:spLocks noGrp="1"/>
          </p:cNvSpPr>
          <p:nvPr>
            <p:ph type="body" sz="quarter" idx="14" hasCustomPrompt="1"/>
          </p:nvPr>
        </p:nvSpPr>
        <p:spPr>
          <a:xfrm>
            <a:off x="3569790" y="2877344"/>
            <a:ext cx="1968500" cy="724958"/>
          </a:xfrm>
        </p:spPr>
        <p:txBody>
          <a:bodyPr anchor="ctr">
            <a:noAutofit/>
          </a:bodyPr>
          <a:lstStyle>
            <a:lvl1pPr marL="0" indent="0" algn="ctr">
              <a:buNone/>
              <a:defRPr sz="1800">
                <a:solidFill>
                  <a:schemeClr val="bg1"/>
                </a:solidFill>
              </a:defRPr>
            </a:lvl1pPr>
          </a:lstStyle>
          <a:p>
            <a:pPr lvl="0"/>
            <a:r>
              <a:rPr lang="en-US" dirty="0"/>
              <a:t>CLICK TO EDIT MASTER TEXT STYLE</a:t>
            </a:r>
          </a:p>
        </p:txBody>
      </p:sp>
      <p:sp>
        <p:nvSpPr>
          <p:cNvPr id="28" name="Text Placeholder 27"/>
          <p:cNvSpPr>
            <a:spLocks noGrp="1"/>
          </p:cNvSpPr>
          <p:nvPr>
            <p:ph type="body" sz="quarter" idx="15" hasCustomPrompt="1"/>
          </p:nvPr>
        </p:nvSpPr>
        <p:spPr>
          <a:xfrm>
            <a:off x="5538290" y="2877344"/>
            <a:ext cx="1968500" cy="724958"/>
          </a:xfrm>
        </p:spPr>
        <p:txBody>
          <a:bodyPr anchor="ctr">
            <a:noAutofit/>
          </a:bodyPr>
          <a:lstStyle>
            <a:lvl1pPr marL="0" indent="0" algn="ctr">
              <a:buNone/>
              <a:defRPr sz="180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a:t>
            </a:r>
          </a:p>
        </p:txBody>
      </p:sp>
    </p:spTree>
    <p:extLst>
      <p:ext uri="{BB962C8B-B14F-4D97-AF65-F5344CB8AC3E}">
        <p14:creationId xmlns:p14="http://schemas.microsoft.com/office/powerpoint/2010/main" val="1135514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239890" y="5091760"/>
            <a:ext cx="2229555" cy="4336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25400" y="0"/>
            <a:ext cx="9186334" cy="4650918"/>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Rectangle 8"/>
          <p:cNvSpPr/>
          <p:nvPr userDrawn="1"/>
        </p:nvSpPr>
        <p:spPr>
          <a:xfrm>
            <a:off x="-42334" y="4703703"/>
            <a:ext cx="9242778" cy="101841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ext Placeholder 3"/>
          <p:cNvSpPr>
            <a:spLocks noGrp="1"/>
          </p:cNvSpPr>
          <p:nvPr>
            <p:ph type="body" sz="half" idx="2"/>
          </p:nvPr>
        </p:nvSpPr>
        <p:spPr>
          <a:xfrm>
            <a:off x="465844" y="4967906"/>
            <a:ext cx="5813600" cy="506409"/>
          </a:xfrm>
        </p:spPr>
        <p:txBody>
          <a:bodyPr anchor="ctr">
            <a:normAutofit/>
          </a:bodyPr>
          <a:lstStyle>
            <a:lvl1pPr marL="0" indent="0">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12" name="Group 11"/>
          <p:cNvGrpSpPr/>
          <p:nvPr userDrawn="1"/>
        </p:nvGrpSpPr>
        <p:grpSpPr>
          <a:xfrm>
            <a:off x="-42334" y="4650918"/>
            <a:ext cx="9203267" cy="52786"/>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83962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0" name="Rectangle 9"/>
          <p:cNvSpPr/>
          <p:nvPr userDrawn="1"/>
        </p:nvSpPr>
        <p:spPr>
          <a:xfrm>
            <a:off x="312460" y="5103854"/>
            <a:ext cx="2229555" cy="5869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14817" y="0"/>
            <a:ext cx="9186334" cy="4650918"/>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465844" y="4967906"/>
            <a:ext cx="5813600" cy="506409"/>
          </a:xfrm>
        </p:spPr>
        <p:txBody>
          <a:bodyPr anchor="ctr">
            <a:normAutofit/>
          </a:bodyPr>
          <a:lstStyle>
            <a:lvl1pPr marL="0" indent="0">
              <a:buNone/>
              <a:defRPr sz="18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21" name="Group 20"/>
          <p:cNvGrpSpPr/>
          <p:nvPr userDrawn="1"/>
        </p:nvGrpSpPr>
        <p:grpSpPr>
          <a:xfrm>
            <a:off x="-42334" y="4650918"/>
            <a:ext cx="9203267" cy="52786"/>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920860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10" name="Rectangle 9"/>
          <p:cNvSpPr/>
          <p:nvPr userDrawn="1"/>
        </p:nvSpPr>
        <p:spPr>
          <a:xfrm>
            <a:off x="239890" y="5091760"/>
            <a:ext cx="2229555" cy="4336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25400" y="1123983"/>
            <a:ext cx="9186334" cy="4598132"/>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Rectangle 8"/>
          <p:cNvSpPr/>
          <p:nvPr userDrawn="1"/>
        </p:nvSpPr>
        <p:spPr>
          <a:xfrm>
            <a:off x="-21167" y="-3658"/>
            <a:ext cx="9178768" cy="107485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ext Placeholder 3"/>
          <p:cNvSpPr>
            <a:spLocks noGrp="1"/>
          </p:cNvSpPr>
          <p:nvPr>
            <p:ph type="body" sz="half" idx="2"/>
          </p:nvPr>
        </p:nvSpPr>
        <p:spPr>
          <a:xfrm>
            <a:off x="465844" y="257146"/>
            <a:ext cx="8220956" cy="506409"/>
          </a:xfrm>
        </p:spPr>
        <p:txBody>
          <a:bodyPr anchor="ctr">
            <a:normAutofit/>
          </a:bodyPr>
          <a:lstStyle>
            <a:lvl1pPr marL="0" indent="0">
              <a:buNone/>
              <a:defRPr sz="2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12" name="Group 11"/>
          <p:cNvGrpSpPr/>
          <p:nvPr userDrawn="1"/>
        </p:nvGrpSpPr>
        <p:grpSpPr>
          <a:xfrm>
            <a:off x="-21168" y="1071198"/>
            <a:ext cx="9175834" cy="52786"/>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279852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1_Title Only">
    <p:spTree>
      <p:nvGrpSpPr>
        <p:cNvPr id="1" name="Shape 33"/>
        <p:cNvGrpSpPr/>
        <p:nvPr/>
      </p:nvGrpSpPr>
      <p:grpSpPr>
        <a:xfrm>
          <a:off x="0" y="0"/>
          <a:ext cx="0" cy="0"/>
          <a:chOff x="0" y="0"/>
          <a:chExt cx="0" cy="0"/>
        </a:xfrm>
      </p:grpSpPr>
      <p:sp>
        <p:nvSpPr>
          <p:cNvPr id="34" name="Google Shape;34;p36"/>
          <p:cNvSpPr txBox="1">
            <a:spLocks noGrp="1"/>
          </p:cNvSpPr>
          <p:nvPr>
            <p:ph type="title"/>
          </p:nvPr>
        </p:nvSpPr>
        <p:spPr>
          <a:xfrm>
            <a:off x="1673352" y="803910"/>
            <a:ext cx="5797296" cy="990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6"/>
          <p:cNvSpPr txBox="1">
            <a:spLocks noGrp="1"/>
          </p:cNvSpPr>
          <p:nvPr>
            <p:ph type="dt" idx="10"/>
          </p:nvPr>
        </p:nvSpPr>
        <p:spPr>
          <a:xfrm>
            <a:off x="5866072" y="5199014"/>
            <a:ext cx="2065310" cy="26997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6"/>
          <p:cNvSpPr txBox="1">
            <a:spLocks noGrp="1"/>
          </p:cNvSpPr>
          <p:nvPr>
            <p:ph type="ftr" idx="11"/>
          </p:nvPr>
        </p:nvSpPr>
        <p:spPr>
          <a:xfrm>
            <a:off x="1200150" y="5196840"/>
            <a:ext cx="4425892" cy="2667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6"/>
          <p:cNvSpPr>
            <a:spLocks noGrp="1"/>
          </p:cNvSpPr>
          <p:nvPr>
            <p:ph type="sldNum" idx="12"/>
          </p:nvPr>
        </p:nvSpPr>
        <p:spPr>
          <a:xfrm>
            <a:off x="8707367" y="5177790"/>
            <a:ext cx="274320" cy="30480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586776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nicer text and pic">
    <p:spTree>
      <p:nvGrpSpPr>
        <p:cNvPr id="1" name=""/>
        <p:cNvGrpSpPr/>
        <p:nvPr/>
      </p:nvGrpSpPr>
      <p:grpSpPr>
        <a:xfrm>
          <a:off x="0" y="0"/>
          <a:ext cx="0" cy="0"/>
          <a:chOff x="0" y="0"/>
          <a:chExt cx="0" cy="0"/>
        </a:xfrm>
      </p:grpSpPr>
      <p:sp>
        <p:nvSpPr>
          <p:cNvPr id="2" name="Title 1"/>
          <p:cNvSpPr>
            <a:spLocks noGrp="1"/>
          </p:cNvSpPr>
          <p:nvPr>
            <p:ph type="title"/>
          </p:nvPr>
        </p:nvSpPr>
        <p:spPr>
          <a:xfrm>
            <a:off x="917499" y="803910"/>
            <a:ext cx="3203828" cy="9906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7499" y="2198370"/>
            <a:ext cx="3203828" cy="25849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4/21/2021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8530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vider Slide">
    <p:spTree>
      <p:nvGrpSpPr>
        <p:cNvPr id="1" name=""/>
        <p:cNvGrpSpPr/>
        <p:nvPr/>
      </p:nvGrpSpPr>
      <p:grpSpPr>
        <a:xfrm>
          <a:off x="0" y="0"/>
          <a:ext cx="0" cy="0"/>
          <a:chOff x="0" y="0"/>
          <a:chExt cx="0" cy="0"/>
        </a:xfrm>
      </p:grpSpPr>
      <p:pic>
        <p:nvPicPr>
          <p:cNvPr id="14" name="Picture 13" descr="upennwatermark.pdf"/>
          <p:cNvPicPr>
            <a:picLocks/>
          </p:cNvPicPr>
          <p:nvPr userDrawn="1"/>
        </p:nvPicPr>
        <p:blipFill>
          <a:blip r:embed="rId2">
            <a:alphaModFix amt="6000"/>
            <a:extLst>
              <a:ext uri="{28A0092B-C50C-407E-A947-70E740481C1C}">
                <a14:useLocalDpi xmlns:a14="http://schemas.microsoft.com/office/drawing/2010/main" val="0"/>
              </a:ext>
            </a:extLst>
          </a:blip>
          <a:stretch>
            <a:fillRect/>
          </a:stretch>
        </p:blipFill>
        <p:spPr>
          <a:xfrm>
            <a:off x="199388" y="151672"/>
            <a:ext cx="3438144" cy="3858768"/>
          </a:xfrm>
          <a:prstGeom prst="rect">
            <a:avLst/>
          </a:prstGeom>
        </p:spPr>
      </p:pic>
      <p:sp>
        <p:nvSpPr>
          <p:cNvPr id="2" name="Title 1"/>
          <p:cNvSpPr>
            <a:spLocks noGrp="1"/>
          </p:cNvSpPr>
          <p:nvPr>
            <p:ph type="ctrTitle"/>
          </p:nvPr>
        </p:nvSpPr>
        <p:spPr>
          <a:xfrm>
            <a:off x="958147" y="1192807"/>
            <a:ext cx="7397039" cy="1941250"/>
          </a:xfrm>
          <a:prstGeom prst="rect">
            <a:avLst/>
          </a:prstGeom>
        </p:spPr>
        <p:txBody>
          <a:bodyPr anchor="b"/>
          <a:lstStyle>
            <a:lvl1pPr>
              <a:defRPr b="1"/>
            </a:lvl1pPr>
          </a:lstStyle>
          <a:p>
            <a:r>
              <a:rPr lang="en-US" dirty="0"/>
              <a:t>Click to edit Master title style</a:t>
            </a:r>
          </a:p>
        </p:txBody>
      </p:sp>
      <p:sp>
        <p:nvSpPr>
          <p:cNvPr id="3" name="Subtitle 2"/>
          <p:cNvSpPr>
            <a:spLocks noGrp="1"/>
          </p:cNvSpPr>
          <p:nvPr>
            <p:ph type="subTitle" idx="1"/>
          </p:nvPr>
        </p:nvSpPr>
        <p:spPr>
          <a:xfrm>
            <a:off x="958147" y="3617547"/>
            <a:ext cx="7397039" cy="731238"/>
          </a:xfrm>
        </p:spPr>
        <p:txBody>
          <a:bodyPr>
            <a:normAutofit/>
          </a:bodyPr>
          <a:lstStyle>
            <a:lvl1pPr marL="0" indent="0" algn="l">
              <a:buNone/>
              <a:defRPr sz="24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grpSp>
        <p:nvGrpSpPr>
          <p:cNvPr id="10" name="Group 9"/>
          <p:cNvGrpSpPr/>
          <p:nvPr userDrawn="1"/>
        </p:nvGrpSpPr>
        <p:grpSpPr>
          <a:xfrm rot="10800000">
            <a:off x="0" y="3334547"/>
            <a:ext cx="8355526" cy="63874"/>
            <a:chOff x="685800" y="1794746"/>
            <a:chExt cx="7772400" cy="179475"/>
          </a:xfrm>
        </p:grpSpPr>
        <p:sp>
          <p:nvSpPr>
            <p:cNvPr id="7" name="Rectangle 6"/>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9" name="Rectangle 8"/>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6" name="Rectangle 5"/>
          <p:cNvSpPr/>
          <p:nvPr userDrawn="1"/>
        </p:nvSpPr>
        <p:spPr>
          <a:xfrm>
            <a:off x="254001" y="5080000"/>
            <a:ext cx="2243667" cy="635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5" name="Picture 14" descr="2-line-bluetext-colorshield.png"/>
          <p:cNvPicPr>
            <a:picLocks/>
          </p:cNvPicPr>
          <p:nvPr userDrawn="1"/>
        </p:nvPicPr>
        <p:blipFill rotWithShape="1">
          <a:blip r:embed="rId3">
            <a:extLst>
              <a:ext uri="{28A0092B-C50C-407E-A947-70E740481C1C}">
                <a14:useLocalDpi xmlns:a14="http://schemas.microsoft.com/office/drawing/2010/main" val="0"/>
              </a:ext>
            </a:extLst>
          </a:blip>
          <a:srcRect l="-1" r="-157" b="-1906"/>
          <a:stretch/>
        </p:blipFill>
        <p:spPr>
          <a:xfrm>
            <a:off x="6477238" y="4816587"/>
            <a:ext cx="1699808" cy="630936"/>
          </a:xfrm>
          <a:prstGeom prst="rect">
            <a:avLst/>
          </a:prstGeom>
        </p:spPr>
      </p:pic>
    </p:spTree>
    <p:extLst>
      <p:ext uri="{BB962C8B-B14F-4D97-AF65-F5344CB8AC3E}">
        <p14:creationId xmlns:p14="http://schemas.microsoft.com/office/powerpoint/2010/main" val="1752498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988953"/>
            <a:ext cx="6743700" cy="137160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627054"/>
            <a:ext cx="5101209" cy="1054235"/>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4/21/2021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0335088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9"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sp>
        <p:nvSpPr>
          <p:cNvPr id="20" name="Content Placeholder 2"/>
          <p:cNvSpPr>
            <a:spLocks noGrp="1"/>
          </p:cNvSpPr>
          <p:nvPr>
            <p:ph idx="1"/>
          </p:nvPr>
        </p:nvSpPr>
        <p:spPr>
          <a:xfrm>
            <a:off x="430464" y="1002632"/>
            <a:ext cx="8229600" cy="4100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Group 20"/>
          <p:cNvGrpSpPr/>
          <p:nvPr userDrawn="1"/>
        </p:nvGrpSpPr>
        <p:grpSpPr>
          <a:xfrm>
            <a:off x="-5079" y="787569"/>
            <a:ext cx="8691879" cy="52786"/>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15959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p:cNvSpPr/>
          <p:nvPr userDrawn="1"/>
        </p:nvSpPr>
        <p:spPr>
          <a:xfrm>
            <a:off x="0" y="0"/>
            <a:ext cx="9143999" cy="571500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9"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sp>
        <p:nvSpPr>
          <p:cNvPr id="20" name="Content Placeholder 2"/>
          <p:cNvSpPr>
            <a:spLocks noGrp="1"/>
          </p:cNvSpPr>
          <p:nvPr>
            <p:ph idx="1"/>
          </p:nvPr>
        </p:nvSpPr>
        <p:spPr>
          <a:xfrm>
            <a:off x="430464" y="1002632"/>
            <a:ext cx="8229600" cy="4100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Group 20"/>
          <p:cNvGrpSpPr/>
          <p:nvPr userDrawn="1"/>
        </p:nvGrpSpPr>
        <p:grpSpPr>
          <a:xfrm>
            <a:off x="-5079" y="787569"/>
            <a:ext cx="8691879" cy="52786"/>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pic>
        <p:nvPicPr>
          <p:cNvPr id="11" name="Picture 10" descr="1-line-bluetext-colorshield.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457200" y="5221111"/>
            <a:ext cx="1809092" cy="347472"/>
          </a:xfrm>
          <a:prstGeom prst="rect">
            <a:avLst/>
          </a:prstGeom>
        </p:spPr>
      </p:pic>
    </p:spTree>
    <p:extLst>
      <p:ext uri="{BB962C8B-B14F-4D97-AF65-F5344CB8AC3E}">
        <p14:creationId xmlns:p14="http://schemas.microsoft.com/office/powerpoint/2010/main" val="202232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430464" y="1002632"/>
            <a:ext cx="8229600" cy="4100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11" name="Group 10"/>
          <p:cNvGrpSpPr/>
          <p:nvPr userDrawn="1"/>
        </p:nvGrpSpPr>
        <p:grpSpPr>
          <a:xfrm>
            <a:off x="-5079" y="787569"/>
            <a:ext cx="8691879" cy="52786"/>
            <a:chOff x="685800" y="1794746"/>
            <a:chExt cx="7772400" cy="179475"/>
          </a:xfrm>
        </p:grpSpPr>
        <p:sp>
          <p:nvSpPr>
            <p:cNvPr id="12" name="Rectangle 1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4" name="Rectangle 1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pic>
        <p:nvPicPr>
          <p:cNvPr id="10" name="Picture 9" descr="upennwatermark.pdf"/>
          <p:cNvPicPr>
            <a:picLocks/>
          </p:cNvPicPr>
          <p:nvPr userDrawn="1"/>
        </p:nvPicPr>
        <p:blipFill>
          <a:blip r:embed="rId2">
            <a:alphaModFix amt="6000"/>
            <a:extLst>
              <a:ext uri="{28A0092B-C50C-407E-A947-70E740481C1C}">
                <a14:useLocalDpi xmlns:a14="http://schemas.microsoft.com/office/drawing/2010/main" val="0"/>
              </a:ext>
            </a:extLst>
          </a:blip>
          <a:stretch>
            <a:fillRect/>
          </a:stretch>
        </p:blipFill>
        <p:spPr>
          <a:xfrm>
            <a:off x="199388" y="151672"/>
            <a:ext cx="3436620" cy="3858768"/>
          </a:xfrm>
          <a:prstGeom prst="rect">
            <a:avLst/>
          </a:prstGeom>
        </p:spPr>
      </p:pic>
    </p:spTree>
    <p:extLst>
      <p:ext uri="{BB962C8B-B14F-4D97-AF65-F5344CB8AC3E}">
        <p14:creationId xmlns:p14="http://schemas.microsoft.com/office/powerpoint/2010/main" val="375485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Picture Placeholder 2"/>
          <p:cNvSpPr>
            <a:spLocks noGrp="1"/>
          </p:cNvSpPr>
          <p:nvPr>
            <p:ph type="pic" idx="13"/>
          </p:nvPr>
        </p:nvSpPr>
        <p:spPr>
          <a:xfrm>
            <a:off x="4811889" y="1185189"/>
            <a:ext cx="3874912" cy="39199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Text Placeholder 2"/>
          <p:cNvSpPr>
            <a:spLocks noGrp="1"/>
          </p:cNvSpPr>
          <p:nvPr>
            <p:ph type="body" idx="1"/>
          </p:nvPr>
        </p:nvSpPr>
        <p:spPr>
          <a:xfrm>
            <a:off x="457200" y="1185188"/>
            <a:ext cx="4040188" cy="533135"/>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12396"/>
            <a:ext cx="4040188" cy="329274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1"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87569"/>
            <a:ext cx="8691879" cy="52786"/>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2" name="Rectangle 2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15261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pic>
        <p:nvPicPr>
          <p:cNvPr id="11" name="Picture 10" descr="upennwatermark.pdf"/>
          <p:cNvPicPr>
            <a:picLocks/>
          </p:cNvPicPr>
          <p:nvPr userDrawn="1"/>
        </p:nvPicPr>
        <p:blipFill>
          <a:blip r:embed="rId2">
            <a:alphaModFix amt="4000"/>
            <a:extLst>
              <a:ext uri="{28A0092B-C50C-407E-A947-70E740481C1C}">
                <a14:useLocalDpi xmlns:a14="http://schemas.microsoft.com/office/drawing/2010/main" val="0"/>
              </a:ext>
            </a:extLst>
          </a:blip>
          <a:stretch>
            <a:fillRect/>
          </a:stretch>
        </p:blipFill>
        <p:spPr>
          <a:xfrm>
            <a:off x="199388" y="151672"/>
            <a:ext cx="3436620" cy="3858768"/>
          </a:xfrm>
          <a:prstGeom prst="rect">
            <a:avLst/>
          </a:prstGeom>
        </p:spPr>
      </p:pic>
      <p:sp>
        <p:nvSpPr>
          <p:cNvPr id="16" name="Picture Placeholder 2"/>
          <p:cNvSpPr>
            <a:spLocks noGrp="1"/>
          </p:cNvSpPr>
          <p:nvPr>
            <p:ph type="pic" idx="13"/>
          </p:nvPr>
        </p:nvSpPr>
        <p:spPr>
          <a:xfrm>
            <a:off x="4811889" y="1185189"/>
            <a:ext cx="3874912" cy="39199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Text Placeholder 2"/>
          <p:cNvSpPr>
            <a:spLocks noGrp="1"/>
          </p:cNvSpPr>
          <p:nvPr>
            <p:ph type="body" idx="1"/>
          </p:nvPr>
        </p:nvSpPr>
        <p:spPr>
          <a:xfrm>
            <a:off x="457200" y="1185188"/>
            <a:ext cx="4040188" cy="533135"/>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12396"/>
            <a:ext cx="4040188" cy="329274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87569"/>
            <a:ext cx="8691879" cy="52786"/>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2" name="Rectangle 2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669391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27668"/>
            <a:ext cx="4038600" cy="3877469"/>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27669"/>
            <a:ext cx="4038600" cy="3877468"/>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0"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11" name="Group 10"/>
          <p:cNvGrpSpPr/>
          <p:nvPr userDrawn="1"/>
        </p:nvGrpSpPr>
        <p:grpSpPr>
          <a:xfrm>
            <a:off x="-5079" y="787569"/>
            <a:ext cx="8691879" cy="52786"/>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923846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86658"/>
            <a:ext cx="4040188" cy="533135"/>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718323"/>
            <a:ext cx="4040188" cy="338681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85188"/>
            <a:ext cx="4041775" cy="533135"/>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718323"/>
            <a:ext cx="4041775" cy="338681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5221110"/>
            <a:ext cx="2133600" cy="304271"/>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7206"/>
            <a:ext cx="8229600" cy="770672"/>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87569"/>
            <a:ext cx="8691879" cy="52786"/>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514279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0464" y="1144120"/>
            <a:ext cx="8229600" cy="377163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latin typeface="Gill Sans"/>
                <a:cs typeface="Gill Sans"/>
              </a:defRPr>
            </a:lvl1pPr>
          </a:lstStyle>
          <a:p>
            <a:endParaRPr lang="en-US" dirty="0"/>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latin typeface="Gill Sans"/>
                <a:cs typeface="Gill Sans"/>
              </a:defRPr>
            </a:lvl1pPr>
          </a:lstStyle>
          <a:p>
            <a:fld id="{8A758EFE-665F-4341-B5B8-2DAEADA52F6C}" type="slidenum">
              <a:rPr lang="en-US" smtClean="0"/>
              <a:pPr/>
              <a:t>‹#›</a:t>
            </a:fld>
            <a:endParaRPr lang="en-US" dirty="0"/>
          </a:p>
        </p:txBody>
      </p:sp>
      <p:pic>
        <p:nvPicPr>
          <p:cNvPr id="9" name="Picture 8" descr="1-line-bluetext-colorshield.png"/>
          <p:cNvPicPr>
            <a:picLocks/>
          </p:cNvPicPr>
          <p:nvPr userDrawn="1"/>
        </p:nvPicPr>
        <p:blipFill>
          <a:blip r:embed="rId22">
            <a:extLst>
              <a:ext uri="{28A0092B-C50C-407E-A947-70E740481C1C}">
                <a14:useLocalDpi xmlns:a14="http://schemas.microsoft.com/office/drawing/2010/main" val="0"/>
              </a:ext>
            </a:extLst>
          </a:blip>
          <a:stretch>
            <a:fillRect/>
          </a:stretch>
        </p:blipFill>
        <p:spPr>
          <a:xfrm>
            <a:off x="457200" y="5221111"/>
            <a:ext cx="1809092" cy="347472"/>
          </a:xfrm>
          <a:prstGeom prst="rect">
            <a:avLst/>
          </a:prstGeom>
        </p:spPr>
      </p:pic>
      <p:sp>
        <p:nvSpPr>
          <p:cNvPr id="20" name="Title Placeholder 1"/>
          <p:cNvSpPr>
            <a:spLocks noGrp="1"/>
          </p:cNvSpPr>
          <p:nvPr>
            <p:ph type="title"/>
          </p:nvPr>
        </p:nvSpPr>
        <p:spPr>
          <a:xfrm>
            <a:off x="323520" y="-21210"/>
            <a:ext cx="8229600" cy="808778"/>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807833175"/>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70" r:id="rId4"/>
    <p:sldLayoutId id="2147483668" r:id="rId5"/>
    <p:sldLayoutId id="2147483658" r:id="rId6"/>
    <p:sldLayoutId id="2147483667" r:id="rId7"/>
    <p:sldLayoutId id="2147483652" r:id="rId8"/>
    <p:sldLayoutId id="2147483653" r:id="rId9"/>
    <p:sldLayoutId id="2147483671" r:id="rId10"/>
    <p:sldLayoutId id="2147483672" r:id="rId11"/>
    <p:sldLayoutId id="2147483654" r:id="rId12"/>
    <p:sldLayoutId id="2147483655" r:id="rId13"/>
    <p:sldLayoutId id="2147483656" r:id="rId14"/>
    <p:sldLayoutId id="2147483657" r:id="rId15"/>
    <p:sldLayoutId id="2147483666" r:id="rId16"/>
    <p:sldLayoutId id="2147483669" r:id="rId17"/>
    <p:sldLayoutId id="2147483673" r:id="rId18"/>
    <p:sldLayoutId id="2147483674" r:id="rId19"/>
    <p:sldLayoutId id="2147483675" r:id="rId20"/>
  </p:sldLayoutIdLst>
  <p:hf hdr="0" ftr="0" dt="0"/>
  <p:txStyles>
    <p:titleStyle>
      <a:lvl1pPr algn="l" defTabSz="457200" rtl="0" eaLnBrk="1" latinLnBrk="0" hangingPunct="1">
        <a:spcBef>
          <a:spcPct val="0"/>
        </a:spcBef>
        <a:buNone/>
        <a:defRPr sz="3600" kern="1200">
          <a:solidFill>
            <a:srgbClr val="95001A"/>
          </a:solidFill>
          <a:latin typeface="Gill Sans"/>
          <a:ea typeface="+mj-ea"/>
          <a:cs typeface="Gill Sans"/>
        </a:defRPr>
      </a:lvl1pPr>
    </p:titleStyle>
    <p:bodyStyle>
      <a:lvl1pPr marL="342900" indent="-342900" algn="l" defTabSz="457200" rtl="0" eaLnBrk="1" latinLnBrk="0" hangingPunct="1">
        <a:spcBef>
          <a:spcPct val="20000"/>
        </a:spcBef>
        <a:buClr>
          <a:schemeClr val="tx1"/>
        </a:buClr>
        <a:buFont typeface="Arial"/>
        <a:buChar char="•"/>
        <a:defRPr sz="28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www.mqtt-dashboard.com/index.html" TargetMode="Externa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hivemq.com/demos/websocket-client/" TargetMode="Externa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hyperlink" Target="http://noderedguide.com/" TargetMode="External"/><Relationship Id="rId2" Type="http://schemas.openxmlformats.org/officeDocument/2006/relationships/hyperlink" Target="https://cookbook.nodered.org/" TargetMode="External"/><Relationship Id="rId1" Type="http://schemas.openxmlformats.org/officeDocument/2006/relationships/slideLayout" Target="../slideLayouts/slideLayout13.xml"/><Relationship Id="rId4" Type="http://schemas.openxmlformats.org/officeDocument/2006/relationships/image" Target="../media/image5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hyperlink" Target="https://ibm.biz/BdZDGp"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ESE516 CLOUD STARTER</a:t>
            </a:r>
            <a:endParaRPr lang="en-US" dirty="0"/>
          </a:p>
        </p:txBody>
      </p:sp>
      <p:sp>
        <p:nvSpPr>
          <p:cNvPr id="3" name="Subtitle 2"/>
          <p:cNvSpPr>
            <a:spLocks noGrp="1"/>
          </p:cNvSpPr>
          <p:nvPr>
            <p:ph type="subTitle" idx="1"/>
          </p:nvPr>
        </p:nvSpPr>
        <p:spPr/>
        <p:txBody>
          <a:bodyPr>
            <a:normAutofit fontScale="92500" lnSpcReduction="20000"/>
          </a:bodyPr>
          <a:lstStyle/>
          <a:p>
            <a:r>
              <a:rPr lang="en-US" dirty="0"/>
              <a:t>Eduardo Garcia</a:t>
            </a:r>
          </a:p>
          <a:p>
            <a:r>
              <a:rPr lang="en-US" dirty="0"/>
              <a:t>Spring 2021</a:t>
            </a:r>
          </a:p>
        </p:txBody>
      </p:sp>
    </p:spTree>
    <p:extLst>
      <p:ext uri="{BB962C8B-B14F-4D97-AF65-F5344CB8AC3E}">
        <p14:creationId xmlns:p14="http://schemas.microsoft.com/office/powerpoint/2010/main" val="722631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480ED1-6CD3-4BB0-B53A-9E3632CDBD08}"/>
              </a:ext>
            </a:extLst>
          </p:cNvPr>
          <p:cNvSpPr>
            <a:spLocks noGrp="1"/>
          </p:cNvSpPr>
          <p:nvPr>
            <p:ph type="sldNum" sz="quarter" idx="12"/>
          </p:nvPr>
        </p:nvSpPr>
        <p:spPr/>
        <p:txBody>
          <a:bodyPr/>
          <a:lstStyle/>
          <a:p>
            <a:fld id="{8A758EFE-665F-4341-B5B8-2DAEADA52F6C}" type="slidenum">
              <a:rPr lang="en-US" smtClean="0"/>
              <a:pPr/>
              <a:t>10</a:t>
            </a:fld>
            <a:endParaRPr lang="en-US" dirty="0"/>
          </a:p>
        </p:txBody>
      </p:sp>
      <p:sp>
        <p:nvSpPr>
          <p:cNvPr id="3" name="TextBox 5">
            <a:extLst>
              <a:ext uri="{FF2B5EF4-FFF2-40B4-BE49-F238E27FC236}">
                <a16:creationId xmlns:a16="http://schemas.microsoft.com/office/drawing/2014/main" id="{61D55DC6-7291-4EB8-8E08-595C648E77E3}"/>
              </a:ext>
            </a:extLst>
          </p:cNvPr>
          <p:cNvSpPr txBox="1"/>
          <p:nvPr/>
        </p:nvSpPr>
        <p:spPr>
          <a:xfrm>
            <a:off x="184364" y="590313"/>
            <a:ext cx="939567"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Set a name – any name!</a:t>
            </a:r>
          </a:p>
        </p:txBody>
      </p:sp>
      <p:pic>
        <p:nvPicPr>
          <p:cNvPr id="5" name="Picture 4">
            <a:extLst>
              <a:ext uri="{FF2B5EF4-FFF2-40B4-BE49-F238E27FC236}">
                <a16:creationId xmlns:a16="http://schemas.microsoft.com/office/drawing/2014/main" id="{AFBB9A96-A421-4CAA-973C-EE6866F7ED5F}"/>
              </a:ext>
            </a:extLst>
          </p:cNvPr>
          <p:cNvPicPr>
            <a:picLocks noChangeAspect="1"/>
          </p:cNvPicPr>
          <p:nvPr/>
        </p:nvPicPr>
        <p:blipFill>
          <a:blip r:embed="rId2"/>
          <a:stretch>
            <a:fillRect/>
          </a:stretch>
        </p:blipFill>
        <p:spPr>
          <a:xfrm>
            <a:off x="2618968" y="228600"/>
            <a:ext cx="4650650" cy="5257800"/>
          </a:xfrm>
          <a:prstGeom prst="rect">
            <a:avLst/>
          </a:prstGeom>
        </p:spPr>
      </p:pic>
      <p:sp>
        <p:nvSpPr>
          <p:cNvPr id="6" name="Rectangle 5">
            <a:extLst>
              <a:ext uri="{FF2B5EF4-FFF2-40B4-BE49-F238E27FC236}">
                <a16:creationId xmlns:a16="http://schemas.microsoft.com/office/drawing/2014/main" id="{08D5C2F2-9840-4EC3-A79D-330C0EE1EBEB}"/>
              </a:ext>
            </a:extLst>
          </p:cNvPr>
          <p:cNvSpPr/>
          <p:nvPr/>
        </p:nvSpPr>
        <p:spPr>
          <a:xfrm>
            <a:off x="2722098" y="1101584"/>
            <a:ext cx="4360985" cy="340354"/>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C9A88BC-9F70-4F40-8829-E2B10130F0F6}"/>
              </a:ext>
            </a:extLst>
          </p:cNvPr>
          <p:cNvSpPr/>
          <p:nvPr/>
        </p:nvSpPr>
        <p:spPr>
          <a:xfrm>
            <a:off x="2722098" y="3951081"/>
            <a:ext cx="2124222" cy="340354"/>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35E1EF4-6BEB-4145-933D-2ADC1D25721A}"/>
              </a:ext>
            </a:extLst>
          </p:cNvPr>
          <p:cNvSpPr/>
          <p:nvPr/>
        </p:nvSpPr>
        <p:spPr>
          <a:xfrm>
            <a:off x="3495821" y="5146046"/>
            <a:ext cx="1280161" cy="340354"/>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C7050A1-2303-4D59-9C63-B9C70191C62E}"/>
              </a:ext>
            </a:extLst>
          </p:cNvPr>
          <p:cNvSpPr/>
          <p:nvPr/>
        </p:nvSpPr>
        <p:spPr>
          <a:xfrm>
            <a:off x="2722098" y="4560690"/>
            <a:ext cx="4410222" cy="340354"/>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849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2AE733-240C-40E3-A9D3-F34AB288AAAF}"/>
              </a:ext>
            </a:extLst>
          </p:cNvPr>
          <p:cNvSpPr>
            <a:spLocks noGrp="1"/>
          </p:cNvSpPr>
          <p:nvPr>
            <p:ph type="sldNum" sz="quarter" idx="12"/>
          </p:nvPr>
        </p:nvSpPr>
        <p:spPr/>
        <p:txBody>
          <a:bodyPr/>
          <a:lstStyle/>
          <a:p>
            <a:fld id="{8A758EFE-665F-4341-B5B8-2DAEADA52F6C}" type="slidenum">
              <a:rPr lang="en-US" smtClean="0"/>
              <a:pPr/>
              <a:t>11</a:t>
            </a:fld>
            <a:endParaRPr lang="en-US" dirty="0"/>
          </a:p>
        </p:txBody>
      </p:sp>
      <p:sp>
        <p:nvSpPr>
          <p:cNvPr id="3" name="TextBox 2">
            <a:extLst>
              <a:ext uri="{FF2B5EF4-FFF2-40B4-BE49-F238E27FC236}">
                <a16:creationId xmlns:a16="http://schemas.microsoft.com/office/drawing/2014/main" id="{7C939420-124E-41CE-9475-6B3BC61BB47E}"/>
              </a:ext>
            </a:extLst>
          </p:cNvPr>
          <p:cNvSpPr txBox="1"/>
          <p:nvPr/>
        </p:nvSpPr>
        <p:spPr>
          <a:xfrm>
            <a:off x="112542" y="344658"/>
            <a:ext cx="1772529" cy="923330"/>
          </a:xfrm>
          <a:prstGeom prst="rect">
            <a:avLst/>
          </a:prstGeom>
          <a:noFill/>
        </p:spPr>
        <p:txBody>
          <a:bodyPr wrap="square" rtlCol="0">
            <a:spAutoFit/>
          </a:bodyPr>
          <a:lstStyle/>
          <a:p>
            <a:r>
              <a:rPr lang="en-US" dirty="0"/>
              <a:t>Wait a minute for system to load!</a:t>
            </a:r>
          </a:p>
        </p:txBody>
      </p:sp>
      <p:pic>
        <p:nvPicPr>
          <p:cNvPr id="5" name="Picture 4">
            <a:extLst>
              <a:ext uri="{FF2B5EF4-FFF2-40B4-BE49-F238E27FC236}">
                <a16:creationId xmlns:a16="http://schemas.microsoft.com/office/drawing/2014/main" id="{381B89C7-0349-4F09-9220-5326038DBEE0}"/>
              </a:ext>
            </a:extLst>
          </p:cNvPr>
          <p:cNvPicPr>
            <a:picLocks noChangeAspect="1"/>
          </p:cNvPicPr>
          <p:nvPr/>
        </p:nvPicPr>
        <p:blipFill>
          <a:blip r:embed="rId2"/>
          <a:stretch>
            <a:fillRect/>
          </a:stretch>
        </p:blipFill>
        <p:spPr>
          <a:xfrm>
            <a:off x="358726" y="1267988"/>
            <a:ext cx="8426548" cy="3562903"/>
          </a:xfrm>
          <a:prstGeom prst="rect">
            <a:avLst/>
          </a:prstGeom>
        </p:spPr>
      </p:pic>
      <p:sp>
        <p:nvSpPr>
          <p:cNvPr id="6" name="Rectangle 5">
            <a:extLst>
              <a:ext uri="{FF2B5EF4-FFF2-40B4-BE49-F238E27FC236}">
                <a16:creationId xmlns:a16="http://schemas.microsoft.com/office/drawing/2014/main" id="{CA260577-EB66-4875-8749-263555BCA111}"/>
              </a:ext>
            </a:extLst>
          </p:cNvPr>
          <p:cNvSpPr/>
          <p:nvPr/>
        </p:nvSpPr>
        <p:spPr>
          <a:xfrm>
            <a:off x="358725" y="3303966"/>
            <a:ext cx="5085471" cy="1143045"/>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1366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028CAF-B2CE-4B65-9B1E-76A76E1B04D3}"/>
              </a:ext>
            </a:extLst>
          </p:cNvPr>
          <p:cNvSpPr>
            <a:spLocks noGrp="1"/>
          </p:cNvSpPr>
          <p:nvPr>
            <p:ph type="sldNum" sz="quarter" idx="12"/>
          </p:nvPr>
        </p:nvSpPr>
        <p:spPr/>
        <p:txBody>
          <a:bodyPr/>
          <a:lstStyle/>
          <a:p>
            <a:fld id="{8A758EFE-665F-4341-B5B8-2DAEADA52F6C}" type="slidenum">
              <a:rPr lang="en-US" smtClean="0"/>
              <a:pPr/>
              <a:t>12</a:t>
            </a:fld>
            <a:endParaRPr lang="en-US" dirty="0"/>
          </a:p>
        </p:txBody>
      </p:sp>
      <p:pic>
        <p:nvPicPr>
          <p:cNvPr id="4" name="Picture 3">
            <a:extLst>
              <a:ext uri="{FF2B5EF4-FFF2-40B4-BE49-F238E27FC236}">
                <a16:creationId xmlns:a16="http://schemas.microsoft.com/office/drawing/2014/main" id="{FEC8210C-09A2-4EDD-8913-DB8910D789D3}"/>
              </a:ext>
            </a:extLst>
          </p:cNvPr>
          <p:cNvPicPr>
            <a:picLocks noChangeAspect="1"/>
          </p:cNvPicPr>
          <p:nvPr/>
        </p:nvPicPr>
        <p:blipFill>
          <a:blip r:embed="rId2"/>
          <a:stretch>
            <a:fillRect/>
          </a:stretch>
        </p:blipFill>
        <p:spPr>
          <a:xfrm>
            <a:off x="0" y="839537"/>
            <a:ext cx="9144000" cy="4035925"/>
          </a:xfrm>
          <a:prstGeom prst="rect">
            <a:avLst/>
          </a:prstGeom>
        </p:spPr>
      </p:pic>
      <p:sp>
        <p:nvSpPr>
          <p:cNvPr id="5" name="Rectangle 4">
            <a:extLst>
              <a:ext uri="{FF2B5EF4-FFF2-40B4-BE49-F238E27FC236}">
                <a16:creationId xmlns:a16="http://schemas.microsoft.com/office/drawing/2014/main" id="{5E5FF7DF-7EFD-4E12-85AE-17DEA05BE1AD}"/>
              </a:ext>
            </a:extLst>
          </p:cNvPr>
          <p:cNvSpPr/>
          <p:nvPr/>
        </p:nvSpPr>
        <p:spPr>
          <a:xfrm>
            <a:off x="5430130" y="2857500"/>
            <a:ext cx="1885070" cy="499265"/>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1896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987E61-7636-4BB9-A175-DA59E9144241}"/>
              </a:ext>
            </a:extLst>
          </p:cNvPr>
          <p:cNvSpPr>
            <a:spLocks noGrp="1"/>
          </p:cNvSpPr>
          <p:nvPr>
            <p:ph type="sldNum" sz="quarter" idx="12"/>
          </p:nvPr>
        </p:nvSpPr>
        <p:spPr/>
        <p:txBody>
          <a:bodyPr/>
          <a:lstStyle/>
          <a:p>
            <a:fld id="{8A758EFE-665F-4341-B5B8-2DAEADA52F6C}" type="slidenum">
              <a:rPr lang="en-US" smtClean="0"/>
              <a:pPr/>
              <a:t>13</a:t>
            </a:fld>
            <a:endParaRPr lang="en-US" dirty="0"/>
          </a:p>
        </p:txBody>
      </p:sp>
      <p:pic>
        <p:nvPicPr>
          <p:cNvPr id="4" name="Picture 3">
            <a:extLst>
              <a:ext uri="{FF2B5EF4-FFF2-40B4-BE49-F238E27FC236}">
                <a16:creationId xmlns:a16="http://schemas.microsoft.com/office/drawing/2014/main" id="{8F335995-0FC0-4256-9A75-64AB2BB93FE1}"/>
              </a:ext>
            </a:extLst>
          </p:cNvPr>
          <p:cNvPicPr>
            <a:picLocks noChangeAspect="1"/>
          </p:cNvPicPr>
          <p:nvPr/>
        </p:nvPicPr>
        <p:blipFill>
          <a:blip r:embed="rId2"/>
          <a:stretch>
            <a:fillRect/>
          </a:stretch>
        </p:blipFill>
        <p:spPr>
          <a:xfrm>
            <a:off x="3316937" y="548640"/>
            <a:ext cx="5481955" cy="3998742"/>
          </a:xfrm>
          <a:prstGeom prst="rect">
            <a:avLst/>
          </a:prstGeom>
        </p:spPr>
      </p:pic>
      <p:sp>
        <p:nvSpPr>
          <p:cNvPr id="5" name="Rectangle 4">
            <a:extLst>
              <a:ext uri="{FF2B5EF4-FFF2-40B4-BE49-F238E27FC236}">
                <a16:creationId xmlns:a16="http://schemas.microsoft.com/office/drawing/2014/main" id="{1D0376A1-06B8-4B78-8A7A-D57ACDDEF31C}"/>
              </a:ext>
            </a:extLst>
          </p:cNvPr>
          <p:cNvSpPr/>
          <p:nvPr/>
        </p:nvSpPr>
        <p:spPr>
          <a:xfrm>
            <a:off x="5873263" y="1774288"/>
            <a:ext cx="1329395" cy="1278401"/>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AFBE936-F89F-422B-A4F4-F6CA511E0AD9}"/>
              </a:ext>
            </a:extLst>
          </p:cNvPr>
          <p:cNvSpPr/>
          <p:nvPr/>
        </p:nvSpPr>
        <p:spPr>
          <a:xfrm>
            <a:off x="7744265" y="3158197"/>
            <a:ext cx="893298" cy="448200"/>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136AED2-43A0-4C93-8A82-2CA074A03B89}"/>
              </a:ext>
            </a:extLst>
          </p:cNvPr>
          <p:cNvSpPr txBox="1"/>
          <p:nvPr/>
        </p:nvSpPr>
        <p:spPr>
          <a:xfrm>
            <a:off x="168812" y="1244991"/>
            <a:ext cx="2286000" cy="1754326"/>
          </a:xfrm>
          <a:prstGeom prst="rect">
            <a:avLst/>
          </a:prstGeom>
          <a:noFill/>
        </p:spPr>
        <p:txBody>
          <a:bodyPr wrap="square" rtlCol="0">
            <a:spAutoFit/>
          </a:bodyPr>
          <a:lstStyle/>
          <a:p>
            <a:r>
              <a:rPr lang="en-US" dirty="0"/>
              <a:t>Select the following.</a:t>
            </a:r>
          </a:p>
          <a:p>
            <a:endParaRPr lang="en-US" dirty="0"/>
          </a:p>
          <a:p>
            <a:r>
              <a:rPr lang="en-US" dirty="0"/>
              <a:t>Press “New” to generate a key. You can copy it somewhere if you like.</a:t>
            </a:r>
          </a:p>
        </p:txBody>
      </p:sp>
    </p:spTree>
    <p:extLst>
      <p:ext uri="{BB962C8B-B14F-4D97-AF65-F5344CB8AC3E}">
        <p14:creationId xmlns:p14="http://schemas.microsoft.com/office/powerpoint/2010/main" val="4007690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EB8B6E-F85C-40AE-9B89-1840E42AB3F1}"/>
              </a:ext>
            </a:extLst>
          </p:cNvPr>
          <p:cNvSpPr>
            <a:spLocks noGrp="1"/>
          </p:cNvSpPr>
          <p:nvPr>
            <p:ph type="sldNum" sz="quarter" idx="12"/>
          </p:nvPr>
        </p:nvSpPr>
        <p:spPr/>
        <p:txBody>
          <a:bodyPr/>
          <a:lstStyle/>
          <a:p>
            <a:fld id="{8A758EFE-665F-4341-B5B8-2DAEADA52F6C}" type="slidenum">
              <a:rPr lang="en-US" smtClean="0"/>
              <a:pPr/>
              <a:t>14</a:t>
            </a:fld>
            <a:endParaRPr lang="en-US" dirty="0"/>
          </a:p>
        </p:txBody>
      </p:sp>
      <p:pic>
        <p:nvPicPr>
          <p:cNvPr id="4" name="Picture 3">
            <a:extLst>
              <a:ext uri="{FF2B5EF4-FFF2-40B4-BE49-F238E27FC236}">
                <a16:creationId xmlns:a16="http://schemas.microsoft.com/office/drawing/2014/main" id="{F76BCF64-F344-424C-8AD3-D1C6F776C60F}"/>
              </a:ext>
            </a:extLst>
          </p:cNvPr>
          <p:cNvPicPr>
            <a:picLocks noChangeAspect="1"/>
          </p:cNvPicPr>
          <p:nvPr/>
        </p:nvPicPr>
        <p:blipFill>
          <a:blip r:embed="rId2"/>
          <a:stretch>
            <a:fillRect/>
          </a:stretch>
        </p:blipFill>
        <p:spPr>
          <a:xfrm>
            <a:off x="3078944" y="189619"/>
            <a:ext cx="5245654" cy="4927209"/>
          </a:xfrm>
          <a:prstGeom prst="rect">
            <a:avLst/>
          </a:prstGeom>
        </p:spPr>
      </p:pic>
      <p:sp>
        <p:nvSpPr>
          <p:cNvPr id="5" name="Rectangle 4">
            <a:extLst>
              <a:ext uri="{FF2B5EF4-FFF2-40B4-BE49-F238E27FC236}">
                <a16:creationId xmlns:a16="http://schemas.microsoft.com/office/drawing/2014/main" id="{3D092E9E-D455-4163-A512-6AF15F1788D0}"/>
              </a:ext>
            </a:extLst>
          </p:cNvPr>
          <p:cNvSpPr/>
          <p:nvPr/>
        </p:nvSpPr>
        <p:spPr>
          <a:xfrm>
            <a:off x="3078944" y="3784209"/>
            <a:ext cx="4215154" cy="260253"/>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DF0558B-F98E-4B5D-808D-888542201FA2}"/>
              </a:ext>
            </a:extLst>
          </p:cNvPr>
          <p:cNvSpPr/>
          <p:nvPr/>
        </p:nvSpPr>
        <p:spPr>
          <a:xfrm>
            <a:off x="3772951" y="4847196"/>
            <a:ext cx="581000" cy="260253"/>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88578D5-7C6B-441E-90BF-FE963DD9E28A}"/>
              </a:ext>
            </a:extLst>
          </p:cNvPr>
          <p:cNvSpPr txBox="1"/>
          <p:nvPr/>
        </p:nvSpPr>
        <p:spPr>
          <a:xfrm>
            <a:off x="138797" y="1610751"/>
            <a:ext cx="2112034" cy="2031325"/>
          </a:xfrm>
          <a:prstGeom prst="rect">
            <a:avLst/>
          </a:prstGeom>
          <a:noFill/>
        </p:spPr>
        <p:txBody>
          <a:bodyPr wrap="square" rtlCol="0">
            <a:spAutoFit/>
          </a:bodyPr>
          <a:lstStyle/>
          <a:p>
            <a:r>
              <a:rPr lang="en-US" dirty="0">
                <a:solidFill>
                  <a:srgbClr val="FF0000"/>
                </a:solidFill>
              </a:rPr>
              <a:t>Give it 1000 MB of memory and hit next.</a:t>
            </a:r>
          </a:p>
          <a:p>
            <a:endParaRPr lang="en-US" dirty="0">
              <a:solidFill>
                <a:srgbClr val="FF0000"/>
              </a:solidFill>
            </a:endParaRPr>
          </a:p>
          <a:p>
            <a:r>
              <a:rPr lang="en-US" dirty="0">
                <a:solidFill>
                  <a:srgbClr val="FF0000"/>
                </a:solidFill>
              </a:rPr>
              <a:t>Do not provide more than 1 (one) GB of memory</a:t>
            </a:r>
          </a:p>
        </p:txBody>
      </p:sp>
    </p:spTree>
    <p:extLst>
      <p:ext uri="{BB962C8B-B14F-4D97-AF65-F5344CB8AC3E}">
        <p14:creationId xmlns:p14="http://schemas.microsoft.com/office/powerpoint/2010/main" val="3089171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AE8701-A0E0-4F8C-86CA-734C0EE02A1F}"/>
              </a:ext>
            </a:extLst>
          </p:cNvPr>
          <p:cNvSpPr>
            <a:spLocks noGrp="1"/>
          </p:cNvSpPr>
          <p:nvPr>
            <p:ph type="sldNum" sz="quarter" idx="12"/>
          </p:nvPr>
        </p:nvSpPr>
        <p:spPr/>
        <p:txBody>
          <a:bodyPr/>
          <a:lstStyle/>
          <a:p>
            <a:fld id="{8A758EFE-665F-4341-B5B8-2DAEADA52F6C}" type="slidenum">
              <a:rPr lang="en-US" smtClean="0"/>
              <a:pPr/>
              <a:t>15</a:t>
            </a:fld>
            <a:endParaRPr lang="en-US" dirty="0"/>
          </a:p>
        </p:txBody>
      </p:sp>
      <p:pic>
        <p:nvPicPr>
          <p:cNvPr id="4" name="Picture 3">
            <a:extLst>
              <a:ext uri="{FF2B5EF4-FFF2-40B4-BE49-F238E27FC236}">
                <a16:creationId xmlns:a16="http://schemas.microsoft.com/office/drawing/2014/main" id="{89D54CD1-36FC-4D07-BC8C-5B7ADE25F691}"/>
              </a:ext>
            </a:extLst>
          </p:cNvPr>
          <p:cNvPicPr>
            <a:picLocks noChangeAspect="1"/>
          </p:cNvPicPr>
          <p:nvPr/>
        </p:nvPicPr>
        <p:blipFill>
          <a:blip r:embed="rId2"/>
          <a:stretch>
            <a:fillRect/>
          </a:stretch>
        </p:blipFill>
        <p:spPr>
          <a:xfrm>
            <a:off x="2400300" y="771525"/>
            <a:ext cx="4343400" cy="4171950"/>
          </a:xfrm>
          <a:prstGeom prst="rect">
            <a:avLst/>
          </a:prstGeom>
        </p:spPr>
      </p:pic>
      <p:sp>
        <p:nvSpPr>
          <p:cNvPr id="5" name="Rectangle 4">
            <a:extLst>
              <a:ext uri="{FF2B5EF4-FFF2-40B4-BE49-F238E27FC236}">
                <a16:creationId xmlns:a16="http://schemas.microsoft.com/office/drawing/2014/main" id="{71B40289-8FFB-407E-9BAA-74EC7A96E877}"/>
              </a:ext>
            </a:extLst>
          </p:cNvPr>
          <p:cNvSpPr/>
          <p:nvPr/>
        </p:nvSpPr>
        <p:spPr>
          <a:xfrm>
            <a:off x="3372022" y="4361861"/>
            <a:ext cx="1199978" cy="581614"/>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2363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AD34EB-2B1F-4A9E-A510-6DDC5E3656EE}"/>
              </a:ext>
            </a:extLst>
          </p:cNvPr>
          <p:cNvSpPr>
            <a:spLocks noGrp="1"/>
          </p:cNvSpPr>
          <p:nvPr>
            <p:ph type="sldNum" sz="quarter" idx="12"/>
          </p:nvPr>
        </p:nvSpPr>
        <p:spPr/>
        <p:txBody>
          <a:bodyPr/>
          <a:lstStyle/>
          <a:p>
            <a:fld id="{8A758EFE-665F-4341-B5B8-2DAEADA52F6C}" type="slidenum">
              <a:rPr lang="en-US" smtClean="0"/>
              <a:pPr/>
              <a:t>16</a:t>
            </a:fld>
            <a:endParaRPr lang="en-US" dirty="0"/>
          </a:p>
        </p:txBody>
      </p:sp>
      <p:pic>
        <p:nvPicPr>
          <p:cNvPr id="4" name="Picture 3">
            <a:extLst>
              <a:ext uri="{FF2B5EF4-FFF2-40B4-BE49-F238E27FC236}">
                <a16:creationId xmlns:a16="http://schemas.microsoft.com/office/drawing/2014/main" id="{094B35A3-C8E3-441F-A3C3-1D08746655A1}"/>
              </a:ext>
            </a:extLst>
          </p:cNvPr>
          <p:cNvPicPr>
            <a:picLocks noChangeAspect="1"/>
          </p:cNvPicPr>
          <p:nvPr/>
        </p:nvPicPr>
        <p:blipFill>
          <a:blip r:embed="rId2"/>
          <a:stretch>
            <a:fillRect/>
          </a:stretch>
        </p:blipFill>
        <p:spPr>
          <a:xfrm>
            <a:off x="0" y="1087473"/>
            <a:ext cx="9144000" cy="3540054"/>
          </a:xfrm>
          <a:prstGeom prst="rect">
            <a:avLst/>
          </a:prstGeom>
        </p:spPr>
      </p:pic>
      <p:sp>
        <p:nvSpPr>
          <p:cNvPr id="5" name="Rectangle 4">
            <a:extLst>
              <a:ext uri="{FF2B5EF4-FFF2-40B4-BE49-F238E27FC236}">
                <a16:creationId xmlns:a16="http://schemas.microsoft.com/office/drawing/2014/main" id="{14387229-01CA-4556-A679-633C85E4BE2C}"/>
              </a:ext>
            </a:extLst>
          </p:cNvPr>
          <p:cNvSpPr/>
          <p:nvPr/>
        </p:nvSpPr>
        <p:spPr>
          <a:xfrm>
            <a:off x="5482176" y="2765178"/>
            <a:ext cx="1199978" cy="581614"/>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3681224-15B7-4E4C-84E8-C1433C4F2060}"/>
              </a:ext>
            </a:extLst>
          </p:cNvPr>
          <p:cNvSpPr txBox="1"/>
          <p:nvPr/>
        </p:nvSpPr>
        <p:spPr>
          <a:xfrm>
            <a:off x="5634111" y="493890"/>
            <a:ext cx="1508683" cy="369332"/>
          </a:xfrm>
          <a:prstGeom prst="rect">
            <a:avLst/>
          </a:prstGeom>
          <a:noFill/>
        </p:spPr>
        <p:txBody>
          <a:bodyPr wrap="none" rtlCol="0">
            <a:spAutoFit/>
          </a:bodyPr>
          <a:lstStyle/>
          <a:p>
            <a:r>
              <a:rPr lang="en-US" dirty="0"/>
              <a:t>Wait a minute</a:t>
            </a:r>
          </a:p>
        </p:txBody>
      </p:sp>
    </p:spTree>
    <p:extLst>
      <p:ext uri="{BB962C8B-B14F-4D97-AF65-F5344CB8AC3E}">
        <p14:creationId xmlns:p14="http://schemas.microsoft.com/office/powerpoint/2010/main" val="2254748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AD34EB-2B1F-4A9E-A510-6DDC5E3656EE}"/>
              </a:ext>
            </a:extLst>
          </p:cNvPr>
          <p:cNvSpPr>
            <a:spLocks noGrp="1"/>
          </p:cNvSpPr>
          <p:nvPr>
            <p:ph type="sldNum" sz="quarter" idx="12"/>
          </p:nvPr>
        </p:nvSpPr>
        <p:spPr/>
        <p:txBody>
          <a:bodyPr/>
          <a:lstStyle/>
          <a:p>
            <a:fld id="{8A758EFE-665F-4341-B5B8-2DAEADA52F6C}" type="slidenum">
              <a:rPr lang="en-US" smtClean="0"/>
              <a:pPr/>
              <a:t>17</a:t>
            </a:fld>
            <a:endParaRPr lang="en-US" dirty="0"/>
          </a:p>
        </p:txBody>
      </p:sp>
      <p:pic>
        <p:nvPicPr>
          <p:cNvPr id="4" name="Picture 3">
            <a:extLst>
              <a:ext uri="{FF2B5EF4-FFF2-40B4-BE49-F238E27FC236}">
                <a16:creationId xmlns:a16="http://schemas.microsoft.com/office/drawing/2014/main" id="{094B35A3-C8E3-441F-A3C3-1D08746655A1}"/>
              </a:ext>
            </a:extLst>
          </p:cNvPr>
          <p:cNvPicPr>
            <a:picLocks noChangeAspect="1"/>
          </p:cNvPicPr>
          <p:nvPr/>
        </p:nvPicPr>
        <p:blipFill>
          <a:blip r:embed="rId2"/>
          <a:stretch>
            <a:fillRect/>
          </a:stretch>
        </p:blipFill>
        <p:spPr>
          <a:xfrm>
            <a:off x="0" y="1087473"/>
            <a:ext cx="9144000" cy="3540054"/>
          </a:xfrm>
          <a:prstGeom prst="rect">
            <a:avLst/>
          </a:prstGeom>
        </p:spPr>
      </p:pic>
      <p:sp>
        <p:nvSpPr>
          <p:cNvPr id="5" name="Rectangle 4">
            <a:extLst>
              <a:ext uri="{FF2B5EF4-FFF2-40B4-BE49-F238E27FC236}">
                <a16:creationId xmlns:a16="http://schemas.microsoft.com/office/drawing/2014/main" id="{14387229-01CA-4556-A679-633C85E4BE2C}"/>
              </a:ext>
            </a:extLst>
          </p:cNvPr>
          <p:cNvSpPr/>
          <p:nvPr/>
        </p:nvSpPr>
        <p:spPr>
          <a:xfrm>
            <a:off x="5482176" y="2765178"/>
            <a:ext cx="1199978" cy="581614"/>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3681224-15B7-4E4C-84E8-C1433C4F2060}"/>
              </a:ext>
            </a:extLst>
          </p:cNvPr>
          <p:cNvSpPr txBox="1"/>
          <p:nvPr/>
        </p:nvSpPr>
        <p:spPr>
          <a:xfrm>
            <a:off x="4363330" y="368801"/>
            <a:ext cx="4568751" cy="646331"/>
          </a:xfrm>
          <a:prstGeom prst="rect">
            <a:avLst/>
          </a:prstGeom>
          <a:noFill/>
        </p:spPr>
        <p:txBody>
          <a:bodyPr wrap="none" rtlCol="0">
            <a:spAutoFit/>
          </a:bodyPr>
          <a:lstStyle/>
          <a:p>
            <a:r>
              <a:rPr lang="en-US" dirty="0"/>
              <a:t>Wait. Might need to refresh page</a:t>
            </a:r>
            <a:br>
              <a:rPr lang="en-US" dirty="0"/>
            </a:br>
            <a:r>
              <a:rPr lang="en-US" dirty="0"/>
              <a:t>if load icon disappears. Takes around 5 minutes.</a:t>
            </a:r>
          </a:p>
        </p:txBody>
      </p:sp>
    </p:spTree>
    <p:extLst>
      <p:ext uri="{BB962C8B-B14F-4D97-AF65-F5344CB8AC3E}">
        <p14:creationId xmlns:p14="http://schemas.microsoft.com/office/powerpoint/2010/main" val="1153698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184479-886A-446E-A121-64EE259B9FDA}"/>
              </a:ext>
            </a:extLst>
          </p:cNvPr>
          <p:cNvSpPr>
            <a:spLocks noGrp="1"/>
          </p:cNvSpPr>
          <p:nvPr>
            <p:ph type="sldNum" sz="quarter" idx="12"/>
          </p:nvPr>
        </p:nvSpPr>
        <p:spPr/>
        <p:txBody>
          <a:bodyPr/>
          <a:lstStyle/>
          <a:p>
            <a:fld id="{8A758EFE-665F-4341-B5B8-2DAEADA52F6C}" type="slidenum">
              <a:rPr lang="en-US" smtClean="0"/>
              <a:pPr/>
              <a:t>18</a:t>
            </a:fld>
            <a:endParaRPr lang="en-US" dirty="0"/>
          </a:p>
        </p:txBody>
      </p:sp>
      <p:pic>
        <p:nvPicPr>
          <p:cNvPr id="4" name="Picture 3">
            <a:extLst>
              <a:ext uri="{FF2B5EF4-FFF2-40B4-BE49-F238E27FC236}">
                <a16:creationId xmlns:a16="http://schemas.microsoft.com/office/drawing/2014/main" id="{0CCFE692-3185-4261-B12C-31EAA86D70E2}"/>
              </a:ext>
            </a:extLst>
          </p:cNvPr>
          <p:cNvPicPr>
            <a:picLocks noChangeAspect="1"/>
          </p:cNvPicPr>
          <p:nvPr/>
        </p:nvPicPr>
        <p:blipFill>
          <a:blip r:embed="rId2"/>
          <a:stretch>
            <a:fillRect/>
          </a:stretch>
        </p:blipFill>
        <p:spPr>
          <a:xfrm>
            <a:off x="353890" y="693127"/>
            <a:ext cx="2457450" cy="1866900"/>
          </a:xfrm>
          <a:prstGeom prst="rect">
            <a:avLst/>
          </a:prstGeom>
        </p:spPr>
      </p:pic>
      <p:pic>
        <p:nvPicPr>
          <p:cNvPr id="5" name="Picture 4">
            <a:extLst>
              <a:ext uri="{FF2B5EF4-FFF2-40B4-BE49-F238E27FC236}">
                <a16:creationId xmlns:a16="http://schemas.microsoft.com/office/drawing/2014/main" id="{C1DD84B1-0CAC-4807-B025-4ED0F1DE1E38}"/>
              </a:ext>
            </a:extLst>
          </p:cNvPr>
          <p:cNvPicPr>
            <a:picLocks noChangeAspect="1"/>
          </p:cNvPicPr>
          <p:nvPr/>
        </p:nvPicPr>
        <p:blipFill>
          <a:blip r:embed="rId3"/>
          <a:stretch>
            <a:fillRect/>
          </a:stretch>
        </p:blipFill>
        <p:spPr>
          <a:xfrm>
            <a:off x="4510536" y="2168396"/>
            <a:ext cx="3756224" cy="1546680"/>
          </a:xfrm>
          <a:prstGeom prst="rect">
            <a:avLst/>
          </a:prstGeom>
        </p:spPr>
      </p:pic>
      <p:sp>
        <p:nvSpPr>
          <p:cNvPr id="6" name="TextBox 8">
            <a:extLst>
              <a:ext uri="{FF2B5EF4-FFF2-40B4-BE49-F238E27FC236}">
                <a16:creationId xmlns:a16="http://schemas.microsoft.com/office/drawing/2014/main" id="{33973A4E-1756-4AE1-B45D-7B87000EB557}"/>
              </a:ext>
            </a:extLst>
          </p:cNvPr>
          <p:cNvSpPr txBox="1"/>
          <p:nvPr/>
        </p:nvSpPr>
        <p:spPr>
          <a:xfrm>
            <a:off x="4457822" y="609334"/>
            <a:ext cx="3917986"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You can now access the resources made on the top left bar – under “Resource List”</a:t>
            </a:r>
          </a:p>
        </p:txBody>
      </p:sp>
      <p:sp>
        <p:nvSpPr>
          <p:cNvPr id="7" name="Rectangle 6">
            <a:extLst>
              <a:ext uri="{FF2B5EF4-FFF2-40B4-BE49-F238E27FC236}">
                <a16:creationId xmlns:a16="http://schemas.microsoft.com/office/drawing/2014/main" id="{188C7FF1-98E9-4A53-84AC-6FA8E109E62B}"/>
              </a:ext>
            </a:extLst>
          </p:cNvPr>
          <p:cNvSpPr/>
          <p:nvPr/>
        </p:nvSpPr>
        <p:spPr>
          <a:xfrm>
            <a:off x="221640" y="693127"/>
            <a:ext cx="2457450" cy="136075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410083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DCD7E80-F2F6-4E6D-B0B7-7A4011FE4E27}"/>
              </a:ext>
            </a:extLst>
          </p:cNvPr>
          <p:cNvPicPr>
            <a:picLocks noChangeAspect="1"/>
          </p:cNvPicPr>
          <p:nvPr/>
        </p:nvPicPr>
        <p:blipFill>
          <a:blip r:embed="rId2"/>
          <a:stretch>
            <a:fillRect/>
          </a:stretch>
        </p:blipFill>
        <p:spPr>
          <a:xfrm>
            <a:off x="868729" y="1323993"/>
            <a:ext cx="7505735" cy="3387682"/>
          </a:xfrm>
          <a:prstGeom prst="rect">
            <a:avLst/>
          </a:prstGeom>
        </p:spPr>
      </p:pic>
      <p:sp>
        <p:nvSpPr>
          <p:cNvPr id="2" name="Slide Number Placeholder 1">
            <a:extLst>
              <a:ext uri="{FF2B5EF4-FFF2-40B4-BE49-F238E27FC236}">
                <a16:creationId xmlns:a16="http://schemas.microsoft.com/office/drawing/2014/main" id="{17020506-B312-4EB9-A3BD-D71625F3BA34}"/>
              </a:ext>
            </a:extLst>
          </p:cNvPr>
          <p:cNvSpPr>
            <a:spLocks noGrp="1"/>
          </p:cNvSpPr>
          <p:nvPr>
            <p:ph type="sldNum" sz="quarter" idx="12"/>
          </p:nvPr>
        </p:nvSpPr>
        <p:spPr/>
        <p:txBody>
          <a:bodyPr/>
          <a:lstStyle/>
          <a:p>
            <a:fld id="{8A758EFE-665F-4341-B5B8-2DAEADA52F6C}" type="slidenum">
              <a:rPr lang="en-US" smtClean="0"/>
              <a:pPr/>
              <a:t>19</a:t>
            </a:fld>
            <a:endParaRPr lang="en-US" dirty="0"/>
          </a:p>
        </p:txBody>
      </p:sp>
      <p:sp>
        <p:nvSpPr>
          <p:cNvPr id="3" name="TextBox 6">
            <a:extLst>
              <a:ext uri="{FF2B5EF4-FFF2-40B4-BE49-F238E27FC236}">
                <a16:creationId xmlns:a16="http://schemas.microsoft.com/office/drawing/2014/main" id="{57535339-7539-442C-A83A-218690F1509C}"/>
              </a:ext>
            </a:extLst>
          </p:cNvPr>
          <p:cNvSpPr txBox="1"/>
          <p:nvPr/>
        </p:nvSpPr>
        <p:spPr>
          <a:xfrm>
            <a:off x="2819347" y="316495"/>
            <a:ext cx="3672893"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Here you can see the services started!</a:t>
            </a:r>
          </a:p>
        </p:txBody>
      </p:sp>
      <p:sp>
        <p:nvSpPr>
          <p:cNvPr id="4" name="Content Placeholder 2">
            <a:extLst>
              <a:ext uri="{FF2B5EF4-FFF2-40B4-BE49-F238E27FC236}">
                <a16:creationId xmlns:a16="http://schemas.microsoft.com/office/drawing/2014/main" id="{BDBD2E08-4535-4629-A62E-D463BCFE73BE}"/>
              </a:ext>
            </a:extLst>
          </p:cNvPr>
          <p:cNvSpPr>
            <a:spLocks noGrp="1"/>
          </p:cNvSpPr>
          <p:nvPr/>
        </p:nvSpPr>
        <p:spPr>
          <a:xfrm>
            <a:off x="572745" y="1237317"/>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dirty="0"/>
          </a:p>
          <a:p>
            <a:endParaRPr lang="en-US" dirty="0"/>
          </a:p>
          <a:p>
            <a:endParaRPr lang="en-US" dirty="0"/>
          </a:p>
          <a:p>
            <a:endParaRPr lang="en-US" dirty="0"/>
          </a:p>
        </p:txBody>
      </p:sp>
      <p:sp>
        <p:nvSpPr>
          <p:cNvPr id="6" name="TextBox 7">
            <a:extLst>
              <a:ext uri="{FF2B5EF4-FFF2-40B4-BE49-F238E27FC236}">
                <a16:creationId xmlns:a16="http://schemas.microsoft.com/office/drawing/2014/main" id="{2E18BCC0-EBB3-44DD-BC2B-33FA690E63F9}"/>
              </a:ext>
            </a:extLst>
          </p:cNvPr>
          <p:cNvSpPr txBox="1"/>
          <p:nvPr/>
        </p:nvSpPr>
        <p:spPr>
          <a:xfrm>
            <a:off x="103633" y="188338"/>
            <a:ext cx="1254300"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Node JS (For Node Red)</a:t>
            </a:r>
          </a:p>
        </p:txBody>
      </p:sp>
      <p:cxnSp>
        <p:nvCxnSpPr>
          <p:cNvPr id="7" name="Straight Arrow Connector 6">
            <a:extLst>
              <a:ext uri="{FF2B5EF4-FFF2-40B4-BE49-F238E27FC236}">
                <a16:creationId xmlns:a16="http://schemas.microsoft.com/office/drawing/2014/main" id="{DB677B39-E426-400D-8C09-3FEBD9548AF2}"/>
              </a:ext>
            </a:extLst>
          </p:cNvPr>
          <p:cNvCxnSpPr>
            <a:cxnSpLocks/>
          </p:cNvCxnSpPr>
          <p:nvPr/>
        </p:nvCxnSpPr>
        <p:spPr>
          <a:xfrm>
            <a:off x="491797" y="1003325"/>
            <a:ext cx="471840" cy="1716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14">
            <a:extLst>
              <a:ext uri="{FF2B5EF4-FFF2-40B4-BE49-F238E27FC236}">
                <a16:creationId xmlns:a16="http://schemas.microsoft.com/office/drawing/2014/main" id="{20733578-572F-44AD-84BD-98698058862C}"/>
              </a:ext>
            </a:extLst>
          </p:cNvPr>
          <p:cNvSpPr txBox="1"/>
          <p:nvPr/>
        </p:nvSpPr>
        <p:spPr>
          <a:xfrm>
            <a:off x="-18903" y="3045676"/>
            <a:ext cx="743390"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00" dirty="0"/>
              <a:t>Continuous Delivery</a:t>
            </a:r>
          </a:p>
        </p:txBody>
      </p:sp>
      <p:cxnSp>
        <p:nvCxnSpPr>
          <p:cNvPr id="9" name="Straight Arrow Connector 8">
            <a:extLst>
              <a:ext uri="{FF2B5EF4-FFF2-40B4-BE49-F238E27FC236}">
                <a16:creationId xmlns:a16="http://schemas.microsoft.com/office/drawing/2014/main" id="{62B6990D-D3E5-404A-A2AE-E4027F419495}"/>
              </a:ext>
            </a:extLst>
          </p:cNvPr>
          <p:cNvCxnSpPr>
            <a:cxnSpLocks/>
          </p:cNvCxnSpPr>
          <p:nvPr/>
        </p:nvCxnSpPr>
        <p:spPr>
          <a:xfrm>
            <a:off x="796738" y="3406915"/>
            <a:ext cx="1668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C36F74A-6DA5-462E-9061-D1469C70DD62}"/>
              </a:ext>
            </a:extLst>
          </p:cNvPr>
          <p:cNvCxnSpPr>
            <a:cxnSpLocks/>
          </p:cNvCxnSpPr>
          <p:nvPr/>
        </p:nvCxnSpPr>
        <p:spPr>
          <a:xfrm flipH="1" flipV="1">
            <a:off x="2060917" y="4339300"/>
            <a:ext cx="550742" cy="445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20">
            <a:extLst>
              <a:ext uri="{FF2B5EF4-FFF2-40B4-BE49-F238E27FC236}">
                <a16:creationId xmlns:a16="http://schemas.microsoft.com/office/drawing/2014/main" id="{186BFAC8-1C6C-4C27-BAF1-45138463E773}"/>
              </a:ext>
            </a:extLst>
          </p:cNvPr>
          <p:cNvSpPr txBox="1"/>
          <p:nvPr/>
        </p:nvSpPr>
        <p:spPr>
          <a:xfrm>
            <a:off x="3874977" y="2126654"/>
            <a:ext cx="1493241"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DB</a:t>
            </a:r>
          </a:p>
        </p:txBody>
      </p:sp>
      <p:cxnSp>
        <p:nvCxnSpPr>
          <p:cNvPr id="12" name="Straight Arrow Connector 11">
            <a:extLst>
              <a:ext uri="{FF2B5EF4-FFF2-40B4-BE49-F238E27FC236}">
                <a16:creationId xmlns:a16="http://schemas.microsoft.com/office/drawing/2014/main" id="{97FEB401-7C69-4E70-A90D-3914DBEA6B58}"/>
              </a:ext>
            </a:extLst>
          </p:cNvPr>
          <p:cNvCxnSpPr>
            <a:cxnSpLocks/>
          </p:cNvCxnSpPr>
          <p:nvPr/>
        </p:nvCxnSpPr>
        <p:spPr>
          <a:xfrm flipH="1">
            <a:off x="2917442" y="2363372"/>
            <a:ext cx="957535" cy="695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A0AC677-21DF-4BEE-AE73-BB7B4A5AA8D1}"/>
              </a:ext>
            </a:extLst>
          </p:cNvPr>
          <p:cNvSpPr txBox="1"/>
          <p:nvPr/>
        </p:nvSpPr>
        <p:spPr>
          <a:xfrm>
            <a:off x="2590801" y="4752174"/>
            <a:ext cx="1493241"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Node Red App</a:t>
            </a:r>
          </a:p>
        </p:txBody>
      </p:sp>
    </p:spTree>
    <p:extLst>
      <p:ext uri="{BB962C8B-B14F-4D97-AF65-F5344CB8AC3E}">
        <p14:creationId xmlns:p14="http://schemas.microsoft.com/office/powerpoint/2010/main" val="2497089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38D3-63BF-4685-B294-E9AB7E02F3BA}"/>
              </a:ext>
            </a:extLst>
          </p:cNvPr>
          <p:cNvSpPr>
            <a:spLocks noGrp="1"/>
          </p:cNvSpPr>
          <p:nvPr>
            <p:ph type="ctrTitle"/>
          </p:nvPr>
        </p:nvSpPr>
        <p:spPr/>
        <p:txBody>
          <a:bodyPr/>
          <a:lstStyle/>
          <a:p>
            <a:r>
              <a:rPr lang="en-US" dirty="0"/>
              <a:t>MQTT Tools</a:t>
            </a:r>
          </a:p>
        </p:txBody>
      </p:sp>
      <p:sp>
        <p:nvSpPr>
          <p:cNvPr id="3" name="Subtitle 2">
            <a:extLst>
              <a:ext uri="{FF2B5EF4-FFF2-40B4-BE49-F238E27FC236}">
                <a16:creationId xmlns:a16="http://schemas.microsoft.com/office/drawing/2014/main" id="{52B6E50E-0CC2-4DBA-994D-DC8DAFC8A14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5420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5E98C7-AA3A-4DBF-90BB-3098E7F6DB52}"/>
              </a:ext>
            </a:extLst>
          </p:cNvPr>
          <p:cNvSpPr>
            <a:spLocks noGrp="1"/>
          </p:cNvSpPr>
          <p:nvPr>
            <p:ph type="sldNum" sz="quarter" idx="12"/>
          </p:nvPr>
        </p:nvSpPr>
        <p:spPr/>
        <p:txBody>
          <a:bodyPr/>
          <a:lstStyle/>
          <a:p>
            <a:fld id="{8A758EFE-665F-4341-B5B8-2DAEADA52F6C}" type="slidenum">
              <a:rPr lang="en-US" smtClean="0"/>
              <a:pPr/>
              <a:t>20</a:t>
            </a:fld>
            <a:endParaRPr lang="en-US" dirty="0"/>
          </a:p>
        </p:txBody>
      </p:sp>
      <p:pic>
        <p:nvPicPr>
          <p:cNvPr id="4" name="Picture 3">
            <a:extLst>
              <a:ext uri="{FF2B5EF4-FFF2-40B4-BE49-F238E27FC236}">
                <a16:creationId xmlns:a16="http://schemas.microsoft.com/office/drawing/2014/main" id="{0944F96D-B1F7-4DE9-BA37-EB4EE75D3C6E}"/>
              </a:ext>
            </a:extLst>
          </p:cNvPr>
          <p:cNvPicPr>
            <a:picLocks noChangeAspect="1"/>
          </p:cNvPicPr>
          <p:nvPr/>
        </p:nvPicPr>
        <p:blipFill>
          <a:blip r:embed="rId2"/>
          <a:stretch>
            <a:fillRect/>
          </a:stretch>
        </p:blipFill>
        <p:spPr>
          <a:xfrm>
            <a:off x="0" y="1660012"/>
            <a:ext cx="9144000" cy="2394976"/>
          </a:xfrm>
          <a:prstGeom prst="rect">
            <a:avLst/>
          </a:prstGeom>
        </p:spPr>
      </p:pic>
      <p:sp>
        <p:nvSpPr>
          <p:cNvPr id="5" name="Rectangle 4">
            <a:extLst>
              <a:ext uri="{FF2B5EF4-FFF2-40B4-BE49-F238E27FC236}">
                <a16:creationId xmlns:a16="http://schemas.microsoft.com/office/drawing/2014/main" id="{0B46578A-4701-46A0-9568-9EEA922920ED}"/>
              </a:ext>
            </a:extLst>
          </p:cNvPr>
          <p:cNvSpPr/>
          <p:nvPr/>
        </p:nvSpPr>
        <p:spPr>
          <a:xfrm>
            <a:off x="7371470" y="3181405"/>
            <a:ext cx="1906171" cy="1293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TextBox 5">
            <a:extLst>
              <a:ext uri="{FF2B5EF4-FFF2-40B4-BE49-F238E27FC236}">
                <a16:creationId xmlns:a16="http://schemas.microsoft.com/office/drawing/2014/main" id="{D3D3EA44-26FA-4414-BBCA-FF9673A143B6}"/>
              </a:ext>
            </a:extLst>
          </p:cNvPr>
          <p:cNvSpPr txBox="1"/>
          <p:nvPr/>
        </p:nvSpPr>
        <p:spPr>
          <a:xfrm>
            <a:off x="302455" y="344658"/>
            <a:ext cx="7877908" cy="923330"/>
          </a:xfrm>
          <a:prstGeom prst="rect">
            <a:avLst/>
          </a:prstGeom>
          <a:noFill/>
        </p:spPr>
        <p:txBody>
          <a:bodyPr wrap="square" rtlCol="0">
            <a:spAutoFit/>
          </a:bodyPr>
          <a:lstStyle/>
          <a:p>
            <a:r>
              <a:rPr lang="en-US" dirty="0"/>
              <a:t>Before our next steps, we need to stop the current app. On the Could Foundry Apps, click on “Stop” to stop that process. You will encounter errors if you do not do this step.</a:t>
            </a:r>
          </a:p>
        </p:txBody>
      </p:sp>
    </p:spTree>
    <p:extLst>
      <p:ext uri="{BB962C8B-B14F-4D97-AF65-F5344CB8AC3E}">
        <p14:creationId xmlns:p14="http://schemas.microsoft.com/office/powerpoint/2010/main" val="1239815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FE27CE-F224-4182-9EC1-ABA20CC1E510}"/>
              </a:ext>
            </a:extLst>
          </p:cNvPr>
          <p:cNvPicPr>
            <a:picLocks noChangeAspect="1"/>
          </p:cNvPicPr>
          <p:nvPr/>
        </p:nvPicPr>
        <p:blipFill>
          <a:blip r:embed="rId2"/>
          <a:stretch>
            <a:fillRect/>
          </a:stretch>
        </p:blipFill>
        <p:spPr>
          <a:xfrm>
            <a:off x="0" y="760363"/>
            <a:ext cx="9144000" cy="4194274"/>
          </a:xfrm>
          <a:prstGeom prst="rect">
            <a:avLst/>
          </a:prstGeom>
        </p:spPr>
      </p:pic>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57535339-7539-442C-A83A-218690F1509C}"/>
              </a:ext>
            </a:extLst>
          </p:cNvPr>
          <p:cNvSpPr txBox="1"/>
          <p:nvPr/>
        </p:nvSpPr>
        <p:spPr>
          <a:xfrm>
            <a:off x="595458" y="162957"/>
            <a:ext cx="6902042" cy="507831"/>
          </a:xfrm>
          <a:prstGeom prst="rect">
            <a:avLst/>
          </a:prstGeom>
          <a:noFill/>
        </p:spPr>
        <p:txBody>
          <a:bodyPr wrap="square" rtlCol="0">
            <a:spAutoFit/>
          </a:bodyPr>
          <a:lstStyle/>
          <a:p>
            <a:r>
              <a:rPr lang="en-US" sz="1350" dirty="0"/>
              <a:t>Before we begin, we have to install Node-Red modules for the system! Go to the Could Application under APPS </a:t>
            </a:r>
          </a:p>
        </p:txBody>
      </p:sp>
      <p:sp>
        <p:nvSpPr>
          <p:cNvPr id="18" name="Rectangle 17">
            <a:extLst>
              <a:ext uri="{FF2B5EF4-FFF2-40B4-BE49-F238E27FC236}">
                <a16:creationId xmlns:a16="http://schemas.microsoft.com/office/drawing/2014/main" id="{73C0FD1D-E50C-457B-ABF1-EB8662A24B10}"/>
              </a:ext>
            </a:extLst>
          </p:cNvPr>
          <p:cNvSpPr/>
          <p:nvPr/>
        </p:nvSpPr>
        <p:spPr>
          <a:xfrm>
            <a:off x="172910" y="3842586"/>
            <a:ext cx="7486947" cy="12938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594315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E549BF-BB1B-4172-A198-D5888E897904}"/>
              </a:ext>
            </a:extLst>
          </p:cNvPr>
          <p:cNvSpPr>
            <a:spLocks noGrp="1"/>
          </p:cNvSpPr>
          <p:nvPr>
            <p:ph type="sldNum" sz="quarter" idx="12"/>
          </p:nvPr>
        </p:nvSpPr>
        <p:spPr/>
        <p:txBody>
          <a:bodyPr/>
          <a:lstStyle/>
          <a:p>
            <a:fld id="{8A758EFE-665F-4341-B5B8-2DAEADA52F6C}" type="slidenum">
              <a:rPr lang="en-US" smtClean="0"/>
              <a:pPr/>
              <a:t>22</a:t>
            </a:fld>
            <a:endParaRPr lang="en-US" dirty="0"/>
          </a:p>
        </p:txBody>
      </p:sp>
      <p:sp>
        <p:nvSpPr>
          <p:cNvPr id="3" name="TextBox 6">
            <a:extLst>
              <a:ext uri="{FF2B5EF4-FFF2-40B4-BE49-F238E27FC236}">
                <a16:creationId xmlns:a16="http://schemas.microsoft.com/office/drawing/2014/main" id="{57535339-7539-442C-A83A-218690F1509C}"/>
              </a:ext>
            </a:extLst>
          </p:cNvPr>
          <p:cNvSpPr txBox="1"/>
          <p:nvPr/>
        </p:nvSpPr>
        <p:spPr>
          <a:xfrm>
            <a:off x="0" y="466383"/>
            <a:ext cx="9202723"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Here we will be able to access the </a:t>
            </a:r>
            <a:r>
              <a:rPr lang="en-US" dirty="0" err="1"/>
              <a:t>Github</a:t>
            </a:r>
            <a:r>
              <a:rPr lang="en-US" dirty="0"/>
              <a:t> project for our deployment. Click the link on the right as shown.</a:t>
            </a:r>
          </a:p>
        </p:txBody>
      </p:sp>
      <p:pic>
        <p:nvPicPr>
          <p:cNvPr id="5" name="Picture 4">
            <a:extLst>
              <a:ext uri="{FF2B5EF4-FFF2-40B4-BE49-F238E27FC236}">
                <a16:creationId xmlns:a16="http://schemas.microsoft.com/office/drawing/2014/main" id="{6C7E9EDC-2C01-4FDB-97EC-125FB56DC8F0}"/>
              </a:ext>
            </a:extLst>
          </p:cNvPr>
          <p:cNvPicPr>
            <a:picLocks noChangeAspect="1"/>
          </p:cNvPicPr>
          <p:nvPr/>
        </p:nvPicPr>
        <p:blipFill>
          <a:blip r:embed="rId2"/>
          <a:stretch>
            <a:fillRect/>
          </a:stretch>
        </p:blipFill>
        <p:spPr>
          <a:xfrm>
            <a:off x="0" y="1544740"/>
            <a:ext cx="9144000" cy="3469580"/>
          </a:xfrm>
          <a:prstGeom prst="rect">
            <a:avLst/>
          </a:prstGeom>
        </p:spPr>
      </p:pic>
      <p:sp>
        <p:nvSpPr>
          <p:cNvPr id="6" name="Rectangle 5">
            <a:extLst>
              <a:ext uri="{FF2B5EF4-FFF2-40B4-BE49-F238E27FC236}">
                <a16:creationId xmlns:a16="http://schemas.microsoft.com/office/drawing/2014/main" id="{0B661F52-117E-43DF-9E52-AF10290C35AD}"/>
              </a:ext>
            </a:extLst>
          </p:cNvPr>
          <p:cNvSpPr/>
          <p:nvPr/>
        </p:nvSpPr>
        <p:spPr>
          <a:xfrm>
            <a:off x="2022304" y="2567354"/>
            <a:ext cx="2922489" cy="28692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949200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7535339-7539-442C-A83A-218690F1509C}"/>
              </a:ext>
            </a:extLst>
          </p:cNvPr>
          <p:cNvSpPr txBox="1"/>
          <p:nvPr/>
        </p:nvSpPr>
        <p:spPr>
          <a:xfrm>
            <a:off x="381699" y="556037"/>
            <a:ext cx="2579615" cy="2793072"/>
          </a:xfrm>
          <a:prstGeom prst="rect">
            <a:avLst/>
          </a:prstGeom>
          <a:noFill/>
        </p:spPr>
        <p:txBody>
          <a:bodyPr wrap="square" rtlCol="0">
            <a:spAutoFit/>
          </a:bodyPr>
          <a:lstStyle/>
          <a:p>
            <a:r>
              <a:rPr lang="en-US" sz="1350" dirty="0"/>
              <a:t>This will take you to a </a:t>
            </a:r>
            <a:r>
              <a:rPr lang="en-US" sz="1350" dirty="0" err="1"/>
              <a:t>Github</a:t>
            </a:r>
            <a:r>
              <a:rPr lang="en-US" sz="1350" dirty="0"/>
              <a:t> page with code for the Node-Red deployment.</a:t>
            </a:r>
          </a:p>
          <a:p>
            <a:endParaRPr lang="en-US" sz="1350" dirty="0"/>
          </a:p>
          <a:p>
            <a:r>
              <a:rPr lang="en-US" sz="1350" dirty="0"/>
              <a:t>We will modify two files for the following:</a:t>
            </a:r>
          </a:p>
          <a:p>
            <a:endParaRPr lang="en-US" sz="1350" dirty="0"/>
          </a:p>
          <a:p>
            <a:pPr marL="214313" indent="-214313">
              <a:buFont typeface="Arial" panose="020B0604020202020204" pitchFamily="34" charset="0"/>
              <a:buChar char="•"/>
            </a:pPr>
            <a:r>
              <a:rPr lang="en-US" sz="1350" dirty="0" err="1"/>
              <a:t>Manifest.yml</a:t>
            </a:r>
            <a:r>
              <a:rPr lang="en-US" sz="1350" dirty="0"/>
              <a:t>: To tell the cloud we only need 256mB so they don’t charge us!</a:t>
            </a:r>
          </a:p>
          <a:p>
            <a:pPr marL="214313" indent="-214313">
              <a:buFont typeface="Arial" panose="020B0604020202020204" pitchFamily="34" charset="0"/>
              <a:buChar char="•"/>
            </a:pPr>
            <a:endParaRPr lang="en-US" sz="1350" dirty="0"/>
          </a:p>
          <a:p>
            <a:pPr marL="214313" indent="-214313">
              <a:buFont typeface="Arial" panose="020B0604020202020204" pitchFamily="34" charset="0"/>
              <a:buChar char="•"/>
            </a:pPr>
            <a:r>
              <a:rPr lang="en-US" sz="1350" dirty="0" err="1"/>
              <a:t>Package.json</a:t>
            </a:r>
            <a:r>
              <a:rPr lang="en-US" sz="1350" dirty="0"/>
              <a:t>: To install some useful NODE-RED nodes!</a:t>
            </a:r>
          </a:p>
        </p:txBody>
      </p:sp>
      <p:sp>
        <p:nvSpPr>
          <p:cNvPr id="18" name="Rectangle 17">
            <a:extLst>
              <a:ext uri="{FF2B5EF4-FFF2-40B4-BE49-F238E27FC236}">
                <a16:creationId xmlns:a16="http://schemas.microsoft.com/office/drawing/2014/main" id="{73C0FD1D-E50C-457B-ABF1-EB8662A24B10}"/>
              </a:ext>
            </a:extLst>
          </p:cNvPr>
          <p:cNvSpPr/>
          <p:nvPr/>
        </p:nvSpPr>
        <p:spPr>
          <a:xfrm>
            <a:off x="5360566" y="2991267"/>
            <a:ext cx="2755783" cy="1922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a:extLst>
              <a:ext uri="{FF2B5EF4-FFF2-40B4-BE49-F238E27FC236}">
                <a16:creationId xmlns:a16="http://schemas.microsoft.com/office/drawing/2014/main" id="{020C3190-E50B-499F-AF50-598DD142705F}"/>
              </a:ext>
            </a:extLst>
          </p:cNvPr>
          <p:cNvPicPr>
            <a:picLocks noChangeAspect="1"/>
          </p:cNvPicPr>
          <p:nvPr/>
        </p:nvPicPr>
        <p:blipFill>
          <a:blip r:embed="rId2"/>
          <a:stretch>
            <a:fillRect/>
          </a:stretch>
        </p:blipFill>
        <p:spPr>
          <a:xfrm>
            <a:off x="3360135" y="278989"/>
            <a:ext cx="5077055" cy="4092779"/>
          </a:xfrm>
          <a:prstGeom prst="rect">
            <a:avLst/>
          </a:prstGeom>
        </p:spPr>
      </p:pic>
    </p:spTree>
    <p:extLst>
      <p:ext uri="{BB962C8B-B14F-4D97-AF65-F5344CB8AC3E}">
        <p14:creationId xmlns:p14="http://schemas.microsoft.com/office/powerpoint/2010/main" val="1608553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7535339-7539-442C-A83A-218690F1509C}"/>
              </a:ext>
            </a:extLst>
          </p:cNvPr>
          <p:cNvSpPr txBox="1"/>
          <p:nvPr/>
        </p:nvSpPr>
        <p:spPr>
          <a:xfrm>
            <a:off x="616592" y="1466214"/>
            <a:ext cx="2579615" cy="3000821"/>
          </a:xfrm>
          <a:prstGeom prst="rect">
            <a:avLst/>
          </a:prstGeom>
          <a:noFill/>
        </p:spPr>
        <p:txBody>
          <a:bodyPr wrap="square" rtlCol="0">
            <a:spAutoFit/>
          </a:bodyPr>
          <a:lstStyle/>
          <a:p>
            <a:r>
              <a:rPr lang="en-US" sz="1350" dirty="0"/>
              <a:t>Open </a:t>
            </a:r>
            <a:r>
              <a:rPr lang="en-US" sz="1350" dirty="0" err="1"/>
              <a:t>manifest.yml</a:t>
            </a:r>
            <a:endParaRPr lang="en-US" sz="1350" dirty="0"/>
          </a:p>
          <a:p>
            <a:endParaRPr lang="en-US" sz="1350" dirty="0"/>
          </a:p>
          <a:p>
            <a:endParaRPr lang="en-US" sz="1350" dirty="0"/>
          </a:p>
          <a:p>
            <a:r>
              <a:rPr lang="en-US" sz="1350" dirty="0"/>
              <a:t>Hit “Edit”</a:t>
            </a:r>
          </a:p>
          <a:p>
            <a:endParaRPr lang="en-US" sz="1350" dirty="0"/>
          </a:p>
          <a:p>
            <a:endParaRPr lang="en-US" sz="1350" dirty="0"/>
          </a:p>
          <a:p>
            <a:r>
              <a:rPr lang="en-US" sz="1350" dirty="0"/>
              <a:t>Change</a:t>
            </a:r>
          </a:p>
          <a:p>
            <a:r>
              <a:rPr lang="en-US" sz="1350" dirty="0"/>
              <a:t>Memory to 256 MB</a:t>
            </a:r>
          </a:p>
          <a:p>
            <a:endParaRPr lang="en-US" sz="1350" dirty="0"/>
          </a:p>
          <a:p>
            <a:r>
              <a:rPr lang="en-US" sz="1350" dirty="0"/>
              <a:t>(Before it was 1G)</a:t>
            </a:r>
          </a:p>
          <a:p>
            <a:endParaRPr lang="en-US" sz="1350" dirty="0"/>
          </a:p>
          <a:p>
            <a:r>
              <a:rPr lang="en-US" sz="1350" dirty="0"/>
              <a:t>Hit “Commit Changes”</a:t>
            </a:r>
          </a:p>
          <a:p>
            <a:endParaRPr lang="en-US" sz="1350" dirty="0"/>
          </a:p>
          <a:p>
            <a:endParaRPr lang="en-US" sz="1350" dirty="0"/>
          </a:p>
        </p:txBody>
      </p:sp>
      <p:pic>
        <p:nvPicPr>
          <p:cNvPr id="4" name="Picture 3">
            <a:extLst>
              <a:ext uri="{FF2B5EF4-FFF2-40B4-BE49-F238E27FC236}">
                <a16:creationId xmlns:a16="http://schemas.microsoft.com/office/drawing/2014/main" id="{0BD7CB9E-966E-4F17-A35A-5D68B6A4E165}"/>
              </a:ext>
            </a:extLst>
          </p:cNvPr>
          <p:cNvPicPr>
            <a:picLocks noChangeAspect="1"/>
          </p:cNvPicPr>
          <p:nvPr/>
        </p:nvPicPr>
        <p:blipFill>
          <a:blip r:embed="rId2"/>
          <a:stretch>
            <a:fillRect/>
          </a:stretch>
        </p:blipFill>
        <p:spPr>
          <a:xfrm>
            <a:off x="2957733" y="1028700"/>
            <a:ext cx="5029200" cy="3657600"/>
          </a:xfrm>
          <a:prstGeom prst="rect">
            <a:avLst/>
          </a:prstGeom>
        </p:spPr>
      </p:pic>
    </p:spTree>
    <p:extLst>
      <p:ext uri="{BB962C8B-B14F-4D97-AF65-F5344CB8AC3E}">
        <p14:creationId xmlns:p14="http://schemas.microsoft.com/office/powerpoint/2010/main" val="3020753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27995C-2E1D-462B-8915-A19DB6EEED5F}"/>
              </a:ext>
            </a:extLst>
          </p:cNvPr>
          <p:cNvPicPr>
            <a:picLocks noChangeAspect="1"/>
          </p:cNvPicPr>
          <p:nvPr/>
        </p:nvPicPr>
        <p:blipFill>
          <a:blip r:embed="rId2"/>
          <a:stretch>
            <a:fillRect/>
          </a:stretch>
        </p:blipFill>
        <p:spPr>
          <a:xfrm>
            <a:off x="3681621" y="815925"/>
            <a:ext cx="5270560" cy="3897337"/>
          </a:xfrm>
          <a:prstGeom prst="rect">
            <a:avLst/>
          </a:prstGeom>
        </p:spPr>
      </p:pic>
      <p:sp>
        <p:nvSpPr>
          <p:cNvPr id="6" name="TextBox 6">
            <a:extLst>
              <a:ext uri="{FF2B5EF4-FFF2-40B4-BE49-F238E27FC236}">
                <a16:creationId xmlns:a16="http://schemas.microsoft.com/office/drawing/2014/main" id="{57535339-7539-442C-A83A-218690F1509C}"/>
              </a:ext>
            </a:extLst>
          </p:cNvPr>
          <p:cNvSpPr txBox="1"/>
          <p:nvPr/>
        </p:nvSpPr>
        <p:spPr>
          <a:xfrm>
            <a:off x="242135" y="179844"/>
            <a:ext cx="3439486" cy="535531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Open </a:t>
            </a:r>
            <a:r>
              <a:rPr lang="en-US" dirty="0" err="1"/>
              <a:t>package.json</a:t>
            </a:r>
            <a:endParaRPr lang="en-US" dirty="0"/>
          </a:p>
          <a:p>
            <a:endParaRPr lang="en-US" dirty="0"/>
          </a:p>
          <a:p>
            <a:endParaRPr lang="en-US" dirty="0"/>
          </a:p>
          <a:p>
            <a:r>
              <a:rPr lang="en-US" dirty="0"/>
              <a:t>Hit “Edit”</a:t>
            </a:r>
          </a:p>
          <a:p>
            <a:endParaRPr lang="en-US" dirty="0"/>
          </a:p>
          <a:p>
            <a:r>
              <a:rPr lang="en-US" dirty="0"/>
              <a:t>Add the following at the very top of the dependencies:</a:t>
            </a:r>
          </a:p>
          <a:p>
            <a:endParaRPr lang="en-US" dirty="0"/>
          </a:p>
          <a:p>
            <a:r>
              <a:rPr lang="en-US" dirty="0"/>
              <a:t>"node-red-dashboard": "2.x",    "node-red-</a:t>
            </a:r>
            <a:r>
              <a:rPr lang="en-US" dirty="0" err="1"/>
              <a:t>contrib</a:t>
            </a:r>
            <a:r>
              <a:rPr lang="en-US" dirty="0"/>
              <a:t>-</a:t>
            </a:r>
            <a:r>
              <a:rPr lang="en-US" dirty="0" err="1"/>
              <a:t>ui</a:t>
            </a:r>
            <a:r>
              <a:rPr lang="en-US" dirty="0"/>
              <a:t>-artless-gauge": "0.x",    "node-red-</a:t>
            </a:r>
            <a:r>
              <a:rPr lang="en-US" dirty="0" err="1"/>
              <a:t>contrib</a:t>
            </a:r>
            <a:r>
              <a:rPr lang="en-US" dirty="0"/>
              <a:t>-</a:t>
            </a:r>
            <a:r>
              <a:rPr lang="en-US" dirty="0" err="1"/>
              <a:t>ui</a:t>
            </a:r>
            <a:r>
              <a:rPr lang="en-US" dirty="0"/>
              <a:t>-led-fork": "0.x",    "node-red-</a:t>
            </a:r>
            <a:r>
              <a:rPr lang="en-US" dirty="0" err="1"/>
              <a:t>contrib</a:t>
            </a:r>
            <a:r>
              <a:rPr lang="en-US" dirty="0"/>
              <a:t>-</a:t>
            </a:r>
            <a:r>
              <a:rPr lang="en-US" dirty="0" err="1"/>
              <a:t>ui</a:t>
            </a:r>
            <a:r>
              <a:rPr lang="en-US" dirty="0"/>
              <a:t>-level": "0.x",</a:t>
            </a:r>
          </a:p>
          <a:p>
            <a:endParaRPr lang="en-US" dirty="0"/>
          </a:p>
          <a:p>
            <a:endParaRPr lang="en-US" dirty="0"/>
          </a:p>
          <a:p>
            <a:endParaRPr lang="en-US" dirty="0"/>
          </a:p>
          <a:p>
            <a:r>
              <a:rPr lang="en-US" dirty="0"/>
              <a:t>Hit “Commit Changes”</a:t>
            </a:r>
          </a:p>
          <a:p>
            <a:endParaRPr lang="en-US" dirty="0"/>
          </a:p>
          <a:p>
            <a:endParaRPr lang="en-US" dirty="0"/>
          </a:p>
        </p:txBody>
      </p:sp>
    </p:spTree>
    <p:extLst>
      <p:ext uri="{BB962C8B-B14F-4D97-AF65-F5344CB8AC3E}">
        <p14:creationId xmlns:p14="http://schemas.microsoft.com/office/powerpoint/2010/main" val="2627634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C3BC33-20BE-4DA3-A4D0-E4197DA40C74}"/>
              </a:ext>
            </a:extLst>
          </p:cNvPr>
          <p:cNvSpPr>
            <a:spLocks noGrp="1"/>
          </p:cNvSpPr>
          <p:nvPr>
            <p:ph type="sldNum" sz="quarter" idx="12"/>
          </p:nvPr>
        </p:nvSpPr>
        <p:spPr/>
        <p:txBody>
          <a:bodyPr/>
          <a:lstStyle/>
          <a:p>
            <a:fld id="{8A758EFE-665F-4341-B5B8-2DAEADA52F6C}" type="slidenum">
              <a:rPr lang="en-US" smtClean="0"/>
              <a:pPr/>
              <a:t>26</a:t>
            </a:fld>
            <a:endParaRPr lang="en-US" dirty="0"/>
          </a:p>
        </p:txBody>
      </p:sp>
      <p:pic>
        <p:nvPicPr>
          <p:cNvPr id="4" name="Picture 3">
            <a:extLst>
              <a:ext uri="{FF2B5EF4-FFF2-40B4-BE49-F238E27FC236}">
                <a16:creationId xmlns:a16="http://schemas.microsoft.com/office/drawing/2014/main" id="{262E4C78-F011-406B-99E5-CD15B1990423}"/>
              </a:ext>
            </a:extLst>
          </p:cNvPr>
          <p:cNvPicPr>
            <a:picLocks noChangeAspect="1"/>
          </p:cNvPicPr>
          <p:nvPr/>
        </p:nvPicPr>
        <p:blipFill>
          <a:blip r:embed="rId2"/>
          <a:stretch>
            <a:fillRect/>
          </a:stretch>
        </p:blipFill>
        <p:spPr>
          <a:xfrm>
            <a:off x="0" y="1203001"/>
            <a:ext cx="9144000" cy="3308998"/>
          </a:xfrm>
          <a:prstGeom prst="rect">
            <a:avLst/>
          </a:prstGeom>
        </p:spPr>
      </p:pic>
      <p:sp>
        <p:nvSpPr>
          <p:cNvPr id="5" name="Rectangle 4">
            <a:extLst>
              <a:ext uri="{FF2B5EF4-FFF2-40B4-BE49-F238E27FC236}">
                <a16:creationId xmlns:a16="http://schemas.microsoft.com/office/drawing/2014/main" id="{2498063F-F8A0-4B46-9E0B-7CA3CEBC0069}"/>
              </a:ext>
            </a:extLst>
          </p:cNvPr>
          <p:cNvSpPr/>
          <p:nvPr/>
        </p:nvSpPr>
        <p:spPr>
          <a:xfrm>
            <a:off x="6031597" y="3749040"/>
            <a:ext cx="2922489" cy="28692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35C01984-D24E-47CF-A7F1-BFFD3CF9AC61}"/>
              </a:ext>
            </a:extLst>
          </p:cNvPr>
          <p:cNvSpPr txBox="1"/>
          <p:nvPr/>
        </p:nvSpPr>
        <p:spPr>
          <a:xfrm>
            <a:off x="344658" y="239151"/>
            <a:ext cx="5591908" cy="369332"/>
          </a:xfrm>
          <a:prstGeom prst="rect">
            <a:avLst/>
          </a:prstGeom>
          <a:noFill/>
        </p:spPr>
        <p:txBody>
          <a:bodyPr wrap="square" rtlCol="0">
            <a:spAutoFit/>
          </a:bodyPr>
          <a:lstStyle/>
          <a:p>
            <a:r>
              <a:rPr lang="en-US" dirty="0"/>
              <a:t>Click here to see progress of compilation</a:t>
            </a:r>
          </a:p>
        </p:txBody>
      </p:sp>
    </p:spTree>
    <p:extLst>
      <p:ext uri="{BB962C8B-B14F-4D97-AF65-F5344CB8AC3E}">
        <p14:creationId xmlns:p14="http://schemas.microsoft.com/office/powerpoint/2010/main" val="753719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F661116-72C1-4A2C-A081-F3AC3BF03E48}"/>
              </a:ext>
            </a:extLst>
          </p:cNvPr>
          <p:cNvSpPr txBox="1"/>
          <p:nvPr/>
        </p:nvSpPr>
        <p:spPr>
          <a:xfrm>
            <a:off x="156906" y="186598"/>
            <a:ext cx="8515825" cy="507831"/>
          </a:xfrm>
          <a:prstGeom prst="rect">
            <a:avLst/>
          </a:prstGeom>
          <a:noFill/>
        </p:spPr>
        <p:txBody>
          <a:bodyPr wrap="square" rtlCol="0">
            <a:spAutoFit/>
          </a:bodyPr>
          <a:lstStyle/>
          <a:p>
            <a:r>
              <a:rPr lang="en-US" sz="1350" dirty="0"/>
              <a:t>When you changed the code, it triggered an automatic rebuild. The system will tell you the state of the new build and deploy on the cloud. Wait until everything passed! If you had errors… Time for Piazza! It will take a while! ~ 5-10 min.</a:t>
            </a:r>
          </a:p>
        </p:txBody>
      </p:sp>
      <p:sp>
        <p:nvSpPr>
          <p:cNvPr id="10" name="Arrow: Right 9">
            <a:extLst>
              <a:ext uri="{FF2B5EF4-FFF2-40B4-BE49-F238E27FC236}">
                <a16:creationId xmlns:a16="http://schemas.microsoft.com/office/drawing/2014/main" id="{AA3049CD-1068-455F-A05D-8B6CBD509A90}"/>
              </a:ext>
            </a:extLst>
          </p:cNvPr>
          <p:cNvSpPr/>
          <p:nvPr/>
        </p:nvSpPr>
        <p:spPr>
          <a:xfrm>
            <a:off x="3284401" y="3482690"/>
            <a:ext cx="673217" cy="761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a:extLst>
              <a:ext uri="{FF2B5EF4-FFF2-40B4-BE49-F238E27FC236}">
                <a16:creationId xmlns:a16="http://schemas.microsoft.com/office/drawing/2014/main" id="{C9DB0FDF-7E8F-4091-B1DC-A20DA7BECF14}"/>
              </a:ext>
            </a:extLst>
          </p:cNvPr>
          <p:cNvSpPr txBox="1"/>
          <p:nvPr/>
        </p:nvSpPr>
        <p:spPr>
          <a:xfrm>
            <a:off x="6361759" y="1814230"/>
            <a:ext cx="1115220" cy="507831"/>
          </a:xfrm>
          <a:prstGeom prst="rect">
            <a:avLst/>
          </a:prstGeom>
          <a:noFill/>
        </p:spPr>
        <p:txBody>
          <a:bodyPr wrap="square" rtlCol="0">
            <a:spAutoFit/>
          </a:bodyPr>
          <a:lstStyle/>
          <a:p>
            <a:r>
              <a:rPr lang="en-US" sz="1350" dirty="0"/>
              <a:t>Yay! It passed!</a:t>
            </a:r>
          </a:p>
        </p:txBody>
      </p:sp>
      <p:pic>
        <p:nvPicPr>
          <p:cNvPr id="4" name="Picture 3">
            <a:extLst>
              <a:ext uri="{FF2B5EF4-FFF2-40B4-BE49-F238E27FC236}">
                <a16:creationId xmlns:a16="http://schemas.microsoft.com/office/drawing/2014/main" id="{0E690362-84ED-4F30-9529-53BF293E37C9}"/>
              </a:ext>
            </a:extLst>
          </p:cNvPr>
          <p:cNvPicPr>
            <a:picLocks noChangeAspect="1"/>
          </p:cNvPicPr>
          <p:nvPr/>
        </p:nvPicPr>
        <p:blipFill>
          <a:blip r:embed="rId2"/>
          <a:stretch>
            <a:fillRect/>
          </a:stretch>
        </p:blipFill>
        <p:spPr>
          <a:xfrm>
            <a:off x="0" y="1167636"/>
            <a:ext cx="4824122" cy="1917835"/>
          </a:xfrm>
          <a:prstGeom prst="rect">
            <a:avLst/>
          </a:prstGeom>
        </p:spPr>
      </p:pic>
      <p:sp>
        <p:nvSpPr>
          <p:cNvPr id="13" name="Rectangle 12">
            <a:extLst>
              <a:ext uri="{FF2B5EF4-FFF2-40B4-BE49-F238E27FC236}">
                <a16:creationId xmlns:a16="http://schemas.microsoft.com/office/drawing/2014/main" id="{1979FE2D-2FFC-4D49-96F8-8320D6BBD495}"/>
              </a:ext>
            </a:extLst>
          </p:cNvPr>
          <p:cNvSpPr/>
          <p:nvPr/>
        </p:nvSpPr>
        <p:spPr>
          <a:xfrm>
            <a:off x="770549" y="1624818"/>
            <a:ext cx="3998399" cy="3788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6" name="Picture 5">
            <a:extLst>
              <a:ext uri="{FF2B5EF4-FFF2-40B4-BE49-F238E27FC236}">
                <a16:creationId xmlns:a16="http://schemas.microsoft.com/office/drawing/2014/main" id="{4AD4AFC6-762D-4C7E-99AB-F537ADE6A0C9}"/>
              </a:ext>
            </a:extLst>
          </p:cNvPr>
          <p:cNvPicPr>
            <a:picLocks noChangeAspect="1"/>
          </p:cNvPicPr>
          <p:nvPr/>
        </p:nvPicPr>
        <p:blipFill>
          <a:blip r:embed="rId3"/>
          <a:stretch>
            <a:fillRect/>
          </a:stretch>
        </p:blipFill>
        <p:spPr>
          <a:xfrm>
            <a:off x="2278966" y="4759372"/>
            <a:ext cx="6965927" cy="922759"/>
          </a:xfrm>
          <a:prstGeom prst="rect">
            <a:avLst/>
          </a:prstGeom>
        </p:spPr>
      </p:pic>
    </p:spTree>
    <p:extLst>
      <p:ext uri="{BB962C8B-B14F-4D97-AF65-F5344CB8AC3E}">
        <p14:creationId xmlns:p14="http://schemas.microsoft.com/office/powerpoint/2010/main" val="3423280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7ED4D3-AB06-40B3-966C-66FD21F4E3E7}"/>
              </a:ext>
            </a:extLst>
          </p:cNvPr>
          <p:cNvSpPr>
            <a:spLocks noGrp="1"/>
          </p:cNvSpPr>
          <p:nvPr>
            <p:ph type="sldNum" sz="quarter" idx="12"/>
          </p:nvPr>
        </p:nvSpPr>
        <p:spPr/>
        <p:txBody>
          <a:bodyPr/>
          <a:lstStyle/>
          <a:p>
            <a:fld id="{8A758EFE-665F-4341-B5B8-2DAEADA52F6C}" type="slidenum">
              <a:rPr lang="en-US" smtClean="0"/>
              <a:pPr/>
              <a:t>28</a:t>
            </a:fld>
            <a:endParaRPr lang="en-US" dirty="0"/>
          </a:p>
        </p:txBody>
      </p:sp>
      <p:pic>
        <p:nvPicPr>
          <p:cNvPr id="4" name="Picture 3">
            <a:extLst>
              <a:ext uri="{FF2B5EF4-FFF2-40B4-BE49-F238E27FC236}">
                <a16:creationId xmlns:a16="http://schemas.microsoft.com/office/drawing/2014/main" id="{36F45485-FBDF-4ECE-A747-AAB0660120AF}"/>
              </a:ext>
            </a:extLst>
          </p:cNvPr>
          <p:cNvPicPr>
            <a:picLocks noChangeAspect="1"/>
          </p:cNvPicPr>
          <p:nvPr/>
        </p:nvPicPr>
        <p:blipFill>
          <a:blip r:embed="rId2"/>
          <a:stretch>
            <a:fillRect/>
          </a:stretch>
        </p:blipFill>
        <p:spPr>
          <a:xfrm>
            <a:off x="2364701" y="1716258"/>
            <a:ext cx="6618326" cy="3998742"/>
          </a:xfrm>
          <a:prstGeom prst="rect">
            <a:avLst/>
          </a:prstGeom>
        </p:spPr>
      </p:pic>
      <p:sp>
        <p:nvSpPr>
          <p:cNvPr id="5" name="TextBox 4">
            <a:extLst>
              <a:ext uri="{FF2B5EF4-FFF2-40B4-BE49-F238E27FC236}">
                <a16:creationId xmlns:a16="http://schemas.microsoft.com/office/drawing/2014/main" id="{100AF25C-FEC4-44AA-8860-4A8DF37682D3}"/>
              </a:ext>
            </a:extLst>
          </p:cNvPr>
          <p:cNvSpPr txBox="1"/>
          <p:nvPr/>
        </p:nvSpPr>
        <p:spPr>
          <a:xfrm>
            <a:off x="844062" y="548640"/>
            <a:ext cx="8053753" cy="369332"/>
          </a:xfrm>
          <a:prstGeom prst="rect">
            <a:avLst/>
          </a:prstGeom>
          <a:noFill/>
        </p:spPr>
        <p:txBody>
          <a:bodyPr wrap="square" rtlCol="0">
            <a:spAutoFit/>
          </a:bodyPr>
          <a:lstStyle/>
          <a:p>
            <a:r>
              <a:rPr lang="en-US" dirty="0"/>
              <a:t>Go back and click this link. It will take you to the Node Red instance</a:t>
            </a:r>
          </a:p>
        </p:txBody>
      </p:sp>
    </p:spTree>
    <p:extLst>
      <p:ext uri="{BB962C8B-B14F-4D97-AF65-F5344CB8AC3E}">
        <p14:creationId xmlns:p14="http://schemas.microsoft.com/office/powerpoint/2010/main" val="166513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0D8E4E-DD6D-468F-A7DD-F318581A8879}"/>
              </a:ext>
            </a:extLst>
          </p:cNvPr>
          <p:cNvSpPr>
            <a:spLocks noGrp="1"/>
          </p:cNvSpPr>
          <p:nvPr>
            <p:ph type="sldNum" sz="quarter" idx="12"/>
          </p:nvPr>
        </p:nvSpPr>
        <p:spPr/>
        <p:txBody>
          <a:bodyPr/>
          <a:lstStyle/>
          <a:p>
            <a:fld id="{8A758EFE-665F-4341-B5B8-2DAEADA52F6C}" type="slidenum">
              <a:rPr lang="en-US" smtClean="0"/>
              <a:pPr/>
              <a:t>29</a:t>
            </a:fld>
            <a:endParaRPr lang="en-US" dirty="0"/>
          </a:p>
        </p:txBody>
      </p:sp>
      <p:pic>
        <p:nvPicPr>
          <p:cNvPr id="4" name="Picture 3">
            <a:extLst>
              <a:ext uri="{FF2B5EF4-FFF2-40B4-BE49-F238E27FC236}">
                <a16:creationId xmlns:a16="http://schemas.microsoft.com/office/drawing/2014/main" id="{A9517C2B-7904-444C-ABAA-33F545310C1F}"/>
              </a:ext>
            </a:extLst>
          </p:cNvPr>
          <p:cNvPicPr>
            <a:picLocks noChangeAspect="1"/>
          </p:cNvPicPr>
          <p:nvPr/>
        </p:nvPicPr>
        <p:blipFill>
          <a:blip r:embed="rId2"/>
          <a:stretch>
            <a:fillRect/>
          </a:stretch>
        </p:blipFill>
        <p:spPr>
          <a:xfrm>
            <a:off x="3449249" y="400929"/>
            <a:ext cx="5443491" cy="4652889"/>
          </a:xfrm>
          <a:prstGeom prst="rect">
            <a:avLst/>
          </a:prstGeom>
        </p:spPr>
      </p:pic>
      <p:sp>
        <p:nvSpPr>
          <p:cNvPr id="5" name="TextBox 4">
            <a:extLst>
              <a:ext uri="{FF2B5EF4-FFF2-40B4-BE49-F238E27FC236}">
                <a16:creationId xmlns:a16="http://schemas.microsoft.com/office/drawing/2014/main" id="{59518FC6-3273-441A-A0EA-288258DEC155}"/>
              </a:ext>
            </a:extLst>
          </p:cNvPr>
          <p:cNvSpPr txBox="1"/>
          <p:nvPr/>
        </p:nvSpPr>
        <p:spPr>
          <a:xfrm>
            <a:off x="337625" y="626012"/>
            <a:ext cx="2532184" cy="2031325"/>
          </a:xfrm>
          <a:prstGeom prst="rect">
            <a:avLst/>
          </a:prstGeom>
          <a:noFill/>
        </p:spPr>
        <p:txBody>
          <a:bodyPr wrap="square" rtlCol="0">
            <a:spAutoFit/>
          </a:bodyPr>
          <a:lstStyle/>
          <a:p>
            <a:r>
              <a:rPr lang="en-US" dirty="0"/>
              <a:t>Go thru the next steps</a:t>
            </a:r>
          </a:p>
          <a:p>
            <a:endParaRPr lang="en-US" dirty="0"/>
          </a:p>
          <a:p>
            <a:endParaRPr lang="en-US" dirty="0"/>
          </a:p>
          <a:p>
            <a:r>
              <a:rPr lang="en-US" dirty="0"/>
              <a:t>Choose a password you can share with your class partner, and is easy to remember!</a:t>
            </a:r>
          </a:p>
        </p:txBody>
      </p:sp>
    </p:spTree>
    <p:extLst>
      <p:ext uri="{BB962C8B-B14F-4D97-AF65-F5344CB8AC3E}">
        <p14:creationId xmlns:p14="http://schemas.microsoft.com/office/powerpoint/2010/main" val="3483149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5230-3E63-4365-A4A8-0FAB66EA2F37}"/>
              </a:ext>
            </a:extLst>
          </p:cNvPr>
          <p:cNvSpPr>
            <a:spLocks noGrp="1"/>
          </p:cNvSpPr>
          <p:nvPr>
            <p:ph type="title"/>
          </p:nvPr>
        </p:nvSpPr>
        <p:spPr/>
        <p:txBody>
          <a:bodyPr>
            <a:normAutofit/>
          </a:bodyPr>
          <a:lstStyle/>
          <a:p>
            <a:r>
              <a:rPr lang="en-US" dirty="0"/>
              <a:t>Setting up a </a:t>
            </a:r>
            <a:r>
              <a:rPr lang="en-US" dirty="0" err="1"/>
              <a:t>mqtt</a:t>
            </a:r>
            <a:r>
              <a:rPr lang="en-US" dirty="0"/>
              <a:t> broker</a:t>
            </a:r>
          </a:p>
        </p:txBody>
      </p:sp>
      <p:sp>
        <p:nvSpPr>
          <p:cNvPr id="3" name="Content Placeholder 2">
            <a:extLst>
              <a:ext uri="{FF2B5EF4-FFF2-40B4-BE49-F238E27FC236}">
                <a16:creationId xmlns:a16="http://schemas.microsoft.com/office/drawing/2014/main" id="{6363CC55-26B2-4024-8C3E-1BBCEDD26235}"/>
              </a:ext>
            </a:extLst>
          </p:cNvPr>
          <p:cNvSpPr>
            <a:spLocks noGrp="1"/>
          </p:cNvSpPr>
          <p:nvPr>
            <p:ph sz="half" idx="4294967295"/>
          </p:nvPr>
        </p:nvSpPr>
        <p:spPr>
          <a:xfrm>
            <a:off x="-56271" y="802482"/>
            <a:ext cx="8747883" cy="2525712"/>
          </a:xfrm>
        </p:spPr>
        <p:txBody>
          <a:bodyPr>
            <a:normAutofit/>
          </a:bodyPr>
          <a:lstStyle/>
          <a:p>
            <a:r>
              <a:rPr lang="en-US" dirty="0"/>
              <a:t>Go to </a:t>
            </a:r>
            <a:r>
              <a:rPr lang="en-US" dirty="0">
                <a:hlinkClick r:id="rId2"/>
              </a:rPr>
              <a:t>http://www.mqtt-dashboard.com/index.html</a:t>
            </a:r>
            <a:endParaRPr lang="en-US" dirty="0"/>
          </a:p>
          <a:p>
            <a:endParaRPr lang="en-US" dirty="0"/>
          </a:p>
          <a:p>
            <a:r>
              <a:rPr lang="en-US" dirty="0"/>
              <a:t>This is a public MQTT broker. You can find the parameters to join on the right. You do not need to do any action at this point – it is just informative!</a:t>
            </a:r>
          </a:p>
          <a:p>
            <a:endParaRPr lang="en-US" dirty="0"/>
          </a:p>
        </p:txBody>
      </p:sp>
      <p:sp>
        <p:nvSpPr>
          <p:cNvPr id="7" name="TextBox 6">
            <a:extLst>
              <a:ext uri="{FF2B5EF4-FFF2-40B4-BE49-F238E27FC236}">
                <a16:creationId xmlns:a16="http://schemas.microsoft.com/office/drawing/2014/main" id="{27AD67C0-1DB8-4ECA-A187-6D5A2A9A6E65}"/>
              </a:ext>
            </a:extLst>
          </p:cNvPr>
          <p:cNvSpPr txBox="1"/>
          <p:nvPr/>
        </p:nvSpPr>
        <p:spPr>
          <a:xfrm>
            <a:off x="6063916" y="3705858"/>
            <a:ext cx="2627697" cy="923330"/>
          </a:xfrm>
          <a:prstGeom prst="rect">
            <a:avLst/>
          </a:prstGeom>
          <a:noFill/>
        </p:spPr>
        <p:txBody>
          <a:bodyPr wrap="square" rtlCol="0">
            <a:spAutoFit/>
          </a:bodyPr>
          <a:lstStyle/>
          <a:p>
            <a:r>
              <a:rPr lang="en-US" sz="1350" b="1" dirty="0"/>
              <a:t>MQTT connection settings</a:t>
            </a:r>
          </a:p>
          <a:p>
            <a:r>
              <a:rPr lang="en-US" sz="1350" b="1" dirty="0"/>
              <a:t>Host:</a:t>
            </a:r>
            <a:r>
              <a:rPr lang="en-US" sz="1350" dirty="0"/>
              <a:t> broker.hivemq.com</a:t>
            </a:r>
            <a:br>
              <a:rPr lang="en-US" sz="1350" dirty="0"/>
            </a:br>
            <a:r>
              <a:rPr lang="en-US" sz="1350" b="1" dirty="0"/>
              <a:t>TCP Port:</a:t>
            </a:r>
            <a:r>
              <a:rPr lang="en-US" sz="1350" dirty="0"/>
              <a:t> 1883</a:t>
            </a:r>
            <a:br>
              <a:rPr lang="en-US" sz="1350" dirty="0"/>
            </a:br>
            <a:r>
              <a:rPr lang="en-US" sz="1350" b="1" dirty="0" err="1"/>
              <a:t>Websocket</a:t>
            </a:r>
            <a:r>
              <a:rPr lang="en-US" sz="1350" b="1" dirty="0"/>
              <a:t> Port:</a:t>
            </a:r>
            <a:r>
              <a:rPr lang="en-US" sz="1350" dirty="0"/>
              <a:t> 8000</a:t>
            </a:r>
          </a:p>
        </p:txBody>
      </p:sp>
    </p:spTree>
    <p:extLst>
      <p:ext uri="{BB962C8B-B14F-4D97-AF65-F5344CB8AC3E}">
        <p14:creationId xmlns:p14="http://schemas.microsoft.com/office/powerpoint/2010/main" val="3793308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idx="4294967295"/>
          </p:nvPr>
        </p:nvSpPr>
        <p:spPr>
          <a:xfrm>
            <a:off x="0" y="393700"/>
            <a:ext cx="5797550" cy="892175"/>
          </a:xfrm>
        </p:spPr>
        <p:txBody>
          <a:bodyPr/>
          <a:lstStyle/>
          <a:p>
            <a:r>
              <a:rPr lang="en-US" dirty="0"/>
              <a:t>Node-Red</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a:p>
            <a:endParaRPr lang="en-US" dirty="0"/>
          </a:p>
        </p:txBody>
      </p:sp>
      <p:sp>
        <p:nvSpPr>
          <p:cNvPr id="8" name="Content Placeholder 2">
            <a:extLst>
              <a:ext uri="{FF2B5EF4-FFF2-40B4-BE49-F238E27FC236}">
                <a16:creationId xmlns:a16="http://schemas.microsoft.com/office/drawing/2014/main" id="{72992CD7-414C-4E81-8327-2B17EFAD9947}"/>
              </a:ext>
            </a:extLst>
          </p:cNvPr>
          <p:cNvSpPr txBox="1">
            <a:spLocks/>
          </p:cNvSpPr>
          <p:nvPr/>
        </p:nvSpPr>
        <p:spPr>
          <a:xfrm>
            <a:off x="305946" y="1556683"/>
            <a:ext cx="7747486" cy="3611460"/>
          </a:xfrm>
          <a:prstGeom prst="rect">
            <a:avLst/>
          </a:prstGeom>
        </p:spPr>
        <p:txBody>
          <a:bodyPr vert="horz" lIns="68580" tIns="34290" rIns="68580" bIns="3429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350" dirty="0"/>
              <a:t>Your Node-Red is now ready! Click on the “Go To your Node-RED flow editor” to open the editor. Otherwise, click on “Learn how to customize Node RED”  for a quick tutorial to start up.</a:t>
            </a:r>
          </a:p>
          <a:p>
            <a:endParaRPr lang="en-US" sz="1350" dirty="0"/>
          </a:p>
          <a:p>
            <a:endParaRPr lang="en-US" sz="1350" dirty="0"/>
          </a:p>
          <a:p>
            <a:endParaRPr lang="en-US" sz="1350" dirty="0"/>
          </a:p>
        </p:txBody>
      </p:sp>
      <p:pic>
        <p:nvPicPr>
          <p:cNvPr id="4" name="Picture 3">
            <a:extLst>
              <a:ext uri="{FF2B5EF4-FFF2-40B4-BE49-F238E27FC236}">
                <a16:creationId xmlns:a16="http://schemas.microsoft.com/office/drawing/2014/main" id="{3B071014-CD11-4424-910B-301796EF3A09}"/>
              </a:ext>
            </a:extLst>
          </p:cNvPr>
          <p:cNvPicPr>
            <a:picLocks noChangeAspect="1"/>
          </p:cNvPicPr>
          <p:nvPr/>
        </p:nvPicPr>
        <p:blipFill>
          <a:blip r:embed="rId2"/>
          <a:stretch>
            <a:fillRect/>
          </a:stretch>
        </p:blipFill>
        <p:spPr>
          <a:xfrm>
            <a:off x="1573419" y="2195074"/>
            <a:ext cx="4909010" cy="2918507"/>
          </a:xfrm>
          <a:prstGeom prst="rect">
            <a:avLst/>
          </a:prstGeom>
        </p:spPr>
      </p:pic>
    </p:spTree>
    <p:extLst>
      <p:ext uri="{BB962C8B-B14F-4D97-AF65-F5344CB8AC3E}">
        <p14:creationId xmlns:p14="http://schemas.microsoft.com/office/powerpoint/2010/main" val="1667431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AD7CFC-EA22-47AE-B7D0-DEA9D74A1629}"/>
              </a:ext>
            </a:extLst>
          </p:cNvPr>
          <p:cNvPicPr>
            <a:picLocks noChangeAspect="1"/>
          </p:cNvPicPr>
          <p:nvPr/>
        </p:nvPicPr>
        <p:blipFill>
          <a:blip r:embed="rId2"/>
          <a:stretch>
            <a:fillRect/>
          </a:stretch>
        </p:blipFill>
        <p:spPr>
          <a:xfrm>
            <a:off x="254794" y="854869"/>
            <a:ext cx="1515496" cy="2593181"/>
          </a:xfrm>
          <a:prstGeom prst="rect">
            <a:avLst/>
          </a:prstGeom>
        </p:spPr>
      </p:pic>
      <p:sp>
        <p:nvSpPr>
          <p:cNvPr id="7" name="Rectangle 6"/>
          <p:cNvSpPr/>
          <p:nvPr/>
        </p:nvSpPr>
        <p:spPr>
          <a:xfrm>
            <a:off x="397393" y="1444090"/>
            <a:ext cx="621782" cy="14658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a:extLst>
              <a:ext uri="{FF2B5EF4-FFF2-40B4-BE49-F238E27FC236}">
                <a16:creationId xmlns:a16="http://schemas.microsoft.com/office/drawing/2014/main" id="{E70B80A6-DD2F-4B87-8FBF-690A6D0102B7}"/>
              </a:ext>
            </a:extLst>
          </p:cNvPr>
          <p:cNvSpPr/>
          <p:nvPr/>
        </p:nvSpPr>
        <p:spPr>
          <a:xfrm>
            <a:off x="4461259" y="726869"/>
            <a:ext cx="4572000" cy="19389923"/>
          </a:xfrm>
          <a:prstGeom prst="rect">
            <a:avLst/>
          </a:prstGeom>
        </p:spPr>
        <p:txBody>
          <a:bodyPr>
            <a:spAutoFit/>
          </a:bodyPr>
          <a:lstStyle/>
          <a:p>
            <a:r>
              <a:rPr lang="en-US" sz="600" dirty="0"/>
              <a:t>[{"id":"4c6f3fee.b6675","type":"tab","label":"Flow 1","disabled":false,"info":""},{"id":"5ac91ff3.86fef","type":"tab","label":"2 player game </a:t>
            </a:r>
            <a:r>
              <a:rPr lang="en-US" sz="600" dirty="0" err="1"/>
              <a:t>simulation","disabled":false,"info</a:t>
            </a:r>
            <a:r>
              <a:rPr lang="en-US" sz="600" dirty="0"/>
              <a:t>":""},{"id":"116f1ff.480b0e","type":"tab","label":"Simulation Game </a:t>
            </a:r>
            <a:r>
              <a:rPr lang="en-US" sz="600" dirty="0" err="1"/>
              <a:t>Board","disabled":false,"info</a:t>
            </a:r>
            <a:r>
              <a:rPr lang="en-US" sz="600" dirty="0"/>
              <a:t>":""},{"id":"8fde701c.6c6c3","type":"mqtt-broker","z":"","name":"","broker":"broker.hivemq.com","port":"1883","clientid":"","usetls":false,"compatmode":false,"keepalive":"60","cleansession":true,"birthTopic":"","birthQos":"0","birthPayload":"","closeTopic":"","closeQos":"0","closePayload":"","willTopic":"","willQos":"0","willPayload":""},{"id":"c19ddfcf.06e82","type":"ui_tab","z":"","name":"Home","icon":"dashboard","disabled":false,"hidden":false},{"id":"7439f979.e3ee18","type":"ui_group","z":"","name":"Default","tab":"c19ddfcf.06e82","disp":true,"width":"6","collapse":false},{"id":"3dd7f020.68187","type":"ui_base","theme":{"name":"theme-dark","</a:t>
            </a:r>
            <a:r>
              <a:rPr lang="en-US" sz="600" dirty="0" err="1"/>
              <a:t>lightTheme</a:t>
            </a:r>
            <a:r>
              <a:rPr lang="en-US" sz="600" dirty="0"/>
              <a:t>":{"default":"#0094CE","baseColor":"#0094CE","baseFont":"-apple-</a:t>
            </a:r>
            <a:r>
              <a:rPr lang="en-US" sz="600" dirty="0" err="1"/>
              <a:t>system,BlinkMacSystemFont,Segoe</a:t>
            </a:r>
            <a:r>
              <a:rPr lang="en-US" sz="600" dirty="0"/>
              <a:t> </a:t>
            </a:r>
            <a:r>
              <a:rPr lang="en-US" sz="600" dirty="0" err="1"/>
              <a:t>UI,Roboto,Oxygen-Sans,Ubuntu,Cantarell,Helvetica</a:t>
            </a:r>
            <a:r>
              <a:rPr lang="en-US" sz="600" dirty="0"/>
              <a:t> </a:t>
            </a:r>
            <a:r>
              <a:rPr lang="en-US" sz="600" dirty="0" err="1"/>
              <a:t>Neue,sans-serif","edited":true,"reset":false</a:t>
            </a:r>
            <a:r>
              <a:rPr lang="en-US" sz="600" dirty="0"/>
              <a:t>},"</a:t>
            </a:r>
            <a:r>
              <a:rPr lang="en-US" sz="600" dirty="0" err="1"/>
              <a:t>darkTheme</a:t>
            </a:r>
            <a:r>
              <a:rPr lang="en-US" sz="600" dirty="0"/>
              <a:t>":{"default":"#097479","baseColor":"#097479","baseFont":"-apple-</a:t>
            </a:r>
            <a:r>
              <a:rPr lang="en-US" sz="600" dirty="0" err="1"/>
              <a:t>system,BlinkMacSystemFont,Segoe</a:t>
            </a:r>
            <a:r>
              <a:rPr lang="en-US" sz="600" dirty="0"/>
              <a:t> </a:t>
            </a:r>
            <a:r>
              <a:rPr lang="en-US" sz="600" dirty="0" err="1"/>
              <a:t>UI,Roboto,Oxygen-Sans,Ubuntu,Cantarell,Helvetica</a:t>
            </a:r>
            <a:r>
              <a:rPr lang="en-US" sz="600" dirty="0"/>
              <a:t> </a:t>
            </a:r>
            <a:r>
              <a:rPr lang="en-US" sz="600" dirty="0" err="1"/>
              <a:t>Neue,sans-serif","edited":true,"reset":false</a:t>
            </a:r>
            <a:r>
              <a:rPr lang="en-US" sz="600" dirty="0"/>
              <a:t>},"</a:t>
            </a:r>
            <a:r>
              <a:rPr lang="en-US" sz="600" dirty="0" err="1"/>
              <a:t>customTheme</a:t>
            </a:r>
            <a:r>
              <a:rPr lang="en-US" sz="600" dirty="0"/>
              <a:t>":{"</a:t>
            </a:r>
            <a:r>
              <a:rPr lang="en-US" sz="600" dirty="0" err="1"/>
              <a:t>name":"Untitled</a:t>
            </a:r>
            <a:r>
              <a:rPr lang="en-US" sz="600" dirty="0"/>
              <a:t> Theme 1","default":"#4B7930","baseColor":"#4B7930","baseFont":"-apple-</a:t>
            </a:r>
            <a:r>
              <a:rPr lang="en-US" sz="600" dirty="0" err="1"/>
              <a:t>system,BlinkMacSystemFont,Segoe</a:t>
            </a:r>
            <a:r>
              <a:rPr lang="en-US" sz="600" dirty="0"/>
              <a:t> </a:t>
            </a:r>
            <a:r>
              <a:rPr lang="en-US" sz="600" dirty="0" err="1"/>
              <a:t>UI,Roboto,Oxygen-Sans,Ubuntu,Cantarell,Helvetica</a:t>
            </a:r>
            <a:r>
              <a:rPr lang="en-US" sz="600" dirty="0"/>
              <a:t> </a:t>
            </a:r>
            <a:r>
              <a:rPr lang="en-US" sz="600" dirty="0" err="1"/>
              <a:t>Neue,sans</a:t>
            </a:r>
            <a:r>
              <a:rPr lang="en-US" sz="600" dirty="0"/>
              <a:t>-serif"},"</a:t>
            </a:r>
            <a:r>
              <a:rPr lang="en-US" sz="600" dirty="0" err="1"/>
              <a:t>themeState</a:t>
            </a:r>
            <a:r>
              <a:rPr lang="en-US" sz="600" dirty="0"/>
              <a:t>":{"base-color":{"default":"#097479","value":"#097479","edited":false},"page-</a:t>
            </a:r>
            <a:r>
              <a:rPr lang="en-US" sz="600" dirty="0" err="1"/>
              <a:t>titlebar</a:t>
            </a:r>
            <a:r>
              <a:rPr lang="en-US" sz="600" dirty="0"/>
              <a:t>-</a:t>
            </a:r>
            <a:r>
              <a:rPr lang="en-US" sz="600" dirty="0" err="1"/>
              <a:t>backgroundColor</a:t>
            </a:r>
            <a:r>
              <a:rPr lang="en-US" sz="600" dirty="0"/>
              <a:t>":{"value":"#097479","edited":false},"page-</a:t>
            </a:r>
            <a:r>
              <a:rPr lang="en-US" sz="600" dirty="0" err="1"/>
              <a:t>backgroundColor</a:t>
            </a:r>
            <a:r>
              <a:rPr lang="en-US" sz="600" dirty="0"/>
              <a:t>":{"value":"#111111","edited":false},"page-sidebar-</a:t>
            </a:r>
            <a:r>
              <a:rPr lang="en-US" sz="600" dirty="0" err="1"/>
              <a:t>backgroundColor</a:t>
            </a:r>
            <a:r>
              <a:rPr lang="en-US" sz="600" dirty="0"/>
              <a:t>":{"value":"#000000","edited":false},"group-</a:t>
            </a:r>
            <a:r>
              <a:rPr lang="en-US" sz="600" dirty="0" err="1"/>
              <a:t>textColor</a:t>
            </a:r>
            <a:r>
              <a:rPr lang="en-US" sz="600" dirty="0"/>
              <a:t>":{"value":"#0eb8c0","edited":false},"group-</a:t>
            </a:r>
            <a:r>
              <a:rPr lang="en-US" sz="600" dirty="0" err="1"/>
              <a:t>borderColor</a:t>
            </a:r>
            <a:r>
              <a:rPr lang="en-US" sz="600" dirty="0"/>
              <a:t>":{"value":"#555555","edited":false},"group-</a:t>
            </a:r>
            <a:r>
              <a:rPr lang="en-US" sz="600" dirty="0" err="1"/>
              <a:t>backgroundColor</a:t>
            </a:r>
            <a:r>
              <a:rPr lang="en-US" sz="600" dirty="0"/>
              <a:t>":{"value":"#333333","edited":false},"widget-</a:t>
            </a:r>
            <a:r>
              <a:rPr lang="en-US" sz="600" dirty="0" err="1"/>
              <a:t>textColor</a:t>
            </a:r>
            <a:r>
              <a:rPr lang="en-US" sz="600" dirty="0"/>
              <a:t>":{"value":"#</a:t>
            </a:r>
            <a:r>
              <a:rPr lang="en-US" sz="600" dirty="0" err="1"/>
              <a:t>eeeeee</a:t>
            </a:r>
            <a:r>
              <a:rPr lang="en-US" sz="600" dirty="0"/>
              <a:t>","</a:t>
            </a:r>
            <a:r>
              <a:rPr lang="en-US" sz="600" dirty="0" err="1"/>
              <a:t>edited":false</a:t>
            </a:r>
            <a:r>
              <a:rPr lang="en-US" sz="600" dirty="0"/>
              <a:t>},"widget-</a:t>
            </a:r>
            <a:r>
              <a:rPr lang="en-US" sz="600" dirty="0" err="1"/>
              <a:t>backgroundColor</a:t>
            </a:r>
            <a:r>
              <a:rPr lang="en-US" sz="600" dirty="0"/>
              <a:t>":{"value":"#097479","edited":false},"widget-</a:t>
            </a:r>
            <a:r>
              <a:rPr lang="en-US" sz="600" dirty="0" err="1"/>
              <a:t>borderColor</a:t>
            </a:r>
            <a:r>
              <a:rPr lang="en-US" sz="600" dirty="0"/>
              <a:t>":{"value":"#333333","edited":false},"base-font":{"value":"-apple-</a:t>
            </a:r>
            <a:r>
              <a:rPr lang="en-US" sz="600" dirty="0" err="1"/>
              <a:t>system,BlinkMacSystemFont,Segoe</a:t>
            </a:r>
            <a:r>
              <a:rPr lang="en-US" sz="600" dirty="0"/>
              <a:t> </a:t>
            </a:r>
            <a:r>
              <a:rPr lang="en-US" sz="600" dirty="0" err="1"/>
              <a:t>UI,Roboto,Oxygen-Sans,Ubuntu,Cantarell,Helvetica</a:t>
            </a:r>
            <a:r>
              <a:rPr lang="en-US" sz="600" dirty="0"/>
              <a:t> </a:t>
            </a:r>
            <a:r>
              <a:rPr lang="en-US" sz="600" dirty="0" err="1"/>
              <a:t>Neue,sans</a:t>
            </a:r>
            <a:r>
              <a:rPr lang="en-US" sz="600" dirty="0"/>
              <a:t>-serif"}},"</a:t>
            </a:r>
            <a:r>
              <a:rPr lang="en-US" sz="600" dirty="0" err="1"/>
              <a:t>angularTheme</a:t>
            </a:r>
            <a:r>
              <a:rPr lang="en-US" sz="600" dirty="0"/>
              <a:t>":{"primary":"indigo","accents":"blue","warn":"red","background":"grey"}},"site":{"</a:t>
            </a:r>
            <a:r>
              <a:rPr lang="en-US" sz="600" dirty="0" err="1"/>
              <a:t>name":"Node-RED</a:t>
            </a:r>
            <a:r>
              <a:rPr lang="en-US" sz="600" dirty="0"/>
              <a:t> Dashboard","hideToolbar":"false","allowSwipe":"false","lockMenu":"false","allowTempTheme":"true","dateFormat":"DD/MM/</a:t>
            </a:r>
            <a:r>
              <a:rPr lang="en-US" sz="600" dirty="0" err="1"/>
              <a:t>YYYY","sizes</a:t>
            </a:r>
            <a:r>
              <a:rPr lang="en-US" sz="600" dirty="0"/>
              <a:t>":{"sx":48,"sy":48,"gx":4,"gy":4,"cx":6,"cy":6,"px":0,"py":0}}},{"id":"622b3681.b637e8","type":"ui_group","z":"","name":"2 Player Game Simulation","tab":"3c01459a.82910a","order":1,"disp":true,"width":"6","collapse":false},{"id":"3c01459a.82910a","type":"ui_tab","z":"","name":"2 Player Simulation","icon":"dashboard","order":2,"disabled":false,"hidden":false},{"id":"43e5bb99.cfe0e4","type":"ui_tab","z":"","name":"One Player Game","icon":"dashboard","order":3,"disabled":false,"hidden":false},{"id":"eff19175.c358e","type":"ui_group","z":"","name":"Color","tab":"43e5bb99.cfe0e4","order":1,"disp":true,"width":"6","collapse":false},{"id":"d7d463f4.cae2c","type":"ui_group","z":"","name":"P1 LED Board","tab":"3c01459a.82910a","order":2,"disp":true,"width":"4","collapse":false},{"id":"4c314b97.169624","type":"ui_spacer","name":"spacer","group":"d7d463f4.cae2c","order":2,"width":1,"height":1},{"id":"1980e43f.b4d11c","type":"function","z":"4c6f3fee.b6675","name":"temp","func":"return {</a:t>
            </a:r>
            <a:r>
              <a:rPr lang="en-US" sz="600" dirty="0" err="1"/>
              <a:t>payload:msg.payload.d.temp</a:t>
            </a:r>
            <a:r>
              <a:rPr lang="en-US" sz="600" dirty="0"/>
              <a:t>};","outputs":1,"noerr":0,"x":390,"y":480,"wires":[["48c3b8d0.9c3558"]]},{"id":"48c3b8d0.9c3558","type":"switch","z":"4c6f3fee.b6675","name":"temp thresh","property":"payload","</a:t>
            </a:r>
            <a:r>
              <a:rPr lang="en-US" sz="600" dirty="0" err="1"/>
              <a:t>propertyType</a:t>
            </a:r>
            <a:r>
              <a:rPr lang="en-US" sz="600" dirty="0"/>
              <a:t>":"</a:t>
            </a:r>
            <a:r>
              <a:rPr lang="en-US" sz="600" dirty="0" err="1"/>
              <a:t>msg","rules</a:t>
            </a:r>
            <a:r>
              <a:rPr lang="en-US" sz="600" dirty="0"/>
              <a:t>":[{"t":"lte","v":"40","vt":"str"},{"t":"gt","v":"40","vt":"str"}],"checkall":"true","repair":false,"outputs":2,"x":550,"y":480,"wires":[["5af543bd.70630c"],["c3eb20e6.6fb63"]]},{"id":"6e974680.39cd28","type":"debug","z":"4c6f3fee.b6675","name":"cpu status","active":false,"complete":"false","x":890,"y":480,"wires":[]},{"id":"ea07eb98.bc0448","type":"debug","z":"4c6f3fee.b6675","name":"device data","active":false,"console":"false","complete":"true","x":410,"y":560,"wires":[]},{"id":"5af543bd.70630c","type":"template","z":"4c6f3fee.b6675","name":"safe","field":"payload","fieldType":"msg","syntax":"mustache","template":"Temperature ({{payload}}) within safe limits","x":710,"y":460,"wires":[["6e974680.39cd28","7b56a575.19d6ac"]]},{"id":"c3eb20e6.6fb63","type":"template","z":"4c6f3fee.b6675","name":"danger","template":"Temperature ({{payload}}) critical","x":720,"y":500,"wires":[["6e974680.39cd28"]]},{"id":"3db4e4f7.4a9dfc","type":"inject","z":"4c6f3fee.b6675","name":"Send Data","topic":"","payload":"true","payloadType":"bool","repeat":"","crontab":"","once":false,"x":120,"y":140,"wires":[["20164732.524cf8"]]},{"id":"20164732.524cf8","type":"function","z":"4c6f3fee.b6675","name":"Device payload","</a:t>
            </a:r>
            <a:r>
              <a:rPr lang="en-US" sz="600" dirty="0" err="1"/>
              <a:t>func</a:t>
            </a:r>
            <a:r>
              <a:rPr lang="en-US" sz="600" dirty="0"/>
              <a:t>":"// Thermostat's location:\</a:t>
            </a:r>
            <a:r>
              <a:rPr lang="en-US" sz="600" dirty="0" err="1"/>
              <a:t>nvar</a:t>
            </a:r>
            <a:r>
              <a:rPr lang="en-US" sz="600" dirty="0"/>
              <a:t> longitude1 = -98.49;\</a:t>
            </a:r>
            <a:r>
              <a:rPr lang="en-US" sz="600" dirty="0" err="1"/>
              <a:t>nvar</a:t>
            </a:r>
            <a:r>
              <a:rPr lang="en-US" sz="600" dirty="0"/>
              <a:t> latitude1 = 29.42;\n\n// Array of pseudo random temperatures\</a:t>
            </a:r>
            <a:r>
              <a:rPr lang="en-US" sz="600" dirty="0" err="1"/>
              <a:t>nvar</a:t>
            </a:r>
            <a:r>
              <a:rPr lang="en-US" sz="600" dirty="0"/>
              <a:t> temp1 = [15,17,18.5,20,21.5,23,24,22.2,19,18];\n\n// Array of pseudo random relative </a:t>
            </a:r>
            <a:r>
              <a:rPr lang="en-US" sz="600" dirty="0" err="1"/>
              <a:t>humidities</a:t>
            </a:r>
            <a:r>
              <a:rPr lang="en-US" sz="600" dirty="0"/>
              <a:t>\</a:t>
            </a:r>
            <a:r>
              <a:rPr lang="en-US" sz="600" dirty="0" err="1"/>
              <a:t>nvar</a:t>
            </a:r>
            <a:r>
              <a:rPr lang="en-US" sz="600" dirty="0"/>
              <a:t> humidity1 = [50,55,61,68,65,60,53,49,45,47];\n\n// Counter to select from array.\</a:t>
            </a:r>
            <a:r>
              <a:rPr lang="en-US" sz="600" dirty="0" err="1"/>
              <a:t>nvar</a:t>
            </a:r>
            <a:r>
              <a:rPr lang="en-US" sz="600" dirty="0"/>
              <a:t> counter1 = </a:t>
            </a:r>
            <a:r>
              <a:rPr lang="en-US" sz="600" dirty="0" err="1"/>
              <a:t>context.get</a:t>
            </a:r>
            <a:r>
              <a:rPr lang="en-US" sz="600" dirty="0"/>
              <a:t>('counter1')||0;\ncounter1 = counter1+1;\</a:t>
            </a:r>
            <a:r>
              <a:rPr lang="en-US" sz="600" dirty="0" err="1"/>
              <a:t>nif</a:t>
            </a:r>
            <a:r>
              <a:rPr lang="en-US" sz="600" dirty="0"/>
              <a:t>(counter1 &gt; 9) counter1 = 0;\</a:t>
            </a:r>
            <a:r>
              <a:rPr lang="en-US" sz="600" dirty="0" err="1"/>
              <a:t>ncontext.set</a:t>
            </a:r>
            <a:r>
              <a:rPr lang="en-US" sz="600" dirty="0"/>
              <a:t>('counter1',counter1);\n\n// Create MQTT message in JSON\</a:t>
            </a:r>
            <a:r>
              <a:rPr lang="en-US" sz="600" dirty="0" err="1"/>
              <a:t>nmsg</a:t>
            </a:r>
            <a:r>
              <a:rPr lang="en-US" sz="600" dirty="0"/>
              <a:t> = {\n  payload: </a:t>
            </a:r>
            <a:r>
              <a:rPr lang="en-US" sz="600" dirty="0" err="1"/>
              <a:t>JSON.stringify</a:t>
            </a:r>
            <a:r>
              <a:rPr lang="en-US" sz="600" dirty="0"/>
              <a:t>(\n    {\n      d:{\n        \"temp\" : temp1[counter1],\n        \"humidity\" : humidity1[counter1],\n        \"location\" :\n        {\n          \"longitude\" : longitude1,\n          \"latitude\" : latitude1\n        },\n      }\n    }\n  )\n};\</a:t>
            </a:r>
            <a:r>
              <a:rPr lang="en-US" sz="600" dirty="0" err="1"/>
              <a:t>nreturn</a:t>
            </a:r>
            <a:r>
              <a:rPr lang="en-US" sz="600" dirty="0"/>
              <a:t> msg;\n","outputs":1,"noerr":0,"x":340,"y":140,"wires":[["5f9f3a85.1b8ff4","d632271c.8819e8"]]},{"id":"5f9f3a85.1b8ff4","type":"debug","z":"4c6f3fee.b6675","name":"Debug output payload","active":false,"console":"false","complete":"payload","x":580,"y":200,"wires":[]},{"id":"33e5da99.a54c16","type":"comment","z":"4c6f3fee.b6675","name":"Device </a:t>
            </a:r>
            <a:r>
              <a:rPr lang="en-US" sz="600" dirty="0" err="1"/>
              <a:t>Simulator","info":"Sends</a:t>
            </a:r>
            <a:r>
              <a:rPr lang="en-US" sz="600" dirty="0"/>
              <a:t> simulated device sensor data to IBM Watson IoT </a:t>
            </a:r>
            <a:r>
              <a:rPr lang="en-US" sz="600" dirty="0" err="1"/>
              <a:t>Plaform</a:t>
            </a:r>
            <a:r>
              <a:rPr lang="en-US" sz="600" dirty="0"/>
              <a:t>.\n\</a:t>
            </a:r>
            <a:r>
              <a:rPr lang="en-US" sz="600" dirty="0" err="1"/>
              <a:t>nCan</a:t>
            </a:r>
            <a:r>
              <a:rPr lang="en-US" sz="600" dirty="0"/>
              <a:t> be configured to send on click or on an automatic interval.\n\n\</a:t>
            </a:r>
            <a:r>
              <a:rPr lang="en-US" sz="600" dirty="0" err="1"/>
              <a:t>n#Prerequisite</a:t>
            </a:r>
            <a:r>
              <a:rPr lang="en-US" sz="600" dirty="0"/>
              <a:t>\</a:t>
            </a:r>
            <a:r>
              <a:rPr lang="en-US" sz="600" dirty="0" err="1"/>
              <a:t>nOutput</a:t>
            </a:r>
            <a:r>
              <a:rPr lang="en-US" sz="600" dirty="0"/>
              <a:t> node device type and device ID need to match a device that it registered in a running IBM Watson IoT Platform service.\n\n# Watson IoT Platform docs\n[Connecting devices](https://www.bluemix.net/docs/services/IoT/iotplatform_task.html)","x":120,"y":60,"wires":[]},{"id":"c742e956.a93c08","type":"comment","z":"4c6f3fee.b6675","name":"1. Configure target","info":"","x":570,"y":100,"wires":[]},{"id":"eee1d834.9e4158","type":"comment","z":"4c6f3fee.b6675","name":"2. Click to send </a:t>
            </a:r>
            <a:r>
              <a:rPr lang="en-US" sz="600" dirty="0" err="1"/>
              <a:t>data","info":"To</a:t>
            </a:r>
            <a:r>
              <a:rPr lang="en-US" sz="600" dirty="0"/>
              <a:t> automatically send data:\n1. Change *Repeat* to interval.\n2. Click Deploy button.\n","x":130,"y":180,"wires":[]},{"id":"5f5d259.a7f9cdc","type":"comment","z":"4c6f3fee.b6675","name":"Temperature Monitor","info":"","x":210,"y":380,"wires":[]},{"id":"f573da3c.d9d7d8","type":"comment","z":"4c6f3fee.b6675","name":"Configure source","info":"","x":200,"y":440,"wires":[]},{"id":"cea7b111.fe71b","type":"json","z":"4c6f3fee.b6675","name":"","property":"payload","action":"","pretty":false,"x":230,"y":480,"wires":[["1980e43f.b4d11c","ea07eb98.bc0448"]]},{"id":"d632271c.8819e8","type":"mqtt out","z":"4c6f3fee.b6675","name":"","topic":"TempData","qos":"1","retain":"","broker":"8fde701c.6c6c3","x":790,"y":140,"wires":[]},{"id":"7b56a575.19d6ac","type":"ui_text","z":"4c6f3fee.b6675","group":"7439f979.e3ee18","order":1,"width":0,"height":0,"name":"","label":"text","format":"{{</a:t>
            </a:r>
            <a:r>
              <a:rPr lang="en-US" sz="600" dirty="0" err="1"/>
              <a:t>msg.payload</a:t>
            </a:r>
            <a:r>
              <a:rPr lang="en-US" sz="600" dirty="0"/>
              <a:t>}}","layout":"row-spread","x":910,"y":360,"wires":[]},{"id":"c0b9a71b.9ea2b8","type":"function","z":"5ac91ff3.86fef","name":"Add Play","</a:t>
            </a:r>
            <a:r>
              <a:rPr lang="en-US" sz="600" dirty="0" err="1"/>
              <a:t>func</a:t>
            </a:r>
            <a:r>
              <a:rPr lang="en-US" sz="600" dirty="0"/>
              <a:t>":"\</a:t>
            </a:r>
            <a:r>
              <a:rPr lang="en-US" sz="600" dirty="0" err="1"/>
              <a:t>nif</a:t>
            </a:r>
            <a:r>
              <a:rPr lang="en-US" sz="600" dirty="0"/>
              <a:t>(</a:t>
            </a:r>
            <a:r>
              <a:rPr lang="en-US" sz="600" dirty="0" err="1"/>
              <a:t>msg.payload.game.length</a:t>
            </a:r>
            <a:r>
              <a:rPr lang="en-US" sz="600" dirty="0"/>
              <a:t> &lt;= 20){\n    \n //Concatenate a play\n </a:t>
            </a:r>
            <a:r>
              <a:rPr lang="en-US" sz="600" dirty="0" err="1"/>
              <a:t>msg.payload.game.push</a:t>
            </a:r>
            <a:r>
              <a:rPr lang="en-US" sz="600" dirty="0"/>
              <a:t>(</a:t>
            </a:r>
            <a:r>
              <a:rPr lang="en-US" sz="600" dirty="0" err="1"/>
              <a:t>Math.round</a:t>
            </a:r>
            <a:r>
              <a:rPr lang="en-US" sz="600" dirty="0"/>
              <a:t>(</a:t>
            </a:r>
            <a:r>
              <a:rPr lang="en-US" sz="600" dirty="0" err="1"/>
              <a:t>Math.random</a:t>
            </a:r>
            <a:r>
              <a:rPr lang="en-US" sz="600" dirty="0"/>
              <a:t>()*15))\n    \n}\</a:t>
            </a:r>
            <a:r>
              <a:rPr lang="en-US" sz="600" dirty="0" err="1"/>
              <a:t>nelse</a:t>
            </a:r>
            <a:r>
              <a:rPr lang="en-US" sz="600" dirty="0"/>
              <a:t>{\n //Pop out first game in list and add a new one at the end\n </a:t>
            </a:r>
            <a:r>
              <a:rPr lang="en-US" sz="600" dirty="0" err="1"/>
              <a:t>msg.payload.game.shift</a:t>
            </a:r>
            <a:r>
              <a:rPr lang="en-US" sz="600" dirty="0"/>
              <a:t>(); // Remove an item from the beginning of an array.\n </a:t>
            </a:r>
            <a:r>
              <a:rPr lang="en-US" sz="600" dirty="0" err="1"/>
              <a:t>msg.payload.game.push</a:t>
            </a:r>
            <a:r>
              <a:rPr lang="en-US" sz="600" dirty="0"/>
              <a:t>(</a:t>
            </a:r>
            <a:r>
              <a:rPr lang="en-US" sz="600" dirty="0" err="1"/>
              <a:t>Math.round</a:t>
            </a:r>
            <a:r>
              <a:rPr lang="en-US" sz="600" dirty="0"/>
              <a:t>(</a:t>
            </a:r>
            <a:r>
              <a:rPr lang="en-US" sz="600" dirty="0" err="1"/>
              <a:t>Math.random</a:t>
            </a:r>
            <a:r>
              <a:rPr lang="en-US" sz="600" dirty="0"/>
              <a:t>()*15))\n}\n\n\</a:t>
            </a:r>
            <a:r>
              <a:rPr lang="en-US" sz="600" dirty="0" err="1"/>
              <a:t>nreturn</a:t>
            </a:r>
            <a:r>
              <a:rPr lang="en-US" sz="600" dirty="0"/>
              <a:t> msg","outputs":1,"noerr":0,"x":560,"y":320,"wires":[["4004f32f.841acc","6a2ba603.56a918","285e1be5.e64a54"]]},{"id":"4004f32f.841acc","type":"debug","z":"5ac91ff3.86fef","name":"Debug output payload","active":false,"tosidebar":true,"console":false,"tostatus":false,"complete":"payload","targetType":"msg","x":840,"y":360,"wires":[]},{"id":"512750c.59b06b","type":"comment","z":"5ac91ff3.86fef","name":"Device Simulator - Press to Start a New </a:t>
            </a:r>
            <a:r>
              <a:rPr lang="en-US" sz="600" dirty="0" err="1"/>
              <a:t>Game","info":"Sends</a:t>
            </a:r>
            <a:r>
              <a:rPr lang="en-US" sz="600" dirty="0"/>
              <a:t> simulated device sensor data to IBM Watson IoT </a:t>
            </a:r>
            <a:r>
              <a:rPr lang="en-US" sz="600" dirty="0" err="1"/>
              <a:t>Plaform</a:t>
            </a:r>
            <a:r>
              <a:rPr lang="en-US" sz="600" dirty="0"/>
              <a:t>.\n\</a:t>
            </a:r>
            <a:r>
              <a:rPr lang="en-US" sz="600" dirty="0" err="1"/>
              <a:t>nCan</a:t>
            </a:r>
            <a:r>
              <a:rPr lang="en-US" sz="600" dirty="0"/>
              <a:t> be configured to send on click or on an automatic interval.\n\n\</a:t>
            </a:r>
            <a:r>
              <a:rPr lang="en-US" sz="600" dirty="0" err="1"/>
              <a:t>n#Prerequisite</a:t>
            </a:r>
            <a:r>
              <a:rPr lang="en-US" sz="600" dirty="0"/>
              <a:t>\</a:t>
            </a:r>
            <a:r>
              <a:rPr lang="en-US" sz="600" dirty="0" err="1"/>
              <a:t>nOutput</a:t>
            </a:r>
            <a:r>
              <a:rPr lang="en-US" sz="600" dirty="0"/>
              <a:t> node device type and device ID need to match a device that it registered in a running IBM Watson IoT Platform service.\n\n# Watson IoT Platform docs\n[Connecting devices](https://www.bluemix.net/docs/services/IoT/iotplatform_task.html)","x":270,"y":40,"wires":[]},{"id":"f996af79.0680f","type":"comment","z":"5ac91ff3.86fef","name":"Add move to P1 and send to P2","info":"","x":190,"y":240,"wires":[]},{"id":"df42a169.95838","type":"mqtt out","z":"5ac91ff3.86fef","name":"","topic":"P1_GAME_ESE516_T0","qos":"1","retain":"","broker":"8fde701c.6c6c3","x":750,"y":40,"wires":[]},{"id":"ca8ced29.a967c","type":"inject","z":"5ac91ff3.86fef","name":"","topic":"","payload":"{\"game\":[0]}","payloadType":"json","repeat":"","crontab":"","once":false,"onceDelay":0.1,"x":190,"y":80,"wires":[["bf064806.f9d048"]]},{"id":"a499c6df.4fc628","type":"debug","z":"5ac91ff3.86fef","name":"Debug output payload","active":false,"console":"false","complete":"payload","x":740,"y":100,"wires":[]},{"id":"aa913e41.84da","type":"mqtt in","z":"5ac91ff3.86fef","name":"","topic":"P1_GAME_ESE516_T0","qos":"1","datatype":"auto","broker":"8fde701c.6c6c3","x":200,"y":340,"wires":[["3f1df67f.27042a","cdc8ef25.6f588"]]},{"id":"3f1df67f.27042a","type":"debug","z":"5ac91ff3.86fef","name":"Debug output payload","active":false,"console":"false","complete":"payload","x":460,"y":460,"wires":[]},{"id":"cb535277.c48ac","type":"debug","z":"5ac91ff3.86fef","name":"Debug output payload","active":false,"tosidebar":true,"console":false,"tostatus":false,"complete":"payload","targetType":"msg","x":600,"y":400,"wires":[]},{"id":"cdc8ef25.6f588","type":"json","z":"5ac91ff3.86fef","name":"","property":"payload","action":"","pretty":false,"x":410,"y":320,"wires":[["c0b9a71b.9ea2b8","cb535277.c48ac"]]},{"id":"6a2ba603.56a918","type":"mqtt out","z":"5ac91ff3.86fef","name":"","topic":"P2_GAME_ESE516_T0","qos":"1","retain":"","broker":"8fde701c.6c6c3","x":870,"y":280,"wires":[]},{"id":"f924ab3.23dd358","type":"mqtt in","z":"5ac91ff3.86fef","name":"","topic":"P2_GAME_ESE516_T0","qos":"1","datatype":"auto","broker":"8fde701c.6c6c3","x":200,"y":600,"wires":[["a676c449.c87e88","a9b58c3.b276f7"]]},{"id":"5bcf18fa.29cbd8","type":"function","z":"5ac91ff3.86fef","name":"Add Play","</a:t>
            </a:r>
            <a:r>
              <a:rPr lang="en-US" sz="600" dirty="0" err="1"/>
              <a:t>func</a:t>
            </a:r>
            <a:r>
              <a:rPr lang="en-US" sz="600" dirty="0"/>
              <a:t>":"\</a:t>
            </a:r>
            <a:r>
              <a:rPr lang="en-US" sz="600" dirty="0" err="1"/>
              <a:t>nif</a:t>
            </a:r>
            <a:r>
              <a:rPr lang="en-US" sz="600" dirty="0"/>
              <a:t>(</a:t>
            </a:r>
            <a:r>
              <a:rPr lang="en-US" sz="600" dirty="0" err="1"/>
              <a:t>msg.payload.game.length</a:t>
            </a:r>
            <a:r>
              <a:rPr lang="en-US" sz="600" dirty="0"/>
              <a:t> &lt;= 20){\n    \n //Concatenate a play\n </a:t>
            </a:r>
            <a:r>
              <a:rPr lang="en-US" sz="600" dirty="0" err="1"/>
              <a:t>msg.payload.game.push</a:t>
            </a:r>
            <a:r>
              <a:rPr lang="en-US" sz="600" dirty="0"/>
              <a:t>(</a:t>
            </a:r>
            <a:r>
              <a:rPr lang="en-US" sz="600" dirty="0" err="1"/>
              <a:t>Math.round</a:t>
            </a:r>
            <a:r>
              <a:rPr lang="en-US" sz="600" dirty="0"/>
              <a:t>(</a:t>
            </a:r>
            <a:r>
              <a:rPr lang="en-US" sz="600" dirty="0" err="1"/>
              <a:t>Math.random</a:t>
            </a:r>
            <a:r>
              <a:rPr lang="en-US" sz="600" dirty="0"/>
              <a:t>()*15))\n    \n}\</a:t>
            </a:r>
            <a:r>
              <a:rPr lang="en-US" sz="600" dirty="0" err="1"/>
              <a:t>nelse</a:t>
            </a:r>
            <a:r>
              <a:rPr lang="en-US" sz="600" dirty="0"/>
              <a:t>{\n //Pop out first game in list and add a new one at the end\n </a:t>
            </a:r>
            <a:r>
              <a:rPr lang="en-US" sz="600" dirty="0" err="1"/>
              <a:t>msg.payload.game.shift</a:t>
            </a:r>
            <a:r>
              <a:rPr lang="en-US" sz="600" dirty="0"/>
              <a:t>(); // Remove an item from the beginning of an array.\n </a:t>
            </a:r>
            <a:r>
              <a:rPr lang="en-US" sz="600" dirty="0" err="1"/>
              <a:t>msg.payload.game.push</a:t>
            </a:r>
            <a:r>
              <a:rPr lang="en-US" sz="600" dirty="0"/>
              <a:t>(</a:t>
            </a:r>
            <a:r>
              <a:rPr lang="en-US" sz="600" dirty="0" err="1"/>
              <a:t>Math.round</a:t>
            </a:r>
            <a:r>
              <a:rPr lang="en-US" sz="600" dirty="0"/>
              <a:t>(</a:t>
            </a:r>
            <a:r>
              <a:rPr lang="en-US" sz="600" dirty="0" err="1"/>
              <a:t>Math.random</a:t>
            </a:r>
            <a:r>
              <a:rPr lang="en-US" sz="600" dirty="0"/>
              <a:t>()*15))\n}\n\n\</a:t>
            </a:r>
            <a:r>
              <a:rPr lang="en-US" sz="600" dirty="0" err="1"/>
              <a:t>nreturn</a:t>
            </a:r>
            <a:r>
              <a:rPr lang="en-US" sz="600" dirty="0"/>
              <a:t> msg","outputs":1,"noerr":0,"x":580,"y":600,"wires":[["300afcfa.6035e4","e4c6da55.0408d8","229d5f64.5c929"]]},{"id":"300afcfa.6035e4","type":"debug","z":"5ac91ff3.86fef","name":"Debug output payload","active":false,"tosidebar":true,"console":false,"tostatus":false,"complete":"payload","targetType":"msg","x":820,"y":700,"wires":[]},{"id":"a9b58c3.b276f7","type":"debug","z":"5ac91ff3.86fef","name":"Debug output payload","active":false,"console":"false","complete":"payload","x":380,"y":740,"wires":[]},{"id":"885aa766.0de178","type":"debug","z":"5ac91ff3.86fef","name":"Debug output payload","active":false,"tosidebar":true,"console":false,"tostatus":false,"complete":"payload","targetType":"msg","x":540,"y":680,"wires":[]},{"id":"a676c449.c87e88","type":"json","z":"5ac91ff3.86fef","name":"","property":"payload","action":"","pretty":false,"x":430,"y":600,"wires":[["5bcf18fa.29cbd8","885aa766.0de178"]]},{"id":"54dd8cf6.8f1434","type":"mqtt out","z":"5ac91ff3.86fef","name":"","topic":"P1_GAME_ESE516_T0","qos":"1","retain":"","broker":"8fde701c.6c6c3","x":570,"y":880,"wires":[]},{"id":"e174c289.77e3e","type":"ui_button","z":"5ac91ff3.86fef","name":"","group":"622b3681.b637e8","order":1,"width":0,"height":0,"passthru":false,"label":"Simulate Turn","tooltip":"","color":"","bgcolor":"","icon":"","payload":"","payloadType":"str","topic":"","x":140,"y":913,"wires":[["cfad289c.cedd48"]]},{"id":"e4c6da55.0408d8","type":"change","z":"5ac91ff3.86fef","name":"","rules":[{"t":"set","p":"message1","pt":"global","to":"payload","tot":"msg"}],"action":"","property":"","from":"","to":"","reg":false,"x":840,"y":580,"wires":[[]]},{"id":"cfad289c.cedd48","type":"change","z":"5ac91ff3.86fef","name":"","rules":[{"t":"set","p":"payload","pt":"msg","to":"message1","tot":"global"}],"action":"","property":"","from":"","to":"","reg":false,"x":360,"y":893,"wires":[["54dd8cf6.8f1434"]]},{"id":"68983335.0e7d1c","type":"comment","z":"5ac91ff3.86fef","name":"Add move to P2 and send to P1 when BUTTON is press","info":"","x":240,"y":540,"wires":[]},{"id":"bc2624d3.a95a38","type":"comment","z":"5ac91ff3.86fef","name":"Simulate Turn","info":"","x":110,"y":820,"wires":[]},{"id":"285e1be5.e64a54","type":"ui_text","z":"5ac91ff3.86fef","group":"622b3681.b637e8","order":1,"width":0,"height":0,"name":"","label":"P1 </a:t>
            </a:r>
            <a:r>
              <a:rPr lang="en-US" sz="600" dirty="0" err="1"/>
              <a:t>Move","format</a:t>
            </a:r>
            <a:r>
              <a:rPr lang="en-US" sz="600" dirty="0"/>
              <a:t>":"{{</a:t>
            </a:r>
            <a:r>
              <a:rPr lang="en-US" sz="600" dirty="0" err="1"/>
              <a:t>msg.payload</a:t>
            </a:r>
            <a:r>
              <a:rPr lang="en-US" sz="600" dirty="0"/>
              <a:t>}}","layout":"row-spread","x":850,"y":220,"wires":[]},{"id":"229d5f64.5c929","type":"ui_text","z":"5ac91ff3.86fef","group":"622b3681.b637e8","order":1,"width":0,"height":0,"name":"","label":"P2 </a:t>
            </a:r>
            <a:r>
              <a:rPr lang="en-US" sz="600" dirty="0" err="1"/>
              <a:t>Move","format</a:t>
            </a:r>
            <a:r>
              <a:rPr lang="en-US" sz="600" dirty="0"/>
              <a:t>":"{{</a:t>
            </a:r>
            <a:r>
              <a:rPr lang="en-US" sz="600" dirty="0" err="1"/>
              <a:t>msg.payload</a:t>
            </a:r>
            <a:r>
              <a:rPr lang="en-US" sz="600" dirty="0"/>
              <a:t>}}","layout":"row-spread","x":820,"y":640,"wires":[]},{"id":"bf064806.f9d048","type":"ui_button","z":"5ac91ff3.86fef","name":"","group":"622b3681.b637e8","order":1,"width":0,"height":0,"passthru":true,"label":"Initialize Game","tooltip":"","color":"","bgcolor":"","icon":"","payload":"{\"game\":[0]}","payloadType":"str","topic":"","x":440,"y":80,"wires":[["df42a169.95838","a499c6df.4fc628"]]},{"id":"d16fab0f.782708","type":"comment","z":"116f1ff.480b0e","name":"Animate Play","info":"","x":90,"y":240,"wires":[]},{"id":"c05aed9b.ab7db","type":"debug","z":"116f1ff.480b0e","name":"Debug output payload","active":true,"console":"false","complete":"payload","x":560,"y":500,"wires":[]},{"id":"4cc0ab2a.88b434","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1","x":1270,"y":100,"wires":[]},{"id":"f9b26a67.5cf388","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2","x":1270,"y":140,"wires":[]},{"id":"bd8f2b7c.6796e8","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3","x":1270,"y":180,"wires":[]},{"id":"c86d8d18.d96ed","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4","x":1270,"y":220,"wires":[]},{"id":"a8e0b200.dc4ed","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5","x":1270,"y":260,"wires":[]},{"id":"f0a50ac5.90c7b8","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6","x":1270,"y":300,"wires":[]},{"id":"b21ac57f.faad88","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7","x":1270,"y":340,"wires":[]},{"id":"ac0ec6c3.755758","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8","x":1270,"y":380,"wires":[]},{"id":"2b88fff0.d9844","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9","x":1270,"y":420,"wires":[]},{"id":"82382e0b.fa71b","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10","x":1270,"y":460,"wires":[]},{"id":"950d5279.e6a1a","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11","x":1270,"y":500,"wires":[]},{"id":"ac0f2d76.c8a64","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12","x":1270,"y":540,"wires":[]},{"id":"7bf92286.7a891c","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13","x":1270,"y":580,"wires":[]},{"id":"f0e0de4e.3c93d","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14","x":1270,"y":620,"wires":[]},{"id":"9df0706.839de9","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15","x":1270,"y":660,"wires":[]},{"id":"b1a93491.7b7948","type":"ui_led","z":"116f1ff.480b0e","group":"d7d463f4.cae2c","order":1,"width":"1","height":"1","label":"","labelPlacement":"left","labelAlignment":"left","colorForValue":[{"color":"red","value":"false","</a:t>
            </a:r>
            <a:r>
              <a:rPr lang="en-US" sz="600" dirty="0" err="1"/>
              <a:t>valueType</a:t>
            </a:r>
            <a:r>
              <a:rPr lang="en-US" sz="600" dirty="0"/>
              <a:t>":"bool"},{"color":"green","value":"true","</a:t>
            </a:r>
            <a:r>
              <a:rPr lang="en-US" sz="600" dirty="0" err="1"/>
              <a:t>valueType</a:t>
            </a:r>
            <a:r>
              <a:rPr lang="en-US" sz="600" dirty="0"/>
              <a:t>":"bool"}],"allowColorForValueInMessage":false,"name":"Led16","x":1270,"y":700,"wires":[]},{"id":"1d3c5dd4.892ae2","type":"split","z":"116f1ff.480b0e","name":"","splt":" ","spltType":"str","arraySplt":1,"arraySpltType":"len","stream":false,"addname":"","x":490,"y":220,"wires":[["24e73d6a.04f4b2"]]},{"id":"29d0818d.68588e","type":"delay","z":"116f1ff.480b0e","name":"","pauseType":"rate","timeout":"1","timeoutUnits":"seconds","rate":"1","nbRateUnits":"1","rateUnits":"second","randomFirst":"1","randomLast":"5","randomUnits":"seconds","drop":false,"x":750,"y":280,"wires":[["d30cfd4f.67b37","3a37c28f.ff8e2e"]]},{"id":"7167d561.2eca6c","type":"mqtt in","z":"116f1ff.480b0e","name":"","topic":"P2_GAME_ESE516_T0","qos":"1","datatype":"auto","broker":"8fde701c.6c6c3","x":100,"y":340,"wires":[["63059394.4cf9ec"]]},{"id":"d30cfd4f.67b37","type":"debug","z":"116f1ff.480b0e","name":"Debug output payload","active":true,"console":"false","complete":"payload","x":940,"y":580,"wires":[]},{"id":"63059394.4cf9ec","type":"json","z":"116f1ff.480b0e","name":"","property":"payload","action":"","pretty":false,"x":290,"y":340,"wires":[["c05aed9b.ab7db","e62ea6ab.bd4a28"]]},{"id":"24e73d6a.04f4b2","type":"split","z":"116f1ff.480b0e","name":"","splt":" ","spltType":"str","arraySplt":1,"arraySpltType":"len","stream":false,"addname":"topic","x":610,"y":280,"wires":[["29d0818d.68588e"]]},{"id":"764ea03a.3afae","type":"debug","z":"116f1ff.480b0e","name":"Debug output payload","active":true,"console":"false","complete":"payload","x":1300,"y":60,"wires":[]},{"id":"3a37c28f.ff8e2e","type":"function","z":"116f1ff.480b0e","name":"","func":"var on = { payload: true};\</a:t>
            </a:r>
            <a:r>
              <a:rPr lang="en-US" sz="600" dirty="0" err="1"/>
              <a:t>nvar</a:t>
            </a:r>
            <a:r>
              <a:rPr lang="en-US" sz="600" dirty="0"/>
              <a:t> off = { payload: false};\n\n\</a:t>
            </a:r>
            <a:r>
              <a:rPr lang="en-US" sz="600" dirty="0" err="1"/>
              <a:t>nif</a:t>
            </a:r>
            <a:r>
              <a:rPr lang="en-US" sz="600" dirty="0"/>
              <a:t>(</a:t>
            </a:r>
            <a:r>
              <a:rPr lang="en-US" sz="600" dirty="0" err="1"/>
              <a:t>msg.payload</a:t>
            </a:r>
            <a:r>
              <a:rPr lang="en-US" sz="600" dirty="0"/>
              <a:t> === 0)\n{\n  return [on, off, off, off, off, off, off, off, off, off, off, off, off, off, off, off];  \n    \n}\</a:t>
            </a:r>
            <a:r>
              <a:rPr lang="en-US" sz="600" dirty="0" err="1"/>
              <a:t>nelse</a:t>
            </a:r>
            <a:r>
              <a:rPr lang="en-US" sz="600" dirty="0"/>
              <a:t> if(</a:t>
            </a:r>
            <a:r>
              <a:rPr lang="en-US" sz="600" dirty="0" err="1"/>
              <a:t>msg.payload</a:t>
            </a:r>
            <a:r>
              <a:rPr lang="en-US" sz="600" dirty="0"/>
              <a:t> === 1)\n{\n  return [off, on, off, off, off, off, off, off, off, off, off, off, off, off, off, off];  \n    \n}\</a:t>
            </a:r>
            <a:r>
              <a:rPr lang="en-US" sz="600" dirty="0" err="1"/>
              <a:t>nelse</a:t>
            </a:r>
            <a:r>
              <a:rPr lang="en-US" sz="600" dirty="0"/>
              <a:t> if(</a:t>
            </a:r>
            <a:r>
              <a:rPr lang="en-US" sz="600" dirty="0" err="1"/>
              <a:t>msg.payload</a:t>
            </a:r>
            <a:r>
              <a:rPr lang="en-US" sz="600" dirty="0"/>
              <a:t> === 2)\n{\n  return [off, off, on, off, off, off, off, off, off, off, off, off, off, off, off, off];  \n    \n}\</a:t>
            </a:r>
            <a:r>
              <a:rPr lang="en-US" sz="600" dirty="0" err="1"/>
              <a:t>nelse</a:t>
            </a:r>
            <a:r>
              <a:rPr lang="en-US" sz="600" dirty="0"/>
              <a:t> if(</a:t>
            </a:r>
            <a:r>
              <a:rPr lang="en-US" sz="600" dirty="0" err="1"/>
              <a:t>msg.payload</a:t>
            </a:r>
            <a:r>
              <a:rPr lang="en-US" sz="600" dirty="0"/>
              <a:t> === 3)\n{\n  return [off, off, off, on, off, off, off, off, off, off, off, off, off, off, off, off];  \n    \n}\</a:t>
            </a:r>
            <a:r>
              <a:rPr lang="en-US" sz="600" dirty="0" err="1"/>
              <a:t>nelse</a:t>
            </a:r>
            <a:r>
              <a:rPr lang="en-US" sz="600" dirty="0"/>
              <a:t> if(</a:t>
            </a:r>
            <a:r>
              <a:rPr lang="en-US" sz="600" dirty="0" err="1"/>
              <a:t>msg.payload</a:t>
            </a:r>
            <a:r>
              <a:rPr lang="en-US" sz="600" dirty="0"/>
              <a:t> === 4)\n{\n  return [off, off, off, off, on, off, off, off, off, off, off, off, off, off, off, off];  \n    \n}\</a:t>
            </a:r>
            <a:r>
              <a:rPr lang="en-US" sz="600" dirty="0" err="1"/>
              <a:t>nelse</a:t>
            </a:r>
            <a:r>
              <a:rPr lang="en-US" sz="600" dirty="0"/>
              <a:t> if(</a:t>
            </a:r>
            <a:r>
              <a:rPr lang="en-US" sz="600" dirty="0" err="1"/>
              <a:t>msg.payload</a:t>
            </a:r>
            <a:r>
              <a:rPr lang="en-US" sz="600" dirty="0"/>
              <a:t> === 5)\n{\n  return [off, off, off, off, off, on, off, off, off, off, off, off, off, off, off, off];  \n    \n}\</a:t>
            </a:r>
            <a:r>
              <a:rPr lang="en-US" sz="600" dirty="0" err="1"/>
              <a:t>nelse</a:t>
            </a:r>
            <a:r>
              <a:rPr lang="en-US" sz="600" dirty="0"/>
              <a:t> if(</a:t>
            </a:r>
            <a:r>
              <a:rPr lang="en-US" sz="600" dirty="0" err="1"/>
              <a:t>msg.payload</a:t>
            </a:r>
            <a:r>
              <a:rPr lang="en-US" sz="600" dirty="0"/>
              <a:t> === 6)\n{\n  return [off, off, off, off, off, off, on, off, off, off, off, off, off, off, off, off];  \n    \n}\</a:t>
            </a:r>
            <a:r>
              <a:rPr lang="en-US" sz="600" dirty="0" err="1"/>
              <a:t>nelse</a:t>
            </a:r>
            <a:r>
              <a:rPr lang="en-US" sz="600" dirty="0"/>
              <a:t> if(</a:t>
            </a:r>
            <a:r>
              <a:rPr lang="en-US" sz="600" dirty="0" err="1"/>
              <a:t>msg.payload</a:t>
            </a:r>
            <a:r>
              <a:rPr lang="en-US" sz="600" dirty="0"/>
              <a:t> === 7)\n{\n  return [off, off, off, off, off, off, off, on, off, off, off, off, off, off, off, off];  \n    \n}\</a:t>
            </a:r>
            <a:r>
              <a:rPr lang="en-US" sz="600" dirty="0" err="1"/>
              <a:t>nelse</a:t>
            </a:r>
            <a:r>
              <a:rPr lang="en-US" sz="600" dirty="0"/>
              <a:t> if(</a:t>
            </a:r>
            <a:r>
              <a:rPr lang="en-US" sz="600" dirty="0" err="1"/>
              <a:t>msg.payload</a:t>
            </a:r>
            <a:r>
              <a:rPr lang="en-US" sz="600" dirty="0"/>
              <a:t> === 8)\n{\n  return [off, off, off, off, off, off, off, off, on, off, off, off, off, off, off, off];  \n    \n}\</a:t>
            </a:r>
            <a:r>
              <a:rPr lang="en-US" sz="600" dirty="0" err="1"/>
              <a:t>nelse</a:t>
            </a:r>
            <a:r>
              <a:rPr lang="en-US" sz="600" dirty="0"/>
              <a:t> if(</a:t>
            </a:r>
            <a:r>
              <a:rPr lang="en-US" sz="600" dirty="0" err="1"/>
              <a:t>msg.payload</a:t>
            </a:r>
            <a:r>
              <a:rPr lang="en-US" sz="600" dirty="0"/>
              <a:t> === 9)\n{\n  return [off, off, off, off, off, off, off, off, off, on, off, off, off, off, off, off];  \n    \n}\</a:t>
            </a:r>
            <a:r>
              <a:rPr lang="en-US" sz="600" dirty="0" err="1"/>
              <a:t>nelse</a:t>
            </a:r>
            <a:r>
              <a:rPr lang="en-US" sz="600" dirty="0"/>
              <a:t> if(</a:t>
            </a:r>
            <a:r>
              <a:rPr lang="en-US" sz="600" dirty="0" err="1"/>
              <a:t>msg.payload</a:t>
            </a:r>
            <a:r>
              <a:rPr lang="en-US" sz="600" dirty="0"/>
              <a:t> === 10)\n{\n  return [off, off, off, off, off, off, off, off, off, off, on, off, off, off, off, off];  \n    \n}\</a:t>
            </a:r>
            <a:r>
              <a:rPr lang="en-US" sz="600" dirty="0" err="1"/>
              <a:t>nelse</a:t>
            </a:r>
            <a:r>
              <a:rPr lang="en-US" sz="600" dirty="0"/>
              <a:t> if(</a:t>
            </a:r>
            <a:r>
              <a:rPr lang="en-US" sz="600" dirty="0" err="1"/>
              <a:t>msg.payload</a:t>
            </a:r>
            <a:r>
              <a:rPr lang="en-US" sz="600" dirty="0"/>
              <a:t> === 11)\n{\n  return [off, off, off, off, off, off, off, off, off, on, off, off, off, off, off, off];  \n    \n}\</a:t>
            </a:r>
            <a:r>
              <a:rPr lang="en-US" sz="600" dirty="0" err="1"/>
              <a:t>nelse</a:t>
            </a:r>
            <a:r>
              <a:rPr lang="en-US" sz="600" dirty="0"/>
              <a:t> if(</a:t>
            </a:r>
            <a:r>
              <a:rPr lang="en-US" sz="600" dirty="0" err="1"/>
              <a:t>msg.payload</a:t>
            </a:r>
            <a:r>
              <a:rPr lang="en-US" sz="600" dirty="0"/>
              <a:t> === 12)\n{\n  return [off, off, off, off, off, off, off, off, off, off, on, off, off, off, off, off];  \n    \n}\</a:t>
            </a:r>
            <a:r>
              <a:rPr lang="en-US" sz="600" dirty="0" err="1"/>
              <a:t>nelse</a:t>
            </a:r>
            <a:r>
              <a:rPr lang="en-US" sz="600" dirty="0"/>
              <a:t> if(</a:t>
            </a:r>
            <a:r>
              <a:rPr lang="en-US" sz="600" dirty="0" err="1"/>
              <a:t>msg.payload</a:t>
            </a:r>
            <a:r>
              <a:rPr lang="en-US" sz="600" dirty="0"/>
              <a:t> === 13)\n{\n  return [off, off, off, off, off, off, off, off, off, off, off, on, off, off, off, off];  \n    \n}\</a:t>
            </a:r>
            <a:r>
              <a:rPr lang="en-US" sz="600" dirty="0" err="1"/>
              <a:t>nelse</a:t>
            </a:r>
            <a:r>
              <a:rPr lang="en-US" sz="600" dirty="0"/>
              <a:t> if(</a:t>
            </a:r>
            <a:r>
              <a:rPr lang="en-US" sz="600" dirty="0" err="1"/>
              <a:t>msg.payload</a:t>
            </a:r>
            <a:r>
              <a:rPr lang="en-US" sz="600" dirty="0"/>
              <a:t> === 14)\n{\n  return [off, off, off, off, off, off, off, off, off, off, off, off, on, off, off, off];  \n    \n}\</a:t>
            </a:r>
            <a:r>
              <a:rPr lang="en-US" sz="600" dirty="0" err="1"/>
              <a:t>nelse</a:t>
            </a:r>
            <a:r>
              <a:rPr lang="en-US" sz="600" dirty="0"/>
              <a:t> if(</a:t>
            </a:r>
            <a:r>
              <a:rPr lang="en-US" sz="600" dirty="0" err="1"/>
              <a:t>msg.payload</a:t>
            </a:r>
            <a:r>
              <a:rPr lang="en-US" sz="600" dirty="0"/>
              <a:t> === 15)\n{\n  return [off, off, off, off, off, off, off, off, off, off, off, off, off, on, off, off];  \n    \n}\</a:t>
            </a:r>
            <a:r>
              <a:rPr lang="en-US" sz="600" dirty="0" err="1"/>
              <a:t>nelse</a:t>
            </a:r>
            <a:r>
              <a:rPr lang="en-US" sz="600" dirty="0"/>
              <a:t>\n{\n  return [off, off, off, off, off, off, off, off, off, off, off, off, off, off, off, off];  \n    \n}\n","outputs":16,"noerr":0,"x":960,"y":280,"wires":[["4cc0ab2a.88b434","764ea03a.3afae"],["f9b26a67.5cf388"],["bd8f2b7c.6796e8"],["c86d8d18.d96ed"],["a8e0b200.dc4ed"],["f0a50ac5.90c7b8"],["b21ac57f.faad88"],["ac0ec6c3.755758"],["2b88fff0.d9844"],["82382e0b.fa71b"],["950d5279.e6a1a"],["ac0f2d76.c8a64"],["7bf92286.7a891c"],["f0e0de4e.3c93d"],["9df0706.839de9"],["b1a93491.7b7948"]]},{"id":"e62ea6ab.bd4a28","type":"function","z":"116f1ff.480b0e","name":"","func":"msg.payload.game.push(16) //Add 16 at end to turn of system\</a:t>
            </a:r>
            <a:r>
              <a:rPr lang="en-US" sz="600" dirty="0" err="1"/>
              <a:t>nreturn</a:t>
            </a:r>
            <a:r>
              <a:rPr lang="en-US" sz="600" dirty="0"/>
              <a:t> msg;","outputs":1,"noerr":0,"x":380,"y":300,"wires":[["1d3c5dd4.892ae2"]]},{"id":"86610934.402028","type":"mqtt in","z":"4c6f3fee.b6675","name":"","topic":"P1_IMU_ESE516_T0","qos":"2","datatype":"auto","broker":"8fde701c.6c6c3","x":210,"y":720,"wires":[["ea8af28d.45304"]]},{"id":"ea8af28d.45304","type":"debug","z":"4c6f3fee.b6675","name":"device data","active":true,"console":"false","complete":"true","x":490,"y":720,"wires":[]},{"id":"a927dcb5.67b9d","type":"mqtt in","z":"4c6f3fee.b6675","name":"","topic":"P1_DISTANCE_ESE516_T0","qos":"2","datatype":"auto","broker":"8fde701c.6c6c3","x":220,"y":780,"wires":[["c9383b30.7f6f08"]]},{"id":"c9383b30.7f6f08","type":"debug","z":"4c6f3fee.b6675","name":"device data","active":true,"console":"false","complete":"true","x":490,"y":780,"wires":[]},{"id":"7df6438c.847edc","type":"ui_colour_picker","z":"116f1ff.480b0e","name":"","label":"LED Color","group":"622b3681.b637e8","format":"rgb","outformat":"string","showSwatch":true,"showPicker":false,"showValue":false,"showHue":false,"showAlpha":false,"showLightness":true,"square":"false","dynOutput":"false","order":1,"width":"1","height":"1","passthru":true,"topic":"","x":150,"y":100,"wires":[["d1853f0f.40862","22e5bff9.6f8aa"]]},{"id":"d1853f0f.40862","type":"debug","z":"116f1ff.480b0e","name":"Debug output payload","active":true,"console":"false","complete":"payload","x":480,"y":100,"wires":[]},{"id":"22e5bff9.6f8aa","type":"mqtt out","z":"116f1ff.480b0e","name":"","topic":"P1_LED_ESE516_T0","qos":"1","retain":"","broker":"8fde701c.6c6c3","x":480,"y":40,"wires":[]}]</a:t>
            </a:r>
          </a:p>
        </p:txBody>
      </p:sp>
      <p:pic>
        <p:nvPicPr>
          <p:cNvPr id="9" name="Picture 8">
            <a:extLst>
              <a:ext uri="{FF2B5EF4-FFF2-40B4-BE49-F238E27FC236}">
                <a16:creationId xmlns:a16="http://schemas.microsoft.com/office/drawing/2014/main" id="{66708B19-9983-44CE-B890-8AC71D119E89}"/>
              </a:ext>
            </a:extLst>
          </p:cNvPr>
          <p:cNvPicPr>
            <a:picLocks noChangeAspect="1"/>
          </p:cNvPicPr>
          <p:nvPr/>
        </p:nvPicPr>
        <p:blipFill>
          <a:blip r:embed="rId3"/>
          <a:stretch>
            <a:fillRect/>
          </a:stretch>
        </p:blipFill>
        <p:spPr>
          <a:xfrm>
            <a:off x="932259" y="2498415"/>
            <a:ext cx="3213397" cy="2713434"/>
          </a:xfrm>
          <a:prstGeom prst="rect">
            <a:avLst/>
          </a:prstGeom>
        </p:spPr>
      </p:pic>
      <p:cxnSp>
        <p:nvCxnSpPr>
          <p:cNvPr id="11" name="Connector: Elbow 10">
            <a:extLst>
              <a:ext uri="{FF2B5EF4-FFF2-40B4-BE49-F238E27FC236}">
                <a16:creationId xmlns:a16="http://schemas.microsoft.com/office/drawing/2014/main" id="{7CB80434-4E78-436A-9228-D7CCFCE1AE8F}"/>
              </a:ext>
            </a:extLst>
          </p:cNvPr>
          <p:cNvCxnSpPr/>
          <p:nvPr/>
        </p:nvCxnSpPr>
        <p:spPr>
          <a:xfrm rot="16200000" flipH="1">
            <a:off x="1433513" y="1671638"/>
            <a:ext cx="638175" cy="628650"/>
          </a:xfrm>
          <a:prstGeom prst="bentConnector3">
            <a:avLst>
              <a:gd name="adj1" fmla="val 791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215963-81EC-4B82-9063-494811B78744}"/>
              </a:ext>
            </a:extLst>
          </p:cNvPr>
          <p:cNvCxnSpPr/>
          <p:nvPr/>
        </p:nvCxnSpPr>
        <p:spPr>
          <a:xfrm flipH="1">
            <a:off x="3228975" y="1828800"/>
            <a:ext cx="965835" cy="1183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031439B-22E7-4B1F-A8A0-78F2FC947A83}"/>
              </a:ext>
            </a:extLst>
          </p:cNvPr>
          <p:cNvSpPr txBox="1"/>
          <p:nvPr/>
        </p:nvSpPr>
        <p:spPr>
          <a:xfrm>
            <a:off x="2642700" y="1000126"/>
            <a:ext cx="1363515" cy="507831"/>
          </a:xfrm>
          <a:prstGeom prst="rect">
            <a:avLst/>
          </a:prstGeom>
          <a:noFill/>
        </p:spPr>
        <p:txBody>
          <a:bodyPr wrap="square" rtlCol="0">
            <a:spAutoFit/>
          </a:bodyPr>
          <a:lstStyle/>
          <a:p>
            <a:r>
              <a:rPr lang="en-US" sz="1350" dirty="0"/>
              <a:t>Copy this text!</a:t>
            </a:r>
          </a:p>
          <a:p>
            <a:endParaRPr lang="en-US" sz="1350" dirty="0"/>
          </a:p>
        </p:txBody>
      </p:sp>
      <p:sp>
        <p:nvSpPr>
          <p:cNvPr id="16" name="Rectangle 15">
            <a:extLst>
              <a:ext uri="{FF2B5EF4-FFF2-40B4-BE49-F238E27FC236}">
                <a16:creationId xmlns:a16="http://schemas.microsoft.com/office/drawing/2014/main" id="{AEFA59EF-FD83-42B1-AC06-7CC16AC9F106}"/>
              </a:ext>
            </a:extLst>
          </p:cNvPr>
          <p:cNvSpPr/>
          <p:nvPr/>
        </p:nvSpPr>
        <p:spPr>
          <a:xfrm>
            <a:off x="3621799" y="4975960"/>
            <a:ext cx="621782" cy="14658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203195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idx="4294967295"/>
          </p:nvPr>
        </p:nvSpPr>
        <p:spPr>
          <a:xfrm>
            <a:off x="0" y="393700"/>
            <a:ext cx="5797550" cy="892175"/>
          </a:xfrm>
        </p:spPr>
        <p:txBody>
          <a:bodyPr/>
          <a:lstStyle/>
          <a:p>
            <a:r>
              <a:rPr lang="en-US" dirty="0"/>
              <a:t>Node-Red</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56C46FD3-6A54-495F-B1DE-4CB933D323F9}"/>
              </a:ext>
            </a:extLst>
          </p:cNvPr>
          <p:cNvPicPr>
            <a:picLocks noChangeAspect="1"/>
          </p:cNvPicPr>
          <p:nvPr/>
        </p:nvPicPr>
        <p:blipFill>
          <a:blip r:embed="rId2"/>
          <a:stretch>
            <a:fillRect/>
          </a:stretch>
        </p:blipFill>
        <p:spPr>
          <a:xfrm>
            <a:off x="2579749" y="2501411"/>
            <a:ext cx="4121714" cy="2819239"/>
          </a:xfrm>
          <a:prstGeom prst="rect">
            <a:avLst/>
          </a:prstGeom>
        </p:spPr>
      </p:pic>
      <p:sp>
        <p:nvSpPr>
          <p:cNvPr id="6" name="TextBox 5">
            <a:extLst>
              <a:ext uri="{FF2B5EF4-FFF2-40B4-BE49-F238E27FC236}">
                <a16:creationId xmlns:a16="http://schemas.microsoft.com/office/drawing/2014/main" id="{99CA3781-A9E6-47AA-A8D4-B89AF4550680}"/>
              </a:ext>
            </a:extLst>
          </p:cNvPr>
          <p:cNvSpPr txBox="1"/>
          <p:nvPr/>
        </p:nvSpPr>
        <p:spPr>
          <a:xfrm>
            <a:off x="817685" y="1534258"/>
            <a:ext cx="7746023" cy="507831"/>
          </a:xfrm>
          <a:prstGeom prst="rect">
            <a:avLst/>
          </a:prstGeom>
          <a:noFill/>
        </p:spPr>
        <p:txBody>
          <a:bodyPr wrap="square" rtlCol="0">
            <a:spAutoFit/>
          </a:bodyPr>
          <a:lstStyle/>
          <a:p>
            <a:r>
              <a:rPr lang="en-US" sz="1350" dirty="0"/>
              <a:t>You should now have the ESE516 Simulator on your flow. Take some time to explore what is going on! The next slider will explain some of the most important nodes.</a:t>
            </a:r>
          </a:p>
        </p:txBody>
      </p:sp>
    </p:spTree>
    <p:extLst>
      <p:ext uri="{BB962C8B-B14F-4D97-AF65-F5344CB8AC3E}">
        <p14:creationId xmlns:p14="http://schemas.microsoft.com/office/powerpoint/2010/main" val="1629771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idx="4294967295"/>
          </p:nvPr>
        </p:nvSpPr>
        <p:spPr>
          <a:xfrm>
            <a:off x="0" y="393700"/>
            <a:ext cx="5797550" cy="892175"/>
          </a:xfrm>
        </p:spPr>
        <p:txBody>
          <a:bodyPr/>
          <a:lstStyle/>
          <a:p>
            <a:r>
              <a:rPr lang="en-US" dirty="0"/>
              <a:t>Node-Red – MQTT IN	</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99CA3781-A9E6-47AA-A8D4-B89AF4550680}"/>
              </a:ext>
            </a:extLst>
          </p:cNvPr>
          <p:cNvSpPr txBox="1"/>
          <p:nvPr/>
        </p:nvSpPr>
        <p:spPr>
          <a:xfrm>
            <a:off x="817685" y="1534258"/>
            <a:ext cx="7746023" cy="923330"/>
          </a:xfrm>
          <a:prstGeom prst="rect">
            <a:avLst/>
          </a:prstGeom>
          <a:noFill/>
        </p:spPr>
        <p:txBody>
          <a:bodyPr wrap="square" rtlCol="0">
            <a:spAutoFit/>
          </a:bodyPr>
          <a:lstStyle/>
          <a:p>
            <a:r>
              <a:rPr lang="en-US" sz="1350" dirty="0"/>
              <a:t>MQTT Node: The MQTT IN	 NODE listens to a command received from a broker. If you double click it you can edit what it listens to! Notice that it is connected to the MQTT broker we mentioned before, and is listening to the P1_GAME_ESE516_T0. You will need to change this T0 to a unique number so it does not conflict with your colleagues!</a:t>
            </a:r>
          </a:p>
        </p:txBody>
      </p:sp>
      <p:pic>
        <p:nvPicPr>
          <p:cNvPr id="4" name="Picture 3">
            <a:extLst>
              <a:ext uri="{FF2B5EF4-FFF2-40B4-BE49-F238E27FC236}">
                <a16:creationId xmlns:a16="http://schemas.microsoft.com/office/drawing/2014/main" id="{03446AC0-0698-4A4F-AFC8-85E2720B6E9F}"/>
              </a:ext>
            </a:extLst>
          </p:cNvPr>
          <p:cNvPicPr>
            <a:picLocks noChangeAspect="1"/>
          </p:cNvPicPr>
          <p:nvPr/>
        </p:nvPicPr>
        <p:blipFill>
          <a:blip r:embed="rId2"/>
          <a:stretch>
            <a:fillRect/>
          </a:stretch>
        </p:blipFill>
        <p:spPr>
          <a:xfrm>
            <a:off x="507206" y="2361009"/>
            <a:ext cx="1657350" cy="321469"/>
          </a:xfrm>
          <a:prstGeom prst="rect">
            <a:avLst/>
          </a:prstGeom>
        </p:spPr>
      </p:pic>
      <p:pic>
        <p:nvPicPr>
          <p:cNvPr id="7" name="Picture 6">
            <a:extLst>
              <a:ext uri="{FF2B5EF4-FFF2-40B4-BE49-F238E27FC236}">
                <a16:creationId xmlns:a16="http://schemas.microsoft.com/office/drawing/2014/main" id="{5DB81C6A-B588-4340-8142-9D2B5D1D13DD}"/>
              </a:ext>
            </a:extLst>
          </p:cNvPr>
          <p:cNvPicPr>
            <a:picLocks noChangeAspect="1"/>
          </p:cNvPicPr>
          <p:nvPr/>
        </p:nvPicPr>
        <p:blipFill>
          <a:blip r:embed="rId3"/>
          <a:stretch>
            <a:fillRect/>
          </a:stretch>
        </p:blipFill>
        <p:spPr>
          <a:xfrm>
            <a:off x="5086350" y="2610145"/>
            <a:ext cx="3550444" cy="2171700"/>
          </a:xfrm>
          <a:prstGeom prst="rect">
            <a:avLst/>
          </a:prstGeom>
        </p:spPr>
      </p:pic>
    </p:spTree>
    <p:extLst>
      <p:ext uri="{BB962C8B-B14F-4D97-AF65-F5344CB8AC3E}">
        <p14:creationId xmlns:p14="http://schemas.microsoft.com/office/powerpoint/2010/main" val="1727138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idx="4294967295"/>
          </p:nvPr>
        </p:nvSpPr>
        <p:spPr>
          <a:xfrm>
            <a:off x="0" y="393700"/>
            <a:ext cx="5797550" cy="892175"/>
          </a:xfrm>
        </p:spPr>
        <p:txBody>
          <a:bodyPr/>
          <a:lstStyle/>
          <a:p>
            <a:r>
              <a:rPr lang="en-US" dirty="0"/>
              <a:t>Node-Red – debug node	</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99CA3781-A9E6-47AA-A8D4-B89AF4550680}"/>
              </a:ext>
            </a:extLst>
          </p:cNvPr>
          <p:cNvSpPr txBox="1"/>
          <p:nvPr/>
        </p:nvSpPr>
        <p:spPr>
          <a:xfrm>
            <a:off x="817685" y="1534258"/>
            <a:ext cx="5083053" cy="1131079"/>
          </a:xfrm>
          <a:prstGeom prst="rect">
            <a:avLst/>
          </a:prstGeom>
          <a:noFill/>
        </p:spPr>
        <p:txBody>
          <a:bodyPr wrap="square" rtlCol="0">
            <a:spAutoFit/>
          </a:bodyPr>
          <a:lstStyle/>
          <a:p>
            <a:r>
              <a:rPr lang="en-US" sz="1350" dirty="0"/>
              <a:t>Debug NODE: Connected to this node is a DEBUG NODE. A debug node will print whatever it is connected to on the debug window. You can get to this window on the right screen of the backend view of Node Red (where you see the nodes). You can click on the green rectangle to activate/deactivate debug output.</a:t>
            </a:r>
          </a:p>
        </p:txBody>
      </p:sp>
      <p:pic>
        <p:nvPicPr>
          <p:cNvPr id="8" name="Picture 7">
            <a:extLst>
              <a:ext uri="{FF2B5EF4-FFF2-40B4-BE49-F238E27FC236}">
                <a16:creationId xmlns:a16="http://schemas.microsoft.com/office/drawing/2014/main" id="{2F4ED80D-E129-4B6E-9186-61FB275ECE66}"/>
              </a:ext>
            </a:extLst>
          </p:cNvPr>
          <p:cNvPicPr>
            <a:picLocks noChangeAspect="1"/>
          </p:cNvPicPr>
          <p:nvPr/>
        </p:nvPicPr>
        <p:blipFill>
          <a:blip r:embed="rId2"/>
          <a:stretch>
            <a:fillRect/>
          </a:stretch>
        </p:blipFill>
        <p:spPr>
          <a:xfrm>
            <a:off x="580292" y="3280496"/>
            <a:ext cx="3543300" cy="1257300"/>
          </a:xfrm>
          <a:prstGeom prst="rect">
            <a:avLst/>
          </a:prstGeom>
        </p:spPr>
      </p:pic>
      <p:pic>
        <p:nvPicPr>
          <p:cNvPr id="9" name="Picture 8">
            <a:extLst>
              <a:ext uri="{FF2B5EF4-FFF2-40B4-BE49-F238E27FC236}">
                <a16:creationId xmlns:a16="http://schemas.microsoft.com/office/drawing/2014/main" id="{1C9F4381-DDA2-4893-9C2E-F57CB27FA9FA}"/>
              </a:ext>
            </a:extLst>
          </p:cNvPr>
          <p:cNvPicPr>
            <a:picLocks noChangeAspect="1"/>
          </p:cNvPicPr>
          <p:nvPr/>
        </p:nvPicPr>
        <p:blipFill>
          <a:blip r:embed="rId3"/>
          <a:stretch>
            <a:fillRect/>
          </a:stretch>
        </p:blipFill>
        <p:spPr>
          <a:xfrm>
            <a:off x="6220019" y="1457325"/>
            <a:ext cx="2106297" cy="3980769"/>
          </a:xfrm>
          <a:prstGeom prst="rect">
            <a:avLst/>
          </a:prstGeom>
        </p:spPr>
      </p:pic>
      <p:sp>
        <p:nvSpPr>
          <p:cNvPr id="10" name="Rectangle 9">
            <a:extLst>
              <a:ext uri="{FF2B5EF4-FFF2-40B4-BE49-F238E27FC236}">
                <a16:creationId xmlns:a16="http://schemas.microsoft.com/office/drawing/2014/main" id="{265F6DA1-D581-439F-BBB9-02C7A89A92BF}"/>
              </a:ext>
            </a:extLst>
          </p:cNvPr>
          <p:cNvSpPr/>
          <p:nvPr/>
        </p:nvSpPr>
        <p:spPr>
          <a:xfrm>
            <a:off x="7684102" y="1457325"/>
            <a:ext cx="228077" cy="22863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10">
            <a:extLst>
              <a:ext uri="{FF2B5EF4-FFF2-40B4-BE49-F238E27FC236}">
                <a16:creationId xmlns:a16="http://schemas.microsoft.com/office/drawing/2014/main" id="{D52EA60E-C0B5-416D-9FB5-97753D1BF2CE}"/>
              </a:ext>
            </a:extLst>
          </p:cNvPr>
          <p:cNvPicPr>
            <a:picLocks noChangeAspect="1"/>
          </p:cNvPicPr>
          <p:nvPr/>
        </p:nvPicPr>
        <p:blipFill>
          <a:blip r:embed="rId4"/>
          <a:stretch>
            <a:fillRect/>
          </a:stretch>
        </p:blipFill>
        <p:spPr>
          <a:xfrm>
            <a:off x="3846909" y="2918070"/>
            <a:ext cx="1721644" cy="492919"/>
          </a:xfrm>
          <a:prstGeom prst="rect">
            <a:avLst/>
          </a:prstGeom>
        </p:spPr>
      </p:pic>
      <p:cxnSp>
        <p:nvCxnSpPr>
          <p:cNvPr id="13" name="Straight Arrow Connector 12">
            <a:extLst>
              <a:ext uri="{FF2B5EF4-FFF2-40B4-BE49-F238E27FC236}">
                <a16:creationId xmlns:a16="http://schemas.microsoft.com/office/drawing/2014/main" id="{F5608FAC-FA68-4943-A37D-E6628B6FAE24}"/>
              </a:ext>
            </a:extLst>
          </p:cNvPr>
          <p:cNvCxnSpPr/>
          <p:nvPr/>
        </p:nvCxnSpPr>
        <p:spPr>
          <a:xfrm flipH="1" flipV="1">
            <a:off x="4123593" y="4370798"/>
            <a:ext cx="319280" cy="219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941D17B-C429-4C91-93EB-4EEC5C413218}"/>
              </a:ext>
            </a:extLst>
          </p:cNvPr>
          <p:cNvSpPr txBox="1"/>
          <p:nvPr/>
        </p:nvSpPr>
        <p:spPr>
          <a:xfrm>
            <a:off x="4442873" y="4757738"/>
            <a:ext cx="779209" cy="507831"/>
          </a:xfrm>
          <a:prstGeom prst="rect">
            <a:avLst/>
          </a:prstGeom>
          <a:noFill/>
        </p:spPr>
        <p:txBody>
          <a:bodyPr wrap="square" rtlCol="0">
            <a:spAutoFit/>
          </a:bodyPr>
          <a:lstStyle/>
          <a:p>
            <a:r>
              <a:rPr lang="en-US" sz="1350" dirty="0"/>
              <a:t>Click to activate</a:t>
            </a:r>
          </a:p>
        </p:txBody>
      </p:sp>
      <p:cxnSp>
        <p:nvCxnSpPr>
          <p:cNvPr id="15" name="Straight Arrow Connector 14">
            <a:extLst>
              <a:ext uri="{FF2B5EF4-FFF2-40B4-BE49-F238E27FC236}">
                <a16:creationId xmlns:a16="http://schemas.microsoft.com/office/drawing/2014/main" id="{2618D84F-BE60-46AE-A1A9-A380DCC50C2F}"/>
              </a:ext>
            </a:extLst>
          </p:cNvPr>
          <p:cNvCxnSpPr>
            <a:cxnSpLocks/>
          </p:cNvCxnSpPr>
          <p:nvPr/>
        </p:nvCxnSpPr>
        <p:spPr>
          <a:xfrm flipV="1">
            <a:off x="5020409" y="3384487"/>
            <a:ext cx="278130" cy="301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A547C0C-AE86-4FB5-98A0-1146835CCBE1}"/>
              </a:ext>
            </a:extLst>
          </p:cNvPr>
          <p:cNvSpPr txBox="1"/>
          <p:nvPr/>
        </p:nvSpPr>
        <p:spPr>
          <a:xfrm>
            <a:off x="4442873" y="3758505"/>
            <a:ext cx="881429" cy="507831"/>
          </a:xfrm>
          <a:prstGeom prst="rect">
            <a:avLst/>
          </a:prstGeom>
          <a:noFill/>
        </p:spPr>
        <p:txBody>
          <a:bodyPr wrap="square" rtlCol="0">
            <a:spAutoFit/>
          </a:bodyPr>
          <a:lstStyle/>
          <a:p>
            <a:r>
              <a:rPr lang="en-US" sz="1350" dirty="0"/>
              <a:t>Activated!</a:t>
            </a:r>
          </a:p>
        </p:txBody>
      </p:sp>
      <p:cxnSp>
        <p:nvCxnSpPr>
          <p:cNvPr id="19" name="Straight Arrow Connector 18">
            <a:extLst>
              <a:ext uri="{FF2B5EF4-FFF2-40B4-BE49-F238E27FC236}">
                <a16:creationId xmlns:a16="http://schemas.microsoft.com/office/drawing/2014/main" id="{0C8F74C5-3871-4D57-93BC-9F644B559C0D}"/>
              </a:ext>
            </a:extLst>
          </p:cNvPr>
          <p:cNvCxnSpPr>
            <a:cxnSpLocks/>
            <a:stCxn id="21" idx="2"/>
          </p:cNvCxnSpPr>
          <p:nvPr/>
        </p:nvCxnSpPr>
        <p:spPr>
          <a:xfrm flipH="1">
            <a:off x="8088436" y="1205625"/>
            <a:ext cx="67010" cy="62791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1" name="TextBox 20">
            <a:extLst>
              <a:ext uri="{FF2B5EF4-FFF2-40B4-BE49-F238E27FC236}">
                <a16:creationId xmlns:a16="http://schemas.microsoft.com/office/drawing/2014/main" id="{45D946D0-7BD0-4618-83A9-817D0FDF75EB}"/>
              </a:ext>
            </a:extLst>
          </p:cNvPr>
          <p:cNvSpPr txBox="1"/>
          <p:nvPr/>
        </p:nvSpPr>
        <p:spPr>
          <a:xfrm>
            <a:off x="7714731" y="490044"/>
            <a:ext cx="881429" cy="715581"/>
          </a:xfrm>
          <a:prstGeom prst="rect">
            <a:avLst/>
          </a:prstGeom>
          <a:noFill/>
        </p:spPr>
        <p:txBody>
          <a:bodyPr wrap="square" rtlCol="0">
            <a:spAutoFit/>
          </a:bodyPr>
          <a:lstStyle/>
          <a:p>
            <a:r>
              <a:rPr lang="en-US" sz="1350" dirty="0"/>
              <a:t>Click to clear output!</a:t>
            </a:r>
          </a:p>
        </p:txBody>
      </p:sp>
    </p:spTree>
    <p:extLst>
      <p:ext uri="{BB962C8B-B14F-4D97-AF65-F5344CB8AC3E}">
        <p14:creationId xmlns:p14="http://schemas.microsoft.com/office/powerpoint/2010/main" val="720194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idx="4294967295"/>
          </p:nvPr>
        </p:nvSpPr>
        <p:spPr>
          <a:xfrm>
            <a:off x="0" y="393700"/>
            <a:ext cx="5797550" cy="892175"/>
          </a:xfrm>
        </p:spPr>
        <p:txBody>
          <a:bodyPr/>
          <a:lstStyle/>
          <a:p>
            <a:r>
              <a:rPr lang="en-US" dirty="0"/>
              <a:t>Node-Red JSON Block</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p:txBody>
      </p:sp>
      <p:sp>
        <p:nvSpPr>
          <p:cNvPr id="8" name="Content Placeholder 2">
            <a:extLst>
              <a:ext uri="{FF2B5EF4-FFF2-40B4-BE49-F238E27FC236}">
                <a16:creationId xmlns:a16="http://schemas.microsoft.com/office/drawing/2014/main" id="{72992CD7-414C-4E81-8327-2B17EFAD9947}"/>
              </a:ext>
            </a:extLst>
          </p:cNvPr>
          <p:cNvSpPr txBox="1">
            <a:spLocks/>
          </p:cNvSpPr>
          <p:nvPr/>
        </p:nvSpPr>
        <p:spPr>
          <a:xfrm>
            <a:off x="258121" y="1556684"/>
            <a:ext cx="7747486" cy="3611460"/>
          </a:xfrm>
          <a:prstGeom prst="rect">
            <a:avLst/>
          </a:prstGeom>
        </p:spPr>
        <p:txBody>
          <a:bodyPr vert="horz" lIns="68580" tIns="34290" rIns="68580" bIns="3429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350" dirty="0"/>
              <a:t>The JSON block converts a JSON string into a </a:t>
            </a:r>
            <a:r>
              <a:rPr lang="en-US" sz="1350" dirty="0" err="1"/>
              <a:t>Javascript</a:t>
            </a:r>
            <a:r>
              <a:rPr lang="en-US" sz="1350" dirty="0"/>
              <a:t> Object. This will allow us to use </a:t>
            </a:r>
            <a:r>
              <a:rPr lang="en-US" sz="1350" dirty="0" err="1"/>
              <a:t>Javascript</a:t>
            </a:r>
            <a:r>
              <a:rPr lang="en-US" sz="1350" dirty="0"/>
              <a:t> on the data later on!</a:t>
            </a:r>
          </a:p>
          <a:p>
            <a:endParaRPr lang="en-US" sz="1350" dirty="0"/>
          </a:p>
          <a:p>
            <a:endParaRPr lang="en-US" sz="1350" dirty="0"/>
          </a:p>
        </p:txBody>
      </p:sp>
      <p:pic>
        <p:nvPicPr>
          <p:cNvPr id="5" name="Picture 4">
            <a:extLst>
              <a:ext uri="{FF2B5EF4-FFF2-40B4-BE49-F238E27FC236}">
                <a16:creationId xmlns:a16="http://schemas.microsoft.com/office/drawing/2014/main" id="{2604D460-768F-4509-8C4B-F73569D723F9}"/>
              </a:ext>
            </a:extLst>
          </p:cNvPr>
          <p:cNvPicPr>
            <a:picLocks noChangeAspect="1"/>
          </p:cNvPicPr>
          <p:nvPr/>
        </p:nvPicPr>
        <p:blipFill>
          <a:blip r:embed="rId2"/>
          <a:stretch>
            <a:fillRect/>
          </a:stretch>
        </p:blipFill>
        <p:spPr>
          <a:xfrm>
            <a:off x="164306" y="2857500"/>
            <a:ext cx="3671888" cy="1443038"/>
          </a:xfrm>
          <a:prstGeom prst="rect">
            <a:avLst/>
          </a:prstGeom>
        </p:spPr>
      </p:pic>
    </p:spTree>
    <p:extLst>
      <p:ext uri="{BB962C8B-B14F-4D97-AF65-F5344CB8AC3E}">
        <p14:creationId xmlns:p14="http://schemas.microsoft.com/office/powerpoint/2010/main" val="418042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idx="4294967295"/>
          </p:nvPr>
        </p:nvSpPr>
        <p:spPr>
          <a:xfrm>
            <a:off x="0" y="393700"/>
            <a:ext cx="5797550" cy="892175"/>
          </a:xfrm>
        </p:spPr>
        <p:txBody>
          <a:bodyPr>
            <a:normAutofit fontScale="90000"/>
          </a:bodyPr>
          <a:lstStyle/>
          <a:p>
            <a:r>
              <a:rPr lang="en-US" dirty="0"/>
              <a:t>Node-Red </a:t>
            </a:r>
            <a:r>
              <a:rPr lang="en-US" dirty="0" err="1"/>
              <a:t>Javacript</a:t>
            </a:r>
            <a:r>
              <a:rPr lang="en-US" dirty="0"/>
              <a:t> Block (Function)</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p:txBody>
      </p:sp>
      <p:sp>
        <p:nvSpPr>
          <p:cNvPr id="8" name="Content Placeholder 2">
            <a:extLst>
              <a:ext uri="{FF2B5EF4-FFF2-40B4-BE49-F238E27FC236}">
                <a16:creationId xmlns:a16="http://schemas.microsoft.com/office/drawing/2014/main" id="{72992CD7-414C-4E81-8327-2B17EFAD9947}"/>
              </a:ext>
            </a:extLst>
          </p:cNvPr>
          <p:cNvSpPr txBox="1">
            <a:spLocks/>
          </p:cNvSpPr>
          <p:nvPr/>
        </p:nvSpPr>
        <p:spPr>
          <a:xfrm>
            <a:off x="258121" y="1556684"/>
            <a:ext cx="7747486" cy="3611460"/>
          </a:xfrm>
          <a:prstGeom prst="rect">
            <a:avLst/>
          </a:prstGeom>
        </p:spPr>
        <p:txBody>
          <a:bodyPr vert="horz" lIns="68580" tIns="34290" rIns="68580" bIns="3429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350" dirty="0"/>
              <a:t>The function block can be added to run </a:t>
            </a:r>
            <a:r>
              <a:rPr lang="en-US" sz="1350" dirty="0" err="1"/>
              <a:t>Javascript</a:t>
            </a:r>
            <a:r>
              <a:rPr lang="en-US" sz="1350" dirty="0"/>
              <a:t> code! Double click on “Add Play” to see its code. In our example, this block is used to add a game play (random number between 0 to 15) to the end of the received play!</a:t>
            </a:r>
          </a:p>
          <a:p>
            <a:endParaRPr lang="en-US" sz="1350" dirty="0"/>
          </a:p>
          <a:p>
            <a:endParaRPr lang="en-US" sz="1350" dirty="0"/>
          </a:p>
        </p:txBody>
      </p:sp>
      <p:pic>
        <p:nvPicPr>
          <p:cNvPr id="6" name="Picture 5">
            <a:extLst>
              <a:ext uri="{FF2B5EF4-FFF2-40B4-BE49-F238E27FC236}">
                <a16:creationId xmlns:a16="http://schemas.microsoft.com/office/drawing/2014/main" id="{E34839A4-D8D8-4896-B5BE-727699F7F68F}"/>
              </a:ext>
            </a:extLst>
          </p:cNvPr>
          <p:cNvPicPr>
            <a:picLocks noChangeAspect="1"/>
          </p:cNvPicPr>
          <p:nvPr/>
        </p:nvPicPr>
        <p:blipFill>
          <a:blip r:embed="rId2"/>
          <a:stretch>
            <a:fillRect/>
          </a:stretch>
        </p:blipFill>
        <p:spPr>
          <a:xfrm>
            <a:off x="450056" y="2714625"/>
            <a:ext cx="4672013" cy="1600200"/>
          </a:xfrm>
          <a:prstGeom prst="rect">
            <a:avLst/>
          </a:prstGeom>
        </p:spPr>
      </p:pic>
      <p:pic>
        <p:nvPicPr>
          <p:cNvPr id="7" name="Picture 6">
            <a:extLst>
              <a:ext uri="{FF2B5EF4-FFF2-40B4-BE49-F238E27FC236}">
                <a16:creationId xmlns:a16="http://schemas.microsoft.com/office/drawing/2014/main" id="{F1285A5A-E011-4ADD-BC44-BFD9414C3049}"/>
              </a:ext>
            </a:extLst>
          </p:cNvPr>
          <p:cNvPicPr>
            <a:picLocks noChangeAspect="1"/>
          </p:cNvPicPr>
          <p:nvPr/>
        </p:nvPicPr>
        <p:blipFill>
          <a:blip r:embed="rId3"/>
          <a:stretch>
            <a:fillRect/>
          </a:stretch>
        </p:blipFill>
        <p:spPr>
          <a:xfrm>
            <a:off x="7152429" y="2430755"/>
            <a:ext cx="1035844" cy="364331"/>
          </a:xfrm>
          <a:prstGeom prst="rect">
            <a:avLst/>
          </a:prstGeom>
        </p:spPr>
      </p:pic>
      <p:sp>
        <p:nvSpPr>
          <p:cNvPr id="10" name="TextBox 9">
            <a:extLst>
              <a:ext uri="{FF2B5EF4-FFF2-40B4-BE49-F238E27FC236}">
                <a16:creationId xmlns:a16="http://schemas.microsoft.com/office/drawing/2014/main" id="{8989753D-8F9B-4A06-8791-6C0CF7DB6C9D}"/>
              </a:ext>
            </a:extLst>
          </p:cNvPr>
          <p:cNvSpPr txBox="1"/>
          <p:nvPr/>
        </p:nvSpPr>
        <p:spPr>
          <a:xfrm>
            <a:off x="7131148" y="2070520"/>
            <a:ext cx="1221809" cy="300082"/>
          </a:xfrm>
          <a:prstGeom prst="rect">
            <a:avLst/>
          </a:prstGeom>
          <a:noFill/>
        </p:spPr>
        <p:txBody>
          <a:bodyPr wrap="none" rtlCol="0">
            <a:spAutoFit/>
          </a:bodyPr>
          <a:lstStyle/>
          <a:p>
            <a:r>
              <a:rPr lang="en-US" sz="1350" dirty="0"/>
              <a:t>Function block</a:t>
            </a:r>
          </a:p>
        </p:txBody>
      </p:sp>
      <p:pic>
        <p:nvPicPr>
          <p:cNvPr id="11" name="Picture 10">
            <a:extLst>
              <a:ext uri="{FF2B5EF4-FFF2-40B4-BE49-F238E27FC236}">
                <a16:creationId xmlns:a16="http://schemas.microsoft.com/office/drawing/2014/main" id="{103663C1-47EF-425A-91F1-5691DD8F994F}"/>
              </a:ext>
            </a:extLst>
          </p:cNvPr>
          <p:cNvPicPr>
            <a:picLocks noChangeAspect="1"/>
          </p:cNvPicPr>
          <p:nvPr/>
        </p:nvPicPr>
        <p:blipFill>
          <a:blip r:embed="rId4"/>
          <a:stretch>
            <a:fillRect/>
          </a:stretch>
        </p:blipFill>
        <p:spPr>
          <a:xfrm>
            <a:off x="5428304" y="3053594"/>
            <a:ext cx="3429000" cy="2114550"/>
          </a:xfrm>
          <a:prstGeom prst="rect">
            <a:avLst/>
          </a:prstGeom>
        </p:spPr>
      </p:pic>
    </p:spTree>
    <p:extLst>
      <p:ext uri="{BB962C8B-B14F-4D97-AF65-F5344CB8AC3E}">
        <p14:creationId xmlns:p14="http://schemas.microsoft.com/office/powerpoint/2010/main" val="322237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4838-71D1-4A80-86BF-760C16241B3F}"/>
              </a:ext>
            </a:extLst>
          </p:cNvPr>
          <p:cNvSpPr>
            <a:spLocks noGrp="1"/>
          </p:cNvSpPr>
          <p:nvPr>
            <p:ph type="title" idx="4294967295"/>
          </p:nvPr>
        </p:nvSpPr>
        <p:spPr>
          <a:xfrm>
            <a:off x="0" y="577850"/>
            <a:ext cx="5797550" cy="892175"/>
          </a:xfrm>
        </p:spPr>
        <p:txBody>
          <a:bodyPr/>
          <a:lstStyle/>
          <a:p>
            <a:r>
              <a:rPr lang="en-US" dirty="0"/>
              <a:t>MQTT Out Block</a:t>
            </a:r>
          </a:p>
        </p:txBody>
      </p:sp>
      <p:sp>
        <p:nvSpPr>
          <p:cNvPr id="3" name="Content Placeholder 2">
            <a:extLst>
              <a:ext uri="{FF2B5EF4-FFF2-40B4-BE49-F238E27FC236}">
                <a16:creationId xmlns:a16="http://schemas.microsoft.com/office/drawing/2014/main" id="{91B2F1DA-4225-459A-BA2C-437EC4B877EC}"/>
              </a:ext>
            </a:extLst>
          </p:cNvPr>
          <p:cNvSpPr>
            <a:spLocks noGrp="1"/>
          </p:cNvSpPr>
          <p:nvPr>
            <p:ph idx="4294967295"/>
          </p:nvPr>
        </p:nvSpPr>
        <p:spPr>
          <a:xfrm>
            <a:off x="0" y="1693863"/>
            <a:ext cx="5797550" cy="604837"/>
          </a:xfrm>
        </p:spPr>
        <p:txBody>
          <a:bodyPr>
            <a:normAutofit fontScale="47500" lnSpcReduction="20000"/>
          </a:bodyPr>
          <a:lstStyle/>
          <a:p>
            <a:r>
              <a:rPr lang="en-US" dirty="0"/>
              <a:t>MQTT Out button: Similar to the MQQT in, the MQTT Out will publish  data to an MQTT Topic. In this case, we </a:t>
            </a:r>
            <a:r>
              <a:rPr lang="en-US" dirty="0" err="1"/>
              <a:t>publist</a:t>
            </a:r>
            <a:r>
              <a:rPr lang="en-US" dirty="0"/>
              <a:t> to the player 2 (P2_GAME_ESE516_T0).</a:t>
            </a:r>
          </a:p>
        </p:txBody>
      </p:sp>
      <p:pic>
        <p:nvPicPr>
          <p:cNvPr id="4" name="Picture 3">
            <a:extLst>
              <a:ext uri="{FF2B5EF4-FFF2-40B4-BE49-F238E27FC236}">
                <a16:creationId xmlns:a16="http://schemas.microsoft.com/office/drawing/2014/main" id="{C7C3F33E-9826-4831-B05F-8335D7510237}"/>
              </a:ext>
            </a:extLst>
          </p:cNvPr>
          <p:cNvPicPr>
            <a:picLocks noChangeAspect="1"/>
          </p:cNvPicPr>
          <p:nvPr/>
        </p:nvPicPr>
        <p:blipFill>
          <a:blip r:embed="rId2"/>
          <a:stretch>
            <a:fillRect/>
          </a:stretch>
        </p:blipFill>
        <p:spPr>
          <a:xfrm>
            <a:off x="224479" y="2375769"/>
            <a:ext cx="6793706" cy="2286000"/>
          </a:xfrm>
          <a:prstGeom prst="rect">
            <a:avLst/>
          </a:prstGeom>
        </p:spPr>
      </p:pic>
    </p:spTree>
    <p:extLst>
      <p:ext uri="{BB962C8B-B14F-4D97-AF65-F5344CB8AC3E}">
        <p14:creationId xmlns:p14="http://schemas.microsoft.com/office/powerpoint/2010/main" val="2255898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4838-71D1-4A80-86BF-760C16241B3F}"/>
              </a:ext>
            </a:extLst>
          </p:cNvPr>
          <p:cNvSpPr>
            <a:spLocks noGrp="1"/>
          </p:cNvSpPr>
          <p:nvPr>
            <p:ph type="title" idx="4294967295"/>
          </p:nvPr>
        </p:nvSpPr>
        <p:spPr>
          <a:xfrm>
            <a:off x="0" y="577850"/>
            <a:ext cx="5797550" cy="892175"/>
          </a:xfrm>
        </p:spPr>
        <p:txBody>
          <a:bodyPr/>
          <a:lstStyle/>
          <a:p>
            <a:r>
              <a:rPr lang="en-US" dirty="0"/>
              <a:t>Front end (</a:t>
            </a:r>
            <a:r>
              <a:rPr lang="en-US" dirty="0" err="1"/>
              <a:t>ui</a:t>
            </a:r>
            <a:r>
              <a:rPr lang="en-US" dirty="0"/>
              <a:t>) blocks</a:t>
            </a:r>
          </a:p>
        </p:txBody>
      </p:sp>
      <p:sp>
        <p:nvSpPr>
          <p:cNvPr id="3" name="Content Placeholder 2">
            <a:extLst>
              <a:ext uri="{FF2B5EF4-FFF2-40B4-BE49-F238E27FC236}">
                <a16:creationId xmlns:a16="http://schemas.microsoft.com/office/drawing/2014/main" id="{91B2F1DA-4225-459A-BA2C-437EC4B877EC}"/>
              </a:ext>
            </a:extLst>
          </p:cNvPr>
          <p:cNvSpPr>
            <a:spLocks noGrp="1"/>
          </p:cNvSpPr>
          <p:nvPr>
            <p:ph idx="4294967295"/>
          </p:nvPr>
        </p:nvSpPr>
        <p:spPr>
          <a:xfrm>
            <a:off x="0" y="1693863"/>
            <a:ext cx="5797550" cy="604837"/>
          </a:xfrm>
        </p:spPr>
        <p:txBody>
          <a:bodyPr>
            <a:normAutofit fontScale="47500" lnSpcReduction="20000"/>
          </a:bodyPr>
          <a:lstStyle/>
          <a:p>
            <a:r>
              <a:rPr lang="en-US" dirty="0"/>
              <a:t>There are going to be special nodes (listed under DASHBOARD) that will allow us to develop a front end GUI. In this example, we use a text label that prints the output to P2.</a:t>
            </a:r>
          </a:p>
        </p:txBody>
      </p:sp>
      <p:pic>
        <p:nvPicPr>
          <p:cNvPr id="5" name="Picture 4">
            <a:extLst>
              <a:ext uri="{FF2B5EF4-FFF2-40B4-BE49-F238E27FC236}">
                <a16:creationId xmlns:a16="http://schemas.microsoft.com/office/drawing/2014/main" id="{721BCC5D-1473-4903-86EB-96017A9AB284}"/>
              </a:ext>
            </a:extLst>
          </p:cNvPr>
          <p:cNvPicPr>
            <a:picLocks noChangeAspect="1"/>
          </p:cNvPicPr>
          <p:nvPr/>
        </p:nvPicPr>
        <p:blipFill>
          <a:blip r:embed="rId2"/>
          <a:stretch>
            <a:fillRect/>
          </a:stretch>
        </p:blipFill>
        <p:spPr>
          <a:xfrm>
            <a:off x="338779" y="2618185"/>
            <a:ext cx="6679406" cy="2336006"/>
          </a:xfrm>
          <a:prstGeom prst="rect">
            <a:avLst/>
          </a:prstGeom>
        </p:spPr>
      </p:pic>
      <p:sp>
        <p:nvSpPr>
          <p:cNvPr id="6" name="Rectangle 5">
            <a:extLst>
              <a:ext uri="{FF2B5EF4-FFF2-40B4-BE49-F238E27FC236}">
                <a16:creationId xmlns:a16="http://schemas.microsoft.com/office/drawing/2014/main" id="{0A5B217D-F0F5-4F9C-9F37-D877BDF6CAD3}"/>
              </a:ext>
            </a:extLst>
          </p:cNvPr>
          <p:cNvSpPr/>
          <p:nvPr/>
        </p:nvSpPr>
        <p:spPr>
          <a:xfrm>
            <a:off x="5574323" y="2967403"/>
            <a:ext cx="1099038" cy="2022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a:extLst>
              <a:ext uri="{FF2B5EF4-FFF2-40B4-BE49-F238E27FC236}">
                <a16:creationId xmlns:a16="http://schemas.microsoft.com/office/drawing/2014/main" id="{0714E52F-7068-4DBF-8BCC-9FDAC05ED66B}"/>
              </a:ext>
            </a:extLst>
          </p:cNvPr>
          <p:cNvPicPr>
            <a:picLocks noChangeAspect="1"/>
          </p:cNvPicPr>
          <p:nvPr/>
        </p:nvPicPr>
        <p:blipFill>
          <a:blip r:embed="rId3"/>
          <a:stretch>
            <a:fillRect/>
          </a:stretch>
        </p:blipFill>
        <p:spPr>
          <a:xfrm>
            <a:off x="7809076" y="795704"/>
            <a:ext cx="996146" cy="5143500"/>
          </a:xfrm>
          <a:prstGeom prst="rect">
            <a:avLst/>
          </a:prstGeom>
        </p:spPr>
      </p:pic>
    </p:spTree>
    <p:extLst>
      <p:ext uri="{BB962C8B-B14F-4D97-AF65-F5344CB8AC3E}">
        <p14:creationId xmlns:p14="http://schemas.microsoft.com/office/powerpoint/2010/main" val="34880524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idx="4294967295"/>
          </p:nvPr>
        </p:nvSpPr>
        <p:spPr>
          <a:xfrm>
            <a:off x="0" y="393700"/>
            <a:ext cx="5797550" cy="892175"/>
          </a:xfrm>
        </p:spPr>
        <p:txBody>
          <a:bodyPr/>
          <a:lstStyle/>
          <a:p>
            <a:r>
              <a:rPr lang="en-US" dirty="0"/>
              <a:t>Node-Red UI</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a:p>
            <a:endParaRPr lang="en-US" dirty="0"/>
          </a:p>
        </p:txBody>
      </p:sp>
      <p:sp>
        <p:nvSpPr>
          <p:cNvPr id="8" name="Content Placeholder 2">
            <a:extLst>
              <a:ext uri="{FF2B5EF4-FFF2-40B4-BE49-F238E27FC236}">
                <a16:creationId xmlns:a16="http://schemas.microsoft.com/office/drawing/2014/main" id="{72992CD7-414C-4E81-8327-2B17EFAD9947}"/>
              </a:ext>
            </a:extLst>
          </p:cNvPr>
          <p:cNvSpPr txBox="1">
            <a:spLocks/>
          </p:cNvSpPr>
          <p:nvPr/>
        </p:nvSpPr>
        <p:spPr>
          <a:xfrm>
            <a:off x="335307" y="1398307"/>
            <a:ext cx="7747486" cy="3611460"/>
          </a:xfrm>
          <a:prstGeom prst="rect">
            <a:avLst/>
          </a:prstGeom>
        </p:spPr>
        <p:txBody>
          <a:bodyPr vert="horz" lIns="68580" tIns="34290" rIns="68580" bIns="3429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350" dirty="0"/>
              <a:t>When you double click a dashboard component you can modify how it will look! You can also assign to what group it will be added to (where it will be shown on the UI).</a:t>
            </a:r>
          </a:p>
          <a:p>
            <a:endParaRPr lang="en-US" sz="1350" dirty="0"/>
          </a:p>
          <a:p>
            <a:endParaRPr lang="en-US" sz="1350" dirty="0"/>
          </a:p>
        </p:txBody>
      </p:sp>
      <p:pic>
        <p:nvPicPr>
          <p:cNvPr id="4" name="Picture 3">
            <a:extLst>
              <a:ext uri="{FF2B5EF4-FFF2-40B4-BE49-F238E27FC236}">
                <a16:creationId xmlns:a16="http://schemas.microsoft.com/office/drawing/2014/main" id="{7112ADAB-1AC8-4D51-8F7D-4F82466729B0}"/>
              </a:ext>
            </a:extLst>
          </p:cNvPr>
          <p:cNvPicPr>
            <a:picLocks noChangeAspect="1"/>
          </p:cNvPicPr>
          <p:nvPr/>
        </p:nvPicPr>
        <p:blipFill>
          <a:blip r:embed="rId2"/>
          <a:stretch>
            <a:fillRect/>
          </a:stretch>
        </p:blipFill>
        <p:spPr>
          <a:xfrm>
            <a:off x="5272088" y="2205975"/>
            <a:ext cx="3486150" cy="3114675"/>
          </a:xfrm>
          <a:prstGeom prst="rect">
            <a:avLst/>
          </a:prstGeom>
        </p:spPr>
      </p:pic>
      <p:pic>
        <p:nvPicPr>
          <p:cNvPr id="10" name="Picture 9">
            <a:extLst>
              <a:ext uri="{FF2B5EF4-FFF2-40B4-BE49-F238E27FC236}">
                <a16:creationId xmlns:a16="http://schemas.microsoft.com/office/drawing/2014/main" id="{9B315A27-0634-4A45-B352-A2E69C0947CF}"/>
              </a:ext>
            </a:extLst>
          </p:cNvPr>
          <p:cNvPicPr>
            <a:picLocks noChangeAspect="1"/>
          </p:cNvPicPr>
          <p:nvPr/>
        </p:nvPicPr>
        <p:blipFill>
          <a:blip r:embed="rId3"/>
          <a:stretch>
            <a:fillRect/>
          </a:stretch>
        </p:blipFill>
        <p:spPr>
          <a:xfrm>
            <a:off x="385763" y="3243263"/>
            <a:ext cx="4320165" cy="1510903"/>
          </a:xfrm>
          <a:prstGeom prst="rect">
            <a:avLst/>
          </a:prstGeom>
        </p:spPr>
      </p:pic>
      <p:sp>
        <p:nvSpPr>
          <p:cNvPr id="12" name="Rectangle 11">
            <a:extLst>
              <a:ext uri="{FF2B5EF4-FFF2-40B4-BE49-F238E27FC236}">
                <a16:creationId xmlns:a16="http://schemas.microsoft.com/office/drawing/2014/main" id="{DE6A3C37-515F-4FD9-8FC5-1C1967966970}"/>
              </a:ext>
            </a:extLst>
          </p:cNvPr>
          <p:cNvSpPr/>
          <p:nvPr/>
        </p:nvSpPr>
        <p:spPr>
          <a:xfrm>
            <a:off x="3606890" y="3427526"/>
            <a:ext cx="1099038" cy="2022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629752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565026-5D42-44B9-B4CC-2EAACBA005FE}"/>
              </a:ext>
            </a:extLst>
          </p:cNvPr>
          <p:cNvSpPr>
            <a:spLocks noGrp="1"/>
          </p:cNvSpPr>
          <p:nvPr>
            <p:ph type="sldNum" sz="quarter" idx="12"/>
          </p:nvPr>
        </p:nvSpPr>
        <p:spPr/>
        <p:txBody>
          <a:bodyPr/>
          <a:lstStyle/>
          <a:p>
            <a:fld id="{8A758EFE-665F-4341-B5B8-2DAEADA52F6C}" type="slidenum">
              <a:rPr lang="en-US" smtClean="0"/>
              <a:pPr/>
              <a:t>4</a:t>
            </a:fld>
            <a:endParaRPr lang="en-US" dirty="0"/>
          </a:p>
        </p:txBody>
      </p:sp>
      <p:sp>
        <p:nvSpPr>
          <p:cNvPr id="3" name="Title 2">
            <a:extLst>
              <a:ext uri="{FF2B5EF4-FFF2-40B4-BE49-F238E27FC236}">
                <a16:creationId xmlns:a16="http://schemas.microsoft.com/office/drawing/2014/main" id="{BE43B1D5-3FF5-4D43-BA39-2771B6C29F0B}"/>
              </a:ext>
            </a:extLst>
          </p:cNvPr>
          <p:cNvSpPr>
            <a:spLocks noGrp="1"/>
          </p:cNvSpPr>
          <p:nvPr>
            <p:ph type="title"/>
          </p:nvPr>
        </p:nvSpPr>
        <p:spPr/>
        <p:txBody>
          <a:bodyPr/>
          <a:lstStyle/>
          <a:p>
            <a:r>
              <a:rPr lang="en-US" dirty="0"/>
              <a:t>MQTT Client</a:t>
            </a:r>
          </a:p>
        </p:txBody>
      </p:sp>
      <p:sp>
        <p:nvSpPr>
          <p:cNvPr id="4" name="TextBox 3">
            <a:extLst>
              <a:ext uri="{FF2B5EF4-FFF2-40B4-BE49-F238E27FC236}">
                <a16:creationId xmlns:a16="http://schemas.microsoft.com/office/drawing/2014/main" id="{934817CA-2B7D-4373-B32F-528A3C227298}"/>
              </a:ext>
            </a:extLst>
          </p:cNvPr>
          <p:cNvSpPr txBox="1"/>
          <p:nvPr/>
        </p:nvSpPr>
        <p:spPr>
          <a:xfrm>
            <a:off x="126609" y="1083212"/>
            <a:ext cx="8489853" cy="369332"/>
          </a:xfrm>
          <a:prstGeom prst="rect">
            <a:avLst/>
          </a:prstGeom>
          <a:noFill/>
        </p:spPr>
        <p:txBody>
          <a:bodyPr wrap="square" rtlCol="0">
            <a:spAutoFit/>
          </a:bodyPr>
          <a:lstStyle/>
          <a:p>
            <a:r>
              <a:rPr lang="en-US" dirty="0">
                <a:hlinkClick r:id="rId2"/>
              </a:rPr>
              <a:t>http://www.hivemq.com/demos/websocket-client/</a:t>
            </a:r>
            <a:r>
              <a:rPr lang="en-US" dirty="0"/>
              <a:t> </a:t>
            </a:r>
          </a:p>
        </p:txBody>
      </p:sp>
      <p:sp>
        <p:nvSpPr>
          <p:cNvPr id="5" name="TextBox 4">
            <a:extLst>
              <a:ext uri="{FF2B5EF4-FFF2-40B4-BE49-F238E27FC236}">
                <a16:creationId xmlns:a16="http://schemas.microsoft.com/office/drawing/2014/main" id="{D220F64E-9AE4-47CB-90CA-AFDFF5979CE5}"/>
              </a:ext>
            </a:extLst>
          </p:cNvPr>
          <p:cNvSpPr txBox="1"/>
          <p:nvPr/>
        </p:nvSpPr>
        <p:spPr>
          <a:xfrm>
            <a:off x="126609" y="1723292"/>
            <a:ext cx="8644597" cy="646331"/>
          </a:xfrm>
          <a:prstGeom prst="rect">
            <a:avLst/>
          </a:prstGeom>
          <a:noFill/>
        </p:spPr>
        <p:txBody>
          <a:bodyPr wrap="square" rtlCol="0">
            <a:spAutoFit/>
          </a:bodyPr>
          <a:lstStyle/>
          <a:p>
            <a:r>
              <a:rPr lang="en-US" dirty="0"/>
              <a:t>You can use this website client to connect to the MQTT server and publish/subscribe to topics. This can be really useful to determine that data is getting to the system.</a:t>
            </a:r>
          </a:p>
        </p:txBody>
      </p:sp>
      <p:pic>
        <p:nvPicPr>
          <p:cNvPr id="7" name="Picture 6">
            <a:extLst>
              <a:ext uri="{FF2B5EF4-FFF2-40B4-BE49-F238E27FC236}">
                <a16:creationId xmlns:a16="http://schemas.microsoft.com/office/drawing/2014/main" id="{C4B1A1DF-6E33-4F1E-9E85-BDB570407CD0}"/>
              </a:ext>
            </a:extLst>
          </p:cNvPr>
          <p:cNvPicPr>
            <a:picLocks noChangeAspect="1"/>
          </p:cNvPicPr>
          <p:nvPr/>
        </p:nvPicPr>
        <p:blipFill>
          <a:blip r:embed="rId3"/>
          <a:stretch>
            <a:fillRect/>
          </a:stretch>
        </p:blipFill>
        <p:spPr>
          <a:xfrm>
            <a:off x="1378634" y="2479115"/>
            <a:ext cx="4937760" cy="2825797"/>
          </a:xfrm>
          <a:prstGeom prst="rect">
            <a:avLst/>
          </a:prstGeom>
        </p:spPr>
      </p:pic>
    </p:spTree>
    <p:extLst>
      <p:ext uri="{BB962C8B-B14F-4D97-AF65-F5344CB8AC3E}">
        <p14:creationId xmlns:p14="http://schemas.microsoft.com/office/powerpoint/2010/main" val="1084250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F61C49-86F4-4FBC-A776-891AEC8DA469}"/>
              </a:ext>
            </a:extLst>
          </p:cNvPr>
          <p:cNvPicPr>
            <a:picLocks noChangeAspect="1"/>
          </p:cNvPicPr>
          <p:nvPr/>
        </p:nvPicPr>
        <p:blipFill>
          <a:blip r:embed="rId2"/>
          <a:stretch>
            <a:fillRect/>
          </a:stretch>
        </p:blipFill>
        <p:spPr>
          <a:xfrm>
            <a:off x="567684" y="2252279"/>
            <a:ext cx="2035969" cy="2757488"/>
          </a:xfrm>
          <a:prstGeom prst="rect">
            <a:avLst/>
          </a:prstGeom>
        </p:spPr>
      </p:pic>
      <p:sp>
        <p:nvSpPr>
          <p:cNvPr id="2" name="Title 1">
            <a:extLst>
              <a:ext uri="{FF2B5EF4-FFF2-40B4-BE49-F238E27FC236}">
                <a16:creationId xmlns:a16="http://schemas.microsoft.com/office/drawing/2014/main" id="{983EBD24-ECE3-4A99-9395-2C3DCA40C589}"/>
              </a:ext>
            </a:extLst>
          </p:cNvPr>
          <p:cNvSpPr>
            <a:spLocks noGrp="1"/>
          </p:cNvSpPr>
          <p:nvPr>
            <p:ph type="title" idx="4294967295"/>
          </p:nvPr>
        </p:nvSpPr>
        <p:spPr>
          <a:xfrm>
            <a:off x="0" y="393700"/>
            <a:ext cx="5797550" cy="892175"/>
          </a:xfrm>
        </p:spPr>
        <p:txBody>
          <a:bodyPr/>
          <a:lstStyle/>
          <a:p>
            <a:r>
              <a:rPr lang="en-US" dirty="0"/>
              <a:t>Node-Red UI</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a:p>
            <a:endParaRPr lang="en-US" dirty="0"/>
          </a:p>
        </p:txBody>
      </p:sp>
      <p:sp>
        <p:nvSpPr>
          <p:cNvPr id="8" name="Content Placeholder 2">
            <a:extLst>
              <a:ext uri="{FF2B5EF4-FFF2-40B4-BE49-F238E27FC236}">
                <a16:creationId xmlns:a16="http://schemas.microsoft.com/office/drawing/2014/main" id="{72992CD7-414C-4E81-8327-2B17EFAD9947}"/>
              </a:ext>
            </a:extLst>
          </p:cNvPr>
          <p:cNvSpPr txBox="1">
            <a:spLocks/>
          </p:cNvSpPr>
          <p:nvPr/>
        </p:nvSpPr>
        <p:spPr>
          <a:xfrm>
            <a:off x="335307" y="1398307"/>
            <a:ext cx="7747486" cy="3611460"/>
          </a:xfrm>
          <a:prstGeom prst="rect">
            <a:avLst/>
          </a:prstGeom>
        </p:spPr>
        <p:txBody>
          <a:bodyPr vert="horz" lIns="68580" tIns="34290" rIns="68580" bIns="3429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350" dirty="0"/>
              <a:t>To configure the Layout of Dashboard block, you will need to configure the layout. To do so you can click on the </a:t>
            </a:r>
            <a:r>
              <a:rPr lang="en-US" sz="1350" dirty="0" err="1"/>
              <a:t>topright</a:t>
            </a:r>
            <a:r>
              <a:rPr lang="en-US" sz="1350" dirty="0"/>
              <a:t> layout button. On the layout tab you can add tabs and modify the position of existing DASHBOARD blocks into new groups.</a:t>
            </a:r>
          </a:p>
          <a:p>
            <a:endParaRPr lang="en-US" sz="1350" dirty="0"/>
          </a:p>
          <a:p>
            <a:endParaRPr lang="en-US" sz="1350" dirty="0"/>
          </a:p>
        </p:txBody>
      </p:sp>
      <p:sp>
        <p:nvSpPr>
          <p:cNvPr id="7" name="Rectangle 6">
            <a:extLst>
              <a:ext uri="{FF2B5EF4-FFF2-40B4-BE49-F238E27FC236}">
                <a16:creationId xmlns:a16="http://schemas.microsoft.com/office/drawing/2014/main" id="{9F4DD514-3E5E-41B9-9F2A-B543A185BAAC}"/>
              </a:ext>
            </a:extLst>
          </p:cNvPr>
          <p:cNvSpPr/>
          <p:nvPr/>
        </p:nvSpPr>
        <p:spPr>
          <a:xfrm>
            <a:off x="2293783" y="2252279"/>
            <a:ext cx="228077" cy="22863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EF09BA06-2244-46A2-B7CF-D371EA5F86B8}"/>
              </a:ext>
            </a:extLst>
          </p:cNvPr>
          <p:cNvSpPr/>
          <p:nvPr/>
        </p:nvSpPr>
        <p:spPr>
          <a:xfrm>
            <a:off x="1694449" y="3115226"/>
            <a:ext cx="440423" cy="22863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17674988-48B8-46FD-89BF-0C9534B242F0}"/>
              </a:ext>
            </a:extLst>
          </p:cNvPr>
          <p:cNvSpPr/>
          <p:nvPr/>
        </p:nvSpPr>
        <p:spPr>
          <a:xfrm>
            <a:off x="648049" y="2611382"/>
            <a:ext cx="492854" cy="22863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Picture 3">
            <a:extLst>
              <a:ext uri="{FF2B5EF4-FFF2-40B4-BE49-F238E27FC236}">
                <a16:creationId xmlns:a16="http://schemas.microsoft.com/office/drawing/2014/main" id="{AC0BA834-4DFB-439C-82FE-9B4D39423183}"/>
              </a:ext>
            </a:extLst>
          </p:cNvPr>
          <p:cNvPicPr>
            <a:picLocks noChangeAspect="1"/>
          </p:cNvPicPr>
          <p:nvPr/>
        </p:nvPicPr>
        <p:blipFill>
          <a:blip r:embed="rId3"/>
          <a:stretch>
            <a:fillRect/>
          </a:stretch>
        </p:blipFill>
        <p:spPr>
          <a:xfrm>
            <a:off x="6245494" y="1945098"/>
            <a:ext cx="2071688" cy="3371850"/>
          </a:xfrm>
          <a:prstGeom prst="rect">
            <a:avLst/>
          </a:prstGeom>
        </p:spPr>
      </p:pic>
      <p:sp>
        <p:nvSpPr>
          <p:cNvPr id="6" name="TextBox 5">
            <a:extLst>
              <a:ext uri="{FF2B5EF4-FFF2-40B4-BE49-F238E27FC236}">
                <a16:creationId xmlns:a16="http://schemas.microsoft.com/office/drawing/2014/main" id="{E199C6F4-25D4-450B-B8D4-5EBCDEBA456D}"/>
              </a:ext>
            </a:extLst>
          </p:cNvPr>
          <p:cNvSpPr txBox="1"/>
          <p:nvPr/>
        </p:nvSpPr>
        <p:spPr>
          <a:xfrm>
            <a:off x="4036219" y="2178844"/>
            <a:ext cx="2071688" cy="1131079"/>
          </a:xfrm>
          <a:prstGeom prst="rect">
            <a:avLst/>
          </a:prstGeom>
          <a:noFill/>
        </p:spPr>
        <p:txBody>
          <a:bodyPr wrap="square" rtlCol="0">
            <a:spAutoFit/>
          </a:bodyPr>
          <a:lstStyle/>
          <a:p>
            <a:r>
              <a:rPr lang="en-US" sz="1350" dirty="0"/>
              <a:t>Example of layout of our flow. For example the string we saw, P2 Move, is on the 2 PLAYER GAME SIMULATION Tab.</a:t>
            </a:r>
          </a:p>
        </p:txBody>
      </p:sp>
    </p:spTree>
    <p:extLst>
      <p:ext uri="{BB962C8B-B14F-4D97-AF65-F5344CB8AC3E}">
        <p14:creationId xmlns:p14="http://schemas.microsoft.com/office/powerpoint/2010/main" val="1326410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idx="4294967295"/>
          </p:nvPr>
        </p:nvSpPr>
        <p:spPr>
          <a:xfrm>
            <a:off x="0" y="393700"/>
            <a:ext cx="5797550" cy="892175"/>
          </a:xfrm>
        </p:spPr>
        <p:txBody>
          <a:bodyPr/>
          <a:lstStyle/>
          <a:p>
            <a:r>
              <a:rPr lang="en-US" dirty="0"/>
              <a:t>Node-Red- Deploy</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a:p>
            <a:endParaRPr lang="en-US" dirty="0"/>
          </a:p>
        </p:txBody>
      </p:sp>
      <p:sp>
        <p:nvSpPr>
          <p:cNvPr id="8" name="Content Placeholder 2">
            <a:extLst>
              <a:ext uri="{FF2B5EF4-FFF2-40B4-BE49-F238E27FC236}">
                <a16:creationId xmlns:a16="http://schemas.microsoft.com/office/drawing/2014/main" id="{72992CD7-414C-4E81-8327-2B17EFAD9947}"/>
              </a:ext>
            </a:extLst>
          </p:cNvPr>
          <p:cNvSpPr txBox="1">
            <a:spLocks/>
          </p:cNvSpPr>
          <p:nvPr/>
        </p:nvSpPr>
        <p:spPr>
          <a:xfrm>
            <a:off x="305946" y="1556683"/>
            <a:ext cx="7747486" cy="3611460"/>
          </a:xfrm>
          <a:prstGeom prst="rect">
            <a:avLst/>
          </a:prstGeom>
        </p:spPr>
        <p:txBody>
          <a:bodyPr vert="horz" lIns="68580" tIns="34290" rIns="68580" bIns="3429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350" dirty="0"/>
              <a:t>Once you made changes and want to deploy your new code, hit the “Deploy” button on the top right. This will deploy your flow! It will mention any issues that might arise if they are present.</a:t>
            </a:r>
          </a:p>
          <a:p>
            <a:endParaRPr lang="en-US" sz="1350" dirty="0"/>
          </a:p>
          <a:p>
            <a:endParaRPr lang="en-US" sz="1350" dirty="0"/>
          </a:p>
          <a:p>
            <a:endParaRPr lang="en-US" sz="1350" dirty="0"/>
          </a:p>
        </p:txBody>
      </p:sp>
      <p:pic>
        <p:nvPicPr>
          <p:cNvPr id="4" name="Picture 3">
            <a:extLst>
              <a:ext uri="{FF2B5EF4-FFF2-40B4-BE49-F238E27FC236}">
                <a16:creationId xmlns:a16="http://schemas.microsoft.com/office/drawing/2014/main" id="{5854B5DE-C53E-4DCF-ADC7-4112F30E827B}"/>
              </a:ext>
            </a:extLst>
          </p:cNvPr>
          <p:cNvPicPr>
            <a:picLocks noChangeAspect="1"/>
          </p:cNvPicPr>
          <p:nvPr/>
        </p:nvPicPr>
        <p:blipFill>
          <a:blip r:embed="rId2"/>
          <a:stretch>
            <a:fillRect/>
          </a:stretch>
        </p:blipFill>
        <p:spPr>
          <a:xfrm>
            <a:off x="0" y="2649336"/>
            <a:ext cx="9015413" cy="410474"/>
          </a:xfrm>
          <a:prstGeom prst="rect">
            <a:avLst/>
          </a:prstGeom>
        </p:spPr>
      </p:pic>
      <p:pic>
        <p:nvPicPr>
          <p:cNvPr id="9" name="Picture 8">
            <a:extLst>
              <a:ext uri="{FF2B5EF4-FFF2-40B4-BE49-F238E27FC236}">
                <a16:creationId xmlns:a16="http://schemas.microsoft.com/office/drawing/2014/main" id="{1F263291-AD90-44C9-9E4C-139006A98DB0}"/>
              </a:ext>
            </a:extLst>
          </p:cNvPr>
          <p:cNvPicPr>
            <a:picLocks noChangeAspect="1"/>
          </p:cNvPicPr>
          <p:nvPr/>
        </p:nvPicPr>
        <p:blipFill>
          <a:blip r:embed="rId3"/>
          <a:stretch>
            <a:fillRect/>
          </a:stretch>
        </p:blipFill>
        <p:spPr>
          <a:xfrm>
            <a:off x="4927994" y="4152098"/>
            <a:ext cx="3606428" cy="1012764"/>
          </a:xfrm>
          <a:prstGeom prst="rect">
            <a:avLst/>
          </a:prstGeom>
        </p:spPr>
      </p:pic>
      <p:cxnSp>
        <p:nvCxnSpPr>
          <p:cNvPr id="11" name="Straight Arrow Connector 10">
            <a:extLst>
              <a:ext uri="{FF2B5EF4-FFF2-40B4-BE49-F238E27FC236}">
                <a16:creationId xmlns:a16="http://schemas.microsoft.com/office/drawing/2014/main" id="{5D26E24D-FB2C-41DC-A6C7-2AFC9AEFCA5D}"/>
              </a:ext>
            </a:extLst>
          </p:cNvPr>
          <p:cNvCxnSpPr/>
          <p:nvPr/>
        </p:nvCxnSpPr>
        <p:spPr>
          <a:xfrm flipV="1">
            <a:off x="4179688" y="2771775"/>
            <a:ext cx="4085631" cy="12287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12012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idx="4294967295"/>
          </p:nvPr>
        </p:nvSpPr>
        <p:spPr>
          <a:xfrm>
            <a:off x="0" y="393700"/>
            <a:ext cx="5797550" cy="892175"/>
          </a:xfrm>
        </p:spPr>
        <p:txBody>
          <a:bodyPr/>
          <a:lstStyle/>
          <a:p>
            <a:r>
              <a:rPr lang="en-US" dirty="0"/>
              <a:t>GOING TO THE UI</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a:p>
            <a:endParaRPr lang="en-US" dirty="0"/>
          </a:p>
        </p:txBody>
      </p:sp>
      <p:sp>
        <p:nvSpPr>
          <p:cNvPr id="8" name="Content Placeholder 2">
            <a:extLst>
              <a:ext uri="{FF2B5EF4-FFF2-40B4-BE49-F238E27FC236}">
                <a16:creationId xmlns:a16="http://schemas.microsoft.com/office/drawing/2014/main" id="{72992CD7-414C-4E81-8327-2B17EFAD9947}"/>
              </a:ext>
            </a:extLst>
          </p:cNvPr>
          <p:cNvSpPr txBox="1">
            <a:spLocks/>
          </p:cNvSpPr>
          <p:nvPr/>
        </p:nvSpPr>
        <p:spPr>
          <a:xfrm>
            <a:off x="305946" y="1556683"/>
            <a:ext cx="7747486" cy="3611460"/>
          </a:xfrm>
          <a:prstGeom prst="rect">
            <a:avLst/>
          </a:prstGeom>
        </p:spPr>
        <p:txBody>
          <a:bodyPr vert="horz" lIns="68580" tIns="34290" rIns="68580" bIns="3429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350" dirty="0"/>
              <a:t>You can open the UI Website by clicking on the link in the Layout table.</a:t>
            </a:r>
          </a:p>
          <a:p>
            <a:endParaRPr lang="en-US" sz="1350" dirty="0"/>
          </a:p>
          <a:p>
            <a:endParaRPr lang="en-US" sz="1350" dirty="0"/>
          </a:p>
          <a:p>
            <a:endParaRPr lang="en-US" sz="1350" dirty="0"/>
          </a:p>
        </p:txBody>
      </p:sp>
      <p:pic>
        <p:nvPicPr>
          <p:cNvPr id="5" name="Picture 4">
            <a:extLst>
              <a:ext uri="{FF2B5EF4-FFF2-40B4-BE49-F238E27FC236}">
                <a16:creationId xmlns:a16="http://schemas.microsoft.com/office/drawing/2014/main" id="{178809C2-AC7E-43D9-82EC-0A044EBCAE40}"/>
              </a:ext>
            </a:extLst>
          </p:cNvPr>
          <p:cNvPicPr>
            <a:picLocks noChangeAspect="1"/>
          </p:cNvPicPr>
          <p:nvPr/>
        </p:nvPicPr>
        <p:blipFill>
          <a:blip r:embed="rId2"/>
          <a:stretch>
            <a:fillRect/>
          </a:stretch>
        </p:blipFill>
        <p:spPr>
          <a:xfrm>
            <a:off x="6003175" y="1964531"/>
            <a:ext cx="2050256" cy="3414713"/>
          </a:xfrm>
          <a:prstGeom prst="rect">
            <a:avLst/>
          </a:prstGeom>
        </p:spPr>
      </p:pic>
      <p:cxnSp>
        <p:nvCxnSpPr>
          <p:cNvPr id="11" name="Straight Arrow Connector 10">
            <a:extLst>
              <a:ext uri="{FF2B5EF4-FFF2-40B4-BE49-F238E27FC236}">
                <a16:creationId xmlns:a16="http://schemas.microsoft.com/office/drawing/2014/main" id="{5D26E24D-FB2C-41DC-A6C7-2AFC9AEFCA5D}"/>
              </a:ext>
            </a:extLst>
          </p:cNvPr>
          <p:cNvCxnSpPr/>
          <p:nvPr/>
        </p:nvCxnSpPr>
        <p:spPr>
          <a:xfrm flipV="1">
            <a:off x="3676409" y="2133688"/>
            <a:ext cx="4085631" cy="12287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5B24867-7892-4127-BB12-2FA96363681F}"/>
              </a:ext>
            </a:extLst>
          </p:cNvPr>
          <p:cNvSpPr/>
          <p:nvPr/>
        </p:nvSpPr>
        <p:spPr>
          <a:xfrm>
            <a:off x="7721147" y="1908519"/>
            <a:ext cx="436099" cy="3788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072620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27D6A6-C5B0-4B17-8300-12EDE7A1EFCF}"/>
              </a:ext>
            </a:extLst>
          </p:cNvPr>
          <p:cNvPicPr>
            <a:picLocks noChangeAspect="1"/>
          </p:cNvPicPr>
          <p:nvPr/>
        </p:nvPicPr>
        <p:blipFill>
          <a:blip r:embed="rId2"/>
          <a:stretch>
            <a:fillRect/>
          </a:stretch>
        </p:blipFill>
        <p:spPr>
          <a:xfrm>
            <a:off x="85725" y="2606721"/>
            <a:ext cx="9144000" cy="2561422"/>
          </a:xfrm>
          <a:prstGeom prst="rect">
            <a:avLst/>
          </a:prstGeom>
        </p:spPr>
      </p:pic>
      <p:sp>
        <p:nvSpPr>
          <p:cNvPr id="2" name="Title 1">
            <a:extLst>
              <a:ext uri="{FF2B5EF4-FFF2-40B4-BE49-F238E27FC236}">
                <a16:creationId xmlns:a16="http://schemas.microsoft.com/office/drawing/2014/main" id="{983EBD24-ECE3-4A99-9395-2C3DCA40C589}"/>
              </a:ext>
            </a:extLst>
          </p:cNvPr>
          <p:cNvSpPr>
            <a:spLocks noGrp="1"/>
          </p:cNvSpPr>
          <p:nvPr>
            <p:ph type="title" idx="4294967295"/>
          </p:nvPr>
        </p:nvSpPr>
        <p:spPr>
          <a:xfrm>
            <a:off x="0" y="393700"/>
            <a:ext cx="5797550" cy="892175"/>
          </a:xfrm>
        </p:spPr>
        <p:txBody>
          <a:bodyPr/>
          <a:lstStyle/>
          <a:p>
            <a:r>
              <a:rPr lang="en-US" dirty="0"/>
              <a:t>NODE RED DASHBOARD</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a:p>
            <a:endParaRPr lang="en-US" dirty="0"/>
          </a:p>
        </p:txBody>
      </p:sp>
      <p:sp>
        <p:nvSpPr>
          <p:cNvPr id="8" name="Content Placeholder 2">
            <a:extLst>
              <a:ext uri="{FF2B5EF4-FFF2-40B4-BE49-F238E27FC236}">
                <a16:creationId xmlns:a16="http://schemas.microsoft.com/office/drawing/2014/main" id="{72992CD7-414C-4E81-8327-2B17EFAD9947}"/>
              </a:ext>
            </a:extLst>
          </p:cNvPr>
          <p:cNvSpPr txBox="1">
            <a:spLocks/>
          </p:cNvSpPr>
          <p:nvPr/>
        </p:nvSpPr>
        <p:spPr>
          <a:xfrm>
            <a:off x="305946" y="1556683"/>
            <a:ext cx="7747486" cy="3611460"/>
          </a:xfrm>
          <a:prstGeom prst="rect">
            <a:avLst/>
          </a:prstGeom>
        </p:spPr>
        <p:txBody>
          <a:bodyPr vert="horz" lIns="68580" tIns="34290" rIns="68580" bIns="3429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350" dirty="0"/>
              <a:t>Website you can access from anywhere to see your dashboard</a:t>
            </a:r>
          </a:p>
          <a:p>
            <a:endParaRPr lang="en-US" sz="1350" dirty="0"/>
          </a:p>
          <a:p>
            <a:endParaRPr lang="en-US" sz="1350" dirty="0"/>
          </a:p>
          <a:p>
            <a:endParaRPr lang="en-US" sz="1350" dirty="0"/>
          </a:p>
        </p:txBody>
      </p:sp>
      <p:cxnSp>
        <p:nvCxnSpPr>
          <p:cNvPr id="11" name="Straight Arrow Connector 10">
            <a:extLst>
              <a:ext uri="{FF2B5EF4-FFF2-40B4-BE49-F238E27FC236}">
                <a16:creationId xmlns:a16="http://schemas.microsoft.com/office/drawing/2014/main" id="{5D26E24D-FB2C-41DC-A6C7-2AFC9AEFCA5D}"/>
              </a:ext>
            </a:extLst>
          </p:cNvPr>
          <p:cNvCxnSpPr>
            <a:cxnSpLocks/>
          </p:cNvCxnSpPr>
          <p:nvPr/>
        </p:nvCxnSpPr>
        <p:spPr>
          <a:xfrm flipH="1">
            <a:off x="928688" y="1925456"/>
            <a:ext cx="285750" cy="7820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16F52FB-C200-4625-84DE-544DA16D5915}"/>
              </a:ext>
            </a:extLst>
          </p:cNvPr>
          <p:cNvCxnSpPr>
            <a:cxnSpLocks/>
          </p:cNvCxnSpPr>
          <p:nvPr/>
        </p:nvCxnSpPr>
        <p:spPr>
          <a:xfrm flipH="1">
            <a:off x="4036813" y="2215708"/>
            <a:ext cx="285750" cy="7820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EE45BEE-D719-4F11-AA4D-E128F296428C}"/>
              </a:ext>
            </a:extLst>
          </p:cNvPr>
          <p:cNvSpPr txBox="1"/>
          <p:nvPr/>
        </p:nvSpPr>
        <p:spPr>
          <a:xfrm>
            <a:off x="4407694" y="1925456"/>
            <a:ext cx="1971675" cy="715581"/>
          </a:xfrm>
          <a:prstGeom prst="rect">
            <a:avLst/>
          </a:prstGeom>
          <a:noFill/>
        </p:spPr>
        <p:txBody>
          <a:bodyPr wrap="square" rtlCol="0">
            <a:spAutoFit/>
          </a:bodyPr>
          <a:lstStyle/>
          <a:p>
            <a:r>
              <a:rPr lang="en-US" sz="1350" dirty="0"/>
              <a:t>UI Organized by how you did it on the UI options</a:t>
            </a:r>
          </a:p>
        </p:txBody>
      </p:sp>
      <p:pic>
        <p:nvPicPr>
          <p:cNvPr id="13" name="Picture 12">
            <a:extLst>
              <a:ext uri="{FF2B5EF4-FFF2-40B4-BE49-F238E27FC236}">
                <a16:creationId xmlns:a16="http://schemas.microsoft.com/office/drawing/2014/main" id="{95FBC781-DA8F-45E2-96C1-E092740A35C6}"/>
              </a:ext>
            </a:extLst>
          </p:cNvPr>
          <p:cNvPicPr>
            <a:picLocks noChangeAspect="1"/>
          </p:cNvPicPr>
          <p:nvPr/>
        </p:nvPicPr>
        <p:blipFill>
          <a:blip r:embed="rId3"/>
          <a:stretch>
            <a:fillRect/>
          </a:stretch>
        </p:blipFill>
        <p:spPr>
          <a:xfrm>
            <a:off x="6918754" y="442962"/>
            <a:ext cx="2071688" cy="3371850"/>
          </a:xfrm>
          <a:prstGeom prst="rect">
            <a:avLst/>
          </a:prstGeom>
        </p:spPr>
      </p:pic>
      <p:cxnSp>
        <p:nvCxnSpPr>
          <p:cNvPr id="14" name="Straight Arrow Connector 13">
            <a:extLst>
              <a:ext uri="{FF2B5EF4-FFF2-40B4-BE49-F238E27FC236}">
                <a16:creationId xmlns:a16="http://schemas.microsoft.com/office/drawing/2014/main" id="{FD7369B9-CDB7-4A01-96EB-0B892FF8E5F8}"/>
              </a:ext>
            </a:extLst>
          </p:cNvPr>
          <p:cNvCxnSpPr>
            <a:cxnSpLocks/>
          </p:cNvCxnSpPr>
          <p:nvPr/>
        </p:nvCxnSpPr>
        <p:spPr>
          <a:xfrm>
            <a:off x="6124619" y="1385831"/>
            <a:ext cx="794136" cy="1708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1088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idx="4294967295"/>
          </p:nvPr>
        </p:nvSpPr>
        <p:spPr>
          <a:xfrm>
            <a:off x="0" y="393700"/>
            <a:ext cx="5797550" cy="892175"/>
          </a:xfrm>
        </p:spPr>
        <p:txBody>
          <a:bodyPr/>
          <a:lstStyle/>
          <a:p>
            <a:r>
              <a:rPr lang="en-US" dirty="0"/>
              <a:t>COOL! I want to learn more!</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endParaRPr lang="en-US" dirty="0"/>
          </a:p>
          <a:p>
            <a:endParaRPr lang="en-US" dirty="0"/>
          </a:p>
          <a:p>
            <a:endParaRPr lang="en-US" dirty="0"/>
          </a:p>
          <a:p>
            <a:endParaRPr lang="en-US" dirty="0"/>
          </a:p>
        </p:txBody>
      </p:sp>
      <p:sp>
        <p:nvSpPr>
          <p:cNvPr id="8" name="Content Placeholder 2">
            <a:extLst>
              <a:ext uri="{FF2B5EF4-FFF2-40B4-BE49-F238E27FC236}">
                <a16:creationId xmlns:a16="http://schemas.microsoft.com/office/drawing/2014/main" id="{72992CD7-414C-4E81-8327-2B17EFAD9947}"/>
              </a:ext>
            </a:extLst>
          </p:cNvPr>
          <p:cNvSpPr txBox="1">
            <a:spLocks/>
          </p:cNvSpPr>
          <p:nvPr/>
        </p:nvSpPr>
        <p:spPr>
          <a:xfrm>
            <a:off x="305946" y="1556683"/>
            <a:ext cx="7747486" cy="3611460"/>
          </a:xfrm>
          <a:prstGeom prst="rect">
            <a:avLst/>
          </a:prstGeom>
        </p:spPr>
        <p:txBody>
          <a:bodyPr vert="horz" lIns="68580" tIns="34290" rIns="68580" bIns="3429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350" dirty="0"/>
              <a:t>Node Red Cookbook: </a:t>
            </a:r>
            <a:r>
              <a:rPr lang="en-US" sz="1350" dirty="0">
                <a:hlinkClick r:id="rId2"/>
              </a:rPr>
              <a:t>https://cookbook.nodered.org/</a:t>
            </a:r>
            <a:endParaRPr lang="en-US" sz="1350" dirty="0"/>
          </a:p>
          <a:p>
            <a:endParaRPr lang="en-US" sz="1350" dirty="0"/>
          </a:p>
          <a:p>
            <a:r>
              <a:rPr lang="en-US" sz="1350" dirty="0"/>
              <a:t>Node Red Tutorial: </a:t>
            </a:r>
            <a:r>
              <a:rPr lang="en-US" sz="1350" dirty="0">
                <a:hlinkClick r:id="rId3"/>
              </a:rPr>
              <a:t>http://noderedguide.com/</a:t>
            </a:r>
            <a:endParaRPr lang="en-US" sz="1350" dirty="0"/>
          </a:p>
          <a:p>
            <a:endParaRPr lang="en-US" sz="1350" dirty="0"/>
          </a:p>
          <a:p>
            <a:endParaRPr lang="en-US" sz="1350" dirty="0"/>
          </a:p>
          <a:p>
            <a:endParaRPr lang="en-US" sz="1350" dirty="0"/>
          </a:p>
        </p:txBody>
      </p:sp>
      <p:pic>
        <p:nvPicPr>
          <p:cNvPr id="5" name="Picture 4">
            <a:extLst>
              <a:ext uri="{FF2B5EF4-FFF2-40B4-BE49-F238E27FC236}">
                <a16:creationId xmlns:a16="http://schemas.microsoft.com/office/drawing/2014/main" id="{6DAF7EF0-1FA7-41EF-BC91-C02931943CB9}"/>
              </a:ext>
            </a:extLst>
          </p:cNvPr>
          <p:cNvPicPr>
            <a:picLocks noChangeAspect="1"/>
          </p:cNvPicPr>
          <p:nvPr/>
        </p:nvPicPr>
        <p:blipFill>
          <a:blip r:embed="rId4"/>
          <a:stretch>
            <a:fillRect/>
          </a:stretch>
        </p:blipFill>
        <p:spPr>
          <a:xfrm>
            <a:off x="1944991" y="2465888"/>
            <a:ext cx="5158388" cy="2832483"/>
          </a:xfrm>
          <a:prstGeom prst="rect">
            <a:avLst/>
          </a:prstGeom>
        </p:spPr>
      </p:pic>
    </p:spTree>
    <p:extLst>
      <p:ext uri="{BB962C8B-B14F-4D97-AF65-F5344CB8AC3E}">
        <p14:creationId xmlns:p14="http://schemas.microsoft.com/office/powerpoint/2010/main" val="3548107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 IBM NODE RED</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3756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BD24-ECE3-4A99-9395-2C3DCA40C589}"/>
              </a:ext>
            </a:extLst>
          </p:cNvPr>
          <p:cNvSpPr>
            <a:spLocks noGrp="1"/>
          </p:cNvSpPr>
          <p:nvPr>
            <p:ph type="title"/>
          </p:nvPr>
        </p:nvSpPr>
        <p:spPr/>
        <p:txBody>
          <a:bodyPr/>
          <a:lstStyle/>
          <a:p>
            <a:r>
              <a:rPr lang="en-US" dirty="0"/>
              <a:t>IBM CLOUD ACCOUNT</a:t>
            </a:r>
          </a:p>
        </p:txBody>
      </p:sp>
      <p:sp>
        <p:nvSpPr>
          <p:cNvPr id="3" name="Content Placeholder 2">
            <a:extLst>
              <a:ext uri="{FF2B5EF4-FFF2-40B4-BE49-F238E27FC236}">
                <a16:creationId xmlns:a16="http://schemas.microsoft.com/office/drawing/2014/main" id="{BDBD2E08-4535-4629-A62E-D463BCFE73BE}"/>
              </a:ext>
            </a:extLst>
          </p:cNvPr>
          <p:cNvSpPr>
            <a:spLocks noGrp="1"/>
          </p:cNvSpPr>
          <p:nvPr>
            <p:ph idx="4294967295"/>
          </p:nvPr>
        </p:nvSpPr>
        <p:spPr>
          <a:xfrm>
            <a:off x="0" y="1003300"/>
            <a:ext cx="8229600" cy="4100513"/>
          </a:xfrm>
        </p:spPr>
        <p:txBody>
          <a:bodyPr/>
          <a:lstStyle/>
          <a:p>
            <a:r>
              <a:rPr lang="en-US" dirty="0"/>
              <a:t>Make an account at </a:t>
            </a:r>
            <a:r>
              <a:rPr lang="en-US" dirty="0">
                <a:hlinkClick r:id="rId2"/>
              </a:rPr>
              <a:t>https://ibm.biz/BdZDGp</a:t>
            </a: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2143187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DA0804-066A-4408-92B6-18A93D3929E8}"/>
              </a:ext>
            </a:extLst>
          </p:cNvPr>
          <p:cNvSpPr>
            <a:spLocks noGrp="1"/>
          </p:cNvSpPr>
          <p:nvPr>
            <p:ph type="sldNum" sz="quarter" idx="12"/>
          </p:nvPr>
        </p:nvSpPr>
        <p:spPr/>
        <p:txBody>
          <a:bodyPr/>
          <a:lstStyle/>
          <a:p>
            <a:fld id="{8A758EFE-665F-4341-B5B8-2DAEADA52F6C}" type="slidenum">
              <a:rPr lang="en-US" smtClean="0"/>
              <a:pPr/>
              <a:t>7</a:t>
            </a:fld>
            <a:endParaRPr lang="en-US" dirty="0"/>
          </a:p>
        </p:txBody>
      </p:sp>
      <p:sp>
        <p:nvSpPr>
          <p:cNvPr id="3" name="Title 2">
            <a:extLst>
              <a:ext uri="{FF2B5EF4-FFF2-40B4-BE49-F238E27FC236}">
                <a16:creationId xmlns:a16="http://schemas.microsoft.com/office/drawing/2014/main" id="{87127C7F-426E-4FA4-AA44-1E4BF2007764}"/>
              </a:ext>
            </a:extLst>
          </p:cNvPr>
          <p:cNvSpPr>
            <a:spLocks noGrp="1"/>
          </p:cNvSpPr>
          <p:nvPr>
            <p:ph type="title"/>
          </p:nvPr>
        </p:nvSpPr>
        <p:spPr/>
        <p:txBody>
          <a:bodyPr/>
          <a:lstStyle/>
          <a:p>
            <a:r>
              <a:rPr lang="en-US" dirty="0"/>
              <a:t>Add resource</a:t>
            </a:r>
          </a:p>
        </p:txBody>
      </p:sp>
      <p:sp>
        <p:nvSpPr>
          <p:cNvPr id="8" name="Content Placeholder 2">
            <a:extLst>
              <a:ext uri="{FF2B5EF4-FFF2-40B4-BE49-F238E27FC236}">
                <a16:creationId xmlns:a16="http://schemas.microsoft.com/office/drawing/2014/main" id="{BDBD2E08-4535-4629-A62E-D463BCFE73BE}"/>
              </a:ext>
            </a:extLst>
          </p:cNvPr>
          <p:cNvSpPr>
            <a:spLocks noGrp="1"/>
          </p:cNvSpPr>
          <p:nvPr/>
        </p:nvSpPr>
        <p:spPr>
          <a:xfrm>
            <a:off x="418748" y="1117146"/>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Once you have your account ready, you will be greeted with the IBM Cloud Dashboard. Click on the “Create” under the “Resource Summary”</a:t>
            </a:r>
          </a:p>
          <a:p>
            <a:endParaRPr lang="en-US" dirty="0"/>
          </a:p>
          <a:p>
            <a:endParaRPr lang="en-US" dirty="0"/>
          </a:p>
          <a:p>
            <a:endParaRPr lang="en-US" dirty="0"/>
          </a:p>
          <a:p>
            <a:endParaRPr lang="en-US" dirty="0"/>
          </a:p>
        </p:txBody>
      </p:sp>
      <p:pic>
        <p:nvPicPr>
          <p:cNvPr id="10" name="Picture 9">
            <a:extLst>
              <a:ext uri="{FF2B5EF4-FFF2-40B4-BE49-F238E27FC236}">
                <a16:creationId xmlns:a16="http://schemas.microsoft.com/office/drawing/2014/main" id="{33674445-C3EF-4049-8BED-C60815C727F6}"/>
              </a:ext>
            </a:extLst>
          </p:cNvPr>
          <p:cNvPicPr>
            <a:picLocks noChangeAspect="1"/>
          </p:cNvPicPr>
          <p:nvPr/>
        </p:nvPicPr>
        <p:blipFill>
          <a:blip r:embed="rId2"/>
          <a:stretch>
            <a:fillRect/>
          </a:stretch>
        </p:blipFill>
        <p:spPr>
          <a:xfrm>
            <a:off x="1160584" y="2668137"/>
            <a:ext cx="5817870" cy="2503809"/>
          </a:xfrm>
          <a:prstGeom prst="rect">
            <a:avLst/>
          </a:prstGeom>
        </p:spPr>
      </p:pic>
      <p:sp>
        <p:nvSpPr>
          <p:cNvPr id="11" name="Rectangle 10">
            <a:extLst>
              <a:ext uri="{FF2B5EF4-FFF2-40B4-BE49-F238E27FC236}">
                <a16:creationId xmlns:a16="http://schemas.microsoft.com/office/drawing/2014/main" id="{7E9788BE-5979-4135-A513-870EA60AF138}"/>
              </a:ext>
            </a:extLst>
          </p:cNvPr>
          <p:cNvSpPr/>
          <p:nvPr/>
        </p:nvSpPr>
        <p:spPr>
          <a:xfrm>
            <a:off x="1160584" y="3419066"/>
            <a:ext cx="1624819" cy="195713"/>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128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A6BDD3-53E7-4E36-9E9E-5D6940E41286}"/>
              </a:ext>
            </a:extLst>
          </p:cNvPr>
          <p:cNvPicPr>
            <a:picLocks noChangeAspect="1"/>
          </p:cNvPicPr>
          <p:nvPr/>
        </p:nvPicPr>
        <p:blipFill>
          <a:blip r:embed="rId2"/>
          <a:stretch>
            <a:fillRect/>
          </a:stretch>
        </p:blipFill>
        <p:spPr>
          <a:xfrm>
            <a:off x="2134114" y="1322363"/>
            <a:ext cx="4581675" cy="4392637"/>
          </a:xfrm>
          <a:prstGeom prst="rect">
            <a:avLst/>
          </a:prstGeom>
        </p:spPr>
      </p:pic>
      <p:sp>
        <p:nvSpPr>
          <p:cNvPr id="2" name="Slide Number Placeholder 1">
            <a:extLst>
              <a:ext uri="{FF2B5EF4-FFF2-40B4-BE49-F238E27FC236}">
                <a16:creationId xmlns:a16="http://schemas.microsoft.com/office/drawing/2014/main" id="{CCDA0804-066A-4408-92B6-18A93D3929E8}"/>
              </a:ext>
            </a:extLst>
          </p:cNvPr>
          <p:cNvSpPr>
            <a:spLocks noGrp="1"/>
          </p:cNvSpPr>
          <p:nvPr>
            <p:ph type="sldNum" sz="quarter" idx="12"/>
          </p:nvPr>
        </p:nvSpPr>
        <p:spPr/>
        <p:txBody>
          <a:bodyPr/>
          <a:lstStyle/>
          <a:p>
            <a:fld id="{8A758EFE-665F-4341-B5B8-2DAEADA52F6C}" type="slidenum">
              <a:rPr lang="en-US" smtClean="0"/>
              <a:pPr/>
              <a:t>8</a:t>
            </a:fld>
            <a:endParaRPr lang="en-US" dirty="0"/>
          </a:p>
        </p:txBody>
      </p:sp>
      <p:sp>
        <p:nvSpPr>
          <p:cNvPr id="3" name="Title 2">
            <a:extLst>
              <a:ext uri="{FF2B5EF4-FFF2-40B4-BE49-F238E27FC236}">
                <a16:creationId xmlns:a16="http://schemas.microsoft.com/office/drawing/2014/main" id="{87127C7F-426E-4FA4-AA44-1E4BF2007764}"/>
              </a:ext>
            </a:extLst>
          </p:cNvPr>
          <p:cNvSpPr>
            <a:spLocks noGrp="1"/>
          </p:cNvSpPr>
          <p:nvPr>
            <p:ph type="title"/>
          </p:nvPr>
        </p:nvSpPr>
        <p:spPr/>
        <p:txBody>
          <a:bodyPr/>
          <a:lstStyle/>
          <a:p>
            <a:r>
              <a:rPr lang="en-US" dirty="0"/>
              <a:t>Add resource</a:t>
            </a:r>
          </a:p>
        </p:txBody>
      </p:sp>
      <p:sp>
        <p:nvSpPr>
          <p:cNvPr id="8" name="Content Placeholder 2">
            <a:extLst>
              <a:ext uri="{FF2B5EF4-FFF2-40B4-BE49-F238E27FC236}">
                <a16:creationId xmlns:a16="http://schemas.microsoft.com/office/drawing/2014/main" id="{BDBD2E08-4535-4629-A62E-D463BCFE73BE}"/>
              </a:ext>
            </a:extLst>
          </p:cNvPr>
          <p:cNvSpPr>
            <a:spLocks noGrp="1"/>
          </p:cNvSpPr>
          <p:nvPr/>
        </p:nvSpPr>
        <p:spPr>
          <a:xfrm>
            <a:off x="560088" y="772575"/>
            <a:ext cx="7729728"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Once you have your account ready, you will be greeted with the IBM Cloud Dashboard. Click on the “Create” under the “Resource Summary”</a:t>
            </a:r>
          </a:p>
          <a:p>
            <a:endParaRPr lang="en-US" dirty="0"/>
          </a:p>
          <a:p>
            <a:endParaRPr lang="en-US" dirty="0"/>
          </a:p>
          <a:p>
            <a:endParaRPr lang="en-US" dirty="0"/>
          </a:p>
          <a:p>
            <a:endParaRPr lang="en-US" dirty="0"/>
          </a:p>
        </p:txBody>
      </p:sp>
      <p:sp>
        <p:nvSpPr>
          <p:cNvPr id="11" name="Rectangle 10">
            <a:extLst>
              <a:ext uri="{FF2B5EF4-FFF2-40B4-BE49-F238E27FC236}">
                <a16:creationId xmlns:a16="http://schemas.microsoft.com/office/drawing/2014/main" id="{7E9788BE-5979-4135-A513-870EA60AF138}"/>
              </a:ext>
            </a:extLst>
          </p:cNvPr>
          <p:cNvSpPr/>
          <p:nvPr/>
        </p:nvSpPr>
        <p:spPr>
          <a:xfrm>
            <a:off x="1897353" y="2127853"/>
            <a:ext cx="1624819" cy="195713"/>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25C5D4-5580-4A2C-A90F-A06711D4358B}"/>
              </a:ext>
            </a:extLst>
          </p:cNvPr>
          <p:cNvSpPr/>
          <p:nvPr/>
        </p:nvSpPr>
        <p:spPr>
          <a:xfrm>
            <a:off x="1778391" y="5502081"/>
            <a:ext cx="1624819" cy="195713"/>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590E3A-9755-4F0B-A541-8ACF9CB6A5A7}"/>
              </a:ext>
            </a:extLst>
          </p:cNvPr>
          <p:cNvSpPr/>
          <p:nvPr/>
        </p:nvSpPr>
        <p:spPr>
          <a:xfrm>
            <a:off x="3403210" y="3964249"/>
            <a:ext cx="1703362" cy="1256861"/>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9875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CF1EF5-D6CE-43CE-BD96-789932BD4683}"/>
              </a:ext>
            </a:extLst>
          </p:cNvPr>
          <p:cNvSpPr>
            <a:spLocks noGrp="1"/>
          </p:cNvSpPr>
          <p:nvPr>
            <p:ph type="sldNum" sz="quarter" idx="12"/>
          </p:nvPr>
        </p:nvSpPr>
        <p:spPr/>
        <p:txBody>
          <a:bodyPr/>
          <a:lstStyle/>
          <a:p>
            <a:fld id="{8A758EFE-665F-4341-B5B8-2DAEADA52F6C}" type="slidenum">
              <a:rPr lang="en-US" smtClean="0"/>
              <a:pPr/>
              <a:t>9</a:t>
            </a:fld>
            <a:endParaRPr lang="en-US" dirty="0"/>
          </a:p>
        </p:txBody>
      </p:sp>
      <p:sp>
        <p:nvSpPr>
          <p:cNvPr id="3" name="Title 2">
            <a:extLst>
              <a:ext uri="{FF2B5EF4-FFF2-40B4-BE49-F238E27FC236}">
                <a16:creationId xmlns:a16="http://schemas.microsoft.com/office/drawing/2014/main" id="{3E8507D5-01DA-48A3-8C24-517FE041ECAD}"/>
              </a:ext>
            </a:extLst>
          </p:cNvPr>
          <p:cNvSpPr>
            <a:spLocks noGrp="1"/>
          </p:cNvSpPr>
          <p:nvPr>
            <p:ph type="title"/>
          </p:nvPr>
        </p:nvSpPr>
        <p:spPr/>
        <p:txBody>
          <a:bodyPr/>
          <a:lstStyle/>
          <a:p>
            <a:r>
              <a:rPr lang="en-US" dirty="0"/>
              <a:t>Get Started</a:t>
            </a:r>
          </a:p>
        </p:txBody>
      </p:sp>
      <p:pic>
        <p:nvPicPr>
          <p:cNvPr id="5" name="Picture 4">
            <a:extLst>
              <a:ext uri="{FF2B5EF4-FFF2-40B4-BE49-F238E27FC236}">
                <a16:creationId xmlns:a16="http://schemas.microsoft.com/office/drawing/2014/main" id="{052C7E15-13B5-4078-B300-53CEFF3C4A25}"/>
              </a:ext>
            </a:extLst>
          </p:cNvPr>
          <p:cNvPicPr>
            <a:picLocks noChangeAspect="1"/>
          </p:cNvPicPr>
          <p:nvPr/>
        </p:nvPicPr>
        <p:blipFill>
          <a:blip r:embed="rId2"/>
          <a:stretch>
            <a:fillRect/>
          </a:stretch>
        </p:blipFill>
        <p:spPr>
          <a:xfrm>
            <a:off x="1779562" y="1111177"/>
            <a:ext cx="5102557" cy="3786634"/>
          </a:xfrm>
          <a:prstGeom prst="rect">
            <a:avLst/>
          </a:prstGeom>
        </p:spPr>
      </p:pic>
      <p:sp>
        <p:nvSpPr>
          <p:cNvPr id="6" name="Rectangle 5">
            <a:extLst>
              <a:ext uri="{FF2B5EF4-FFF2-40B4-BE49-F238E27FC236}">
                <a16:creationId xmlns:a16="http://schemas.microsoft.com/office/drawing/2014/main" id="{22C79C22-972B-44F7-9704-276E6910FC23}"/>
              </a:ext>
            </a:extLst>
          </p:cNvPr>
          <p:cNvSpPr/>
          <p:nvPr/>
        </p:nvSpPr>
        <p:spPr>
          <a:xfrm>
            <a:off x="2855741" y="4505966"/>
            <a:ext cx="1280161" cy="340354"/>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4188132"/>
      </p:ext>
    </p:extLst>
  </p:cSld>
  <p:clrMapOvr>
    <a:masterClrMapping/>
  </p:clrMapOvr>
</p:sld>
</file>

<file path=ppt/theme/theme1.xml><?xml version="1.0" encoding="utf-8"?>
<a:theme xmlns:a="http://schemas.openxmlformats.org/drawingml/2006/main" name="Office Theme">
  <a:themeElements>
    <a:clrScheme name="Custom 23">
      <a:dk1>
        <a:srgbClr val="00144D"/>
      </a:dk1>
      <a:lt1>
        <a:sysClr val="window" lastClr="FFFFFF"/>
      </a:lt1>
      <a:dk2>
        <a:srgbClr val="57000A"/>
      </a:dk2>
      <a:lt2>
        <a:srgbClr val="82AFD3"/>
      </a:lt2>
      <a:accent1>
        <a:srgbClr val="95001A"/>
      </a:accent1>
      <a:accent2>
        <a:srgbClr val="C0504D"/>
      </a:accent2>
      <a:accent3>
        <a:srgbClr val="045EA7"/>
      </a:accent3>
      <a:accent4>
        <a:srgbClr val="F2C100"/>
      </a:accent4>
      <a:accent5>
        <a:srgbClr val="00144D"/>
      </a:accent5>
      <a:accent6>
        <a:srgbClr val="44464B"/>
      </a:accent6>
      <a:hlink>
        <a:srgbClr val="00144D"/>
      </a:hlink>
      <a:folHlink>
        <a:srgbClr val="82AFD3"/>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52685</TotalTime>
  <Words>8125</Words>
  <Application>Microsoft Office PowerPoint</Application>
  <PresentationFormat>On-screen Show (16:10)</PresentationFormat>
  <Paragraphs>172</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Gill Sans</vt:lpstr>
      <vt:lpstr>Gill Sans MT</vt:lpstr>
      <vt:lpstr>Office Theme</vt:lpstr>
      <vt:lpstr>ESE516 CLOUD STARTER</vt:lpstr>
      <vt:lpstr>MQTT Tools</vt:lpstr>
      <vt:lpstr>Setting up a mqtt broker</vt:lpstr>
      <vt:lpstr>MQTT Client</vt:lpstr>
      <vt:lpstr>SETUP – IBM NODE RED</vt:lpstr>
      <vt:lpstr>IBM CLOUD ACCOUNT</vt:lpstr>
      <vt:lpstr>Add resource</vt:lpstr>
      <vt:lpstr>Add resource</vt:lpstr>
      <vt:lpstr>Get Started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Node-Red</vt:lpstr>
      <vt:lpstr>PowerPoint Presentation</vt:lpstr>
      <vt:lpstr>Node-Red</vt:lpstr>
      <vt:lpstr>Node-Red – MQTT IN </vt:lpstr>
      <vt:lpstr>Node-Red – debug node </vt:lpstr>
      <vt:lpstr>Node-Red JSON Block</vt:lpstr>
      <vt:lpstr>Node-Red Javacript Block (Function)</vt:lpstr>
      <vt:lpstr>MQTT Out Block</vt:lpstr>
      <vt:lpstr>Front end (ui) blocks</vt:lpstr>
      <vt:lpstr>Node-Red UI</vt:lpstr>
      <vt:lpstr>Node-Red UI</vt:lpstr>
      <vt:lpstr>Node-Red- Deploy</vt:lpstr>
      <vt:lpstr>GOING TO THE UI</vt:lpstr>
      <vt:lpstr>NODE RED DASHBOARD</vt:lpstr>
      <vt:lpstr>COOL! I want to learn more!</vt:lpstr>
    </vt:vector>
  </TitlesOfParts>
  <Company>Zder0to5ive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Lindsey Tabor</dc:creator>
  <cp:lastModifiedBy>Eduardo Garcia</cp:lastModifiedBy>
  <cp:revision>477</cp:revision>
  <dcterms:created xsi:type="dcterms:W3CDTF">2017-09-22T15:37:04Z</dcterms:created>
  <dcterms:modified xsi:type="dcterms:W3CDTF">2021-04-22T00:59:58Z</dcterms:modified>
</cp:coreProperties>
</file>