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5692715" y="846831"/>
            <a:ext cx="2536885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527541" y="838200"/>
            <a:ext cx="259655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493608" name="AutoShape 40"/>
          <p:cNvSpPr>
            <a:spLocks noChangeArrowheads="1"/>
          </p:cNvSpPr>
          <p:nvPr/>
        </p:nvSpPr>
        <p:spPr bwMode="auto">
          <a:xfrm>
            <a:off x="2403895" y="1981200"/>
            <a:ext cx="5920595" cy="2438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endParaRPr lang="en-US" sz="1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1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1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1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2819400" y="1143000"/>
            <a:ext cx="1066800" cy="6096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r>
              <a:rPr lang="zh-CN" altLang="en-US" sz="1200" dirty="0"/>
              <a:t>数</a:t>
            </a:r>
            <a:r>
              <a:rPr lang="zh-CN" altLang="en-US" sz="1200" dirty="0" smtClean="0"/>
              <a:t>据仓库</a:t>
            </a:r>
            <a:endParaRPr lang="en-US" sz="1200" dirty="0" smtClean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5997359" y="1143000"/>
            <a:ext cx="914400" cy="6096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r>
              <a:rPr lang="zh-CN" altLang="en-US" sz="1200" dirty="0"/>
              <a:t>证券推</a:t>
            </a:r>
            <a:r>
              <a:rPr lang="zh-CN" altLang="en-US" sz="1200" dirty="0" smtClean="0"/>
              <a:t>荐</a:t>
            </a:r>
            <a:endParaRPr lang="en-US" sz="1200" dirty="0"/>
          </a:p>
        </p:txBody>
      </p:sp>
      <p:sp>
        <p:nvSpPr>
          <p:cNvPr id="493576" name="Rectangle 8"/>
          <p:cNvSpPr>
            <a:spLocks noChangeArrowheads="1"/>
          </p:cNvSpPr>
          <p:nvPr/>
        </p:nvSpPr>
        <p:spPr bwMode="auto">
          <a:xfrm>
            <a:off x="3962400" y="1143000"/>
            <a:ext cx="1045028" cy="6096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r>
              <a:rPr lang="zh-CN" altLang="en-US" sz="1200" dirty="0" smtClean="0"/>
              <a:t>浏览器</a:t>
            </a:r>
            <a:endParaRPr lang="en-US" sz="1200" dirty="0"/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3489252" y="2794568"/>
            <a:ext cx="762000" cy="1154686"/>
          </a:xfrm>
          <a:prstGeom prst="can">
            <a:avLst>
              <a:gd name="adj" fmla="val 35000"/>
            </a:avLst>
          </a:prstGeom>
          <a:solidFill>
            <a:schemeClr val="accent1"/>
          </a:solidFill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algn="ctr"/>
            <a:r>
              <a:rPr lang="zh-CN" altLang="en-US" sz="1200" b="1" dirty="0" smtClean="0"/>
              <a:t>数据收集器</a:t>
            </a:r>
            <a:endParaRPr lang="en-US" sz="1200" b="1" dirty="0"/>
          </a:p>
        </p:txBody>
      </p:sp>
      <p:sp>
        <p:nvSpPr>
          <p:cNvPr id="493586" name="Rectangle 18"/>
          <p:cNvSpPr>
            <a:spLocks noChangeArrowheads="1"/>
          </p:cNvSpPr>
          <p:nvPr/>
        </p:nvSpPr>
        <p:spPr bwMode="auto">
          <a:xfrm>
            <a:off x="2438400" y="4593598"/>
            <a:ext cx="5886090" cy="7404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7000" y="83820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客户和证券相关数据</a:t>
            </a:r>
            <a:endParaRPr lang="en-US" sz="1200" b="1" dirty="0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6987958" y="1143000"/>
            <a:ext cx="1089241" cy="6096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2"/>
            </a:solidFill>
            <a:prstDash val="dash"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r>
              <a:rPr lang="zh-CN" altLang="en-US" sz="1200" dirty="0"/>
              <a:t>证</a:t>
            </a:r>
            <a:r>
              <a:rPr lang="zh-CN" altLang="en-US" sz="1200" dirty="0" smtClean="0"/>
              <a:t>券资讯推</a:t>
            </a:r>
            <a:r>
              <a:rPr lang="zh-CN" altLang="en-US" sz="1200" dirty="0"/>
              <a:t>荐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 bwMode="auto">
          <a:xfrm>
            <a:off x="4244278" y="2862530"/>
            <a:ext cx="838200" cy="304800"/>
          </a:xfrm>
          <a:prstGeom prst="round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-111" charset="0"/>
              </a:rPr>
              <a:t>证</a:t>
            </a:r>
            <a:r>
              <a:rPr lang="zh-CN" altLang="en-US" dirty="0" smtClean="0">
                <a:latin typeface="Arial" pitchFamily="-111" charset="0"/>
              </a:rPr>
              <a:t>券浏览数据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2661308" y="2862530"/>
            <a:ext cx="838200" cy="304800"/>
          </a:xfrm>
          <a:prstGeom prst="round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effectLst/>
                <a:latin typeface="Arial" pitchFamily="-111" charset="0"/>
              </a:rPr>
              <a:t>交易数据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2661308" y="3624530"/>
            <a:ext cx="838200" cy="304800"/>
          </a:xfrm>
          <a:prstGeom prst="round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effectLst/>
                <a:latin typeface="Arial" pitchFamily="-111" charset="0"/>
              </a:rPr>
              <a:t>客户数据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4244278" y="3243530"/>
            <a:ext cx="838200" cy="304800"/>
          </a:xfrm>
          <a:prstGeom prst="round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-111" charset="0"/>
              </a:rPr>
              <a:t>偏</a:t>
            </a:r>
            <a:r>
              <a:rPr lang="zh-CN" altLang="en-US" dirty="0" smtClean="0">
                <a:latin typeface="Arial" pitchFamily="-111" charset="0"/>
              </a:rPr>
              <a:t>好证券类别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244278" y="3624530"/>
            <a:ext cx="838200" cy="304800"/>
          </a:xfrm>
          <a:prstGeom prst="round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effectLst/>
                <a:latin typeface="Arial" pitchFamily="-111" charset="0"/>
              </a:rPr>
              <a:t>证券数据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42" name="AutoShape 19"/>
          <p:cNvSpPr>
            <a:spLocks noChangeArrowheads="1"/>
          </p:cNvSpPr>
          <p:nvPr/>
        </p:nvSpPr>
        <p:spPr bwMode="auto">
          <a:xfrm rot="10800000">
            <a:off x="3709722" y="1851714"/>
            <a:ext cx="451572" cy="342900"/>
          </a:xfrm>
          <a:prstGeom prst="upArrow">
            <a:avLst>
              <a:gd name="adj1" fmla="val 46074"/>
              <a:gd name="adj2" fmla="val 3571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endParaRPr lang="en-US"/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6955656" y="1851714"/>
            <a:ext cx="437156" cy="317298"/>
          </a:xfrm>
          <a:prstGeom prst="upArrow">
            <a:avLst>
              <a:gd name="adj1" fmla="val 46074"/>
              <a:gd name="adj2" fmla="val 3571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45988" y="86748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REST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API</a:t>
            </a:r>
            <a:endParaRPr lang="en-US" sz="1200" b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659678" y="3227307"/>
            <a:ext cx="838200" cy="304800"/>
          </a:xfrm>
          <a:prstGeom prst="round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-111" charset="0"/>
              </a:rPr>
              <a:t>证</a:t>
            </a:r>
            <a:r>
              <a:rPr lang="zh-CN" altLang="en-US" dirty="0" smtClean="0">
                <a:latin typeface="Arial" pitchFamily="-111" charset="0"/>
              </a:rPr>
              <a:t>券浏览数据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2" name="Chevron 1"/>
          <p:cNvSpPr/>
          <p:nvPr/>
        </p:nvSpPr>
        <p:spPr bwMode="auto">
          <a:xfrm>
            <a:off x="5126976" y="3157275"/>
            <a:ext cx="484632" cy="484632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Chevron 65"/>
          <p:cNvSpPr/>
          <p:nvPr/>
        </p:nvSpPr>
        <p:spPr bwMode="auto">
          <a:xfrm>
            <a:off x="6606957" y="3167330"/>
            <a:ext cx="484632" cy="484632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28861" y="2562044"/>
            <a:ext cx="966210" cy="16303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4934303"/>
            <a:ext cx="1116107" cy="212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推荐评估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629881" y="4934303"/>
            <a:ext cx="1116107" cy="212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推荐监控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481779" y="4941524"/>
            <a:ext cx="1116107" cy="212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邮件预警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84089" y="2958860"/>
            <a:ext cx="853860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数据过滤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684089" y="3270445"/>
            <a:ext cx="853860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相关度计算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84089" y="3568460"/>
            <a:ext cx="853860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噪声过滤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133607" y="2752545"/>
            <a:ext cx="943593" cy="1356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7176367" y="2828026"/>
            <a:ext cx="866328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标识文本索引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684089" y="3883310"/>
            <a:ext cx="853860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推荐</a:t>
            </a: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</a:rPr>
              <a:t>标识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提取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176367" y="3147933"/>
            <a:ext cx="866328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文本查询匹配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176367" y="3477474"/>
            <a:ext cx="866328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客户信息过滤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95450" y="20305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推荐服务引擎</a:t>
            </a:r>
            <a:endParaRPr lang="en-US" sz="1200" b="1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5684089" y="2639685"/>
            <a:ext cx="853860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模板配置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8" name="AutoShape 19"/>
          <p:cNvSpPr>
            <a:spLocks noChangeArrowheads="1"/>
          </p:cNvSpPr>
          <p:nvPr/>
        </p:nvSpPr>
        <p:spPr bwMode="auto">
          <a:xfrm>
            <a:off x="4759154" y="4273236"/>
            <a:ext cx="437156" cy="313577"/>
          </a:xfrm>
          <a:prstGeom prst="upArrow">
            <a:avLst>
              <a:gd name="adj1" fmla="val 46074"/>
              <a:gd name="adj2" fmla="val 3571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endParaRPr lang="en-US"/>
          </a:p>
        </p:txBody>
      </p:sp>
      <p:sp>
        <p:nvSpPr>
          <p:cNvPr id="89" name="AutoShape 19"/>
          <p:cNvSpPr>
            <a:spLocks noChangeArrowheads="1"/>
          </p:cNvSpPr>
          <p:nvPr/>
        </p:nvSpPr>
        <p:spPr bwMode="auto">
          <a:xfrm rot="10800000">
            <a:off x="5336076" y="4273236"/>
            <a:ext cx="409192" cy="342900"/>
          </a:xfrm>
          <a:prstGeom prst="upArrow">
            <a:avLst>
              <a:gd name="adj1" fmla="val 46074"/>
              <a:gd name="adj2" fmla="val 3571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648876" y="462861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推荐评估和监控服务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164722" y="3770448"/>
            <a:ext cx="866328" cy="225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在线查询服务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Kunming Kenny [ICG-IT]</dc:creator>
  <cp:lastModifiedBy>Zhou, Kunming Kenny [ICG-IT]</cp:lastModifiedBy>
  <cp:revision>2</cp:revision>
  <dcterms:created xsi:type="dcterms:W3CDTF">2006-08-16T00:00:00Z</dcterms:created>
  <dcterms:modified xsi:type="dcterms:W3CDTF">2018-03-19T11:26:26Z</dcterms:modified>
</cp:coreProperties>
</file>