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03" d="100"/>
          <a:sy n="103" d="100"/>
        </p:scale>
        <p:origin x="15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481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4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4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4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595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5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5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2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2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4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5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nnyBrian/Cyclistic-Bike-Share-Case-Study/blob/main/Bike%20ride%20analysis.Rmd" TargetMode="External"/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9C8665A-B6C6-46BB-9012-A9223856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t>Analysis of Cyclistic bikes Users: annual members vs. casual riders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br>
              <a:rPr lang="en-US"/>
            </a:br>
            <a:br>
              <a:rPr lang="en-US"/>
            </a:br>
            <a:r>
              <a:rPr lang="en-US"/>
              <a:t>Presented by: Kenny Brian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8964DE-AB9E-402E-8B81-8AA9BB479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61BE5E-E17F-47E3-AF50-969EA826B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8098156" y="748902"/>
            <a:ext cx="1428749" cy="273844"/>
          </a:xfrm>
        </p:spPr>
        <p:txBody>
          <a:bodyPr>
            <a:normAutofit/>
          </a:bodyPr>
          <a:lstStyle/>
          <a:p>
            <a:pPr marL="0" lvl="0" indent="0">
              <a:spcAft>
                <a:spcPts val="600"/>
              </a:spcAft>
              <a:buNone/>
            </a:pPr>
            <a:r>
              <a:rPr lang="en-US">
                <a:solidFill>
                  <a:schemeClr val="bg2"/>
                </a:solidFill>
              </a:rPr>
              <a:t>2023-11-07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Findings and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The average ride duration for Casual users (22.35 minutes) is more that double the average duration for members (10.5)</a:t>
            </a:r>
          </a:p>
          <a:p>
            <a:pPr lvl="1"/>
            <a:r>
              <a:t>Average ride duration by day of the week relatively higher for casual users. This number peaks during the weekend.</a:t>
            </a:r>
          </a:p>
          <a:p>
            <a:pPr lvl="1"/>
            <a:r>
              <a:t>we can assume that casual members use bikes for leisure/recreation</a:t>
            </a:r>
          </a:p>
          <a:p>
            <a:pPr lvl="0"/>
            <a:r>
              <a:t>Bike use varies by the day of the week</a:t>
            </a:r>
          </a:p>
          <a:p>
            <a:pPr lvl="1"/>
            <a:r>
              <a:t>More subscribed members use the bikes more on weekdays</a:t>
            </a:r>
          </a:p>
          <a:p>
            <a:pPr lvl="1"/>
            <a:r>
              <a:t>Owing to the number of rides over the weekdays and shorter ride duration, we assume that annual members mostly use the bikes to commute to and from work</a:t>
            </a:r>
          </a:p>
          <a:p>
            <a:pPr lvl="0"/>
            <a:r>
              <a:t>While Docked bikes accounted for the highest trip duration for casual riders, majority (61.5%) prefer electric bikes. Could bike range/charging stations be a factor?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Further analysis needed on</a:t>
            </a:r>
          </a:p>
          <a:p>
            <a:pPr lvl="0"/>
            <a:r>
              <a:rPr dirty="0"/>
              <a:t>Trip duration, we have trips that lasts that &lt; 5 seconds</a:t>
            </a:r>
          </a:p>
          <a:p>
            <a:pPr lvl="0"/>
            <a:r>
              <a:rPr dirty="0"/>
              <a:t>More data on the use of bikes by the customers</a:t>
            </a:r>
          </a:p>
          <a:p>
            <a:pPr lvl="0"/>
            <a:r>
              <a:rPr dirty="0"/>
              <a:t>Additional demographics for analysis e.g.</a:t>
            </a:r>
            <a:r>
              <a:rPr lang="en-GB" dirty="0"/>
              <a:t>,</a:t>
            </a:r>
            <a:r>
              <a:rPr dirty="0"/>
              <a:t> age of users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Analyze Cyclistic’s ridership data to understand bike use between Annual members and casual riders.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This analysis uses Cyclistic’s (Divvy’s) historical trip data recorded for the first quarter of 2023 (January, February &amp; March) found here </a:t>
            </a:r>
            <a:r>
              <a:rPr>
                <a:hlinkClick r:id="rId2"/>
              </a:rPr>
              <a:t>https://divvy-tripdata.s3.amazonaws.com/index.html</a:t>
            </a:r>
            <a:r>
              <a:t>.</a:t>
            </a:r>
          </a:p>
          <a:p>
            <a:pPr lvl="0"/>
            <a:r>
              <a:t>Data Wrangling and cleaning steps taken can found in this </a:t>
            </a:r>
            <a:r>
              <a:rPr>
                <a:hlinkClick r:id="rId3"/>
              </a:rPr>
              <a:t>R markdown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Analysed Cyclistic’s ridership data for the first quarter of 2023 (January to March) to understand Bike use between Annual members and casual riders</a:t>
            </a:r>
          </a:p>
          <a:p>
            <a:pPr lvl="0"/>
            <a:r>
              <a:t>The following insights were uncovered:</a:t>
            </a:r>
          </a:p>
          <a:p>
            <a:pPr lvl="1"/>
            <a:r>
              <a:t>More </a:t>
            </a:r>
            <a:r>
              <a:rPr i="1"/>
              <a:t>annual members</a:t>
            </a:r>
            <a:r>
              <a:t> use the bikes during the weekdays as compared to the week, Bike use by </a:t>
            </a:r>
            <a:r>
              <a:rPr i="1"/>
              <a:t>casual users</a:t>
            </a:r>
            <a:r>
              <a:t> is varies within the week</a:t>
            </a:r>
          </a:p>
          <a:p>
            <a:pPr lvl="1"/>
            <a:r>
              <a:rPr i="1"/>
              <a:t>Casual users</a:t>
            </a:r>
            <a:r>
              <a:t> generally have a higher trip duration compared to </a:t>
            </a:r>
            <a:r>
              <a:rPr i="1"/>
              <a:t>members</a:t>
            </a:r>
            <a:r>
              <a:t>. The number increases sharply on the weekends. The trip duration for </a:t>
            </a:r>
            <a:r>
              <a:rPr i="1"/>
              <a:t>members</a:t>
            </a:r>
            <a:r>
              <a:t> is steady on weekdays with a slight increase over the weekend.</a:t>
            </a:r>
          </a:p>
          <a:p>
            <a:pPr lvl="1"/>
            <a:r>
              <a:rPr i="1"/>
              <a:t>Both</a:t>
            </a:r>
            <a:r>
              <a:t> customer segments prefer electric bikes. However, </a:t>
            </a:r>
            <a:r>
              <a:rPr i="1"/>
              <a:t>casual riders</a:t>
            </a:r>
            <a:r>
              <a:t> prefer docked bikes for longer trip duration.</a:t>
            </a:r>
          </a:p>
          <a:p>
            <a:pPr lvl="0"/>
            <a:r>
              <a:t>Focus on </a:t>
            </a:r>
            <a:r>
              <a:rPr i="1"/>
              <a:t>bike use</a:t>
            </a:r>
            <a:r>
              <a:t>, </a:t>
            </a:r>
            <a:r>
              <a:rPr i="1"/>
              <a:t>day of the week</a:t>
            </a:r>
            <a:r>
              <a:t> and </a:t>
            </a:r>
            <a:r>
              <a:rPr i="1"/>
              <a:t>bike preference</a:t>
            </a:r>
            <a:r>
              <a:t> while designing marketing strategies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dirty="0"/>
              <a:t>Number of rides by day of the week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825942" cy="2857501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/>
              <a:t>The subscribed members use the bikes more on weekdays as compared to weekends.</a:t>
            </a:r>
          </a:p>
        </p:txBody>
      </p:sp>
      <p:pic>
        <p:nvPicPr>
          <p:cNvPr id="3" name="Picture 1" descr="bike-sharing-ppt_files/figure-pptx/trip_by_da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05561" y="355600"/>
            <a:ext cx="480091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defTabSz="914400"/>
            <a:r>
              <a:rPr lang="en-US" sz="3100" spc="-50" dirty="0"/>
              <a:t>Average trip duration by customer type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6404" y="1450181"/>
            <a:ext cx="3301131" cy="3184921"/>
          </a:xfrm>
        </p:spPr>
        <p:txBody>
          <a:bodyPr vert="horz" lIns="91440" tIns="45720" rIns="91440" bIns="45720" rtlCol="0">
            <a:normAutofit/>
          </a:bodyPr>
          <a:lstStyle/>
          <a:p>
            <a:pPr marL="171450" lvl="0" indent="-182880" defTabSz="914400">
              <a:buFont typeface="Arial" panose="020B0604020202020204" pitchFamily="34" charset="0"/>
              <a:buChar char="•"/>
            </a:pPr>
            <a:r>
              <a:rPr lang="en-US" sz="1100" dirty="0"/>
              <a:t>The average trip duration for casual riders is more than double the average trip duration for members.</a:t>
            </a:r>
          </a:p>
        </p:txBody>
      </p:sp>
      <p:pic>
        <p:nvPicPr>
          <p:cNvPr id="3" name="Picture 1" descr="bike-sharing-ppt_files/figure-pptx/average%20trip%20duration%20by%20customer%20typ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68542" y="1450181"/>
            <a:ext cx="3412379" cy="27299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defTabSz="914400"/>
            <a:r>
              <a:rPr lang="en-US" sz="3100" spc="-50"/>
              <a:t>Average ride duration by day of the week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6404" y="1450181"/>
            <a:ext cx="3301131" cy="3184921"/>
          </a:xfrm>
        </p:spPr>
        <p:txBody>
          <a:bodyPr vert="horz" lIns="91440" tIns="45720" rIns="91440" bIns="45720" rtlCol="0">
            <a:normAutofit/>
          </a:bodyPr>
          <a:lstStyle/>
          <a:p>
            <a:pPr lvl="0" indent="-182880" defTabSz="914400">
              <a:buFont typeface="Arial" panose="020B0604020202020204" pitchFamily="34" charset="0"/>
              <a:buChar char="•"/>
            </a:pPr>
            <a:r>
              <a:rPr lang="en-US" sz="1100" dirty="0"/>
              <a:t>Both customer segments have relatively higher ride duration during the weekends</a:t>
            </a:r>
          </a:p>
          <a:p>
            <a:pPr lvl="0" indent="-182880" defTabSz="914400">
              <a:buFont typeface="Arial" panose="020B0604020202020204" pitchFamily="34" charset="0"/>
              <a:buChar char="•"/>
            </a:pPr>
            <a:r>
              <a:rPr lang="en-US" sz="1100" dirty="0"/>
              <a:t>Casual riders have generally a higher ride duration. this number increases sharply over the weekend</a:t>
            </a:r>
            <a:r>
              <a:rPr lang="en-US" dirty="0"/>
              <a:t>.</a:t>
            </a:r>
          </a:p>
        </p:txBody>
      </p:sp>
      <p:pic>
        <p:nvPicPr>
          <p:cNvPr id="3" name="Picture 1" descr="bike-sharing-ppt_files/figure-pptx/average%20duration%20viz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47536" y="1268491"/>
            <a:ext cx="4060498" cy="3248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defTabSz="914400"/>
            <a:r>
              <a:rPr lang="en-US" sz="3700" spc="-50"/>
              <a:t>Bike preference by customer type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6404" y="1450181"/>
            <a:ext cx="2748367" cy="3040043"/>
          </a:xfrm>
        </p:spPr>
        <p:txBody>
          <a:bodyPr vert="horz" lIns="91440" tIns="45720" rIns="91440" bIns="45720" rtlCol="0">
            <a:normAutofit/>
          </a:bodyPr>
          <a:lstStyle/>
          <a:p>
            <a:pPr lvl="0" indent="-182880" defTabSz="914400">
              <a:buFont typeface="Arial" panose="020B0604020202020204" pitchFamily="34" charset="0"/>
              <a:buChar char="•"/>
            </a:pPr>
            <a:r>
              <a:rPr lang="en-US" dirty="0"/>
              <a:t>There are no subscribed members that used docked bikes.</a:t>
            </a:r>
          </a:p>
          <a:p>
            <a:pPr lvl="0" indent="-182880" defTabSz="914400">
              <a:buFont typeface="Arial" panose="020B0604020202020204" pitchFamily="34" charset="0"/>
              <a:buChar char="•"/>
            </a:pPr>
            <a:r>
              <a:rPr lang="en-US" dirty="0"/>
              <a:t>A higher proportion of customers in both segments prefer electric bikes over other bike types.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B01B5-EE98-F4C0-9FED-35DB836C1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936" y="1353016"/>
            <a:ext cx="4843694" cy="34113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defTabSz="914400"/>
            <a:r>
              <a:rPr lang="en-US" sz="3400" spc="-50"/>
              <a:t>Average ride duration by bike type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6405" y="1450181"/>
            <a:ext cx="2317186" cy="3184921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-182880" defTabSz="914400">
              <a:buFont typeface="Arial" panose="020B0604020202020204" pitchFamily="34" charset="0"/>
              <a:buChar char="•"/>
            </a:pPr>
            <a:r>
              <a:rPr lang="en-US" sz="1100"/>
              <a:t>Comparing the average ride duration for each bike type, we notice that docked bikes have a higher ride duration compared to other bike types.</a:t>
            </a:r>
            <a:endParaRPr lang="en-US" sz="1100" dirty="0"/>
          </a:p>
        </p:txBody>
      </p:sp>
      <p:pic>
        <p:nvPicPr>
          <p:cNvPr id="3" name="Picture 1" descr="bike-sharing-ppt_files/figure-pptx/bike%20type%20vs%20duration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20674" y="1450180"/>
            <a:ext cx="4060248" cy="32481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541</Words>
  <Application>Microsoft Office PowerPoint</Application>
  <PresentationFormat>On-screen Show (16:9)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View</vt:lpstr>
      <vt:lpstr>Analysis of Cyclistic bikes Users: annual members vs. casual riders</vt:lpstr>
      <vt:lpstr>Objective</vt:lpstr>
      <vt:lpstr>Data</vt:lpstr>
      <vt:lpstr>Executive Summary</vt:lpstr>
      <vt:lpstr>Number of rides by day of the week</vt:lpstr>
      <vt:lpstr>Average trip duration by customer type</vt:lpstr>
      <vt:lpstr>Average ride duration by day of the week</vt:lpstr>
      <vt:lpstr>Bike preference by customer type</vt:lpstr>
      <vt:lpstr>Average ride duration by bike type</vt:lpstr>
      <vt:lpstr>Findings and Hypothesis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Cyclistic bikes Users: annual members vs. casual riders</dc:title>
  <dc:creator>Presented by: Kenny Brian</dc:creator>
  <cp:keywords/>
  <cp:lastModifiedBy>Brian Mbaabu</cp:lastModifiedBy>
  <cp:revision>1</cp:revision>
  <dcterms:created xsi:type="dcterms:W3CDTF">2023-11-12T10:34:58Z</dcterms:created>
  <dcterms:modified xsi:type="dcterms:W3CDTF">2023-11-12T10:47:27Z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2023-11-07</vt:lpwstr>
  </property>
  <property fmtid="{D5CDD505-2E9C-101B-9397-08002B2CF9AE}" pid="3" name="output">
    <vt:lpwstr/>
  </property>
</Properties>
</file>