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008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793790" y="2603540"/>
            <a:ext cx="7556421" cy="1956435"/>
          </a:xfrm>
          <a:prstGeom prst="rect">
            <a:avLst/>
          </a:prstGeom>
          <a:noFill/>
          <a:ln/>
        </p:spPr>
        <p:txBody>
          <a:bodyPr wrap="square" rtlCol="0" anchor="t"/>
          <a:lstStyle/>
          <a:p>
            <a:pPr marL="0" indent="0">
              <a:lnSpc>
                <a:spcPts val="7702"/>
              </a:lnSpc>
              <a:buNone/>
            </a:pPr>
            <a:r>
              <a:rPr lang="en-US" sz="6162" dirty="0">
                <a:solidFill>
                  <a:srgbClr val="312F2B"/>
                </a:solidFill>
                <a:latin typeface="Gelasio" pitchFamily="34" charset="0"/>
                <a:ea typeface="Gelasio" pitchFamily="34" charset="-122"/>
                <a:cs typeface="Gelasio" pitchFamily="34" charset="-120"/>
              </a:rPr>
              <a:t>OWASP ZAP et Playwright </a:t>
            </a:r>
            <a:endParaRPr lang="en-US" sz="6162" dirty="0"/>
          </a:p>
        </p:txBody>
      </p:sp>
      <p:sp>
        <p:nvSpPr>
          <p:cNvPr id="6" name="Text 2"/>
          <p:cNvSpPr/>
          <p:nvPr/>
        </p:nvSpPr>
        <p:spPr>
          <a:xfrm>
            <a:off x="793790" y="4900136"/>
            <a:ext cx="7556421" cy="725805"/>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Ce document présente deux outils essentiels pour la sécurité et les tests end to end.</a:t>
            </a:r>
            <a:endParaRPr lang="en-US" sz="178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2546985"/>
            <a:ext cx="7368302"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Inconvénients d'OWASP ZAP</a:t>
            </a:r>
            <a:endParaRPr lang="en-US" sz="4465" dirty="0"/>
          </a:p>
        </p:txBody>
      </p:sp>
      <p:sp>
        <p:nvSpPr>
          <p:cNvPr id="5" name="Text 2"/>
          <p:cNvSpPr/>
          <p:nvPr/>
        </p:nvSpPr>
        <p:spPr>
          <a:xfrm>
            <a:off x="1156692" y="3709392"/>
            <a:ext cx="12679918" cy="362903"/>
          </a:xfrm>
          <a:prstGeom prst="rect">
            <a:avLst/>
          </a:prstGeom>
          <a:noFill/>
          <a:ln/>
        </p:spPr>
        <p:txBody>
          <a:bodyPr wrap="none" rtlCol="0" anchor="t"/>
          <a:lstStyle/>
          <a:p>
            <a:pPr marL="342900" indent="-342900" algn="l">
              <a:lnSpc>
                <a:spcPts val="2858"/>
              </a:lnSpc>
              <a:buSzPct val="100000"/>
              <a:buChar char="•"/>
            </a:pPr>
            <a:r>
              <a:rPr lang="en-US" sz="1786" dirty="0">
                <a:solidFill>
                  <a:srgbClr val="272525"/>
                </a:solidFill>
                <a:latin typeface="Lato" pitchFamily="34" charset="0"/>
                <a:ea typeface="Lato" pitchFamily="34" charset="-122"/>
                <a:cs typeface="Lato" pitchFamily="34" charset="-120"/>
              </a:rPr>
              <a:t>L'apprentissage de l'outil peut être </a:t>
            </a:r>
            <a:r>
              <a:rPr lang="en-US" sz="1786" b="1" dirty="0">
                <a:solidFill>
                  <a:srgbClr val="272525"/>
                </a:solidFill>
                <a:latin typeface="Lato" pitchFamily="34" charset="0"/>
                <a:ea typeface="Lato" pitchFamily="34" charset="-122"/>
                <a:cs typeface="Lato" pitchFamily="34" charset="-120"/>
              </a:rPr>
              <a:t>complexe</a:t>
            </a:r>
            <a:r>
              <a:rPr lang="en-US" sz="1786" dirty="0">
                <a:solidFill>
                  <a:srgbClr val="272525"/>
                </a:solidFill>
                <a:latin typeface="Lato" pitchFamily="34" charset="0"/>
                <a:ea typeface="Lato" pitchFamily="34" charset="-122"/>
                <a:cs typeface="Lato" pitchFamily="34" charset="-120"/>
              </a:rPr>
              <a:t> pour les débutants, nécessitant un certain temps d'adaptation.</a:t>
            </a:r>
            <a:endParaRPr lang="en-US" sz="1786" dirty="0"/>
          </a:p>
        </p:txBody>
      </p:sp>
      <p:sp>
        <p:nvSpPr>
          <p:cNvPr id="6" name="Text 3"/>
          <p:cNvSpPr/>
          <p:nvPr/>
        </p:nvSpPr>
        <p:spPr>
          <a:xfrm>
            <a:off x="1156692" y="4151590"/>
            <a:ext cx="12679918" cy="725805"/>
          </a:xfrm>
          <a:prstGeom prst="rect">
            <a:avLst/>
          </a:prstGeom>
          <a:noFill/>
          <a:ln/>
        </p:spPr>
        <p:txBody>
          <a:bodyPr wrap="square" rtlCol="0" anchor="t"/>
          <a:lstStyle/>
          <a:p>
            <a:pPr marL="342900" indent="-342900" algn="l">
              <a:lnSpc>
                <a:spcPts val="2858"/>
              </a:lnSpc>
              <a:buSzPct val="100000"/>
              <a:buChar char="•"/>
            </a:pPr>
            <a:r>
              <a:rPr lang="en-US" sz="1786" dirty="0">
                <a:solidFill>
                  <a:srgbClr val="272525"/>
                </a:solidFill>
                <a:latin typeface="Lato" pitchFamily="34" charset="0"/>
                <a:ea typeface="Lato" pitchFamily="34" charset="-122"/>
                <a:cs typeface="Lato" pitchFamily="34" charset="-120"/>
              </a:rPr>
              <a:t>Les </a:t>
            </a:r>
            <a:r>
              <a:rPr lang="en-US" sz="1786" b="1" dirty="0">
                <a:solidFill>
                  <a:srgbClr val="272525"/>
                </a:solidFill>
                <a:latin typeface="Lato" pitchFamily="34" charset="0"/>
                <a:ea typeface="Lato" pitchFamily="34" charset="-122"/>
                <a:cs typeface="Lato" pitchFamily="34" charset="-120"/>
              </a:rPr>
              <a:t>mises à jour fréquentes</a:t>
            </a:r>
            <a:r>
              <a:rPr lang="en-US" sz="1786" dirty="0">
                <a:solidFill>
                  <a:srgbClr val="272525"/>
                </a:solidFill>
                <a:latin typeface="Lato" pitchFamily="34" charset="0"/>
                <a:ea typeface="Lato" pitchFamily="34" charset="-122"/>
                <a:cs typeface="Lato" pitchFamily="34" charset="-120"/>
              </a:rPr>
              <a:t> peuvent parfois entraîner des </a:t>
            </a:r>
            <a:r>
              <a:rPr lang="en-US" sz="1786" u="sng" dirty="0">
                <a:solidFill>
                  <a:srgbClr val="272525"/>
                </a:solidFill>
                <a:latin typeface="Lato" pitchFamily="34" charset="0"/>
                <a:ea typeface="Lato" pitchFamily="34" charset="-122"/>
                <a:cs typeface="Lato" pitchFamily="34" charset="-120"/>
              </a:rPr>
              <a:t>changements dans l'interface</a:t>
            </a:r>
            <a:r>
              <a:rPr lang="en-US" sz="1786" dirty="0">
                <a:solidFill>
                  <a:srgbClr val="272525"/>
                </a:solidFill>
                <a:latin typeface="Lato" pitchFamily="34" charset="0"/>
                <a:ea typeface="Lato" pitchFamily="34" charset="-122"/>
                <a:cs typeface="Lato" pitchFamily="34" charset="-120"/>
              </a:rPr>
              <a:t> ou les fonctionnalités, obligeant les utilisateurs à se réadapter.</a:t>
            </a:r>
            <a:endParaRPr lang="en-US" sz="1786" dirty="0"/>
          </a:p>
        </p:txBody>
      </p:sp>
      <p:sp>
        <p:nvSpPr>
          <p:cNvPr id="7" name="Text 4"/>
          <p:cNvSpPr/>
          <p:nvPr/>
        </p:nvSpPr>
        <p:spPr>
          <a:xfrm>
            <a:off x="1156692" y="4956691"/>
            <a:ext cx="12679918" cy="725805"/>
          </a:xfrm>
          <a:prstGeom prst="rect">
            <a:avLst/>
          </a:prstGeom>
          <a:noFill/>
          <a:ln/>
        </p:spPr>
        <p:txBody>
          <a:bodyPr wrap="square" rtlCol="0" anchor="t"/>
          <a:lstStyle/>
          <a:p>
            <a:pPr marL="342900" indent="-342900" algn="l">
              <a:lnSpc>
                <a:spcPts val="2858"/>
              </a:lnSpc>
              <a:buSzPct val="100000"/>
              <a:buChar char="•"/>
            </a:pPr>
            <a:r>
              <a:rPr lang="en-US" sz="1786" dirty="0">
                <a:solidFill>
                  <a:srgbClr val="272525"/>
                </a:solidFill>
                <a:latin typeface="Lato" pitchFamily="34" charset="0"/>
                <a:ea typeface="Lato" pitchFamily="34" charset="-122"/>
                <a:cs typeface="Lato" pitchFamily="34" charset="-120"/>
              </a:rPr>
              <a:t>Bien que gratuit, OWASP ZAP </a:t>
            </a:r>
            <a:r>
              <a:rPr lang="en-US" sz="1786" b="1" dirty="0">
                <a:solidFill>
                  <a:srgbClr val="272525"/>
                </a:solidFill>
                <a:latin typeface="Lato" pitchFamily="34" charset="0"/>
                <a:ea typeface="Lato" pitchFamily="34" charset="-122"/>
                <a:cs typeface="Lato" pitchFamily="34" charset="-120"/>
              </a:rPr>
              <a:t>nécessite des compétences techniques</a:t>
            </a:r>
            <a:r>
              <a:rPr lang="en-US" sz="1786" dirty="0">
                <a:solidFill>
                  <a:srgbClr val="272525"/>
                </a:solidFill>
                <a:latin typeface="Lato" pitchFamily="34" charset="0"/>
                <a:ea typeface="Lato" pitchFamily="34" charset="-122"/>
                <a:cs typeface="Lato" pitchFamily="34" charset="-120"/>
              </a:rPr>
              <a:t> pour l'utiliser efficacement et interpréter correctement les résultats des scans.</a:t>
            </a:r>
            <a:endParaRPr lang="en-US" sz="178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83488" y="1655088"/>
            <a:ext cx="4919424" cy="4919424"/>
          </a:xfrm>
          <a:prstGeom prst="rect">
            <a:avLst/>
          </a:prstGeom>
        </p:spPr>
      </p:pic>
      <p:sp>
        <p:nvSpPr>
          <p:cNvPr id="6" name="Text 1"/>
          <p:cNvSpPr/>
          <p:nvPr/>
        </p:nvSpPr>
        <p:spPr>
          <a:xfrm>
            <a:off x="6280190" y="1251704"/>
            <a:ext cx="6464022"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Introduction à Playwright</a:t>
            </a:r>
            <a:endParaRPr lang="en-US" sz="4465" dirty="0"/>
          </a:p>
        </p:txBody>
      </p:sp>
      <p:sp>
        <p:nvSpPr>
          <p:cNvPr id="7" name="Shape 2"/>
          <p:cNvSpPr/>
          <p:nvPr/>
        </p:nvSpPr>
        <p:spPr>
          <a:xfrm>
            <a:off x="6280190" y="2300645"/>
            <a:ext cx="3664863" cy="2765227"/>
          </a:xfrm>
          <a:prstGeom prst="roundRect">
            <a:avLst>
              <a:gd name="adj" fmla="val 3445"/>
            </a:avLst>
          </a:prstGeom>
          <a:solidFill>
            <a:srgbClr val="E8E8E3"/>
          </a:solidFill>
          <a:ln w="7620">
            <a:solidFill>
              <a:srgbClr val="CECEC9"/>
            </a:solidFill>
            <a:prstDash val="solid"/>
          </a:ln>
        </p:spPr>
      </p:sp>
      <p:sp>
        <p:nvSpPr>
          <p:cNvPr id="8" name="Text 3"/>
          <p:cNvSpPr/>
          <p:nvPr/>
        </p:nvSpPr>
        <p:spPr>
          <a:xfrm>
            <a:off x="6514624" y="2535079"/>
            <a:ext cx="3152775" cy="354330"/>
          </a:xfrm>
          <a:prstGeom prst="rect">
            <a:avLst/>
          </a:prstGeom>
          <a:noFill/>
          <a:ln/>
        </p:spPr>
        <p:txBody>
          <a:bodyPr wrap="none" rtlCol="0" anchor="t"/>
          <a:lstStyle/>
          <a:p>
            <a:pPr marL="0" indent="0">
              <a:lnSpc>
                <a:spcPts val="2791"/>
              </a:lnSpc>
              <a:buNone/>
            </a:pPr>
            <a:r>
              <a:rPr lang="en-US" sz="2233" dirty="0">
                <a:solidFill>
                  <a:srgbClr val="272525"/>
                </a:solidFill>
                <a:latin typeface="Gelasio" pitchFamily="34" charset="0"/>
                <a:ea typeface="Gelasio" pitchFamily="34" charset="-122"/>
                <a:cs typeface="Gelasio" pitchFamily="34" charset="-120"/>
              </a:rPr>
              <a:t>Framework Open-Source</a:t>
            </a:r>
            <a:endParaRPr lang="en-US" sz="2233" dirty="0"/>
          </a:p>
        </p:txBody>
      </p:sp>
      <p:sp>
        <p:nvSpPr>
          <p:cNvPr id="9" name="Text 4"/>
          <p:cNvSpPr/>
          <p:nvPr/>
        </p:nvSpPr>
        <p:spPr>
          <a:xfrm>
            <a:off x="6514624" y="3025497"/>
            <a:ext cx="3195995" cy="1088708"/>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Playwright est un framework open-source pour les tests end-to-end des applications web.</a:t>
            </a:r>
            <a:endParaRPr lang="en-US" sz="1786" dirty="0"/>
          </a:p>
        </p:txBody>
      </p:sp>
      <p:sp>
        <p:nvSpPr>
          <p:cNvPr id="10" name="Shape 5"/>
          <p:cNvSpPr/>
          <p:nvPr/>
        </p:nvSpPr>
        <p:spPr>
          <a:xfrm>
            <a:off x="10171867" y="2300645"/>
            <a:ext cx="3664863" cy="2765227"/>
          </a:xfrm>
          <a:prstGeom prst="roundRect">
            <a:avLst>
              <a:gd name="adj" fmla="val 3445"/>
            </a:avLst>
          </a:prstGeom>
          <a:solidFill>
            <a:srgbClr val="E8E8E3"/>
          </a:solidFill>
          <a:ln w="7620">
            <a:solidFill>
              <a:srgbClr val="CECEC9"/>
            </a:solidFill>
            <a:prstDash val="solid"/>
          </a:ln>
        </p:spPr>
      </p:sp>
      <p:sp>
        <p:nvSpPr>
          <p:cNvPr id="11" name="Text 6"/>
          <p:cNvSpPr/>
          <p:nvPr/>
        </p:nvSpPr>
        <p:spPr>
          <a:xfrm>
            <a:off x="10406301" y="2535079"/>
            <a:ext cx="3195995" cy="708660"/>
          </a:xfrm>
          <a:prstGeom prst="rect">
            <a:avLst/>
          </a:prstGeom>
          <a:noFill/>
          <a:ln/>
        </p:spPr>
        <p:txBody>
          <a:bodyPr wrap="square" rtlCol="0" anchor="t"/>
          <a:lstStyle/>
          <a:p>
            <a:pPr marL="0" indent="0">
              <a:lnSpc>
                <a:spcPts val="2791"/>
              </a:lnSpc>
              <a:buNone/>
            </a:pPr>
            <a:r>
              <a:rPr lang="en-US" sz="2233" dirty="0">
                <a:solidFill>
                  <a:srgbClr val="272525"/>
                </a:solidFill>
                <a:latin typeface="Gelasio" pitchFamily="34" charset="0"/>
                <a:ea typeface="Gelasio" pitchFamily="34" charset="-122"/>
                <a:cs typeface="Gelasio" pitchFamily="34" charset="-120"/>
              </a:rPr>
              <a:t>Support Multi-Navigateurs</a:t>
            </a:r>
            <a:endParaRPr lang="en-US" sz="2233" dirty="0"/>
          </a:p>
        </p:txBody>
      </p:sp>
      <p:sp>
        <p:nvSpPr>
          <p:cNvPr id="12" name="Text 7"/>
          <p:cNvSpPr/>
          <p:nvPr/>
        </p:nvSpPr>
        <p:spPr>
          <a:xfrm>
            <a:off x="10406301" y="3379827"/>
            <a:ext cx="3195995" cy="1451610"/>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Il supporte plusieurs navigateurs (Chromium, Firefox, WebKit) et permet des tests cross-platform.</a:t>
            </a:r>
            <a:endParaRPr lang="en-US" sz="1786" dirty="0"/>
          </a:p>
        </p:txBody>
      </p:sp>
      <p:sp>
        <p:nvSpPr>
          <p:cNvPr id="13" name="Shape 8"/>
          <p:cNvSpPr/>
          <p:nvPr/>
        </p:nvSpPr>
        <p:spPr>
          <a:xfrm>
            <a:off x="6280190" y="5292685"/>
            <a:ext cx="7556421" cy="1685092"/>
          </a:xfrm>
          <a:prstGeom prst="roundRect">
            <a:avLst>
              <a:gd name="adj" fmla="val 5654"/>
            </a:avLst>
          </a:prstGeom>
          <a:solidFill>
            <a:srgbClr val="E8E8E3"/>
          </a:solidFill>
          <a:ln w="7620">
            <a:solidFill>
              <a:srgbClr val="CECEC9"/>
            </a:solidFill>
            <a:prstDash val="solid"/>
          </a:ln>
        </p:spPr>
      </p:sp>
      <p:sp>
        <p:nvSpPr>
          <p:cNvPr id="14" name="Text 9"/>
          <p:cNvSpPr/>
          <p:nvPr/>
        </p:nvSpPr>
        <p:spPr>
          <a:xfrm>
            <a:off x="6514624" y="5527119"/>
            <a:ext cx="3185755" cy="354330"/>
          </a:xfrm>
          <a:prstGeom prst="rect">
            <a:avLst/>
          </a:prstGeom>
          <a:noFill/>
          <a:ln/>
        </p:spPr>
        <p:txBody>
          <a:bodyPr wrap="none" rtlCol="0" anchor="t"/>
          <a:lstStyle/>
          <a:p>
            <a:pPr marL="0" indent="0">
              <a:lnSpc>
                <a:spcPts val="2791"/>
              </a:lnSpc>
              <a:buNone/>
            </a:pPr>
            <a:r>
              <a:rPr lang="en-US" sz="2233" dirty="0">
                <a:solidFill>
                  <a:srgbClr val="272525"/>
                </a:solidFill>
                <a:latin typeface="Gelasio" pitchFamily="34" charset="0"/>
                <a:ea typeface="Gelasio" pitchFamily="34" charset="-122"/>
                <a:cs typeface="Gelasio" pitchFamily="34" charset="-120"/>
              </a:rPr>
              <a:t>Fonctionnalités Avancées</a:t>
            </a:r>
            <a:endParaRPr lang="en-US" sz="2233" dirty="0"/>
          </a:p>
        </p:txBody>
      </p:sp>
      <p:sp>
        <p:nvSpPr>
          <p:cNvPr id="15" name="Text 10"/>
          <p:cNvSpPr/>
          <p:nvPr/>
        </p:nvSpPr>
        <p:spPr>
          <a:xfrm>
            <a:off x="6514624" y="6017538"/>
            <a:ext cx="7087553" cy="725805"/>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Playwright est rapide, fiable, et offre des fonctionnalités avancées comme les captures vidéo.</a:t>
            </a:r>
            <a:endParaRPr lang="en-US" sz="1786"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868561"/>
            <a:ext cx="6471880"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Installation de Playwright</a:t>
            </a:r>
            <a:endParaRPr lang="en-US" sz="4465" dirty="0"/>
          </a:p>
        </p:txBody>
      </p:sp>
      <p:pic>
        <p:nvPicPr>
          <p:cNvPr id="5" name="Image 1" descr="preencoded.png"/>
          <p:cNvPicPr>
            <a:picLocks noChangeAspect="1"/>
          </p:cNvPicPr>
          <p:nvPr/>
        </p:nvPicPr>
        <p:blipFill>
          <a:blip r:embed="rId4"/>
          <a:stretch>
            <a:fillRect/>
          </a:stretch>
        </p:blipFill>
        <p:spPr>
          <a:xfrm>
            <a:off x="793790" y="1917502"/>
            <a:ext cx="1134070" cy="1814513"/>
          </a:xfrm>
          <a:prstGeom prst="rect">
            <a:avLst/>
          </a:prstGeom>
        </p:spPr>
      </p:pic>
      <p:sp>
        <p:nvSpPr>
          <p:cNvPr id="6" name="Text 2"/>
          <p:cNvSpPr/>
          <p:nvPr/>
        </p:nvSpPr>
        <p:spPr>
          <a:xfrm>
            <a:off x="2268022" y="2144316"/>
            <a:ext cx="2835235"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Prérequis</a:t>
            </a:r>
            <a:endParaRPr lang="en-US" sz="2233" dirty="0"/>
          </a:p>
        </p:txBody>
      </p:sp>
      <p:sp>
        <p:nvSpPr>
          <p:cNvPr id="7" name="Text 3"/>
          <p:cNvSpPr/>
          <p:nvPr/>
        </p:nvSpPr>
        <p:spPr>
          <a:xfrm>
            <a:off x="2268022" y="2634734"/>
            <a:ext cx="11568589" cy="362903"/>
          </a:xfrm>
          <a:prstGeom prst="rect">
            <a:avLst/>
          </a:prstGeom>
          <a:noFill/>
          <a:ln/>
        </p:spPr>
        <p:txBody>
          <a:bodyPr wrap="non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Node.js version 12 ou supérieure, 100 Mo d'espace disque.</a:t>
            </a:r>
            <a:endParaRPr lang="en-US" sz="1786" dirty="0"/>
          </a:p>
        </p:txBody>
      </p:sp>
      <p:pic>
        <p:nvPicPr>
          <p:cNvPr id="8" name="Image 2" descr="preencoded.png"/>
          <p:cNvPicPr>
            <a:picLocks noChangeAspect="1"/>
          </p:cNvPicPr>
          <p:nvPr/>
        </p:nvPicPr>
        <p:blipFill>
          <a:blip r:embed="rId5"/>
          <a:stretch>
            <a:fillRect/>
          </a:stretch>
        </p:blipFill>
        <p:spPr>
          <a:xfrm>
            <a:off x="793790" y="3732014"/>
            <a:ext cx="1134070" cy="1814513"/>
          </a:xfrm>
          <a:prstGeom prst="rect">
            <a:avLst/>
          </a:prstGeom>
        </p:spPr>
      </p:pic>
      <p:sp>
        <p:nvSpPr>
          <p:cNvPr id="9" name="Text 4"/>
          <p:cNvSpPr/>
          <p:nvPr/>
        </p:nvSpPr>
        <p:spPr>
          <a:xfrm>
            <a:off x="2268022" y="3958828"/>
            <a:ext cx="2835235"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Installation</a:t>
            </a:r>
            <a:endParaRPr lang="en-US" sz="2233" dirty="0"/>
          </a:p>
        </p:txBody>
      </p:sp>
      <p:sp>
        <p:nvSpPr>
          <p:cNvPr id="10" name="Text 5"/>
          <p:cNvSpPr/>
          <p:nvPr/>
        </p:nvSpPr>
        <p:spPr>
          <a:xfrm>
            <a:off x="2268022" y="4449247"/>
            <a:ext cx="11568589" cy="362903"/>
          </a:xfrm>
          <a:prstGeom prst="rect">
            <a:avLst/>
          </a:prstGeom>
          <a:noFill/>
          <a:ln/>
        </p:spPr>
        <p:txBody>
          <a:bodyPr wrap="non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Installez Playwright via npm : npm install --save-dev @playwright/test. / Installation extension VsCode</a:t>
            </a:r>
            <a:endParaRPr lang="en-US" sz="1786" dirty="0"/>
          </a:p>
        </p:txBody>
      </p:sp>
      <p:pic>
        <p:nvPicPr>
          <p:cNvPr id="11" name="Image 3" descr="preencoded.png"/>
          <p:cNvPicPr>
            <a:picLocks noChangeAspect="1"/>
          </p:cNvPicPr>
          <p:nvPr/>
        </p:nvPicPr>
        <p:blipFill>
          <a:blip r:embed="rId6"/>
          <a:stretch>
            <a:fillRect/>
          </a:stretch>
        </p:blipFill>
        <p:spPr>
          <a:xfrm>
            <a:off x="793790" y="5546527"/>
            <a:ext cx="1134070" cy="1814513"/>
          </a:xfrm>
          <a:prstGeom prst="rect">
            <a:avLst/>
          </a:prstGeom>
        </p:spPr>
      </p:pic>
      <p:sp>
        <p:nvSpPr>
          <p:cNvPr id="12" name="Text 6"/>
          <p:cNvSpPr/>
          <p:nvPr/>
        </p:nvSpPr>
        <p:spPr>
          <a:xfrm>
            <a:off x="2268022" y="5773341"/>
            <a:ext cx="3513058"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Installation des Navigateurs</a:t>
            </a:r>
            <a:endParaRPr lang="en-US" sz="2233" dirty="0"/>
          </a:p>
        </p:txBody>
      </p:sp>
      <p:sp>
        <p:nvSpPr>
          <p:cNvPr id="13" name="Text 7"/>
          <p:cNvSpPr/>
          <p:nvPr/>
        </p:nvSpPr>
        <p:spPr>
          <a:xfrm>
            <a:off x="2268022" y="6263759"/>
            <a:ext cx="11568589" cy="362903"/>
          </a:xfrm>
          <a:prstGeom prst="rect">
            <a:avLst/>
          </a:prstGeom>
          <a:noFill/>
          <a:ln/>
        </p:spPr>
        <p:txBody>
          <a:bodyPr wrap="non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Installez les navigateurs nécessaires avec : npx playwright install.</a:t>
            </a:r>
            <a:endParaRPr lang="en-US" sz="178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2607231"/>
            <a:ext cx="6228993"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Utilisation de Playwright</a:t>
            </a:r>
            <a:endParaRPr lang="en-US" sz="4465" dirty="0"/>
          </a:p>
        </p:txBody>
      </p:sp>
      <p:sp>
        <p:nvSpPr>
          <p:cNvPr id="5" name="Shape 2"/>
          <p:cNvSpPr/>
          <p:nvPr/>
        </p:nvSpPr>
        <p:spPr>
          <a:xfrm>
            <a:off x="793790" y="3656171"/>
            <a:ext cx="13042821" cy="1966198"/>
          </a:xfrm>
          <a:prstGeom prst="roundRect">
            <a:avLst>
              <a:gd name="adj" fmla="val 4845"/>
            </a:avLst>
          </a:prstGeom>
          <a:noFill/>
          <a:ln w="7620">
            <a:solidFill>
              <a:srgbClr val="000000">
                <a:alpha val="8000"/>
              </a:srgbClr>
            </a:solidFill>
            <a:prstDash val="solid"/>
          </a:ln>
        </p:spPr>
      </p:sp>
      <p:sp>
        <p:nvSpPr>
          <p:cNvPr id="6" name="Shape 3"/>
          <p:cNvSpPr/>
          <p:nvPr/>
        </p:nvSpPr>
        <p:spPr>
          <a:xfrm>
            <a:off x="801410" y="3663791"/>
            <a:ext cx="13027581" cy="650319"/>
          </a:xfrm>
          <a:prstGeom prst="rect">
            <a:avLst/>
          </a:prstGeom>
          <a:solidFill>
            <a:srgbClr val="FFFFFF">
              <a:alpha val="4000"/>
            </a:srgbClr>
          </a:solidFill>
          <a:ln/>
        </p:spPr>
      </p:sp>
      <p:sp>
        <p:nvSpPr>
          <p:cNvPr id="7" name="Text 4"/>
          <p:cNvSpPr/>
          <p:nvPr/>
        </p:nvSpPr>
        <p:spPr>
          <a:xfrm>
            <a:off x="1028224" y="3807500"/>
            <a:ext cx="12573953" cy="362903"/>
          </a:xfrm>
          <a:prstGeom prst="rect">
            <a:avLst/>
          </a:prstGeom>
          <a:noFill/>
          <a:ln/>
        </p:spPr>
        <p:txBody>
          <a:bodyPr wrap="non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Écrivez des tests en JavaScript ou TypeScript pour automatiser les interactions utilisateur.</a:t>
            </a:r>
            <a:endParaRPr lang="en-US" sz="1786" dirty="0"/>
          </a:p>
        </p:txBody>
      </p:sp>
      <p:sp>
        <p:nvSpPr>
          <p:cNvPr id="8" name="Shape 5"/>
          <p:cNvSpPr/>
          <p:nvPr/>
        </p:nvSpPr>
        <p:spPr>
          <a:xfrm>
            <a:off x="801410" y="4314111"/>
            <a:ext cx="13027581" cy="650319"/>
          </a:xfrm>
          <a:prstGeom prst="rect">
            <a:avLst/>
          </a:prstGeom>
          <a:solidFill>
            <a:srgbClr val="000000">
              <a:alpha val="4000"/>
            </a:srgbClr>
          </a:solidFill>
          <a:ln/>
        </p:spPr>
      </p:sp>
      <p:sp>
        <p:nvSpPr>
          <p:cNvPr id="9" name="Text 6"/>
          <p:cNvSpPr/>
          <p:nvPr/>
        </p:nvSpPr>
        <p:spPr>
          <a:xfrm>
            <a:off x="1028224" y="4457819"/>
            <a:ext cx="12573953" cy="362903"/>
          </a:xfrm>
          <a:prstGeom prst="rect">
            <a:avLst/>
          </a:prstGeom>
          <a:noFill/>
          <a:ln/>
        </p:spPr>
        <p:txBody>
          <a:bodyPr wrap="non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Exécutez les tests en mode headless pour des performances optimales.</a:t>
            </a:r>
            <a:endParaRPr lang="en-US" sz="1786" dirty="0"/>
          </a:p>
        </p:txBody>
      </p:sp>
      <p:sp>
        <p:nvSpPr>
          <p:cNvPr id="10" name="Shape 7"/>
          <p:cNvSpPr/>
          <p:nvPr/>
        </p:nvSpPr>
        <p:spPr>
          <a:xfrm>
            <a:off x="801410" y="4964430"/>
            <a:ext cx="13027581" cy="650319"/>
          </a:xfrm>
          <a:prstGeom prst="rect">
            <a:avLst/>
          </a:prstGeom>
          <a:solidFill>
            <a:srgbClr val="FFFFFF">
              <a:alpha val="4000"/>
            </a:srgbClr>
          </a:solidFill>
          <a:ln/>
        </p:spPr>
      </p:sp>
      <p:sp>
        <p:nvSpPr>
          <p:cNvPr id="11" name="Text 8"/>
          <p:cNvSpPr/>
          <p:nvPr/>
        </p:nvSpPr>
        <p:spPr>
          <a:xfrm>
            <a:off x="1028224" y="5108138"/>
            <a:ext cx="12573953" cy="362903"/>
          </a:xfrm>
          <a:prstGeom prst="rect">
            <a:avLst/>
          </a:prstGeom>
          <a:noFill/>
          <a:ln/>
        </p:spPr>
        <p:txBody>
          <a:bodyPr wrap="non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Générez des rapports avec captures d'écran et vidéos pour faciliter le débogage.</a:t>
            </a:r>
            <a:endParaRPr lang="en-US" sz="1786"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2546985"/>
            <a:ext cx="7764423"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Avantages d'utiliser Playwright</a:t>
            </a:r>
            <a:endParaRPr lang="en-US" sz="4465" dirty="0"/>
          </a:p>
        </p:txBody>
      </p:sp>
      <p:sp>
        <p:nvSpPr>
          <p:cNvPr id="5" name="Text 2"/>
          <p:cNvSpPr/>
          <p:nvPr/>
        </p:nvSpPr>
        <p:spPr>
          <a:xfrm>
            <a:off x="1156692" y="3709392"/>
            <a:ext cx="12679918" cy="725805"/>
          </a:xfrm>
          <a:prstGeom prst="rect">
            <a:avLst/>
          </a:prstGeom>
          <a:noFill/>
          <a:ln/>
        </p:spPr>
        <p:txBody>
          <a:bodyPr wrap="square" rtlCol="0" anchor="t"/>
          <a:lstStyle/>
          <a:p>
            <a:pPr marL="342900" indent="-342900" algn="l">
              <a:lnSpc>
                <a:spcPts val="2858"/>
              </a:lnSpc>
              <a:buSzPct val="100000"/>
              <a:buFont typeface="+mj-lt"/>
              <a:buAutoNum type="arabicPeriod"/>
            </a:pPr>
            <a:r>
              <a:rPr lang="en-US" sz="1786" b="1" dirty="0">
                <a:solidFill>
                  <a:srgbClr val="272525"/>
                </a:solidFill>
                <a:latin typeface="Lato" pitchFamily="34" charset="0"/>
                <a:ea typeface="Lato" pitchFamily="34" charset="-122"/>
                <a:cs typeface="Lato" pitchFamily="34" charset="-120"/>
              </a:rPr>
              <a:t>Compatibilité multi-navigateurs :</a:t>
            </a:r>
            <a:r>
              <a:rPr lang="en-US" sz="1786" dirty="0">
                <a:solidFill>
                  <a:srgbClr val="272525"/>
                </a:solidFill>
                <a:latin typeface="Lato" pitchFamily="34" charset="0"/>
                <a:ea typeface="Lato" pitchFamily="34" charset="-122"/>
                <a:cs typeface="Lato" pitchFamily="34" charset="-120"/>
              </a:rPr>
              <a:t> Playwright prend en charge les principaux navigateurs web (Chromium, Firefox, WebKit) pour des tests cross-plateforme.</a:t>
            </a:r>
            <a:endParaRPr lang="en-US" sz="1786" dirty="0"/>
          </a:p>
        </p:txBody>
      </p:sp>
      <p:sp>
        <p:nvSpPr>
          <p:cNvPr id="6" name="Text 3"/>
          <p:cNvSpPr/>
          <p:nvPr/>
        </p:nvSpPr>
        <p:spPr>
          <a:xfrm>
            <a:off x="1156692" y="4514493"/>
            <a:ext cx="12679918" cy="362903"/>
          </a:xfrm>
          <a:prstGeom prst="rect">
            <a:avLst/>
          </a:prstGeom>
          <a:noFill/>
          <a:ln/>
        </p:spPr>
        <p:txBody>
          <a:bodyPr wrap="none" rtlCol="0" anchor="t"/>
          <a:lstStyle/>
          <a:p>
            <a:pPr marL="342900" indent="-342900" algn="l">
              <a:lnSpc>
                <a:spcPts val="2858"/>
              </a:lnSpc>
              <a:buSzPct val="100000"/>
              <a:buFont typeface="+mj-lt"/>
              <a:buAutoNum type="arabicPeriod" startAt="2"/>
            </a:pPr>
            <a:r>
              <a:rPr lang="en-US" sz="1786" b="1" dirty="0">
                <a:solidFill>
                  <a:srgbClr val="272525"/>
                </a:solidFill>
                <a:latin typeface="Lato" pitchFamily="34" charset="0"/>
                <a:ea typeface="Lato" pitchFamily="34" charset="-122"/>
                <a:cs typeface="Lato" pitchFamily="34" charset="-120"/>
              </a:rPr>
              <a:t>Performances élevées :</a:t>
            </a:r>
            <a:r>
              <a:rPr lang="en-US" sz="1786" dirty="0">
                <a:solidFill>
                  <a:srgbClr val="272525"/>
                </a:solidFill>
                <a:latin typeface="Lato" pitchFamily="34" charset="0"/>
                <a:ea typeface="Lato" pitchFamily="34" charset="-122"/>
                <a:cs typeface="Lato" pitchFamily="34" charset="-120"/>
              </a:rPr>
              <a:t> Grâce à son mode "headless", Playwright offre des tests rapides et efficaces sans interface graphique.</a:t>
            </a:r>
            <a:endParaRPr lang="en-US" sz="1786" dirty="0"/>
          </a:p>
        </p:txBody>
      </p:sp>
      <p:sp>
        <p:nvSpPr>
          <p:cNvPr id="7" name="Text 4"/>
          <p:cNvSpPr/>
          <p:nvPr/>
        </p:nvSpPr>
        <p:spPr>
          <a:xfrm>
            <a:off x="1156692" y="4956691"/>
            <a:ext cx="12679918" cy="725805"/>
          </a:xfrm>
          <a:prstGeom prst="rect">
            <a:avLst/>
          </a:prstGeom>
          <a:noFill/>
          <a:ln/>
        </p:spPr>
        <p:txBody>
          <a:bodyPr wrap="square" rtlCol="0" anchor="t"/>
          <a:lstStyle/>
          <a:p>
            <a:pPr marL="342900" indent="-342900" algn="l">
              <a:lnSpc>
                <a:spcPts val="2858"/>
              </a:lnSpc>
              <a:buSzPct val="100000"/>
              <a:buFont typeface="+mj-lt"/>
              <a:buAutoNum type="arabicPeriod" startAt="3"/>
            </a:pPr>
            <a:r>
              <a:rPr lang="en-US" sz="1786" b="1" dirty="0">
                <a:solidFill>
                  <a:srgbClr val="272525"/>
                </a:solidFill>
                <a:latin typeface="Lato" pitchFamily="34" charset="0"/>
                <a:ea typeface="Lato" pitchFamily="34" charset="-122"/>
                <a:cs typeface="Lato" pitchFamily="34" charset="-120"/>
              </a:rPr>
              <a:t>Fonctionnalités avancées :</a:t>
            </a:r>
            <a:r>
              <a:rPr lang="en-US" sz="1786" dirty="0">
                <a:solidFill>
                  <a:srgbClr val="272525"/>
                </a:solidFill>
                <a:latin typeface="Lato" pitchFamily="34" charset="0"/>
                <a:ea typeface="Lato" pitchFamily="34" charset="-122"/>
                <a:cs typeface="Lato" pitchFamily="34" charset="-120"/>
              </a:rPr>
              <a:t> Playwright permet la capture vidéo, la prise de captures d'écran, le débogage et bien plus encore pour faciliter le développement et le test.</a:t>
            </a:r>
            <a:endParaRPr lang="en-US" sz="1786"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2365534"/>
            <a:ext cx="8752999"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Inconvénients d'utiliser Playwright</a:t>
            </a:r>
            <a:endParaRPr lang="en-US" sz="4465" dirty="0"/>
          </a:p>
        </p:txBody>
      </p:sp>
      <p:sp>
        <p:nvSpPr>
          <p:cNvPr id="5" name="Text 2"/>
          <p:cNvSpPr/>
          <p:nvPr/>
        </p:nvSpPr>
        <p:spPr>
          <a:xfrm>
            <a:off x="1156692" y="3527941"/>
            <a:ext cx="12679918" cy="725805"/>
          </a:xfrm>
          <a:prstGeom prst="rect">
            <a:avLst/>
          </a:prstGeom>
          <a:noFill/>
          <a:ln/>
        </p:spPr>
        <p:txBody>
          <a:bodyPr wrap="square" rtlCol="0" anchor="t"/>
          <a:lstStyle/>
          <a:p>
            <a:pPr marL="342900" indent="-342900" algn="l">
              <a:lnSpc>
                <a:spcPts val="2858"/>
              </a:lnSpc>
              <a:buSzPct val="100000"/>
              <a:buChar char="•"/>
            </a:pPr>
            <a:r>
              <a:rPr lang="en-US" sz="1786" dirty="0">
                <a:solidFill>
                  <a:srgbClr val="272525"/>
                </a:solidFill>
                <a:latin typeface="Lato" pitchFamily="34" charset="0"/>
                <a:ea typeface="Lato" pitchFamily="34" charset="-122"/>
                <a:cs typeface="Lato" pitchFamily="34" charset="-120"/>
              </a:rPr>
              <a:t>Courbe d'apprentissage : Bien que Playwright soit puissant, son API complexe nécessite un temps d'apprentissage pour les développeurs, surtout s'ils n'ont pas d'expérience antérieure avec les tests end-to-end.</a:t>
            </a:r>
            <a:endParaRPr lang="en-US" sz="1786" dirty="0"/>
          </a:p>
        </p:txBody>
      </p:sp>
      <p:sp>
        <p:nvSpPr>
          <p:cNvPr id="6" name="Text 3"/>
          <p:cNvSpPr/>
          <p:nvPr/>
        </p:nvSpPr>
        <p:spPr>
          <a:xfrm>
            <a:off x="1156692" y="4333042"/>
            <a:ext cx="12679918" cy="725805"/>
          </a:xfrm>
          <a:prstGeom prst="rect">
            <a:avLst/>
          </a:prstGeom>
          <a:noFill/>
          <a:ln/>
        </p:spPr>
        <p:txBody>
          <a:bodyPr wrap="square" rtlCol="0" anchor="t"/>
          <a:lstStyle/>
          <a:p>
            <a:pPr marL="342900" indent="-342900" algn="l">
              <a:lnSpc>
                <a:spcPts val="2858"/>
              </a:lnSpc>
              <a:buSzPct val="100000"/>
              <a:buChar char="•"/>
            </a:pPr>
            <a:r>
              <a:rPr lang="en-US" sz="1786" b="1" dirty="0">
                <a:solidFill>
                  <a:srgbClr val="272525"/>
                </a:solidFill>
                <a:latin typeface="Lato" pitchFamily="34" charset="0"/>
                <a:ea typeface="Lato" pitchFamily="34" charset="-122"/>
                <a:cs typeface="Lato" pitchFamily="34" charset="-120"/>
              </a:rPr>
              <a:t>Dépendance à Node.js :</a:t>
            </a:r>
            <a:r>
              <a:rPr lang="en-US" sz="1786" dirty="0">
                <a:solidFill>
                  <a:srgbClr val="272525"/>
                </a:solidFill>
                <a:latin typeface="Lato" pitchFamily="34" charset="0"/>
                <a:ea typeface="Lato" pitchFamily="34" charset="-122"/>
                <a:cs typeface="Lato" pitchFamily="34" charset="-120"/>
              </a:rPr>
              <a:t> Playwright étant un framework Node.js, son utilisation implique une dépendance à cet environnement d'exécution, ce qui peut être un inconvénient pour les équipes qui préfèrent des solutions plus légères.</a:t>
            </a:r>
            <a:endParaRPr lang="en-US" sz="1786" dirty="0"/>
          </a:p>
        </p:txBody>
      </p:sp>
      <p:sp>
        <p:nvSpPr>
          <p:cNvPr id="7" name="Text 4"/>
          <p:cNvSpPr/>
          <p:nvPr/>
        </p:nvSpPr>
        <p:spPr>
          <a:xfrm>
            <a:off x="1156692" y="5138142"/>
            <a:ext cx="12679918" cy="725805"/>
          </a:xfrm>
          <a:prstGeom prst="rect">
            <a:avLst/>
          </a:prstGeom>
          <a:noFill/>
          <a:ln/>
        </p:spPr>
        <p:txBody>
          <a:bodyPr wrap="square" rtlCol="0" anchor="t"/>
          <a:lstStyle/>
          <a:p>
            <a:pPr marL="342900" indent="-342900" algn="l">
              <a:lnSpc>
                <a:spcPts val="2858"/>
              </a:lnSpc>
              <a:buSzPct val="100000"/>
              <a:buChar char="•"/>
            </a:pPr>
            <a:r>
              <a:rPr lang="en-US" sz="1786" u="sng" dirty="0">
                <a:solidFill>
                  <a:srgbClr val="272525"/>
                </a:solidFill>
                <a:latin typeface="Lato" pitchFamily="34" charset="0"/>
                <a:ea typeface="Lato" pitchFamily="34" charset="-122"/>
                <a:cs typeface="Lato" pitchFamily="34" charset="-120"/>
              </a:rPr>
              <a:t>Documentation en anglais :</a:t>
            </a:r>
            <a:r>
              <a:rPr lang="en-US" sz="1786" dirty="0">
                <a:solidFill>
                  <a:srgbClr val="272525"/>
                </a:solidFill>
                <a:latin typeface="Lato" pitchFamily="34" charset="0"/>
                <a:ea typeface="Lato" pitchFamily="34" charset="-122"/>
                <a:cs typeface="Lato" pitchFamily="34" charset="-120"/>
              </a:rPr>
              <a:t> La documentation officielle de Playwright n'est disponible qu'en anglais, ce qui peut être une barrière pour les développeurs francophones.</a:t>
            </a:r>
            <a:endParaRPr lang="en-US" sz="1786"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2403872"/>
            <a:ext cx="5670590"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Conclusion</a:t>
            </a:r>
            <a:endParaRPr lang="en-US" sz="4465" dirty="0"/>
          </a:p>
        </p:txBody>
      </p:sp>
      <p:pic>
        <p:nvPicPr>
          <p:cNvPr id="5" name="Image 1" descr="preencoded.png"/>
          <p:cNvPicPr>
            <a:picLocks noChangeAspect="1"/>
          </p:cNvPicPr>
          <p:nvPr/>
        </p:nvPicPr>
        <p:blipFill>
          <a:blip r:embed="rId4"/>
          <a:stretch>
            <a:fillRect/>
          </a:stretch>
        </p:blipFill>
        <p:spPr>
          <a:xfrm>
            <a:off x="793790" y="3452813"/>
            <a:ext cx="566976" cy="566976"/>
          </a:xfrm>
          <a:prstGeom prst="rect">
            <a:avLst/>
          </a:prstGeom>
        </p:spPr>
      </p:pic>
      <p:sp>
        <p:nvSpPr>
          <p:cNvPr id="6" name="Text 2"/>
          <p:cNvSpPr/>
          <p:nvPr/>
        </p:nvSpPr>
        <p:spPr>
          <a:xfrm>
            <a:off x="793790" y="4246602"/>
            <a:ext cx="2835235"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Sécurité Renforcée</a:t>
            </a:r>
            <a:endParaRPr lang="en-US" sz="2233" dirty="0"/>
          </a:p>
        </p:txBody>
      </p:sp>
      <p:sp>
        <p:nvSpPr>
          <p:cNvPr id="7" name="Text 3"/>
          <p:cNvSpPr/>
          <p:nvPr/>
        </p:nvSpPr>
        <p:spPr>
          <a:xfrm>
            <a:off x="793790" y="4737021"/>
            <a:ext cx="4120753" cy="1088708"/>
          </a:xfrm>
          <a:prstGeom prst="rect">
            <a:avLst/>
          </a:prstGeom>
          <a:noFill/>
          <a:ln/>
        </p:spPr>
        <p:txBody>
          <a:bodyPr wrap="squar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OWASP ZAP et Playwright sont des outils puissants pour sécuriser et tester vos applications web.</a:t>
            </a:r>
            <a:endParaRPr lang="en-US" sz="1786" dirty="0"/>
          </a:p>
        </p:txBody>
      </p:sp>
      <p:pic>
        <p:nvPicPr>
          <p:cNvPr id="8" name="Image 2" descr="preencoded.png"/>
          <p:cNvPicPr>
            <a:picLocks noChangeAspect="1"/>
          </p:cNvPicPr>
          <p:nvPr/>
        </p:nvPicPr>
        <p:blipFill>
          <a:blip r:embed="rId5"/>
          <a:stretch>
            <a:fillRect/>
          </a:stretch>
        </p:blipFill>
        <p:spPr>
          <a:xfrm>
            <a:off x="5254704" y="3452813"/>
            <a:ext cx="566976" cy="566976"/>
          </a:xfrm>
          <a:prstGeom prst="rect">
            <a:avLst/>
          </a:prstGeom>
        </p:spPr>
      </p:pic>
      <p:sp>
        <p:nvSpPr>
          <p:cNvPr id="9" name="Text 4"/>
          <p:cNvSpPr/>
          <p:nvPr/>
        </p:nvSpPr>
        <p:spPr>
          <a:xfrm>
            <a:off x="5254704" y="4246602"/>
            <a:ext cx="2835235"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Qualité Améliorée</a:t>
            </a:r>
            <a:endParaRPr lang="en-US" sz="2233" dirty="0"/>
          </a:p>
        </p:txBody>
      </p:sp>
      <p:sp>
        <p:nvSpPr>
          <p:cNvPr id="10" name="Text 5"/>
          <p:cNvSpPr/>
          <p:nvPr/>
        </p:nvSpPr>
        <p:spPr>
          <a:xfrm>
            <a:off x="5254704" y="4737021"/>
            <a:ext cx="4120872" cy="1088708"/>
          </a:xfrm>
          <a:prstGeom prst="rect">
            <a:avLst/>
          </a:prstGeom>
          <a:noFill/>
          <a:ln/>
        </p:spPr>
        <p:txBody>
          <a:bodyPr wrap="squar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Intégrez-les dans votre flux de travail pour renforcer la qualité et la sécurité de vos projets.</a:t>
            </a:r>
            <a:endParaRPr lang="en-US" sz="1786" dirty="0"/>
          </a:p>
        </p:txBody>
      </p:sp>
      <p:pic>
        <p:nvPicPr>
          <p:cNvPr id="11" name="Image 3" descr="preencoded.png"/>
          <p:cNvPicPr>
            <a:picLocks noChangeAspect="1"/>
          </p:cNvPicPr>
          <p:nvPr/>
        </p:nvPicPr>
        <p:blipFill>
          <a:blip r:embed="rId6"/>
          <a:stretch>
            <a:fillRect/>
          </a:stretch>
        </p:blipFill>
        <p:spPr>
          <a:xfrm>
            <a:off x="9715738" y="3452813"/>
            <a:ext cx="566976" cy="566976"/>
          </a:xfrm>
          <a:prstGeom prst="rect">
            <a:avLst/>
          </a:prstGeom>
        </p:spPr>
      </p:pic>
      <p:sp>
        <p:nvSpPr>
          <p:cNvPr id="12" name="Text 6"/>
          <p:cNvSpPr/>
          <p:nvPr/>
        </p:nvSpPr>
        <p:spPr>
          <a:xfrm>
            <a:off x="9715738" y="4246602"/>
            <a:ext cx="2835235"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Bonnes Pratiques</a:t>
            </a:r>
            <a:endParaRPr lang="en-US" sz="2233" dirty="0"/>
          </a:p>
        </p:txBody>
      </p:sp>
      <p:sp>
        <p:nvSpPr>
          <p:cNvPr id="13" name="Text 7"/>
          <p:cNvSpPr/>
          <p:nvPr/>
        </p:nvSpPr>
        <p:spPr>
          <a:xfrm>
            <a:off x="9715738" y="4737021"/>
            <a:ext cx="4120753" cy="1088708"/>
          </a:xfrm>
          <a:prstGeom prst="rect">
            <a:avLst/>
          </a:prstGeom>
          <a:noFill/>
          <a:ln/>
        </p:spPr>
        <p:txBody>
          <a:bodyPr wrap="squar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Ces outils, associés à de bonnes pratiques, garantissent des applications robustes et fiables.</a:t>
            </a:r>
            <a:endParaRPr lang="en-US" sz="1786"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3402449" y="3625691"/>
            <a:ext cx="7825502" cy="978218"/>
          </a:xfrm>
          <a:prstGeom prst="rect">
            <a:avLst/>
          </a:prstGeom>
          <a:noFill/>
          <a:ln/>
        </p:spPr>
        <p:txBody>
          <a:bodyPr wrap="none" rtlCol="0" anchor="t"/>
          <a:lstStyle/>
          <a:p>
            <a:pPr marL="0" indent="0" algn="ctr">
              <a:lnSpc>
                <a:spcPts val="7702"/>
              </a:lnSpc>
              <a:buNone/>
            </a:pPr>
            <a:r>
              <a:rPr lang="en-US" sz="6162" dirty="0">
                <a:solidFill>
                  <a:srgbClr val="312F2B"/>
                </a:solidFill>
                <a:latin typeface="Gelasio" pitchFamily="34" charset="0"/>
                <a:ea typeface="Gelasio" pitchFamily="34" charset="-122"/>
                <a:cs typeface="Gelasio" pitchFamily="34" charset="-120"/>
              </a:rPr>
              <a:t>Démo</a:t>
            </a:r>
            <a:endParaRPr lang="en-US" sz="616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3092648"/>
            <a:ext cx="7825502" cy="978218"/>
          </a:xfrm>
          <a:prstGeom prst="rect">
            <a:avLst/>
          </a:prstGeom>
          <a:noFill/>
          <a:ln/>
        </p:spPr>
        <p:txBody>
          <a:bodyPr wrap="none" rtlCol="0" anchor="t"/>
          <a:lstStyle/>
          <a:p>
            <a:pPr marL="0" indent="0">
              <a:lnSpc>
                <a:spcPts val="7702"/>
              </a:lnSpc>
              <a:buNone/>
            </a:pPr>
            <a:r>
              <a:rPr lang="en-US" sz="6162" dirty="0">
                <a:solidFill>
                  <a:srgbClr val="312F2B"/>
                </a:solidFill>
                <a:latin typeface="Gelasio" pitchFamily="34" charset="0"/>
                <a:ea typeface="Gelasio" pitchFamily="34" charset="-122"/>
                <a:cs typeface="Gelasio" pitchFamily="34" charset="-120"/>
              </a:rPr>
              <a:t>Le test de sécurité</a:t>
            </a:r>
            <a:endParaRPr lang="en-US" sz="6162" dirty="0"/>
          </a:p>
        </p:txBody>
      </p:sp>
      <p:sp>
        <p:nvSpPr>
          <p:cNvPr id="5" name="Text 2"/>
          <p:cNvSpPr/>
          <p:nvPr/>
        </p:nvSpPr>
        <p:spPr>
          <a:xfrm>
            <a:off x="793790" y="4411028"/>
            <a:ext cx="13042821" cy="725805"/>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Le test de sécurité est un processus essentiel pour évaluer la solidité des systèmes et applications web. Il implique une analyse minutieuse des vulnérabilités potentielles afin de renforcer la protection des données sensibles et de garantir la sécurité globale.</a:t>
            </a:r>
            <a:endParaRPr lang="en-US" sz="178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1385292"/>
            <a:ext cx="6662618"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Objectif du test de sécurité</a:t>
            </a:r>
            <a:endParaRPr lang="en-US" sz="4465" dirty="0"/>
          </a:p>
        </p:txBody>
      </p:sp>
      <p:sp>
        <p:nvSpPr>
          <p:cNvPr id="5" name="Shape 2"/>
          <p:cNvSpPr/>
          <p:nvPr/>
        </p:nvSpPr>
        <p:spPr>
          <a:xfrm>
            <a:off x="7299960" y="2547699"/>
            <a:ext cx="30480" cy="4296608"/>
          </a:xfrm>
          <a:prstGeom prst="roundRect">
            <a:avLst>
              <a:gd name="adj" fmla="val 312558"/>
            </a:avLst>
          </a:prstGeom>
          <a:solidFill>
            <a:srgbClr val="CECEC9"/>
          </a:solidFill>
          <a:ln/>
        </p:spPr>
      </p:sp>
      <p:sp>
        <p:nvSpPr>
          <p:cNvPr id="6" name="Shape 3"/>
          <p:cNvSpPr/>
          <p:nvPr/>
        </p:nvSpPr>
        <p:spPr>
          <a:xfrm>
            <a:off x="6296739" y="3042761"/>
            <a:ext cx="793790" cy="30480"/>
          </a:xfrm>
          <a:prstGeom prst="roundRect">
            <a:avLst>
              <a:gd name="adj" fmla="val 312558"/>
            </a:avLst>
          </a:prstGeom>
          <a:solidFill>
            <a:srgbClr val="CECEC9"/>
          </a:solidFill>
          <a:ln/>
        </p:spPr>
      </p:sp>
      <p:sp>
        <p:nvSpPr>
          <p:cNvPr id="7" name="Shape 4"/>
          <p:cNvSpPr/>
          <p:nvPr/>
        </p:nvSpPr>
        <p:spPr>
          <a:xfrm>
            <a:off x="7060049" y="2802850"/>
            <a:ext cx="510302" cy="510302"/>
          </a:xfrm>
          <a:prstGeom prst="roundRect">
            <a:avLst>
              <a:gd name="adj" fmla="val 18669"/>
            </a:avLst>
          </a:prstGeom>
          <a:solidFill>
            <a:srgbClr val="E8E8E3"/>
          </a:solidFill>
          <a:ln w="7620">
            <a:solidFill>
              <a:srgbClr val="CECEC9"/>
            </a:solidFill>
            <a:prstDash val="solid"/>
          </a:ln>
        </p:spPr>
      </p:sp>
      <p:sp>
        <p:nvSpPr>
          <p:cNvPr id="8" name="Text 5"/>
          <p:cNvSpPr/>
          <p:nvPr/>
        </p:nvSpPr>
        <p:spPr>
          <a:xfrm>
            <a:off x="7242096" y="2887861"/>
            <a:ext cx="146209"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1</a:t>
            </a:r>
            <a:endParaRPr lang="en-US" sz="2679" dirty="0"/>
          </a:p>
        </p:txBody>
      </p:sp>
      <p:sp>
        <p:nvSpPr>
          <p:cNvPr id="9" name="Text 6"/>
          <p:cNvSpPr/>
          <p:nvPr/>
        </p:nvSpPr>
        <p:spPr>
          <a:xfrm>
            <a:off x="2043470" y="2774513"/>
            <a:ext cx="4024193" cy="354330"/>
          </a:xfrm>
          <a:prstGeom prst="rect">
            <a:avLst/>
          </a:prstGeom>
          <a:noFill/>
          <a:ln/>
        </p:spPr>
        <p:txBody>
          <a:bodyPr wrap="none" rtlCol="0" anchor="t"/>
          <a:lstStyle/>
          <a:p>
            <a:pPr marL="0" indent="0" algn="r">
              <a:lnSpc>
                <a:spcPts val="2791"/>
              </a:lnSpc>
              <a:buNone/>
            </a:pPr>
            <a:r>
              <a:rPr lang="en-US" sz="2233" dirty="0">
                <a:solidFill>
                  <a:srgbClr val="272525"/>
                </a:solidFill>
                <a:latin typeface="Gelasio" pitchFamily="34" charset="0"/>
                <a:ea typeface="Gelasio" pitchFamily="34" charset="-122"/>
                <a:cs typeface="Gelasio" pitchFamily="34" charset="-120"/>
              </a:rPr>
              <a:t>Identification des Vulnérabilités</a:t>
            </a:r>
            <a:endParaRPr lang="en-US" sz="2233" dirty="0"/>
          </a:p>
        </p:txBody>
      </p:sp>
      <p:sp>
        <p:nvSpPr>
          <p:cNvPr id="10" name="Text 7"/>
          <p:cNvSpPr/>
          <p:nvPr/>
        </p:nvSpPr>
        <p:spPr>
          <a:xfrm>
            <a:off x="793790" y="3264932"/>
            <a:ext cx="5273873" cy="1088708"/>
          </a:xfrm>
          <a:prstGeom prst="rect">
            <a:avLst/>
          </a:prstGeom>
          <a:noFill/>
          <a:ln/>
        </p:spPr>
        <p:txBody>
          <a:bodyPr wrap="square" rtlCol="0" anchor="t"/>
          <a:lstStyle/>
          <a:p>
            <a:pPr marL="0" indent="0" algn="r">
              <a:lnSpc>
                <a:spcPts val="2858"/>
              </a:lnSpc>
              <a:buNone/>
            </a:pPr>
            <a:r>
              <a:rPr lang="en-US" sz="1786" dirty="0">
                <a:solidFill>
                  <a:srgbClr val="272525"/>
                </a:solidFill>
                <a:latin typeface="Lato" pitchFamily="34" charset="0"/>
                <a:ea typeface="Lato" pitchFamily="34" charset="-122"/>
                <a:cs typeface="Lato" pitchFamily="34" charset="-120"/>
              </a:rPr>
              <a:t>Le test de sécurité vise à détecter les failles et les points faibles dans les systèmes web, afin de pouvoir les corriger et renforcer la protection des données.</a:t>
            </a:r>
            <a:endParaRPr lang="en-US" sz="1786" dirty="0"/>
          </a:p>
        </p:txBody>
      </p:sp>
      <p:sp>
        <p:nvSpPr>
          <p:cNvPr id="11" name="Shape 8"/>
          <p:cNvSpPr/>
          <p:nvPr/>
        </p:nvSpPr>
        <p:spPr>
          <a:xfrm>
            <a:off x="7539871" y="4176832"/>
            <a:ext cx="793790" cy="30480"/>
          </a:xfrm>
          <a:prstGeom prst="roundRect">
            <a:avLst>
              <a:gd name="adj" fmla="val 312558"/>
            </a:avLst>
          </a:prstGeom>
          <a:solidFill>
            <a:srgbClr val="CECEC9"/>
          </a:solidFill>
          <a:ln/>
        </p:spPr>
      </p:sp>
      <p:sp>
        <p:nvSpPr>
          <p:cNvPr id="12" name="Shape 9"/>
          <p:cNvSpPr/>
          <p:nvPr/>
        </p:nvSpPr>
        <p:spPr>
          <a:xfrm>
            <a:off x="7060049" y="3936921"/>
            <a:ext cx="510302" cy="510302"/>
          </a:xfrm>
          <a:prstGeom prst="roundRect">
            <a:avLst>
              <a:gd name="adj" fmla="val 18669"/>
            </a:avLst>
          </a:prstGeom>
          <a:solidFill>
            <a:srgbClr val="E8E8E3"/>
          </a:solidFill>
          <a:ln w="7620">
            <a:solidFill>
              <a:srgbClr val="CECEC9"/>
            </a:solidFill>
            <a:prstDash val="solid"/>
          </a:ln>
        </p:spPr>
      </p:sp>
      <p:sp>
        <p:nvSpPr>
          <p:cNvPr id="13" name="Text 10"/>
          <p:cNvSpPr/>
          <p:nvPr/>
        </p:nvSpPr>
        <p:spPr>
          <a:xfrm>
            <a:off x="7220188" y="4021931"/>
            <a:ext cx="190024"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2</a:t>
            </a:r>
            <a:endParaRPr lang="en-US" sz="2679" dirty="0"/>
          </a:p>
        </p:txBody>
      </p:sp>
      <p:sp>
        <p:nvSpPr>
          <p:cNvPr id="14" name="Text 11"/>
          <p:cNvSpPr/>
          <p:nvPr/>
        </p:nvSpPr>
        <p:spPr>
          <a:xfrm>
            <a:off x="8562737" y="3908584"/>
            <a:ext cx="2900720"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Évaluation des Risques</a:t>
            </a:r>
            <a:endParaRPr lang="en-US" sz="2233" dirty="0"/>
          </a:p>
        </p:txBody>
      </p:sp>
      <p:sp>
        <p:nvSpPr>
          <p:cNvPr id="15" name="Text 12"/>
          <p:cNvSpPr/>
          <p:nvPr/>
        </p:nvSpPr>
        <p:spPr>
          <a:xfrm>
            <a:off x="8562737" y="4399002"/>
            <a:ext cx="5273873" cy="1088708"/>
          </a:xfrm>
          <a:prstGeom prst="rect">
            <a:avLst/>
          </a:prstGeom>
          <a:noFill/>
          <a:ln/>
        </p:spPr>
        <p:txBody>
          <a:bodyPr wrap="squar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En analysant les vulnérabilités, le test permet d'évaluer les risques potentiels et de prioriser les actions à entreprendre pour sécuriser l'application.</a:t>
            </a:r>
            <a:endParaRPr lang="en-US" sz="1786" dirty="0"/>
          </a:p>
        </p:txBody>
      </p:sp>
      <p:sp>
        <p:nvSpPr>
          <p:cNvPr id="16" name="Shape 13"/>
          <p:cNvSpPr/>
          <p:nvPr/>
        </p:nvSpPr>
        <p:spPr>
          <a:xfrm>
            <a:off x="6296739" y="5306616"/>
            <a:ext cx="793790" cy="30480"/>
          </a:xfrm>
          <a:prstGeom prst="roundRect">
            <a:avLst>
              <a:gd name="adj" fmla="val 312558"/>
            </a:avLst>
          </a:prstGeom>
          <a:solidFill>
            <a:srgbClr val="CECEC9"/>
          </a:solidFill>
          <a:ln/>
        </p:spPr>
      </p:sp>
      <p:sp>
        <p:nvSpPr>
          <p:cNvPr id="17" name="Shape 14"/>
          <p:cNvSpPr/>
          <p:nvPr/>
        </p:nvSpPr>
        <p:spPr>
          <a:xfrm>
            <a:off x="7060049" y="5066705"/>
            <a:ext cx="510302" cy="510302"/>
          </a:xfrm>
          <a:prstGeom prst="roundRect">
            <a:avLst>
              <a:gd name="adj" fmla="val 18669"/>
            </a:avLst>
          </a:prstGeom>
          <a:solidFill>
            <a:srgbClr val="E8E8E3"/>
          </a:solidFill>
          <a:ln w="7620">
            <a:solidFill>
              <a:srgbClr val="CECEC9"/>
            </a:solidFill>
            <a:prstDash val="solid"/>
          </a:ln>
        </p:spPr>
      </p:sp>
      <p:sp>
        <p:nvSpPr>
          <p:cNvPr id="18" name="Text 15"/>
          <p:cNvSpPr/>
          <p:nvPr/>
        </p:nvSpPr>
        <p:spPr>
          <a:xfrm>
            <a:off x="7221260" y="5151715"/>
            <a:ext cx="187762"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3</a:t>
            </a:r>
            <a:endParaRPr lang="en-US" sz="2679" dirty="0"/>
          </a:p>
        </p:txBody>
      </p:sp>
      <p:sp>
        <p:nvSpPr>
          <p:cNvPr id="19" name="Text 16"/>
          <p:cNvSpPr/>
          <p:nvPr/>
        </p:nvSpPr>
        <p:spPr>
          <a:xfrm>
            <a:off x="2535674" y="5038368"/>
            <a:ext cx="3531989" cy="354330"/>
          </a:xfrm>
          <a:prstGeom prst="rect">
            <a:avLst/>
          </a:prstGeom>
          <a:noFill/>
          <a:ln/>
        </p:spPr>
        <p:txBody>
          <a:bodyPr wrap="none" rtlCol="0" anchor="t"/>
          <a:lstStyle/>
          <a:p>
            <a:pPr marL="0" indent="0" algn="r">
              <a:lnSpc>
                <a:spcPts val="2791"/>
              </a:lnSpc>
              <a:buNone/>
            </a:pPr>
            <a:r>
              <a:rPr lang="en-US" sz="2233" dirty="0">
                <a:solidFill>
                  <a:srgbClr val="272525"/>
                </a:solidFill>
                <a:latin typeface="Gelasio" pitchFamily="34" charset="0"/>
                <a:ea typeface="Gelasio" pitchFamily="34" charset="-122"/>
                <a:cs typeface="Gelasio" pitchFamily="34" charset="-120"/>
              </a:rPr>
              <a:t>Renforcement de la Sécurité</a:t>
            </a:r>
            <a:endParaRPr lang="en-US" sz="2233" dirty="0"/>
          </a:p>
        </p:txBody>
      </p:sp>
      <p:sp>
        <p:nvSpPr>
          <p:cNvPr id="20" name="Text 17"/>
          <p:cNvSpPr/>
          <p:nvPr/>
        </p:nvSpPr>
        <p:spPr>
          <a:xfrm>
            <a:off x="793790" y="5528786"/>
            <a:ext cx="5273873" cy="1088708"/>
          </a:xfrm>
          <a:prstGeom prst="rect">
            <a:avLst/>
          </a:prstGeom>
          <a:noFill/>
          <a:ln/>
        </p:spPr>
        <p:txBody>
          <a:bodyPr wrap="square" rtlCol="0" anchor="t"/>
          <a:lstStyle/>
          <a:p>
            <a:pPr marL="0" indent="0" algn="r">
              <a:lnSpc>
                <a:spcPts val="2858"/>
              </a:lnSpc>
              <a:buNone/>
            </a:pPr>
            <a:r>
              <a:rPr lang="en-US" sz="1786" dirty="0">
                <a:solidFill>
                  <a:srgbClr val="272525"/>
                </a:solidFill>
                <a:latin typeface="Lato" pitchFamily="34" charset="0"/>
                <a:ea typeface="Lato" pitchFamily="34" charset="-122"/>
                <a:cs typeface="Lato" pitchFamily="34" charset="-120"/>
              </a:rPr>
              <a:t>Les résultats du test guident les efforts de sécurisation en identifiant les domaines à améliorer et en suggérant des solutions concrètes.</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2911197"/>
            <a:ext cx="7825502" cy="978218"/>
          </a:xfrm>
          <a:prstGeom prst="rect">
            <a:avLst/>
          </a:prstGeom>
          <a:noFill/>
          <a:ln/>
        </p:spPr>
        <p:txBody>
          <a:bodyPr wrap="none" rtlCol="0" anchor="t"/>
          <a:lstStyle/>
          <a:p>
            <a:pPr marL="0" indent="0">
              <a:lnSpc>
                <a:spcPts val="7702"/>
              </a:lnSpc>
              <a:buNone/>
            </a:pPr>
            <a:r>
              <a:rPr lang="en-US" sz="6162" dirty="0">
                <a:solidFill>
                  <a:srgbClr val="312F2B"/>
                </a:solidFill>
                <a:latin typeface="Gelasio" pitchFamily="34" charset="0"/>
                <a:ea typeface="Gelasio" pitchFamily="34" charset="-122"/>
                <a:cs typeface="Gelasio" pitchFamily="34" charset="-120"/>
              </a:rPr>
              <a:t>Le test end to end</a:t>
            </a:r>
            <a:endParaRPr lang="en-US" sz="6162" dirty="0"/>
          </a:p>
        </p:txBody>
      </p:sp>
      <p:sp>
        <p:nvSpPr>
          <p:cNvPr id="5" name="Text 2"/>
          <p:cNvSpPr/>
          <p:nvPr/>
        </p:nvSpPr>
        <p:spPr>
          <a:xfrm>
            <a:off x="793790" y="4229576"/>
            <a:ext cx="13042821" cy="1088708"/>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Le test end to end (E2E) est une méthode de test qui simule l'utilisation réelle d'une application web ou mobile par un utilisateur. Il permet de valider le bon fonctionnement de l'application dans son ensemble, depuis les interactions de l'utilisateur jusqu'aux traitements en back-end.</a:t>
            </a:r>
            <a:endParaRPr lang="en-US" sz="17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1205984"/>
            <a:ext cx="6599515"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Objectif du test end to end</a:t>
            </a:r>
            <a:endParaRPr lang="en-US" sz="4465" dirty="0"/>
          </a:p>
        </p:txBody>
      </p:sp>
      <p:sp>
        <p:nvSpPr>
          <p:cNvPr id="5" name="Shape 2"/>
          <p:cNvSpPr/>
          <p:nvPr/>
        </p:nvSpPr>
        <p:spPr>
          <a:xfrm>
            <a:off x="7299960" y="2368391"/>
            <a:ext cx="30480" cy="4655225"/>
          </a:xfrm>
          <a:prstGeom prst="roundRect">
            <a:avLst>
              <a:gd name="adj" fmla="val 312558"/>
            </a:avLst>
          </a:prstGeom>
          <a:solidFill>
            <a:srgbClr val="CECEC9"/>
          </a:solidFill>
          <a:ln/>
        </p:spPr>
      </p:sp>
      <p:sp>
        <p:nvSpPr>
          <p:cNvPr id="6" name="Shape 3"/>
          <p:cNvSpPr/>
          <p:nvPr/>
        </p:nvSpPr>
        <p:spPr>
          <a:xfrm>
            <a:off x="6296739" y="2863453"/>
            <a:ext cx="793790" cy="30480"/>
          </a:xfrm>
          <a:prstGeom prst="roundRect">
            <a:avLst>
              <a:gd name="adj" fmla="val 312558"/>
            </a:avLst>
          </a:prstGeom>
          <a:solidFill>
            <a:srgbClr val="CECEC9"/>
          </a:solidFill>
          <a:ln/>
        </p:spPr>
      </p:sp>
      <p:sp>
        <p:nvSpPr>
          <p:cNvPr id="7" name="Shape 4"/>
          <p:cNvSpPr/>
          <p:nvPr/>
        </p:nvSpPr>
        <p:spPr>
          <a:xfrm>
            <a:off x="7060049" y="2623542"/>
            <a:ext cx="510302" cy="510302"/>
          </a:xfrm>
          <a:prstGeom prst="roundRect">
            <a:avLst>
              <a:gd name="adj" fmla="val 18669"/>
            </a:avLst>
          </a:prstGeom>
          <a:solidFill>
            <a:srgbClr val="E8E8E3"/>
          </a:solidFill>
          <a:ln w="7620">
            <a:solidFill>
              <a:srgbClr val="CECEC9"/>
            </a:solidFill>
            <a:prstDash val="solid"/>
          </a:ln>
        </p:spPr>
      </p:sp>
      <p:sp>
        <p:nvSpPr>
          <p:cNvPr id="8" name="Text 5"/>
          <p:cNvSpPr/>
          <p:nvPr/>
        </p:nvSpPr>
        <p:spPr>
          <a:xfrm>
            <a:off x="7242096" y="2708553"/>
            <a:ext cx="146209"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1</a:t>
            </a:r>
            <a:endParaRPr lang="en-US" sz="2679" dirty="0"/>
          </a:p>
        </p:txBody>
      </p:sp>
      <p:sp>
        <p:nvSpPr>
          <p:cNvPr id="9" name="Text 6"/>
          <p:cNvSpPr/>
          <p:nvPr/>
        </p:nvSpPr>
        <p:spPr>
          <a:xfrm>
            <a:off x="2339221" y="2595205"/>
            <a:ext cx="3728442" cy="354330"/>
          </a:xfrm>
          <a:prstGeom prst="rect">
            <a:avLst/>
          </a:prstGeom>
          <a:noFill/>
          <a:ln/>
        </p:spPr>
        <p:txBody>
          <a:bodyPr wrap="none" rtlCol="0" anchor="t"/>
          <a:lstStyle/>
          <a:p>
            <a:pPr marL="0" indent="0" algn="r">
              <a:lnSpc>
                <a:spcPts val="2791"/>
              </a:lnSpc>
              <a:buNone/>
            </a:pPr>
            <a:r>
              <a:rPr lang="en-US" sz="2233" dirty="0">
                <a:solidFill>
                  <a:srgbClr val="272525"/>
                </a:solidFill>
                <a:latin typeface="Gelasio" pitchFamily="34" charset="0"/>
                <a:ea typeface="Gelasio" pitchFamily="34" charset="-122"/>
                <a:cs typeface="Gelasio" pitchFamily="34" charset="-120"/>
              </a:rPr>
              <a:t>Validation du Flux Utilisateur</a:t>
            </a:r>
            <a:endParaRPr lang="en-US" sz="2233" dirty="0"/>
          </a:p>
        </p:txBody>
      </p:sp>
      <p:sp>
        <p:nvSpPr>
          <p:cNvPr id="10" name="Text 7"/>
          <p:cNvSpPr/>
          <p:nvPr/>
        </p:nvSpPr>
        <p:spPr>
          <a:xfrm>
            <a:off x="793790" y="3085624"/>
            <a:ext cx="5273873" cy="1451610"/>
          </a:xfrm>
          <a:prstGeom prst="rect">
            <a:avLst/>
          </a:prstGeom>
          <a:noFill/>
          <a:ln/>
        </p:spPr>
        <p:txBody>
          <a:bodyPr wrap="square" rtlCol="0" anchor="t"/>
          <a:lstStyle/>
          <a:p>
            <a:pPr marL="0" indent="0" algn="r">
              <a:lnSpc>
                <a:spcPts val="2858"/>
              </a:lnSpc>
              <a:buNone/>
            </a:pPr>
            <a:r>
              <a:rPr lang="en-US" sz="1786" dirty="0">
                <a:solidFill>
                  <a:srgbClr val="272525"/>
                </a:solidFill>
                <a:latin typeface="Lato" pitchFamily="34" charset="0"/>
                <a:ea typeface="Lato" pitchFamily="34" charset="-122"/>
                <a:cs typeface="Lato" pitchFamily="34" charset="-120"/>
              </a:rPr>
              <a:t>Le test end to end simule le parcours complet d'un utilisateur au sein de l'application, depuis les premières interactions jusqu'à l'atteinte de ses objectifs.</a:t>
            </a:r>
            <a:endParaRPr lang="en-US" sz="1786" dirty="0"/>
          </a:p>
        </p:txBody>
      </p:sp>
      <p:sp>
        <p:nvSpPr>
          <p:cNvPr id="11" name="Shape 8"/>
          <p:cNvSpPr/>
          <p:nvPr/>
        </p:nvSpPr>
        <p:spPr>
          <a:xfrm>
            <a:off x="7539871" y="3997523"/>
            <a:ext cx="793790" cy="30480"/>
          </a:xfrm>
          <a:prstGeom prst="roundRect">
            <a:avLst>
              <a:gd name="adj" fmla="val 312558"/>
            </a:avLst>
          </a:prstGeom>
          <a:solidFill>
            <a:srgbClr val="CECEC9"/>
          </a:solidFill>
          <a:ln/>
        </p:spPr>
      </p:sp>
      <p:sp>
        <p:nvSpPr>
          <p:cNvPr id="12" name="Shape 9"/>
          <p:cNvSpPr/>
          <p:nvPr/>
        </p:nvSpPr>
        <p:spPr>
          <a:xfrm>
            <a:off x="7060049" y="3757613"/>
            <a:ext cx="510302" cy="510302"/>
          </a:xfrm>
          <a:prstGeom prst="roundRect">
            <a:avLst>
              <a:gd name="adj" fmla="val 18669"/>
            </a:avLst>
          </a:prstGeom>
          <a:solidFill>
            <a:srgbClr val="E8E8E3"/>
          </a:solidFill>
          <a:ln w="7620">
            <a:solidFill>
              <a:srgbClr val="CECEC9"/>
            </a:solidFill>
            <a:prstDash val="solid"/>
          </a:ln>
        </p:spPr>
      </p:sp>
      <p:sp>
        <p:nvSpPr>
          <p:cNvPr id="13" name="Text 10"/>
          <p:cNvSpPr/>
          <p:nvPr/>
        </p:nvSpPr>
        <p:spPr>
          <a:xfrm>
            <a:off x="7220188" y="3842623"/>
            <a:ext cx="190024"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2</a:t>
            </a:r>
            <a:endParaRPr lang="en-US" sz="2679" dirty="0"/>
          </a:p>
        </p:txBody>
      </p:sp>
      <p:sp>
        <p:nvSpPr>
          <p:cNvPr id="14" name="Text 11"/>
          <p:cNvSpPr/>
          <p:nvPr/>
        </p:nvSpPr>
        <p:spPr>
          <a:xfrm>
            <a:off x="8562737" y="3729276"/>
            <a:ext cx="4367451"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Détection des Dysfonctionnements</a:t>
            </a:r>
            <a:endParaRPr lang="en-US" sz="2233" dirty="0"/>
          </a:p>
        </p:txBody>
      </p:sp>
      <p:sp>
        <p:nvSpPr>
          <p:cNvPr id="15" name="Text 12"/>
          <p:cNvSpPr/>
          <p:nvPr/>
        </p:nvSpPr>
        <p:spPr>
          <a:xfrm>
            <a:off x="8562737" y="4219694"/>
            <a:ext cx="5273873" cy="1088708"/>
          </a:xfrm>
          <a:prstGeom prst="rect">
            <a:avLst/>
          </a:prstGeom>
          <a:noFill/>
          <a:ln/>
        </p:spPr>
        <p:txBody>
          <a:bodyPr wrap="squar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Ce test permet d'identifier les bugs, les erreurs et les problèmes de performance qui pourraient survenir à n'importe quelle étape du processus.</a:t>
            </a:r>
            <a:endParaRPr lang="en-US" sz="1786" dirty="0"/>
          </a:p>
        </p:txBody>
      </p:sp>
      <p:sp>
        <p:nvSpPr>
          <p:cNvPr id="16" name="Shape 13"/>
          <p:cNvSpPr/>
          <p:nvPr/>
        </p:nvSpPr>
        <p:spPr>
          <a:xfrm>
            <a:off x="6296739" y="5485924"/>
            <a:ext cx="793790" cy="30480"/>
          </a:xfrm>
          <a:prstGeom prst="roundRect">
            <a:avLst>
              <a:gd name="adj" fmla="val 312558"/>
            </a:avLst>
          </a:prstGeom>
          <a:solidFill>
            <a:srgbClr val="CECEC9"/>
          </a:solidFill>
          <a:ln/>
        </p:spPr>
      </p:sp>
      <p:sp>
        <p:nvSpPr>
          <p:cNvPr id="17" name="Shape 14"/>
          <p:cNvSpPr/>
          <p:nvPr/>
        </p:nvSpPr>
        <p:spPr>
          <a:xfrm>
            <a:off x="7060049" y="5246013"/>
            <a:ext cx="510302" cy="510302"/>
          </a:xfrm>
          <a:prstGeom prst="roundRect">
            <a:avLst>
              <a:gd name="adj" fmla="val 18669"/>
            </a:avLst>
          </a:prstGeom>
          <a:solidFill>
            <a:srgbClr val="E8E8E3"/>
          </a:solidFill>
          <a:ln w="7620">
            <a:solidFill>
              <a:srgbClr val="CECEC9"/>
            </a:solidFill>
            <a:prstDash val="solid"/>
          </a:ln>
        </p:spPr>
      </p:sp>
      <p:sp>
        <p:nvSpPr>
          <p:cNvPr id="18" name="Text 15"/>
          <p:cNvSpPr/>
          <p:nvPr/>
        </p:nvSpPr>
        <p:spPr>
          <a:xfrm>
            <a:off x="7221260" y="5331023"/>
            <a:ext cx="187762"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3</a:t>
            </a:r>
            <a:endParaRPr lang="en-US" sz="2679" dirty="0"/>
          </a:p>
        </p:txBody>
      </p:sp>
      <p:sp>
        <p:nvSpPr>
          <p:cNvPr id="19" name="Text 16"/>
          <p:cNvSpPr/>
          <p:nvPr/>
        </p:nvSpPr>
        <p:spPr>
          <a:xfrm>
            <a:off x="1593771" y="5217676"/>
            <a:ext cx="4473893" cy="354330"/>
          </a:xfrm>
          <a:prstGeom prst="rect">
            <a:avLst/>
          </a:prstGeom>
          <a:noFill/>
          <a:ln/>
        </p:spPr>
        <p:txBody>
          <a:bodyPr wrap="none" rtlCol="0" anchor="t"/>
          <a:lstStyle/>
          <a:p>
            <a:pPr marL="0" indent="0" algn="r">
              <a:lnSpc>
                <a:spcPts val="2791"/>
              </a:lnSpc>
              <a:buNone/>
            </a:pPr>
            <a:r>
              <a:rPr lang="en-US" sz="2233" dirty="0">
                <a:solidFill>
                  <a:srgbClr val="272525"/>
                </a:solidFill>
                <a:latin typeface="Gelasio" pitchFamily="34" charset="0"/>
                <a:ea typeface="Gelasio" pitchFamily="34" charset="-122"/>
                <a:cs typeface="Gelasio" pitchFamily="34" charset="-120"/>
              </a:rPr>
              <a:t>Garantie de l'Expérience Utilisateur</a:t>
            </a:r>
            <a:endParaRPr lang="en-US" sz="2233" dirty="0"/>
          </a:p>
        </p:txBody>
      </p:sp>
      <p:sp>
        <p:nvSpPr>
          <p:cNvPr id="20" name="Text 17"/>
          <p:cNvSpPr/>
          <p:nvPr/>
        </p:nvSpPr>
        <p:spPr>
          <a:xfrm>
            <a:off x="793790" y="5708094"/>
            <a:ext cx="5273873" cy="1088708"/>
          </a:xfrm>
          <a:prstGeom prst="rect">
            <a:avLst/>
          </a:prstGeom>
          <a:noFill/>
          <a:ln/>
        </p:spPr>
        <p:txBody>
          <a:bodyPr wrap="square" rtlCol="0" anchor="t"/>
          <a:lstStyle/>
          <a:p>
            <a:pPr marL="0" indent="0" algn="r">
              <a:lnSpc>
                <a:spcPts val="2858"/>
              </a:lnSpc>
              <a:buNone/>
            </a:pPr>
            <a:r>
              <a:rPr lang="en-US" sz="1786" dirty="0">
                <a:solidFill>
                  <a:srgbClr val="272525"/>
                </a:solidFill>
                <a:latin typeface="Lato" pitchFamily="34" charset="0"/>
                <a:ea typeface="Lato" pitchFamily="34" charset="-122"/>
                <a:cs typeface="Lato" pitchFamily="34" charset="-120"/>
              </a:rPr>
              <a:t>En validant le fonctionnement global de l'application, le test end to end assure une expérience utilisateur fluide et satisfaisante.</a:t>
            </a:r>
            <a:endParaRPr lang="en-US" sz="178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83488" y="2132648"/>
            <a:ext cx="4919305" cy="3964186"/>
          </a:xfrm>
          <a:prstGeom prst="rect">
            <a:avLst/>
          </a:prstGeom>
        </p:spPr>
      </p:pic>
      <p:sp>
        <p:nvSpPr>
          <p:cNvPr id="6" name="Text 1"/>
          <p:cNvSpPr/>
          <p:nvPr/>
        </p:nvSpPr>
        <p:spPr>
          <a:xfrm>
            <a:off x="6280190" y="1461135"/>
            <a:ext cx="6983730"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Introduction à OWASP ZAP</a:t>
            </a:r>
            <a:endParaRPr lang="en-US" sz="4465" dirty="0"/>
          </a:p>
        </p:txBody>
      </p:sp>
      <p:sp>
        <p:nvSpPr>
          <p:cNvPr id="7" name="Shape 2"/>
          <p:cNvSpPr/>
          <p:nvPr/>
        </p:nvSpPr>
        <p:spPr>
          <a:xfrm>
            <a:off x="6280190" y="2765227"/>
            <a:ext cx="510302" cy="510302"/>
          </a:xfrm>
          <a:prstGeom prst="roundRect">
            <a:avLst>
              <a:gd name="adj" fmla="val 18669"/>
            </a:avLst>
          </a:prstGeom>
          <a:solidFill>
            <a:srgbClr val="E8E8E3"/>
          </a:solidFill>
          <a:ln w="7620">
            <a:solidFill>
              <a:srgbClr val="CECEC9"/>
            </a:solidFill>
            <a:prstDash val="solid"/>
          </a:ln>
        </p:spPr>
      </p:sp>
      <p:sp>
        <p:nvSpPr>
          <p:cNvPr id="8" name="Text 3"/>
          <p:cNvSpPr/>
          <p:nvPr/>
        </p:nvSpPr>
        <p:spPr>
          <a:xfrm>
            <a:off x="6462236" y="2850237"/>
            <a:ext cx="146209"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1</a:t>
            </a:r>
            <a:endParaRPr lang="en-US" sz="2679" dirty="0"/>
          </a:p>
        </p:txBody>
      </p:sp>
      <p:sp>
        <p:nvSpPr>
          <p:cNvPr id="9" name="Text 4"/>
          <p:cNvSpPr/>
          <p:nvPr/>
        </p:nvSpPr>
        <p:spPr>
          <a:xfrm>
            <a:off x="7017306" y="2765227"/>
            <a:ext cx="2835235" cy="354330"/>
          </a:xfrm>
          <a:prstGeom prst="rect">
            <a:avLst/>
          </a:prstGeom>
          <a:noFill/>
          <a:ln/>
        </p:spPr>
        <p:txBody>
          <a:bodyPr wrap="none" rtlCol="0" anchor="t"/>
          <a:lstStyle/>
          <a:p>
            <a:pPr marL="0" indent="0">
              <a:lnSpc>
                <a:spcPts val="2791"/>
              </a:lnSpc>
              <a:buNone/>
            </a:pPr>
            <a:r>
              <a:rPr lang="en-US" sz="2233" dirty="0">
                <a:solidFill>
                  <a:srgbClr val="272525"/>
                </a:solidFill>
                <a:latin typeface="Gelasio" pitchFamily="34" charset="0"/>
                <a:ea typeface="Gelasio" pitchFamily="34" charset="-122"/>
                <a:cs typeface="Gelasio" pitchFamily="34" charset="-120"/>
              </a:rPr>
              <a:t>Outil Open-Source</a:t>
            </a:r>
            <a:endParaRPr lang="en-US" sz="2233" dirty="0"/>
          </a:p>
        </p:txBody>
      </p:sp>
      <p:sp>
        <p:nvSpPr>
          <p:cNvPr id="10" name="Text 5"/>
          <p:cNvSpPr/>
          <p:nvPr/>
        </p:nvSpPr>
        <p:spPr>
          <a:xfrm>
            <a:off x="7017306" y="3255645"/>
            <a:ext cx="2927747" cy="1814513"/>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OWASP ZAP (Zed Attack Proxy) est un outil open-source pour les tests de sécurité des applications web.</a:t>
            </a:r>
            <a:endParaRPr lang="en-US" sz="1786" dirty="0"/>
          </a:p>
        </p:txBody>
      </p:sp>
      <p:sp>
        <p:nvSpPr>
          <p:cNvPr id="11" name="Shape 6"/>
          <p:cNvSpPr/>
          <p:nvPr/>
        </p:nvSpPr>
        <p:spPr>
          <a:xfrm>
            <a:off x="10171867" y="2765227"/>
            <a:ext cx="510302" cy="510302"/>
          </a:xfrm>
          <a:prstGeom prst="roundRect">
            <a:avLst>
              <a:gd name="adj" fmla="val 18669"/>
            </a:avLst>
          </a:prstGeom>
          <a:solidFill>
            <a:srgbClr val="E8E8E3"/>
          </a:solidFill>
          <a:ln w="7620">
            <a:solidFill>
              <a:srgbClr val="CECEC9"/>
            </a:solidFill>
            <a:prstDash val="solid"/>
          </a:ln>
        </p:spPr>
      </p:sp>
      <p:sp>
        <p:nvSpPr>
          <p:cNvPr id="12" name="Text 7"/>
          <p:cNvSpPr/>
          <p:nvPr/>
        </p:nvSpPr>
        <p:spPr>
          <a:xfrm>
            <a:off x="10332006" y="2850237"/>
            <a:ext cx="190024"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2</a:t>
            </a:r>
            <a:endParaRPr lang="en-US" sz="2679" dirty="0"/>
          </a:p>
        </p:txBody>
      </p:sp>
      <p:sp>
        <p:nvSpPr>
          <p:cNvPr id="13" name="Text 8"/>
          <p:cNvSpPr/>
          <p:nvPr/>
        </p:nvSpPr>
        <p:spPr>
          <a:xfrm>
            <a:off x="10908983" y="2765227"/>
            <a:ext cx="2927747" cy="708660"/>
          </a:xfrm>
          <a:prstGeom prst="rect">
            <a:avLst/>
          </a:prstGeom>
          <a:noFill/>
          <a:ln/>
        </p:spPr>
        <p:txBody>
          <a:bodyPr wrap="square" rtlCol="0" anchor="t"/>
          <a:lstStyle/>
          <a:p>
            <a:pPr marL="0" indent="0">
              <a:lnSpc>
                <a:spcPts val="2791"/>
              </a:lnSpc>
              <a:buNone/>
            </a:pPr>
            <a:r>
              <a:rPr lang="en-US" sz="2233" dirty="0">
                <a:solidFill>
                  <a:srgbClr val="272525"/>
                </a:solidFill>
                <a:latin typeface="Gelasio" pitchFamily="34" charset="0"/>
                <a:ea typeface="Gelasio" pitchFamily="34" charset="-122"/>
                <a:cs typeface="Gelasio" pitchFamily="34" charset="-120"/>
              </a:rPr>
              <a:t>Détection des Vulnérabilités</a:t>
            </a:r>
            <a:endParaRPr lang="en-US" sz="2233" dirty="0"/>
          </a:p>
        </p:txBody>
      </p:sp>
      <p:sp>
        <p:nvSpPr>
          <p:cNvPr id="14" name="Text 9"/>
          <p:cNvSpPr/>
          <p:nvPr/>
        </p:nvSpPr>
        <p:spPr>
          <a:xfrm>
            <a:off x="10908983" y="3609975"/>
            <a:ext cx="2927747" cy="1451610"/>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Il aide à identifier les vulnérabilités telles que l'injection SQL, les failles XSS, etc.</a:t>
            </a:r>
            <a:endParaRPr lang="en-US" sz="1786" dirty="0"/>
          </a:p>
        </p:txBody>
      </p:sp>
      <p:sp>
        <p:nvSpPr>
          <p:cNvPr id="15" name="Shape 10"/>
          <p:cNvSpPr/>
          <p:nvPr/>
        </p:nvSpPr>
        <p:spPr>
          <a:xfrm>
            <a:off x="6280190" y="5552123"/>
            <a:ext cx="510302" cy="510302"/>
          </a:xfrm>
          <a:prstGeom prst="roundRect">
            <a:avLst>
              <a:gd name="adj" fmla="val 18669"/>
            </a:avLst>
          </a:prstGeom>
          <a:solidFill>
            <a:srgbClr val="E8E8E3"/>
          </a:solidFill>
          <a:ln w="7620">
            <a:solidFill>
              <a:srgbClr val="CECEC9"/>
            </a:solidFill>
            <a:prstDash val="solid"/>
          </a:ln>
        </p:spPr>
      </p:sp>
      <p:sp>
        <p:nvSpPr>
          <p:cNvPr id="16" name="Text 11"/>
          <p:cNvSpPr/>
          <p:nvPr/>
        </p:nvSpPr>
        <p:spPr>
          <a:xfrm>
            <a:off x="6441400" y="5637133"/>
            <a:ext cx="187762"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3</a:t>
            </a:r>
            <a:endParaRPr lang="en-US" sz="2679" dirty="0"/>
          </a:p>
        </p:txBody>
      </p:sp>
      <p:sp>
        <p:nvSpPr>
          <p:cNvPr id="17" name="Text 12"/>
          <p:cNvSpPr/>
          <p:nvPr/>
        </p:nvSpPr>
        <p:spPr>
          <a:xfrm>
            <a:off x="7017306" y="5552123"/>
            <a:ext cx="2835235" cy="354330"/>
          </a:xfrm>
          <a:prstGeom prst="rect">
            <a:avLst/>
          </a:prstGeom>
          <a:noFill/>
          <a:ln/>
        </p:spPr>
        <p:txBody>
          <a:bodyPr wrap="none" rtlCol="0" anchor="t"/>
          <a:lstStyle/>
          <a:p>
            <a:pPr marL="0" indent="0">
              <a:lnSpc>
                <a:spcPts val="2791"/>
              </a:lnSpc>
              <a:buNone/>
            </a:pPr>
            <a:r>
              <a:rPr lang="en-US" sz="2233" dirty="0">
                <a:solidFill>
                  <a:srgbClr val="272525"/>
                </a:solidFill>
                <a:latin typeface="Gelasio" pitchFamily="34" charset="0"/>
                <a:ea typeface="Gelasio" pitchFamily="34" charset="-122"/>
                <a:cs typeface="Gelasio" pitchFamily="34" charset="-120"/>
              </a:rPr>
              <a:t>Intégration CI/CD</a:t>
            </a:r>
            <a:endParaRPr lang="en-US" sz="2233" dirty="0"/>
          </a:p>
        </p:txBody>
      </p:sp>
      <p:sp>
        <p:nvSpPr>
          <p:cNvPr id="18" name="Text 13"/>
          <p:cNvSpPr/>
          <p:nvPr/>
        </p:nvSpPr>
        <p:spPr>
          <a:xfrm>
            <a:off x="7017306" y="6042541"/>
            <a:ext cx="6819305" cy="725805"/>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Conçu pour les développeurs et les testeurs, il est facile à utiliser et à intégrer dans le flux de travail CI/CD.</a:t>
            </a:r>
            <a:endParaRPr lang="en-US" sz="178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636151"/>
            <a:ext cx="6991469"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Installation de OWASP ZAP</a:t>
            </a:r>
            <a:endParaRPr lang="en-US" sz="4465" dirty="0"/>
          </a:p>
        </p:txBody>
      </p:sp>
      <p:sp>
        <p:nvSpPr>
          <p:cNvPr id="5" name="Shape 2"/>
          <p:cNvSpPr/>
          <p:nvPr/>
        </p:nvSpPr>
        <p:spPr>
          <a:xfrm>
            <a:off x="1118711" y="1685092"/>
            <a:ext cx="30480" cy="5908238"/>
          </a:xfrm>
          <a:prstGeom prst="roundRect">
            <a:avLst>
              <a:gd name="adj" fmla="val 312558"/>
            </a:avLst>
          </a:prstGeom>
          <a:solidFill>
            <a:srgbClr val="CECEC9"/>
          </a:solidFill>
          <a:ln/>
        </p:spPr>
      </p:sp>
      <p:sp>
        <p:nvSpPr>
          <p:cNvPr id="6" name="Shape 3"/>
          <p:cNvSpPr/>
          <p:nvPr/>
        </p:nvSpPr>
        <p:spPr>
          <a:xfrm>
            <a:off x="1358622" y="2180153"/>
            <a:ext cx="793790" cy="30480"/>
          </a:xfrm>
          <a:prstGeom prst="roundRect">
            <a:avLst>
              <a:gd name="adj" fmla="val 312558"/>
            </a:avLst>
          </a:prstGeom>
          <a:solidFill>
            <a:srgbClr val="CECEC9"/>
          </a:solidFill>
          <a:ln/>
        </p:spPr>
      </p:sp>
      <p:sp>
        <p:nvSpPr>
          <p:cNvPr id="7" name="Shape 4"/>
          <p:cNvSpPr/>
          <p:nvPr/>
        </p:nvSpPr>
        <p:spPr>
          <a:xfrm>
            <a:off x="878800" y="1940243"/>
            <a:ext cx="510302" cy="510302"/>
          </a:xfrm>
          <a:prstGeom prst="roundRect">
            <a:avLst>
              <a:gd name="adj" fmla="val 18669"/>
            </a:avLst>
          </a:prstGeom>
          <a:solidFill>
            <a:srgbClr val="E8E8E3"/>
          </a:solidFill>
          <a:ln w="7620">
            <a:solidFill>
              <a:srgbClr val="CECEC9"/>
            </a:solidFill>
            <a:prstDash val="solid"/>
          </a:ln>
        </p:spPr>
      </p:sp>
      <p:sp>
        <p:nvSpPr>
          <p:cNvPr id="8" name="Text 5"/>
          <p:cNvSpPr/>
          <p:nvPr/>
        </p:nvSpPr>
        <p:spPr>
          <a:xfrm>
            <a:off x="1060847" y="2025253"/>
            <a:ext cx="146209"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1</a:t>
            </a:r>
            <a:endParaRPr lang="en-US" sz="2679" dirty="0"/>
          </a:p>
        </p:txBody>
      </p:sp>
      <p:sp>
        <p:nvSpPr>
          <p:cNvPr id="9" name="Text 6"/>
          <p:cNvSpPr/>
          <p:nvPr/>
        </p:nvSpPr>
        <p:spPr>
          <a:xfrm>
            <a:off x="2381488" y="1911906"/>
            <a:ext cx="2835235"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Prérequis</a:t>
            </a:r>
            <a:endParaRPr lang="en-US" sz="2233" dirty="0"/>
          </a:p>
        </p:txBody>
      </p:sp>
      <p:sp>
        <p:nvSpPr>
          <p:cNvPr id="10" name="Text 7"/>
          <p:cNvSpPr/>
          <p:nvPr/>
        </p:nvSpPr>
        <p:spPr>
          <a:xfrm>
            <a:off x="2381488" y="2402324"/>
            <a:ext cx="11455122" cy="362903"/>
          </a:xfrm>
          <a:prstGeom prst="rect">
            <a:avLst/>
          </a:prstGeom>
          <a:noFill/>
          <a:ln/>
        </p:spPr>
        <p:txBody>
          <a:bodyPr wrap="non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Java 8 ou plus récent, 200 Mo d'espace disque.</a:t>
            </a:r>
            <a:endParaRPr lang="en-US" sz="1786" dirty="0"/>
          </a:p>
        </p:txBody>
      </p:sp>
      <p:sp>
        <p:nvSpPr>
          <p:cNvPr id="11" name="Shape 8"/>
          <p:cNvSpPr/>
          <p:nvPr/>
        </p:nvSpPr>
        <p:spPr>
          <a:xfrm>
            <a:off x="1358622" y="3713917"/>
            <a:ext cx="793790" cy="30480"/>
          </a:xfrm>
          <a:prstGeom prst="roundRect">
            <a:avLst>
              <a:gd name="adj" fmla="val 312558"/>
            </a:avLst>
          </a:prstGeom>
          <a:solidFill>
            <a:srgbClr val="CECEC9"/>
          </a:solidFill>
          <a:ln/>
        </p:spPr>
      </p:sp>
      <p:sp>
        <p:nvSpPr>
          <p:cNvPr id="12" name="Shape 9"/>
          <p:cNvSpPr/>
          <p:nvPr/>
        </p:nvSpPr>
        <p:spPr>
          <a:xfrm>
            <a:off x="878800" y="3474006"/>
            <a:ext cx="510302" cy="510302"/>
          </a:xfrm>
          <a:prstGeom prst="roundRect">
            <a:avLst>
              <a:gd name="adj" fmla="val 18669"/>
            </a:avLst>
          </a:prstGeom>
          <a:solidFill>
            <a:srgbClr val="E8E8E3"/>
          </a:solidFill>
          <a:ln w="7620">
            <a:solidFill>
              <a:srgbClr val="CECEC9"/>
            </a:solidFill>
            <a:prstDash val="solid"/>
          </a:ln>
        </p:spPr>
      </p:sp>
      <p:sp>
        <p:nvSpPr>
          <p:cNvPr id="13" name="Text 10"/>
          <p:cNvSpPr/>
          <p:nvPr/>
        </p:nvSpPr>
        <p:spPr>
          <a:xfrm>
            <a:off x="1038939" y="3559016"/>
            <a:ext cx="190024"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2</a:t>
            </a:r>
            <a:endParaRPr lang="en-US" sz="2679" dirty="0"/>
          </a:p>
        </p:txBody>
      </p:sp>
      <p:sp>
        <p:nvSpPr>
          <p:cNvPr id="14" name="Text 11"/>
          <p:cNvSpPr/>
          <p:nvPr/>
        </p:nvSpPr>
        <p:spPr>
          <a:xfrm>
            <a:off x="2381488" y="3445669"/>
            <a:ext cx="2835235"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Téléchargement</a:t>
            </a:r>
            <a:endParaRPr lang="en-US" sz="2233" dirty="0"/>
          </a:p>
        </p:txBody>
      </p:sp>
      <p:sp>
        <p:nvSpPr>
          <p:cNvPr id="15" name="Text 12"/>
          <p:cNvSpPr/>
          <p:nvPr/>
        </p:nvSpPr>
        <p:spPr>
          <a:xfrm>
            <a:off x="2381488" y="3936087"/>
            <a:ext cx="11455122" cy="362903"/>
          </a:xfrm>
          <a:prstGeom prst="rect">
            <a:avLst/>
          </a:prstGeom>
          <a:noFill/>
          <a:ln/>
        </p:spPr>
        <p:txBody>
          <a:bodyPr wrap="non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Téléchargez OWASP ZAP depuis le site officiel.</a:t>
            </a:r>
            <a:endParaRPr lang="en-US" sz="1786" dirty="0"/>
          </a:p>
        </p:txBody>
      </p:sp>
      <p:sp>
        <p:nvSpPr>
          <p:cNvPr id="16" name="Shape 13"/>
          <p:cNvSpPr/>
          <p:nvPr/>
        </p:nvSpPr>
        <p:spPr>
          <a:xfrm>
            <a:off x="1358622" y="5247680"/>
            <a:ext cx="793790" cy="30480"/>
          </a:xfrm>
          <a:prstGeom prst="roundRect">
            <a:avLst>
              <a:gd name="adj" fmla="val 312558"/>
            </a:avLst>
          </a:prstGeom>
          <a:solidFill>
            <a:srgbClr val="CECEC9"/>
          </a:solidFill>
          <a:ln/>
        </p:spPr>
      </p:sp>
      <p:sp>
        <p:nvSpPr>
          <p:cNvPr id="17" name="Shape 14"/>
          <p:cNvSpPr/>
          <p:nvPr/>
        </p:nvSpPr>
        <p:spPr>
          <a:xfrm>
            <a:off x="878800" y="5007769"/>
            <a:ext cx="510302" cy="510302"/>
          </a:xfrm>
          <a:prstGeom prst="roundRect">
            <a:avLst>
              <a:gd name="adj" fmla="val 18669"/>
            </a:avLst>
          </a:prstGeom>
          <a:solidFill>
            <a:srgbClr val="E8E8E3"/>
          </a:solidFill>
          <a:ln w="7620">
            <a:solidFill>
              <a:srgbClr val="CECEC9"/>
            </a:solidFill>
            <a:prstDash val="solid"/>
          </a:ln>
        </p:spPr>
      </p:sp>
      <p:sp>
        <p:nvSpPr>
          <p:cNvPr id="18" name="Text 15"/>
          <p:cNvSpPr/>
          <p:nvPr/>
        </p:nvSpPr>
        <p:spPr>
          <a:xfrm>
            <a:off x="1040011" y="5092779"/>
            <a:ext cx="187762"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3</a:t>
            </a:r>
            <a:endParaRPr lang="en-US" sz="2679" dirty="0"/>
          </a:p>
        </p:txBody>
      </p:sp>
      <p:sp>
        <p:nvSpPr>
          <p:cNvPr id="19" name="Text 16"/>
          <p:cNvSpPr/>
          <p:nvPr/>
        </p:nvSpPr>
        <p:spPr>
          <a:xfrm>
            <a:off x="2381488" y="4979432"/>
            <a:ext cx="2835235"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Installation</a:t>
            </a:r>
            <a:endParaRPr lang="en-US" sz="2233" dirty="0"/>
          </a:p>
        </p:txBody>
      </p:sp>
      <p:sp>
        <p:nvSpPr>
          <p:cNvPr id="20" name="Text 17"/>
          <p:cNvSpPr/>
          <p:nvPr/>
        </p:nvSpPr>
        <p:spPr>
          <a:xfrm>
            <a:off x="2381488" y="5469850"/>
            <a:ext cx="11455122" cy="362903"/>
          </a:xfrm>
          <a:prstGeom prst="rect">
            <a:avLst/>
          </a:prstGeom>
          <a:noFill/>
          <a:ln/>
        </p:spPr>
        <p:txBody>
          <a:bodyPr wrap="non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Installez-le selon votre système d'exploitation.</a:t>
            </a:r>
            <a:endParaRPr lang="en-US" sz="1786" dirty="0"/>
          </a:p>
        </p:txBody>
      </p:sp>
      <p:sp>
        <p:nvSpPr>
          <p:cNvPr id="21" name="Shape 18"/>
          <p:cNvSpPr/>
          <p:nvPr/>
        </p:nvSpPr>
        <p:spPr>
          <a:xfrm>
            <a:off x="1358622" y="6781443"/>
            <a:ext cx="793790" cy="30480"/>
          </a:xfrm>
          <a:prstGeom prst="roundRect">
            <a:avLst>
              <a:gd name="adj" fmla="val 312558"/>
            </a:avLst>
          </a:prstGeom>
          <a:solidFill>
            <a:srgbClr val="CECEC9"/>
          </a:solidFill>
          <a:ln/>
        </p:spPr>
      </p:sp>
      <p:sp>
        <p:nvSpPr>
          <p:cNvPr id="22" name="Shape 19"/>
          <p:cNvSpPr/>
          <p:nvPr/>
        </p:nvSpPr>
        <p:spPr>
          <a:xfrm>
            <a:off x="878800" y="6541532"/>
            <a:ext cx="510302" cy="510302"/>
          </a:xfrm>
          <a:prstGeom prst="roundRect">
            <a:avLst>
              <a:gd name="adj" fmla="val 18669"/>
            </a:avLst>
          </a:prstGeom>
          <a:solidFill>
            <a:srgbClr val="E8E8E3"/>
          </a:solidFill>
          <a:ln w="7620">
            <a:solidFill>
              <a:srgbClr val="CECEC9"/>
            </a:solidFill>
            <a:prstDash val="solid"/>
          </a:ln>
        </p:spPr>
      </p:sp>
      <p:sp>
        <p:nvSpPr>
          <p:cNvPr id="23" name="Text 20"/>
          <p:cNvSpPr/>
          <p:nvPr/>
        </p:nvSpPr>
        <p:spPr>
          <a:xfrm>
            <a:off x="1037749" y="6626543"/>
            <a:ext cx="192286" cy="340281"/>
          </a:xfrm>
          <a:prstGeom prst="rect">
            <a:avLst/>
          </a:prstGeom>
          <a:noFill/>
          <a:ln/>
        </p:spPr>
        <p:txBody>
          <a:bodyPr wrap="none" rtlCol="0" anchor="t"/>
          <a:lstStyle/>
          <a:p>
            <a:pPr marL="0" indent="0" algn="ctr">
              <a:lnSpc>
                <a:spcPts val="2679"/>
              </a:lnSpc>
              <a:buNone/>
            </a:pPr>
            <a:r>
              <a:rPr lang="en-US" sz="2679" dirty="0">
                <a:solidFill>
                  <a:srgbClr val="272525"/>
                </a:solidFill>
                <a:latin typeface="Gelasio" pitchFamily="34" charset="0"/>
                <a:ea typeface="Gelasio" pitchFamily="34" charset="-122"/>
                <a:cs typeface="Gelasio" pitchFamily="34" charset="-120"/>
              </a:rPr>
              <a:t>4</a:t>
            </a:r>
            <a:endParaRPr lang="en-US" sz="2679" dirty="0"/>
          </a:p>
        </p:txBody>
      </p:sp>
      <p:sp>
        <p:nvSpPr>
          <p:cNvPr id="24" name="Text 21"/>
          <p:cNvSpPr/>
          <p:nvPr/>
        </p:nvSpPr>
        <p:spPr>
          <a:xfrm>
            <a:off x="2381488" y="6513195"/>
            <a:ext cx="2835235" cy="354330"/>
          </a:xfrm>
          <a:prstGeom prst="rect">
            <a:avLst/>
          </a:prstGeom>
          <a:noFill/>
          <a:ln/>
        </p:spPr>
        <p:txBody>
          <a:bodyPr wrap="none" rtlCol="0" anchor="t"/>
          <a:lstStyle/>
          <a:p>
            <a:pPr marL="0" indent="0" algn="l">
              <a:lnSpc>
                <a:spcPts val="2791"/>
              </a:lnSpc>
              <a:buNone/>
            </a:pPr>
            <a:r>
              <a:rPr lang="en-US" sz="2233" dirty="0">
                <a:solidFill>
                  <a:srgbClr val="272525"/>
                </a:solidFill>
                <a:latin typeface="Gelasio" pitchFamily="34" charset="0"/>
                <a:ea typeface="Gelasio" pitchFamily="34" charset="-122"/>
                <a:cs typeface="Gelasio" pitchFamily="34" charset="-120"/>
              </a:rPr>
              <a:t>Configuration</a:t>
            </a:r>
            <a:endParaRPr lang="en-US" sz="2233" dirty="0"/>
          </a:p>
        </p:txBody>
      </p:sp>
      <p:sp>
        <p:nvSpPr>
          <p:cNvPr id="25" name="Text 22"/>
          <p:cNvSpPr/>
          <p:nvPr/>
        </p:nvSpPr>
        <p:spPr>
          <a:xfrm>
            <a:off x="2381488" y="7003613"/>
            <a:ext cx="11455122" cy="362903"/>
          </a:xfrm>
          <a:prstGeom prst="rect">
            <a:avLst/>
          </a:prstGeom>
          <a:noFill/>
          <a:ln/>
        </p:spPr>
        <p:txBody>
          <a:bodyPr wrap="none" rtlCol="0" anchor="t"/>
          <a:lstStyle/>
          <a:p>
            <a:pPr marL="0" indent="0" algn="l">
              <a:lnSpc>
                <a:spcPts val="2858"/>
              </a:lnSpc>
              <a:buNone/>
            </a:pPr>
            <a:r>
              <a:rPr lang="en-US" sz="1786" dirty="0">
                <a:solidFill>
                  <a:srgbClr val="272525"/>
                </a:solidFill>
                <a:latin typeface="Lato" pitchFamily="34" charset="0"/>
                <a:ea typeface="Lato" pitchFamily="34" charset="-122"/>
                <a:cs typeface="Lato" pitchFamily="34" charset="-120"/>
              </a:rPr>
              <a:t>Configurez OWASP ZAP comme proxy HTTP (que l'on va laisser par défaut).</a:t>
            </a:r>
            <a:endParaRPr lang="en-US" sz="178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2539960"/>
            <a:ext cx="6748701"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Utilisation de OWASP ZAP</a:t>
            </a:r>
            <a:endParaRPr lang="en-US" sz="4465" dirty="0"/>
          </a:p>
        </p:txBody>
      </p:sp>
      <p:sp>
        <p:nvSpPr>
          <p:cNvPr id="5" name="Text 2"/>
          <p:cNvSpPr/>
          <p:nvPr/>
        </p:nvSpPr>
        <p:spPr>
          <a:xfrm>
            <a:off x="793790" y="3815715"/>
            <a:ext cx="2835235" cy="354330"/>
          </a:xfrm>
          <a:prstGeom prst="rect">
            <a:avLst/>
          </a:prstGeom>
          <a:noFill/>
          <a:ln/>
        </p:spPr>
        <p:txBody>
          <a:bodyPr wrap="none" rtlCol="0" anchor="t"/>
          <a:lstStyle/>
          <a:p>
            <a:pPr marL="0" indent="0">
              <a:lnSpc>
                <a:spcPts val="2791"/>
              </a:lnSpc>
              <a:buNone/>
            </a:pPr>
            <a:r>
              <a:rPr lang="en-US" sz="2233" dirty="0">
                <a:solidFill>
                  <a:srgbClr val="312F2B"/>
                </a:solidFill>
                <a:latin typeface="Gelasio" pitchFamily="34" charset="0"/>
                <a:ea typeface="Gelasio" pitchFamily="34" charset="-122"/>
                <a:cs typeface="Gelasio" pitchFamily="34" charset="-120"/>
              </a:rPr>
              <a:t>Scan Passif</a:t>
            </a:r>
            <a:endParaRPr lang="en-US" sz="2233" dirty="0"/>
          </a:p>
        </p:txBody>
      </p:sp>
      <p:sp>
        <p:nvSpPr>
          <p:cNvPr id="6" name="Text 3"/>
          <p:cNvSpPr/>
          <p:nvPr/>
        </p:nvSpPr>
        <p:spPr>
          <a:xfrm>
            <a:off x="793790" y="4396859"/>
            <a:ext cx="3978116" cy="725805"/>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Analysez le trafic sans envoyer de requêtes supplémentaires.</a:t>
            </a:r>
            <a:endParaRPr lang="en-US" sz="1786" dirty="0"/>
          </a:p>
        </p:txBody>
      </p:sp>
      <p:sp>
        <p:nvSpPr>
          <p:cNvPr id="7" name="Text 4"/>
          <p:cNvSpPr/>
          <p:nvPr/>
        </p:nvSpPr>
        <p:spPr>
          <a:xfrm>
            <a:off x="5332928" y="3815715"/>
            <a:ext cx="2835235" cy="354330"/>
          </a:xfrm>
          <a:prstGeom prst="rect">
            <a:avLst/>
          </a:prstGeom>
          <a:noFill/>
          <a:ln/>
        </p:spPr>
        <p:txBody>
          <a:bodyPr wrap="none" rtlCol="0" anchor="t"/>
          <a:lstStyle/>
          <a:p>
            <a:pPr marL="0" indent="0">
              <a:lnSpc>
                <a:spcPts val="2791"/>
              </a:lnSpc>
              <a:buNone/>
            </a:pPr>
            <a:r>
              <a:rPr lang="en-US" sz="2233" dirty="0">
                <a:solidFill>
                  <a:srgbClr val="312F2B"/>
                </a:solidFill>
                <a:latin typeface="Gelasio" pitchFamily="34" charset="0"/>
                <a:ea typeface="Gelasio" pitchFamily="34" charset="-122"/>
                <a:cs typeface="Gelasio" pitchFamily="34" charset="-120"/>
              </a:rPr>
              <a:t>Scan Actif</a:t>
            </a:r>
            <a:endParaRPr lang="en-US" sz="2233" dirty="0"/>
          </a:p>
        </p:txBody>
      </p:sp>
      <p:sp>
        <p:nvSpPr>
          <p:cNvPr id="8" name="Text 5"/>
          <p:cNvSpPr/>
          <p:nvPr/>
        </p:nvSpPr>
        <p:spPr>
          <a:xfrm>
            <a:off x="5332928" y="4396859"/>
            <a:ext cx="3978116" cy="725805"/>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Détectez les vulnérabilités avec des requêtes ciblées.</a:t>
            </a:r>
            <a:endParaRPr lang="en-US" sz="1786" dirty="0"/>
          </a:p>
        </p:txBody>
      </p:sp>
      <p:sp>
        <p:nvSpPr>
          <p:cNvPr id="9" name="Text 6"/>
          <p:cNvSpPr/>
          <p:nvPr/>
        </p:nvSpPr>
        <p:spPr>
          <a:xfrm>
            <a:off x="9872067" y="3815715"/>
            <a:ext cx="2835235" cy="354330"/>
          </a:xfrm>
          <a:prstGeom prst="rect">
            <a:avLst/>
          </a:prstGeom>
          <a:noFill/>
          <a:ln/>
        </p:spPr>
        <p:txBody>
          <a:bodyPr wrap="none" rtlCol="0" anchor="t"/>
          <a:lstStyle/>
          <a:p>
            <a:pPr marL="0" indent="0">
              <a:lnSpc>
                <a:spcPts val="2791"/>
              </a:lnSpc>
              <a:buNone/>
            </a:pPr>
            <a:r>
              <a:rPr lang="en-US" sz="2233" dirty="0">
                <a:solidFill>
                  <a:srgbClr val="312F2B"/>
                </a:solidFill>
                <a:latin typeface="Gelasio" pitchFamily="34" charset="0"/>
                <a:ea typeface="Gelasio" pitchFamily="34" charset="-122"/>
                <a:cs typeface="Gelasio" pitchFamily="34" charset="-120"/>
              </a:rPr>
              <a:t>Résultats et Rapports</a:t>
            </a:r>
            <a:endParaRPr lang="en-US" sz="2233" dirty="0"/>
          </a:p>
        </p:txBody>
      </p:sp>
      <p:sp>
        <p:nvSpPr>
          <p:cNvPr id="10" name="Text 7"/>
          <p:cNvSpPr/>
          <p:nvPr/>
        </p:nvSpPr>
        <p:spPr>
          <a:xfrm>
            <a:off x="9872067" y="4396859"/>
            <a:ext cx="3978116" cy="1088708"/>
          </a:xfrm>
          <a:prstGeom prst="rect">
            <a:avLst/>
          </a:prstGeom>
          <a:noFill/>
          <a:ln/>
        </p:spPr>
        <p:txBody>
          <a:bodyPr wrap="square" rtlCol="0" anchor="t"/>
          <a:lstStyle/>
          <a:p>
            <a:pPr marL="0" indent="0">
              <a:lnSpc>
                <a:spcPts val="2858"/>
              </a:lnSpc>
              <a:buNone/>
            </a:pPr>
            <a:r>
              <a:rPr lang="en-US" sz="1786" dirty="0">
                <a:solidFill>
                  <a:srgbClr val="272525"/>
                </a:solidFill>
                <a:latin typeface="Lato" pitchFamily="34" charset="0"/>
                <a:ea typeface="Lato" pitchFamily="34" charset="-122"/>
                <a:cs typeface="Lato" pitchFamily="34" charset="-120"/>
              </a:rPr>
              <a:t>Examinez les résultats classés par gravité et générez des rapports détaillés.</a:t>
            </a:r>
            <a:endParaRPr lang="en-US" sz="178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793790" y="1962983"/>
            <a:ext cx="6668333" cy="708779"/>
          </a:xfrm>
          <a:prstGeom prst="rect">
            <a:avLst/>
          </a:prstGeom>
          <a:noFill/>
          <a:ln/>
        </p:spPr>
        <p:txBody>
          <a:bodyPr wrap="none" rtlCol="0" anchor="t"/>
          <a:lstStyle/>
          <a:p>
            <a:pPr marL="0" indent="0">
              <a:lnSpc>
                <a:spcPts val="5581"/>
              </a:lnSpc>
              <a:buNone/>
            </a:pPr>
            <a:r>
              <a:rPr lang="en-US" sz="4465" dirty="0">
                <a:solidFill>
                  <a:srgbClr val="312F2B"/>
                </a:solidFill>
                <a:latin typeface="Gelasio" pitchFamily="34" charset="0"/>
                <a:ea typeface="Gelasio" pitchFamily="34" charset="-122"/>
                <a:cs typeface="Gelasio" pitchFamily="34" charset="-120"/>
              </a:rPr>
              <a:t>Avantages de OWASP ZAP</a:t>
            </a:r>
            <a:endParaRPr lang="en-US" sz="4465" dirty="0"/>
          </a:p>
        </p:txBody>
      </p:sp>
      <p:sp>
        <p:nvSpPr>
          <p:cNvPr id="5" name="Text 2"/>
          <p:cNvSpPr/>
          <p:nvPr/>
        </p:nvSpPr>
        <p:spPr>
          <a:xfrm>
            <a:off x="1156692" y="3125391"/>
            <a:ext cx="12679918" cy="725805"/>
          </a:xfrm>
          <a:prstGeom prst="rect">
            <a:avLst/>
          </a:prstGeom>
          <a:noFill/>
          <a:ln/>
        </p:spPr>
        <p:txBody>
          <a:bodyPr wrap="square" rtlCol="0" anchor="t"/>
          <a:lstStyle/>
          <a:p>
            <a:pPr marL="342900" indent="-342900" algn="l">
              <a:lnSpc>
                <a:spcPts val="2858"/>
              </a:lnSpc>
              <a:buSzPct val="100000"/>
              <a:buChar char="•"/>
            </a:pPr>
            <a:r>
              <a:rPr lang="en-US" sz="1786" b="1" dirty="0">
                <a:solidFill>
                  <a:srgbClr val="272525"/>
                </a:solidFill>
                <a:latin typeface="Lato" pitchFamily="34" charset="0"/>
                <a:ea typeface="Lato" pitchFamily="34" charset="-122"/>
                <a:cs typeface="Lato" pitchFamily="34" charset="-120"/>
              </a:rPr>
              <a:t>Simplicité d'utilisation :</a:t>
            </a:r>
            <a:r>
              <a:rPr lang="en-US" sz="1786" dirty="0">
                <a:solidFill>
                  <a:srgbClr val="272525"/>
                </a:solidFill>
                <a:latin typeface="Lato" pitchFamily="34" charset="0"/>
                <a:ea typeface="Lato" pitchFamily="34" charset="-122"/>
                <a:cs typeface="Lato" pitchFamily="34" charset="-120"/>
              </a:rPr>
              <a:t> OWASP ZAP offre une interface intuitive et facile à prendre en main, permettant même aux non-experts de réaliser des tests de sécurité efficaces.</a:t>
            </a:r>
            <a:endParaRPr lang="en-US" sz="1786" dirty="0"/>
          </a:p>
        </p:txBody>
      </p:sp>
      <p:sp>
        <p:nvSpPr>
          <p:cNvPr id="6" name="Text 3"/>
          <p:cNvSpPr/>
          <p:nvPr/>
        </p:nvSpPr>
        <p:spPr>
          <a:xfrm>
            <a:off x="1156692" y="3930491"/>
            <a:ext cx="12679918" cy="725805"/>
          </a:xfrm>
          <a:prstGeom prst="rect">
            <a:avLst/>
          </a:prstGeom>
          <a:noFill/>
          <a:ln/>
        </p:spPr>
        <p:txBody>
          <a:bodyPr wrap="square" rtlCol="0" anchor="t"/>
          <a:lstStyle/>
          <a:p>
            <a:pPr marL="342900" indent="-342900" algn="l">
              <a:lnSpc>
                <a:spcPts val="2858"/>
              </a:lnSpc>
              <a:buSzPct val="100000"/>
              <a:buChar char="•"/>
            </a:pPr>
            <a:r>
              <a:rPr lang="en-US" sz="1786" b="1" dirty="0">
                <a:solidFill>
                  <a:srgbClr val="272525"/>
                </a:solidFill>
                <a:latin typeface="Lato" pitchFamily="34" charset="0"/>
                <a:ea typeface="Lato" pitchFamily="34" charset="-122"/>
                <a:cs typeface="Lato" pitchFamily="34" charset="-120"/>
              </a:rPr>
              <a:t>Détection avancée :</a:t>
            </a:r>
            <a:r>
              <a:rPr lang="en-US" sz="1786" dirty="0">
                <a:solidFill>
                  <a:srgbClr val="272525"/>
                </a:solidFill>
                <a:latin typeface="Lato" pitchFamily="34" charset="0"/>
                <a:ea typeface="Lato" pitchFamily="34" charset="-122"/>
                <a:cs typeface="Lato" pitchFamily="34" charset="-120"/>
              </a:rPr>
              <a:t> Grâce à ses algorithmes sophistiqués, OWASP ZAP identifie une large gamme de vulnérabilités, des failles d'injection SQL aux problèmes de Cross-Site Scripting (XSS).</a:t>
            </a:r>
            <a:endParaRPr lang="en-US" sz="1786" dirty="0"/>
          </a:p>
        </p:txBody>
      </p:sp>
      <p:sp>
        <p:nvSpPr>
          <p:cNvPr id="7" name="Text 4"/>
          <p:cNvSpPr/>
          <p:nvPr/>
        </p:nvSpPr>
        <p:spPr>
          <a:xfrm>
            <a:off x="1156692" y="4735592"/>
            <a:ext cx="12679918" cy="725805"/>
          </a:xfrm>
          <a:prstGeom prst="rect">
            <a:avLst/>
          </a:prstGeom>
          <a:noFill/>
          <a:ln/>
        </p:spPr>
        <p:txBody>
          <a:bodyPr wrap="square" rtlCol="0" anchor="t"/>
          <a:lstStyle/>
          <a:p>
            <a:pPr marL="342900" indent="-342900" algn="l">
              <a:lnSpc>
                <a:spcPts val="2858"/>
              </a:lnSpc>
              <a:buSzPct val="100000"/>
              <a:buChar char="•"/>
            </a:pPr>
            <a:r>
              <a:rPr lang="en-US" sz="1786" b="1" dirty="0">
                <a:solidFill>
                  <a:srgbClr val="272525"/>
                </a:solidFill>
                <a:latin typeface="Lato" pitchFamily="34" charset="0"/>
                <a:ea typeface="Lato" pitchFamily="34" charset="-122"/>
                <a:cs typeface="Lato" pitchFamily="34" charset="-120"/>
              </a:rPr>
              <a:t>Intégration continue :</a:t>
            </a:r>
            <a:r>
              <a:rPr lang="en-US" sz="1786" dirty="0">
                <a:solidFill>
                  <a:srgbClr val="272525"/>
                </a:solidFill>
                <a:latin typeface="Lato" pitchFamily="34" charset="0"/>
                <a:ea typeface="Lato" pitchFamily="34" charset="-122"/>
                <a:cs typeface="Lato" pitchFamily="34" charset="-120"/>
              </a:rPr>
              <a:t> L'outil s'intègre parfaitement dans les workflows CI/CD, permettant d'automatiser les tests de sécurité et de détecter les problèmes tôt dans le processus de développement.</a:t>
            </a:r>
            <a:endParaRPr lang="en-US" sz="1786" dirty="0"/>
          </a:p>
        </p:txBody>
      </p:sp>
      <p:sp>
        <p:nvSpPr>
          <p:cNvPr id="8" name="Text 5"/>
          <p:cNvSpPr/>
          <p:nvPr/>
        </p:nvSpPr>
        <p:spPr>
          <a:xfrm>
            <a:off x="1156692" y="5540693"/>
            <a:ext cx="12679918" cy="725805"/>
          </a:xfrm>
          <a:prstGeom prst="rect">
            <a:avLst/>
          </a:prstGeom>
          <a:noFill/>
          <a:ln/>
        </p:spPr>
        <p:txBody>
          <a:bodyPr wrap="square" rtlCol="0" anchor="t"/>
          <a:lstStyle/>
          <a:p>
            <a:pPr marL="342900" indent="-342900" algn="l">
              <a:lnSpc>
                <a:spcPts val="2858"/>
              </a:lnSpc>
              <a:buSzPct val="100000"/>
              <a:buChar char="•"/>
            </a:pPr>
            <a:r>
              <a:rPr lang="en-US" sz="1786" b="1" dirty="0">
                <a:solidFill>
                  <a:srgbClr val="272525"/>
                </a:solidFill>
                <a:latin typeface="Lato" pitchFamily="34" charset="0"/>
                <a:ea typeface="Lato" pitchFamily="34" charset="-122"/>
                <a:cs typeface="Lato" pitchFamily="34" charset="-120"/>
              </a:rPr>
              <a:t>Communauté active :</a:t>
            </a:r>
            <a:r>
              <a:rPr lang="en-US" sz="1786" dirty="0">
                <a:solidFill>
                  <a:srgbClr val="272525"/>
                </a:solidFill>
                <a:latin typeface="Lato" pitchFamily="34" charset="0"/>
                <a:ea typeface="Lato" pitchFamily="34" charset="-122"/>
                <a:cs typeface="Lato" pitchFamily="34" charset="-120"/>
              </a:rPr>
              <a:t> OWASP ZAP bénéficie d'une communauté dynamique qui contribue régulièrement à son amélioration et à la création de plugins étendant ses fonctionnalités.</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1046</Words>
  <Application>Microsoft Office PowerPoint</Application>
  <PresentationFormat>Personnalisé</PresentationFormat>
  <Paragraphs>116</Paragraphs>
  <Slides>17</Slides>
  <Notes>17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Gelasio</vt:lpstr>
      <vt:lpstr>Lato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Kenny Judickaël</cp:lastModifiedBy>
  <cp:revision>2</cp:revision>
  <dcterms:created xsi:type="dcterms:W3CDTF">2024-08-13T06:00:00Z</dcterms:created>
  <dcterms:modified xsi:type="dcterms:W3CDTF">2024-08-13T06:04:20Z</dcterms:modified>
</cp:coreProperties>
</file>