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44" r:id="rId3"/>
    <p:sldMasterId id="2147483775" r:id="rId4"/>
  </p:sldMasterIdLst>
  <p:notesMasterIdLst>
    <p:notesMasterId r:id="rId58"/>
  </p:notesMasterIdLst>
  <p:handoutMasterIdLst>
    <p:handoutMasterId r:id="rId59"/>
  </p:handoutMasterIdLst>
  <p:sldIdLst>
    <p:sldId id="256" r:id="rId5"/>
    <p:sldId id="1382" r:id="rId6"/>
    <p:sldId id="1377" r:id="rId7"/>
    <p:sldId id="257" r:id="rId8"/>
    <p:sldId id="650" r:id="rId9"/>
    <p:sldId id="651" r:id="rId10"/>
    <p:sldId id="652" r:id="rId11"/>
    <p:sldId id="653" r:id="rId12"/>
    <p:sldId id="654" r:id="rId13"/>
    <p:sldId id="655" r:id="rId14"/>
    <p:sldId id="656" r:id="rId15"/>
    <p:sldId id="534" r:id="rId16"/>
    <p:sldId id="535" r:id="rId17"/>
    <p:sldId id="536" r:id="rId18"/>
    <p:sldId id="537" r:id="rId19"/>
    <p:sldId id="538" r:id="rId20"/>
    <p:sldId id="539" r:id="rId21"/>
    <p:sldId id="540" r:id="rId22"/>
    <p:sldId id="541" r:id="rId23"/>
    <p:sldId id="542" r:id="rId24"/>
    <p:sldId id="543" r:id="rId25"/>
    <p:sldId id="544" r:id="rId26"/>
    <p:sldId id="545" r:id="rId27"/>
    <p:sldId id="546" r:id="rId28"/>
    <p:sldId id="547" r:id="rId29"/>
    <p:sldId id="548" r:id="rId30"/>
    <p:sldId id="549" r:id="rId31"/>
    <p:sldId id="550" r:id="rId32"/>
    <p:sldId id="551" r:id="rId33"/>
    <p:sldId id="552" r:id="rId34"/>
    <p:sldId id="553" r:id="rId35"/>
    <p:sldId id="554" r:id="rId36"/>
    <p:sldId id="555" r:id="rId37"/>
    <p:sldId id="556" r:id="rId38"/>
    <p:sldId id="557" r:id="rId39"/>
    <p:sldId id="558" r:id="rId40"/>
    <p:sldId id="559" r:id="rId41"/>
    <p:sldId id="560" r:id="rId42"/>
    <p:sldId id="561" r:id="rId43"/>
    <p:sldId id="562" r:id="rId44"/>
    <p:sldId id="563" r:id="rId45"/>
    <p:sldId id="564" r:id="rId46"/>
    <p:sldId id="565" r:id="rId47"/>
    <p:sldId id="566" r:id="rId48"/>
    <p:sldId id="579" r:id="rId49"/>
    <p:sldId id="580" r:id="rId50"/>
    <p:sldId id="581" r:id="rId51"/>
    <p:sldId id="582" r:id="rId52"/>
    <p:sldId id="583" r:id="rId53"/>
    <p:sldId id="584" r:id="rId54"/>
    <p:sldId id="585" r:id="rId55"/>
    <p:sldId id="586" r:id="rId56"/>
    <p:sldId id="587"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50" d="100"/>
          <a:sy n="150" d="100"/>
        </p:scale>
        <p:origin x="576" y="120"/>
      </p:cViewPr>
      <p:guideLst/>
    </p:cSldViewPr>
  </p:slideViewPr>
  <p:notesTextViewPr>
    <p:cViewPr>
      <p:scale>
        <a:sx n="1" d="1"/>
        <a:sy n="1" d="1"/>
      </p:scale>
      <p:origin x="0" y="0"/>
    </p:cViewPr>
  </p:notesTextViewPr>
  <p:sorterViewPr>
    <p:cViewPr varScale="1">
      <p:scale>
        <a:sx n="100" d="100"/>
        <a:sy n="100" d="100"/>
      </p:scale>
      <p:origin x="0" y="-4008"/>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2/22/2021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261">
              <a:defRPr/>
            </a:pPr>
            <a:r>
              <a:rPr lang="en-US" sz="900" b="0" dirty="0"/>
              <a:t>Mapping threads to data</a:t>
            </a:r>
            <a:r>
              <a:rPr lang="en-US" sz="900" b="0" baseline="0" dirty="0"/>
              <a:t> is not unique.  Some choices are better than others… (from a memory access point of view)</a:t>
            </a:r>
            <a:endParaRPr lang="en-US" sz="900" b="0" dirty="0"/>
          </a:p>
          <a:p>
            <a:pPr defTabSz="881261">
              <a:defRPr/>
            </a:pPr>
            <a:endParaRPr lang="en-US" sz="900" b="0" dirty="0"/>
          </a:p>
          <a:p>
            <a:pPr defTabSz="881261">
              <a:defRPr/>
            </a:pPr>
            <a:r>
              <a:rPr lang="en-US" sz="900" b="0" dirty="0"/>
              <a:t>Must keep in mind how 2-dimensional arrays are stored in C/C++</a:t>
            </a:r>
          </a:p>
          <a:p>
            <a:pPr defTabSz="881261">
              <a:defRPr/>
            </a:pPr>
            <a:endParaRPr lang="en-US" sz="900" b="0" dirty="0"/>
          </a:p>
          <a:p>
            <a:pPr defTabSz="881261">
              <a:defRPr/>
            </a:pPr>
            <a:r>
              <a:rPr lang="en-US" sz="900" b="0" dirty="0"/>
              <a:t>Answer: </a:t>
            </a:r>
            <a:r>
              <a:rPr lang="en-US" sz="900" b="0" dirty="0">
                <a:latin typeface="Consolas" pitchFamily="49" charset="0"/>
                <a:cs typeface="Consolas" pitchFamily="49" charset="0"/>
              </a:rPr>
              <a:t>C[j][i] = A[j][i] + B[j][i]</a:t>
            </a:r>
          </a:p>
          <a:p>
            <a:endParaRPr lang="en-US" sz="900"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4817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a:t>Fermi:   must have at least 2 blocks to even have a chance to reach 100% occupancy</a:t>
            </a:r>
          </a:p>
          <a:p>
            <a:r>
              <a:rPr lang="en-US" sz="1000" dirty="0"/>
              <a:t>Indeed,</a:t>
            </a:r>
            <a:r>
              <a:rPr lang="en-US" sz="1000" baseline="0" dirty="0"/>
              <a:t> 1024 max. threads/ block </a:t>
            </a:r>
            <a:r>
              <a:rPr lang="en-US" sz="1000" baseline="0" dirty="0">
                <a:sym typeface="Wingdings" panose="05000000000000000000" pitchFamily="2" charset="2"/>
              </a:rPr>
              <a:t> 32 max. warps / block</a:t>
            </a:r>
            <a:endParaRPr lang="en-US" sz="1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A57CD3-0AAD-47D4-AA49-9D7CA2CEB4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6558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a:t>Also, each thread can use</a:t>
            </a:r>
            <a:r>
              <a:rPr lang="en-US" sz="1000" baseline="0" dirty="0"/>
              <a:t> a maximum of 256 registers</a:t>
            </a:r>
            <a:endParaRPr lang="en-US" sz="1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A57CD3-0AAD-47D4-AA49-9D7CA2CEB4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32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a:t>maximum 48 resident warps/SM - Fermi</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A57CD3-0AAD-47D4-AA49-9D7CA2CEB4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6095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A57CD3-0AAD-47D4-AA49-9D7CA2CEB4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425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a:t>Yes, under these conditions, 3 blocks will still fit on an SM.</a:t>
            </a:r>
          </a:p>
          <a:p>
            <a:r>
              <a:rPr lang="en-US" sz="1000" dirty="0"/>
              <a:t>Moreover, we would get 100% occupancy (512 x 3 threads</a:t>
            </a:r>
            <a:r>
              <a:rPr lang="en-US" sz="1000" baseline="0" dirty="0"/>
              <a:t> = 48 warps)</a:t>
            </a:r>
            <a:endParaRPr lang="en-US" sz="1000" dirty="0"/>
          </a:p>
          <a:p>
            <a:endParaRPr lang="en-US" sz="1000" dirty="0"/>
          </a:p>
          <a:p>
            <a:r>
              <a:rPr lang="en-US" sz="1000" b="1" dirty="0"/>
              <a:t>Attention</a:t>
            </a:r>
            <a:r>
              <a:rPr lang="en-US" sz="1000" dirty="0"/>
              <a:t>: increasing the required number of registers per thread by only 1 or 2 can immediately drop occupancy (by limiting the number of blocks that can be assigned to one SM)</a:t>
            </a:r>
          </a:p>
          <a:p>
            <a:endParaRPr lang="en-US" sz="1000" dirty="0"/>
          </a:p>
          <a:p>
            <a:r>
              <a:rPr lang="en-US" sz="1000" dirty="0"/>
              <a:t>Indeed, in example 3, if each thread requires 32 registers, we can only fit 2 blocks/SM!   </a:t>
            </a:r>
            <a:r>
              <a:rPr lang="en-US" sz="1000" dirty="0">
                <a:sym typeface="Wingdings" panose="05000000000000000000" pitchFamily="2" charset="2"/>
              </a:rPr>
              <a:t> 66%</a:t>
            </a:r>
            <a:r>
              <a:rPr lang="en-US" sz="1000" baseline="0" dirty="0">
                <a:sym typeface="Wingdings" panose="05000000000000000000" pitchFamily="2" charset="2"/>
              </a:rPr>
              <a:t> drop in occupancy</a:t>
            </a:r>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A57CD3-0AAD-47D4-AA49-9D7CA2CEB4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6323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t>Can also use compiler flags to report</a:t>
            </a:r>
            <a:r>
              <a:rPr lang="en-US" sz="900" baseline="0" dirty="0"/>
              <a:t> resource utilization.</a:t>
            </a:r>
          </a:p>
          <a:p>
            <a:r>
              <a:rPr lang="en-US" sz="900" baseline="0" dirty="0"/>
              <a:t>For example, passing </a:t>
            </a:r>
            <a:r>
              <a:rPr lang="en-US" sz="900" b="1" baseline="0" dirty="0"/>
              <a:t>–</a:t>
            </a:r>
            <a:r>
              <a:rPr lang="en-US" sz="900" b="1" baseline="0" dirty="0" err="1"/>
              <a:t>ptax</a:t>
            </a:r>
            <a:r>
              <a:rPr lang="en-US" sz="900" b="1" baseline="0" dirty="0"/>
              <a:t>-options=-v</a:t>
            </a:r>
            <a:r>
              <a:rPr lang="en-US" sz="900" baseline="0" dirty="0"/>
              <a:t> to </a:t>
            </a:r>
            <a:r>
              <a:rPr lang="en-US" sz="900" baseline="0" dirty="0" err="1"/>
              <a:t>nvcc</a:t>
            </a:r>
            <a:r>
              <a:rPr lang="en-US" sz="900" baseline="0" dirty="0"/>
              <a:t> will report the number of registers/thread</a:t>
            </a:r>
          </a:p>
          <a:p>
            <a:endParaRPr lang="en-US" sz="900" baseline="0" dirty="0"/>
          </a:p>
          <a:p>
            <a:r>
              <a:rPr lang="en-US" sz="900" baseline="0" dirty="0"/>
              <a:t>Profiler will also give you all this information.</a:t>
            </a:r>
            <a:endParaRPr lang="en-US" sz="9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A57CD3-0AAD-47D4-AA49-9D7CA2CEB4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6154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C9FA4B-F6D8-44CB-9A56-00AD4B331B63}" type="slidenum">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94562" name="Rectangle 2"/>
          <p:cNvSpPr>
            <a:spLocks noGrp="1" noRot="1" noChangeAspect="1" noChangeArrowheads="1" noTextEdit="1"/>
          </p:cNvSpPr>
          <p:nvPr>
            <p:ph type="sldImg"/>
          </p:nvPr>
        </p:nvSpPr>
        <p:spPr>
          <a:xfrm>
            <a:off x="2311400" y="525463"/>
            <a:ext cx="4672013" cy="2628900"/>
          </a:xfrm>
          <a:ln/>
        </p:spPr>
      </p:sp>
      <p:sp>
        <p:nvSpPr>
          <p:cNvPr id="194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97000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C9FA4B-F6D8-44CB-9A56-00AD4B331B63}" type="slidenum">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94562" name="Rectangle 2"/>
          <p:cNvSpPr>
            <a:spLocks noGrp="1" noRot="1" noChangeAspect="1" noChangeArrowheads="1" noTextEdit="1"/>
          </p:cNvSpPr>
          <p:nvPr>
            <p:ph type="sldImg"/>
          </p:nvPr>
        </p:nvSpPr>
        <p:spPr>
          <a:xfrm>
            <a:off x="2311400" y="525463"/>
            <a:ext cx="4672013" cy="2628900"/>
          </a:xfrm>
          <a:ln/>
        </p:spPr>
      </p:sp>
      <p:sp>
        <p:nvSpPr>
          <p:cNvPr id="194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30828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used to be a sixth bullet above:</a:t>
            </a:r>
            <a:br>
              <a:rPr lang="en-US" baseline="0" dirty="0"/>
            </a:br>
            <a:r>
              <a:rPr lang="en-US" baseline="0" dirty="0"/>
              <a:t>6.  </a:t>
            </a:r>
            <a:r>
              <a:rPr lang="en-US" sz="2100" dirty="0"/>
              <a:t>Use signed integers rather than unsigned integers as loop counters</a:t>
            </a:r>
          </a:p>
          <a:p>
            <a:pPr marL="658686" lvl="1" indent="-296408">
              <a:buFont typeface="Courier New" pitchFamily="49" charset="0"/>
              <a:buChar char="o"/>
            </a:pPr>
            <a:r>
              <a:rPr lang="en-US" sz="1700" dirty="0"/>
              <a:t>The compiler can optimize more aggressively with signed arithmetic than it can with unsigned arithmetic (due to rules regarding overflow behavior). This is of particular note with loop counters </a:t>
            </a:r>
          </a:p>
          <a:p>
            <a:endParaRPr lang="en-US" dirty="0"/>
          </a:p>
          <a:p>
            <a:endParaRPr lang="en-US" dirty="0"/>
          </a:p>
          <a:p>
            <a:r>
              <a:rPr lang="en-US" dirty="0"/>
              <a:t>In the C language standard, unsigned integer overflow semantics are well defined, whereas signed integer overflow causes undefined results. Therefore, the compiler can optimize more aggressively with signed arithmetic than it can with unsigned arithmetic. This is of particular note with loop counters: since it is common for loop counters to have values that are always positive, it may be tempting to declare the counters as unsigned. For slightly better performance, however, they should instead be declared as signed.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0826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DB6AB0-048D-48E4-9FC7-48EDF22E172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sz="900" dirty="0" err="1"/>
              <a:t>nvcc</a:t>
            </a:r>
            <a:r>
              <a:rPr lang="en-US" sz="900" dirty="0"/>
              <a:t> separates what should run on CPU from GPU code</a:t>
            </a:r>
          </a:p>
          <a:p>
            <a:pPr marL="171450" indent="-171450">
              <a:buFont typeface="Arial" panose="020B0604020202020204" pitchFamily="34" charset="0"/>
              <a:buChar char="•"/>
            </a:pPr>
            <a:r>
              <a:rPr lang="en-US" sz="900" dirty="0"/>
              <a:t>First stage is to translate into PTX code (assembly)</a:t>
            </a:r>
          </a:p>
          <a:p>
            <a:pPr marL="171450" indent="-171450">
              <a:buFont typeface="Arial" panose="020B0604020202020204" pitchFamily="34" charset="0"/>
              <a:buChar char="•"/>
            </a:pPr>
            <a:r>
              <a:rPr lang="en-US" sz="900" dirty="0"/>
              <a:t>PTX is machine independent</a:t>
            </a:r>
          </a:p>
          <a:p>
            <a:pPr marL="171450" indent="-171450">
              <a:buFont typeface="Arial" panose="020B0604020202020204" pitchFamily="34" charset="0"/>
              <a:buChar char="•"/>
            </a:pPr>
            <a:r>
              <a:rPr lang="en-US" sz="900" dirty="0"/>
              <a:t>FORTRAN generates</a:t>
            </a:r>
            <a:r>
              <a:rPr lang="en-US" sz="900" baseline="0" dirty="0"/>
              <a:t> PTX too</a:t>
            </a:r>
            <a:endParaRPr lang="en-US" sz="900" dirty="0"/>
          </a:p>
          <a:p>
            <a:pPr marL="171450" indent="-171450">
              <a:buFont typeface="Arial" panose="020B0604020202020204" pitchFamily="34" charset="0"/>
              <a:buChar char="•"/>
            </a:pPr>
            <a:r>
              <a:rPr lang="en-US" sz="900" dirty="0"/>
              <a:t>Second stage: compile PTX for target GPU</a:t>
            </a:r>
          </a:p>
        </p:txBody>
      </p:sp>
    </p:spTree>
    <p:extLst>
      <p:ext uri="{BB962C8B-B14F-4D97-AF65-F5344CB8AC3E}">
        <p14:creationId xmlns:p14="http://schemas.microsoft.com/office/powerpoint/2010/main" val="584776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of these scenarios can lead to out-of-bounds access as well. Particularly the last one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A57CD3-0AAD-47D4-AA49-9D7CA2CEB4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6750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DB6AB0-048D-48E4-9FC7-48EDF22E172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r>
              <a:rPr lang="en-US" sz="900" dirty="0"/>
              <a:t>PTX</a:t>
            </a:r>
          </a:p>
          <a:p>
            <a:pPr marL="171450" indent="-171450">
              <a:buFont typeface="Arial" panose="020B0604020202020204" pitchFamily="34" charset="0"/>
              <a:buChar char="•"/>
            </a:pPr>
            <a:r>
              <a:rPr lang="en-US" sz="900" dirty="0"/>
              <a:t>similar to assembly code</a:t>
            </a:r>
            <a:endParaRPr lang="en-US" sz="900" dirty="0">
              <a:cs typeface="Calibri"/>
            </a:endParaRPr>
          </a:p>
          <a:p>
            <a:pPr marL="171450" indent="-171450">
              <a:buFont typeface="Arial" panose="020B0604020202020204" pitchFamily="34" charset="0"/>
              <a:buChar char="•"/>
            </a:pPr>
            <a:r>
              <a:rPr lang="en-US" sz="900" dirty="0"/>
              <a:t>does not contain information on what particular GPU</a:t>
            </a:r>
            <a:r>
              <a:rPr lang="en-US" sz="900" baseline="0" dirty="0"/>
              <a:t> card the code should run (device neutral representation)</a:t>
            </a:r>
          </a:p>
          <a:p>
            <a:pPr marL="171450" indent="-171450">
              <a:buFont typeface="Arial" panose="020B0604020202020204" pitchFamily="34" charset="0"/>
              <a:buChar char="•"/>
            </a:pPr>
            <a:r>
              <a:rPr lang="en-US" sz="900" baseline="0" dirty="0"/>
              <a:t>important to distribute CUDA code to clients without knowing their GPU capability</a:t>
            </a:r>
          </a:p>
          <a:p>
            <a:endParaRPr lang="en-US" sz="900" dirty="0">
              <a:cs typeface="Calibri"/>
            </a:endParaRPr>
          </a:p>
          <a:p>
            <a:r>
              <a:rPr lang="en-US" sz="900" dirty="0">
                <a:cs typeface="Calibri"/>
              </a:rPr>
              <a:t>[Colin] </a:t>
            </a:r>
            <a:r>
              <a:rPr lang="en-US" dirty="0"/>
              <a:t>PTX </a:t>
            </a:r>
            <a:r>
              <a:rPr lang="en-US" b="1" i="1" dirty="0"/>
              <a:t>is</a:t>
            </a:r>
            <a:r>
              <a:rPr lang="en-US" dirty="0"/>
              <a:t> an assembly language. There is a separate assembler called </a:t>
            </a:r>
            <a:r>
              <a:rPr lang="en-US" dirty="0" err="1"/>
              <a:t>ptxas</a:t>
            </a:r>
            <a:r>
              <a:rPr lang="en-US" dirty="0"/>
              <a:t> which is used to build it.</a:t>
            </a:r>
            <a:endParaRPr lang="en-US" dirty="0">
              <a:cs typeface="Calibri"/>
            </a:endParaRPr>
          </a:p>
          <a:p>
            <a:r>
              <a:rPr lang="en-US" sz="900" dirty="0" err="1">
                <a:cs typeface="Calibri"/>
              </a:rPr>
              <a:t>nvcc</a:t>
            </a:r>
            <a:r>
              <a:rPr lang="en-US" sz="900" dirty="0">
                <a:cs typeface="Calibri"/>
              </a:rPr>
              <a:t> is an LLVM-based compiler (like Clang); It generates a subset of LLVM IR called NVVM IR, which is then compiled to PTX assembly.</a:t>
            </a:r>
            <a:endParaRPr lang="en-US" dirty="0">
              <a:cs typeface="Calibri"/>
            </a:endParaRPr>
          </a:p>
          <a:p>
            <a:r>
              <a:rPr lang="en-US" sz="900" dirty="0">
                <a:cs typeface="Calibri"/>
              </a:rPr>
              <a:t>Other CUDA compilers (Fortran, for example) generate this IR, and then the rest of the process acts as normal.</a:t>
            </a:r>
          </a:p>
          <a:p>
            <a:endParaRPr lang="en-US" sz="900" dirty="0">
              <a:cs typeface="Calibri"/>
            </a:endParaRPr>
          </a:p>
        </p:txBody>
      </p:sp>
    </p:spTree>
    <p:extLst>
      <p:ext uri="{BB962C8B-B14F-4D97-AF65-F5344CB8AC3E}">
        <p14:creationId xmlns:p14="http://schemas.microsoft.com/office/powerpoint/2010/main" val="988555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443981-BE57-438F-BB5C-F91FE015BCC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3954" name="Rectangle 2"/>
          <p:cNvSpPr>
            <a:spLocks noGrp="1" noRot="1" noChangeAspect="1" noChangeArrowheads="1" noTextEdit="1"/>
          </p:cNvSpPr>
          <p:nvPr>
            <p:ph type="sldImg"/>
          </p:nvPr>
        </p:nvSpPr>
        <p:spPr>
          <a:ln/>
        </p:spPr>
      </p:sp>
      <p:sp>
        <p:nvSpPr>
          <p:cNvPr id="893955" name="Rectangle 3"/>
          <p:cNvSpPr>
            <a:spLocks noGrp="1" noChangeArrowheads="1"/>
          </p:cNvSpPr>
          <p:nvPr>
            <p:ph type="body" idx="1"/>
          </p:nvPr>
        </p:nvSpPr>
        <p:spPr/>
        <p:txBody>
          <a:bodyPr/>
          <a:lstStyle/>
          <a:p>
            <a:r>
              <a:rPr lang="en-US" sz="900" dirty="0" err="1"/>
              <a:t>nvcc</a:t>
            </a:r>
            <a:r>
              <a:rPr lang="en-US" sz="900" dirty="0"/>
              <a:t> can output</a:t>
            </a:r>
          </a:p>
          <a:p>
            <a:pPr marL="171450" indent="-171450">
              <a:buFont typeface="Arial" panose="020B0604020202020204" pitchFamily="34" charset="0"/>
              <a:buChar char="•"/>
            </a:pPr>
            <a:r>
              <a:rPr lang="en-US" sz="900" dirty="0"/>
              <a:t>C</a:t>
            </a:r>
            <a:r>
              <a:rPr lang="en-US" sz="900" baseline="0" dirty="0"/>
              <a:t> code (which must then be compiled with the rest using another tool)</a:t>
            </a:r>
          </a:p>
          <a:p>
            <a:pPr marL="171450" indent="-171450">
              <a:buFont typeface="Arial" panose="020B0604020202020204" pitchFamily="34" charset="0"/>
              <a:buChar char="•"/>
            </a:pPr>
            <a:r>
              <a:rPr lang="en-US" sz="900" baseline="0" dirty="0" err="1"/>
              <a:t>ptx</a:t>
            </a:r>
            <a:r>
              <a:rPr lang="en-US" sz="900" baseline="0" dirty="0"/>
              <a:t> code (device independent)</a:t>
            </a:r>
          </a:p>
          <a:p>
            <a:pPr marL="171450" indent="-171450">
              <a:buFont typeface="Arial" panose="020B0604020202020204" pitchFamily="34" charset="0"/>
              <a:buChar char="•"/>
            </a:pPr>
            <a:r>
              <a:rPr lang="en-US" sz="900" baseline="0" dirty="0"/>
              <a:t>object code (</a:t>
            </a:r>
            <a:r>
              <a:rPr lang="en-US" sz="900" baseline="0" dirty="0" err="1"/>
              <a:t>cubin</a:t>
            </a:r>
            <a:r>
              <a:rPr lang="en-US" sz="900" baseline="0" dirty="0"/>
              <a:t>)</a:t>
            </a:r>
            <a:endParaRPr lang="en-US" sz="900" dirty="0"/>
          </a:p>
        </p:txBody>
      </p:sp>
    </p:spTree>
    <p:extLst>
      <p:ext uri="{BB962C8B-B14F-4D97-AF65-F5344CB8AC3E}">
        <p14:creationId xmlns:p14="http://schemas.microsoft.com/office/powerpoint/2010/main" val="1871739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[Colin] </a:t>
            </a:r>
            <a:r>
              <a:rPr lang="en-US" dirty="0"/>
              <a:t>PTX </a:t>
            </a:r>
            <a:r>
              <a:rPr lang="en-US" b="1" i="1" dirty="0"/>
              <a:t>is</a:t>
            </a:r>
            <a:r>
              <a:rPr lang="en-US" dirty="0"/>
              <a:t> an assembly language. There is a separate assembler called </a:t>
            </a:r>
            <a:r>
              <a:rPr lang="en-US" dirty="0" err="1"/>
              <a:t>ptxas</a:t>
            </a:r>
            <a:r>
              <a:rPr lang="en-US" dirty="0"/>
              <a:t> which is used to build it.</a:t>
            </a:r>
          </a:p>
          <a:p>
            <a:r>
              <a:rPr lang="en-US" dirty="0" err="1"/>
              <a:t>nvcc</a:t>
            </a:r>
            <a:r>
              <a:rPr lang="en-US" dirty="0"/>
              <a:t> is an LLVM-based compiler (like Clang); It generates a subset of LLVM IR called NVVM IR, which is then compiled to PTX assembly.</a:t>
            </a:r>
          </a:p>
          <a:p>
            <a:r>
              <a:rPr lang="en-US" dirty="0"/>
              <a:t>Other CUDA compilers (Fortran, for example) generate this IR, and then the rest of the process acts as normal.</a:t>
            </a:r>
            <a:endParaRPr lang="en-US" dirty="0">
              <a:cs typeface="Calibri"/>
            </a:endParaRPr>
          </a:p>
          <a:p>
            <a:br>
              <a:rPr lang="en-US" dirty="0">
                <a:cs typeface="+mn-lt"/>
              </a:rPr>
            </a:br>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10F1B-C815-4D63-837F-DE9BF80525A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746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Example: 3D points</a:t>
            </a:r>
          </a:p>
          <a:p>
            <a:endParaRPr lang="en-US" sz="1050" dirty="0"/>
          </a:p>
          <a:p>
            <a:r>
              <a:rPr lang="en-US" sz="1050" dirty="0" err="1"/>
              <a:t>AoS</a:t>
            </a:r>
            <a:r>
              <a:rPr lang="en-US" sz="1050" baseline="0" dirty="0"/>
              <a:t>: Swiss cheese (many holes </a:t>
            </a:r>
            <a:r>
              <a:rPr lang="en-US" sz="1050" baseline="0" dirty="0">
                <a:sym typeface="Wingdings" panose="05000000000000000000" pitchFamily="2" charset="2"/>
              </a:rPr>
              <a:t> wasted trips to memory)</a:t>
            </a:r>
          </a:p>
          <a:p>
            <a:r>
              <a:rPr lang="en-US" sz="1050" baseline="0" dirty="0" err="1">
                <a:sym typeface="Wingdings" panose="05000000000000000000" pitchFamily="2" charset="2"/>
              </a:rPr>
              <a:t>SoA</a:t>
            </a:r>
            <a:r>
              <a:rPr lang="en-US" sz="1050" baseline="0" dirty="0">
                <a:sym typeface="Wingdings" panose="05000000000000000000" pitchFamily="2" charset="2"/>
              </a:rPr>
              <a:t>: Parmesan (very dense)</a:t>
            </a:r>
            <a:endParaRPr lang="en-US" sz="10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A57CD3-0AAD-47D4-AA49-9D7CA2CEB4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4201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Let’s jump right into a non-trivial CUDA example.</a:t>
            </a:r>
          </a:p>
          <a:p>
            <a:r>
              <a:rPr lang="en-US" sz="900" dirty="0"/>
              <a:t>Shows the main elements of CUDA programming</a:t>
            </a:r>
            <a:r>
              <a:rPr lang="en-US" sz="900" baseline="0" dirty="0"/>
              <a:t> (80/20 rule)</a:t>
            </a:r>
            <a:endParaRPr lang="en-US" sz="900" dirty="0"/>
          </a:p>
          <a:p>
            <a:endParaRPr lang="en-US" sz="900" dirty="0"/>
          </a:p>
          <a:p>
            <a:r>
              <a:rPr lang="en-US" sz="900" dirty="0"/>
              <a:t>Explain:</a:t>
            </a:r>
          </a:p>
          <a:p>
            <a:pPr marL="171450" indent="-171450">
              <a:buFont typeface="Arial" panose="020B0604020202020204" pitchFamily="34" charset="0"/>
              <a:buChar char="•"/>
            </a:pPr>
            <a:r>
              <a:rPr lang="en-US" sz="900" dirty="0"/>
              <a:t>__global__</a:t>
            </a:r>
          </a:p>
          <a:p>
            <a:pPr marL="171450" indent="-171450">
              <a:buFont typeface="Arial" panose="020B0604020202020204" pitchFamily="34" charset="0"/>
              <a:buChar char="•"/>
            </a:pPr>
            <a:r>
              <a:rPr lang="en-US" sz="900" dirty="0" err="1"/>
              <a:t>cudaMalloc</a:t>
            </a:r>
            <a:endParaRPr lang="en-US" sz="900" dirty="0"/>
          </a:p>
          <a:p>
            <a:pPr marL="171450" indent="-171450">
              <a:buFont typeface="Arial" panose="020B0604020202020204" pitchFamily="34" charset="0"/>
              <a:buChar char="•"/>
            </a:pPr>
            <a:r>
              <a:rPr lang="en-US" sz="900" dirty="0"/>
              <a:t>kernel execution configuration</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900" dirty="0" err="1"/>
              <a:t>cudaMemcpy</a:t>
            </a:r>
            <a:endParaRPr lang="en-US" sz="900" dirty="0"/>
          </a:p>
          <a:p>
            <a:endParaRPr lang="en-US" sz="900" dirty="0"/>
          </a:p>
          <a:p>
            <a:r>
              <a:rPr lang="en-US" sz="900" dirty="0" err="1"/>
              <a:t>nvcc</a:t>
            </a:r>
            <a:r>
              <a:rPr lang="en-US" sz="900" dirty="0"/>
              <a:t> looks for such keywords and separates code that is supposed to run on CPU and GPU</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A57CD3-0AAD-47D4-AA49-9D7CA2CEB4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7402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1457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a:t>
            </a:r>
          </a:p>
          <a:p>
            <a:r>
              <a:rPr lang="en-US" dirty="0"/>
              <a:t>This is what used to be: </a:t>
            </a:r>
            <a:r>
              <a:rPr lang="pl-PL" dirty="0">
                <a:solidFill>
                  <a:prstClr val="black"/>
                </a:solidFill>
                <a:latin typeface="Consolas" pitchFamily="49" charset="0"/>
                <a:cs typeface="Consolas" pitchFamily="49" charset="0"/>
              </a:rPr>
              <a:t> </a:t>
            </a:r>
            <a:r>
              <a:rPr lang="pl-PL" dirty="0">
                <a:solidFill>
                  <a:srgbClr val="0000FF"/>
                </a:solidFill>
                <a:latin typeface="Consolas" pitchFamily="49" charset="0"/>
                <a:cs typeface="Consolas" pitchFamily="49" charset="0"/>
              </a:rPr>
              <a:t>int</a:t>
            </a:r>
            <a:r>
              <a:rPr lang="pl-PL" dirty="0">
                <a:solidFill>
                  <a:prstClr val="black"/>
                </a:solidFill>
                <a:latin typeface="Consolas" pitchFamily="49" charset="0"/>
                <a:cs typeface="Consolas" pitchFamily="49" charset="0"/>
              </a:rPr>
              <a:t> j = atomicAdd(x, 1);    </a:t>
            </a:r>
            <a:r>
              <a:rPr lang="pl-PL" dirty="0">
                <a:solidFill>
                  <a:srgbClr val="008000"/>
                </a:solidFill>
                <a:latin typeface="Consolas" pitchFamily="49" charset="0"/>
                <a:cs typeface="Consolas" pitchFamily="49" charset="0"/>
              </a:rPr>
              <a:t>// j = *x; *x = j + i;</a:t>
            </a:r>
            <a:endParaRPr lang="en-US" dirty="0">
              <a:solidFill>
                <a:srgbClr val="008000"/>
              </a:solidFill>
              <a:latin typeface="Consolas" pitchFamily="49" charset="0"/>
              <a:cs typeface="Consolas" pitchFamily="49" charset="0"/>
            </a:endParaRPr>
          </a:p>
          <a:p>
            <a:r>
              <a:rPr lang="en-US" dirty="0">
                <a:solidFill>
                  <a:srgbClr val="008000"/>
                </a:solidFill>
                <a:latin typeface="Consolas" pitchFamily="49" charset="0"/>
                <a:cs typeface="Consolas" pitchFamily="49" charset="0"/>
              </a:rPr>
              <a:t>This is now: </a:t>
            </a:r>
            <a:r>
              <a:rPr lang="pl-PL" dirty="0">
                <a:solidFill>
                  <a:prstClr val="black"/>
                </a:solidFill>
                <a:latin typeface="Consolas" pitchFamily="49" charset="0"/>
                <a:cs typeface="Consolas" pitchFamily="49" charset="0"/>
              </a:rPr>
              <a:t> </a:t>
            </a:r>
            <a:r>
              <a:rPr lang="pl-PL" dirty="0">
                <a:solidFill>
                  <a:srgbClr val="0000FF"/>
                </a:solidFill>
                <a:latin typeface="Consolas" pitchFamily="49" charset="0"/>
                <a:cs typeface="Consolas" pitchFamily="49" charset="0"/>
              </a:rPr>
              <a:t>int</a:t>
            </a:r>
            <a:r>
              <a:rPr lang="pl-PL" dirty="0">
                <a:solidFill>
                  <a:prstClr val="black"/>
                </a:solidFill>
                <a:latin typeface="Consolas" pitchFamily="49" charset="0"/>
                <a:cs typeface="Consolas" pitchFamily="49" charset="0"/>
              </a:rPr>
              <a:t> j = atomicAdd(x, 1);    </a:t>
            </a:r>
            <a:r>
              <a:rPr lang="pl-PL" dirty="0">
                <a:solidFill>
                  <a:srgbClr val="008000"/>
                </a:solidFill>
                <a:latin typeface="Consolas" pitchFamily="49" charset="0"/>
                <a:cs typeface="Consolas" pitchFamily="49" charset="0"/>
              </a:rPr>
              <a:t>// j = *x;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4409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solidFill>
                  <a:prstClr val="black"/>
                </a:solidFill>
                <a:latin typeface="Consolas" pitchFamily="49" charset="0"/>
                <a:cs typeface="Consolas" pitchFamily="49" charset="0"/>
              </a:rPr>
              <a:t>picturePixels</a:t>
            </a:r>
            <a:r>
              <a:rPr lang="en-US" dirty="0"/>
              <a:t>[i] returns one of say seven integers that correspond</a:t>
            </a:r>
            <a:r>
              <a:rPr lang="en-US" baseline="0" dirty="0"/>
              <a:t> to the possible seven colors in the picture.</a:t>
            </a:r>
          </a:p>
          <a:p>
            <a:r>
              <a:rPr lang="en-US" baseline="0" dirty="0"/>
              <a:t>“bucket” is an array of </a:t>
            </a:r>
            <a:r>
              <a:rPr lang="en-US" baseline="0" dirty="0" err="1"/>
              <a:t>int</a:t>
            </a:r>
            <a:r>
              <a:rPr lang="en-US" baseline="0" dirty="0"/>
              <a:t> of dimension </a:t>
            </a:r>
            <a:r>
              <a:rPr lang="en-US" baseline="0" dirty="0" err="1"/>
              <a:t>seve</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5681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Hammad:</a:t>
            </a:r>
            <a:r>
              <a:rPr lang="en-US" baseline="0" dirty="0"/>
              <a:t> The </a:t>
            </a:r>
            <a:r>
              <a:rPr lang="en-US" baseline="0" dirty="0" err="1"/>
              <a:t>kepler</a:t>
            </a:r>
            <a:r>
              <a:rPr lang="en-US" baseline="0" dirty="0"/>
              <a:t> and Maxwell architectures improved atomic performance. Maxwell improved performance for shared memory atomics.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1901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A57CD3-0AAD-47D4-AA49-9D7CA2CEB4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458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993267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552535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922970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91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879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468960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2821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418183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55887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321486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5191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4478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0312525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98180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228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35955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057182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9407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093232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0614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964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1719490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3072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0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495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2291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76707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4E725018-5697-4C52-ADE9-4C1ED354D3F1}" type="slidenum">
              <a:rPr lang="en-US" altLang="en-US"/>
              <a:pPr/>
              <a:t>‹#›</a:t>
            </a:fld>
            <a:endParaRPr lang="en-US" altLang="en-US"/>
          </a:p>
        </p:txBody>
      </p:sp>
    </p:spTree>
    <p:extLst>
      <p:ext uri="{BB962C8B-B14F-4D97-AF65-F5344CB8AC3E}">
        <p14:creationId xmlns:p14="http://schemas.microsoft.com/office/powerpoint/2010/main" val="33396466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73ECFD8-5EC6-49FD-9837-172B927B7D47}" type="slidenum">
              <a:rPr lang="en-US" altLang="en-US"/>
              <a:pPr/>
              <a:t>‹#›</a:t>
            </a:fld>
            <a:endParaRPr lang="en-US" altLang="en-US"/>
          </a:p>
        </p:txBody>
      </p:sp>
    </p:spTree>
    <p:extLst>
      <p:ext uri="{BB962C8B-B14F-4D97-AF65-F5344CB8AC3E}">
        <p14:creationId xmlns:p14="http://schemas.microsoft.com/office/powerpoint/2010/main" val="2959597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and Two Content (4)">
    <p:spTree>
      <p:nvGrpSpPr>
        <p:cNvPr id="1" name=""/>
        <p:cNvGrpSpPr/>
        <p:nvPr/>
      </p:nvGrpSpPr>
      <p:grpSpPr>
        <a:xfrm>
          <a:off x="0" y="0"/>
          <a:ext cx="0" cy="0"/>
          <a:chOff x="0" y="0"/>
          <a:chExt cx="0" cy="0"/>
        </a:xfrm>
      </p:grpSpPr>
      <p:sp>
        <p:nvSpPr>
          <p:cNvPr id="6" name="Content Placeholder 2"/>
          <p:cNvSpPr>
            <a:spLocks noGrp="1"/>
          </p:cNvSpPr>
          <p:nvPr>
            <p:ph idx="12"/>
          </p:nvPr>
        </p:nvSpPr>
        <p:spPr>
          <a:xfrm>
            <a:off x="610310" y="1599850"/>
            <a:ext cx="11158361" cy="2329206"/>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10310" y="4029067"/>
            <a:ext cx="11158361" cy="2296241"/>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69357863"/>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66889CB-F60A-4C2A-81E8-30C53FF816FA}" type="slidenum">
              <a:rPr lang="en-US" altLang="en-US"/>
              <a:pPr/>
              <a:t>‹#›</a:t>
            </a:fld>
            <a:endParaRPr lang="en-US" altLang="en-US"/>
          </a:p>
        </p:txBody>
      </p:sp>
    </p:spTree>
    <p:extLst>
      <p:ext uri="{BB962C8B-B14F-4D97-AF65-F5344CB8AC3E}">
        <p14:creationId xmlns:p14="http://schemas.microsoft.com/office/powerpoint/2010/main" val="33812822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4C55B35-C61C-44BE-B148-85AD522827A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094704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34144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2762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325533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dirty="0"/>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9976246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947022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614700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40008734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6480269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a:lstStyle>
            <a:lvl1pPr>
              <a:defRPr>
                <a:solidFill>
                  <a:schemeClr val="accent5">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0973507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553114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iz_1SideCode_referenc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338218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413398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9056773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2410798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075145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019308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4953400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8928801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505950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401004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4119246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8020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03787880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2787973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982309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0739620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7329482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0744981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72591227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33010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 id="2147483740" r:id="rId25"/>
    <p:sldLayoutId id="2147483741" r:id="rId26"/>
    <p:sldLayoutId id="2147483742" r:id="rId27"/>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p:cNvSpPr/>
          <p:nvPr userDrawn="1"/>
        </p:nvSpPr>
        <p:spPr>
          <a:xfrm>
            <a:off x="5164182" y="6656478"/>
            <a:ext cx="1570401"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University of </a:t>
            </a:r>
            <a:r>
              <a:rPr kumimoji="0" lang="en-US" sz="800" b="0" i="0" u="none" strike="noStrike" kern="1200" cap="none" spc="0" normalizeH="0" baseline="0" noProof="0" dirty="0">
                <a:ln>
                  <a:noFill/>
                </a:ln>
                <a:solidFill>
                  <a:srgbClr val="C00000"/>
                </a:solidFill>
                <a:effectLst/>
                <a:uLnTx/>
                <a:uFillTx/>
                <a:latin typeface="Calibri" panose="020F0502020204030204"/>
                <a:ea typeface="+mn-ea"/>
                <a:cs typeface="+mn-cs"/>
              </a:rPr>
              <a:t>Wisconsin</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-Madison</a:t>
            </a:r>
          </a:p>
        </p:txBody>
      </p:sp>
    </p:spTree>
    <p:extLst>
      <p:ext uri="{BB962C8B-B14F-4D97-AF65-F5344CB8AC3E}">
        <p14:creationId xmlns:p14="http://schemas.microsoft.com/office/powerpoint/2010/main" val="10077710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dirty="0"/>
          </a:p>
        </p:txBody>
      </p:sp>
      <p:sp>
        <p:nvSpPr>
          <p:cNvPr id="7" name="Rectangle 6"/>
          <p:cNvSpPr/>
          <p:nvPr userDrawn="1"/>
        </p:nvSpPr>
        <p:spPr>
          <a:xfrm>
            <a:off x="5164182" y="6656478"/>
            <a:ext cx="1570401" cy="215444"/>
          </a:xfrm>
          <a:prstGeom prst="rect">
            <a:avLst/>
          </a:prstGeom>
        </p:spPr>
        <p:txBody>
          <a:bodyPr wrap="square">
            <a:spAutoFit/>
          </a:bodyPr>
          <a:lstStyle/>
          <a:p>
            <a:r>
              <a:rPr lang="en-US" sz="800" dirty="0"/>
              <a:t>University of </a:t>
            </a:r>
            <a:r>
              <a:rPr lang="en-US" sz="800" dirty="0">
                <a:solidFill>
                  <a:srgbClr val="C00000"/>
                </a:solidFill>
              </a:rPr>
              <a:t>Wisconsin</a:t>
            </a:r>
            <a:r>
              <a:rPr lang="en-US" sz="800" dirty="0"/>
              <a:t>-Madison</a:t>
            </a:r>
          </a:p>
        </p:txBody>
      </p:sp>
    </p:spTree>
    <p:extLst>
      <p:ext uri="{BB962C8B-B14F-4D97-AF65-F5344CB8AC3E}">
        <p14:creationId xmlns:p14="http://schemas.microsoft.com/office/powerpoint/2010/main" val="9882253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 id="2147483803" r:id="rId28"/>
    <p:sldLayoutId id="2147483804" r:id="rId29"/>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41.xml.rels><?xml version="1.0" encoding="UTF-8" standalone="yes"?>
<Relationships xmlns="http://schemas.openxmlformats.org/package/2006/relationships"><Relationship Id="rId2" Type="http://schemas.openxmlformats.org/officeDocument/2006/relationships/hyperlink" Target="http://docs.nvidia.com/cuda/cuda-c-best-practices-guide/index.html#abstract" TargetMode="External"/><Relationship Id="rId1" Type="http://schemas.openxmlformats.org/officeDocument/2006/relationships/slideLayout" Target="../slideLayouts/slideLayout44.xml"/></Relationships>
</file>

<file path=ppt/slides/_rels/slide42.xml.rels><?xml version="1.0" encoding="UTF-8" standalone="yes"?>
<Relationships xmlns="http://schemas.openxmlformats.org/package/2006/relationships"><Relationship Id="rId2" Type="http://schemas.openxmlformats.org/officeDocument/2006/relationships/hyperlink" Target="http://docs.nvidia.com/cuda/cuda-c-best-practices-guide/index.html#abstract" TargetMode="External"/><Relationship Id="rId1" Type="http://schemas.openxmlformats.org/officeDocument/2006/relationships/slideLayout" Target="../slideLayouts/slideLayout44.xml"/></Relationships>
</file>

<file path=ppt/slides/_rels/slide43.xml.rels><?xml version="1.0" encoding="UTF-8" standalone="yes"?>
<Relationships xmlns="http://schemas.openxmlformats.org/package/2006/relationships"><Relationship Id="rId2" Type="http://schemas.openxmlformats.org/officeDocument/2006/relationships/hyperlink" Target="http://docs.nvidia.com/cuda/cuda-c-best-practices-guide/index.html#abstract" TargetMode="External"/><Relationship Id="rId1" Type="http://schemas.openxmlformats.org/officeDocument/2006/relationships/slideLayout" Target="../slideLayouts/slideLayout44.xml"/></Relationships>
</file>

<file path=ppt/slides/_rels/slide44.xml.rels><?xml version="1.0" encoding="UTF-8" standalone="yes"?>
<Relationships xmlns="http://schemas.openxmlformats.org/package/2006/relationships"><Relationship Id="rId3" Type="http://schemas.openxmlformats.org/officeDocument/2006/relationships/hyperlink" Target="http://docs.nvidia.com/cuda/cuda-c-best-practices-guide/index.html#abstract" TargetMode="External"/><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br>
              <a:rPr lang="en-US" sz="2400" dirty="0"/>
            </a:br>
            <a:r>
              <a:rPr lang="en-US" sz="2400" dirty="0"/>
              <a:t>[Spring 2021]</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13</a:t>
            </a:r>
          </a:p>
          <a:p>
            <a:r>
              <a:rPr lang="en-US"/>
              <a:t>02/22/2021</a:t>
            </a:r>
            <a:endParaRPr lang="en-US" dirty="0"/>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2021</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SoA</a:t>
            </a:r>
            <a:r>
              <a:rPr lang="en-US" dirty="0"/>
              <a:t> or </a:t>
            </a:r>
            <a:r>
              <a:rPr lang="en-US" dirty="0" err="1"/>
              <a:t>AoS</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a:p>
              <a:p>
                <a:r>
                  <a:rPr lang="en-US" dirty="0"/>
                  <a:t>Collection of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=10,000</m:t>
                    </m:r>
                  </m:oMath>
                </a14:m>
                <a:r>
                  <a:rPr lang="en-US" dirty="0"/>
                  <a:t> points in 3D</a:t>
                </a:r>
              </a:p>
              <a:p>
                <a:r>
                  <a:rPr lang="en-US" dirty="0"/>
                  <a:t>Need to compute difference between the </a:t>
                </a:r>
                <a14:m>
                  <m:oMath xmlns:m="http://schemas.openxmlformats.org/officeDocument/2006/math">
                    <m:r>
                      <a:rPr lang="en-US" i="1" dirty="0" smtClean="0">
                        <a:latin typeface="Cambria Math" panose="02040503050406030204" pitchFamily="18" charset="0"/>
                      </a:rPr>
                      <m:t>𝑥</m:t>
                    </m:r>
                  </m:oMath>
                </a14:m>
                <a:r>
                  <a:rPr lang="en-US" dirty="0"/>
                  <a:t> coordinates of a bunch of points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a:t>
                </a:r>
              </a:p>
              <a:p>
                <a:pPr marL="457200"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for </a:t>
                </a:r>
                <a14:m>
                  <m:oMath xmlns:m="http://schemas.openxmlformats.org/officeDocument/2006/math">
                    <m:r>
                      <a:rPr lang="en-US">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&lt;</m:t>
                    </m:r>
                    <m:r>
                      <a:rPr lang="en-US" i="1">
                        <a:latin typeface="Cambria Math" panose="02040503050406030204" pitchFamily="18" charset="0"/>
                      </a:rPr>
                      <m:t>𝑁</m:t>
                    </m:r>
                  </m:oMath>
                </a14:m>
                <a:endParaRPr lang="en-US" dirty="0"/>
              </a:p>
              <a:p>
                <a:pPr lvl="1"/>
                <a:endParaRPr lang="en-US" dirty="0"/>
              </a:p>
              <a:p>
                <a:pPr lvl="1"/>
                <a:r>
                  <a:rPr lang="en-US" dirty="0"/>
                  <a:t>However, you don’t use the </a:t>
                </a:r>
                <a14:m>
                  <m:oMath xmlns:m="http://schemas.openxmlformats.org/officeDocument/2006/math">
                    <m:r>
                      <a:rPr lang="en-US" i="1" dirty="0" smtClean="0">
                        <a:latin typeface="Cambria Math" panose="02040503050406030204" pitchFamily="18" charset="0"/>
                      </a:rPr>
                      <m:t>𝑦</m:t>
                    </m:r>
                  </m:oMath>
                </a14:m>
                <a:r>
                  <a:rPr lang="en-US" dirty="0"/>
                  <a:t> and </a:t>
                </a:r>
                <a14:m>
                  <m:oMath xmlns:m="http://schemas.openxmlformats.org/officeDocument/2006/math">
                    <m:r>
                      <a:rPr lang="en-US" i="1" dirty="0" smtClean="0">
                        <a:latin typeface="Cambria Math" panose="02040503050406030204" pitchFamily="18" charset="0"/>
                      </a:rPr>
                      <m:t>𝑧</m:t>
                    </m:r>
                  </m:oMath>
                </a14:m>
                <a:r>
                  <a:rPr lang="en-US" dirty="0"/>
                  <a:t> coordinates of your points</a:t>
                </a:r>
              </a:p>
              <a:p>
                <a:endParaRPr lang="en-US" dirty="0"/>
              </a:p>
              <a:p>
                <a:endParaRPr lang="en-US" dirty="0"/>
              </a:p>
              <a:p>
                <a:r>
                  <a:rPr lang="en-US" dirty="0"/>
                  <a:t>Should I work w/ </a:t>
                </a:r>
                <a:r>
                  <a:rPr lang="en-US" dirty="0" err="1"/>
                  <a:t>AoS</a:t>
                </a:r>
                <a:r>
                  <a:rPr lang="en-US" dirty="0"/>
                  <a:t> or </a:t>
                </a:r>
                <a:r>
                  <a:rPr lang="en-US" dirty="0" err="1"/>
                  <a:t>SoA</a:t>
                </a:r>
                <a:r>
                  <a:rPr lang="en-US" dirty="0"/>
                  <a:t>? </a:t>
                </a:r>
              </a:p>
              <a:p>
                <a:r>
                  <a:rPr lang="en-US" dirty="0"/>
                  <a:t>What’s a good data structure for this problem?</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13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Latency vs. Bandwidth, or how the CPU and GPU go about hiding memory access overhead</a:t>
            </a:r>
          </a:p>
        </p:txBody>
      </p:sp>
      <p:sp>
        <p:nvSpPr>
          <p:cNvPr id="3" name="Content Placeholder 2"/>
          <p:cNvSpPr>
            <a:spLocks noGrp="1"/>
          </p:cNvSpPr>
          <p:nvPr>
            <p:ph idx="1"/>
          </p:nvPr>
        </p:nvSpPr>
        <p:spPr/>
        <p:txBody>
          <a:bodyPr>
            <a:normAutofit/>
          </a:bodyPr>
          <a:lstStyle/>
          <a:p>
            <a:endParaRPr lang="en-US" sz="2000" dirty="0"/>
          </a:p>
          <a:p>
            <a:r>
              <a:rPr lang="en-US" sz="2000" dirty="0"/>
              <a:t>CPU uses the low latency of the cache to hide memory access overhead</a:t>
            </a:r>
          </a:p>
          <a:p>
            <a:pPr lvl="1"/>
            <a:r>
              <a:rPr lang="en-US" sz="1600" dirty="0"/>
              <a:t>Caches have small latency (but also small capacity, unfortunately: 256 KB L2)</a:t>
            </a:r>
          </a:p>
          <a:p>
            <a:endParaRPr lang="en-US" sz="2000" dirty="0"/>
          </a:p>
          <a:p>
            <a:endParaRPr lang="en-US" sz="2000" dirty="0"/>
          </a:p>
          <a:p>
            <a:r>
              <a:rPr lang="en-US" sz="2000" dirty="0"/>
              <a:t>CPU uses TLP (recall Intel’s HTT) to hide data overhead</a:t>
            </a:r>
          </a:p>
          <a:p>
            <a:endParaRPr lang="en-US" sz="2000" dirty="0"/>
          </a:p>
          <a:p>
            <a:endParaRPr lang="en-US" sz="2000" dirty="0"/>
          </a:p>
          <a:p>
            <a:r>
              <a:rPr lang="en-US" sz="2000" dirty="0"/>
              <a:t>GPU hides memory latency via SM oversubscription</a:t>
            </a:r>
          </a:p>
          <a:p>
            <a:endParaRPr lang="en-US" sz="2000" dirty="0"/>
          </a:p>
          <a:p>
            <a:r>
              <a:rPr lang="en-US" sz="2000" dirty="0"/>
              <a:t>Caveat: data needs to find its way into the GPU global memory. Slow communication channel</a:t>
            </a:r>
          </a:p>
          <a:p>
            <a:pPr lvl="1"/>
            <a:r>
              <a:rPr lang="en-US" sz="1600" dirty="0" err="1"/>
              <a:t>PCIe</a:t>
            </a:r>
            <a:r>
              <a:rPr lang="en-US" sz="1600" dirty="0"/>
              <a:t> – a good I/O bus, but not a good memory bus</a:t>
            </a:r>
          </a:p>
          <a:p>
            <a:pPr lvl="1"/>
            <a:r>
              <a:rPr lang="en-US" sz="1600" dirty="0"/>
              <a:t>NVLINK: a good memory bus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939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4966" y="3526366"/>
            <a:ext cx="4910668" cy="823393"/>
          </a:xfrm>
        </p:spPr>
        <p:txBody>
          <a:bodyPr>
            <a:normAutofit/>
          </a:bodyPr>
          <a:lstStyle/>
          <a:p>
            <a:r>
              <a:rPr lang="en-US" dirty="0"/>
              <a:t>Atomic Operations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005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Coordinating Memory Operations to Avoid Data Hazards </a:t>
            </a:r>
          </a:p>
        </p:txBody>
      </p:sp>
      <p:sp>
        <p:nvSpPr>
          <p:cNvPr id="3" name="Content Placeholder 2"/>
          <p:cNvSpPr>
            <a:spLocks noGrp="1"/>
          </p:cNvSpPr>
          <p:nvPr>
            <p:ph idx="1"/>
          </p:nvPr>
        </p:nvSpPr>
        <p:spPr/>
        <p:txBody>
          <a:bodyPr>
            <a:normAutofit/>
          </a:bodyPr>
          <a:lstStyle/>
          <a:p>
            <a:endParaRPr lang="en-US" sz="1800" dirty="0"/>
          </a:p>
          <a:p>
            <a:endParaRPr lang="en-US" sz="1800" dirty="0"/>
          </a:p>
          <a:p>
            <a:r>
              <a:rPr lang="en-US" sz="1800" dirty="0"/>
              <a:t>Accesses to shared locations (global memory &amp; shared memory) need to be correctly choreographed (orchestrated) to avoid race conditions</a:t>
            </a:r>
          </a:p>
          <a:p>
            <a:pPr lvl="1"/>
            <a:endParaRPr lang="en-US" sz="1400" dirty="0"/>
          </a:p>
          <a:p>
            <a:pPr lvl="1"/>
            <a:endParaRPr lang="en-US" sz="1400" dirty="0"/>
          </a:p>
          <a:p>
            <a:r>
              <a:rPr lang="en-US" sz="1800" dirty="0"/>
              <a:t>In many common shared memory multithreaded programming models, one uses coordination mechanisms such as </a:t>
            </a:r>
            <a:r>
              <a:rPr lang="en-US" sz="1800" dirty="0">
                <a:solidFill>
                  <a:srgbClr val="0070C0"/>
                </a:solidFill>
              </a:rPr>
              <a:t>locks</a:t>
            </a:r>
            <a:r>
              <a:rPr lang="en-US" sz="1800" dirty="0"/>
              <a:t> to choreograph accesses to shared data</a:t>
            </a:r>
          </a:p>
          <a:p>
            <a:pPr lvl="1"/>
            <a:endParaRPr lang="en-US" sz="1400" dirty="0"/>
          </a:p>
          <a:p>
            <a:pPr lvl="1"/>
            <a:endParaRPr lang="en-US" sz="1400" dirty="0"/>
          </a:p>
          <a:p>
            <a:r>
              <a:rPr lang="en-US" sz="1800" dirty="0"/>
              <a:t>CUDA has a scalable coordination mechanism called “</a:t>
            </a:r>
            <a:r>
              <a:rPr lang="en-US" sz="1800" dirty="0">
                <a:solidFill>
                  <a:srgbClr val="0070C0"/>
                </a:solidFill>
              </a:rPr>
              <a:t>atomic memory operation</a:t>
            </a:r>
            <a:r>
              <a:rPr lang="en-US" sz="1800" dirty="0"/>
              <a:t>”</a:t>
            </a:r>
          </a:p>
          <a:p>
            <a:endParaRPr lang="en-US" sz="18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215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diving in</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Next slides: several examples that show “race conditions”</a:t>
            </a:r>
          </a:p>
          <a:p>
            <a:endParaRPr lang="en-US" dirty="0"/>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9495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Recall a </a:t>
            </a:r>
            <a:r>
              <a:rPr lang="en-US" sz="3200"/>
              <a:t>CUDA Early Example</a:t>
            </a:r>
            <a:endParaRPr lang="en-US" sz="32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Rectangle 2"/>
          <p:cNvSpPr/>
          <p:nvPr/>
        </p:nvSpPr>
        <p:spPr>
          <a:xfrm>
            <a:off x="397933" y="872062"/>
            <a:ext cx="7387167" cy="5816977"/>
          </a:xfrm>
          <a:prstGeom prst="rect">
            <a:avLst/>
          </a:prstGeom>
          <a:solidFill>
            <a:schemeClr val="bg1">
              <a:lumMod val="95000"/>
            </a:schemeClr>
          </a:solidFill>
          <a:ln>
            <a:solidFill>
              <a:srgbClr val="0070C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#include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cuda.h</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&gt;</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#include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iostream</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&gt;</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__global__</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void</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simpleKernel</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//this adds a value to a variable stored in global memory</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data[</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threadIdx</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.x</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data[</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threadIdx</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.x</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+ 2*(</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blockIdx</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.x</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threadIdx</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.x</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const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numElems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hostArray</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numElems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devArray</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//allocate memory on the device (GPU); zero out all entries in this device array </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cudaMalloc</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void</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**)&amp;</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devArray</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sizeof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numElems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cudaMemset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devArray</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0,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numElems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sizeof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//invoke GPU kernel, with one block that has four threads</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simpleKernel</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&lt;&lt;&lt;1,4&gt;&gt;&gt;(</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devArray</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//bring the result back from the GPU into the </a:t>
            </a:r>
            <a:r>
              <a:rPr kumimoji="0" lang="en-US" sz="1200" b="0" i="0" u="none" strike="noStrike" kern="1200" cap="none" spc="0" normalizeH="0" baseline="0" noProof="0" dirty="0" err="1">
                <a:ln>
                  <a:noFill/>
                </a:ln>
                <a:solidFill>
                  <a:srgbClr val="008000"/>
                </a:solidFill>
                <a:effectLst/>
                <a:uLnTx/>
                <a:uFillTx/>
                <a:latin typeface="Consolas" panose="020B0609020204030204" pitchFamily="49" charset="0"/>
                <a:ea typeface="+mn-ea"/>
                <a:cs typeface="+mn-cs"/>
              </a:rPr>
              <a:t>hostArray</a:t>
            </a:r>
            <a:r>
              <a:rPr kumimoji="0" lang="en-US" sz="1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cudaMemcpy</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(&amp;</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hostArray</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devArray</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sizeof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numElems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cudaMemcpyDeviceToHost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//print out the result to confirm that things are looking good </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std</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cout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&lt;&lt; </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"Values stored in </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hostArray</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&lt;&lt;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std</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endl</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 0; i &lt; numElems; 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std</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cout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&lt;&lt;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hostArray</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&lt;&lt;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std</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endl</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//release the memory allocated on the GPU </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cudaFree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devArray</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pic>
        <p:nvPicPr>
          <p:cNvPr id="6" name="Picture 5"/>
          <p:cNvPicPr>
            <a:picLocks noChangeAspect="1"/>
          </p:cNvPicPr>
          <p:nvPr/>
        </p:nvPicPr>
        <p:blipFill>
          <a:blip r:embed="rId3"/>
          <a:stretch>
            <a:fillRect/>
          </a:stretch>
        </p:blipFill>
        <p:spPr>
          <a:xfrm>
            <a:off x="7607096" y="4941978"/>
            <a:ext cx="4029075" cy="1714500"/>
          </a:xfrm>
          <a:prstGeom prst="rect">
            <a:avLst/>
          </a:prstGeom>
        </p:spPr>
      </p:pic>
    </p:spTree>
    <p:extLst>
      <p:ext uri="{BB962C8B-B14F-4D97-AF65-F5344CB8AC3E}">
        <p14:creationId xmlns:p14="http://schemas.microsoft.com/office/powerpoint/2010/main" val="95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Question…</a:t>
            </a:r>
          </a:p>
        </p:txBody>
      </p:sp>
      <p:sp>
        <p:nvSpPr>
          <p:cNvPr id="3" name="Content Placeholder 2"/>
          <p:cNvSpPr>
            <a:spLocks noGrp="1"/>
          </p:cNvSpPr>
          <p:nvPr>
            <p:ph idx="1"/>
          </p:nvPr>
        </p:nvSpPr>
        <p:spPr/>
        <p:txBody>
          <a:bodyPr/>
          <a:lstStyle/>
          <a:p>
            <a:endParaRPr lang="en-US" dirty="0"/>
          </a:p>
          <a:p>
            <a:r>
              <a:rPr lang="en-US" dirty="0"/>
              <a:t>In our code, we invoked the kernel like this:</a:t>
            </a:r>
          </a:p>
          <a:p>
            <a:pPr marL="0" indent="0">
              <a:buNone/>
            </a:pPr>
            <a:r>
              <a:rPr lang="en-US" dirty="0" err="1">
                <a:solidFill>
                  <a:srgbClr val="0070C0"/>
                </a:solidFill>
                <a:latin typeface="Consolas" panose="020B0609020204030204" pitchFamily="49" charset="0"/>
                <a:cs typeface="Consolas" panose="020B0609020204030204" pitchFamily="49" charset="0"/>
              </a:rPr>
              <a:t>simpleKernel</a:t>
            </a:r>
            <a:r>
              <a:rPr lang="en-US" dirty="0">
                <a:solidFill>
                  <a:srgbClr val="0070C0"/>
                </a:solidFill>
                <a:latin typeface="Consolas" panose="020B0609020204030204" pitchFamily="49" charset="0"/>
                <a:cs typeface="Consolas" panose="020B0609020204030204" pitchFamily="49" charset="0"/>
              </a:rPr>
              <a:t>&lt;&lt;&lt;1,4&gt;&gt;&gt;(</a:t>
            </a:r>
            <a:r>
              <a:rPr lang="en-US" dirty="0" err="1">
                <a:solidFill>
                  <a:srgbClr val="0070C0"/>
                </a:solidFill>
                <a:latin typeface="Consolas" panose="020B0609020204030204" pitchFamily="49" charset="0"/>
                <a:cs typeface="Consolas" panose="020B0609020204030204" pitchFamily="49" charset="0"/>
              </a:rPr>
              <a:t>devArray</a:t>
            </a:r>
            <a:r>
              <a:rPr lang="en-US" dirty="0">
                <a:solidFill>
                  <a:srgbClr val="0070C0"/>
                </a:solidFill>
                <a:latin typeface="Consolas" panose="020B0609020204030204" pitchFamily="49" charset="0"/>
                <a:cs typeface="Consolas" panose="020B0609020204030204" pitchFamily="49" charset="0"/>
              </a:rPr>
              <a:t>)</a:t>
            </a:r>
          </a:p>
          <a:p>
            <a:pPr lvl="1"/>
            <a:endParaRPr lang="en-US" dirty="0"/>
          </a:p>
          <a:p>
            <a:pPr lvl="1"/>
            <a:endParaRPr lang="en-US" dirty="0"/>
          </a:p>
          <a:p>
            <a:pPr lvl="1"/>
            <a:endParaRPr lang="en-US" dirty="0"/>
          </a:p>
          <a:p>
            <a:r>
              <a:rPr lang="en-US" dirty="0"/>
              <a:t>What would happen if we invoke the kernel like this:</a:t>
            </a:r>
          </a:p>
          <a:p>
            <a:pPr marL="0" indent="0">
              <a:buNone/>
            </a:pPr>
            <a:r>
              <a:rPr lang="en-US" dirty="0" err="1">
                <a:solidFill>
                  <a:srgbClr val="0070C0"/>
                </a:solidFill>
                <a:latin typeface="Consolas" panose="020B0609020204030204" pitchFamily="49" charset="0"/>
                <a:cs typeface="Consolas" panose="020B0609020204030204" pitchFamily="49" charset="0"/>
              </a:rPr>
              <a:t>simpleKernel</a:t>
            </a:r>
            <a:r>
              <a:rPr lang="en-US" dirty="0">
                <a:solidFill>
                  <a:srgbClr val="0070C0"/>
                </a:solidFill>
                <a:latin typeface="Consolas" panose="020B0609020204030204" pitchFamily="49" charset="0"/>
                <a:cs typeface="Consolas" panose="020B0609020204030204" pitchFamily="49" charset="0"/>
              </a:rPr>
              <a:t>&lt;&lt;&lt;2,4&gt;&gt;&gt;(</a:t>
            </a:r>
            <a:r>
              <a:rPr lang="en-US" dirty="0" err="1">
                <a:solidFill>
                  <a:srgbClr val="0070C0"/>
                </a:solidFill>
                <a:latin typeface="Consolas" panose="020B0609020204030204" pitchFamily="49" charset="0"/>
                <a:cs typeface="Consolas" panose="020B0609020204030204" pitchFamily="49" charset="0"/>
              </a:rPr>
              <a:t>devArray</a:t>
            </a:r>
            <a:r>
              <a:rPr lang="en-US" dirty="0">
                <a:solidFill>
                  <a:srgbClr val="0070C0"/>
                </a:solidFill>
                <a:latin typeface="Consolas" panose="020B0609020204030204" pitchFamily="49" charset="0"/>
                <a:cs typeface="Consolas" panose="020B0609020204030204" pitchFamily="49" charset="0"/>
              </a:rPr>
              <a:t>)</a:t>
            </a:r>
          </a:p>
          <a:p>
            <a:pPr marL="0" indent="0">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4878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Race Condition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p:cNvSpPr>
            <a:spLocks noGrp="1"/>
          </p:cNvSpPr>
          <p:nvPr>
            <p:ph idx="4294967295"/>
          </p:nvPr>
        </p:nvSpPr>
        <p:spPr>
          <a:xfrm>
            <a:off x="0" y="1219200"/>
            <a:ext cx="8229600" cy="642938"/>
          </a:xfrm>
        </p:spPr>
        <p:txBody>
          <a:bodyPr/>
          <a:lstStyle/>
          <a:p>
            <a:r>
              <a:rPr lang="en-US" sz="2000" dirty="0"/>
              <a:t>A contrived (cooked up) example…</a:t>
            </a:r>
          </a:p>
          <a:p>
            <a:endParaRPr lang="en-US" sz="2000" dirty="0"/>
          </a:p>
        </p:txBody>
      </p:sp>
      <p:sp>
        <p:nvSpPr>
          <p:cNvPr id="5" name="Rectangle 4"/>
          <p:cNvSpPr/>
          <p:nvPr/>
        </p:nvSpPr>
        <p:spPr>
          <a:xfrm>
            <a:off x="2209800" y="2057400"/>
            <a:ext cx="7391400" cy="3970318"/>
          </a:xfrm>
          <a:prstGeom prst="rect">
            <a:avLst/>
          </a:prstGeom>
          <a:solidFill>
            <a:schemeClr val="bg1">
              <a:lumMod val="9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update.cu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__global__</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update_race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x, </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i =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threadIdx</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(i &lt; 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*x +=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*x += 2*i;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main.cpp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update_race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&lt;&lt;&lt;1,4&gt;&gt;&gt;(</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d_x</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d_y</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cudaMemcpy</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(y,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d_y</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sizeof</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cudaMemcpyDeviceToHost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2879332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Inter-Block Issue</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2362200" y="2650126"/>
            <a:ext cx="7620000" cy="2862322"/>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update.cu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__global__</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updateVals</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i =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threadIdx</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(i == 0) *x +=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blockIdx</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main.cpp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assume </a:t>
            </a:r>
            <a:r>
              <a:rPr kumimoji="0" lang="en-US" sz="1800" b="0" i="0" u="none" strike="noStrike" kern="1200" cap="none" spc="0" normalizeH="0" baseline="0" noProof="0" dirty="0" err="1">
                <a:ln>
                  <a:noFill/>
                </a:ln>
                <a:solidFill>
                  <a:srgbClr val="008000"/>
                </a:solidFill>
                <a:effectLst/>
                <a:uLnTx/>
                <a:uFillTx/>
                <a:latin typeface="Consolas" pitchFamily="49" charset="0"/>
                <a:ea typeface="+mn-ea"/>
                <a:cs typeface="Consolas" pitchFamily="49" charset="0"/>
              </a:rPr>
              <a:t>d_x</a:t>
            </a: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starting value is zero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updateVals</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&lt;&lt;&lt;</a:t>
            </a:r>
            <a:r>
              <a:rPr kumimoji="0" lang="en-US" sz="1800" b="1"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2</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,5&gt;&gt;&gt;(</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d_x</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7" name="Content Placeholder 2"/>
          <p:cNvSpPr txBox="1">
            <a:spLocks/>
          </p:cNvSpPr>
          <p:nvPr/>
        </p:nvSpPr>
        <p:spPr bwMode="auto">
          <a:xfrm>
            <a:off x="1676400" y="1395837"/>
            <a:ext cx="7391400" cy="795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Would this fly?</a:t>
            </a:r>
          </a:p>
        </p:txBody>
      </p:sp>
      <p:sp>
        <p:nvSpPr>
          <p:cNvPr id="4" name="Right Arrow 3"/>
          <p:cNvSpPr/>
          <p:nvPr/>
        </p:nvSpPr>
        <p:spPr>
          <a:xfrm rot="16200000">
            <a:off x="4038600" y="5486400"/>
            <a:ext cx="228600" cy="2286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1894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Atomics, Introduction</a:t>
            </a:r>
          </a:p>
        </p:txBody>
      </p:sp>
      <p:sp>
        <p:nvSpPr>
          <p:cNvPr id="3" name="Content Placeholder 2"/>
          <p:cNvSpPr>
            <a:spLocks noGrp="1"/>
          </p:cNvSpPr>
          <p:nvPr>
            <p:ph idx="1"/>
          </p:nvPr>
        </p:nvSpPr>
        <p:spPr/>
        <p:txBody>
          <a:bodyPr/>
          <a:lstStyle/>
          <a:p>
            <a:endParaRPr lang="en-US" sz="1800" dirty="0"/>
          </a:p>
          <a:p>
            <a:endParaRPr lang="en-US" sz="1800" dirty="0"/>
          </a:p>
          <a:p>
            <a:r>
              <a:rPr lang="en-US" sz="1800" dirty="0"/>
              <a:t>Atomic memory operations (atomic functions) are used to solve </a:t>
            </a:r>
            <a:r>
              <a:rPr lang="en-US" sz="1800" dirty="0">
                <a:solidFill>
                  <a:srgbClr val="FF0000"/>
                </a:solidFill>
              </a:rPr>
              <a:t>access coordination</a:t>
            </a:r>
            <a:r>
              <a:rPr lang="en-US" sz="1800" dirty="0"/>
              <a:t> problems in parallel computing</a:t>
            </a:r>
          </a:p>
          <a:p>
            <a:endParaRPr lang="en-US" sz="1800" dirty="0"/>
          </a:p>
          <a:p>
            <a:endParaRPr lang="en-US" sz="1800" dirty="0"/>
          </a:p>
          <a:p>
            <a:r>
              <a:rPr lang="en-US" sz="1800" dirty="0"/>
              <a:t>General concept: provide a mechanism for a thread to update a memory location such that the update appears to happen </a:t>
            </a:r>
            <a:r>
              <a:rPr lang="en-US" sz="1800" dirty="0">
                <a:solidFill>
                  <a:srgbClr val="0070C0"/>
                </a:solidFill>
              </a:rPr>
              <a:t>without interruption</a:t>
            </a:r>
            <a:r>
              <a:rPr lang="en-US" sz="1800" dirty="0"/>
              <a:t> (atomically) with respect to all other threads</a:t>
            </a:r>
          </a:p>
          <a:p>
            <a:endParaRPr lang="en-US" sz="1800" dirty="0"/>
          </a:p>
          <a:p>
            <a:endParaRPr lang="en-US" sz="1800" dirty="0"/>
          </a:p>
          <a:p>
            <a:r>
              <a:rPr lang="en-US" sz="1800" dirty="0"/>
              <a:t>This ensures that all atomic updates issued are performed (</a:t>
            </a:r>
            <a:r>
              <a:rPr lang="en-US" sz="1800" dirty="0">
                <a:solidFill>
                  <a:srgbClr val="0070C0"/>
                </a:solidFill>
              </a:rPr>
              <a:t>in some unspecified order</a:t>
            </a:r>
            <a:r>
              <a:rPr lang="en-US" sz="1800" dirty="0"/>
              <a:t>) to completion and that all threads can observe all updates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44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44FA-5E35-4997-8FE5-554F9757BD5B}"/>
              </a:ext>
            </a:extLst>
          </p:cNvPr>
          <p:cNvSpPr>
            <a:spLocks noGrp="1"/>
          </p:cNvSpPr>
          <p:nvPr>
            <p:ph type="title"/>
          </p:nvPr>
        </p:nvSpPr>
        <p:spPr/>
        <p:txBody>
          <a:bodyPr/>
          <a:lstStyle/>
          <a:p>
            <a:r>
              <a:rPr lang="en-US" dirty="0"/>
              <a:t>Quote of the day</a:t>
            </a:r>
          </a:p>
        </p:txBody>
      </p:sp>
      <p:sp>
        <p:nvSpPr>
          <p:cNvPr id="4" name="Slide Number Placeholder 3">
            <a:extLst>
              <a:ext uri="{FF2B5EF4-FFF2-40B4-BE49-F238E27FC236}">
                <a16:creationId xmlns:a16="http://schemas.microsoft.com/office/drawing/2014/main" id="{29ED9437-1E8C-4AA7-BF46-FBD7826E6034}"/>
              </a:ext>
            </a:extLst>
          </p:cNvPr>
          <p:cNvSpPr>
            <a:spLocks noGrp="1"/>
          </p:cNvSpPr>
          <p:nvPr>
            <p:ph type="sldNum" sz="quarter" idx="12"/>
          </p:nvPr>
        </p:nvSpPr>
        <p:spPr/>
        <p:txBody>
          <a:bodyPr/>
          <a:lstStyle/>
          <a:p>
            <a:fld id="{67D2203D-769A-4D5A-AE4C-EA73FDE6A130}" type="slidenum">
              <a:rPr lang="en-US" smtClean="0"/>
              <a:t>2</a:t>
            </a:fld>
            <a:endParaRPr lang="en-US"/>
          </a:p>
        </p:txBody>
      </p:sp>
      <p:sp>
        <p:nvSpPr>
          <p:cNvPr id="9" name="TextBox 8">
            <a:extLst>
              <a:ext uri="{FF2B5EF4-FFF2-40B4-BE49-F238E27FC236}">
                <a16:creationId xmlns:a16="http://schemas.microsoft.com/office/drawing/2014/main" id="{6C47A252-84B0-43DA-B446-C5F4E90FB016}"/>
              </a:ext>
            </a:extLst>
          </p:cNvPr>
          <p:cNvSpPr txBox="1"/>
          <p:nvPr/>
        </p:nvSpPr>
        <p:spPr>
          <a:xfrm>
            <a:off x="4272322" y="3429000"/>
            <a:ext cx="6188074" cy="469359"/>
          </a:xfrm>
          <a:prstGeom prst="rect">
            <a:avLst/>
          </a:prstGeom>
          <a:noFill/>
        </p:spPr>
        <p:txBody>
          <a:bodyPr wrap="square">
            <a:spAutoFit/>
          </a:bodyPr>
          <a:lstStyle/>
          <a:p>
            <a:pPr algn="r"/>
            <a:r>
              <a:rPr lang="en-US" sz="1600" dirty="0"/>
              <a:t>“I believe that children are our future. Unless we stop them now.”</a:t>
            </a:r>
          </a:p>
          <a:p>
            <a:pPr algn="r"/>
            <a:r>
              <a:rPr lang="en-US" sz="1050" dirty="0"/>
              <a:t>-- Homer Simpson, nuclear safety inspector at the Springfield Nuclear Power Plant (1989- )</a:t>
            </a:r>
          </a:p>
        </p:txBody>
      </p:sp>
    </p:spTree>
    <p:extLst>
      <p:ext uri="{BB962C8B-B14F-4D97-AF65-F5344CB8AC3E}">
        <p14:creationId xmlns:p14="http://schemas.microsoft.com/office/powerpoint/2010/main" val="1167312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Atomic Functions, Example </a:t>
            </a:r>
            <a:r>
              <a:rPr lang="en-US" sz="2000" dirty="0"/>
              <a:t>[1/3]</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p:cNvSpPr>
            <a:spLocks noGrp="1"/>
          </p:cNvSpPr>
          <p:nvPr>
            <p:ph idx="4294967295"/>
          </p:nvPr>
        </p:nvSpPr>
        <p:spPr>
          <a:xfrm>
            <a:off x="336550" y="1256964"/>
            <a:ext cx="11366500" cy="660735"/>
          </a:xfrm>
        </p:spPr>
        <p:txBody>
          <a:bodyPr>
            <a:normAutofit/>
          </a:bodyPr>
          <a:lstStyle/>
          <a:p>
            <a:r>
              <a:rPr lang="en-US" sz="2000" dirty="0"/>
              <a:t>Atomic functions perform read-modify-write operations on data residing in global or shared memory</a:t>
            </a:r>
            <a:endParaRPr lang="en-US" sz="1600" dirty="0"/>
          </a:p>
        </p:txBody>
      </p:sp>
      <p:sp>
        <p:nvSpPr>
          <p:cNvPr id="6" name="Rectangle 5"/>
          <p:cNvSpPr/>
          <p:nvPr/>
        </p:nvSpPr>
        <p:spPr>
          <a:xfrm>
            <a:off x="1714500" y="2130525"/>
            <a:ext cx="8851900" cy="3970318"/>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//example of </a:t>
            </a:r>
            <a:r>
              <a:rPr kumimoji="0" lang="en-US" sz="1800" b="0" i="0" u="none" strike="noStrike" kern="1200" cap="none" spc="0" normalizeH="0" baseline="0" noProof="0" dirty="0" err="1">
                <a:ln>
                  <a:noFill/>
                </a:ln>
                <a:solidFill>
                  <a:srgbClr val="008000"/>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8000"/>
                </a:solidFill>
                <a:effectLst/>
                <a:uLnTx/>
                <a:uFillTx/>
                <a:latin typeface="Consolas" pitchFamily="49" charset="0"/>
                <a:ea typeface="+mn-ea"/>
                <a:cs typeface="Consolas" pitchFamily="49" charset="0"/>
              </a:rPr>
              <a:t>atomicAdd</a:t>
            </a: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a:t>
            </a:r>
            <a:r>
              <a:rPr kumimoji="0" lang="en-US" sz="1800" b="0" i="0" u="none" strike="noStrike" kern="1200" cap="none" spc="0" normalizeH="0" baseline="0" noProof="0" dirty="0" err="1">
                <a:ln>
                  <a:noFill/>
                </a:ln>
                <a:solidFill>
                  <a:srgbClr val="008000"/>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8000"/>
                </a:solidFill>
                <a:effectLst/>
                <a:uLnTx/>
                <a:uFillTx/>
                <a:latin typeface="Consolas" pitchFamily="49" charset="0"/>
                <a:ea typeface="+mn-ea"/>
                <a:cs typeface="Consolas" pitchFamily="49" charset="0"/>
              </a:rPr>
              <a:t>addr</a:t>
            </a: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8000"/>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8000"/>
                </a:solidFill>
                <a:effectLst/>
                <a:uLnTx/>
                <a:uFillTx/>
                <a:latin typeface="Consolas" pitchFamily="49" charset="0"/>
                <a:ea typeface="+mn-ea"/>
                <a:cs typeface="Consolas" pitchFamily="49" charset="0"/>
              </a:rPr>
              <a:t>val</a:t>
            </a: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__global__</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update(</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unsigned</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i =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threadIdx</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pl-PL"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pl-PL"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j = atomicAdd(x, </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i</a:t>
            </a:r>
            <a:r>
              <a:rPr kumimoji="0" lang="pl-PL"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pl-PL"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j </a:t>
            </a: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is now old value of x</a:t>
            </a:r>
            <a:r>
              <a:rPr kumimoji="0" lang="pl-PL"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a:t>
            </a:r>
            <a:endPar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snippet of code in main.cu; mem. was already allocated on device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x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cudaMemcpy</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(&amp;</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d_x</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&amp;x,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cudaMemcpyHostToDevice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update&lt;&lt;&lt;1,128&gt;&gt;&gt;(&amp;</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d_x</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cudaMemcpy</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(&amp;x, &amp;</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d_x</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cudaMemcpyDeviceToHost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7" name="Rectangle 6"/>
          <p:cNvSpPr/>
          <p:nvPr/>
        </p:nvSpPr>
        <p:spPr>
          <a:xfrm>
            <a:off x="80433" y="6594853"/>
            <a:ext cx="1143262"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rPr>
              <a:t>NVIDIA [J. Balfour]</a:t>
            </a: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Calibri"/>
              </a:rPr>
              <a:t>→</a:t>
            </a:r>
            <a:endPar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5" name="Rectangle 4"/>
          <p:cNvSpPr/>
          <p:nvPr/>
        </p:nvSpPr>
        <p:spPr>
          <a:xfrm>
            <a:off x="6862233" y="6464912"/>
            <a:ext cx="4982634" cy="261610"/>
          </a:xfrm>
          <a:prstGeom prst="rect">
            <a:avLst/>
          </a:prstGeom>
          <a:ln>
            <a:solidFill>
              <a:srgbClr val="0070C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Side-note question: in example below, are we working w/ global or shared memory?</a:t>
            </a:r>
          </a:p>
        </p:txBody>
      </p:sp>
    </p:spTree>
    <p:extLst>
      <p:ext uri="{BB962C8B-B14F-4D97-AF65-F5344CB8AC3E}">
        <p14:creationId xmlns:p14="http://schemas.microsoft.com/office/powerpoint/2010/main" val="353694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Atomic Functions </a:t>
            </a:r>
            <a:r>
              <a:rPr lang="en-US" sz="2000" dirty="0"/>
              <a:t>[2/3]</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p:cNvSpPr>
            <a:spLocks noGrp="1"/>
          </p:cNvSpPr>
          <p:nvPr>
            <p:ph idx="4294967295"/>
          </p:nvPr>
        </p:nvSpPr>
        <p:spPr>
          <a:xfrm>
            <a:off x="163132" y="1637698"/>
            <a:ext cx="11895786" cy="912320"/>
          </a:xfrm>
        </p:spPr>
        <p:txBody>
          <a:bodyPr/>
          <a:lstStyle/>
          <a:p>
            <a:r>
              <a:rPr lang="en-US" sz="2000" dirty="0"/>
              <a:t>Atomic functions perform read-modify-write operations on data that can reside in </a:t>
            </a:r>
            <a:r>
              <a:rPr lang="en-US" sz="2000" dirty="0">
                <a:solidFill>
                  <a:srgbClr val="0070C0"/>
                </a:solidFill>
              </a:rPr>
              <a:t>global</a:t>
            </a:r>
            <a:r>
              <a:rPr lang="en-US" sz="2000" dirty="0"/>
              <a:t> or </a:t>
            </a:r>
            <a:r>
              <a:rPr lang="en-US" sz="2000" dirty="0">
                <a:solidFill>
                  <a:srgbClr val="0070C0"/>
                </a:solidFill>
              </a:rPr>
              <a:t>shared memory</a:t>
            </a:r>
          </a:p>
          <a:p>
            <a:r>
              <a:rPr lang="en-US" sz="2000" dirty="0"/>
              <a:t>Synopsis of atomic function </a:t>
            </a:r>
            <a:r>
              <a:rPr lang="en-US" sz="2000" b="1" dirty="0" err="1">
                <a:solidFill>
                  <a:srgbClr val="0070C0"/>
                </a:solidFill>
                <a:latin typeface="Consolas" pitchFamily="49" charset="0"/>
                <a:cs typeface="Consolas" pitchFamily="49" charset="0"/>
              </a:rPr>
              <a:t>atomicOP</a:t>
            </a:r>
            <a:r>
              <a:rPr lang="en-US" sz="2000" b="1" dirty="0">
                <a:solidFill>
                  <a:srgbClr val="0070C0"/>
                </a:solidFill>
                <a:latin typeface="Consolas" pitchFamily="49" charset="0"/>
                <a:cs typeface="Consolas" pitchFamily="49" charset="0"/>
              </a:rPr>
              <a:t>(</a:t>
            </a:r>
            <a:r>
              <a:rPr lang="en-US" sz="2000" b="1" dirty="0" err="1">
                <a:solidFill>
                  <a:srgbClr val="0070C0"/>
                </a:solidFill>
                <a:latin typeface="Consolas" pitchFamily="49" charset="0"/>
                <a:cs typeface="Consolas" pitchFamily="49" charset="0"/>
              </a:rPr>
              <a:t>a,b</a:t>
            </a:r>
            <a:r>
              <a:rPr lang="en-US" sz="2000" b="1" dirty="0">
                <a:solidFill>
                  <a:srgbClr val="0070C0"/>
                </a:solidFill>
                <a:latin typeface="Consolas" pitchFamily="49" charset="0"/>
                <a:cs typeface="Consolas" pitchFamily="49" charset="0"/>
              </a:rPr>
              <a:t>)</a:t>
            </a:r>
            <a:r>
              <a:rPr lang="en-US" sz="2000" dirty="0"/>
              <a:t> is typically (</a:t>
            </a:r>
            <a:r>
              <a:rPr lang="en-US" sz="2000" dirty="0">
                <a:latin typeface="Consolas" panose="020B0609020204030204" pitchFamily="49" charset="0"/>
              </a:rPr>
              <a:t>a</a:t>
            </a:r>
            <a:r>
              <a:rPr lang="en-US" sz="2000" dirty="0"/>
              <a:t> and </a:t>
            </a:r>
            <a:r>
              <a:rPr lang="en-US" sz="2000" dirty="0">
                <a:latin typeface="Consolas" panose="020B0609020204030204" pitchFamily="49" charset="0"/>
              </a:rPr>
              <a:t>b</a:t>
            </a:r>
            <a:r>
              <a:rPr lang="en-US" sz="2000" dirty="0"/>
              <a:t> below are pointers)</a:t>
            </a:r>
          </a:p>
        </p:txBody>
      </p:sp>
      <p:sp>
        <p:nvSpPr>
          <p:cNvPr id="5" name="Content Placeholder 2"/>
          <p:cNvSpPr txBox="1">
            <a:spLocks/>
          </p:cNvSpPr>
          <p:nvPr/>
        </p:nvSpPr>
        <p:spPr bwMode="auto">
          <a:xfrm>
            <a:off x="214648" y="4800602"/>
            <a:ext cx="11797048" cy="9519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All statements are executed atomically without interruption by any other function/process</a:t>
            </a:r>
          </a:p>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atomic function returns the initial value, *not* the final value, stored at the memory location</a:t>
            </a:r>
          </a:p>
        </p:txBody>
      </p:sp>
      <p:sp>
        <p:nvSpPr>
          <p:cNvPr id="6" name="Rectangle 5"/>
          <p:cNvSpPr/>
          <p:nvPr/>
        </p:nvSpPr>
        <p:spPr>
          <a:xfrm>
            <a:off x="3462271" y="3073977"/>
            <a:ext cx="5334000" cy="1200329"/>
          </a:xfrm>
          <a:prstGeom prst="rect">
            <a:avLst/>
          </a:prstGeom>
          <a:solidFill>
            <a:schemeClr val="bg1">
              <a:lumMod val="85000"/>
            </a:schemeClr>
          </a:solidFill>
        </p:spPr>
        <p:txBody>
          <a:bodyPr wrap="square">
            <a:spAutoFit/>
          </a:bodyPr>
          <a:lstStyle/>
          <a:p>
            <a:pPr marL="0" marR="0" lvl="0" indent="1027113"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t1 = *a;           </a:t>
            </a: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read</a:t>
            </a:r>
          </a:p>
          <a:p>
            <a:pPr marL="0" marR="0" lvl="0" indent="1027113"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t2 = (*a) </a:t>
            </a:r>
            <a:r>
              <a:rPr kumimoji="0" lang="fr-FR" sz="1800" b="0" i="0" u="none" strike="noStrike" kern="1200" cap="none" spc="0" normalizeH="0" baseline="0" noProof="0" dirty="0">
                <a:ln>
                  <a:noFill/>
                </a:ln>
                <a:solidFill>
                  <a:srgbClr val="0070C0"/>
                </a:solidFill>
                <a:effectLst/>
                <a:uLnTx/>
                <a:uFillTx/>
                <a:latin typeface="Consolas" pitchFamily="49" charset="0"/>
                <a:ea typeface="+mn-ea"/>
                <a:cs typeface="Consolas" pitchFamily="49" charset="0"/>
              </a:rPr>
              <a:t>OP</a:t>
            </a:r>
            <a:r>
              <a:rPr kumimoji="0" lang="fr-FR"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(*b); </a:t>
            </a:r>
            <a:r>
              <a:rPr kumimoji="0" lang="fr-FR"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a:t>
            </a:r>
            <a:r>
              <a:rPr kumimoji="0" lang="fr-FR"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modify</a:t>
            </a:r>
          </a:p>
          <a:p>
            <a:pPr marL="0" marR="0" lvl="0" indent="1027113"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 = t2;           </a:t>
            </a: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write</a:t>
            </a:r>
          </a:p>
          <a:p>
            <a:pPr marL="0" marR="0" lvl="0" indent="1027113"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return</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t1;</a:t>
            </a:r>
          </a:p>
        </p:txBody>
      </p:sp>
      <p:sp>
        <p:nvSpPr>
          <p:cNvPr id="7" name="Rectangle 6"/>
          <p:cNvSpPr/>
          <p:nvPr/>
        </p:nvSpPr>
        <p:spPr>
          <a:xfrm>
            <a:off x="1600200" y="6531605"/>
            <a:ext cx="1143262"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rPr>
              <a:t>NVIDIA [J. Balfour]</a:t>
            </a: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Calibri"/>
              </a:rPr>
              <a:t>→</a:t>
            </a:r>
            <a:endPar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1984808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Atomic Functions </a:t>
            </a:r>
            <a:r>
              <a:rPr lang="en-US" sz="2000" dirty="0"/>
              <a:t>[3/3]</a:t>
            </a:r>
          </a:p>
        </p:txBody>
      </p:sp>
      <p:sp>
        <p:nvSpPr>
          <p:cNvPr id="3" name="Content Placeholder 2"/>
          <p:cNvSpPr>
            <a:spLocks noGrp="1"/>
          </p:cNvSpPr>
          <p:nvPr>
            <p:ph idx="1"/>
          </p:nvPr>
        </p:nvSpPr>
        <p:spPr/>
        <p:txBody>
          <a:bodyPr/>
          <a:lstStyle/>
          <a:p>
            <a:pPr lvl="1"/>
            <a:endParaRPr lang="en-US" sz="1600" dirty="0"/>
          </a:p>
          <a:p>
            <a:r>
              <a:rPr lang="en-US" sz="2000" dirty="0"/>
              <a:t>The order in which concurrent atomic updates are performed is not defined</a:t>
            </a:r>
          </a:p>
          <a:p>
            <a:pPr lvl="1"/>
            <a:endParaRPr lang="en-US" sz="1600" dirty="0"/>
          </a:p>
          <a:p>
            <a:r>
              <a:rPr lang="en-US" sz="2000" dirty="0"/>
              <a:t>While order is not clear, none of the atomically performed updates will be lost</a:t>
            </a:r>
          </a:p>
          <a:p>
            <a:pPr lvl="1"/>
            <a:endParaRPr lang="en-US" sz="1600" dirty="0"/>
          </a:p>
          <a:p>
            <a:r>
              <a:rPr lang="en-US" sz="2000" dirty="0"/>
              <a:t>Several different kinds of atomic operations:</a:t>
            </a:r>
          </a:p>
          <a:p>
            <a:pPr lvl="1"/>
            <a:r>
              <a:rPr lang="en-US" sz="1600" dirty="0"/>
              <a:t>Add (add), Sub (subtract), </a:t>
            </a:r>
            <a:r>
              <a:rPr lang="en-US" sz="1600" dirty="0" err="1"/>
              <a:t>Inc</a:t>
            </a:r>
            <a:r>
              <a:rPr lang="en-US" sz="1600" dirty="0"/>
              <a:t> (increment), Dec (decrement)</a:t>
            </a:r>
          </a:p>
          <a:p>
            <a:pPr lvl="1"/>
            <a:r>
              <a:rPr lang="en-US" sz="1600" dirty="0"/>
              <a:t>And (bit-wise and), Or (bit-wise or) , </a:t>
            </a:r>
            <a:r>
              <a:rPr lang="en-US" sz="1600" dirty="0" err="1"/>
              <a:t>Xor</a:t>
            </a:r>
            <a:r>
              <a:rPr lang="en-US" sz="1600" dirty="0"/>
              <a:t> (bit-wise exclusive or)</a:t>
            </a:r>
          </a:p>
          <a:p>
            <a:pPr lvl="1"/>
            <a:r>
              <a:rPr lang="en-US" sz="1600" dirty="0" err="1"/>
              <a:t>Exch</a:t>
            </a:r>
            <a:r>
              <a:rPr lang="en-US" sz="1600" dirty="0"/>
              <a:t> (Exchange)</a:t>
            </a:r>
          </a:p>
          <a:p>
            <a:pPr lvl="1"/>
            <a:r>
              <a:rPr lang="en-US" sz="1600" dirty="0"/>
              <a:t>Min (Minimum), Max (Maximum)</a:t>
            </a:r>
          </a:p>
          <a:p>
            <a:pPr lvl="1"/>
            <a:r>
              <a:rPr lang="en-US" sz="1600" dirty="0"/>
              <a:t>Compare-and-Swap</a:t>
            </a:r>
          </a:p>
          <a:p>
            <a:pPr lvl="1"/>
            <a:r>
              <a:rPr lang="en-US" sz="1600" dirty="0"/>
              <a:t>Etc.</a:t>
            </a:r>
          </a:p>
          <a:p>
            <a:endParaRPr lang="en-US" sz="2000" dirty="0"/>
          </a:p>
          <a:p>
            <a:endParaRPr lang="en-US" sz="2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p:cNvSpPr/>
          <p:nvPr/>
        </p:nvSpPr>
        <p:spPr>
          <a:xfrm>
            <a:off x="147344" y="6556829"/>
            <a:ext cx="1143262"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rPr>
              <a:t>NVIDIA [J. Balfour]</a:t>
            </a: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Calibri"/>
              </a:rPr>
              <a:t>→</a:t>
            </a:r>
            <a:endPar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4293315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Example</a:t>
            </a:r>
          </a:p>
        </p:txBody>
      </p:sp>
      <p:sp>
        <p:nvSpPr>
          <p:cNvPr id="5" name="Rectangle 4"/>
          <p:cNvSpPr/>
          <p:nvPr/>
        </p:nvSpPr>
        <p:spPr>
          <a:xfrm>
            <a:off x="1495022" y="1485827"/>
            <a:ext cx="8763000" cy="4524315"/>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Compute histogram of colors in an image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8000"/>
                </a:solidFill>
                <a:effectLst/>
                <a:uLnTx/>
                <a:uFillTx/>
                <a:latin typeface="Consolas" pitchFamily="49" charset="0"/>
                <a:ea typeface="+mn-ea"/>
                <a:cs typeface="Consolas" pitchFamily="49" charset="0"/>
              </a:rPr>
              <a:t>picturePixels</a:t>
            </a: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 pointer to picture pixels, each w/ its own color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8000"/>
                </a:solidFill>
                <a:effectLst/>
                <a:uLnTx/>
                <a:uFillTx/>
                <a:latin typeface="Consolas" pitchFamily="49" charset="0"/>
                <a:ea typeface="+mn-ea"/>
                <a:cs typeface="Consolas" pitchFamily="49" charset="0"/>
              </a:rPr>
              <a:t>picturePixels</a:t>
            </a: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[i] – takes a value between 0 and 6 (7 colors total)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bucket–pointer to histogram bucket of size equal to # of colors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__global__</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histogram(</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n, </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picturePixels</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bucket)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i =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threadIdx</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blockDim</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blockIdx</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(i &lt;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c =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picturePixels</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atomicAdd</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(&amp;bucket[c],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6" name="Rectangle 5"/>
          <p:cNvSpPr/>
          <p:nvPr/>
        </p:nvSpPr>
        <p:spPr>
          <a:xfrm>
            <a:off x="76200" y="6656478"/>
            <a:ext cx="824265" cy="18466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Calibri Light" panose="020F0302020204030204"/>
                <a:ea typeface="+mn-ea"/>
                <a:cs typeface="+mn-cs"/>
              </a:rPr>
              <a:t>NVIDIA [J. Balfour]</a:t>
            </a:r>
            <a:r>
              <a:rPr kumimoji="0" lang="en-US" sz="600" b="0" i="0" u="none" strike="noStrike" kern="1200" cap="none" spc="0" normalizeH="0" baseline="0" noProof="0" dirty="0">
                <a:ln>
                  <a:noFill/>
                </a:ln>
                <a:solidFill>
                  <a:prstClr val="black"/>
                </a:solidFill>
                <a:effectLst/>
                <a:uLnTx/>
                <a:uFillTx/>
                <a:latin typeface="Calibri Light" panose="020F0302020204030204"/>
                <a:ea typeface="+mn-ea"/>
                <a:cs typeface="Calibri"/>
              </a:rPr>
              <a:t>→</a:t>
            </a:r>
            <a:endParaRPr kumimoji="0" lang="en-US" sz="6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9647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Notes	</a:t>
            </a:r>
          </a:p>
        </p:txBody>
      </p:sp>
      <p:sp>
        <p:nvSpPr>
          <p:cNvPr id="3" name="Content Placeholder 2"/>
          <p:cNvSpPr>
            <a:spLocks noGrp="1"/>
          </p:cNvSpPr>
          <p:nvPr>
            <p:ph idx="1"/>
          </p:nvPr>
        </p:nvSpPr>
        <p:spPr/>
        <p:txBody>
          <a:bodyPr>
            <a:normAutofit/>
          </a:bodyPr>
          <a:lstStyle/>
          <a:p>
            <a:endParaRPr lang="en-US" sz="2000" dirty="0"/>
          </a:p>
          <a:p>
            <a:endParaRPr lang="en-US" sz="2000" dirty="0"/>
          </a:p>
          <a:p>
            <a:r>
              <a:rPr lang="en-US" sz="2000" dirty="0"/>
              <a:t>While very convenient to use, atomics do impact the speed of the code</a:t>
            </a:r>
          </a:p>
          <a:p>
            <a:endParaRPr lang="en-US" sz="2000" dirty="0"/>
          </a:p>
          <a:p>
            <a:endParaRPr lang="en-US" sz="2000" dirty="0"/>
          </a:p>
          <a:p>
            <a:endParaRPr lang="en-US" sz="2000" dirty="0"/>
          </a:p>
          <a:p>
            <a:r>
              <a:rPr lang="en-US" sz="2000" dirty="0"/>
              <a:t>Performance poor when </a:t>
            </a:r>
            <a:r>
              <a:rPr lang="en-US" sz="2000" u="sng" dirty="0"/>
              <a:t>many</a:t>
            </a:r>
            <a:r>
              <a:rPr lang="en-US" sz="2000" dirty="0"/>
              <a:t> threads attempt to perform atomic operations on a </a:t>
            </a:r>
            <a:r>
              <a:rPr lang="en-US" sz="2000" u="sng" dirty="0"/>
              <a:t>small</a:t>
            </a:r>
            <a:r>
              <a:rPr lang="en-US" sz="2000" dirty="0"/>
              <a:t> number of locations</a:t>
            </a:r>
          </a:p>
          <a:p>
            <a:pPr lvl="1"/>
            <a:r>
              <a:rPr lang="en-US" sz="1600" dirty="0"/>
              <a:t>Bad case: all threads trying to update the same variable</a:t>
            </a:r>
          </a:p>
          <a:p>
            <a:endParaRPr lang="en-US" sz="2000" dirty="0"/>
          </a:p>
          <a:p>
            <a:endParaRPr lang="en-US" sz="2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p:cNvSpPr/>
          <p:nvPr/>
        </p:nvSpPr>
        <p:spPr>
          <a:xfrm>
            <a:off x="147344" y="6562792"/>
            <a:ext cx="1143262"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rPr>
              <a:t>NVIDIA [J. Balfour]</a:t>
            </a: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Calibri"/>
              </a:rPr>
              <a:t>→</a:t>
            </a:r>
            <a:endPar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2719643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mix-and-match, please…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p:cNvSpPr>
            <a:spLocks noGrp="1"/>
          </p:cNvSpPr>
          <p:nvPr>
            <p:ph idx="4294967295"/>
          </p:nvPr>
        </p:nvSpPr>
        <p:spPr>
          <a:xfrm>
            <a:off x="351366" y="1075266"/>
            <a:ext cx="11535834" cy="745067"/>
          </a:xfrm>
        </p:spPr>
        <p:txBody>
          <a:bodyPr/>
          <a:lstStyle/>
          <a:p>
            <a:r>
              <a:rPr lang="en-US" sz="2000" dirty="0"/>
              <a:t>Atomic updates are not guaranteed to appear atomic to concurrent accesses that also use loads and stores</a:t>
            </a:r>
          </a:p>
          <a:p>
            <a:pPr lvl="1"/>
            <a:r>
              <a:rPr lang="en-US" sz="1600" dirty="0"/>
              <a:t>No mix and match, please</a:t>
            </a:r>
          </a:p>
        </p:txBody>
      </p:sp>
      <p:sp>
        <p:nvSpPr>
          <p:cNvPr id="5" name="Rectangle 4"/>
          <p:cNvSpPr/>
          <p:nvPr/>
        </p:nvSpPr>
        <p:spPr>
          <a:xfrm>
            <a:off x="1786467" y="2103967"/>
            <a:ext cx="8229600" cy="4247317"/>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__global__</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broken(</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n, </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i =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threadIdx</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blockDim</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18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blockIdx</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(i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*x = *x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else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pl-PL"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a:t>
            </a:r>
            <a:r>
              <a:rPr kumimoji="0" lang="pl-PL"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j = atomicAdd(x, 1); </a:t>
            </a:r>
            <a:r>
              <a:rPr kumimoji="0" lang="pl-PL"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j = *x; *x </a:t>
            </a: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a:t>
            </a:r>
            <a:r>
              <a:rPr kumimoji="0" lang="pl-PL"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main.cpp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broken&lt;&lt;&lt;1,128&gt;&gt;&gt;(128, d_x); </a:t>
            </a:r>
            <a:r>
              <a:rPr kumimoji="0" lang="nl-NL"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d_x = d_x + {1, 127, 128}</a:t>
            </a:r>
          </a:p>
        </p:txBody>
      </p:sp>
      <p:sp>
        <p:nvSpPr>
          <p:cNvPr id="6" name="Rectangle 5"/>
          <p:cNvSpPr/>
          <p:nvPr/>
        </p:nvSpPr>
        <p:spPr>
          <a:xfrm>
            <a:off x="33866" y="6627168"/>
            <a:ext cx="824265" cy="18466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Calibri Light" panose="020F0302020204030204"/>
                <a:ea typeface="+mn-ea"/>
                <a:cs typeface="+mn-cs"/>
              </a:rPr>
              <a:t>NVIDIA [J. Balfour]</a:t>
            </a:r>
            <a:r>
              <a:rPr kumimoji="0" lang="en-US" sz="600" b="0" i="0" u="none" strike="noStrike" kern="1200" cap="none" spc="0" normalizeH="0" baseline="0" noProof="0" dirty="0">
                <a:ln>
                  <a:noFill/>
                </a:ln>
                <a:solidFill>
                  <a:prstClr val="black"/>
                </a:solidFill>
                <a:effectLst/>
                <a:uLnTx/>
                <a:uFillTx/>
                <a:latin typeface="Calibri Light" panose="020F0302020204030204"/>
                <a:ea typeface="+mn-ea"/>
                <a:cs typeface="Calibri"/>
              </a:rPr>
              <a:t>→</a:t>
            </a:r>
            <a:endParaRPr kumimoji="0" lang="en-US" sz="6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1300431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 atomic ops</a:t>
            </a:r>
          </a:p>
        </p:txBody>
      </p:sp>
      <p:sp>
        <p:nvSpPr>
          <p:cNvPr id="3" name="Content Placeholder 2"/>
          <p:cNvSpPr>
            <a:spLocks noGrp="1"/>
          </p:cNvSpPr>
          <p:nvPr>
            <p:ph idx="1"/>
          </p:nvPr>
        </p:nvSpPr>
        <p:spPr/>
        <p:txBody>
          <a:bodyPr/>
          <a:lstStyle/>
          <a:p>
            <a:endParaRPr lang="en-US" sz="1800" dirty="0"/>
          </a:p>
          <a:p>
            <a:r>
              <a:rPr lang="en-US" sz="1800" dirty="0"/>
              <a:t>When to use: Cannot fall back on normal memory operations because of possible race conditions</a:t>
            </a:r>
          </a:p>
          <a:p>
            <a:endParaRPr lang="en-US" sz="1800" dirty="0"/>
          </a:p>
          <a:p>
            <a:endParaRPr lang="en-US" sz="1800" dirty="0"/>
          </a:p>
          <a:p>
            <a:r>
              <a:rPr lang="en-US" sz="1800" dirty="0"/>
              <a:t>Use for infrequent, sparse, and/or unpredictable global communication</a:t>
            </a:r>
          </a:p>
          <a:p>
            <a:pPr marL="0" indent="0">
              <a:buNone/>
            </a:pPr>
            <a:endParaRPr lang="en-US" sz="1800" dirty="0"/>
          </a:p>
          <a:p>
            <a:pPr marL="0" indent="0">
              <a:buNone/>
            </a:pPr>
            <a:endParaRPr lang="en-US" sz="1800" dirty="0"/>
          </a:p>
          <a:p>
            <a:r>
              <a:rPr lang="en-US" sz="1800" dirty="0"/>
              <a:t>Use shared memory and/or customized data structures &amp; algorithms to avoid synchronization whenever  reasonable</a:t>
            </a:r>
          </a:p>
          <a:p>
            <a:endParaRPr lang="en-US" sz="1800" dirty="0"/>
          </a:p>
          <a:p>
            <a:endParaRPr lang="en-US" sz="1800" dirty="0"/>
          </a:p>
          <a:p>
            <a:r>
              <a:rPr lang="en-US" sz="1800" dirty="0"/>
              <a:t>Compute capabilities post Maxwell improved the speed of atomic operations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p:cNvSpPr/>
          <p:nvPr/>
        </p:nvSpPr>
        <p:spPr>
          <a:xfrm>
            <a:off x="147344" y="6590759"/>
            <a:ext cx="931665" cy="20005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libri Light" panose="020F0302020204030204"/>
                <a:ea typeface="+mn-ea"/>
                <a:cs typeface="+mn-cs"/>
              </a:rPr>
              <a:t>NVIDIA [J. Balfour]</a:t>
            </a:r>
            <a:r>
              <a:rPr kumimoji="0" lang="en-US" sz="700" b="0" i="0" u="none" strike="noStrike" kern="1200" cap="none" spc="0" normalizeH="0" baseline="0" noProof="0" dirty="0">
                <a:ln>
                  <a:noFill/>
                </a:ln>
                <a:solidFill>
                  <a:prstClr val="black"/>
                </a:solidFill>
                <a:effectLst/>
                <a:uLnTx/>
                <a:uFillTx/>
                <a:latin typeface="Calibri Light" panose="020F0302020204030204"/>
                <a:ea typeface="+mn-ea"/>
                <a:cs typeface="Calibri"/>
              </a:rPr>
              <a:t>→</a:t>
            </a:r>
            <a:endParaRPr kumimoji="0" lang="en-US" sz="7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3306641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vs. Coordination</a:t>
            </a:r>
          </a:p>
        </p:txBody>
      </p:sp>
      <p:sp>
        <p:nvSpPr>
          <p:cNvPr id="3" name="Content Placeholder 2"/>
          <p:cNvSpPr>
            <a:spLocks noGrp="1"/>
          </p:cNvSpPr>
          <p:nvPr>
            <p:ph idx="1"/>
          </p:nvPr>
        </p:nvSpPr>
        <p:spPr/>
        <p:txBody>
          <a:bodyPr/>
          <a:lstStyle/>
          <a:p>
            <a:endParaRPr lang="en-US" sz="2000" dirty="0"/>
          </a:p>
          <a:p>
            <a:r>
              <a:rPr lang="en-US" sz="2000" dirty="0"/>
              <a:t>There is a qualitative difference between a </a:t>
            </a:r>
            <a:r>
              <a:rPr lang="en-US" sz="2000" dirty="0">
                <a:solidFill>
                  <a:srgbClr val="0070C0"/>
                </a:solidFill>
                <a:latin typeface="Consolas" panose="020B0609020204030204" pitchFamily="49" charset="0"/>
                <a:cs typeface="Consolas" panose="020B0609020204030204" pitchFamily="49" charset="0"/>
              </a:rPr>
              <a:t>__</a:t>
            </a:r>
            <a:r>
              <a:rPr lang="en-US" sz="2000" dirty="0" err="1">
                <a:solidFill>
                  <a:srgbClr val="0070C0"/>
                </a:solidFill>
                <a:latin typeface="Consolas" panose="020B0609020204030204" pitchFamily="49" charset="0"/>
                <a:cs typeface="Consolas" panose="020B0609020204030204" pitchFamily="49" charset="0"/>
              </a:rPr>
              <a:t>syncthreads</a:t>
            </a:r>
            <a:r>
              <a:rPr lang="en-US" sz="2000" dirty="0">
                <a:solidFill>
                  <a:srgbClr val="0070C0"/>
                </a:solidFill>
                <a:latin typeface="Consolas" panose="020B0609020204030204" pitchFamily="49" charset="0"/>
                <a:cs typeface="Consolas" panose="020B0609020204030204" pitchFamily="49" charset="0"/>
              </a:rPr>
              <a:t>()</a:t>
            </a:r>
            <a:r>
              <a:rPr lang="en-US" sz="2000" dirty="0"/>
              <a:t> function and an atomic operation</a:t>
            </a:r>
          </a:p>
          <a:p>
            <a:endParaRPr lang="en-US" sz="2000" dirty="0"/>
          </a:p>
          <a:p>
            <a:endParaRPr lang="en-US" sz="2000" dirty="0"/>
          </a:p>
          <a:p>
            <a:pPr lvl="1"/>
            <a:r>
              <a:rPr lang="en-US" sz="1600" dirty="0">
                <a:solidFill>
                  <a:srgbClr val="0070C0"/>
                </a:solidFill>
                <a:latin typeface="Consolas" panose="020B0609020204030204" pitchFamily="49" charset="0"/>
                <a:cs typeface="Consolas" panose="020B0609020204030204" pitchFamily="49" charset="0"/>
              </a:rPr>
              <a:t>__</a:t>
            </a:r>
            <a:r>
              <a:rPr lang="en-US" sz="1600" dirty="0" err="1">
                <a:solidFill>
                  <a:srgbClr val="0070C0"/>
                </a:solidFill>
                <a:latin typeface="Consolas" panose="020B0609020204030204" pitchFamily="49" charset="0"/>
                <a:cs typeface="Consolas" panose="020B0609020204030204" pitchFamily="49" charset="0"/>
              </a:rPr>
              <a:t>syncthreads</a:t>
            </a:r>
            <a:r>
              <a:rPr lang="en-US" sz="1600" dirty="0">
                <a:solidFill>
                  <a:srgbClr val="0070C0"/>
                </a:solidFill>
                <a:latin typeface="Consolas" panose="020B0609020204030204" pitchFamily="49" charset="0"/>
                <a:cs typeface="Consolas" panose="020B0609020204030204" pitchFamily="49" charset="0"/>
              </a:rPr>
              <a:t>()</a:t>
            </a:r>
            <a:r>
              <a:rPr lang="en-US" sz="1600" dirty="0"/>
              <a:t> has the connotation of barrier; i.e., of synchronization</a:t>
            </a:r>
          </a:p>
          <a:p>
            <a:pPr lvl="2"/>
            <a:r>
              <a:rPr lang="en-US" sz="1500" dirty="0">
                <a:solidFill>
                  <a:srgbClr val="0070C0"/>
                </a:solidFill>
                <a:latin typeface="Consolas" panose="020B0609020204030204" pitchFamily="49" charset="0"/>
                <a:cs typeface="Consolas" panose="020B0609020204030204" pitchFamily="49" charset="0"/>
              </a:rPr>
              <a:t>__</a:t>
            </a:r>
            <a:r>
              <a:rPr lang="en-US" sz="1500" dirty="0" err="1">
                <a:solidFill>
                  <a:srgbClr val="0070C0"/>
                </a:solidFill>
                <a:latin typeface="Consolas" panose="020B0609020204030204" pitchFamily="49" charset="0"/>
                <a:cs typeface="Consolas" panose="020B0609020204030204" pitchFamily="49" charset="0"/>
              </a:rPr>
              <a:t>syncthreads</a:t>
            </a:r>
            <a:r>
              <a:rPr lang="en-US" sz="1500" dirty="0">
                <a:solidFill>
                  <a:srgbClr val="0070C0"/>
                </a:solidFill>
                <a:latin typeface="Consolas" panose="020B0609020204030204" pitchFamily="49" charset="0"/>
                <a:cs typeface="Consolas" panose="020B0609020204030204" pitchFamily="49" charset="0"/>
              </a:rPr>
              <a:t>()</a:t>
            </a:r>
            <a:r>
              <a:rPr lang="en-US" sz="1500" dirty="0"/>
              <a:t> establishes a point in the execution of the kernel that every thread in the **block** needs to reach before any block thread can move beyond that point. Also, all memory ops are seen through</a:t>
            </a:r>
          </a:p>
          <a:p>
            <a:pPr lvl="1"/>
            <a:endParaRPr lang="en-US" sz="1600" dirty="0"/>
          </a:p>
          <a:p>
            <a:pPr lvl="1"/>
            <a:endParaRPr lang="en-US" sz="1600" dirty="0"/>
          </a:p>
          <a:p>
            <a:pPr lvl="1"/>
            <a:r>
              <a:rPr lang="en-US" sz="1600" dirty="0"/>
              <a:t>The “atomic operation” concept instead tied to the idea of coordination in relation to operations that involve </a:t>
            </a:r>
            <a:r>
              <a:rPr lang="en-US" sz="1600" dirty="0">
                <a:solidFill>
                  <a:srgbClr val="0070C0"/>
                </a:solidFill>
              </a:rPr>
              <a:t>memory</a:t>
            </a:r>
            <a:r>
              <a:rPr lang="en-US" sz="1600" dirty="0"/>
              <a:t> transactions</a:t>
            </a:r>
          </a:p>
          <a:p>
            <a:pPr lvl="2"/>
            <a:r>
              <a:rPr lang="en-US" sz="1500" dirty="0"/>
              <a:t>Threads </a:t>
            </a:r>
            <a:r>
              <a:rPr lang="en-US" sz="1500" i="1" dirty="0"/>
              <a:t>need not</a:t>
            </a:r>
            <a:r>
              <a:rPr lang="en-US" sz="1500" dirty="0"/>
              <a:t> synchronize their execution, it’s only that a certain memory operation in a kernel is conducted in an atomic fashion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301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52499" y="3827917"/>
            <a:ext cx="8822267" cy="823393"/>
          </a:xfrm>
        </p:spPr>
        <p:txBody>
          <a:bodyPr>
            <a:normAutofit/>
          </a:bodyPr>
          <a:lstStyle/>
          <a:p>
            <a:r>
              <a:rPr lang="en-US" dirty="0"/>
              <a:t>Resource Management Considerations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76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 is “Resource Management”?</a:t>
            </a:r>
          </a:p>
        </p:txBody>
      </p:sp>
      <p:sp>
        <p:nvSpPr>
          <p:cNvPr id="3" name="Content Placeholder 2"/>
          <p:cNvSpPr>
            <a:spLocks noGrp="1"/>
          </p:cNvSpPr>
          <p:nvPr>
            <p:ph idx="1"/>
          </p:nvPr>
        </p:nvSpPr>
        <p:spPr/>
        <p:txBody>
          <a:bodyPr/>
          <a:lstStyle/>
          <a:p>
            <a:endParaRPr lang="en-US" sz="2000" dirty="0"/>
          </a:p>
          <a:p>
            <a:r>
              <a:rPr lang="en-US" sz="2000" dirty="0"/>
              <a:t>The GPU is a resourceful device</a:t>
            </a:r>
          </a:p>
          <a:p>
            <a:endParaRPr lang="en-US" sz="2000" dirty="0"/>
          </a:p>
          <a:p>
            <a:endParaRPr lang="en-US" sz="2000" dirty="0"/>
          </a:p>
          <a:p>
            <a:r>
              <a:rPr lang="en-US" sz="2000" dirty="0"/>
              <a:t>How do you get to use the card at capacity?</a:t>
            </a:r>
          </a:p>
          <a:p>
            <a:pPr lvl="1"/>
            <a:r>
              <a:rPr lang="en-US" sz="1800" dirty="0"/>
              <a:t>“used at capacity”: SM executes the max. number of warps it can possibly host</a:t>
            </a:r>
          </a:p>
          <a:p>
            <a:endParaRPr lang="en-US" sz="2000" dirty="0"/>
          </a:p>
          <a:p>
            <a:endParaRPr lang="en-US" sz="2000" dirty="0"/>
          </a:p>
          <a:p>
            <a:r>
              <a:rPr lang="en-US" sz="2000" dirty="0"/>
              <a:t>The three factors that come into play are</a:t>
            </a:r>
          </a:p>
          <a:p>
            <a:pPr lvl="1"/>
            <a:r>
              <a:rPr lang="en-US" sz="1600" dirty="0"/>
              <a:t>How many threads you decide to use in each block		- </a:t>
            </a:r>
            <a:r>
              <a:rPr lang="en-US" sz="1600" dirty="0">
                <a:solidFill>
                  <a:srgbClr val="C00000"/>
                </a:solidFill>
              </a:rPr>
              <a:t>threads/block = ?</a:t>
            </a:r>
          </a:p>
          <a:p>
            <a:pPr lvl="1"/>
            <a:r>
              <a:rPr lang="en-US" sz="1600" dirty="0"/>
              <a:t>What register requirements end up associated with a thread	- </a:t>
            </a:r>
            <a:r>
              <a:rPr lang="en-US" sz="1600" dirty="0">
                <a:solidFill>
                  <a:srgbClr val="C00000"/>
                </a:solidFill>
              </a:rPr>
              <a:t>registers/thread = ?</a:t>
            </a:r>
          </a:p>
          <a:p>
            <a:pPr lvl="1"/>
            <a:r>
              <a:rPr lang="en-US" sz="1600" dirty="0"/>
              <a:t>How much shared memory you assign to one block of threads 	- </a:t>
            </a:r>
            <a:r>
              <a:rPr lang="en-US" sz="1600" dirty="0" err="1">
                <a:solidFill>
                  <a:srgbClr val="C00000"/>
                </a:solidFill>
              </a:rPr>
              <a:t>shMem</a:t>
            </a:r>
            <a:r>
              <a:rPr lang="en-US" sz="1600" dirty="0">
                <a:solidFill>
                  <a:srgbClr val="C00000"/>
                </a:solidFill>
              </a:rPr>
              <a:t>/block = ?</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7112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76B76-D309-457C-8093-2FAC57B06A0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FECD130-1752-4F05-AA89-9001D2AB3D4F}"/>
              </a:ext>
            </a:extLst>
          </p:cNvPr>
          <p:cNvSpPr>
            <a:spLocks noGrp="1"/>
          </p:cNvSpPr>
          <p:nvPr>
            <p:ph idx="1"/>
          </p:nvPr>
        </p:nvSpPr>
        <p:spPr/>
        <p:txBody>
          <a:bodyPr>
            <a:normAutofit/>
          </a:bodyPr>
          <a:lstStyle/>
          <a:p>
            <a:endParaRPr lang="en-US" sz="1800" dirty="0"/>
          </a:p>
          <a:p>
            <a:endParaRPr lang="en-US" sz="1800" dirty="0"/>
          </a:p>
          <a:p>
            <a:endParaRPr lang="en-US" sz="1800" dirty="0"/>
          </a:p>
          <a:p>
            <a:endParaRPr lang="en-US" sz="1800" dirty="0"/>
          </a:p>
          <a:p>
            <a:r>
              <a:rPr lang="en-US" sz="1800" dirty="0"/>
              <a:t>Is BBC recording on?</a:t>
            </a:r>
          </a:p>
          <a:p>
            <a:endParaRPr lang="en-US" sz="1800" dirty="0"/>
          </a:p>
          <a:p>
            <a:endParaRPr lang="en-US" sz="1800" dirty="0"/>
          </a:p>
          <a:p>
            <a:r>
              <a:rPr lang="en-US" sz="1800" dirty="0"/>
              <a:t>If my internet connection goes down, I’ll email from my phone to provide more information – go/no-go, next step, etc.</a:t>
            </a:r>
          </a:p>
        </p:txBody>
      </p:sp>
      <p:sp>
        <p:nvSpPr>
          <p:cNvPr id="3" name="Slide Number Placeholder 2">
            <a:extLst>
              <a:ext uri="{FF2B5EF4-FFF2-40B4-BE49-F238E27FC236}">
                <a16:creationId xmlns:a16="http://schemas.microsoft.com/office/drawing/2014/main" id="{6741B91E-5E75-4C3F-B884-349EE03F1802}"/>
              </a:ext>
            </a:extLst>
          </p:cNvPr>
          <p:cNvSpPr>
            <a:spLocks noGrp="1"/>
          </p:cNvSpPr>
          <p:nvPr>
            <p:ph type="sldNum" sz="quarter" idx="12"/>
          </p:nvPr>
        </p:nvSpPr>
        <p:spPr/>
        <p:txBody>
          <a:bodyPr/>
          <a:lstStyle/>
          <a:p>
            <a:fld id="{67D2203D-769A-4D5A-AE4C-EA73FDE6A130}" type="slidenum">
              <a:rPr lang="en-US" smtClean="0"/>
              <a:t>3</a:t>
            </a:fld>
            <a:endParaRPr lang="en-US"/>
          </a:p>
        </p:txBody>
      </p:sp>
    </p:spTree>
    <p:extLst>
      <p:ext uri="{BB962C8B-B14F-4D97-AF65-F5344CB8AC3E}">
        <p14:creationId xmlns:p14="http://schemas.microsoft.com/office/powerpoint/2010/main" val="362259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Some Hard Constraints (1/2)</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Max number of </a:t>
            </a:r>
            <a:r>
              <a:rPr lang="en-US" sz="2000" dirty="0">
                <a:solidFill>
                  <a:srgbClr val="C00000"/>
                </a:solidFill>
              </a:rPr>
              <a:t>warps</a:t>
            </a:r>
            <a:r>
              <a:rPr lang="en-US" sz="2000" dirty="0"/>
              <a:t> that one SM can service simultaneously:</a:t>
            </a:r>
          </a:p>
          <a:p>
            <a:pPr lvl="1"/>
            <a:r>
              <a:rPr lang="en-US" sz="1800" dirty="0"/>
              <a:t>32 on Tesla C1060 and Turing (Turing is weird)</a:t>
            </a:r>
          </a:p>
          <a:p>
            <a:pPr lvl="1"/>
            <a:r>
              <a:rPr lang="en-US" sz="1800" dirty="0"/>
              <a:t>48 on Fermi</a:t>
            </a:r>
          </a:p>
          <a:p>
            <a:pPr lvl="1"/>
            <a:r>
              <a:rPr lang="en-US" sz="1800" dirty="0"/>
              <a:t>64 on Kepler, Maxwell, Pascal, Volta, and Ampere</a:t>
            </a:r>
          </a:p>
          <a:p>
            <a:pPr marL="344487" lvl="1" indent="0">
              <a:buNone/>
            </a:pPr>
            <a:endParaRPr lang="en-US" sz="1800" dirty="0"/>
          </a:p>
          <a:p>
            <a:pPr lvl="1"/>
            <a:endParaRPr lang="en-US" sz="1800" dirty="0"/>
          </a:p>
          <a:p>
            <a:r>
              <a:rPr lang="en-US" sz="2000" dirty="0"/>
              <a:t>Max number of </a:t>
            </a:r>
            <a:r>
              <a:rPr lang="en-US" sz="2000" dirty="0">
                <a:solidFill>
                  <a:srgbClr val="C00000"/>
                </a:solidFill>
              </a:rPr>
              <a:t>blocks</a:t>
            </a:r>
            <a:r>
              <a:rPr lang="en-US" sz="2000" dirty="0"/>
              <a:t> that one SM can process simultaneously:</a:t>
            </a:r>
          </a:p>
          <a:p>
            <a:pPr lvl="1"/>
            <a:r>
              <a:rPr lang="en-US" sz="1800" dirty="0"/>
              <a:t>8 on Fermi</a:t>
            </a:r>
          </a:p>
          <a:p>
            <a:pPr lvl="1"/>
            <a:r>
              <a:rPr lang="en-US" sz="1800" dirty="0"/>
              <a:t>16 on Kepler and Turing (wow)</a:t>
            </a:r>
          </a:p>
          <a:p>
            <a:pPr lvl="1"/>
            <a:r>
              <a:rPr lang="en-US" sz="1800" dirty="0"/>
              <a:t>32 on Maxwell, Pascal, Volta, and Ampere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556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Some Hard Constraints (2/2)</a:t>
            </a:r>
          </a:p>
        </p:txBody>
      </p:sp>
      <p:sp>
        <p:nvSpPr>
          <p:cNvPr id="3" name="Content Placeholder 2"/>
          <p:cNvSpPr>
            <a:spLocks noGrp="1"/>
          </p:cNvSpPr>
          <p:nvPr>
            <p:ph idx="1"/>
          </p:nvPr>
        </p:nvSpPr>
        <p:spPr/>
        <p:txBody>
          <a:bodyPr>
            <a:normAutofit lnSpcReduction="10000"/>
          </a:bodyPr>
          <a:lstStyle/>
          <a:p>
            <a:r>
              <a:rPr lang="en-US" sz="2000" dirty="0"/>
              <a:t>The number of </a:t>
            </a:r>
            <a:r>
              <a:rPr lang="en-US" sz="2000" dirty="0">
                <a:solidFill>
                  <a:srgbClr val="C00000"/>
                </a:solidFill>
              </a:rPr>
              <a:t>32-bit registers </a:t>
            </a:r>
            <a:r>
              <a:rPr lang="en-US" sz="2000" dirty="0"/>
              <a:t>available on each SM is limited:</a:t>
            </a:r>
          </a:p>
          <a:p>
            <a:pPr lvl="1"/>
            <a:r>
              <a:rPr lang="en-US" sz="1800" dirty="0"/>
              <a:t>16,384 registers (on Tesla C1060)</a:t>
            </a:r>
          </a:p>
          <a:p>
            <a:pPr lvl="1"/>
            <a:r>
              <a:rPr lang="en-US" sz="1800" dirty="0"/>
              <a:t>Roughly 48,000 on Fermi</a:t>
            </a:r>
          </a:p>
          <a:p>
            <a:pPr lvl="1"/>
            <a:r>
              <a:rPr lang="en-US" sz="1800" dirty="0"/>
              <a:t>Roughly 64,000 on Kepler, Maxwell, Pascal, Volta, and Ampere</a:t>
            </a:r>
          </a:p>
          <a:p>
            <a:pPr lvl="1"/>
            <a:endParaRPr lang="en-US" sz="1800" dirty="0"/>
          </a:p>
          <a:p>
            <a:r>
              <a:rPr lang="en-US" sz="2000" dirty="0"/>
              <a:t>The amount of </a:t>
            </a:r>
            <a:r>
              <a:rPr lang="en-US" sz="2000" dirty="0">
                <a:solidFill>
                  <a:srgbClr val="C00000"/>
                </a:solidFill>
              </a:rPr>
              <a:t>shared memory </a:t>
            </a:r>
            <a:r>
              <a:rPr lang="en-US" sz="2000" dirty="0"/>
              <a:t>available to each SM is limited</a:t>
            </a:r>
          </a:p>
          <a:p>
            <a:pPr lvl="1"/>
            <a:r>
              <a:rPr lang="en-US" sz="1800" dirty="0"/>
              <a:t>16 KB on Tesla 1060</a:t>
            </a:r>
          </a:p>
          <a:p>
            <a:pPr lvl="1"/>
            <a:r>
              <a:rPr lang="en-US" sz="1800" dirty="0"/>
              <a:t>64 KB on Fermi (16/48 or 48/16 configurable between L1 and shared memory)</a:t>
            </a:r>
          </a:p>
          <a:p>
            <a:pPr lvl="1"/>
            <a:r>
              <a:rPr lang="en-US" sz="1800" dirty="0"/>
              <a:t>64 KB on Kepler (16/48 or 48/16 or 32/32 configurable)</a:t>
            </a:r>
          </a:p>
          <a:p>
            <a:pPr lvl="1"/>
            <a:r>
              <a:rPr lang="en-US" sz="1800" dirty="0"/>
              <a:t>64 KB on Maxwell and Pascal, but not split w/ L1</a:t>
            </a:r>
          </a:p>
          <a:p>
            <a:pPr lvl="1"/>
            <a:r>
              <a:rPr lang="en-US" sz="1800" dirty="0"/>
              <a:t>96 KB on Volta (this is split-able again, w/ L1 and texture)</a:t>
            </a:r>
          </a:p>
          <a:p>
            <a:pPr lvl="1"/>
            <a:r>
              <a:rPr lang="en-US" sz="1800" dirty="0"/>
              <a:t>Up to 164 KB on Ampere (out of 196KB, which is to be shared w/ L1)</a:t>
            </a:r>
          </a:p>
          <a:p>
            <a:endParaRPr lang="en-US" sz="2200" dirty="0"/>
          </a:p>
          <a:p>
            <a:r>
              <a:rPr lang="en-US" sz="2200" dirty="0"/>
              <a:t>Note: there is also a max amount of </a:t>
            </a:r>
            <a:r>
              <a:rPr lang="en-US" sz="2200" dirty="0" err="1"/>
              <a:t>ShMem</a:t>
            </a:r>
            <a:r>
              <a:rPr lang="en-US" sz="2200" dirty="0"/>
              <a:t> that a block can get assigned</a:t>
            </a:r>
          </a:p>
          <a:p>
            <a:pPr lvl="1"/>
            <a:r>
              <a:rPr lang="en-US" sz="1800" dirty="0"/>
              <a:t>At 48 KB , sometimes 64KB, sometimes 96 KB</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084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Concept of Occupancy (1/2)</a:t>
            </a:r>
          </a:p>
        </p:txBody>
      </p:sp>
      <p:sp>
        <p:nvSpPr>
          <p:cNvPr id="3" name="Content Placeholder 2"/>
          <p:cNvSpPr>
            <a:spLocks noGrp="1"/>
          </p:cNvSpPr>
          <p:nvPr>
            <p:ph idx="1"/>
          </p:nvPr>
        </p:nvSpPr>
        <p:spPr/>
        <p:txBody>
          <a:bodyPr/>
          <a:lstStyle/>
          <a:p>
            <a:endParaRPr lang="en-US" sz="2000" dirty="0"/>
          </a:p>
          <a:p>
            <a:r>
              <a:rPr lang="en-US" sz="2000" dirty="0"/>
              <a:t>Let’s talk Ampere on this slide (discussion similar for Volta, Pascal, etc.)</a:t>
            </a:r>
          </a:p>
          <a:p>
            <a:pPr lvl="1"/>
            <a:endParaRPr lang="en-US" sz="1600" dirty="0"/>
          </a:p>
          <a:p>
            <a:pPr lvl="1"/>
            <a:r>
              <a:rPr lang="en-US" sz="1600" dirty="0"/>
              <a:t>On Ampere, you want to have up to 64 warps serviced at the same time by one SM (that is, 64 warps in flight)</a:t>
            </a:r>
          </a:p>
          <a:p>
            <a:pPr lvl="2"/>
            <a:r>
              <a:rPr lang="en-US" sz="1500" dirty="0"/>
              <a:t>High warp count: increases likelihood of hiding mem access latencies with useful computation</a:t>
            </a:r>
          </a:p>
          <a:p>
            <a:pPr marL="639762" lvl="2" indent="0">
              <a:buNone/>
            </a:pPr>
            <a:endParaRPr lang="en-US" sz="1500" dirty="0"/>
          </a:p>
          <a:p>
            <a:pPr marL="639762" lvl="2" indent="0">
              <a:buNone/>
            </a:pPr>
            <a:endParaRPr lang="en-US" sz="1500" dirty="0"/>
          </a:p>
          <a:p>
            <a:pPr lvl="1"/>
            <a:r>
              <a:rPr lang="en-US" sz="1600" dirty="0"/>
              <a:t>Occupancy examples:</a:t>
            </a:r>
          </a:p>
          <a:p>
            <a:pPr lvl="2"/>
            <a:r>
              <a:rPr lang="en-US" sz="1500" dirty="0"/>
              <a:t>Four blocks with 512 threads running together on one SM: 100% occupancy</a:t>
            </a:r>
          </a:p>
          <a:p>
            <a:pPr lvl="2"/>
            <a:endParaRPr lang="en-US" sz="1500" dirty="0"/>
          </a:p>
          <a:p>
            <a:pPr lvl="2"/>
            <a:r>
              <a:rPr lang="en-US" sz="1500" dirty="0"/>
              <a:t>Four blocks of 256 threads each running on one SM: 50% occupancy</a:t>
            </a:r>
          </a:p>
          <a:p>
            <a:pPr lvl="2"/>
            <a:endParaRPr lang="en-US" sz="1500" dirty="0"/>
          </a:p>
          <a:p>
            <a:pPr lvl="2"/>
            <a:r>
              <a:rPr lang="en-US" sz="1500" dirty="0"/>
              <a:t>96 blocks with 32 threads each – oops, can’t have more than 32 blocks on an Ampere SM</a:t>
            </a:r>
          </a:p>
          <a:p>
            <a:pPr lvl="3"/>
            <a:r>
              <a:rPr lang="en-US" sz="1300" dirty="0"/>
              <a:t>Effectively this scenario gives you at most 50% occupancy (up to 32 blocks w/ 32 threads each)</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4997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Concept of Occupancy (2/2)</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What prevents you from getting high occupancy?</a:t>
            </a:r>
          </a:p>
          <a:p>
            <a:pPr lvl="2"/>
            <a:endParaRPr lang="en-US" dirty="0"/>
          </a:p>
          <a:p>
            <a:pPr lvl="2"/>
            <a:r>
              <a:rPr lang="en-US" dirty="0"/>
              <a:t>Amount of shared mem demanded by each block</a:t>
            </a:r>
          </a:p>
          <a:p>
            <a:pPr lvl="3"/>
            <a:r>
              <a:rPr lang="en-US" dirty="0"/>
              <a:t>Total amount of shared memory in one SM is limited: e.g., up to 64 Kb on Pascal</a:t>
            </a:r>
          </a:p>
          <a:p>
            <a:pPr lvl="2"/>
            <a:endParaRPr lang="en-US" dirty="0"/>
          </a:p>
          <a:p>
            <a:pPr lvl="2"/>
            <a:r>
              <a:rPr lang="en-US" dirty="0"/>
              <a:t>Number of registers used by each thread</a:t>
            </a:r>
          </a:p>
          <a:p>
            <a:pPr lvl="3"/>
            <a:r>
              <a:rPr lang="en-US" dirty="0"/>
              <a:t>Size of the register file in one SM: 64K four-byte registers on Kepler, Maxwell, Pascal, etc.</a:t>
            </a:r>
          </a:p>
          <a:p>
            <a:pPr lvl="3"/>
            <a:endParaRPr lang="en-US" sz="1300" dirty="0"/>
          </a:p>
          <a:p>
            <a:pPr lvl="3"/>
            <a:endParaRPr lang="en-US" sz="1300" dirty="0"/>
          </a:p>
          <a:p>
            <a:r>
              <a:rPr lang="en-US" sz="2000" dirty="0"/>
              <a:t>How do you find out how many registers and shared memory get used?</a:t>
            </a:r>
          </a:p>
          <a:p>
            <a:pPr lvl="1"/>
            <a:r>
              <a:rPr lang="en-US" sz="1600" dirty="0"/>
              <a:t>Solution 1: using the CUDA profiler</a:t>
            </a:r>
          </a:p>
          <a:p>
            <a:pPr lvl="1"/>
            <a:r>
              <a:rPr lang="en-US" sz="1600" dirty="0"/>
              <a:t>Solution 2: use the flag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ptax</a:t>
            </a:r>
            <a:r>
              <a:rPr lang="en-US" sz="1600" dirty="0">
                <a:latin typeface="Courier New" panose="02070309020205020404" pitchFamily="49" charset="0"/>
                <a:cs typeface="Courier New" panose="02070309020205020404" pitchFamily="49" charset="0"/>
              </a:rPr>
              <a:t>-options=-v</a:t>
            </a:r>
            <a:r>
              <a:rPr lang="en-US" sz="1600" dirty="0"/>
              <a:t> when you compile your kernel w/ </a:t>
            </a:r>
            <a:r>
              <a:rPr lang="en-US" sz="1600" dirty="0" err="1">
                <a:latin typeface="Courier New" panose="02070309020205020404" pitchFamily="49" charset="0"/>
                <a:cs typeface="Courier New" panose="02070309020205020404" pitchFamily="49" charset="0"/>
              </a:rPr>
              <a:t>nvcc</a:t>
            </a:r>
            <a:endParaRPr lang="en-US" sz="1600" dirty="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4" name="Table 3"/>
          <p:cNvGraphicFramePr>
            <a:graphicFrameLocks noGrp="1"/>
          </p:cNvGraphicFramePr>
          <p:nvPr/>
        </p:nvGraphicFramePr>
        <p:xfrm>
          <a:off x="4759325" y="1217199"/>
          <a:ext cx="2673350" cy="368300"/>
        </p:xfrm>
        <a:graphic>
          <a:graphicData uri="http://schemas.openxmlformats.org/drawingml/2006/table">
            <a:tbl>
              <a:tblPr>
                <a:tableStyleId>{5C22544A-7EE6-4342-B048-85BDC9FD1C3A}</a:tableStyleId>
              </a:tblPr>
              <a:tblGrid>
                <a:gridCol w="1098862">
                  <a:extLst>
                    <a:ext uri="{9D8B030D-6E8A-4147-A177-3AD203B41FA5}">
                      <a16:colId xmlns:a16="http://schemas.microsoft.com/office/drawing/2014/main" val="3917067060"/>
                    </a:ext>
                  </a:extLst>
                </a:gridCol>
                <a:gridCol w="660088">
                  <a:extLst>
                    <a:ext uri="{9D8B030D-6E8A-4147-A177-3AD203B41FA5}">
                      <a16:colId xmlns:a16="http://schemas.microsoft.com/office/drawing/2014/main" val="3509980273"/>
                    </a:ext>
                  </a:extLst>
                </a:gridCol>
                <a:gridCol w="914400">
                  <a:extLst>
                    <a:ext uri="{9D8B030D-6E8A-4147-A177-3AD203B41FA5}">
                      <a16:colId xmlns:a16="http://schemas.microsoft.com/office/drawing/2014/main" val="2836445745"/>
                    </a:ext>
                  </a:extLst>
                </a:gridCol>
              </a:tblGrid>
              <a:tr h="184150">
                <a:tc>
                  <a:txBody>
                    <a:bodyPr/>
                    <a:lstStyle/>
                    <a:p>
                      <a:pPr algn="ctr" fontAlgn="ctr"/>
                      <a:r>
                        <a:rPr lang="en-US" sz="1100" u="none" strike="noStrike" dirty="0">
                          <a:effectLst/>
                        </a:rPr>
                        <a:t>registers</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6350" marR="6350" marT="6350" marB="0" anchor="ctr"/>
                </a:tc>
                <a:tc>
                  <a:txBody>
                    <a:bodyPr/>
                    <a:lstStyle/>
                    <a:p>
                      <a:pPr algn="ctr" fontAlgn="ctr"/>
                      <a:r>
                        <a:rPr lang="en-US" sz="1100" u="none" strike="noStrike" dirty="0">
                          <a:effectLst/>
                        </a:rPr>
                        <a:t>per thread</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366763459"/>
                  </a:ext>
                </a:extLst>
              </a:tr>
              <a:tr h="184150">
                <a:tc>
                  <a:txBody>
                    <a:bodyPr/>
                    <a:lstStyle/>
                    <a:p>
                      <a:pPr algn="ctr" fontAlgn="ctr"/>
                      <a:r>
                        <a:rPr lang="en-US" sz="1100" u="none" strike="noStrike" dirty="0">
                          <a:effectLst/>
                        </a:rPr>
                        <a:t>shared mem</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6350" marR="6350" marT="6350" marB="0" anchor="ctr"/>
                </a:tc>
                <a:tc>
                  <a:txBody>
                    <a:bodyPr/>
                    <a:lstStyle/>
                    <a:p>
                      <a:pPr algn="ctr" fontAlgn="ctr"/>
                      <a:r>
                        <a:rPr lang="en-US" sz="1100" u="none" strike="noStrike" dirty="0">
                          <a:effectLst/>
                        </a:rPr>
                        <a:t>per block</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673926866"/>
                  </a:ext>
                </a:extLst>
              </a:tr>
            </a:tbl>
          </a:graphicData>
        </a:graphic>
      </p:graphicFrame>
    </p:spTree>
    <p:extLst>
      <p:ext uri="{BB962C8B-B14F-4D97-AF65-F5344CB8AC3E}">
        <p14:creationId xmlns:p14="http://schemas.microsoft.com/office/powerpoint/2010/main" val="496409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Examples, Occupancy of hardware (Fermi example, 48 KB of </a:t>
            </a:r>
            <a:r>
              <a:rPr lang="en-US" sz="3200" dirty="0" err="1"/>
              <a:t>ShMem</a:t>
            </a:r>
            <a:r>
              <a:rPr lang="en-US" sz="3200" dirty="0"/>
              <a:t>)</a:t>
            </a:r>
          </a:p>
        </p:txBody>
      </p:sp>
      <p:sp>
        <p:nvSpPr>
          <p:cNvPr id="3" name="Content Placeholder 2"/>
          <p:cNvSpPr>
            <a:spLocks noGrp="1"/>
          </p:cNvSpPr>
          <p:nvPr>
            <p:ph idx="1"/>
          </p:nvPr>
        </p:nvSpPr>
        <p:spPr/>
        <p:txBody>
          <a:bodyPr/>
          <a:lstStyle/>
          <a:p>
            <a:r>
              <a:rPr lang="en-US" sz="1800" b="1" dirty="0"/>
              <a:t>Example 1, Fermi</a:t>
            </a:r>
            <a:r>
              <a:rPr lang="en-US" sz="1800" dirty="0"/>
              <a:t>: If each of your block demands 80 KB of shared memory, the kernel will fail to launch</a:t>
            </a:r>
          </a:p>
          <a:p>
            <a:pPr lvl="1"/>
            <a:r>
              <a:rPr lang="en-US" sz="1600" dirty="0"/>
              <a:t>Not enough memory on the SM to run even a block</a:t>
            </a:r>
          </a:p>
          <a:p>
            <a:pPr marL="344487" lvl="1" indent="0">
              <a:buNone/>
            </a:pPr>
            <a:br>
              <a:rPr lang="en-US" sz="1600" dirty="0"/>
            </a:br>
            <a:endParaRPr lang="en-US" sz="1600" dirty="0"/>
          </a:p>
          <a:p>
            <a:r>
              <a:rPr lang="en-US" sz="1800" b="1" dirty="0"/>
              <a:t>Example 2, Fermi</a:t>
            </a:r>
            <a:r>
              <a:rPr lang="en-US" sz="1800" dirty="0"/>
              <a:t>: If your blocks each uses 15 KB of shared mem, you can have up to three blocks running on one SM (there will be some shared mem that will go unused)</a:t>
            </a:r>
          </a:p>
          <a:p>
            <a:pPr marL="344487" lvl="1" indent="0">
              <a:buNone/>
            </a:pPr>
            <a:endParaRPr lang="en-US" sz="1400" dirty="0"/>
          </a:p>
          <a:p>
            <a:pPr lvl="1"/>
            <a:endParaRPr lang="en-US" sz="1400" dirty="0"/>
          </a:p>
          <a:p>
            <a:r>
              <a:rPr lang="en-US" sz="1800" b="1" dirty="0"/>
              <a:t>Example 3, Fermi</a:t>
            </a:r>
            <a:r>
              <a:rPr lang="en-US" sz="1800" dirty="0"/>
              <a:t>: Like Example 2 above, and you have 512 threads per block, each thread uses 30 registers.  Will one SM be able to handle </a:t>
            </a:r>
            <a:r>
              <a:rPr lang="en-US" sz="1800" dirty="0">
                <a:solidFill>
                  <a:srgbClr val="0070C0"/>
                </a:solidFill>
              </a:rPr>
              <a:t>2</a:t>
            </a:r>
            <a:r>
              <a:rPr lang="en-US" sz="1800" dirty="0"/>
              <a:t> blocks?</a:t>
            </a:r>
          </a:p>
          <a:p>
            <a:pPr lvl="1"/>
            <a:r>
              <a:rPr lang="en-US" sz="1600" dirty="0"/>
              <a:t>Total number of registers: 	512 x 2 x 30 = 30,720 out of the 48,000 are used   </a:t>
            </a:r>
            <a:r>
              <a:rPr lang="en-US" sz="1600" b="1" dirty="0">
                <a:solidFill>
                  <a:srgbClr val="008A3E"/>
                </a:solidFill>
              </a:rPr>
              <a:t>OK</a:t>
            </a:r>
          </a:p>
          <a:p>
            <a:pPr lvl="1"/>
            <a:r>
              <a:rPr lang="en-US" sz="1600" dirty="0"/>
              <a:t>Amount of shared memory: 	2 x 15K = 30 KB, well below 48 KB   </a:t>
            </a:r>
            <a:r>
              <a:rPr lang="en-US" sz="1600" b="1" dirty="0">
                <a:solidFill>
                  <a:srgbClr val="008A3E"/>
                </a:solidFill>
              </a:rPr>
              <a:t>OK</a:t>
            </a:r>
          </a:p>
          <a:p>
            <a:pPr lvl="1"/>
            <a:r>
              <a:rPr lang="en-US" sz="1600" dirty="0"/>
              <a:t>Number of warps: 		2 blocks x 512 threads = 1024 threads = 32 warps &lt; max of 48 </a:t>
            </a:r>
            <a:r>
              <a:rPr lang="en-US" sz="1600" b="1" dirty="0">
                <a:solidFill>
                  <a:srgbClr val="008A3E"/>
                </a:solidFill>
              </a:rPr>
              <a:t>OK</a:t>
            </a:r>
          </a:p>
          <a:p>
            <a:pPr lvl="1"/>
            <a:endParaRPr lang="en-US" sz="1600" dirty="0"/>
          </a:p>
          <a:p>
            <a:pPr lvl="1"/>
            <a:r>
              <a:rPr lang="en-US" sz="1600" dirty="0">
                <a:solidFill>
                  <a:srgbClr val="FF0000"/>
                </a:solidFill>
              </a:rPr>
              <a:t>Quiz</a:t>
            </a:r>
            <a:r>
              <a:rPr lang="en-US" sz="1600" dirty="0"/>
              <a:t>: Will the SM be able to handle 3 blocks?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8384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NVIDIA CUDA Occupancy Calculator</a:t>
            </a:r>
          </a:p>
        </p:txBody>
      </p:sp>
      <p:sp>
        <p:nvSpPr>
          <p:cNvPr id="3" name="Content Placeholder 2"/>
          <p:cNvSpPr>
            <a:spLocks noGrp="1"/>
          </p:cNvSpPr>
          <p:nvPr>
            <p:ph idx="1"/>
          </p:nvPr>
        </p:nvSpPr>
        <p:spPr/>
        <p:txBody>
          <a:bodyPr/>
          <a:lstStyle/>
          <a:p>
            <a:r>
              <a:rPr lang="en-US" sz="2000" dirty="0"/>
              <a:t>There is an “occupancy calculator” that can tell you what percentage of the HW gets utilized by your kernel</a:t>
            </a:r>
          </a:p>
          <a:p>
            <a:pPr lvl="1"/>
            <a:endParaRPr lang="en-US" sz="1600" dirty="0"/>
          </a:p>
          <a:p>
            <a:pPr lvl="1"/>
            <a:endParaRPr lang="en-US" sz="1600" dirty="0"/>
          </a:p>
          <a:p>
            <a:r>
              <a:rPr lang="en-US" sz="2000" dirty="0"/>
              <a:t>Comes as an Excel spreadsheet</a:t>
            </a:r>
          </a:p>
          <a:p>
            <a:pPr lvl="1"/>
            <a:endParaRPr lang="en-US" sz="1600" dirty="0"/>
          </a:p>
          <a:p>
            <a:pPr lvl="1"/>
            <a:endParaRPr lang="en-US" sz="1600" dirty="0"/>
          </a:p>
          <a:p>
            <a:r>
              <a:rPr lang="en-US" sz="2000" dirty="0"/>
              <a:t>Requires the following input</a:t>
            </a:r>
          </a:p>
          <a:p>
            <a:pPr lvl="1"/>
            <a:r>
              <a:rPr lang="en-US" sz="1800" dirty="0"/>
              <a:t>Compute capability</a:t>
            </a:r>
          </a:p>
          <a:p>
            <a:pPr lvl="1"/>
            <a:r>
              <a:rPr lang="en-US" sz="1800" dirty="0"/>
              <a:t>Threads per block</a:t>
            </a:r>
          </a:p>
          <a:p>
            <a:pPr lvl="1"/>
            <a:r>
              <a:rPr lang="en-US" sz="1800" dirty="0"/>
              <a:t>Registers per thread</a:t>
            </a:r>
          </a:p>
          <a:p>
            <a:pPr lvl="1"/>
            <a:r>
              <a:rPr lang="en-US" sz="1800" dirty="0"/>
              <a:t>Shared memory per block</a:t>
            </a:r>
          </a:p>
          <a:p>
            <a:pPr lvl="1"/>
            <a:r>
              <a:rPr lang="en-US" sz="1800" dirty="0"/>
              <a:t>Selected Shared Memory Size </a:t>
            </a:r>
            <a:r>
              <a:rPr lang="en-US" sz="1800" dirty="0" err="1"/>
              <a:t>Config</a:t>
            </a:r>
            <a:r>
              <a:rPr lang="en-US" sz="1800" dirty="0"/>
              <a:t> (bytes)</a:t>
            </a:r>
          </a:p>
          <a:p>
            <a:pPr lvl="1"/>
            <a:r>
              <a:rPr lang="en-US" sz="1600" dirty="0"/>
              <a:t>Selected Global Load Caching Mode</a:t>
            </a:r>
          </a:p>
          <a:p>
            <a:pPr lvl="1"/>
            <a:endParaRPr lang="en-US" sz="1600" dirty="0"/>
          </a:p>
          <a:p>
            <a:r>
              <a:rPr lang="en-US" sz="2000" dirty="0"/>
              <a:t>Search online “CUDA occupancy calculator” to get the excel file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1556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bwMode="auto">
          <a:xfrm>
            <a:off x="0" y="6629400"/>
            <a:ext cx="2514600" cy="2286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1pPr>
            <a:lvl2pPr marL="37931725" indent="-37474525" algn="l" rtl="0" eaLnBrk="0" fontAlgn="base"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2pPr>
            <a:lvl3pPr marL="914400" algn="l" rtl="0" eaLnBrk="0" fontAlgn="base"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3pPr>
            <a:lvl4pPr marL="1371600" algn="l" rtl="0" eaLnBrk="0" fontAlgn="base"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4pPr>
            <a:lvl5pPr marL="1828800" algn="l" rtl="0" eaLnBrk="0" fontAlgn="base"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5pPr>
            <a:lvl6pPr marL="457200" algn="l" defTabSz="914400" rtl="0" eaLnBrk="0" fontAlgn="base" latinLnBrk="0"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6pPr>
            <a:lvl7pPr marL="914400" algn="l" defTabSz="914400" rtl="0" eaLnBrk="0" fontAlgn="base" latinLnBrk="0"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7pPr>
            <a:lvl8pPr marL="1371600" algn="l" defTabSz="914400" rtl="0" eaLnBrk="0" fontAlgn="base" latinLnBrk="0"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8pPr>
            <a:lvl9pPr marL="1828800" algn="l" defTabSz="914400" rtl="0" eaLnBrk="0" fontAlgn="base" latinLnBrk="0"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charset="0"/>
                <a:ea typeface="ＭＳ Ｐゴシック" pitchFamily="-112" charset="-128"/>
                <a:cs typeface="+mn-cs"/>
                <a:sym typeface="Arial" charset="0"/>
              </a:rPr>
              <a:t>Google this term: “</a:t>
            </a:r>
            <a:r>
              <a:rPr kumimoji="0" lang="en-US" sz="800" b="0" i="0" u="none" strike="noStrike" kern="1200" cap="none" spc="0" normalizeH="0" baseline="0" noProof="0" dirty="0" err="1">
                <a:ln>
                  <a:noFill/>
                </a:ln>
                <a:solidFill>
                  <a:prstClr val="black"/>
                </a:solidFill>
                <a:effectLst/>
                <a:uLnTx/>
                <a:uFillTx/>
                <a:latin typeface="Arial" charset="0"/>
                <a:ea typeface="ＭＳ Ｐゴシック" pitchFamily="-112" charset="-128"/>
                <a:cs typeface="+mn-cs"/>
                <a:sym typeface="Arial" charset="0"/>
              </a:rPr>
              <a:t>cuda</a:t>
            </a:r>
            <a:r>
              <a:rPr kumimoji="0" lang="en-US" sz="800" b="0" i="0" u="none" strike="noStrike" kern="1200" cap="none" spc="0" normalizeH="0" baseline="0" noProof="0" dirty="0">
                <a:ln>
                  <a:noFill/>
                </a:ln>
                <a:solidFill>
                  <a:prstClr val="black"/>
                </a:solidFill>
                <a:effectLst/>
                <a:uLnTx/>
                <a:uFillTx/>
                <a:latin typeface="Arial" charset="0"/>
                <a:ea typeface="ＭＳ Ｐゴシック" pitchFamily="-112" charset="-128"/>
                <a:cs typeface="+mn-cs"/>
                <a:sym typeface="Arial" charset="0"/>
              </a:rPr>
              <a:t> occupancy calculator”</a:t>
            </a:r>
          </a:p>
        </p:txBody>
      </p:sp>
      <p:sp>
        <p:nvSpPr>
          <p:cNvPr id="2" name="Title 1"/>
          <p:cNvSpPr>
            <a:spLocks noGrp="1"/>
          </p:cNvSpPr>
          <p:nvPr>
            <p:ph type="title"/>
          </p:nvPr>
        </p:nvSpPr>
        <p:spPr/>
        <p:txBody>
          <a:bodyPr>
            <a:normAutofit/>
          </a:bodyPr>
          <a:lstStyle/>
          <a:p>
            <a:r>
              <a:rPr lang="en-US" dirty="0"/>
              <a:t>NVIDIA CUDA Occupancy Calculator</a:t>
            </a:r>
          </a:p>
        </p:txBody>
      </p:sp>
      <p:pic>
        <p:nvPicPr>
          <p:cNvPr id="4" name="Picture 3"/>
          <p:cNvPicPr>
            <a:picLocks noChangeAspect="1"/>
          </p:cNvPicPr>
          <p:nvPr/>
        </p:nvPicPr>
        <p:blipFill>
          <a:blip r:embed="rId2"/>
          <a:stretch>
            <a:fillRect/>
          </a:stretch>
        </p:blipFill>
        <p:spPr>
          <a:xfrm>
            <a:off x="1804989" y="865848"/>
            <a:ext cx="8278368" cy="5721096"/>
          </a:xfrm>
          <a:prstGeom prst="rect">
            <a:avLst/>
          </a:prstGeom>
        </p:spPr>
      </p:pic>
    </p:spTree>
    <p:extLst>
      <p:ext uri="{BB962C8B-B14F-4D97-AF65-F5344CB8AC3E}">
        <p14:creationId xmlns:p14="http://schemas.microsoft.com/office/powerpoint/2010/main" val="2454828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sz="3200" dirty="0"/>
              <a:t>Example: Occupancy Study</a:t>
            </a:r>
            <a:br>
              <a:rPr lang="en-US" sz="3200" dirty="0"/>
            </a:br>
            <a:r>
              <a:rPr lang="en-US" sz="1800" dirty="0"/>
              <a:t>[NOTE: Specific to </a:t>
            </a:r>
            <a:r>
              <a:rPr lang="en-US" sz="1800" dirty="0">
                <a:solidFill>
                  <a:srgbClr val="FFCC66"/>
                </a:solidFill>
              </a:rPr>
              <a:t>Fermi</a:t>
            </a:r>
            <a:r>
              <a:rPr lang="en-US" sz="1800" dirty="0"/>
              <a:t>]</a:t>
            </a:r>
          </a:p>
        </p:txBody>
      </p:sp>
      <p:sp>
        <p:nvSpPr>
          <p:cNvPr id="193539" name="Rectangle 3"/>
          <p:cNvSpPr>
            <a:spLocks noGrp="1" noChangeArrowheads="1"/>
          </p:cNvSpPr>
          <p:nvPr>
            <p:ph idx="1"/>
          </p:nvPr>
        </p:nvSpPr>
        <p:spPr/>
        <p:txBody>
          <a:bodyPr/>
          <a:lstStyle/>
          <a:p>
            <a:endParaRPr lang="en-US" sz="2000" dirty="0"/>
          </a:p>
          <a:p>
            <a:endParaRPr lang="en-US" sz="2000" dirty="0"/>
          </a:p>
          <a:p>
            <a:r>
              <a:rPr lang="en-US" sz="2000" dirty="0"/>
              <a:t>For Matrix Multiplication example (with shared memory), should I use 8x8, 16x16, or 64x64 threads per blocks?</a:t>
            </a:r>
          </a:p>
          <a:p>
            <a:pPr lvl="3"/>
            <a:endParaRPr lang="en-US" sz="1200" dirty="0"/>
          </a:p>
          <a:p>
            <a:pPr lvl="1"/>
            <a:r>
              <a:rPr lang="en-US" sz="1800" dirty="0"/>
              <a:t>For 8x8, we have 64 threads per Block. Since each Fermi SM can manage up to 1536 resident threads, it could take up to 32 Blocks. However, each SM is limited to 8 resident Blocks, so only 512 threads will go into each SM!</a:t>
            </a:r>
          </a:p>
          <a:p>
            <a:pPr lvl="3"/>
            <a:endParaRPr lang="en-US" sz="1200" dirty="0"/>
          </a:p>
          <a:p>
            <a:pPr lvl="1"/>
            <a:r>
              <a:rPr lang="en-US" sz="1800" dirty="0"/>
              <a:t>For 16x16, we have 256 threads per Block. Since each Fermi SM can take up to 1536 resident threads, it can take up to 6 Blocks unless other resource considerations overrule.</a:t>
            </a:r>
          </a:p>
          <a:p>
            <a:pPr lvl="2"/>
            <a:r>
              <a:rPr lang="en-US" sz="1600" dirty="0"/>
              <a:t>Next you need to see how much shared memory and how many registers get used in order to understand whether you can actually have four blocks per SM</a:t>
            </a:r>
          </a:p>
          <a:p>
            <a:pPr lvl="3"/>
            <a:endParaRPr lang="en-US" sz="1200" dirty="0"/>
          </a:p>
          <a:p>
            <a:pPr lvl="1"/>
            <a:r>
              <a:rPr lang="en-US" sz="1800" dirty="0"/>
              <a:t>64x64 is a no starter,  you can only have up to 1024 threads in a block, the tile cannot be this big</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0925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Occupancy != Performance</a:t>
            </a:r>
            <a:br>
              <a:rPr lang="en-US" dirty="0"/>
            </a:br>
            <a:r>
              <a:rPr lang="en-US" sz="1600" dirty="0"/>
              <a:t>[yet a pretty good proxy]</a:t>
            </a:r>
          </a:p>
        </p:txBody>
      </p:sp>
      <p:sp>
        <p:nvSpPr>
          <p:cNvPr id="3" name="Content Placeholder 2"/>
          <p:cNvSpPr>
            <a:spLocks noGrp="1"/>
          </p:cNvSpPr>
          <p:nvPr>
            <p:ph idx="1"/>
          </p:nvPr>
        </p:nvSpPr>
        <p:spPr/>
        <p:txBody>
          <a:bodyPr/>
          <a:lstStyle/>
          <a:p>
            <a:endParaRPr lang="en-US" sz="2000" dirty="0"/>
          </a:p>
          <a:p>
            <a:r>
              <a:rPr lang="en-US" sz="2000" dirty="0"/>
              <a:t>Increasing occupancy does not necessarily increase performance</a:t>
            </a:r>
          </a:p>
          <a:p>
            <a:pPr lvl="1"/>
            <a:r>
              <a:rPr lang="en-US" sz="1600" dirty="0"/>
              <a:t>If you want to read more about this, there is a </a:t>
            </a:r>
            <a:r>
              <a:rPr lang="en-US" sz="1600" dirty="0" err="1"/>
              <a:t>Volkov</a:t>
            </a:r>
            <a:r>
              <a:rPr lang="en-US" sz="1600" dirty="0"/>
              <a:t> paper, assigned reading</a:t>
            </a:r>
          </a:p>
          <a:p>
            <a:pPr lvl="1"/>
            <a:r>
              <a:rPr lang="en-US" sz="1600" dirty="0"/>
              <a:t>What controls the damage is the Instruction Level Parallelism (ILP) that the compiler can capitalize on (better efficiency in pipelining, instruction reordering, etc.)</a:t>
            </a:r>
          </a:p>
          <a:p>
            <a:endParaRPr lang="en-US" sz="2000" dirty="0"/>
          </a:p>
          <a:p>
            <a:pPr marL="0" indent="0" algn="ctr">
              <a:buNone/>
            </a:pPr>
            <a:r>
              <a:rPr lang="en-US" sz="1600" dirty="0"/>
              <a:t>HOWEVER,</a:t>
            </a:r>
          </a:p>
          <a:p>
            <a:endParaRPr lang="en-US" sz="2000" dirty="0"/>
          </a:p>
          <a:p>
            <a:r>
              <a:rPr lang="en-US" sz="2000" dirty="0"/>
              <a:t>Low-occupancy multiprocessors are likely to have a hard time when it comes to hiding latency on memory-bound kernels</a:t>
            </a:r>
          </a:p>
          <a:p>
            <a:pPr lvl="1"/>
            <a:r>
              <a:rPr lang="en-US" sz="1600" dirty="0"/>
              <a:t>This latency hiding draws on Thread Level Parallelism (TLP); i.e., having enough threads (warps, that is) that are ready for execution</a:t>
            </a:r>
          </a:p>
          <a:p>
            <a:pPr lvl="1"/>
            <a:endParaRPr lang="en-US" sz="16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7209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 Your Application</a:t>
            </a:r>
          </a:p>
        </p:txBody>
      </p:sp>
      <p:sp>
        <p:nvSpPr>
          <p:cNvPr id="3" name="Content Placeholder 2"/>
          <p:cNvSpPr>
            <a:spLocks noGrp="1"/>
          </p:cNvSpPr>
          <p:nvPr>
            <p:ph idx="1"/>
          </p:nvPr>
        </p:nvSpPr>
        <p:spPr/>
        <p:txBody>
          <a:bodyPr/>
          <a:lstStyle/>
          <a:p>
            <a:r>
              <a:rPr lang="en-US" sz="2000" dirty="0"/>
              <a:t>Parameterization helps adaptation to different GPUs</a:t>
            </a:r>
          </a:p>
          <a:p>
            <a:endParaRPr lang="en-US" sz="2000" dirty="0"/>
          </a:p>
          <a:p>
            <a:r>
              <a:rPr lang="en-US" sz="2000" dirty="0"/>
              <a:t>GPUs vary in many ways</a:t>
            </a:r>
          </a:p>
          <a:p>
            <a:pPr lvl="1"/>
            <a:r>
              <a:rPr lang="en-US" sz="1600" dirty="0"/>
              <a:t># of SMs</a:t>
            </a:r>
          </a:p>
          <a:p>
            <a:pPr lvl="1"/>
            <a:r>
              <a:rPr lang="en-US" sz="1600" dirty="0"/>
              <a:t>Memory bandwidth</a:t>
            </a:r>
          </a:p>
          <a:p>
            <a:pPr lvl="1"/>
            <a:r>
              <a:rPr lang="en-US" sz="1600" dirty="0"/>
              <a:t>Shared memory size</a:t>
            </a:r>
          </a:p>
          <a:p>
            <a:pPr lvl="1"/>
            <a:r>
              <a:rPr lang="en-US" sz="1600" dirty="0"/>
              <a:t>Register file size</a:t>
            </a:r>
          </a:p>
          <a:p>
            <a:pPr lvl="1"/>
            <a:r>
              <a:rPr lang="en-US" sz="1600" dirty="0"/>
              <a:t>Max. threads per block</a:t>
            </a:r>
          </a:p>
          <a:p>
            <a:pPr lvl="1"/>
            <a:r>
              <a:rPr lang="en-US" sz="1600" dirty="0"/>
              <a:t>Max. number of warps per SM</a:t>
            </a:r>
          </a:p>
          <a:p>
            <a:endParaRPr lang="en-US" sz="2000" dirty="0"/>
          </a:p>
          <a:p>
            <a:r>
              <a:rPr lang="en-US" sz="2000" dirty="0"/>
              <a:t>You can even make apps self-tuning (like FFTW and ATLAS)</a:t>
            </a:r>
          </a:p>
          <a:p>
            <a:pPr lvl="1"/>
            <a:r>
              <a:rPr lang="en-US" sz="1600" dirty="0"/>
              <a:t>“Experiment” mode discovers and saves optimal configuration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286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get started…</a:t>
            </a:r>
          </a:p>
        </p:txBody>
      </p:sp>
      <p:sp>
        <p:nvSpPr>
          <p:cNvPr id="3" name="Content Placeholder 2"/>
          <p:cNvSpPr>
            <a:spLocks noGrp="1"/>
          </p:cNvSpPr>
          <p:nvPr>
            <p:ph idx="1"/>
          </p:nvPr>
        </p:nvSpPr>
        <p:spPr/>
        <p:txBody>
          <a:bodyPr>
            <a:normAutofit fontScale="85000" lnSpcReduction="20000"/>
          </a:bodyPr>
          <a:lstStyle/>
          <a:p>
            <a:r>
              <a:rPr lang="en-US" dirty="0"/>
              <a:t>Last time</a:t>
            </a:r>
          </a:p>
          <a:p>
            <a:pPr lvl="1"/>
            <a:r>
              <a:rPr lang="en-US" dirty="0"/>
              <a:t>GPU mem operations: focus on shared memory</a:t>
            </a:r>
          </a:p>
          <a:p>
            <a:pPr lvl="1"/>
            <a:r>
              <a:rPr lang="en-US" dirty="0"/>
              <a:t>GPU mem operations: focus on global memory</a:t>
            </a:r>
          </a:p>
          <a:p>
            <a:pPr lvl="1"/>
            <a:r>
              <a:rPr lang="en-US" dirty="0"/>
              <a:t>How parallel computing makes memory operations tricky</a:t>
            </a:r>
          </a:p>
          <a:p>
            <a:pPr lvl="2"/>
            <a:r>
              <a:rPr lang="en-US" dirty="0"/>
              <a:t>RAW, WAW, WAR hazards</a:t>
            </a:r>
          </a:p>
          <a:p>
            <a:endParaRPr lang="en-US" dirty="0"/>
          </a:p>
          <a:p>
            <a:r>
              <a:rPr lang="en-US" dirty="0"/>
              <a:t>Today</a:t>
            </a:r>
          </a:p>
          <a:p>
            <a:pPr lvl="1"/>
            <a:r>
              <a:rPr lang="en-US" dirty="0"/>
              <a:t>Atomic operations</a:t>
            </a:r>
          </a:p>
          <a:p>
            <a:pPr lvl="1"/>
            <a:r>
              <a:rPr lang="en-US" dirty="0"/>
              <a:t>Things that determine the speed of execution of a kernel</a:t>
            </a:r>
          </a:p>
          <a:p>
            <a:pPr lvl="1"/>
            <a:r>
              <a:rPr lang="en-US" dirty="0"/>
              <a:t>Case studies: parallel reduction on the GPU</a:t>
            </a:r>
          </a:p>
          <a:p>
            <a:endParaRPr lang="en-US" dirty="0"/>
          </a:p>
          <a:p>
            <a:r>
              <a:rPr lang="en-US" dirty="0"/>
              <a:t>Other tidbits:</a:t>
            </a:r>
          </a:p>
          <a:p>
            <a:pPr lvl="1"/>
            <a:r>
              <a:rPr lang="en-US" dirty="0"/>
              <a:t>Assignment due on Th, 02/25, at 9 pm</a:t>
            </a:r>
          </a:p>
          <a:p>
            <a:pPr lvl="1"/>
            <a:r>
              <a:rPr lang="en-US" dirty="0"/>
              <a:t>Four or five assignments are going to be increasingly difficult</a:t>
            </a:r>
          </a:p>
          <a:p>
            <a:pPr lvl="2"/>
            <a:r>
              <a:rPr lang="en-US" dirty="0"/>
              <a:t>Drop two of them if you are overwhelmed. Stay focused, make the right call</a:t>
            </a:r>
          </a:p>
          <a:p>
            <a:pPr lvl="1"/>
            <a:r>
              <a:rPr lang="en-US" dirty="0"/>
              <a:t>Do not run your code on the Euler </a:t>
            </a:r>
            <a:r>
              <a:rPr lang="en-US" dirty="0" err="1"/>
              <a:t>headnode</a:t>
            </a:r>
            <a:r>
              <a:rPr lang="en-US" dirty="0"/>
              <a:t> (use Slurm)</a:t>
            </a:r>
          </a:p>
          <a:p>
            <a:pPr lvl="1"/>
            <a:r>
              <a:rPr lang="en-US" dirty="0"/>
              <a:t>You can download the recording onto your machine, don’t need to listen to lecture through Canvas</a:t>
            </a:r>
          </a:p>
        </p:txBody>
      </p:sp>
      <p:sp>
        <p:nvSpPr>
          <p:cNvPr id="4" name="Slide Number Placeholder 3"/>
          <p:cNvSpPr>
            <a:spLocks noGrp="1"/>
          </p:cNvSpPr>
          <p:nvPr>
            <p:ph type="sldNum" sz="quarter" idx="12"/>
          </p:nvPr>
        </p:nvSpPr>
        <p:spPr/>
        <p:txBody>
          <a:bodyPr/>
          <a:lstStyle/>
          <a:p>
            <a:fld id="{67D2203D-769A-4D5A-AE4C-EA73FDE6A130}" type="slidenum">
              <a:rPr lang="en-US" smtClean="0"/>
              <a:t>4</a:t>
            </a:fld>
            <a:endParaRPr lang="en-US"/>
          </a:p>
        </p:txBody>
      </p:sp>
      <p:sp>
        <p:nvSpPr>
          <p:cNvPr id="5" name="Rectangle 4">
            <a:extLst>
              <a:ext uri="{FF2B5EF4-FFF2-40B4-BE49-F238E27FC236}">
                <a16:creationId xmlns:a16="http://schemas.microsoft.com/office/drawing/2014/main" id="{D8D39F20-0EAA-42D9-AF87-E0E567590A9B}"/>
              </a:ext>
            </a:extLst>
          </p:cNvPr>
          <p:cNvSpPr/>
          <p:nvPr/>
        </p:nvSpPr>
        <p:spPr>
          <a:xfrm>
            <a:off x="8171156" y="917265"/>
            <a:ext cx="3873500" cy="2893100"/>
          </a:xfrm>
          <a:prstGeom prst="rect">
            <a:avLst/>
          </a:prstGeom>
          <a:solidFill>
            <a:schemeClr val="bg1">
              <a:lumMod val="95000"/>
            </a:schemeClr>
          </a:solidFill>
        </p:spPr>
        <p:txBody>
          <a:bodyPr wrap="square">
            <a:spAutoFit/>
          </a:bodyPr>
          <a:lstStyle/>
          <a:p>
            <a:r>
              <a:rPr lang="en-US" sz="1400" b="1" dirty="0">
                <a:solidFill>
                  <a:srgbClr val="AC2CD4"/>
                </a:solidFill>
                <a:latin typeface="Consolas" panose="020B0609020204030204" pitchFamily="49" charset="0"/>
              </a:rPr>
              <a:t>__device__</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volatile</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X = 1, Y = 2;</a:t>
            </a:r>
          </a:p>
          <a:p>
            <a:endParaRPr lang="en-US" sz="1400" b="1" dirty="0">
              <a:solidFill>
                <a:srgbClr val="000000"/>
              </a:solidFill>
              <a:latin typeface="Consolas" panose="020B0609020204030204" pitchFamily="49" charset="0"/>
            </a:endParaRPr>
          </a:p>
          <a:p>
            <a:r>
              <a:rPr lang="en-US" sz="1400" b="1" dirty="0">
                <a:solidFill>
                  <a:srgbClr val="AC2CD4"/>
                </a:solidFill>
                <a:latin typeface="Consolas" panose="020B0609020204030204" pitchFamily="49" charset="0"/>
              </a:rPr>
              <a:t>__device__</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writeXY</a:t>
            </a:r>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    X = 10;</a:t>
            </a:r>
          </a:p>
          <a:p>
            <a:r>
              <a:rPr lang="en-US" sz="1400" b="1" dirty="0">
                <a:solidFill>
                  <a:srgbClr val="000000"/>
                </a:solidFill>
                <a:latin typeface="Consolas" panose="020B0609020204030204" pitchFamily="49" charset="0"/>
              </a:rPr>
              <a:t>    Y = 20;</a:t>
            </a:r>
          </a:p>
          <a:p>
            <a:r>
              <a:rPr lang="en-US" sz="1400" b="1" dirty="0">
                <a:solidFill>
                  <a:srgbClr val="000000"/>
                </a:solidFill>
                <a:latin typeface="Consolas" panose="020B0609020204030204" pitchFamily="49" charset="0"/>
              </a:rPr>
              <a:t>}</a:t>
            </a:r>
          </a:p>
          <a:p>
            <a:endParaRPr lang="en-US" sz="1400" b="1" dirty="0">
              <a:solidFill>
                <a:srgbClr val="0000FF"/>
              </a:solidFill>
              <a:latin typeface="Consolas" panose="020B0609020204030204" pitchFamily="49" charset="0"/>
            </a:endParaRPr>
          </a:p>
          <a:p>
            <a:r>
              <a:rPr lang="en-US" sz="1400" b="1" dirty="0">
                <a:solidFill>
                  <a:srgbClr val="AC2CD4"/>
                </a:solidFill>
                <a:latin typeface="Consolas" panose="020B0609020204030204" pitchFamily="49" charset="0"/>
              </a:rPr>
              <a:t>__device__</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readXY</a:t>
            </a:r>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A = Y;</a:t>
            </a:r>
          </a:p>
          <a:p>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B = X;</a:t>
            </a:r>
          </a:p>
          <a:p>
            <a:r>
              <a:rPr lang="en-US" sz="1400" b="1" dirty="0">
                <a:solidFill>
                  <a:srgbClr val="000000"/>
                </a:solidFill>
                <a:latin typeface="Consolas" panose="020B0609020204030204" pitchFamily="49" charset="0"/>
              </a:rPr>
              <a:t>}</a:t>
            </a:r>
            <a:endParaRPr lang="en-US" sz="3600" b="1" dirty="0"/>
          </a:p>
        </p:txBody>
      </p:sp>
    </p:spTree>
    <p:extLst>
      <p:ext uri="{BB962C8B-B14F-4D97-AF65-F5344CB8AC3E}">
        <p14:creationId xmlns:p14="http://schemas.microsoft.com/office/powerpoint/2010/main" val="2475800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178145" y="3628163"/>
            <a:ext cx="7890933" cy="823393"/>
          </a:xfrm>
        </p:spPr>
        <p:txBody>
          <a:bodyPr/>
          <a:lstStyle/>
          <a:p>
            <a:r>
              <a:rPr lang="en-US" sz="3200" dirty="0"/>
              <a:t>CUDA Optimization Rules of Thumb</a:t>
            </a:r>
            <a:endParaRPr lang="en-US" sz="1800"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81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CUDA Software: </a:t>
            </a:r>
            <a:r>
              <a:rPr lang="en-US" dirty="0">
                <a:solidFill>
                  <a:srgbClr val="FFC000"/>
                </a:solidFill>
              </a:rPr>
              <a:t>High-Priority</a:t>
            </a:r>
            <a:r>
              <a:rPr lang="en-US" dirty="0"/>
              <a:t> Recommendations</a:t>
            </a:r>
          </a:p>
        </p:txBody>
      </p:sp>
      <p:sp>
        <p:nvSpPr>
          <p:cNvPr id="3" name="Content Placeholder 2"/>
          <p:cNvSpPr>
            <a:spLocks noGrp="1"/>
          </p:cNvSpPr>
          <p:nvPr>
            <p:ph idx="1"/>
          </p:nvPr>
        </p:nvSpPr>
        <p:spPr/>
        <p:txBody>
          <a:bodyPr/>
          <a:lstStyle/>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t>To get the maximum benefit from CUDA, focus first on finding ways to </a:t>
            </a:r>
            <a:r>
              <a:rPr lang="en-US" sz="2000" dirty="0">
                <a:solidFill>
                  <a:srgbClr val="0070C0"/>
                </a:solidFill>
              </a:rPr>
              <a:t>parallelize sequential</a:t>
            </a:r>
            <a:r>
              <a:rPr lang="en-US" sz="2000" dirty="0"/>
              <a:t> code. Expose fine grain parallelism</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solidFill>
                  <a:srgbClr val="0070C0"/>
                </a:solidFill>
              </a:rPr>
              <a:t>Minimize data transfer</a:t>
            </a:r>
            <a:r>
              <a:rPr lang="en-US" sz="2000" dirty="0"/>
              <a:t> between the host and the device, even if it means running some kernels on the device that do not show performance gains when compared with running them on the host CPU</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7"/>
          <p:cNvSpPr/>
          <p:nvPr/>
        </p:nvSpPr>
        <p:spPr>
          <a:xfrm>
            <a:off x="2286000" y="6400801"/>
            <a:ext cx="7772400"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Very good resource: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http://docs.nvidia.com/cuda/cuda-c-best-practices-guide/index.html#abstract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9305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CUDA Software: </a:t>
            </a:r>
            <a:r>
              <a:rPr lang="en-US" dirty="0">
                <a:solidFill>
                  <a:srgbClr val="FFC000"/>
                </a:solidFill>
              </a:rPr>
              <a:t>High-Priority</a:t>
            </a:r>
            <a:r>
              <a:rPr lang="en-US" dirty="0"/>
              <a:t> Recommendations</a:t>
            </a:r>
          </a:p>
        </p:txBody>
      </p:sp>
      <p:sp>
        <p:nvSpPr>
          <p:cNvPr id="3" name="Content Placeholder 2"/>
          <p:cNvSpPr>
            <a:spLocks noGrp="1"/>
          </p:cNvSpPr>
          <p:nvPr>
            <p:ph idx="1"/>
          </p:nvPr>
        </p:nvSpPr>
        <p:spPr/>
        <p:txBody>
          <a:bodyPr/>
          <a:lstStyle/>
          <a:p>
            <a:pPr marL="457200" indent="-457200">
              <a:buFont typeface="+mj-lt"/>
              <a:buAutoNum type="arabicPeriod" startAt="4"/>
            </a:pPr>
            <a:endParaRPr lang="en-US" sz="2000" dirty="0"/>
          </a:p>
          <a:p>
            <a:pPr marL="457200" indent="-457200">
              <a:buFont typeface="+mj-lt"/>
              <a:buAutoNum type="arabicPeriod" startAt="4"/>
            </a:pPr>
            <a:endParaRPr lang="en-US" sz="2000" dirty="0"/>
          </a:p>
          <a:p>
            <a:pPr marL="457200" indent="-457200">
              <a:buFont typeface="+mj-lt"/>
              <a:buAutoNum type="arabicPeriod" startAt="4"/>
            </a:pPr>
            <a:endParaRPr lang="en-US" sz="2000" dirty="0"/>
          </a:p>
          <a:p>
            <a:pPr>
              <a:buFont typeface="+mj-lt"/>
              <a:buAutoNum type="arabicPeriod" startAt="3"/>
            </a:pPr>
            <a:r>
              <a:rPr lang="en-US" sz="2000" dirty="0"/>
              <a:t>Strive to have </a:t>
            </a:r>
            <a:r>
              <a:rPr lang="en-US" sz="2000" dirty="0">
                <a:solidFill>
                  <a:srgbClr val="0070C0"/>
                </a:solidFill>
              </a:rPr>
              <a:t>aligned and coalesced global memory accesses</a:t>
            </a:r>
            <a:r>
              <a:rPr lang="en-US" sz="2000" dirty="0"/>
              <a:t>. Design your implementation such that global memory accesses are coalesced for that part of the red-hot parts of the code</a:t>
            </a:r>
          </a:p>
          <a:p>
            <a:pPr marL="457200" indent="-457200">
              <a:buFont typeface="+mj-lt"/>
              <a:buAutoNum type="arabicPeriod" startAt="3"/>
            </a:pPr>
            <a:endParaRPr lang="en-US" sz="2000" dirty="0"/>
          </a:p>
          <a:p>
            <a:pPr marL="457200" indent="-457200">
              <a:buFont typeface="+mj-lt"/>
              <a:buAutoNum type="arabicPeriod" startAt="3"/>
            </a:pPr>
            <a:endParaRPr lang="en-US" sz="2000" dirty="0"/>
          </a:p>
          <a:p>
            <a:pPr marL="457200" indent="-457200">
              <a:buFont typeface="+mj-lt"/>
              <a:buAutoNum type="arabicPeriod" startAt="3"/>
            </a:pPr>
            <a:endParaRPr lang="en-US" sz="2000" dirty="0"/>
          </a:p>
          <a:p>
            <a:pPr marL="457200" indent="-457200">
              <a:buFont typeface="+mj-lt"/>
              <a:buAutoNum type="arabicPeriod" startAt="3"/>
            </a:pPr>
            <a:r>
              <a:rPr lang="en-US" sz="2000" dirty="0"/>
              <a:t>Minimize the use of global memory. Prefer </a:t>
            </a:r>
            <a:r>
              <a:rPr lang="en-US" sz="2000" dirty="0">
                <a:solidFill>
                  <a:srgbClr val="0070C0"/>
                </a:solidFill>
              </a:rPr>
              <a:t>shared memory</a:t>
            </a:r>
            <a:r>
              <a:rPr lang="en-US" sz="2000" dirty="0"/>
              <a:t> access where possible (consider tiling as a design solution)</a:t>
            </a:r>
          </a:p>
          <a:p>
            <a:pPr marL="457200" indent="-457200">
              <a:buFont typeface="+mj-lt"/>
              <a:buAutoNum type="arabicPeriod" startAt="3"/>
            </a:pPr>
            <a:endParaRPr lang="en-US" sz="2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2286000" y="6400801"/>
            <a:ext cx="7086600"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http://docs.nvidia.com/cuda/cuda-c-best-practices-guide/index.html#abstract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0435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CUDA Software: </a:t>
            </a:r>
            <a:r>
              <a:rPr lang="en-US" dirty="0">
                <a:solidFill>
                  <a:srgbClr val="FFC000"/>
                </a:solidFill>
              </a:rPr>
              <a:t>Medium-Priority</a:t>
            </a:r>
            <a:r>
              <a:rPr lang="en-US" dirty="0"/>
              <a:t> Recommendations</a:t>
            </a:r>
          </a:p>
        </p:txBody>
      </p:sp>
      <p:sp>
        <p:nvSpPr>
          <p:cNvPr id="3" name="Content Placeholder 2"/>
          <p:cNvSpPr>
            <a:spLocks noGrp="1"/>
          </p:cNvSpPr>
          <p:nvPr>
            <p:ph idx="1"/>
          </p:nvPr>
        </p:nvSpPr>
        <p:spPr/>
        <p:txBody>
          <a:bodyPr/>
          <a:lstStyle/>
          <a:p>
            <a:pPr marL="457200" indent="-457200">
              <a:buFont typeface="+mj-lt"/>
              <a:buAutoNum type="arabicPeriod"/>
            </a:pPr>
            <a:endParaRPr lang="en-US" sz="2000" dirty="0"/>
          </a:p>
          <a:p>
            <a:pPr marL="457200" indent="-457200">
              <a:buFont typeface="+mj-lt"/>
              <a:buAutoNum type="arabicPeriod"/>
            </a:pPr>
            <a:r>
              <a:rPr lang="en-US" sz="2000" dirty="0"/>
              <a:t>Accesses to shared memory should be designed to avoid serializing requests due to </a:t>
            </a:r>
            <a:r>
              <a:rPr lang="en-US" sz="2000" dirty="0">
                <a:solidFill>
                  <a:srgbClr val="0070C0"/>
                </a:solidFill>
              </a:rPr>
              <a:t>bank conflicts</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t>Strive for sufficient occupancy</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t>Keep the number of threads per block a </a:t>
            </a:r>
            <a:r>
              <a:rPr lang="en-US" sz="2000" dirty="0">
                <a:solidFill>
                  <a:srgbClr val="0070C0"/>
                </a:solidFill>
              </a:rPr>
              <a:t>multiple of 32</a:t>
            </a:r>
            <a:r>
              <a:rPr lang="en-US" sz="2000" dirty="0"/>
              <a:t> to avoid wasted lanes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2286000" y="6400801"/>
            <a:ext cx="7086600"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http://docs.nvidia.com/cuda/cuda-c-best-practices-guide/index.html#abstract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87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CUDA Software: </a:t>
            </a:r>
            <a:r>
              <a:rPr lang="en-US" dirty="0">
                <a:solidFill>
                  <a:srgbClr val="FFC000"/>
                </a:solidFill>
              </a:rPr>
              <a:t>Medium-Priority</a:t>
            </a:r>
            <a:r>
              <a:rPr lang="en-US" dirty="0"/>
              <a:t> Recommendations</a:t>
            </a:r>
          </a:p>
        </p:txBody>
      </p:sp>
      <p:sp>
        <p:nvSpPr>
          <p:cNvPr id="3" name="Content Placeholder 2"/>
          <p:cNvSpPr>
            <a:spLocks noGrp="1"/>
          </p:cNvSpPr>
          <p:nvPr>
            <p:ph idx="1"/>
          </p:nvPr>
        </p:nvSpPr>
        <p:spPr/>
        <p:txBody>
          <a:bodyPr/>
          <a:lstStyle/>
          <a:p>
            <a:pPr lvl="2">
              <a:buFont typeface="+mj-lt"/>
              <a:buAutoNum type="arabicPeriod" startAt="4"/>
            </a:pPr>
            <a:endParaRPr lang="en-US" sz="1300" dirty="0"/>
          </a:p>
          <a:p>
            <a:pPr marL="457200" indent="-457200">
              <a:buFont typeface="+mj-lt"/>
              <a:buAutoNum type="arabicPeriod" startAt="4"/>
            </a:pPr>
            <a:endParaRPr lang="en-US" sz="2000" dirty="0"/>
          </a:p>
          <a:p>
            <a:pPr marL="457200" indent="-457200">
              <a:buFont typeface="+mj-lt"/>
              <a:buAutoNum type="arabicPeriod" startAt="4"/>
            </a:pPr>
            <a:endParaRPr lang="en-US" sz="2000" dirty="0"/>
          </a:p>
          <a:p>
            <a:pPr marL="457200" indent="-457200">
              <a:buFont typeface="+mj-lt"/>
              <a:buAutoNum type="arabicPeriod" startAt="4"/>
            </a:pPr>
            <a:r>
              <a:rPr lang="en-US" sz="2000" dirty="0"/>
              <a:t>Use the </a:t>
            </a:r>
            <a:r>
              <a:rPr lang="en-US" sz="2000" dirty="0">
                <a:solidFill>
                  <a:srgbClr val="0070C0"/>
                </a:solidFill>
              </a:rPr>
              <a:t>fast math library</a:t>
            </a:r>
            <a:r>
              <a:rPr lang="en-US" sz="2000" dirty="0"/>
              <a:t> whenever speed is very important, and you can live with a tiny loss of accuracy</a:t>
            </a:r>
          </a:p>
          <a:p>
            <a:pPr lvl="2">
              <a:buFont typeface="+mj-lt"/>
              <a:buAutoNum type="arabicPeriod" startAt="4"/>
            </a:pPr>
            <a:endParaRPr lang="en-US" sz="1300" dirty="0"/>
          </a:p>
          <a:p>
            <a:pPr lvl="2">
              <a:buFont typeface="+mj-lt"/>
              <a:buAutoNum type="arabicPeriod" startAt="4"/>
            </a:pPr>
            <a:endParaRPr lang="en-US" sz="1300" dirty="0"/>
          </a:p>
          <a:p>
            <a:pPr lvl="2">
              <a:buFont typeface="+mj-lt"/>
              <a:buAutoNum type="arabicPeriod" startAt="4"/>
            </a:pPr>
            <a:endParaRPr lang="en-US" sz="1300" dirty="0"/>
          </a:p>
          <a:p>
            <a:pPr marL="457200" indent="-457200">
              <a:buFont typeface="+mj-lt"/>
              <a:buAutoNum type="arabicPeriod" startAt="4"/>
            </a:pPr>
            <a:r>
              <a:rPr lang="en-US" sz="2000" dirty="0">
                <a:solidFill>
                  <a:srgbClr val="0070C0"/>
                </a:solidFill>
              </a:rPr>
              <a:t>Avoid thread divergence</a:t>
            </a:r>
          </a:p>
          <a:p>
            <a:pPr marL="457200" indent="-457200">
              <a:buFont typeface="+mj-lt"/>
              <a:buAutoNum type="arabicPeriod" startAt="4"/>
            </a:pPr>
            <a:endParaRPr lang="en-US" sz="2000" dirty="0"/>
          </a:p>
          <a:p>
            <a:pPr lvl="2">
              <a:buFont typeface="+mj-lt"/>
              <a:buAutoNum type="arabicPeriod" startAt="4"/>
            </a:pPr>
            <a:endParaRPr lang="en-US" sz="1300" dirty="0"/>
          </a:p>
          <a:p>
            <a:pPr lvl="2">
              <a:buFont typeface="+mj-lt"/>
              <a:buAutoNum type="arabicPeriod" startAt="4"/>
            </a:pPr>
            <a:endParaRPr lang="en-US" sz="1300" dirty="0"/>
          </a:p>
          <a:p>
            <a:pPr lvl="2">
              <a:buFont typeface="+mj-lt"/>
              <a:buAutoNum type="arabicPeriod" startAt="4"/>
            </a:pPr>
            <a:endParaRPr lang="en-US" sz="13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p:cNvSpPr/>
          <p:nvPr/>
        </p:nvSpPr>
        <p:spPr>
          <a:xfrm>
            <a:off x="1676400" y="6477000"/>
            <a:ext cx="6477000"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http://docs.nvidia.com/cuda/cuda-c-best-practices-guide/index.html#abstract</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3676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3432" y="3867864"/>
            <a:ext cx="9732411" cy="823393"/>
          </a:xfrm>
        </p:spPr>
        <p:txBody>
          <a:bodyPr/>
          <a:lstStyle/>
          <a:p>
            <a:r>
              <a:rPr lang="en-US" dirty="0"/>
              <a:t>Some nuts and bolts, compiler related and such</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98302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en-US" altLang="ko-KR" sz="3200" dirty="0">
                <a:ea typeface="Gulim" pitchFamily="34" charset="-127"/>
              </a:rPr>
              <a:t>Compiling CUDA Code</a:t>
            </a:r>
            <a:br>
              <a:rPr lang="en-US" altLang="ko-KR" dirty="0">
                <a:ea typeface="Gulim" pitchFamily="34" charset="-127"/>
              </a:rPr>
            </a:br>
            <a:r>
              <a:rPr lang="en-US" altLang="ko-KR" sz="1800" dirty="0">
                <a:ea typeface="Gulim" pitchFamily="34" charset="-127"/>
              </a:rPr>
              <a:t>[with </a:t>
            </a:r>
            <a:r>
              <a:rPr lang="en-US" altLang="ko-KR" sz="2000" dirty="0" err="1">
                <a:latin typeface="Consolas" pitchFamily="49" charset="0"/>
                <a:ea typeface="Gulim" pitchFamily="34" charset="-127"/>
                <a:cs typeface="Consolas" pitchFamily="49" charset="0"/>
              </a:rPr>
              <a:t>nvcc</a:t>
            </a:r>
            <a:r>
              <a:rPr lang="en-US" altLang="ko-KR" sz="1800" dirty="0">
                <a:ea typeface="Gulim" pitchFamily="34" charset="-127"/>
              </a:rPr>
              <a:t> driver]</a:t>
            </a:r>
            <a:endParaRPr lang="en-US" sz="1800"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864260" name="Group 4"/>
          <p:cNvGrpSpPr>
            <a:grpSpLocks/>
          </p:cNvGrpSpPr>
          <p:nvPr/>
        </p:nvGrpSpPr>
        <p:grpSpPr bwMode="auto">
          <a:xfrm>
            <a:off x="3764643" y="1007378"/>
            <a:ext cx="4394200" cy="5438775"/>
            <a:chOff x="1736" y="744"/>
            <a:chExt cx="2768" cy="3426"/>
          </a:xfrm>
        </p:grpSpPr>
        <p:sp>
          <p:nvSpPr>
            <p:cNvPr id="864261" name="Oval 5"/>
            <p:cNvSpPr>
              <a:spLocks noChangeArrowheads="1"/>
            </p:cNvSpPr>
            <p:nvPr/>
          </p:nvSpPr>
          <p:spPr bwMode="auto">
            <a:xfrm>
              <a:off x="2280" y="1440"/>
              <a:ext cx="960" cy="480"/>
            </a:xfrm>
            <a:prstGeom prst="ellipse">
              <a:avLst/>
            </a:prstGeom>
            <a:solidFill>
              <a:srgbClr val="008000"/>
            </a:solidFill>
            <a:ln w="19050" algn="ctr">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Pct val="180000"/>
                <a:buFontTx/>
                <a:buNone/>
                <a:tabLst>
                  <a:tab pos="3714750" algn="l"/>
                </a:tabLst>
                <a:defRPr/>
              </a:pPr>
              <a:r>
                <a:rPr kumimoji="0" lang="en-US" sz="1800" b="1" i="0" u="none" strike="noStrike" kern="1200" cap="none" spc="0" normalizeH="0" baseline="0" noProof="0">
                  <a:ln>
                    <a:noFill/>
                  </a:ln>
                  <a:solidFill>
                    <a:prstClr val="white"/>
                  </a:solidFill>
                  <a:effectLst/>
                  <a:uLnTx/>
                  <a:uFillTx/>
                  <a:latin typeface="Arial" pitchFamily="34" charset="0"/>
                  <a:ea typeface="+mn-ea"/>
                  <a:cs typeface="+mn-cs"/>
                </a:rPr>
                <a:t>NVCC</a:t>
              </a:r>
            </a:p>
          </p:txBody>
        </p:sp>
        <p:sp>
          <p:nvSpPr>
            <p:cNvPr id="864262" name="AutoShape 6"/>
            <p:cNvSpPr>
              <a:spLocks noChangeArrowheads="1"/>
            </p:cNvSpPr>
            <p:nvPr/>
          </p:nvSpPr>
          <p:spPr bwMode="auto">
            <a:xfrm>
              <a:off x="2280" y="744"/>
              <a:ext cx="960" cy="480"/>
            </a:xfrm>
            <a:prstGeom prst="flowChartDocument">
              <a:avLst/>
            </a:prstGeom>
            <a:solidFill>
              <a:srgbClr val="0066CC"/>
            </a:solidFill>
            <a:ln w="19050" algn="ctr">
              <a:solidFill>
                <a:schemeClr val="tx1"/>
              </a:solidFill>
              <a:miter lim="800000"/>
              <a:headEnd/>
              <a:tailEnd/>
            </a:ln>
            <a:effectLst/>
          </p:spPr>
          <p:txBody>
            <a:bodyPr wrap="none" anchor="ctr"/>
            <a:lstStyle/>
            <a:p>
              <a:pPr marL="3175" marR="0" lvl="1" indent="0" algn="ctr" defTabSz="914400" rtl="0" eaLnBrk="1" fontAlgn="auto" latinLnBrk="0" hangingPunct="1">
                <a:lnSpc>
                  <a:spcPct val="100000"/>
                </a:lnSpc>
                <a:spcBef>
                  <a:spcPts val="0"/>
                </a:spcBef>
                <a:spcAft>
                  <a:spcPts val="0"/>
                </a:spcAft>
                <a:buClrTx/>
                <a:buSzPct val="180000"/>
                <a:buFontTx/>
                <a:buNone/>
                <a:tabLst>
                  <a:tab pos="3714750" algn="l"/>
                </a:tabLst>
                <a:defRPr/>
              </a:pPr>
              <a:r>
                <a:rPr kumimoji="0" lang="en-US" sz="1800" b="1" i="0" u="none" strike="noStrike" kern="1200" cap="none" spc="0" normalizeH="0" baseline="0" noProof="0" dirty="0">
                  <a:ln>
                    <a:noFill/>
                  </a:ln>
                  <a:solidFill>
                    <a:prstClr val="white"/>
                  </a:solidFill>
                  <a:effectLst/>
                  <a:uLnTx/>
                  <a:uFillTx/>
                  <a:latin typeface="Arial" pitchFamily="34" charset="0"/>
                  <a:ea typeface="+mn-ea"/>
                  <a:cs typeface="+mn-cs"/>
                </a:rPr>
                <a:t>C/C++ CUDA</a:t>
              </a:r>
            </a:p>
            <a:p>
              <a:pPr marL="3175" marR="0" lvl="1" indent="0" algn="ctr" defTabSz="914400" rtl="0" eaLnBrk="1" fontAlgn="auto" latinLnBrk="0" hangingPunct="1">
                <a:lnSpc>
                  <a:spcPct val="100000"/>
                </a:lnSpc>
                <a:spcBef>
                  <a:spcPts val="0"/>
                </a:spcBef>
                <a:spcAft>
                  <a:spcPts val="0"/>
                </a:spcAft>
                <a:buClrTx/>
                <a:buSzPct val="180000"/>
                <a:buFontTx/>
                <a:buNone/>
                <a:tabLst>
                  <a:tab pos="3714750" algn="l"/>
                </a:tabLst>
                <a:defRPr/>
              </a:pPr>
              <a:r>
                <a:rPr kumimoji="0" lang="en-US" sz="1800" b="1" i="0" u="none" strike="noStrike" kern="1200" cap="none" spc="0" normalizeH="0" baseline="0" noProof="0" dirty="0">
                  <a:ln>
                    <a:noFill/>
                  </a:ln>
                  <a:solidFill>
                    <a:prstClr val="white"/>
                  </a:solidFill>
                  <a:effectLst/>
                  <a:uLnTx/>
                  <a:uFillTx/>
                  <a:latin typeface="Arial" pitchFamily="34" charset="0"/>
                  <a:ea typeface="+mn-ea"/>
                  <a:cs typeface="+mn-cs"/>
                </a:rPr>
                <a:t>Application</a:t>
              </a:r>
            </a:p>
          </p:txBody>
        </p:sp>
        <p:sp>
          <p:nvSpPr>
            <p:cNvPr id="864263" name="Oval 7"/>
            <p:cNvSpPr>
              <a:spLocks noChangeArrowheads="1"/>
            </p:cNvSpPr>
            <p:nvPr/>
          </p:nvSpPr>
          <p:spPr bwMode="auto">
            <a:xfrm>
              <a:off x="2131" y="2670"/>
              <a:ext cx="1250" cy="528"/>
            </a:xfrm>
            <a:prstGeom prst="ellipse">
              <a:avLst/>
            </a:prstGeom>
            <a:solidFill>
              <a:srgbClr val="008000"/>
            </a:solidFill>
            <a:ln w="19050" algn="ctr">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Pct val="180000"/>
                <a:buFontTx/>
                <a:buNone/>
                <a:tabLst>
                  <a:tab pos="3714750" algn="l"/>
                </a:tabLst>
                <a:defRPr/>
              </a:pPr>
              <a:r>
                <a:rPr kumimoji="0" lang="en-US" sz="1800" b="1" i="0" u="none" strike="noStrike" kern="1200" cap="none" spc="0" normalizeH="0" baseline="0" noProof="0" dirty="0">
                  <a:ln>
                    <a:noFill/>
                  </a:ln>
                  <a:solidFill>
                    <a:prstClr val="white"/>
                  </a:solidFill>
                  <a:effectLst/>
                  <a:uLnTx/>
                  <a:uFillTx/>
                  <a:latin typeface="Arial" pitchFamily="34" charset="0"/>
                  <a:ea typeface="+mn-ea"/>
                  <a:cs typeface="+mn-cs"/>
                </a:rPr>
                <a:t>PTX to Target</a:t>
              </a:r>
            </a:p>
            <a:p>
              <a:pPr marL="0" marR="0" lvl="0" indent="0" algn="ctr" defTabSz="914400" rtl="0" eaLnBrk="1" fontAlgn="auto" latinLnBrk="0" hangingPunct="1">
                <a:lnSpc>
                  <a:spcPct val="100000"/>
                </a:lnSpc>
                <a:spcBef>
                  <a:spcPts val="0"/>
                </a:spcBef>
                <a:spcAft>
                  <a:spcPts val="0"/>
                </a:spcAft>
                <a:buClrTx/>
                <a:buSzPct val="180000"/>
                <a:buFontTx/>
                <a:buNone/>
                <a:tabLst>
                  <a:tab pos="3714750" algn="l"/>
                </a:tabLst>
                <a:defRPr/>
              </a:pPr>
              <a:r>
                <a:rPr kumimoji="0" lang="en-US" sz="2000" b="1" i="0" u="none" strike="noStrike" kern="1200" cap="none" spc="0" normalizeH="0" baseline="0" noProof="0" dirty="0">
                  <a:ln>
                    <a:noFill/>
                  </a:ln>
                  <a:solidFill>
                    <a:prstClr val="white"/>
                  </a:solidFill>
                  <a:effectLst/>
                  <a:uLnTx/>
                  <a:uFillTx/>
                  <a:latin typeface="Arial" pitchFamily="34" charset="0"/>
                  <a:ea typeface="+mn-ea"/>
                  <a:cs typeface="+mn-cs"/>
                </a:rPr>
                <a:t>Compile</a:t>
              </a:r>
            </a:p>
          </p:txBody>
        </p:sp>
        <p:cxnSp>
          <p:nvCxnSpPr>
            <p:cNvPr id="864264" name="AutoShape 8"/>
            <p:cNvCxnSpPr>
              <a:cxnSpLocks noChangeShapeType="1"/>
              <a:stCxn id="864262" idx="2"/>
              <a:endCxn id="864261" idx="0"/>
            </p:cNvCxnSpPr>
            <p:nvPr/>
          </p:nvCxnSpPr>
          <p:spPr bwMode="auto">
            <a:xfrm rot="5400000">
              <a:off x="2644" y="1319"/>
              <a:ext cx="231" cy="0"/>
            </a:xfrm>
            <a:prstGeom prst="straightConnector1">
              <a:avLst/>
            </a:prstGeom>
            <a:noFill/>
            <a:ln w="19050">
              <a:solidFill>
                <a:schemeClr val="tx1"/>
              </a:solidFill>
              <a:round/>
              <a:headEnd/>
              <a:tailEnd type="triangle" w="lg" len="med"/>
            </a:ln>
            <a:effectLst/>
          </p:spPr>
        </p:cxnSp>
        <p:cxnSp>
          <p:nvCxnSpPr>
            <p:cNvPr id="864265" name="AutoShape 9"/>
            <p:cNvCxnSpPr>
              <a:cxnSpLocks noChangeShapeType="1"/>
              <a:stCxn id="864261" idx="4"/>
              <a:endCxn id="864271" idx="0"/>
            </p:cNvCxnSpPr>
            <p:nvPr/>
          </p:nvCxnSpPr>
          <p:spPr bwMode="auto">
            <a:xfrm rot="5400000">
              <a:off x="2663" y="2023"/>
              <a:ext cx="194" cy="0"/>
            </a:xfrm>
            <a:prstGeom prst="straightConnector1">
              <a:avLst/>
            </a:prstGeom>
            <a:noFill/>
            <a:ln w="19050">
              <a:solidFill>
                <a:schemeClr val="tx1"/>
              </a:solidFill>
              <a:round/>
              <a:headEnd/>
              <a:tailEnd type="triangle" w="lg" len="med"/>
            </a:ln>
            <a:effectLst/>
          </p:spPr>
        </p:cxnSp>
        <p:cxnSp>
          <p:nvCxnSpPr>
            <p:cNvPr id="864266" name="AutoShape 10"/>
            <p:cNvCxnSpPr>
              <a:cxnSpLocks noChangeShapeType="1"/>
              <a:stCxn id="864271" idx="2"/>
              <a:endCxn id="864263" idx="0"/>
            </p:cNvCxnSpPr>
            <p:nvPr/>
          </p:nvCxnSpPr>
          <p:spPr bwMode="auto">
            <a:xfrm rot="5400000">
              <a:off x="2628" y="2532"/>
              <a:ext cx="260" cy="4"/>
            </a:xfrm>
            <a:prstGeom prst="curvedConnector3">
              <a:avLst>
                <a:gd name="adj1" fmla="val 53079"/>
              </a:avLst>
            </a:prstGeom>
            <a:noFill/>
            <a:ln w="19050">
              <a:solidFill>
                <a:schemeClr val="tx1"/>
              </a:solidFill>
              <a:round/>
              <a:headEnd/>
              <a:tailEnd type="triangle" w="lg" len="med"/>
            </a:ln>
            <a:effectLst/>
          </p:spPr>
        </p:cxnSp>
        <p:sp>
          <p:nvSpPr>
            <p:cNvPr id="864267" name="AutoShape 11"/>
            <p:cNvSpPr>
              <a:spLocks noChangeArrowheads="1"/>
            </p:cNvSpPr>
            <p:nvPr/>
          </p:nvSpPr>
          <p:spPr bwMode="auto">
            <a:xfrm>
              <a:off x="1978" y="3534"/>
              <a:ext cx="485" cy="364"/>
            </a:xfrm>
            <a:prstGeom prst="flowChartDocument">
              <a:avLst/>
            </a:prstGeom>
            <a:solidFill>
              <a:srgbClr val="000099"/>
            </a:solidFill>
            <a:ln w="19050" algn="ctr">
              <a:solidFill>
                <a:schemeClr val="tx1"/>
              </a:solidFill>
              <a:miter lim="800000"/>
              <a:headEnd/>
              <a:tailEnd/>
            </a:ln>
            <a:effectLst/>
          </p:spPr>
          <p:txBody>
            <a:bodyPr wrap="none" lIns="0" rIns="182880" anchor="ctr"/>
            <a:lstStyle/>
            <a:p>
              <a:pPr marL="1588" marR="0" lvl="1" indent="0" algn="ctr" defTabSz="914400" rtl="0" eaLnBrk="1" fontAlgn="auto" latinLnBrk="0" hangingPunct="1">
                <a:lnSpc>
                  <a:spcPct val="100000"/>
                </a:lnSpc>
                <a:spcBef>
                  <a:spcPct val="20000"/>
                </a:spcBef>
                <a:spcAft>
                  <a:spcPts val="0"/>
                </a:spcAft>
                <a:buClrTx/>
                <a:buSzPct val="180000"/>
                <a:buFontTx/>
                <a:buNone/>
                <a:tabLst>
                  <a:tab pos="3714750" algn="l"/>
                </a:tabLst>
                <a:defRPr/>
              </a:pPr>
              <a:r>
                <a:rPr kumimoji="0" lang="en-US" sz="1800" b="1" i="0" u="none" strike="noStrike" kern="1200" cap="none" spc="0" normalizeH="0" baseline="0" noProof="0" dirty="0">
                  <a:ln>
                    <a:noFill/>
                  </a:ln>
                  <a:solidFill>
                    <a:prstClr val="white"/>
                  </a:solidFill>
                  <a:effectLst/>
                  <a:uLnTx/>
                  <a:uFillTx/>
                  <a:latin typeface="Arial" pitchFamily="34" charset="0"/>
                  <a:ea typeface="+mn-ea"/>
                  <a:cs typeface="+mn-cs"/>
                </a:rPr>
                <a:t> P100</a:t>
              </a:r>
            </a:p>
          </p:txBody>
        </p:sp>
        <p:sp>
          <p:nvSpPr>
            <p:cNvPr id="864268" name="AutoShape 12"/>
            <p:cNvSpPr>
              <a:spLocks noChangeArrowheads="1"/>
            </p:cNvSpPr>
            <p:nvPr/>
          </p:nvSpPr>
          <p:spPr bwMode="auto">
            <a:xfrm>
              <a:off x="2523" y="3534"/>
              <a:ext cx="485" cy="364"/>
            </a:xfrm>
            <a:prstGeom prst="flowChartDocument">
              <a:avLst/>
            </a:prstGeom>
            <a:solidFill>
              <a:srgbClr val="000099"/>
            </a:solidFill>
            <a:ln w="19050" algn="ctr">
              <a:solidFill>
                <a:schemeClr val="tx1"/>
              </a:solidFill>
              <a:miter lim="800000"/>
              <a:headEnd/>
              <a:tailEnd/>
            </a:ln>
            <a:effectLst/>
          </p:spPr>
          <p:txBody>
            <a:bodyPr wrap="none" lIns="0" rIns="182880" anchor="ctr"/>
            <a:lstStyle/>
            <a:p>
              <a:pPr marL="1588" marR="0" lvl="1" indent="0" algn="ctr" defTabSz="914400" rtl="0" eaLnBrk="1" fontAlgn="auto" latinLnBrk="0" hangingPunct="1">
                <a:lnSpc>
                  <a:spcPct val="100000"/>
                </a:lnSpc>
                <a:spcBef>
                  <a:spcPct val="20000"/>
                </a:spcBef>
                <a:spcAft>
                  <a:spcPts val="0"/>
                </a:spcAft>
                <a:buClrTx/>
                <a:buSzPct val="180000"/>
                <a:buFontTx/>
                <a:buNone/>
                <a:tabLst>
                  <a:tab pos="3714750" algn="l"/>
                </a:tabLst>
                <a:defRPr/>
              </a:pPr>
              <a:r>
                <a:rPr kumimoji="0" lang="en-US" sz="1800" b="1" i="0" u="none" strike="noStrike" kern="1200" cap="none" spc="0" normalizeH="0" baseline="0" noProof="0">
                  <a:ln>
                    <a:noFill/>
                  </a:ln>
                  <a:solidFill>
                    <a:prstClr val="white"/>
                  </a:solidFill>
                  <a:effectLst/>
                  <a:uLnTx/>
                  <a:uFillTx/>
                  <a:latin typeface="Arial" pitchFamily="34" charset="0"/>
                  <a:ea typeface="+mn-ea"/>
                  <a:cs typeface="+mn-cs"/>
                </a:rPr>
                <a:t>   …</a:t>
              </a:r>
            </a:p>
          </p:txBody>
        </p:sp>
        <p:sp>
          <p:nvSpPr>
            <p:cNvPr id="864269" name="AutoShape 13"/>
            <p:cNvSpPr>
              <a:spLocks noChangeArrowheads="1"/>
            </p:cNvSpPr>
            <p:nvPr/>
          </p:nvSpPr>
          <p:spPr bwMode="auto">
            <a:xfrm>
              <a:off x="3069" y="3534"/>
              <a:ext cx="485" cy="364"/>
            </a:xfrm>
            <a:prstGeom prst="flowChartDocument">
              <a:avLst/>
            </a:prstGeom>
            <a:solidFill>
              <a:srgbClr val="000099"/>
            </a:solidFill>
            <a:ln w="19050" algn="ctr">
              <a:solidFill>
                <a:schemeClr val="tx1"/>
              </a:solidFill>
              <a:miter lim="800000"/>
              <a:headEnd/>
              <a:tailEnd/>
            </a:ln>
            <a:effectLst/>
          </p:spPr>
          <p:txBody>
            <a:bodyPr wrap="none" lIns="0" rIns="182880" anchor="ctr"/>
            <a:lstStyle/>
            <a:p>
              <a:pPr marL="0" marR="0" lvl="0" indent="0" algn="ctr" defTabSz="914400" rtl="0" eaLnBrk="1" fontAlgn="auto" latinLnBrk="0" hangingPunct="1">
                <a:lnSpc>
                  <a:spcPct val="100000"/>
                </a:lnSpc>
                <a:spcBef>
                  <a:spcPct val="20000"/>
                </a:spcBef>
                <a:spcAft>
                  <a:spcPts val="0"/>
                </a:spcAft>
                <a:buClrTx/>
                <a:buSzPct val="180000"/>
                <a:buFontTx/>
                <a:buNone/>
                <a:tabLst>
                  <a:tab pos="3714750" algn="l"/>
                </a:tabLst>
                <a:defRPr/>
              </a:pPr>
              <a:r>
                <a:rPr kumimoji="0" lang="en-US" sz="1800" b="1" i="0" u="none" strike="noStrike" kern="1200" cap="none" spc="0" normalizeH="0" baseline="0" noProof="0" dirty="0">
                  <a:ln>
                    <a:noFill/>
                  </a:ln>
                  <a:solidFill>
                    <a:prstClr val="white"/>
                  </a:solidFill>
                  <a:effectLst/>
                  <a:uLnTx/>
                  <a:uFillTx/>
                  <a:latin typeface="Arial" pitchFamily="34" charset="0"/>
                  <a:ea typeface="+mn-ea"/>
                  <a:cs typeface="+mn-cs"/>
                </a:rPr>
                <a:t>    A100 </a:t>
              </a:r>
            </a:p>
          </p:txBody>
        </p:sp>
        <p:sp>
          <p:nvSpPr>
            <p:cNvPr id="864270" name="Text Box 14"/>
            <p:cNvSpPr txBox="1">
              <a:spLocks noChangeArrowheads="1"/>
            </p:cNvSpPr>
            <p:nvPr/>
          </p:nvSpPr>
          <p:spPr bwMode="auto">
            <a:xfrm>
              <a:off x="1736" y="3918"/>
              <a:ext cx="2110" cy="252"/>
            </a:xfrm>
            <a:prstGeom prst="rect">
              <a:avLst/>
            </a:prstGeom>
            <a:noFill/>
            <a:ln w="9525" algn="ctr">
              <a:noFill/>
              <a:miter lim="800000"/>
              <a:headEnd/>
              <a:tailEnd/>
            </a:ln>
            <a:effectLst/>
          </p:spPr>
          <p:txBody>
            <a:bodyPr wrap="square">
              <a:spAutoFit/>
            </a:bodyPr>
            <a:lstStyle/>
            <a:p>
              <a:pPr marL="0" marR="0" lvl="0" indent="0" algn="ctr" defTabSz="914400" rtl="0" eaLnBrk="1" fontAlgn="auto" latinLnBrk="0" hangingPunct="1">
                <a:lnSpc>
                  <a:spcPct val="100000"/>
                </a:lnSpc>
                <a:spcBef>
                  <a:spcPct val="20000"/>
                </a:spcBef>
                <a:spcAft>
                  <a:spcPts val="0"/>
                </a:spcAft>
                <a:buClrTx/>
                <a:buSzPct val="180000"/>
                <a:buFontTx/>
                <a:buNone/>
                <a:tabLst>
                  <a:tab pos="3714750" algn="l"/>
                </a:tabLst>
                <a:defRPr/>
              </a:pPr>
              <a:r>
                <a:rPr kumimoji="0" lang="en-US" sz="2000" b="1" i="0" u="none" strike="noStrike" kern="1200" cap="none" spc="0" normalizeH="0" baseline="0" noProof="0" dirty="0">
                  <a:ln>
                    <a:noFill/>
                  </a:ln>
                  <a:solidFill>
                    <a:prstClr val="black"/>
                  </a:solidFill>
                  <a:effectLst/>
                  <a:uLnTx/>
                  <a:uFillTx/>
                  <a:latin typeface="Arial" pitchFamily="34" charset="0"/>
                  <a:ea typeface="+mn-ea"/>
                  <a:cs typeface="+mn-cs"/>
                </a:rPr>
                <a:t>Target binary </a:t>
              </a:r>
              <a:r>
                <a:rPr kumimoji="0" lang="en-US" sz="2000" b="1" i="0" u="none" strike="noStrike" kern="1200" cap="none" spc="0" normalizeH="0" baseline="0" noProof="0" dirty="0" err="1">
                  <a:ln>
                    <a:noFill/>
                  </a:ln>
                  <a:solidFill>
                    <a:srgbClr val="0070C0"/>
                  </a:solidFill>
                  <a:effectLst/>
                  <a:uLnTx/>
                  <a:uFillTx/>
                  <a:latin typeface="Consolas" panose="020B0609020204030204" pitchFamily="49" charset="0"/>
                  <a:ea typeface="+mn-ea"/>
                  <a:cs typeface="+mn-cs"/>
                </a:rPr>
                <a:t>cubin</a:t>
              </a:r>
              <a:r>
                <a:rPr kumimoji="0" lang="en-US" sz="2000" b="1" i="0" u="none" strike="noStrike" kern="1200" cap="none" spc="0" normalizeH="0" baseline="0" noProof="0" dirty="0">
                  <a:ln>
                    <a:noFill/>
                  </a:ln>
                  <a:solidFill>
                    <a:prstClr val="black"/>
                  </a:solidFill>
                  <a:effectLst/>
                  <a:uLnTx/>
                  <a:uFillTx/>
                  <a:latin typeface="Arial" pitchFamily="34" charset="0"/>
                  <a:ea typeface="+mn-ea"/>
                  <a:cs typeface="+mn-cs"/>
                </a:rPr>
                <a:t> code</a:t>
              </a:r>
            </a:p>
          </p:txBody>
        </p:sp>
        <p:sp>
          <p:nvSpPr>
            <p:cNvPr id="864271" name="AutoShape 15"/>
            <p:cNvSpPr>
              <a:spLocks noChangeArrowheads="1"/>
            </p:cNvSpPr>
            <p:nvPr/>
          </p:nvSpPr>
          <p:spPr bwMode="auto">
            <a:xfrm>
              <a:off x="2304" y="2126"/>
              <a:ext cx="912" cy="288"/>
            </a:xfrm>
            <a:prstGeom prst="flowChartDocument">
              <a:avLst/>
            </a:prstGeom>
            <a:solidFill>
              <a:srgbClr val="6666FF"/>
            </a:solidFill>
            <a:ln w="19050" algn="ctr">
              <a:solidFill>
                <a:schemeClr val="tx1"/>
              </a:solidFill>
              <a:miter lim="800000"/>
              <a:headEnd/>
              <a:tailEnd/>
            </a:ln>
            <a:effectLst/>
          </p:spPr>
          <p:txBody>
            <a:bodyPr wrap="none" anchor="ctr"/>
            <a:lstStyle/>
            <a:p>
              <a:pPr marL="4763" marR="0" lvl="1" indent="0" algn="ctr" defTabSz="914400" rtl="0" eaLnBrk="1" fontAlgn="auto" latinLnBrk="0" hangingPunct="1">
                <a:lnSpc>
                  <a:spcPct val="100000"/>
                </a:lnSpc>
                <a:spcBef>
                  <a:spcPts val="0"/>
                </a:spcBef>
                <a:spcAft>
                  <a:spcPts val="0"/>
                </a:spcAft>
                <a:buClrTx/>
                <a:buSzPct val="180000"/>
                <a:buFontTx/>
                <a:buNone/>
                <a:tabLst>
                  <a:tab pos="3714750" algn="l"/>
                </a:tabLst>
                <a:defRPr/>
              </a:pPr>
              <a:r>
                <a:rPr kumimoji="0" lang="en-US" sz="1800" b="1" i="0" u="none" strike="noStrike" kern="1200" cap="none" spc="0" normalizeH="0" baseline="0" noProof="0">
                  <a:ln>
                    <a:noFill/>
                  </a:ln>
                  <a:solidFill>
                    <a:prstClr val="white"/>
                  </a:solidFill>
                  <a:effectLst/>
                  <a:uLnTx/>
                  <a:uFillTx/>
                  <a:latin typeface="Arial" pitchFamily="34" charset="0"/>
                  <a:ea typeface="+mn-ea"/>
                  <a:cs typeface="+mn-cs"/>
                </a:rPr>
                <a:t>PTX Code</a:t>
              </a:r>
            </a:p>
          </p:txBody>
        </p:sp>
        <p:cxnSp>
          <p:nvCxnSpPr>
            <p:cNvPr id="864272" name="AutoShape 16"/>
            <p:cNvCxnSpPr>
              <a:cxnSpLocks noChangeShapeType="1"/>
              <a:stCxn id="864263" idx="4"/>
              <a:endCxn id="864267" idx="0"/>
            </p:cNvCxnSpPr>
            <p:nvPr/>
          </p:nvCxnSpPr>
          <p:spPr bwMode="auto">
            <a:xfrm rot="5400000">
              <a:off x="2327" y="3098"/>
              <a:ext cx="324" cy="535"/>
            </a:xfrm>
            <a:prstGeom prst="curvedConnector3">
              <a:avLst>
                <a:gd name="adj1" fmla="val 50000"/>
              </a:avLst>
            </a:prstGeom>
            <a:noFill/>
            <a:ln w="19050">
              <a:solidFill>
                <a:schemeClr val="tx1"/>
              </a:solidFill>
              <a:round/>
              <a:headEnd/>
              <a:tailEnd type="triangle" w="lg" len="med"/>
            </a:ln>
            <a:effectLst/>
          </p:spPr>
        </p:cxnSp>
        <p:cxnSp>
          <p:nvCxnSpPr>
            <p:cNvPr id="864273" name="AutoShape 17"/>
            <p:cNvCxnSpPr>
              <a:cxnSpLocks noChangeShapeType="1"/>
              <a:stCxn id="864263" idx="4"/>
              <a:endCxn id="864268" idx="0"/>
            </p:cNvCxnSpPr>
            <p:nvPr/>
          </p:nvCxnSpPr>
          <p:spPr bwMode="auto">
            <a:xfrm rot="16200000" flipH="1">
              <a:off x="2599" y="3361"/>
              <a:ext cx="324" cy="10"/>
            </a:xfrm>
            <a:prstGeom prst="curvedConnector3">
              <a:avLst>
                <a:gd name="adj1" fmla="val 50000"/>
              </a:avLst>
            </a:prstGeom>
            <a:noFill/>
            <a:ln w="19050">
              <a:solidFill>
                <a:schemeClr val="tx1"/>
              </a:solidFill>
              <a:round/>
              <a:headEnd/>
              <a:tailEnd type="triangle" w="lg" len="med"/>
            </a:ln>
            <a:effectLst/>
          </p:spPr>
        </p:cxnSp>
        <p:cxnSp>
          <p:nvCxnSpPr>
            <p:cNvPr id="864274" name="AutoShape 18"/>
            <p:cNvCxnSpPr>
              <a:cxnSpLocks noChangeShapeType="1"/>
              <a:stCxn id="864263" idx="4"/>
              <a:endCxn id="864269" idx="0"/>
            </p:cNvCxnSpPr>
            <p:nvPr/>
          </p:nvCxnSpPr>
          <p:spPr bwMode="auto">
            <a:xfrm rot="16200000" flipH="1">
              <a:off x="2872" y="3088"/>
              <a:ext cx="324" cy="556"/>
            </a:xfrm>
            <a:prstGeom prst="curvedConnector3">
              <a:avLst>
                <a:gd name="adj1" fmla="val 50000"/>
              </a:avLst>
            </a:prstGeom>
            <a:noFill/>
            <a:ln w="19050">
              <a:solidFill>
                <a:schemeClr val="tx1"/>
              </a:solidFill>
              <a:round/>
              <a:headEnd/>
              <a:tailEnd type="triangle" w="lg" len="med"/>
            </a:ln>
            <a:effectLst/>
          </p:spPr>
        </p:cxnSp>
        <p:cxnSp>
          <p:nvCxnSpPr>
            <p:cNvPr id="864275" name="AutoShape 19"/>
            <p:cNvCxnSpPr>
              <a:cxnSpLocks noChangeShapeType="1"/>
              <a:stCxn id="864261" idx="6"/>
              <a:endCxn id="864276" idx="1"/>
            </p:cNvCxnSpPr>
            <p:nvPr/>
          </p:nvCxnSpPr>
          <p:spPr bwMode="auto">
            <a:xfrm flipV="1">
              <a:off x="3246" y="1678"/>
              <a:ext cx="340" cy="2"/>
            </a:xfrm>
            <a:prstGeom prst="curvedConnector3">
              <a:avLst>
                <a:gd name="adj1" fmla="val 50000"/>
              </a:avLst>
            </a:prstGeom>
            <a:noFill/>
            <a:ln w="19050">
              <a:solidFill>
                <a:schemeClr val="tx1"/>
              </a:solidFill>
              <a:round/>
              <a:headEnd/>
              <a:tailEnd type="triangle" w="lg" len="med"/>
            </a:ln>
            <a:effectLst/>
          </p:spPr>
        </p:cxnSp>
        <p:sp>
          <p:nvSpPr>
            <p:cNvPr id="864276" name="AutoShape 20"/>
            <p:cNvSpPr>
              <a:spLocks noChangeArrowheads="1"/>
            </p:cNvSpPr>
            <p:nvPr/>
          </p:nvSpPr>
          <p:spPr bwMode="auto">
            <a:xfrm>
              <a:off x="3592" y="1534"/>
              <a:ext cx="912" cy="288"/>
            </a:xfrm>
            <a:prstGeom prst="flowChartDocument">
              <a:avLst/>
            </a:prstGeom>
            <a:solidFill>
              <a:srgbClr val="6666FF"/>
            </a:solidFill>
            <a:ln w="19050" algn="ctr">
              <a:solidFill>
                <a:schemeClr val="tx1"/>
              </a:solidFill>
              <a:miter lim="800000"/>
              <a:headEnd/>
              <a:tailEnd/>
            </a:ln>
            <a:effectLst/>
          </p:spPr>
          <p:txBody>
            <a:bodyPr wrap="none" anchor="ctr"/>
            <a:lstStyle/>
            <a:p>
              <a:pPr marL="4763" marR="0" lvl="1" indent="0" algn="ctr" defTabSz="914400" rtl="0" eaLnBrk="1" fontAlgn="auto" latinLnBrk="0" hangingPunct="1">
                <a:lnSpc>
                  <a:spcPct val="100000"/>
                </a:lnSpc>
                <a:spcBef>
                  <a:spcPts val="0"/>
                </a:spcBef>
                <a:spcAft>
                  <a:spcPts val="0"/>
                </a:spcAft>
                <a:buClrTx/>
                <a:buSzPct val="180000"/>
                <a:buFontTx/>
                <a:buNone/>
                <a:tabLst>
                  <a:tab pos="3714750" algn="l"/>
                </a:tabLst>
                <a:defRPr/>
              </a:pPr>
              <a:r>
                <a:rPr kumimoji="0" lang="en-US" sz="1800" b="1" i="0" u="none" strike="noStrike" kern="1200" cap="none" spc="0" normalizeH="0" baseline="0" noProof="0">
                  <a:ln>
                    <a:noFill/>
                  </a:ln>
                  <a:solidFill>
                    <a:prstClr val="white"/>
                  </a:solidFill>
                  <a:effectLst/>
                  <a:uLnTx/>
                  <a:uFillTx/>
                  <a:latin typeface="Arial" pitchFamily="34" charset="0"/>
                  <a:ea typeface="+mn-ea"/>
                  <a:cs typeface="+mn-cs"/>
                </a:rPr>
                <a:t>CPU Code</a:t>
              </a:r>
            </a:p>
          </p:txBody>
        </p:sp>
      </p:grpSp>
    </p:spTree>
    <p:extLst>
      <p:ext uri="{BB962C8B-B14F-4D97-AF65-F5344CB8AC3E}">
        <p14:creationId xmlns:p14="http://schemas.microsoft.com/office/powerpoint/2010/main" val="22790203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en-US" sz="3200" dirty="0">
                <a:ea typeface="Gulim" pitchFamily="34" charset="-127"/>
              </a:rPr>
              <a:t>PTX: </a:t>
            </a:r>
            <a:r>
              <a:rPr lang="en-US" sz="3200" b="1" dirty="0">
                <a:solidFill>
                  <a:srgbClr val="FFC000"/>
                </a:solidFill>
                <a:ea typeface="Gulim" pitchFamily="34" charset="-127"/>
              </a:rPr>
              <a:t>P</a:t>
            </a:r>
            <a:r>
              <a:rPr lang="en-US" sz="3200" dirty="0">
                <a:ea typeface="Gulim" pitchFamily="34" charset="-127"/>
              </a:rPr>
              <a:t>arallel </a:t>
            </a:r>
            <a:r>
              <a:rPr lang="en-US" sz="3200" b="1" dirty="0">
                <a:solidFill>
                  <a:srgbClr val="FFC000"/>
                </a:solidFill>
                <a:ea typeface="Gulim" pitchFamily="34" charset="-127"/>
              </a:rPr>
              <a:t>T</a:t>
            </a:r>
            <a:r>
              <a:rPr lang="en-US" sz="3200" dirty="0">
                <a:ea typeface="Gulim" pitchFamily="34" charset="-127"/>
              </a:rPr>
              <a:t>hread </a:t>
            </a:r>
            <a:r>
              <a:rPr lang="en-US" sz="3200" dirty="0" err="1">
                <a:ea typeface="Gulim" pitchFamily="34" charset="-127"/>
              </a:rPr>
              <a:t>e</a:t>
            </a:r>
            <a:r>
              <a:rPr lang="en-US" sz="3200" b="1" dirty="0" err="1">
                <a:solidFill>
                  <a:srgbClr val="FFC000"/>
                </a:solidFill>
                <a:ea typeface="Gulim" pitchFamily="34" charset="-127"/>
              </a:rPr>
              <a:t>X</a:t>
            </a:r>
            <a:r>
              <a:rPr lang="en-US" sz="3200" dirty="0" err="1">
                <a:ea typeface="Gulim" pitchFamily="34" charset="-127"/>
              </a:rPr>
              <a:t>ecution</a:t>
            </a:r>
            <a:endParaRPr lang="en-US" sz="3200" dirty="0"/>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64259" name="Rectangle 3"/>
          <p:cNvSpPr>
            <a:spLocks noGrp="1" noChangeArrowheads="1"/>
          </p:cNvSpPr>
          <p:nvPr>
            <p:ph idx="4294967295"/>
          </p:nvPr>
        </p:nvSpPr>
        <p:spPr>
          <a:xfrm>
            <a:off x="662009" y="1090613"/>
            <a:ext cx="4572000" cy="3862387"/>
          </a:xfrm>
          <a:ln>
            <a:solidFill>
              <a:schemeClr val="tx1"/>
            </a:solidFill>
          </a:ln>
        </p:spPr>
        <p:txBody>
          <a:bodyPr vert="horz" lIns="91440" tIns="45720" rIns="91440" bIns="45720" rtlCol="0" anchor="t">
            <a:normAutofit/>
          </a:bodyPr>
          <a:lstStyle/>
          <a:p>
            <a:r>
              <a:rPr lang="en-US" sz="2000" dirty="0"/>
              <a:t>PTX: an assembly language used in CUDA programming environment</a:t>
            </a:r>
          </a:p>
          <a:p>
            <a:pPr lvl="2"/>
            <a:endParaRPr lang="en-US" sz="1300" dirty="0"/>
          </a:p>
          <a:p>
            <a:r>
              <a:rPr lang="en-US" sz="2000" b="1" dirty="0" err="1">
                <a:latin typeface="Courier New"/>
                <a:cs typeface="Courier New"/>
              </a:rPr>
              <a:t>nvcc</a:t>
            </a:r>
            <a:r>
              <a:rPr lang="en-US" sz="2000" dirty="0"/>
              <a:t> translates code written in CUDA’s C into the language-agnostic Intermediate Representation, and then into PTX assembly</a:t>
            </a:r>
            <a:endParaRPr lang="en-US" sz="2000" dirty="0">
              <a:cs typeface="Calibri"/>
            </a:endParaRPr>
          </a:p>
          <a:p>
            <a:pPr lvl="2"/>
            <a:endParaRPr lang="en-US" sz="1300" dirty="0"/>
          </a:p>
          <a:p>
            <a:r>
              <a:rPr lang="en-US" sz="2000" b="1" dirty="0" err="1">
                <a:latin typeface="Courier New"/>
                <a:cs typeface="Courier New"/>
              </a:rPr>
              <a:t>nvcc</a:t>
            </a:r>
            <a:r>
              <a:rPr lang="en-US" sz="2000" dirty="0"/>
              <a:t> subsequently invokes an assembler which translates the PTX into a binary code which can be run on a certain GPU</a:t>
            </a:r>
            <a:endParaRPr lang="en-US" sz="2000" dirty="0">
              <a:cs typeface="Calibri"/>
            </a:endParaRPr>
          </a:p>
        </p:txBody>
      </p:sp>
      <p:sp>
        <p:nvSpPr>
          <p:cNvPr id="3" name="Rectangle 2"/>
          <p:cNvSpPr/>
          <p:nvPr/>
        </p:nvSpPr>
        <p:spPr>
          <a:xfrm>
            <a:off x="6629400" y="1463220"/>
            <a:ext cx="3925312" cy="4708981"/>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.entry _Z10fillKernelPii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param</a:t>
            </a: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.u64 __cudaparm__Z10fillKernelPii_a,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param</a:t>
            </a: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.s32 __cudaparm__Z10fillKernelPii_n)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reg</a:t>
            </a: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.u16 %</a:t>
            </a:r>
            <a:r>
              <a:rPr kumimoji="0" lang="en-US" sz="10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rh</a:t>
            </a: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&lt;4&gt;;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reg</a:t>
            </a: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.u32 %r&lt;6&gt;;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reg</a:t>
            </a: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.u64 %</a:t>
            </a:r>
            <a:r>
              <a:rPr kumimoji="0" lang="en-US" sz="10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rd</a:t>
            </a: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&lt;6&gt;;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reg</a:t>
            </a: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0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pred</a:t>
            </a: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%p&lt;3&gt;;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loc</a:t>
            </a: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14	5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$LDWbegin__Z10fillKernelPii: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mov.u16 %rh1, %</a:t>
            </a:r>
            <a:r>
              <a:rPr kumimoji="0" lang="en-US" sz="10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ctaid.x</a:t>
            </a: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mov.u16 %rh2, %</a:t>
            </a:r>
            <a:r>
              <a:rPr kumimoji="0" lang="en-US" sz="10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ntid.x</a:t>
            </a: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mul.wide.u16 %r1, %rh1, %rh2;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cvt.u32.u16 %r2, %</a:t>
            </a:r>
            <a:r>
              <a:rPr kumimoji="0" lang="en-US" sz="10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tid.x</a:t>
            </a: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add.u32 %r3, %r2, %r1;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ld.param.s32 %r4, [__cudaparm__Z10fillKernelPii_n];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setp.le.s32 %p1, %r4, %r3;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@%p1 bra $Lt_0_1026;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loc</a:t>
            </a: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14	9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ld.param.u64 %rd1, [__cudaparm__Z10fillKernelPii_a];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cvt.s64.s32 %rd2, %r3;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mul.wide.s32 %rd3, %r3,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add.u64 %rd4, %rd1, %rd3;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st.global.s32 [%rd4+0], %r3;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$Lt_0_1026: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0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loc</a:t>
            </a: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14	11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exit;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$LDWend__Z10fillKernelPii: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p:txBody>
      </p:sp>
      <p:sp>
        <p:nvSpPr>
          <p:cNvPr id="4" name="Rectangle 3"/>
          <p:cNvSpPr/>
          <p:nvPr/>
        </p:nvSpPr>
        <p:spPr>
          <a:xfrm>
            <a:off x="6934200" y="1066800"/>
            <a:ext cx="216399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PTX for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fillKernel</a:t>
            </a:r>
            <a:endPar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p:txBody>
      </p:sp>
      <p:cxnSp>
        <p:nvCxnSpPr>
          <p:cNvPr id="6" name="Straight Arrow Connector 5"/>
          <p:cNvCxnSpPr>
            <a:stCxn id="2" idx="0"/>
          </p:cNvCxnSpPr>
          <p:nvPr/>
        </p:nvCxnSpPr>
        <p:spPr>
          <a:xfrm flipV="1">
            <a:off x="4152900" y="1676401"/>
            <a:ext cx="2857500" cy="3463411"/>
          </a:xfrm>
          <a:prstGeom prst="straightConnector1">
            <a:avLst/>
          </a:prstGeom>
          <a:ln w="38100" cap="rnd">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62009" y="5062764"/>
            <a:ext cx="4953000" cy="1600438"/>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__global__</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void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fillKernel</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4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 </a:t>
            </a:r>
            <a:r>
              <a:rPr kumimoji="0" lang="en-US" sz="14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tid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blockIdx</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blockDim</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1400" b="0" i="0" u="none" strike="noStrike" kern="1200" cap="none" spc="0" normalizeH="0" baseline="0" noProof="0" dirty="0" err="1">
                <a:ln>
                  <a:noFill/>
                </a:ln>
                <a:solidFill>
                  <a:srgbClr val="FF00FF"/>
                </a:solidFill>
                <a:effectLst/>
                <a:uLnTx/>
                <a:uFillTx/>
                <a:latin typeface="Consolas" pitchFamily="49" charset="0"/>
                <a:ea typeface="+mn-ea"/>
                <a:cs typeface="Consolas" pitchFamily="49" charset="0"/>
              </a:rPr>
              <a:t>threadIdx</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tid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&lt;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tid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14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tid</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Tree>
    <p:extLst>
      <p:ext uri="{BB962C8B-B14F-4D97-AF65-F5344CB8AC3E}">
        <p14:creationId xmlns:p14="http://schemas.microsoft.com/office/powerpoint/2010/main" val="271042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p:txBody>
          <a:bodyPr/>
          <a:lstStyle/>
          <a:p>
            <a:r>
              <a:rPr lang="en-US" sz="3200" dirty="0"/>
              <a:t>More on the </a:t>
            </a:r>
            <a:r>
              <a:rPr lang="en-US" sz="3200" dirty="0" err="1"/>
              <a:t>nvcc</a:t>
            </a:r>
            <a:r>
              <a:rPr lang="en-US" sz="3200" dirty="0"/>
              <a:t> compiler</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893108" name="Group 180"/>
          <p:cNvGraphicFramePr>
            <a:graphicFrameLocks noGrp="1"/>
          </p:cNvGraphicFramePr>
          <p:nvPr/>
        </p:nvGraphicFramePr>
        <p:xfrm>
          <a:off x="2057399" y="2109355"/>
          <a:ext cx="8229600" cy="3566160"/>
        </p:xfrm>
        <a:graphic>
          <a:graphicData uri="http://schemas.openxmlformats.org/drawingml/2006/table">
            <a:tbl>
              <a:tblPr/>
              <a:tblGrid>
                <a:gridCol w="2511425">
                  <a:extLst>
                    <a:ext uri="{9D8B030D-6E8A-4147-A177-3AD203B41FA5}">
                      <a16:colId xmlns:a16="http://schemas.microsoft.com/office/drawing/2014/main" val="20000"/>
                    </a:ext>
                  </a:extLst>
                </a:gridCol>
                <a:gridCol w="5718175">
                  <a:extLst>
                    <a:ext uri="{9D8B030D-6E8A-4147-A177-3AD203B41FA5}">
                      <a16:colId xmlns:a16="http://schemas.microsoft.com/office/drawing/2014/main" val="20001"/>
                    </a:ext>
                  </a:extLst>
                </a:gridCol>
              </a:tblGrid>
              <a:tr h="3032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mn-lt"/>
                          <a:cs typeface="Arial" pitchFamily="34" charset="0"/>
                        </a:rPr>
                        <a:t>File suffix</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cs typeface="Arial" pitchFamily="34" charset="0"/>
                        </a:rPr>
                        <a:t>How the nvcc compiler interprets the file</a:t>
                      </a:r>
                      <a:endParaRPr kumimoji="0" lang="en-US" sz="1800" b="0" i="0" u="none" strike="noStrike" cap="none" normalizeH="0" baseline="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.cu</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CUDA source file, containing host and device code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a:t>
                      </a:r>
                      <a:r>
                        <a:rPr kumimoji="0" lang="en-US" sz="1800" b="0" i="0" u="none" strike="noStrike" cap="none" normalizeH="0" baseline="0" dirty="0" err="1">
                          <a:ln>
                            <a:noFill/>
                          </a:ln>
                          <a:solidFill>
                            <a:schemeClr val="tx1"/>
                          </a:solidFill>
                          <a:effectLst/>
                          <a:latin typeface="+mn-lt"/>
                        </a:rPr>
                        <a:t>cuh</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CUDA header files, containing host and device code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4780589"/>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.cup</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Preprocessed CUDA source file, containing host code and device functions</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 source file</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cs typeface="Arial" pitchFamily="34" charset="0"/>
                        </a:rPr>
                        <a:t>.cc, .cxx, .cpp</a:t>
                      </a:r>
                      <a:endParaRPr kumimoji="0" lang="en-US" sz="1800" b="0" i="0" u="none" strike="noStrike" cap="none" normalizeH="0" baseline="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 source file</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cs typeface="Arial" pitchFamily="34" charset="0"/>
                        </a:rPr>
                        <a:t>.gpu</a:t>
                      </a:r>
                      <a:endParaRPr kumimoji="0" lang="en-US" sz="1800" b="0" i="0" u="none" strike="noStrike" cap="none" normalizeH="0" baseline="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GPU intermediate file (device code only)</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cs typeface="Arial" pitchFamily="34" charset="0"/>
                        </a:rPr>
                        <a:t>.ptx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PTX intermediate assembly file (device code only)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cs typeface="Arial" pitchFamily="34" charset="0"/>
                        </a:rPr>
                        <a:t>.cubin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CUDA device only binary file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82331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JIT story</a:t>
            </a:r>
          </a:p>
        </p:txBody>
      </p:sp>
      <p:sp>
        <p:nvSpPr>
          <p:cNvPr id="3" name="Content Placeholder 2"/>
          <p:cNvSpPr>
            <a:spLocks noGrp="1"/>
          </p:cNvSpPr>
          <p:nvPr>
            <p:ph idx="1"/>
          </p:nvPr>
        </p:nvSpPr>
        <p:spPr/>
        <p:txBody>
          <a:bodyPr vert="horz" lIns="91440" tIns="45720" rIns="91440" bIns="45720" rtlCol="0" anchor="t">
            <a:normAutofit fontScale="85000" lnSpcReduction="10000"/>
          </a:bodyPr>
          <a:lstStyle/>
          <a:p>
            <a:r>
              <a:rPr lang="en-US" dirty="0"/>
              <a:t>C code gets converted into an Intermediate Representation (IR) called NVVM IR</a:t>
            </a:r>
          </a:p>
          <a:p>
            <a:r>
              <a:rPr lang="en-US" dirty="0">
                <a:cs typeface="Calibri"/>
              </a:rPr>
              <a:t>NVVM IR is then converted to PTX assembly</a:t>
            </a:r>
          </a:p>
          <a:p>
            <a:r>
              <a:rPr lang="en-US" dirty="0"/>
              <a:t>PTX assembly gets assembled into binary code for some number of GPU targets (“</a:t>
            </a:r>
            <a:r>
              <a:rPr lang="en-US" dirty="0" err="1"/>
              <a:t>cubin</a:t>
            </a:r>
            <a:r>
              <a:rPr lang="en-US" dirty="0"/>
              <a:t>”)</a:t>
            </a:r>
            <a:endParaRPr lang="en-US" dirty="0">
              <a:cs typeface="Calibri"/>
            </a:endParaRPr>
          </a:p>
          <a:p>
            <a:endParaRPr lang="en-US" dirty="0"/>
          </a:p>
          <a:p>
            <a:r>
              <a:rPr lang="en-US" dirty="0"/>
              <a:t>Why the intermediate steps?</a:t>
            </a:r>
            <a:endParaRPr lang="en-US" dirty="0">
              <a:cs typeface="Calibri"/>
            </a:endParaRPr>
          </a:p>
          <a:p>
            <a:endParaRPr lang="en-US" dirty="0"/>
          </a:p>
          <a:p>
            <a:r>
              <a:rPr lang="en-US" dirty="0"/>
              <a:t>Brings into the picture the concept of just-in-time (JIT) compiling </a:t>
            </a:r>
          </a:p>
          <a:p>
            <a:pPr lvl="1"/>
            <a:r>
              <a:rPr lang="en-US" dirty="0">
                <a:cs typeface="Calibri"/>
              </a:rPr>
              <a:t>Compilers for other languages can generate this intermediate representation rather than implementing a dialect of PTX assembly for each frontend language (Clang and CUDA Fortran do this) </a:t>
            </a:r>
          </a:p>
          <a:p>
            <a:pPr lvl="1"/>
            <a:r>
              <a:rPr lang="en-US" dirty="0"/>
              <a:t>PTX material can be converted at run-time into </a:t>
            </a:r>
            <a:r>
              <a:rPr lang="en-US" dirty="0" err="1"/>
              <a:t>cubin</a:t>
            </a:r>
            <a:r>
              <a:rPr lang="en-US" dirty="0"/>
              <a:t> instructions</a:t>
            </a:r>
            <a:endParaRPr lang="en-US" dirty="0">
              <a:cs typeface="Calibri"/>
            </a:endParaRPr>
          </a:p>
          <a:p>
            <a:endParaRPr lang="en-US" dirty="0"/>
          </a:p>
          <a:p>
            <a:r>
              <a:rPr lang="en-US" dirty="0"/>
              <a:t>Why bother with JIT?</a:t>
            </a:r>
          </a:p>
          <a:p>
            <a:pPr lvl="1"/>
            <a:r>
              <a:rPr lang="en-US" dirty="0"/>
              <a:t>CON: JIT increases the load-time of an application (since an additional compile step needs to happen)</a:t>
            </a:r>
          </a:p>
          <a:p>
            <a:pPr lvl="1"/>
            <a:r>
              <a:rPr lang="en-US" dirty="0"/>
              <a:t>PRO: Allows the app to benefit from newer devices (better compilers, more advanced features supported by the hardware)</a:t>
            </a:r>
          </a:p>
          <a:p>
            <a:pPr lvl="2"/>
            <a:r>
              <a:rPr lang="en-US" dirty="0"/>
              <a:t>The only way an app can run on a device that didn’t exist at the time the PTX was generated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01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Adding Two Matrices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Content Placeholder 2"/>
          <p:cNvSpPr>
            <a:spLocks noGrp="1"/>
          </p:cNvSpPr>
          <p:nvPr>
            <p:ph idx="4294967295"/>
          </p:nvPr>
        </p:nvSpPr>
        <p:spPr>
          <a:xfrm>
            <a:off x="948267" y="1157027"/>
            <a:ext cx="8153400" cy="1252538"/>
          </a:xfrm>
        </p:spPr>
        <p:txBody>
          <a:bodyPr/>
          <a:lstStyle/>
          <a:p>
            <a:r>
              <a:rPr lang="en-US" sz="2000" dirty="0"/>
              <a:t>You have two matrices A and B of dimension </a:t>
            </a:r>
            <a:r>
              <a:rPr lang="en-US" sz="2000" dirty="0" err="1"/>
              <a:t>N</a:t>
            </a:r>
            <a:r>
              <a:rPr lang="en-US" sz="2000" dirty="0" err="1">
                <a:latin typeface="cmsy10"/>
              </a:rPr>
              <a:t>x</a:t>
            </a:r>
            <a:r>
              <a:rPr lang="en-US" sz="2000" dirty="0" err="1"/>
              <a:t>N</a:t>
            </a:r>
            <a:r>
              <a:rPr lang="en-US" sz="2000" dirty="0"/>
              <a:t> (N=32)</a:t>
            </a:r>
          </a:p>
          <a:p>
            <a:r>
              <a:rPr lang="en-US" sz="2000" dirty="0"/>
              <a:t>You want to compute C=A+B in parallel</a:t>
            </a:r>
          </a:p>
          <a:p>
            <a:r>
              <a:rPr lang="en-US" sz="2000" dirty="0"/>
              <a:t>Code provided below (some details omitted, such as </a:t>
            </a:r>
            <a:r>
              <a:rPr lang="en-US" sz="2000" b="1" dirty="0"/>
              <a:t>#define N 32</a:t>
            </a:r>
            <a:r>
              <a:rPr lang="en-US" sz="2000" dirty="0"/>
              <a:t>)</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959" y="2506133"/>
            <a:ext cx="755650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9408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JIT and the magic of –code and –arch </a:t>
            </a:r>
            <a:r>
              <a:rPr lang="en-US" dirty="0" err="1"/>
              <a:t>nvcc</a:t>
            </a:r>
            <a:r>
              <a:rPr lang="en-US" dirty="0"/>
              <a:t> flags</a:t>
            </a:r>
          </a:p>
        </p:txBody>
      </p:sp>
      <p:sp>
        <p:nvSpPr>
          <p:cNvPr id="3" name="Content Placeholder 2"/>
          <p:cNvSpPr>
            <a:spLocks noGrp="1"/>
          </p:cNvSpPr>
          <p:nvPr>
            <p:ph idx="1"/>
          </p:nvPr>
        </p:nvSpPr>
        <p:spPr/>
        <p:txBody>
          <a:bodyPr/>
          <a:lstStyle/>
          <a:p>
            <a:endParaRPr lang="en-US" dirty="0"/>
          </a:p>
          <a:p>
            <a:endParaRPr lang="en-US" dirty="0"/>
          </a:p>
          <a:p>
            <a:r>
              <a:rPr lang="en-US" dirty="0"/>
              <a:t>How does one control how PTX is generated?</a:t>
            </a:r>
          </a:p>
          <a:p>
            <a:endParaRPr lang="en-US" dirty="0"/>
          </a:p>
          <a:p>
            <a:endParaRPr lang="en-US" dirty="0"/>
          </a:p>
          <a:p>
            <a:endParaRPr lang="en-US" dirty="0"/>
          </a:p>
          <a:p>
            <a:r>
              <a:rPr lang="en-US" dirty="0"/>
              <a:t>How does one control how the </a:t>
            </a:r>
            <a:r>
              <a:rPr lang="en-US" dirty="0" err="1"/>
              <a:t>cubin</a:t>
            </a:r>
            <a:r>
              <a:rPr lang="en-US" dirty="0"/>
              <a:t> is generated?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9332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stuck with a CC, via the </a:t>
            </a:r>
            <a:r>
              <a:rPr lang="en-US" dirty="0">
                <a:latin typeface="Consolas" panose="020B0609020204030204" pitchFamily="49" charset="0"/>
              </a:rPr>
              <a:t>–code</a:t>
            </a:r>
            <a:r>
              <a:rPr lang="en-US" dirty="0"/>
              <a:t> flag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US" dirty="0"/>
              </a:p>
              <a:p>
                <a:r>
                  <a:rPr lang="en-US" dirty="0"/>
                  <a:t>Compiling to produce </a:t>
                </a:r>
                <a:r>
                  <a:rPr lang="en-US" dirty="0" err="1"/>
                  <a:t>cubin</a:t>
                </a:r>
                <a:r>
                  <a:rPr lang="en-US" dirty="0"/>
                  <a:t> </a:t>
                </a:r>
                <a:r>
                  <a:rPr lang="en-US" u="sng" dirty="0"/>
                  <a:t>binary</a:t>
                </a:r>
                <a:r>
                  <a:rPr lang="en-US" dirty="0"/>
                  <a:t> code for CC 3.5 done like this</a:t>
                </a:r>
              </a:p>
              <a:p>
                <a:pPr marL="0" indent="0">
                  <a:buNone/>
                </a:pPr>
                <a:r>
                  <a:rPr lang="en-US" dirty="0">
                    <a:latin typeface="Consolas" panose="020B0609020204030204" pitchFamily="49" charset="0"/>
                  </a:rPr>
                  <a:t>&gt;&gt; </a:t>
                </a:r>
                <a:r>
                  <a:rPr lang="en-US" dirty="0" err="1">
                    <a:latin typeface="Consolas" panose="020B0609020204030204" pitchFamily="49" charset="0"/>
                  </a:rPr>
                  <a:t>nvcc</a:t>
                </a:r>
                <a:r>
                  <a:rPr lang="en-US" dirty="0">
                    <a:latin typeface="Consolas" panose="020B0609020204030204" pitchFamily="49" charset="0"/>
                  </a:rPr>
                  <a:t> –</a:t>
                </a:r>
                <a:r>
                  <a:rPr lang="en-US" dirty="0">
                    <a:solidFill>
                      <a:srgbClr val="0070C0"/>
                    </a:solidFill>
                    <a:latin typeface="Consolas" panose="020B0609020204030204" pitchFamily="49" charset="0"/>
                  </a:rPr>
                  <a:t>code</a:t>
                </a:r>
                <a:r>
                  <a:rPr lang="en-US" dirty="0">
                    <a:latin typeface="Consolas" panose="020B0609020204030204" pitchFamily="49" charset="0"/>
                  </a:rPr>
                  <a:t>=sm_35 …</a:t>
                </a:r>
                <a:r>
                  <a:rPr lang="en-US" dirty="0" err="1">
                    <a:latin typeface="Consolas" panose="020B0609020204030204" pitchFamily="49" charset="0"/>
                  </a:rPr>
                  <a:t>otherstuff</a:t>
                </a:r>
                <a:r>
                  <a:rPr lang="en-US" dirty="0">
                    <a:latin typeface="Consolas" panose="020B0609020204030204" pitchFamily="49" charset="0"/>
                  </a:rPr>
                  <a:t>…</a:t>
                </a:r>
              </a:p>
              <a:p>
                <a:endParaRPr lang="en-US" dirty="0"/>
              </a:p>
              <a:p>
                <a:r>
                  <a:rPr lang="en-US" dirty="0"/>
                  <a:t>You are stuck with 3.5 CC, you can’t run this on a device of CC 4.0</a:t>
                </a:r>
              </a:p>
              <a:p>
                <a:pPr lvl="1"/>
                <a:r>
                  <a:rPr lang="en-US" dirty="0"/>
                  <a:t>Rule: A </a:t>
                </a:r>
                <a:r>
                  <a:rPr lang="en-US" dirty="0" err="1"/>
                  <a:t>cubin</a:t>
                </a:r>
                <a:r>
                  <a:rPr lang="en-US" dirty="0"/>
                  <a:t> object generated for CC </a:t>
                </a:r>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𝑦</m:t>
                    </m:r>
                  </m:oMath>
                </a14:m>
                <a:r>
                  <a:rPr lang="en-US" dirty="0"/>
                  <a:t> will only run on hardware of CC </a:t>
                </a:r>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𝑧</m:t>
                    </m:r>
                  </m:oMath>
                </a14:m>
                <a:r>
                  <a:rPr lang="en-US" dirty="0"/>
                  <a:t>, where </a:t>
                </a:r>
                <a14:m>
                  <m:oMath xmlns:m="http://schemas.openxmlformats.org/officeDocument/2006/math">
                    <m:r>
                      <m:rPr>
                        <m:sty m:val="p"/>
                      </m:rPr>
                      <a:rPr lang="en-US">
                        <a:latin typeface="Cambria Math" panose="02040503050406030204" pitchFamily="18" charset="0"/>
                      </a:rPr>
                      <m:t>z</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dirty="0"/>
              </a:p>
              <a:p>
                <a:endParaRPr lang="en-US" dirty="0"/>
              </a:p>
              <a:p>
                <a:r>
                  <a:rPr lang="en-US" dirty="0"/>
                  <a:t>Using the </a:t>
                </a:r>
                <a:r>
                  <a:rPr lang="en-US" dirty="0" err="1">
                    <a:latin typeface="Consolas" panose="020B0609020204030204" pitchFamily="49" charset="0"/>
                  </a:rPr>
                  <a:t>nvcc</a:t>
                </a:r>
                <a:r>
                  <a:rPr lang="en-US" dirty="0"/>
                  <a:t> command above is ok as long as you know *for sure* that you only run on a certain card (like your personal laptop, office desktop, etc.)</a:t>
                </a:r>
              </a:p>
              <a:p>
                <a:endParaRPr lang="en-US" dirty="0"/>
              </a:p>
              <a:p>
                <a:r>
                  <a:rPr lang="en-US" dirty="0"/>
                  <a:t>Not good if you want to distribute the app to be run by other folks with unknown hardware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6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21674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word on PTX compatibility, and the role of the –arch flag</a:t>
            </a:r>
          </a:p>
        </p:txBody>
      </p:sp>
      <p:sp>
        <p:nvSpPr>
          <p:cNvPr id="3" name="Content Placeholder 2"/>
          <p:cNvSpPr>
            <a:spLocks noGrp="1"/>
          </p:cNvSpPr>
          <p:nvPr>
            <p:ph idx="1"/>
          </p:nvPr>
        </p:nvSpPr>
        <p:spPr/>
        <p:txBody>
          <a:bodyPr/>
          <a:lstStyle/>
          <a:p>
            <a:endParaRPr lang="en-US" dirty="0"/>
          </a:p>
          <a:p>
            <a:r>
              <a:rPr lang="en-US" dirty="0"/>
              <a:t>Some CUDA features supported only on devices of higher CC</a:t>
            </a:r>
          </a:p>
          <a:p>
            <a:pPr lvl="1"/>
            <a:r>
              <a:rPr lang="en-US" dirty="0"/>
              <a:t>Example: unified (managed) memory</a:t>
            </a:r>
          </a:p>
          <a:p>
            <a:endParaRPr lang="en-US" dirty="0"/>
          </a:p>
          <a:p>
            <a:r>
              <a:rPr lang="en-US" dirty="0"/>
              <a:t>You can control the C to PTX translation so that you do/don’t pick certain CUDA features</a:t>
            </a:r>
          </a:p>
          <a:p>
            <a:endParaRPr lang="en-US" dirty="0"/>
          </a:p>
          <a:p>
            <a:r>
              <a:rPr lang="en-US" dirty="0"/>
              <a:t>Example: Warp Shuffle Function available only in CC 3.0 and above</a:t>
            </a:r>
          </a:p>
          <a:p>
            <a:pPr lvl="1"/>
            <a:r>
              <a:rPr lang="en-US" dirty="0"/>
              <a:t>Code that contains Warp Shuffle functionality should be compiled with this in mind</a:t>
            </a:r>
          </a:p>
          <a:p>
            <a:pPr lvl="2"/>
            <a:r>
              <a:rPr lang="en-US" dirty="0"/>
              <a:t>Accomplished by the use of the </a:t>
            </a:r>
            <a:r>
              <a:rPr lang="en-US" dirty="0">
                <a:latin typeface="Consolas" panose="020B0609020204030204" pitchFamily="49" charset="0"/>
              </a:rPr>
              <a:t>–arch=compute_30</a:t>
            </a:r>
            <a:r>
              <a:rPr lang="en-US" dirty="0"/>
              <a:t> flag on </a:t>
            </a:r>
            <a:r>
              <a:rPr lang="en-US" dirty="0" err="1">
                <a:latin typeface="Consolas" panose="020B0609020204030204" pitchFamily="49" charset="0"/>
              </a:rPr>
              <a:t>nvcc</a:t>
            </a:r>
            <a:r>
              <a:rPr lang="en-US" dirty="0"/>
              <a:t>  </a:t>
            </a:r>
          </a:p>
          <a:p>
            <a:pPr marL="914400" lvl="2" indent="0">
              <a:buNone/>
            </a:pPr>
            <a:r>
              <a:rPr lang="en-US" dirty="0">
                <a:latin typeface="Consolas" panose="020B0609020204030204" pitchFamily="49" charset="0"/>
              </a:rPr>
              <a:t>&gt;&gt; </a:t>
            </a:r>
            <a:r>
              <a:rPr lang="en-US" dirty="0" err="1">
                <a:latin typeface="Consolas" panose="020B0609020204030204" pitchFamily="49" charset="0"/>
              </a:rPr>
              <a:t>nvcc</a:t>
            </a:r>
            <a:r>
              <a:rPr lang="en-US" dirty="0">
                <a:latin typeface="Consolas" panose="020B0609020204030204" pitchFamily="49" charset="0"/>
              </a:rPr>
              <a:t> –arch=compute_30 …</a:t>
            </a:r>
            <a:r>
              <a:rPr lang="en-US" dirty="0" err="1">
                <a:latin typeface="Consolas" panose="020B0609020204030204" pitchFamily="49" charset="0"/>
              </a:rPr>
              <a:t>blahblah</a:t>
            </a:r>
            <a:r>
              <a:rPr lang="en-US" dirty="0">
                <a:latin typeface="Consolas" panose="020B0609020204030204" pitchFamily="49" charset="0"/>
              </a:rPr>
              <a:t>…</a:t>
            </a:r>
          </a:p>
          <a:p>
            <a:pPr lvl="2"/>
            <a:r>
              <a:rPr lang="en-US" dirty="0"/>
              <a:t>NOTE: the PTX generated by the above can then be compiled to </a:t>
            </a:r>
            <a:r>
              <a:rPr lang="en-US" dirty="0" err="1"/>
              <a:t>cubin</a:t>
            </a:r>
            <a:r>
              <a:rPr lang="en-US" dirty="0"/>
              <a:t> to run on higher CC</a:t>
            </a:r>
          </a:p>
          <a:p>
            <a:pPr lvl="3"/>
            <a:r>
              <a:rPr lang="en-US" dirty="0"/>
              <a:t>Recall the </a:t>
            </a:r>
            <a:r>
              <a:rPr lang="en-US" dirty="0" err="1"/>
              <a:t>cubin</a:t>
            </a:r>
            <a:r>
              <a:rPr lang="en-US" dirty="0"/>
              <a:t> generation control by the –code flag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88716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combining </a:t>
            </a:r>
            <a:r>
              <a:rPr lang="en-US" dirty="0">
                <a:latin typeface="Consolas" panose="020B0609020204030204" pitchFamily="49" charset="0"/>
              </a:rPr>
              <a:t>–arch</a:t>
            </a:r>
            <a:r>
              <a:rPr lang="en-US" dirty="0"/>
              <a:t> and </a:t>
            </a:r>
            <a:r>
              <a:rPr lang="en-US" dirty="0">
                <a:latin typeface="Consolas" panose="020B0609020204030204" pitchFamily="49" charset="0"/>
              </a:rPr>
              <a:t>–code</a:t>
            </a:r>
            <a:r>
              <a:rPr lang="en-US" dirty="0"/>
              <a:t> via </a:t>
            </a:r>
            <a:r>
              <a:rPr lang="en-US" dirty="0">
                <a:latin typeface="Consolas" panose="020B0609020204030204" pitchFamily="49" charset="0"/>
              </a:rPr>
              <a:t>-</a:t>
            </a:r>
            <a:r>
              <a:rPr lang="en-US" dirty="0" err="1">
                <a:latin typeface="Consolas" panose="020B0609020204030204" pitchFamily="49" charset="0"/>
              </a:rPr>
              <a:t>gencode</a:t>
            </a:r>
            <a:endParaRPr lang="en-US" dirty="0">
              <a:latin typeface="Consolas" panose="020B0609020204030204" pitchFamily="49"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Consolas" panose="020B0609020204030204" pitchFamily="49" charset="0"/>
              </a:rPr>
              <a:t>&gt;&gt; </a:t>
            </a:r>
            <a:r>
              <a:rPr lang="en-US" dirty="0" err="1">
                <a:latin typeface="Consolas" panose="020B0609020204030204" pitchFamily="49" charset="0"/>
              </a:rPr>
              <a:t>nvcc</a:t>
            </a:r>
            <a:r>
              <a:rPr lang="en-US" dirty="0">
                <a:latin typeface="Consolas" panose="020B0609020204030204" pitchFamily="49" charset="0"/>
              </a:rPr>
              <a:t> x.cu </a:t>
            </a:r>
          </a:p>
          <a:p>
            <a:pPr marL="0" indent="0">
              <a:buNone/>
            </a:pPr>
            <a:r>
              <a:rPr lang="en-US" dirty="0">
                <a:latin typeface="Consolas" panose="020B0609020204030204" pitchFamily="49" charset="0"/>
              </a:rPr>
              <a:t>	-</a:t>
            </a:r>
            <a:r>
              <a:rPr lang="en-US" dirty="0" err="1">
                <a:latin typeface="Consolas" panose="020B0609020204030204" pitchFamily="49" charset="0"/>
              </a:rPr>
              <a:t>gencode</a:t>
            </a:r>
            <a:r>
              <a:rPr lang="en-US" dirty="0">
                <a:latin typeface="Consolas" panose="020B0609020204030204" pitchFamily="49" charset="0"/>
              </a:rPr>
              <a:t> arch=compute_35,code=sm_35</a:t>
            </a:r>
          </a:p>
          <a:p>
            <a:pPr marL="0" indent="0">
              <a:buNone/>
            </a:pPr>
            <a:r>
              <a:rPr lang="en-US" dirty="0">
                <a:latin typeface="Consolas" panose="020B0609020204030204" pitchFamily="49" charset="0"/>
              </a:rPr>
              <a:t>	-</a:t>
            </a:r>
            <a:r>
              <a:rPr lang="en-US" dirty="0" err="1">
                <a:latin typeface="Consolas" panose="020B0609020204030204" pitchFamily="49" charset="0"/>
              </a:rPr>
              <a:t>gencode</a:t>
            </a:r>
            <a:r>
              <a:rPr lang="en-US" dirty="0">
                <a:latin typeface="Consolas" panose="020B0609020204030204" pitchFamily="49" charset="0"/>
              </a:rPr>
              <a:t> arch=compute_50,code=sm_50</a:t>
            </a:r>
          </a:p>
          <a:p>
            <a:pPr marL="0" indent="0">
              <a:buNone/>
            </a:pPr>
            <a:r>
              <a:rPr lang="en-US" dirty="0">
                <a:latin typeface="Consolas" panose="020B0609020204030204" pitchFamily="49" charset="0"/>
              </a:rPr>
              <a:t>	-</a:t>
            </a:r>
            <a:r>
              <a:rPr lang="en-US" dirty="0" err="1">
                <a:latin typeface="Consolas" panose="020B0609020204030204" pitchFamily="49" charset="0"/>
              </a:rPr>
              <a:t>gencode</a:t>
            </a:r>
            <a:r>
              <a:rPr lang="en-US" dirty="0">
                <a:latin typeface="Consolas" panose="020B0609020204030204" pitchFamily="49" charset="0"/>
              </a:rPr>
              <a:t> arch=compute_60,code=\'compute_60,sm_60\'</a:t>
            </a:r>
          </a:p>
          <a:p>
            <a:endParaRPr lang="en-US" dirty="0"/>
          </a:p>
          <a:p>
            <a:r>
              <a:rPr lang="en-US" dirty="0"/>
              <a:t>The </a:t>
            </a:r>
            <a:r>
              <a:rPr lang="en-US" dirty="0" err="1"/>
              <a:t>cubin</a:t>
            </a:r>
            <a:r>
              <a:rPr lang="en-US" dirty="0"/>
              <a:t> fat binary generated by this command embeds the following (it’s got bigger footprint to accommodate all):</a:t>
            </a:r>
          </a:p>
          <a:p>
            <a:pPr lvl="1"/>
            <a:r>
              <a:rPr lang="en-US" dirty="0"/>
              <a:t>Binary code generated to work on Kepler (CC 3.5)</a:t>
            </a:r>
          </a:p>
          <a:p>
            <a:pPr lvl="1"/>
            <a:r>
              <a:rPr lang="en-US" dirty="0"/>
              <a:t>Binary code generated to work on Maxwell (CC 5.0)</a:t>
            </a:r>
          </a:p>
          <a:p>
            <a:pPr lvl="1"/>
            <a:r>
              <a:rPr lang="en-US" dirty="0"/>
              <a:t>PTX and binary code to work on Pascal (CC 6.0)</a:t>
            </a:r>
          </a:p>
          <a:p>
            <a:pPr lvl="1"/>
            <a:endParaRPr lang="en-US" dirty="0"/>
          </a:p>
          <a:p>
            <a:pPr lvl="1"/>
            <a:r>
              <a:rPr lang="en-US" dirty="0"/>
              <a:t>The </a:t>
            </a:r>
            <a:r>
              <a:rPr lang="en-US" dirty="0">
                <a:latin typeface="Consolas" panose="020B0609020204030204" pitchFamily="49" charset="0"/>
              </a:rPr>
              <a:t>arch</a:t>
            </a:r>
            <a:r>
              <a:rPr lang="en-US" dirty="0"/>
              <a:t> part says that the binary code in each case should be produced based on PTX code generated as you’d expect: binary for 3.5 comes from PTX for 3.5, binary for 5.0 comes from PTX for 5.0, binary for 6.0 comes from PTX for 6.0 </a:t>
            </a:r>
          </a:p>
          <a:p>
            <a:pPr lvl="1"/>
            <a:endParaRPr lang="en-US" dirty="0"/>
          </a:p>
          <a:p>
            <a:r>
              <a:rPr lang="en-US" dirty="0"/>
              <a:t>Shortcut: you can get </a:t>
            </a:r>
            <a:r>
              <a:rPr lang="en-US" dirty="0">
                <a:latin typeface="Consolas" panose="020B0609020204030204" pitchFamily="49" charset="0"/>
              </a:rPr>
              <a:t>-</a:t>
            </a:r>
            <a:r>
              <a:rPr lang="en-US" dirty="0" err="1">
                <a:latin typeface="Consolas" panose="020B0609020204030204" pitchFamily="49" charset="0"/>
              </a:rPr>
              <a:t>gencode</a:t>
            </a:r>
            <a:r>
              <a:rPr lang="en-US" dirty="0">
                <a:latin typeface="Consolas" panose="020B0609020204030204" pitchFamily="49" charset="0"/>
              </a:rPr>
              <a:t> arch=compute_60,code=\'compute_60,sm_60\‘</a:t>
            </a:r>
            <a:r>
              <a:rPr lang="en-US" dirty="0"/>
              <a:t> by simply saying :</a:t>
            </a:r>
          </a:p>
          <a:p>
            <a:pPr marL="457200" lvl="1" indent="0">
              <a:buNone/>
            </a:pPr>
            <a:r>
              <a:rPr lang="en-US" dirty="0">
                <a:latin typeface="Consolas" panose="020B0609020204030204" pitchFamily="49" charset="0"/>
              </a:rPr>
              <a:t>&gt;&gt; </a:t>
            </a:r>
            <a:r>
              <a:rPr lang="en-US" dirty="0" err="1">
                <a:latin typeface="Consolas" panose="020B0609020204030204" pitchFamily="49" charset="0"/>
              </a:rPr>
              <a:t>nvcc</a:t>
            </a:r>
            <a:r>
              <a:rPr lang="en-US" dirty="0">
                <a:latin typeface="Consolas" panose="020B0609020204030204" pitchFamily="49" charset="0"/>
              </a:rPr>
              <a:t> x.cu -arch=sm_60</a:t>
            </a:r>
          </a:p>
          <a:p>
            <a:pPr marL="228600" lvl="1">
              <a:spcBef>
                <a:spcPts val="1000"/>
              </a:spcBef>
            </a:pPr>
            <a:endParaRPr lang="en-US" sz="2400" dirty="0"/>
          </a:p>
          <a:p>
            <a:pPr marL="228600" lvl="1">
              <a:spcBef>
                <a:spcPts val="1000"/>
              </a:spcBef>
            </a:pPr>
            <a:r>
              <a:rPr lang="en-US" sz="2400" dirty="0"/>
              <a:t>If you don’t say anything but “</a:t>
            </a:r>
            <a:r>
              <a:rPr lang="en-US" sz="2400" dirty="0" err="1"/>
              <a:t>nvcc</a:t>
            </a:r>
            <a:r>
              <a:rPr lang="en-US" sz="2400" dirty="0"/>
              <a:t> x.cu” the compile driver will use default </a:t>
            </a:r>
            <a:r>
              <a:rPr lang="en-US" sz="2400" dirty="0">
                <a:latin typeface="Consolas" panose="020B0609020204030204" pitchFamily="49" charset="0"/>
              </a:rPr>
              <a:t>arch</a:t>
            </a:r>
            <a:r>
              <a:rPr lang="en-US" sz="2400" dirty="0"/>
              <a:t> &amp; </a:t>
            </a:r>
            <a:r>
              <a:rPr lang="en-US" sz="2400" dirty="0">
                <a:latin typeface="Consolas" panose="020B0609020204030204" pitchFamily="49" charset="0"/>
              </a:rPr>
              <a:t>code</a:t>
            </a:r>
            <a:r>
              <a:rPr lang="en-US" sz="2400" dirty="0"/>
              <a:t> settings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78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Test Your Understanding</a:t>
            </a:r>
          </a:p>
        </p:txBody>
      </p:sp>
      <p:sp>
        <p:nvSpPr>
          <p:cNvPr id="3" name="Content Placeholder 2"/>
          <p:cNvSpPr>
            <a:spLocks noGrp="1"/>
          </p:cNvSpPr>
          <p:nvPr>
            <p:ph idx="1"/>
          </p:nvPr>
        </p:nvSpPr>
        <p:spPr/>
        <p:txBody>
          <a:bodyPr/>
          <a:lstStyle/>
          <a:p>
            <a:r>
              <a:rPr lang="en-US" sz="1800" dirty="0"/>
              <a:t>Given that the x field of a thread index changes the fastest, is the array indexing scheme on the previous slide good or bad?</a:t>
            </a:r>
          </a:p>
          <a:p>
            <a:pPr lvl="1"/>
            <a:r>
              <a:rPr lang="en-US" sz="1400" dirty="0"/>
              <a:t>HINT: think how threads are mapped into a set of 1D sequence of consecutive IDs</a:t>
            </a:r>
          </a:p>
          <a:p>
            <a:endParaRPr lang="en-US" sz="1800" dirty="0"/>
          </a:p>
          <a:p>
            <a:r>
              <a:rPr lang="en-US" sz="1800" dirty="0"/>
              <a:t>The “good or bad” refers to how data is accessed in the device’s global memory </a:t>
            </a:r>
          </a:p>
          <a:p>
            <a:endParaRPr lang="en-US" sz="1800" dirty="0"/>
          </a:p>
          <a:p>
            <a:endParaRPr lang="en-US" sz="1800" dirty="0"/>
          </a:p>
          <a:p>
            <a:r>
              <a:rPr lang="en-US" sz="1800" dirty="0"/>
              <a:t>In other words should we have</a:t>
            </a:r>
          </a:p>
          <a:p>
            <a:endParaRPr lang="en-US" sz="1800" dirty="0"/>
          </a:p>
          <a:p>
            <a:endParaRPr lang="en-US" sz="1800" dirty="0"/>
          </a:p>
          <a:p>
            <a:pPr marL="0" indent="0">
              <a:buNone/>
            </a:pPr>
            <a:r>
              <a:rPr lang="en-US" sz="1800" dirty="0"/>
              <a:t>or… </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Rectangle 4"/>
          <p:cNvSpPr/>
          <p:nvPr/>
        </p:nvSpPr>
        <p:spPr>
          <a:xfrm>
            <a:off x="1909260" y="4240752"/>
            <a:ext cx="3603872" cy="369332"/>
          </a:xfrm>
          <a:prstGeom prst="rect">
            <a:avLst/>
          </a:prstGeom>
          <a:solidFill>
            <a:schemeClr val="accent1"/>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C[i][j] = A[i][j] + B[i][j]</a:t>
            </a:r>
          </a:p>
        </p:txBody>
      </p:sp>
      <p:sp>
        <p:nvSpPr>
          <p:cNvPr id="6" name="Rectangle 5"/>
          <p:cNvSpPr/>
          <p:nvPr/>
        </p:nvSpPr>
        <p:spPr>
          <a:xfrm>
            <a:off x="1919029" y="5155152"/>
            <a:ext cx="3603872" cy="369332"/>
          </a:xfrm>
          <a:prstGeom prst="rect">
            <a:avLst/>
          </a:prstGeom>
          <a:solidFill>
            <a:schemeClr val="accent1"/>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C[j][i] = A[j][i] + B[j][i]</a:t>
            </a:r>
          </a:p>
        </p:txBody>
      </p:sp>
      <p:pic>
        <p:nvPicPr>
          <p:cNvPr id="8" name="Picture 2">
            <a:extLst>
              <a:ext uri="{FF2B5EF4-FFF2-40B4-BE49-F238E27FC236}">
                <a16:creationId xmlns:a16="http://schemas.microsoft.com/office/drawing/2014/main" id="{346EF526-7245-4769-BBB9-274B7F43DE5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9612"/>
          <a:stretch/>
        </p:blipFill>
        <p:spPr bwMode="auto">
          <a:xfrm>
            <a:off x="6593413" y="3063926"/>
            <a:ext cx="5330331" cy="3092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259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Reflecting on Accessing Global Memory in CUDA</a:t>
            </a:r>
          </a:p>
        </p:txBody>
      </p:sp>
      <p:sp>
        <p:nvSpPr>
          <p:cNvPr id="3" name="Content Placeholder 2"/>
          <p:cNvSpPr>
            <a:spLocks noGrp="1"/>
          </p:cNvSpPr>
          <p:nvPr>
            <p:ph idx="1"/>
          </p:nvPr>
        </p:nvSpPr>
        <p:spPr/>
        <p:txBody>
          <a:bodyPr>
            <a:normAutofit fontScale="92500" lnSpcReduction="10000"/>
          </a:bodyPr>
          <a:lstStyle/>
          <a:p>
            <a:r>
              <a:rPr lang="en-US" dirty="0"/>
              <a:t>Assume </a:t>
            </a:r>
            <a:r>
              <a:rPr lang="en-US" dirty="0" err="1">
                <a:latin typeface="Courier New" panose="02070309020205020404" pitchFamily="49" charset="0"/>
                <a:cs typeface="Courier New" panose="02070309020205020404" pitchFamily="49" charset="0"/>
              </a:rPr>
              <a:t>dA</a:t>
            </a:r>
            <a:r>
              <a:rPr lang="en-US" dirty="0"/>
              <a:t> is a device array, holding </a:t>
            </a:r>
            <a:r>
              <a:rPr lang="en-US" dirty="0" err="1">
                <a:latin typeface="Courier New" panose="02070309020205020404" pitchFamily="49" charset="0"/>
                <a:cs typeface="Courier New" panose="02070309020205020404" pitchFamily="49" charset="0"/>
              </a:rPr>
              <a:t>int</a:t>
            </a:r>
            <a:r>
              <a:rPr lang="en-US" dirty="0" err="1"/>
              <a:t>s</a:t>
            </a:r>
            <a:r>
              <a:rPr lang="en-US" dirty="0"/>
              <a:t> </a:t>
            </a:r>
          </a:p>
          <a:p>
            <a:r>
              <a:rPr lang="en-US" dirty="0"/>
              <a:t>Assume </a:t>
            </a:r>
            <a:r>
              <a:rPr lang="en-US" dirty="0">
                <a:latin typeface="Courier New" panose="02070309020205020404" pitchFamily="49" charset="0"/>
                <a:cs typeface="Courier New" panose="02070309020205020404" pitchFamily="49" charset="0"/>
              </a:rPr>
              <a:t>z[]</a:t>
            </a:r>
            <a:r>
              <a:rPr lang="en-US" dirty="0"/>
              <a:t> is an array of </a:t>
            </a:r>
            <a:r>
              <a:rPr lang="en-US" dirty="0">
                <a:latin typeface="Consolas" panose="020B0609020204030204" pitchFamily="49" charset="0"/>
              </a:rPr>
              <a:t>unsigned </a:t>
            </a:r>
            <a:r>
              <a:rPr lang="en-US" dirty="0" err="1">
                <a:latin typeface="Courier New" panose="02070309020205020404" pitchFamily="49" charset="0"/>
                <a:cs typeface="Courier New" panose="02070309020205020404" pitchFamily="49" charset="0"/>
              </a:rPr>
              <a:t>int</a:t>
            </a:r>
            <a:r>
              <a:rPr lang="en-US" dirty="0" err="1"/>
              <a:t>s</a:t>
            </a:r>
            <a:endParaRPr lang="en-US" dirty="0"/>
          </a:p>
          <a:p>
            <a:endParaRPr lang="en-US" dirty="0"/>
          </a:p>
          <a:p>
            <a:r>
              <a:rPr lang="en-US" dirty="0"/>
              <a:t>Which of these global memory accesses are good/bad? Why?</a:t>
            </a:r>
          </a:p>
          <a:p>
            <a:pPr marL="801687" lvl="1" indent="-457200">
              <a:buFont typeface="+mj-lt"/>
              <a:buAutoNum type="arabicPeriod"/>
            </a:pPr>
            <a:r>
              <a:rPr lang="en-US" dirty="0" err="1">
                <a:latin typeface="Consolas" panose="020B0609020204030204" pitchFamily="49" charset="0"/>
                <a:cs typeface="Courier New" panose="02070309020205020404" pitchFamily="49" charset="0"/>
              </a:rPr>
              <a:t>dA</a:t>
            </a:r>
            <a:r>
              <a:rPr lang="en-US" dirty="0">
                <a:latin typeface="Consolas" panose="020B0609020204030204" pitchFamily="49" charset="0"/>
                <a:cs typeface="Courier New" panose="02070309020205020404" pitchFamily="49" charset="0"/>
              </a:rPr>
              <a:t>[</a:t>
            </a:r>
            <a:r>
              <a:rPr lang="en-US" dirty="0" err="1">
                <a:latin typeface="Consolas" panose="020B0609020204030204" pitchFamily="49" charset="0"/>
                <a:cs typeface="Courier New" panose="02070309020205020404" pitchFamily="49" charset="0"/>
              </a:rPr>
              <a:t>threadIdx.x</a:t>
            </a:r>
            <a:r>
              <a:rPr lang="en-US" dirty="0">
                <a:latin typeface="Consolas" panose="020B0609020204030204" pitchFamily="49" charset="0"/>
                <a:cs typeface="Courier New" panose="02070309020205020404" pitchFamily="49" charset="0"/>
              </a:rPr>
              <a:t>]</a:t>
            </a:r>
          </a:p>
          <a:p>
            <a:pPr marL="801687" lvl="1" indent="-457200">
              <a:buFont typeface="+mj-lt"/>
              <a:buAutoNum type="arabicPeriod"/>
            </a:pPr>
            <a:endParaRPr lang="en-US" dirty="0">
              <a:latin typeface="Consolas" panose="020B0609020204030204" pitchFamily="49" charset="0"/>
            </a:endParaRPr>
          </a:p>
          <a:p>
            <a:pPr marL="801687" lvl="1" indent="-457200">
              <a:buFont typeface="+mj-lt"/>
              <a:buAutoNum type="arabicPeriod"/>
            </a:pPr>
            <a:r>
              <a:rPr lang="en-US" dirty="0" err="1">
                <a:latin typeface="Consolas" panose="020B0609020204030204" pitchFamily="49" charset="0"/>
                <a:cs typeface="Courier New" panose="02070309020205020404" pitchFamily="49" charset="0"/>
              </a:rPr>
              <a:t>dA</a:t>
            </a:r>
            <a:r>
              <a:rPr lang="en-US" dirty="0">
                <a:latin typeface="Consolas" panose="020B0609020204030204" pitchFamily="49" charset="0"/>
                <a:cs typeface="Courier New" panose="02070309020205020404" pitchFamily="49" charset="0"/>
              </a:rPr>
              <a:t>[threadIdx.x+2]</a:t>
            </a:r>
          </a:p>
          <a:p>
            <a:pPr marL="801687" lvl="1" indent="-457200">
              <a:buFont typeface="+mj-lt"/>
              <a:buAutoNum type="arabicPeriod"/>
            </a:pPr>
            <a:endParaRPr lang="en-US" dirty="0">
              <a:latin typeface="Consolas" panose="020B0609020204030204" pitchFamily="49" charset="0"/>
            </a:endParaRPr>
          </a:p>
          <a:p>
            <a:pPr marL="801687" lvl="1" indent="-457200">
              <a:buFont typeface="+mj-lt"/>
              <a:buAutoNum type="arabicPeriod"/>
            </a:pPr>
            <a:r>
              <a:rPr lang="en-US" dirty="0" err="1">
                <a:latin typeface="Consolas" panose="020B0609020204030204" pitchFamily="49" charset="0"/>
                <a:cs typeface="Courier New" panose="02070309020205020404" pitchFamily="49" charset="0"/>
              </a:rPr>
              <a:t>dA</a:t>
            </a:r>
            <a:r>
              <a:rPr lang="en-US" dirty="0">
                <a:latin typeface="Consolas" panose="020B0609020204030204" pitchFamily="49" charset="0"/>
                <a:cs typeface="Courier New" panose="02070309020205020404" pitchFamily="49" charset="0"/>
              </a:rPr>
              <a:t>[7*threadIdx.x+2]</a:t>
            </a:r>
          </a:p>
          <a:p>
            <a:pPr marL="801687" lvl="1" indent="-457200">
              <a:buFont typeface="+mj-lt"/>
              <a:buAutoNum type="arabicPeriod"/>
            </a:pPr>
            <a:endParaRPr lang="en-US" dirty="0">
              <a:latin typeface="Consolas" panose="020B0609020204030204" pitchFamily="49" charset="0"/>
            </a:endParaRPr>
          </a:p>
          <a:p>
            <a:pPr marL="801687" lvl="1" indent="-457200">
              <a:buFont typeface="+mj-lt"/>
              <a:buAutoNum type="arabicPeriod"/>
            </a:pPr>
            <a:r>
              <a:rPr lang="en-US" dirty="0" err="1">
                <a:latin typeface="Consolas" panose="020B0609020204030204" pitchFamily="49" charset="0"/>
                <a:cs typeface="Courier New" panose="02070309020205020404" pitchFamily="49" charset="0"/>
              </a:rPr>
              <a:t>dA</a:t>
            </a:r>
            <a:r>
              <a:rPr lang="en-US" dirty="0">
                <a:latin typeface="Consolas" panose="020B0609020204030204" pitchFamily="49" charset="0"/>
                <a:cs typeface="Courier New" panose="02070309020205020404" pitchFamily="49" charset="0"/>
              </a:rPr>
              <a:t>[z[</a:t>
            </a:r>
            <a:r>
              <a:rPr lang="en-US" dirty="0" err="1">
                <a:latin typeface="Consolas" panose="020B0609020204030204" pitchFamily="49" charset="0"/>
                <a:cs typeface="Courier New" panose="02070309020205020404" pitchFamily="49" charset="0"/>
              </a:rPr>
              <a:t>threadIdx.x</a:t>
            </a:r>
            <a:r>
              <a:rPr lang="en-US" dirty="0">
                <a:latin typeface="Consolas" panose="020B0609020204030204" pitchFamily="49" charset="0"/>
                <a:cs typeface="Courier New" panose="02070309020205020404" pitchFamily="49" charset="0"/>
              </a:rPr>
              <a:t>]]</a:t>
            </a:r>
          </a:p>
          <a:p>
            <a:pPr>
              <a:lnSpc>
                <a:spcPct val="100000"/>
              </a:lnSpc>
            </a:pPr>
            <a:endParaRPr lang="en-US" dirty="0"/>
          </a:p>
          <a:p>
            <a:pPr>
              <a:lnSpc>
                <a:spcPct val="100000"/>
              </a:lnSpc>
            </a:pPr>
            <a:r>
              <a:rPr lang="en-US" u="sng" dirty="0"/>
              <a:t>NOTE</a:t>
            </a:r>
            <a:r>
              <a:rPr lang="en-US" dirty="0"/>
              <a:t>: When answering 1-4 above, imagine you’re a thread and try to understand what the other 31 threads in the warp do when the warp executes the memory instruction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706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Avoid Bad Memory Accesses?</a:t>
            </a:r>
          </a:p>
        </p:txBody>
      </p:sp>
      <p:sp>
        <p:nvSpPr>
          <p:cNvPr id="3" name="Content Placeholder 2"/>
          <p:cNvSpPr>
            <a:spLocks noGrp="1"/>
          </p:cNvSpPr>
          <p:nvPr>
            <p:ph idx="1"/>
          </p:nvPr>
        </p:nvSpPr>
        <p:spPr/>
        <p:txBody>
          <a:bodyPr/>
          <a:lstStyle/>
          <a:p>
            <a:pPr lvl="1"/>
            <a:endParaRPr lang="en-US" sz="1600" dirty="0"/>
          </a:p>
          <a:p>
            <a:r>
              <a:rPr lang="en-US" sz="2000" dirty="0"/>
              <a:t>Design your data structures in a way that leads to advantageous memory accesses</a:t>
            </a:r>
          </a:p>
          <a:p>
            <a:pPr lvl="1"/>
            <a:r>
              <a:rPr lang="en-US" sz="1600" dirty="0"/>
              <a:t>Choosing a design: done before you write any line of code</a:t>
            </a:r>
          </a:p>
          <a:p>
            <a:pPr lvl="1"/>
            <a:r>
              <a:rPr lang="en-US" sz="1600" dirty="0"/>
              <a:t>Reflect on your algorithm</a:t>
            </a:r>
          </a:p>
          <a:p>
            <a:pPr lvl="2"/>
            <a:r>
              <a:rPr lang="en-US" sz="1300" dirty="0"/>
              <a:t>What data it needs, how much of it, where you read from/write to, how often</a:t>
            </a:r>
          </a:p>
          <a:p>
            <a:endParaRPr lang="en-US" sz="2000" dirty="0"/>
          </a:p>
          <a:p>
            <a:r>
              <a:rPr lang="en-US" sz="2000" dirty="0"/>
              <a:t>A good data structure choice for parallel computing could be quite different than a good data structure choice for sequential computing</a:t>
            </a:r>
          </a:p>
          <a:p>
            <a:endParaRPr lang="en-US" sz="2000" dirty="0"/>
          </a:p>
          <a:p>
            <a:r>
              <a:rPr lang="en-US" sz="2000" dirty="0"/>
              <a:t>In the beginning, as we get going, we learn programming thinking about </a:t>
            </a:r>
            <a:r>
              <a:rPr lang="en-US" sz="2000" dirty="0">
                <a:solidFill>
                  <a:srgbClr val="0070C0"/>
                </a:solidFill>
              </a:rPr>
              <a:t>correctness </a:t>
            </a:r>
          </a:p>
          <a:p>
            <a:pPr lvl="1"/>
            <a:r>
              <a:rPr lang="en-US" sz="1600" dirty="0"/>
              <a:t>Then, we get wiser. Other aspects to consider when writing code:</a:t>
            </a:r>
          </a:p>
          <a:p>
            <a:pPr lvl="2"/>
            <a:r>
              <a:rPr lang="en-US" sz="1400" dirty="0">
                <a:solidFill>
                  <a:srgbClr val="0070C0"/>
                </a:solidFill>
              </a:rPr>
              <a:t>speed of execution</a:t>
            </a:r>
            <a:r>
              <a:rPr lang="en-US" sz="1400" dirty="0"/>
              <a:t> &amp; </a:t>
            </a:r>
            <a:r>
              <a:rPr lang="en-US" sz="1400" dirty="0">
                <a:solidFill>
                  <a:srgbClr val="0070C0"/>
                </a:solidFill>
              </a:rPr>
              <a:t>convenience/productivity</a:t>
            </a:r>
            <a:r>
              <a:rPr lang="en-US" sz="1400" dirty="0"/>
              <a:t> &amp; </a:t>
            </a:r>
            <a:r>
              <a:rPr lang="en-US" sz="1400" dirty="0">
                <a:solidFill>
                  <a:srgbClr val="0070C0"/>
                </a:solidFill>
              </a:rPr>
              <a:t>code legacy</a:t>
            </a:r>
            <a:r>
              <a:rPr lang="en-US" sz="1400" dirty="0"/>
              <a:t> &amp; </a:t>
            </a:r>
            <a:r>
              <a:rPr lang="en-US" sz="1400" dirty="0">
                <a:solidFill>
                  <a:srgbClr val="0070C0"/>
                </a:solidFill>
              </a:rPr>
              <a:t>large team development </a:t>
            </a:r>
            <a:r>
              <a:rPr lang="en-US" sz="1400" dirty="0"/>
              <a:t>&amp;</a:t>
            </a:r>
            <a:r>
              <a:rPr lang="en-US" sz="1400" dirty="0">
                <a:solidFill>
                  <a:srgbClr val="0070C0"/>
                </a:solidFill>
              </a:rPr>
              <a:t> portability</a:t>
            </a:r>
            <a:endParaRPr lang="en-US" sz="14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263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to Data Organization</a:t>
            </a:r>
          </a:p>
        </p:txBody>
      </p:sp>
      <p:sp>
        <p:nvSpPr>
          <p:cNvPr id="3" name="Content Placeholder 2"/>
          <p:cNvSpPr>
            <a:spLocks noGrp="1"/>
          </p:cNvSpPr>
          <p:nvPr>
            <p:ph idx="1"/>
          </p:nvPr>
        </p:nvSpPr>
        <p:spPr/>
        <p:txBody>
          <a:bodyPr/>
          <a:lstStyle/>
          <a:p>
            <a:endParaRPr lang="en-US" sz="2000" dirty="0"/>
          </a:p>
          <a:p>
            <a:r>
              <a:rPr lang="en-US" sz="2000" dirty="0"/>
              <a:t>Say you use in your program complex data constructs that could be organized using C-structures</a:t>
            </a:r>
          </a:p>
          <a:p>
            <a:endParaRPr lang="en-US" sz="2000" dirty="0"/>
          </a:p>
          <a:p>
            <a:r>
              <a:rPr lang="en-US" sz="2000" dirty="0"/>
              <a:t>For GPU computing, how is it more advantageous to store data in global memory?</a:t>
            </a:r>
          </a:p>
          <a:p>
            <a:pPr lvl="1"/>
            <a:r>
              <a:rPr lang="en-US" sz="1800" dirty="0"/>
              <a:t>Alternative A: as an array of structures (</a:t>
            </a:r>
            <a:r>
              <a:rPr lang="en-US" sz="1800" dirty="0" err="1"/>
              <a:t>AoS</a:t>
            </a:r>
            <a:r>
              <a:rPr lang="en-US" sz="1800" dirty="0"/>
              <a:t>)</a:t>
            </a:r>
          </a:p>
          <a:p>
            <a:pPr lvl="1"/>
            <a:r>
              <a:rPr lang="en-US" sz="1800" dirty="0"/>
              <a:t>Alternative B: as a structure of arrays (</a:t>
            </a:r>
            <a:r>
              <a:rPr lang="en-US" sz="1800" dirty="0" err="1"/>
              <a:t>SoA</a:t>
            </a:r>
            <a:r>
              <a:rPr lang="en-US" sz="1800" dirty="0"/>
              <a:t>)</a:t>
            </a:r>
          </a:p>
          <a:p>
            <a:pPr lvl="1"/>
            <a:endParaRPr lang="en-US" sz="1800" dirty="0"/>
          </a:p>
          <a:p>
            <a:r>
              <a:rPr lang="en-US" sz="2000" dirty="0"/>
              <a:t>If you use all the data in a </a:t>
            </a:r>
            <a:r>
              <a:rPr lang="en-US" sz="2000" dirty="0" err="1">
                <a:latin typeface="Courier New" panose="02070309020205020404" pitchFamily="49" charset="0"/>
                <a:cs typeface="Courier New" panose="02070309020205020404" pitchFamily="49" charset="0"/>
              </a:rPr>
              <a:t>struct</a:t>
            </a:r>
            <a:r>
              <a:rPr lang="en-US" sz="2000" dirty="0"/>
              <a:t> once you bring over, question not that relevant (although there are aspects that come into play)</a:t>
            </a:r>
          </a:p>
          <a:p>
            <a:endParaRPr lang="en-US" sz="2000" dirty="0"/>
          </a:p>
          <a:p>
            <a:r>
              <a:rPr lang="en-US" sz="2000" dirty="0"/>
              <a:t>However, if you only use one field from a </a:t>
            </a:r>
            <a:r>
              <a:rPr lang="en-US" sz="2000" dirty="0" err="1">
                <a:latin typeface="Courier New" panose="02070309020205020404" pitchFamily="49" charset="0"/>
                <a:cs typeface="Courier New" panose="02070309020205020404" pitchFamily="49" charset="0"/>
              </a:rPr>
              <a:t>struct</a:t>
            </a:r>
            <a:r>
              <a:rPr lang="en-US" sz="2000" dirty="0"/>
              <a:t>, stick w/ </a:t>
            </a:r>
            <a:r>
              <a:rPr lang="en-US" sz="2000" dirty="0" err="1"/>
              <a:t>SoA</a:t>
            </a:r>
            <a:endParaRPr lang="en-US" sz="2000"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07EFA3-406F-4E56-9DD2-4C036976C4CD}"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53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14772</TotalTime>
  <Words>5983</Words>
  <Application>Microsoft Office PowerPoint</Application>
  <PresentationFormat>Widescreen</PresentationFormat>
  <Paragraphs>802</Paragraphs>
  <Slides>53</Slides>
  <Notes>22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53</vt:i4>
      </vt:variant>
    </vt:vector>
  </HeadingPairs>
  <TitlesOfParts>
    <vt:vector size="66" baseType="lpstr">
      <vt:lpstr>Arial</vt:lpstr>
      <vt:lpstr>Calibri</vt:lpstr>
      <vt:lpstr>Calibri Light</vt:lpstr>
      <vt:lpstr>Cambria Math</vt:lpstr>
      <vt:lpstr>cmsy10</vt:lpstr>
      <vt:lpstr>Consolas</vt:lpstr>
      <vt:lpstr>Courier New</vt:lpstr>
      <vt:lpstr>Tahoma</vt:lpstr>
      <vt:lpstr>Wingdings</vt:lpstr>
      <vt:lpstr>Custom Design</vt:lpstr>
      <vt:lpstr>Main</vt:lpstr>
      <vt:lpstr>2_Custom Design</vt:lpstr>
      <vt:lpstr>1_Custom Design</vt:lpstr>
      <vt:lpstr>ME759 High Performance Computing for Applications in Engineering  [Spring 2021] </vt:lpstr>
      <vt:lpstr>Quote of the day</vt:lpstr>
      <vt:lpstr>PowerPoint Presentation</vt:lpstr>
      <vt:lpstr>Before we get started…</vt:lpstr>
      <vt:lpstr>Example: Adding Two Matrices</vt:lpstr>
      <vt:lpstr>Test Your Understanding</vt:lpstr>
      <vt:lpstr>Reflecting on Accessing Global Memory in CUDA</vt:lpstr>
      <vt:lpstr>How Do You Avoid Bad Memory Accesses?</vt:lpstr>
      <vt:lpstr>Related to Data Organization</vt:lpstr>
      <vt:lpstr>SoA or AoS?</vt:lpstr>
      <vt:lpstr>Latency vs. Bandwidth, or how the CPU and GPU go about hiding memory access overhead</vt:lpstr>
      <vt:lpstr>Atomic Operations</vt:lpstr>
      <vt:lpstr>Coordinating Memory Operations to Avoid Data Hazards </vt:lpstr>
      <vt:lpstr>Before diving in</vt:lpstr>
      <vt:lpstr>Recall a CUDA Early Example</vt:lpstr>
      <vt:lpstr>Old Question…</vt:lpstr>
      <vt:lpstr>Another Race Condition</vt:lpstr>
      <vt:lpstr>Example: Inter-Block Issue</vt:lpstr>
      <vt:lpstr>Atomics, Introduction</vt:lpstr>
      <vt:lpstr>Atomic Functions, Example [1/3]</vt:lpstr>
      <vt:lpstr>Atomic Functions [2/3]</vt:lpstr>
      <vt:lpstr>Atomic Functions [3/3]</vt:lpstr>
      <vt:lpstr>Histogram Example</vt:lpstr>
      <vt:lpstr>Performance Notes </vt:lpstr>
      <vt:lpstr>No mix-and-match, please…</vt:lpstr>
      <vt:lpstr>Rules of thumb, atomic ops</vt:lpstr>
      <vt:lpstr>Synchronization vs. Coordination</vt:lpstr>
      <vt:lpstr>Resource Management Considerations</vt:lpstr>
      <vt:lpstr>What is “Resource Management”?</vt:lpstr>
      <vt:lpstr>Some Hard Constraints (1/2)</vt:lpstr>
      <vt:lpstr>Some Hard Constraints (2/2)</vt:lpstr>
      <vt:lpstr>The Concept of Occupancy (1/2)</vt:lpstr>
      <vt:lpstr>The Concept of Occupancy (2/2)</vt:lpstr>
      <vt:lpstr>Examples, Occupancy of hardware (Fermi example, 48 KB of ShMem)</vt:lpstr>
      <vt:lpstr>NVIDIA CUDA Occupancy Calculator</vt:lpstr>
      <vt:lpstr>NVIDIA CUDA Occupancy Calculator</vt:lpstr>
      <vt:lpstr>Example: Occupancy Study [NOTE: Specific to Fermi]</vt:lpstr>
      <vt:lpstr>Occupancy != Performance [yet a pretty good proxy]</vt:lpstr>
      <vt:lpstr>Parameterize Your Application</vt:lpstr>
      <vt:lpstr>CUDA Optimization Rules of Thumb</vt:lpstr>
      <vt:lpstr>Writing CUDA Software: High-Priority Recommendations</vt:lpstr>
      <vt:lpstr>Writing CUDA Software: High-Priority Recommendations</vt:lpstr>
      <vt:lpstr>Writing CUDA Software: Medium-Priority Recommendations</vt:lpstr>
      <vt:lpstr>Writing CUDA Software: Medium-Priority Recommendations</vt:lpstr>
      <vt:lpstr>Some nuts and bolts, compiler related and such</vt:lpstr>
      <vt:lpstr>Compiling CUDA Code [with nvcc driver]</vt:lpstr>
      <vt:lpstr>PTX: Parallel Thread eXecution</vt:lpstr>
      <vt:lpstr>More on the nvcc compiler</vt:lpstr>
      <vt:lpstr>The JIT story</vt:lpstr>
      <vt:lpstr>JIT and the magic of –code and –arch nvcc flags</vt:lpstr>
      <vt:lpstr>Getting stuck with a CC, via the –code flag</vt:lpstr>
      <vt:lpstr>A word on PTX compatibility, and the role of the –arch flag</vt:lpstr>
      <vt:lpstr>Example, combining –arch and –code via -gencode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598</cp:revision>
  <dcterms:created xsi:type="dcterms:W3CDTF">2018-05-16T17:28:20Z</dcterms:created>
  <dcterms:modified xsi:type="dcterms:W3CDTF">2021-02-22T18:25:53Z</dcterms:modified>
</cp:coreProperties>
</file>