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04" r:id="rId3"/>
    <p:sldMasterId id="2147483716" r:id="rId4"/>
    <p:sldMasterId id="2147483728" r:id="rId5"/>
  </p:sldMasterIdLst>
  <p:notesMasterIdLst>
    <p:notesMasterId r:id="rId73"/>
  </p:notesMasterIdLst>
  <p:handoutMasterIdLst>
    <p:handoutMasterId r:id="rId74"/>
  </p:handoutMasterIdLst>
  <p:sldIdLst>
    <p:sldId id="256" r:id="rId6"/>
    <p:sldId id="1381" r:id="rId7"/>
    <p:sldId id="1377" r:id="rId8"/>
    <p:sldId id="257" r:id="rId9"/>
    <p:sldId id="1314" r:id="rId10"/>
    <p:sldId id="602" r:id="rId11"/>
    <p:sldId id="603" r:id="rId12"/>
    <p:sldId id="605" r:id="rId13"/>
    <p:sldId id="609" r:id="rId14"/>
    <p:sldId id="1315" r:id="rId15"/>
    <p:sldId id="610" r:id="rId16"/>
    <p:sldId id="611" r:id="rId17"/>
    <p:sldId id="1306" r:id="rId18"/>
    <p:sldId id="608" r:id="rId19"/>
    <p:sldId id="606" r:id="rId20"/>
    <p:sldId id="607" r:id="rId21"/>
    <p:sldId id="636" r:id="rId22"/>
    <p:sldId id="637" r:id="rId23"/>
    <p:sldId id="638" r:id="rId24"/>
    <p:sldId id="613" r:id="rId25"/>
    <p:sldId id="612" r:id="rId26"/>
    <p:sldId id="614" r:id="rId27"/>
    <p:sldId id="1307" r:id="rId28"/>
    <p:sldId id="616" r:id="rId29"/>
    <p:sldId id="617" r:id="rId30"/>
    <p:sldId id="618" r:id="rId31"/>
    <p:sldId id="620" r:id="rId32"/>
    <p:sldId id="619" r:id="rId33"/>
    <p:sldId id="621" r:id="rId34"/>
    <p:sldId id="622" r:id="rId35"/>
    <p:sldId id="623" r:id="rId36"/>
    <p:sldId id="624" r:id="rId37"/>
    <p:sldId id="625" r:id="rId38"/>
    <p:sldId id="626" r:id="rId39"/>
    <p:sldId id="629" r:id="rId40"/>
    <p:sldId id="1252" r:id="rId41"/>
    <p:sldId id="569" r:id="rId42"/>
    <p:sldId id="1312" r:id="rId43"/>
    <p:sldId id="1313" r:id="rId44"/>
    <p:sldId id="1290" r:id="rId45"/>
    <p:sldId id="1309" r:id="rId46"/>
    <p:sldId id="1311" r:id="rId47"/>
    <p:sldId id="1292" r:id="rId48"/>
    <p:sldId id="1293" r:id="rId49"/>
    <p:sldId id="1310" r:id="rId50"/>
    <p:sldId id="1253" r:id="rId51"/>
    <p:sldId id="1303" r:id="rId52"/>
    <p:sldId id="1254" r:id="rId53"/>
    <p:sldId id="1255" r:id="rId54"/>
    <p:sldId id="1308" r:id="rId55"/>
    <p:sldId id="1256" r:id="rId56"/>
    <p:sldId id="1257" r:id="rId57"/>
    <p:sldId id="1258" r:id="rId58"/>
    <p:sldId id="1259" r:id="rId59"/>
    <p:sldId id="1260" r:id="rId60"/>
    <p:sldId id="1261" r:id="rId61"/>
    <p:sldId id="1263" r:id="rId62"/>
    <p:sldId id="1264" r:id="rId63"/>
    <p:sldId id="1265" r:id="rId64"/>
    <p:sldId id="745" r:id="rId65"/>
    <p:sldId id="1270" r:id="rId66"/>
    <p:sldId id="1271" r:id="rId67"/>
    <p:sldId id="1272" r:id="rId68"/>
    <p:sldId id="1280" r:id="rId69"/>
    <p:sldId id="1277" r:id="rId70"/>
    <p:sldId id="1279" r:id="rId71"/>
    <p:sldId id="127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50" d="100"/>
          <a:sy n="150" d="100"/>
        </p:scale>
        <p:origin x="576" y="12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2/17/2021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talk.nvidia.com/default/topic/491309/int-vs-short-vs-char-in-kernel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A57CD3-0AAD-47D4-AA49-9D7CA2CEB419}" type="slidenum">
              <a:rPr lang="en-US" smtClean="0"/>
              <a:pPr/>
              <a:t>6</a:t>
            </a:fld>
            <a:endParaRPr lang="en-US"/>
          </a:p>
        </p:txBody>
      </p:sp>
    </p:spTree>
    <p:extLst>
      <p:ext uri="{BB962C8B-B14F-4D97-AF65-F5344CB8AC3E}">
        <p14:creationId xmlns:p14="http://schemas.microsoft.com/office/powerpoint/2010/main" val="4030578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179C55-A364-4D60-A4F4-DD7570001B3C}" type="slidenum">
              <a:rPr lang="en-US"/>
              <a:pPr/>
              <a:t>18</a:t>
            </a:fld>
            <a:endParaRPr lang="en-US"/>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r>
              <a:rPr lang="en-US" dirty="0" err="1"/>
              <a:t>PCIe</a:t>
            </a:r>
            <a:r>
              <a:rPr lang="en-US" dirty="0"/>
              <a:t> 4.0 16X  (expected 2017) </a:t>
            </a:r>
            <a:r>
              <a:rPr lang="en-US" dirty="0">
                <a:sym typeface="Wingdings" panose="05000000000000000000" pitchFamily="2" charset="2"/>
              </a:rPr>
              <a:t> almost 32 GB/s</a:t>
            </a:r>
          </a:p>
          <a:p>
            <a:r>
              <a:rPr lang="en-US" dirty="0" err="1">
                <a:sym typeface="Wingdings" panose="05000000000000000000" pitchFamily="2" charset="2"/>
              </a:rPr>
              <a:t>NVLink</a:t>
            </a:r>
            <a:r>
              <a:rPr lang="en-US" dirty="0">
                <a:sym typeface="Wingdings" panose="05000000000000000000" pitchFamily="2" charset="2"/>
              </a:rPr>
              <a:t> (available on Pascal)  5-12 times faster than </a:t>
            </a:r>
            <a:r>
              <a:rPr lang="en-US" dirty="0" err="1">
                <a:sym typeface="Wingdings" panose="05000000000000000000" pitchFamily="2" charset="2"/>
              </a:rPr>
              <a:t>PCIe</a:t>
            </a:r>
            <a:r>
              <a:rPr lang="en-US" dirty="0">
                <a:sym typeface="Wingdings" panose="05000000000000000000" pitchFamily="2" charset="2"/>
              </a:rPr>
              <a:t> 3.0</a:t>
            </a:r>
            <a:endParaRPr lang="en-US" dirty="0"/>
          </a:p>
        </p:txBody>
      </p:sp>
    </p:spTree>
    <p:extLst>
      <p:ext uri="{BB962C8B-B14F-4D97-AF65-F5344CB8AC3E}">
        <p14:creationId xmlns:p14="http://schemas.microsoft.com/office/powerpoint/2010/main" val="2243514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FF884A-615C-4E9B-BA93-E916DCDD611F}" type="slidenum">
              <a:rPr lang="en-US"/>
              <a:pPr/>
              <a:t>19</a:t>
            </a:fld>
            <a:endParaRPr 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r>
              <a:rPr lang="en-US" sz="1000" dirty="0"/>
              <a:t>Note:  copy</a:t>
            </a:r>
            <a:r>
              <a:rPr lang="en-US" sz="1000" baseline="0" dirty="0"/>
              <a:t> values in constant memory (from the host) using </a:t>
            </a:r>
            <a:r>
              <a:rPr lang="en-US" sz="1000" baseline="0" dirty="0" err="1"/>
              <a:t>cudaMemcpyToSymbol</a:t>
            </a:r>
            <a:endParaRPr lang="en-US" sz="1000" baseline="0" dirty="0"/>
          </a:p>
          <a:p>
            <a:endParaRPr lang="en-US" sz="1000" baseline="0" dirty="0"/>
          </a:p>
          <a:p>
            <a:r>
              <a:rPr lang="en-US" sz="1000" baseline="0" dirty="0"/>
              <a:t>Example:</a:t>
            </a:r>
          </a:p>
          <a:p>
            <a:r>
              <a:rPr lang="en-US" sz="1000" baseline="0" dirty="0">
                <a:latin typeface="Consolas" panose="020B0609020204030204" pitchFamily="49" charset="0"/>
              </a:rPr>
              <a:t>__device__ __constant__ </a:t>
            </a:r>
            <a:r>
              <a:rPr lang="en-US" sz="1000" baseline="0" dirty="0" err="1">
                <a:latin typeface="Consolas" panose="020B0609020204030204" pitchFamily="49" charset="0"/>
              </a:rPr>
              <a:t>pivalue</a:t>
            </a:r>
            <a:r>
              <a:rPr lang="en-US" sz="1000" baseline="0" dirty="0">
                <a:latin typeface="Consolas" panose="020B0609020204030204" pitchFamily="49" charset="0"/>
              </a:rPr>
              <a:t>;</a:t>
            </a:r>
          </a:p>
          <a:p>
            <a:r>
              <a:rPr lang="en-US" sz="1000" baseline="0" dirty="0">
                <a:latin typeface="Consolas" panose="020B0609020204030204" pitchFamily="49" charset="0"/>
              </a:rPr>
              <a:t>float foo = 3.14159f;</a:t>
            </a:r>
          </a:p>
          <a:p>
            <a:r>
              <a:rPr lang="en-US" sz="1000" baseline="0" dirty="0" err="1">
                <a:latin typeface="Consolas" panose="020B0609020204030204" pitchFamily="49" charset="0"/>
              </a:rPr>
              <a:t>cudaMemcpyToSymbol</a:t>
            </a:r>
            <a:r>
              <a:rPr lang="en-US" sz="1000" baseline="0" dirty="0">
                <a:latin typeface="Consolas" panose="020B0609020204030204" pitchFamily="49" charset="0"/>
              </a:rPr>
              <a:t>(&amp;</a:t>
            </a:r>
            <a:r>
              <a:rPr lang="en-US" sz="1000" baseline="0" dirty="0" err="1">
                <a:latin typeface="Consolas" panose="020B0609020204030204" pitchFamily="49" charset="0"/>
              </a:rPr>
              <a:t>pivalue</a:t>
            </a:r>
            <a:r>
              <a:rPr lang="en-US" sz="1000" baseline="0" dirty="0">
                <a:latin typeface="Consolas" panose="020B0609020204030204" pitchFamily="49" charset="0"/>
              </a:rPr>
              <a:t>, &amp;foo, </a:t>
            </a:r>
            <a:r>
              <a:rPr lang="en-US" sz="1000" baseline="0" dirty="0" err="1">
                <a:latin typeface="Consolas" panose="020B0609020204030204" pitchFamily="49" charset="0"/>
              </a:rPr>
              <a:t>sizeof</a:t>
            </a:r>
            <a:r>
              <a:rPr lang="en-US" sz="1000" baseline="0" dirty="0">
                <a:latin typeface="Consolas" panose="020B0609020204030204" pitchFamily="49" charset="0"/>
              </a:rPr>
              <a:t>(float));</a:t>
            </a:r>
            <a:endParaRPr lang="en-US" sz="1000" dirty="0">
              <a:latin typeface="Consolas" panose="020B0609020204030204" pitchFamily="49" charset="0"/>
            </a:endParaRPr>
          </a:p>
        </p:txBody>
      </p:sp>
    </p:spTree>
    <p:extLst>
      <p:ext uri="{BB962C8B-B14F-4D97-AF65-F5344CB8AC3E}">
        <p14:creationId xmlns:p14="http://schemas.microsoft.com/office/powerpoint/2010/main" val="3992283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75B10-DF6D-4DA6-9C62-4181DA28B18A}" type="slidenum">
              <a:rPr lang="en-US"/>
              <a:pPr/>
              <a:t>20</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r>
              <a:rPr lang="en-US" sz="800" dirty="0"/>
              <a:t>Take away message: organize your code to use as much as possible the faster memory:</a:t>
            </a:r>
          </a:p>
          <a:p>
            <a:pPr marL="171450" indent="-171450">
              <a:buFont typeface="Arial" panose="020B0604020202020204" pitchFamily="34" charset="0"/>
              <a:buChar char="•"/>
            </a:pPr>
            <a:r>
              <a:rPr lang="en-US" sz="800" dirty="0"/>
              <a:t>keep in mind the relative access times (some of these change with new hardware)</a:t>
            </a:r>
          </a:p>
          <a:p>
            <a:pPr marL="171450" indent="-171450">
              <a:buFont typeface="Arial" panose="020B0604020202020204" pitchFamily="34" charset="0"/>
              <a:buChar char="•"/>
            </a:pPr>
            <a:r>
              <a:rPr lang="en-US" sz="800" dirty="0"/>
              <a:t>be careful how you organize data and what data you bring</a:t>
            </a:r>
            <a:r>
              <a:rPr lang="en-US" sz="800" baseline="0" dirty="0"/>
              <a:t> over (do not duplicate information)</a:t>
            </a:r>
          </a:p>
          <a:p>
            <a:pPr marL="171450" indent="-171450">
              <a:buFont typeface="Arial" panose="020B0604020202020204" pitchFamily="34" charset="0"/>
              <a:buChar char="•"/>
            </a:pPr>
            <a:endParaRPr lang="en-US" sz="800" baseline="0" dirty="0"/>
          </a:p>
          <a:p>
            <a:pPr marL="0" indent="0">
              <a:buFont typeface="Arial" panose="020B0604020202020204" pitchFamily="34" charset="0"/>
              <a:buNone/>
            </a:pPr>
            <a:r>
              <a:rPr lang="en-US" sz="800" baseline="0" dirty="0"/>
              <a:t>Recall:</a:t>
            </a:r>
          </a:p>
          <a:p>
            <a:pPr marL="171450" indent="-171450">
              <a:buFont typeface="Arial" panose="020B0604020202020204" pitchFamily="34" charset="0"/>
              <a:buChar char="•"/>
            </a:pPr>
            <a:r>
              <a:rPr lang="en-US" sz="800" baseline="0" dirty="0"/>
              <a:t>GPUs have much larger register files than a CPU</a:t>
            </a:r>
          </a:p>
          <a:p>
            <a:pPr marL="171450" indent="-171450">
              <a:buFont typeface="Arial" panose="020B0604020202020204" pitchFamily="34" charset="0"/>
              <a:buChar char="•"/>
            </a:pPr>
            <a:r>
              <a:rPr lang="en-US" sz="800" baseline="0" dirty="0"/>
              <a:t>64K registers (each one word, i.e. 32 bits) per SM on Pascal</a:t>
            </a:r>
          </a:p>
          <a:p>
            <a:pPr marL="171450" indent="-171450">
              <a:buFont typeface="Arial" panose="020B0604020202020204" pitchFamily="34" charset="0"/>
              <a:buChar char="•"/>
            </a:pPr>
            <a:r>
              <a:rPr lang="en-US" sz="800" baseline="0" dirty="0"/>
              <a:t>But you can also have up to 2048 threads resident per SM</a:t>
            </a:r>
          </a:p>
          <a:p>
            <a:pPr marL="171450" indent="-171450">
              <a:buFont typeface="Arial" panose="020B0604020202020204" pitchFamily="34" charset="0"/>
              <a:buChar char="•"/>
            </a:pPr>
            <a:r>
              <a:rPr lang="en-US" sz="800" baseline="0" dirty="0"/>
              <a:t>So you end up with just 32 registers per thread!</a:t>
            </a:r>
          </a:p>
          <a:p>
            <a:pPr marL="171450" indent="-171450">
              <a:buFont typeface="Arial" panose="020B0604020202020204" pitchFamily="34" charset="0"/>
              <a:buChar char="•"/>
            </a:pPr>
            <a:r>
              <a:rPr lang="en-US" sz="800" baseline="0" dirty="0"/>
              <a:t>In fact, NVIDIA sets an upper limit of 255 registers/thread</a:t>
            </a:r>
          </a:p>
        </p:txBody>
      </p:sp>
    </p:spTree>
    <p:extLst>
      <p:ext uri="{BB962C8B-B14F-4D97-AF65-F5344CB8AC3E}">
        <p14:creationId xmlns:p14="http://schemas.microsoft.com/office/powerpoint/2010/main" val="3177037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863DB3-7B71-49CA-B25D-EAA494806174}" type="slidenum">
              <a:rPr lang="en-US"/>
              <a:pPr/>
              <a:t>21</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r>
              <a:rPr lang="en-US" sz="1050" dirty="0"/>
              <a:t>Back in the day (Tesla C1060):</a:t>
            </a:r>
            <a:r>
              <a:rPr lang="en-US" sz="1050" baseline="0" dirty="0"/>
              <a:t> global memory was not cached</a:t>
            </a:r>
            <a:endParaRPr lang="en-US" sz="1050" dirty="0"/>
          </a:p>
        </p:txBody>
      </p:sp>
    </p:spTree>
    <p:extLst>
      <p:ext uri="{BB962C8B-B14F-4D97-AF65-F5344CB8AC3E}">
        <p14:creationId xmlns:p14="http://schemas.microsoft.com/office/powerpoint/2010/main" val="457064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DC1405-2A0C-427C-90B9-E5E96BB7F7F6}" type="slidenum">
              <a:rPr lang="en-US"/>
              <a:pPr/>
              <a:t>22</a:t>
            </a:fld>
            <a:endParaRPr 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a:xfrm>
            <a:off x="1240732" y="3330172"/>
            <a:ext cx="6814939" cy="3155144"/>
          </a:xfrm>
        </p:spPr>
        <p:txBody>
          <a:bodyPr/>
          <a:lstStyle/>
          <a:p>
            <a:endParaRPr lang="en-US"/>
          </a:p>
        </p:txBody>
      </p:sp>
    </p:spTree>
    <p:extLst>
      <p:ext uri="{BB962C8B-B14F-4D97-AF65-F5344CB8AC3E}">
        <p14:creationId xmlns:p14="http://schemas.microsoft.com/office/powerpoint/2010/main" val="3475728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7EDB3-0742-46F8-9863-B6B1894BE0C2}" type="slidenum">
              <a:rPr lang="en-US"/>
              <a:pPr/>
              <a:t>24</a:t>
            </a:fld>
            <a:endParaRPr lang="en-US"/>
          </a:p>
        </p:txBody>
      </p:sp>
      <p:sp>
        <p:nvSpPr>
          <p:cNvPr id="966658" name="Rectangle 2"/>
          <p:cNvSpPr>
            <a:spLocks noGrp="1" noRot="1" noChangeAspect="1" noChangeArrowheads="1" noTextEdit="1"/>
          </p:cNvSpPr>
          <p:nvPr>
            <p:ph type="sldImg"/>
          </p:nvPr>
        </p:nvSpPr>
        <p:spPr>
          <a:ln/>
        </p:spPr>
      </p:sp>
      <p:sp>
        <p:nvSpPr>
          <p:cNvPr id="966659" name="Rectangle 3"/>
          <p:cNvSpPr>
            <a:spLocks noGrp="1" noChangeArrowheads="1"/>
          </p:cNvSpPr>
          <p:nvPr>
            <p:ph type="body" idx="1"/>
          </p:nvPr>
        </p:nvSpPr>
        <p:spPr/>
        <p:txBody>
          <a:bodyPr/>
          <a:lstStyle/>
          <a:p>
            <a:r>
              <a:rPr lang="en-US" sz="900" dirty="0"/>
              <a:t>Here we will use a bus instead of a bunch of cars to bring over data from memory.</a:t>
            </a:r>
          </a:p>
          <a:p>
            <a:endParaRPr lang="en-US" sz="900" dirty="0"/>
          </a:p>
          <a:p>
            <a:r>
              <a:rPr lang="en-US" sz="900" dirty="0"/>
              <a:t>Savings come from the fact that bandwidth to accessing shared memory is ~10 better than global memory.</a:t>
            </a:r>
          </a:p>
          <a:p>
            <a:endParaRPr lang="en-US" sz="900" dirty="0"/>
          </a:p>
          <a:p>
            <a:r>
              <a:rPr lang="en-US" sz="900" dirty="0"/>
              <a:t>Thread synchronization becomes crucial to avoid race conditions</a:t>
            </a:r>
          </a:p>
        </p:txBody>
      </p:sp>
    </p:spTree>
    <p:extLst>
      <p:ext uri="{BB962C8B-B14F-4D97-AF65-F5344CB8AC3E}">
        <p14:creationId xmlns:p14="http://schemas.microsoft.com/office/powerpoint/2010/main" val="578994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89C285-05EF-4D33-A034-3228E5345762}" type="slidenum">
              <a:rPr lang="en-US"/>
              <a:pPr/>
              <a:t>25</a:t>
            </a:fld>
            <a:endParaRPr lang="en-US"/>
          </a:p>
        </p:txBody>
      </p:sp>
      <p:sp>
        <p:nvSpPr>
          <p:cNvPr id="2" name="Notes Placeholder 1"/>
          <p:cNvSpPr>
            <a:spLocks noGrp="1"/>
          </p:cNvSpPr>
          <p:nvPr>
            <p:ph type="body" idx="1"/>
          </p:nvPr>
        </p:nvSpPr>
        <p:spPr/>
        <p:txBody>
          <a:bodyPr/>
          <a:lstStyle/>
          <a:p>
            <a:endParaRPr lang="en-US" sz="900" dirty="0"/>
          </a:p>
        </p:txBody>
      </p:sp>
    </p:spTree>
    <p:extLst>
      <p:ext uri="{BB962C8B-B14F-4D97-AF65-F5344CB8AC3E}">
        <p14:creationId xmlns:p14="http://schemas.microsoft.com/office/powerpoint/2010/main" val="2320990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reuse </a:t>
            </a:r>
            <a:r>
              <a:rPr lang="en-US" dirty="0"/>
              <a:t>is the goal</a:t>
            </a:r>
          </a:p>
        </p:txBody>
      </p:sp>
      <p:sp>
        <p:nvSpPr>
          <p:cNvPr id="4" name="Slide Number Placeholder 3"/>
          <p:cNvSpPr>
            <a:spLocks noGrp="1"/>
          </p:cNvSpPr>
          <p:nvPr>
            <p:ph type="sldNum" sz="quarter" idx="10"/>
          </p:nvPr>
        </p:nvSpPr>
        <p:spPr/>
        <p:txBody>
          <a:bodyPr/>
          <a:lstStyle/>
          <a:p>
            <a:fld id="{ACA57CD3-0AAD-47D4-AA49-9D7CA2CEB419}" type="slidenum">
              <a:rPr lang="en-US" smtClean="0"/>
              <a:pPr/>
              <a:t>26</a:t>
            </a:fld>
            <a:endParaRPr lang="en-US"/>
          </a:p>
        </p:txBody>
      </p:sp>
    </p:spTree>
    <p:extLst>
      <p:ext uri="{BB962C8B-B14F-4D97-AF65-F5344CB8AC3E}">
        <p14:creationId xmlns:p14="http://schemas.microsoft.com/office/powerpoint/2010/main" val="1585219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27</a:t>
            </a:fld>
            <a:endParaRPr lang="en-US"/>
          </a:p>
        </p:txBody>
      </p:sp>
    </p:spTree>
    <p:extLst>
      <p:ext uri="{BB962C8B-B14F-4D97-AF65-F5344CB8AC3E}">
        <p14:creationId xmlns:p14="http://schemas.microsoft.com/office/powerpoint/2010/main" val="407336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9E0D24-C628-4693-B239-0D9A3D689701}" type="slidenum">
              <a:rPr lang="en-US"/>
              <a:pPr/>
              <a:t>28</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900" dirty="0"/>
              <a:t>Recall: global memory:</a:t>
            </a:r>
            <a:r>
              <a:rPr lang="en-US" sz="900" baseline="0" dirty="0"/>
              <a:t> DRAM</a:t>
            </a:r>
            <a:br>
              <a:rPr lang="en-US" sz="900" baseline="0" dirty="0"/>
            </a:br>
            <a:r>
              <a:rPr lang="en-US" sz="900" baseline="0" dirty="0"/>
              <a:t>Shared memory: SRAM (split with L1 - Fermi or dedicated - Pascal)</a:t>
            </a:r>
            <a:endParaRPr lang="en-US" sz="900" dirty="0"/>
          </a:p>
          <a:p>
            <a:endParaRPr lang="en-US" sz="900" dirty="0"/>
          </a:p>
          <a:p>
            <a:r>
              <a:rPr lang="en-US" sz="900" dirty="0"/>
              <a:t>Focus on </a:t>
            </a:r>
            <a:r>
              <a:rPr lang="en-US" sz="900" b="1" dirty="0"/>
              <a:t>data reuse</a:t>
            </a:r>
          </a:p>
          <a:p>
            <a:r>
              <a:rPr lang="en-US" sz="900" b="0" dirty="0"/>
              <a:t>Introduce the concept of </a:t>
            </a:r>
            <a:r>
              <a:rPr lang="en-US" sz="900" b="1" dirty="0"/>
              <a:t>tiling</a:t>
            </a:r>
            <a:r>
              <a:rPr lang="en-US" sz="900" b="0" dirty="0"/>
              <a:t> (common programming pattern)</a:t>
            </a:r>
          </a:p>
        </p:txBody>
      </p:sp>
    </p:spTree>
    <p:extLst>
      <p:ext uri="{BB962C8B-B14F-4D97-AF65-F5344CB8AC3E}">
        <p14:creationId xmlns:p14="http://schemas.microsoft.com/office/powerpoint/2010/main" val="5262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DDR5 memory blocks,</a:t>
            </a:r>
            <a:r>
              <a:rPr lang="en-US" baseline="0" dirty="0"/>
              <a:t> external to the SMs.</a:t>
            </a:r>
          </a:p>
          <a:p>
            <a:r>
              <a:rPr lang="en-US" baseline="0" dirty="0"/>
              <a:t>SMs must “reach out” to global memory</a:t>
            </a:r>
          </a:p>
          <a:p>
            <a:endParaRPr lang="en-US" baseline="0" dirty="0"/>
          </a:p>
          <a:p>
            <a:r>
              <a:rPr lang="en-US" baseline="0" dirty="0"/>
              <a:t>L2 cache is also shared among all SMs.  The rest of the memory hierarchy is inside each SM</a:t>
            </a:r>
            <a:endParaRPr lang="en-US"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7</a:t>
            </a:fld>
            <a:endParaRPr lang="en-US"/>
          </a:p>
        </p:txBody>
      </p:sp>
    </p:spTree>
    <p:extLst>
      <p:ext uri="{BB962C8B-B14F-4D97-AF65-F5344CB8AC3E}">
        <p14:creationId xmlns:p14="http://schemas.microsoft.com/office/powerpoint/2010/main" val="938674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5FAF5-F616-48C5-BC20-9981FF440682}" type="slidenum">
              <a:rPr lang="en-US"/>
              <a:pPr/>
              <a:t>29</a:t>
            </a:fld>
            <a:endParaRPr lang="en-US"/>
          </a:p>
        </p:txBody>
      </p:sp>
      <p:sp>
        <p:nvSpPr>
          <p:cNvPr id="968706" name="Rectangle 2"/>
          <p:cNvSpPr>
            <a:spLocks noGrp="1" noRot="1" noChangeAspect="1" noChangeArrowheads="1" noTextEdit="1"/>
          </p:cNvSpPr>
          <p:nvPr>
            <p:ph type="sldImg"/>
          </p:nvPr>
        </p:nvSpPr>
        <p:spPr>
          <a:ln/>
        </p:spPr>
      </p:sp>
      <p:sp>
        <p:nvSpPr>
          <p:cNvPr id="968707"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sz="1050" dirty="0"/>
              <a:t>We will have a first loop</a:t>
            </a:r>
            <a:r>
              <a:rPr lang="en-US" sz="1050" baseline="0" dirty="0"/>
              <a:t> over tiles (moving left in A, moving down in B)</a:t>
            </a:r>
          </a:p>
          <a:p>
            <a:pPr marL="171450" indent="-171450">
              <a:buFont typeface="Arial" panose="020B0604020202020204" pitchFamily="34" charset="0"/>
              <a:buChar char="•"/>
            </a:pPr>
            <a:r>
              <a:rPr lang="en-US" sz="1050" baseline="0" dirty="0"/>
              <a:t>Then, inside a tile (i.e. a block), each thread will loop over a row in the A tile and a column in the B tile to calculate a piece of its final value (the red square in C)</a:t>
            </a:r>
            <a:endParaRPr lang="en-US" sz="1050" dirty="0"/>
          </a:p>
        </p:txBody>
      </p:sp>
    </p:spTree>
    <p:extLst>
      <p:ext uri="{BB962C8B-B14F-4D97-AF65-F5344CB8AC3E}">
        <p14:creationId xmlns:p14="http://schemas.microsoft.com/office/powerpoint/2010/main" val="1185663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have 256</a:t>
            </a:r>
            <a:r>
              <a:rPr lang="en-US" sz="1000" baseline="0" dirty="0"/>
              <a:t> (16x16) threads that will work in concert on a tile</a:t>
            </a:r>
          </a:p>
          <a:p>
            <a:pPr marL="171450" indent="-171450">
              <a:buFont typeface="Arial" panose="020B0604020202020204" pitchFamily="34" charset="0"/>
              <a:buChar char="•"/>
            </a:pPr>
            <a:r>
              <a:rPr lang="en-US" sz="1000" baseline="0" dirty="0"/>
              <a:t>They will bring together (in shared memory) one tile from A and one tile from B</a:t>
            </a:r>
          </a:p>
          <a:p>
            <a:pPr marL="171450" indent="-171450">
              <a:buFont typeface="Arial" panose="020B0604020202020204" pitchFamily="34" charset="0"/>
              <a:buChar char="•"/>
            </a:pPr>
            <a:r>
              <a:rPr lang="en-US" sz="1000" baseline="0" dirty="0"/>
              <a:t>Then, they each work separately on calculating an increment for their assigned C[</a:t>
            </a:r>
            <a:r>
              <a:rPr lang="en-US" sz="1000" baseline="0" dirty="0" err="1"/>
              <a:t>i,j</a:t>
            </a:r>
            <a:r>
              <a:rPr lang="en-US" sz="1000" baseline="0" dirty="0"/>
              <a:t>]</a:t>
            </a:r>
          </a:p>
          <a:p>
            <a:pPr marL="171450" indent="-171450">
              <a:buFont typeface="Arial" panose="020B0604020202020204" pitchFamily="34" charset="0"/>
              <a:buChar char="•"/>
            </a:pPr>
            <a:r>
              <a:rPr lang="en-US" sz="1000" baseline="0" dirty="0"/>
              <a:t>But they do so by sharing data!</a:t>
            </a:r>
            <a:endParaRPr lang="en-US" sz="10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30</a:t>
            </a:fld>
            <a:endParaRPr lang="en-US"/>
          </a:p>
        </p:txBody>
      </p:sp>
    </p:spTree>
    <p:extLst>
      <p:ext uri="{BB962C8B-B14F-4D97-AF65-F5344CB8AC3E}">
        <p14:creationId xmlns:p14="http://schemas.microsoft.com/office/powerpoint/2010/main" val="2858402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CF495C-9425-4B8E-B276-9DB1F11C826E}" type="slidenum">
              <a:rPr lang="en-US"/>
              <a:pPr/>
              <a:t>31</a:t>
            </a:fld>
            <a:endParaRPr lang="en-US"/>
          </a:p>
        </p:txBody>
      </p:sp>
      <p:sp>
        <p:nvSpPr>
          <p:cNvPr id="970754" name="Rectangle 2"/>
          <p:cNvSpPr>
            <a:spLocks noGrp="1" noRot="1" noChangeAspect="1" noChangeArrowheads="1" noTextEdit="1"/>
          </p:cNvSpPr>
          <p:nvPr>
            <p:ph type="sldImg"/>
          </p:nvPr>
        </p:nvSpPr>
        <p:spPr>
          <a:ln/>
        </p:spPr>
      </p:sp>
      <p:sp>
        <p:nvSpPr>
          <p:cNvPr id="970755" name="Rectangle 3"/>
          <p:cNvSpPr>
            <a:spLocks noGrp="1" noChangeArrowheads="1"/>
          </p:cNvSpPr>
          <p:nvPr>
            <p:ph type="body" idx="1"/>
          </p:nvPr>
        </p:nvSpPr>
        <p:spPr/>
        <p:txBody>
          <a:bodyPr/>
          <a:lstStyle/>
          <a:p>
            <a:r>
              <a:rPr lang="en-US" sz="800" dirty="0"/>
              <a:t>Execution</a:t>
            </a:r>
            <a:r>
              <a:rPr lang="en-US" sz="800" baseline="0" dirty="0"/>
              <a:t> configuration:</a:t>
            </a:r>
          </a:p>
          <a:p>
            <a:pPr marL="171450" indent="-171450">
              <a:buFont typeface="Arial" panose="020B0604020202020204" pitchFamily="34" charset="0"/>
              <a:buChar char="•"/>
            </a:pPr>
            <a:r>
              <a:rPr lang="en-US" sz="800" baseline="0" dirty="0"/>
              <a:t>blocks must all have 16x16 = 256 threads (take advantage of 2D layout)</a:t>
            </a:r>
          </a:p>
          <a:p>
            <a:pPr marL="171450" indent="-171450">
              <a:buFont typeface="Arial" panose="020B0604020202020204" pitchFamily="34" charset="0"/>
              <a:buChar char="•"/>
            </a:pPr>
            <a:r>
              <a:rPr lang="en-US" sz="800" baseline="0" dirty="0"/>
              <a:t>how many blocks do we need?</a:t>
            </a:r>
            <a:br>
              <a:rPr lang="en-US" sz="800" baseline="0" dirty="0"/>
            </a:br>
            <a:r>
              <a:rPr lang="en-US" sz="800" baseline="0" dirty="0"/>
              <a:t>simple under our assumption that the matrix dimensions are multiples of the tile size</a:t>
            </a:r>
          </a:p>
          <a:p>
            <a:pPr marL="171450" indent="-171450">
              <a:buFont typeface="Arial" panose="020B0604020202020204" pitchFamily="34" charset="0"/>
              <a:buChar char="•"/>
            </a:pPr>
            <a:r>
              <a:rPr lang="en-US" sz="800" baseline="0" dirty="0"/>
              <a:t>if not, more complicated (some tiles will “fall off” the matrix extent)</a:t>
            </a:r>
            <a:br>
              <a:rPr lang="en-US" sz="800" baseline="0" dirty="0"/>
            </a:br>
            <a:r>
              <a:rPr lang="en-US" sz="800" baseline="0" dirty="0"/>
              <a:t>this is messy and main part of frustration in CUDA computing</a:t>
            </a:r>
          </a:p>
          <a:p>
            <a:pPr marL="0" indent="0">
              <a:buFont typeface="Arial" panose="020B0604020202020204" pitchFamily="34" charset="0"/>
              <a:buNone/>
            </a:pPr>
            <a:endParaRPr lang="en-US" sz="800" baseline="0" dirty="0"/>
          </a:p>
          <a:p>
            <a:endParaRPr lang="en-US" sz="800" dirty="0"/>
          </a:p>
        </p:txBody>
      </p:sp>
    </p:spTree>
    <p:extLst>
      <p:ext uri="{BB962C8B-B14F-4D97-AF65-F5344CB8AC3E}">
        <p14:creationId xmlns:p14="http://schemas.microsoft.com/office/powerpoint/2010/main" val="1206635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err="1"/>
              <a:t>bx</a:t>
            </a:r>
            <a:r>
              <a:rPr lang="en-US" sz="800" dirty="0"/>
              <a:t> = </a:t>
            </a:r>
            <a:r>
              <a:rPr lang="en-US" sz="800" dirty="0" err="1"/>
              <a:t>blockIdx.x</a:t>
            </a:r>
            <a:r>
              <a:rPr lang="en-US" sz="800" baseline="0" dirty="0"/>
              <a:t>     </a:t>
            </a:r>
            <a:r>
              <a:rPr lang="en-US" sz="800" dirty="0"/>
              <a:t>the B (and C) matrix sub-block column index</a:t>
            </a:r>
          </a:p>
          <a:p>
            <a:r>
              <a:rPr lang="en-US" sz="800" dirty="0"/>
              <a:t>by = </a:t>
            </a:r>
            <a:r>
              <a:rPr lang="en-US" sz="800" dirty="0" err="1"/>
              <a:t>blockIdx.y</a:t>
            </a:r>
            <a:r>
              <a:rPr lang="en-US" sz="800" baseline="0" dirty="0"/>
              <a:t>     </a:t>
            </a:r>
            <a:r>
              <a:rPr lang="en-US" sz="800" dirty="0"/>
              <a:t>the A (and C) matrix sub-block row index</a:t>
            </a:r>
          </a:p>
          <a:p>
            <a:endParaRPr lang="en-US" sz="800" dirty="0"/>
          </a:p>
          <a:p>
            <a:r>
              <a:rPr lang="en-US" sz="800" dirty="0" err="1"/>
              <a:t>aBegin</a:t>
            </a:r>
            <a:r>
              <a:rPr lang="en-US" sz="800" baseline="0" dirty="0"/>
              <a:t> = </a:t>
            </a:r>
            <a:r>
              <a:rPr lang="en-US" sz="800" baseline="0" dirty="0" err="1"/>
              <a:t>wA</a:t>
            </a:r>
            <a:r>
              <a:rPr lang="en-US" sz="800" baseline="0" dirty="0"/>
              <a:t> * (by*BLOCK_SIZE)  i</a:t>
            </a:r>
            <a:r>
              <a:rPr lang="en-US" sz="800" dirty="0"/>
              <a:t>ndex of the first sub-matrix of A processed by the block</a:t>
            </a:r>
          </a:p>
          <a:p>
            <a:r>
              <a:rPr lang="en-US" sz="800" dirty="0" err="1"/>
              <a:t>aEnd</a:t>
            </a:r>
            <a:r>
              <a:rPr lang="en-US" sz="800" dirty="0"/>
              <a:t>    = </a:t>
            </a:r>
            <a:r>
              <a:rPr lang="en-US" sz="800" dirty="0" err="1"/>
              <a:t>aBegin</a:t>
            </a:r>
            <a:r>
              <a:rPr lang="en-US" sz="800" dirty="0"/>
              <a:t> + </a:t>
            </a:r>
            <a:r>
              <a:rPr lang="en-US" sz="800" dirty="0" err="1"/>
              <a:t>wA</a:t>
            </a:r>
            <a:r>
              <a:rPr lang="en-US" sz="800" dirty="0"/>
              <a:t> – 1</a:t>
            </a:r>
          </a:p>
          <a:p>
            <a:r>
              <a:rPr lang="en-US" sz="800" dirty="0" err="1"/>
              <a:t>aStep</a:t>
            </a:r>
            <a:r>
              <a:rPr lang="en-US" sz="800" baseline="0" dirty="0"/>
              <a:t> = BLOCK_SIZE</a:t>
            </a:r>
          </a:p>
          <a:p>
            <a:endParaRPr lang="en-US" sz="800" baseline="0" dirty="0"/>
          </a:p>
          <a:p>
            <a:r>
              <a:rPr lang="en-US" sz="800" dirty="0" err="1"/>
              <a:t>bBegin</a:t>
            </a:r>
            <a:r>
              <a:rPr lang="en-US" sz="800" dirty="0"/>
              <a:t> = BLOCK_SIZE * </a:t>
            </a:r>
            <a:r>
              <a:rPr lang="en-US" sz="800" dirty="0" err="1"/>
              <a:t>bx</a:t>
            </a:r>
            <a:r>
              <a:rPr lang="en-US" sz="800" dirty="0"/>
              <a:t>;</a:t>
            </a:r>
          </a:p>
          <a:p>
            <a:r>
              <a:rPr lang="en-US" sz="800" dirty="0" err="1"/>
              <a:t>bStep</a:t>
            </a:r>
            <a:r>
              <a:rPr lang="en-US" sz="800" dirty="0"/>
              <a:t> = BLOCK_SIZE * </a:t>
            </a:r>
            <a:r>
              <a:rPr lang="en-US" sz="800" dirty="0" err="1"/>
              <a:t>wB</a:t>
            </a:r>
            <a:endParaRPr lang="en-US" sz="8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32</a:t>
            </a:fld>
            <a:endParaRPr lang="en-US"/>
          </a:p>
        </p:txBody>
      </p:sp>
    </p:spTree>
    <p:extLst>
      <p:ext uri="{BB962C8B-B14F-4D97-AF65-F5344CB8AC3E}">
        <p14:creationId xmlns:p14="http://schemas.microsoft.com/office/powerpoint/2010/main" val="900510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DBD316-5E34-4948-A793-308A93D31A05}" type="slidenum">
              <a:rPr lang="en-US"/>
              <a:pPr/>
              <a:t>33</a:t>
            </a:fld>
            <a:endParaRPr lang="en-US"/>
          </a:p>
        </p:txBody>
      </p:sp>
      <p:sp>
        <p:nvSpPr>
          <p:cNvPr id="972802" name="Rectangle 2"/>
          <p:cNvSpPr>
            <a:spLocks noGrp="1" noRot="1" noChangeAspect="1" noChangeArrowheads="1" noTextEdit="1"/>
          </p:cNvSpPr>
          <p:nvPr>
            <p:ph type="sldImg"/>
          </p:nvPr>
        </p:nvSpPr>
        <p:spPr>
          <a:ln/>
        </p:spPr>
      </p:sp>
      <p:sp>
        <p:nvSpPr>
          <p:cNvPr id="972803"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sz="900" dirty="0"/>
              <a:t>if </a:t>
            </a:r>
            <a:r>
              <a:rPr lang="en-US" sz="900" b="1" dirty="0"/>
              <a:t>__shared__ </a:t>
            </a:r>
            <a:r>
              <a:rPr lang="en-US" sz="900" dirty="0"/>
              <a:t>does not appear: each thread sets aside 16x16 memory locations for As</a:t>
            </a:r>
            <a:r>
              <a:rPr lang="en-US" sz="900" baseline="0" dirty="0"/>
              <a:t> and 16x16 for </a:t>
            </a:r>
            <a:r>
              <a:rPr lang="en-US" sz="900" baseline="0" dirty="0" err="1"/>
              <a:t>Bs</a:t>
            </a:r>
            <a:endParaRPr lang="en-US" sz="900" baseline="0" dirty="0"/>
          </a:p>
          <a:p>
            <a:pPr marL="171450" indent="-171450">
              <a:buFont typeface="Arial" panose="020B0604020202020204" pitchFamily="34" charset="0"/>
              <a:buChar char="•"/>
            </a:pPr>
            <a:r>
              <a:rPr lang="en-US" sz="900" baseline="0" dirty="0"/>
              <a:t>that’s already double what could ever be in registers </a:t>
            </a:r>
            <a:r>
              <a:rPr lang="en-US" sz="900" baseline="0" dirty="0">
                <a:sym typeface="Wingdings" panose="05000000000000000000" pitchFamily="2" charset="2"/>
              </a:rPr>
              <a:t> spills to local memory</a:t>
            </a:r>
          </a:p>
          <a:p>
            <a:pPr marL="171450" indent="-171450">
              <a:buFont typeface="Arial" panose="020B0604020202020204" pitchFamily="34" charset="0"/>
              <a:buChar char="•"/>
            </a:pPr>
            <a:r>
              <a:rPr lang="en-US" sz="900" baseline="0" dirty="0">
                <a:sym typeface="Wingdings" panose="05000000000000000000" pitchFamily="2" charset="2"/>
              </a:rPr>
              <a:t>with </a:t>
            </a:r>
            <a:r>
              <a:rPr lang="en-US" sz="900" b="1" baseline="0" dirty="0">
                <a:sym typeface="Wingdings" panose="05000000000000000000" pitchFamily="2" charset="2"/>
              </a:rPr>
              <a:t>__shared__ </a:t>
            </a:r>
            <a:r>
              <a:rPr lang="en-US" sz="900" baseline="0" dirty="0">
                <a:sym typeface="Wingdings" panose="05000000000000000000" pitchFamily="2" charset="2"/>
              </a:rPr>
              <a:t>this memory is specific to the block and shared between all threads in the block!</a:t>
            </a:r>
          </a:p>
          <a:p>
            <a:pPr marL="171450" indent="-171450">
              <a:buFont typeface="Arial" panose="020B0604020202020204" pitchFamily="34" charset="0"/>
              <a:buChar char="•"/>
            </a:pPr>
            <a:r>
              <a:rPr lang="en-US" sz="900" baseline="0" dirty="0">
                <a:sym typeface="Wingdings" panose="05000000000000000000" pitchFamily="2" charset="2"/>
              </a:rPr>
              <a:t>attention: all threads bring over </a:t>
            </a:r>
            <a:r>
              <a:rPr lang="en-US" sz="900" b="1" baseline="0" dirty="0">
                <a:sym typeface="Wingdings" panose="05000000000000000000" pitchFamily="2" charset="2"/>
              </a:rPr>
              <a:t>disjoint</a:t>
            </a:r>
            <a:r>
              <a:rPr lang="en-US" sz="900" baseline="0" dirty="0">
                <a:sym typeface="Wingdings" panose="05000000000000000000" pitchFamily="2" charset="2"/>
              </a:rPr>
              <a:t> pieces of data</a:t>
            </a:r>
          </a:p>
          <a:p>
            <a:pPr marL="171450" indent="-171450">
              <a:buFont typeface="Arial" panose="020B0604020202020204" pitchFamily="34" charset="0"/>
              <a:buChar char="•"/>
            </a:pPr>
            <a:endParaRPr lang="en-US" sz="900" baseline="0" dirty="0">
              <a:sym typeface="Wingdings" panose="05000000000000000000" pitchFamily="2" charset="2"/>
            </a:endParaRPr>
          </a:p>
          <a:p>
            <a:pPr marL="171450" indent="-171450">
              <a:buFont typeface="Arial" panose="020B0604020202020204" pitchFamily="34" charset="0"/>
              <a:buChar char="•"/>
            </a:pPr>
            <a:r>
              <a:rPr lang="en-US" sz="900" baseline="0" dirty="0">
                <a:sym typeface="Wingdings" panose="05000000000000000000" pitchFamily="2" charset="2"/>
              </a:rPr>
              <a:t>Why do we need the </a:t>
            </a:r>
            <a:r>
              <a:rPr lang="en-US" sz="900" b="1" baseline="0" dirty="0">
                <a:sym typeface="Wingdings" panose="05000000000000000000" pitchFamily="2" charset="2"/>
              </a:rPr>
              <a:t>__</a:t>
            </a:r>
            <a:r>
              <a:rPr lang="en-US" sz="900" b="1" baseline="0" dirty="0" err="1">
                <a:sym typeface="Wingdings" panose="05000000000000000000" pitchFamily="2" charset="2"/>
              </a:rPr>
              <a:t>syncthreads</a:t>
            </a:r>
            <a:r>
              <a:rPr lang="en-US" sz="900" b="1" baseline="0" dirty="0">
                <a:sym typeface="Wingdings" panose="05000000000000000000" pitchFamily="2" charset="2"/>
              </a:rPr>
              <a:t> </a:t>
            </a:r>
            <a:r>
              <a:rPr lang="en-US" sz="900" baseline="0" dirty="0">
                <a:sym typeface="Wingdings" panose="05000000000000000000" pitchFamily="2" charset="2"/>
              </a:rPr>
              <a:t>here?   Only threads in the same warp proceed in lock-step fashion.  But threads in different warps do not.</a:t>
            </a:r>
          </a:p>
          <a:p>
            <a:pPr marL="171450" indent="-171450">
              <a:buFont typeface="Arial" panose="020B0604020202020204" pitchFamily="34" charset="0"/>
              <a:buChar char="•"/>
            </a:pPr>
            <a:r>
              <a:rPr lang="en-US" sz="900" baseline="0" dirty="0">
                <a:sym typeface="Wingdings" panose="05000000000000000000" pitchFamily="2" charset="2"/>
              </a:rPr>
              <a:t>Who gets synchronized?  Threads in the same block</a:t>
            </a:r>
          </a:p>
          <a:p>
            <a:pPr marL="171450" indent="-171450">
              <a:buFont typeface="Arial" panose="020B0604020202020204" pitchFamily="34" charset="0"/>
              <a:buChar char="•"/>
            </a:pPr>
            <a:endParaRPr lang="en-US" sz="900" baseline="0" dirty="0">
              <a:sym typeface="Wingdings" panose="05000000000000000000" pitchFamily="2" charset="2"/>
            </a:endParaRPr>
          </a:p>
          <a:p>
            <a:pPr marL="171450" indent="-171450">
              <a:buFont typeface="Arial" panose="020B0604020202020204" pitchFamily="34" charset="0"/>
              <a:buChar char="•"/>
            </a:pPr>
            <a:r>
              <a:rPr lang="en-US" sz="900" baseline="0" dirty="0">
                <a:sym typeface="Wingdings" panose="05000000000000000000" pitchFamily="2" charset="2"/>
              </a:rPr>
              <a:t>Would it make sense to have a Cs in shared memory?  No – recall the “test for using shared memory”; no other thread needs this information</a:t>
            </a:r>
            <a:endParaRPr lang="en-US" sz="900" dirty="0"/>
          </a:p>
        </p:txBody>
      </p:sp>
    </p:spTree>
    <p:extLst>
      <p:ext uri="{BB962C8B-B14F-4D97-AF65-F5344CB8AC3E}">
        <p14:creationId xmlns:p14="http://schemas.microsoft.com/office/powerpoint/2010/main" val="607908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733978-C0A8-4362-BC32-0E6CB9054FB5}" type="slidenum">
              <a:rPr lang="en-US"/>
              <a:pPr/>
              <a:t>34</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en-US" sz="900" b="1" dirty="0"/>
              <a:t>Attention</a:t>
            </a:r>
            <a:r>
              <a:rPr lang="en-US" sz="900" dirty="0"/>
              <a:t>: do not put a __</a:t>
            </a:r>
            <a:r>
              <a:rPr lang="en-US" sz="900" dirty="0" err="1"/>
              <a:t>syncthreads</a:t>
            </a:r>
            <a:r>
              <a:rPr lang="en-US" sz="900" dirty="0"/>
              <a:t> in an if statement unless you can guarantee all threads in the block go through there!</a:t>
            </a:r>
          </a:p>
        </p:txBody>
      </p:sp>
    </p:spTree>
    <p:extLst>
      <p:ext uri="{BB962C8B-B14F-4D97-AF65-F5344CB8AC3E}">
        <p14:creationId xmlns:p14="http://schemas.microsoft.com/office/powerpoint/2010/main" val="2371054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37</a:t>
            </a:fld>
            <a:endParaRPr lang="en-US"/>
          </a:p>
        </p:txBody>
      </p:sp>
    </p:spTree>
    <p:extLst>
      <p:ext uri="{BB962C8B-B14F-4D97-AF65-F5344CB8AC3E}">
        <p14:creationId xmlns:p14="http://schemas.microsoft.com/office/powerpoint/2010/main" val="3444535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information: see https://www.nvidia.com/content/dam/en-zz/Solutions/Data-Center/nvidia-ampere-architecture-whitepaper.pdf </a:t>
            </a:r>
          </a:p>
        </p:txBody>
      </p:sp>
      <p:sp>
        <p:nvSpPr>
          <p:cNvPr id="4" name="Slide Number Placeholder 3"/>
          <p:cNvSpPr>
            <a:spLocks noGrp="1"/>
          </p:cNvSpPr>
          <p:nvPr>
            <p:ph type="sldNum" sz="quarter" idx="5"/>
          </p:nvPr>
        </p:nvSpPr>
        <p:spPr/>
        <p:txBody>
          <a:bodyPr/>
          <a:lstStyle/>
          <a:p>
            <a:fld id="{FD610F1B-C815-4D63-837F-DE9BF80525A3}" type="slidenum">
              <a:rPr lang="en-US" smtClean="0"/>
              <a:t>38</a:t>
            </a:fld>
            <a:endParaRPr lang="en-US"/>
          </a:p>
        </p:txBody>
      </p:sp>
    </p:spTree>
    <p:extLst>
      <p:ext uri="{BB962C8B-B14F-4D97-AF65-F5344CB8AC3E}">
        <p14:creationId xmlns:p14="http://schemas.microsoft.com/office/powerpoint/2010/main" val="118955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Illustration of </a:t>
            </a:r>
            <a:r>
              <a:rPr lang="en-US" b="1" dirty="0"/>
              <a:t>caches intermediating global memory access</a:t>
            </a:r>
            <a:r>
              <a:rPr lang="en-US" dirty="0"/>
              <a:t>.</a:t>
            </a:r>
          </a:p>
          <a:p>
            <a:r>
              <a:rPr lang="en-US" dirty="0"/>
              <a:t>Recall: shared memory is not cached</a:t>
            </a:r>
          </a:p>
        </p:txBody>
      </p:sp>
      <p:sp>
        <p:nvSpPr>
          <p:cNvPr id="4" name="Slide Number Placeholder 3"/>
          <p:cNvSpPr>
            <a:spLocks noGrp="1"/>
          </p:cNvSpPr>
          <p:nvPr>
            <p:ph type="sldNum" sz="quarter" idx="10"/>
          </p:nvPr>
        </p:nvSpPr>
        <p:spPr/>
        <p:txBody>
          <a:bodyPr/>
          <a:lstStyle/>
          <a:p>
            <a:fld id="{ACA57CD3-0AAD-47D4-AA49-9D7CA2CEB419}" type="slidenum">
              <a:rPr lang="en-US" smtClean="0"/>
              <a:pPr/>
              <a:t>40</a:t>
            </a:fld>
            <a:endParaRPr lang="en-US"/>
          </a:p>
        </p:txBody>
      </p:sp>
    </p:spTree>
    <p:extLst>
      <p:ext uri="{BB962C8B-B14F-4D97-AF65-F5344CB8AC3E}">
        <p14:creationId xmlns:p14="http://schemas.microsoft.com/office/powerpoint/2010/main" val="2133804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Recalling some numbers for a particular card (Fermi).</a:t>
            </a:r>
          </a:p>
          <a:p>
            <a:r>
              <a:rPr lang="en-US" sz="1000" dirty="0"/>
              <a:t>On </a:t>
            </a:r>
            <a:r>
              <a:rPr lang="en-US" sz="1000" b="1" dirty="0"/>
              <a:t>all</a:t>
            </a:r>
            <a:r>
              <a:rPr lang="en-US" sz="1000" dirty="0"/>
              <a:t> recent cards, all memory transactions are intermediated by the cache.</a:t>
            </a:r>
          </a:p>
          <a:p>
            <a:endParaRPr lang="en-US" sz="1000" dirty="0"/>
          </a:p>
          <a:p>
            <a:r>
              <a:rPr lang="en-US" sz="1000" b="1" dirty="0"/>
              <a:t>Size</a:t>
            </a:r>
            <a:r>
              <a:rPr lang="en-US" sz="1000" b="1" baseline="0" dirty="0"/>
              <a:t> of cache line: 128 bytes</a:t>
            </a:r>
          </a:p>
          <a:p>
            <a:endParaRPr lang="en-US" sz="1000" baseline="0" dirty="0"/>
          </a:p>
          <a:p>
            <a:pPr marL="0" indent="0">
              <a:buFont typeface="Arial" panose="020B0604020202020204" pitchFamily="34" charset="0"/>
              <a:buNone/>
            </a:pPr>
            <a:r>
              <a:rPr lang="en-US" sz="1000" dirty="0"/>
              <a:t>You can determine at *compile* time (through flags: -</a:t>
            </a:r>
            <a:r>
              <a:rPr lang="en-US" sz="1000" dirty="0" err="1"/>
              <a:t>dlcm</a:t>
            </a:r>
            <a:r>
              <a:rPr lang="en-US" sz="1000" dirty="0"/>
              <a:t>=ca/cg) if you double cache [L1 &amp; L2] or only cache [L2 only]</a:t>
            </a:r>
          </a:p>
          <a:p>
            <a:pPr marL="171450" indent="-171450">
              <a:buFont typeface="Arial" panose="020B0604020202020204" pitchFamily="34" charset="0"/>
              <a:buChar char="•"/>
            </a:pPr>
            <a:r>
              <a:rPr lang="en-US" sz="1000" dirty="0"/>
              <a:t>If [L1 &amp; L2], a memory access is serviced with a 128-byte memory transaction</a:t>
            </a:r>
          </a:p>
          <a:p>
            <a:pPr marL="171450" indent="-171450">
              <a:buFont typeface="Arial" panose="020B0604020202020204" pitchFamily="34" charset="0"/>
              <a:buChar char="•"/>
            </a:pPr>
            <a:r>
              <a:rPr lang="en-US" sz="1000" dirty="0"/>
              <a:t>If [L2 only], a memory access is serviced with a 32-byte memory transaction</a:t>
            </a:r>
          </a:p>
          <a:p>
            <a:pPr marL="171450" indent="-171450">
              <a:buFont typeface="Arial" panose="020B0604020202020204" pitchFamily="34" charset="0"/>
              <a:buChar char="•"/>
            </a:pPr>
            <a:r>
              <a:rPr lang="en-US" sz="1000" dirty="0"/>
              <a:t>This can reduce over-fetch in the case of scattered memory accesses</a:t>
            </a:r>
          </a:p>
          <a:p>
            <a:pPr marL="171450" indent="-171450">
              <a:buFont typeface="Arial" panose="020B0604020202020204" pitchFamily="34" charset="0"/>
              <a:buChar char="•"/>
            </a:pPr>
            <a:r>
              <a:rPr lang="en-US" sz="1000" dirty="0"/>
              <a:t>Good for irregular pattern access (sparse linear algebra)</a:t>
            </a:r>
          </a:p>
          <a:p>
            <a:endParaRPr lang="en-US" sz="10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43</a:t>
            </a:fld>
            <a:endParaRPr lang="en-US"/>
          </a:p>
        </p:txBody>
      </p:sp>
    </p:spTree>
    <p:extLst>
      <p:ext uri="{BB962C8B-B14F-4D97-AF65-F5344CB8AC3E}">
        <p14:creationId xmlns:p14="http://schemas.microsoft.com/office/powerpoint/2010/main" val="1012691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36AD9-60E1-43B5-A8A9-635E224059AC}" type="slidenum">
              <a:rPr lang="en-US"/>
              <a:pPr/>
              <a:t>8</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1240732" y="3330172"/>
            <a:ext cx="6814939" cy="3155144"/>
          </a:xfrm>
        </p:spPr>
        <p:txBody>
          <a:bodyPr/>
          <a:lstStyle/>
          <a:p>
            <a:r>
              <a:rPr lang="en-US" dirty="0"/>
              <a:t>Global, constant, and texture memory spaces are persistent across kernels called by the same application.</a:t>
            </a:r>
          </a:p>
          <a:p>
            <a:r>
              <a:rPr lang="en-US" dirty="0"/>
              <a:t>“surface” memory is like “texture”, except that the former can be written (“texture” can only be read)</a:t>
            </a:r>
          </a:p>
        </p:txBody>
      </p:sp>
    </p:spTree>
    <p:extLst>
      <p:ext uri="{BB962C8B-B14F-4D97-AF65-F5344CB8AC3E}">
        <p14:creationId xmlns:p14="http://schemas.microsoft.com/office/powerpoint/2010/main" val="26510180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On Maxwell and Pascal, dedicated shared memory (64) and unified</a:t>
            </a:r>
            <a:r>
              <a:rPr lang="en-US" sz="800" baseline="0" dirty="0"/>
              <a:t> L1 cache (24), per SM</a:t>
            </a:r>
          </a:p>
          <a:p>
            <a:r>
              <a:rPr lang="en-US" sz="800" baseline="0" dirty="0"/>
              <a:t>Pre-Pascal, the L1 cache / </a:t>
            </a:r>
            <a:r>
              <a:rPr lang="en-US" sz="800" baseline="0" dirty="0" err="1"/>
              <a:t>ShMem</a:t>
            </a:r>
            <a:r>
              <a:rPr lang="en-US" sz="800" baseline="0" dirty="0"/>
              <a:t> split can be done at runtime, or through compiler option</a:t>
            </a:r>
          </a:p>
          <a:p>
            <a:endParaRPr lang="en-US" sz="800" baseline="0" dirty="0"/>
          </a:p>
          <a:p>
            <a:r>
              <a:rPr lang="en-US" sz="800" baseline="0" dirty="0"/>
              <a:t>One last note about </a:t>
            </a:r>
            <a:r>
              <a:rPr lang="en-US" sz="800" b="1" baseline="0" dirty="0"/>
              <a:t>specifying</a:t>
            </a:r>
            <a:r>
              <a:rPr lang="en-US" sz="800" baseline="0" dirty="0"/>
              <a:t> use of shared memory for a block:</a:t>
            </a:r>
          </a:p>
          <a:p>
            <a:pPr marL="171450" indent="-171450">
              <a:buFont typeface="Arial" panose="020B0604020202020204" pitchFamily="34" charset="0"/>
              <a:buChar char="•"/>
            </a:pPr>
            <a:r>
              <a:rPr lang="en-US" sz="800" baseline="0" dirty="0"/>
              <a:t>statically, declared in the kernel function using the keyword __shared__ like we did before</a:t>
            </a:r>
          </a:p>
          <a:p>
            <a:pPr marL="171450" indent="-171450">
              <a:buFont typeface="Arial" panose="020B0604020202020204" pitchFamily="34" charset="0"/>
              <a:buChar char="•"/>
            </a:pPr>
            <a:r>
              <a:rPr lang="en-US" sz="800" baseline="0" dirty="0"/>
              <a:t>specify requirements through the execution configuration:</a:t>
            </a:r>
            <a:br>
              <a:rPr lang="en-US" sz="800" baseline="0" dirty="0"/>
            </a:br>
            <a:r>
              <a:rPr lang="en-US" sz="800" baseline="0" dirty="0">
                <a:latin typeface="Consolas" panose="020B0609020204030204" pitchFamily="49" charset="0"/>
              </a:rPr>
              <a:t>__global__ void </a:t>
            </a:r>
            <a:r>
              <a:rPr lang="en-US" sz="800" baseline="0" dirty="0" err="1">
                <a:latin typeface="Consolas" panose="020B0609020204030204" pitchFamily="49" charset="0"/>
              </a:rPr>
              <a:t>my_kernel</a:t>
            </a:r>
            <a:r>
              <a:rPr lang="en-US" sz="800" baseline="0" dirty="0">
                <a:latin typeface="Consolas" panose="020B0609020204030204" pitchFamily="49" charset="0"/>
              </a:rPr>
              <a:t>(…) {</a:t>
            </a:r>
            <a:br>
              <a:rPr lang="en-US" sz="800" baseline="0" dirty="0">
                <a:latin typeface="Consolas" panose="020B0609020204030204" pitchFamily="49" charset="0"/>
              </a:rPr>
            </a:br>
            <a:r>
              <a:rPr lang="en-US" sz="800" baseline="0" dirty="0">
                <a:latin typeface="Consolas" panose="020B0609020204030204" pitchFamily="49" charset="0"/>
              </a:rPr>
              <a:t>     extern __shared__ float As[];   // size is Ns bytes</a:t>
            </a:r>
            <a:br>
              <a:rPr lang="en-US" sz="800" baseline="0" dirty="0">
                <a:latin typeface="Consolas" panose="020B0609020204030204" pitchFamily="49" charset="0"/>
              </a:rPr>
            </a:br>
            <a:r>
              <a:rPr lang="en-US" sz="800" baseline="0" dirty="0">
                <a:latin typeface="Consolas" panose="020B0609020204030204" pitchFamily="49" charset="0"/>
              </a:rPr>
              <a:t>     …</a:t>
            </a:r>
            <a:br>
              <a:rPr lang="en-US" sz="800" baseline="0" dirty="0">
                <a:latin typeface="Consolas" panose="020B0609020204030204" pitchFamily="49" charset="0"/>
              </a:rPr>
            </a:br>
            <a:r>
              <a:rPr lang="en-US" sz="800" baseline="0" dirty="0">
                <a:latin typeface="Consolas" panose="020B0609020204030204" pitchFamily="49" charset="0"/>
              </a:rPr>
              <a:t>}</a:t>
            </a:r>
            <a:br>
              <a:rPr lang="en-US" sz="800" baseline="0" dirty="0">
                <a:latin typeface="Consolas" panose="020B0609020204030204" pitchFamily="49" charset="0"/>
              </a:rPr>
            </a:br>
            <a:r>
              <a:rPr lang="en-US" sz="800" baseline="0" dirty="0" err="1">
                <a:latin typeface="Consolas" panose="020B0609020204030204" pitchFamily="49" charset="0"/>
              </a:rPr>
              <a:t>my_kernel</a:t>
            </a:r>
            <a:r>
              <a:rPr lang="en-US" sz="800" baseline="0" dirty="0">
                <a:latin typeface="Consolas" panose="020B0609020204030204" pitchFamily="49" charset="0"/>
              </a:rPr>
              <a:t>&lt;&lt;&lt; </a:t>
            </a:r>
            <a:r>
              <a:rPr lang="en-US" sz="800" baseline="0" dirty="0" err="1">
                <a:latin typeface="Consolas" panose="020B0609020204030204" pitchFamily="49" charset="0"/>
              </a:rPr>
              <a:t>grid_dim</a:t>
            </a:r>
            <a:r>
              <a:rPr lang="en-US" sz="800" baseline="0" dirty="0">
                <a:latin typeface="Consolas" panose="020B0609020204030204" pitchFamily="49" charset="0"/>
              </a:rPr>
              <a:t> , </a:t>
            </a:r>
            <a:r>
              <a:rPr lang="en-US" sz="800" baseline="0" dirty="0" err="1">
                <a:latin typeface="Consolas" panose="020B0609020204030204" pitchFamily="49" charset="0"/>
              </a:rPr>
              <a:t>block_dim</a:t>
            </a:r>
            <a:r>
              <a:rPr lang="en-US" sz="800" baseline="0" dirty="0">
                <a:latin typeface="Consolas" panose="020B0609020204030204" pitchFamily="49" charset="0"/>
              </a:rPr>
              <a:t> , Ns &gt;&gt;&gt; (…);</a:t>
            </a:r>
          </a:p>
          <a:p>
            <a:pPr marL="171450" indent="-171450">
              <a:buFont typeface="Arial" panose="020B0604020202020204" pitchFamily="34" charset="0"/>
              <a:buChar char="•"/>
            </a:pPr>
            <a:r>
              <a:rPr lang="en-US" sz="800" baseline="0" dirty="0"/>
              <a:t>dynamically, through the CUDA driver API (low-level) </a:t>
            </a:r>
            <a:r>
              <a:rPr lang="en-US" sz="800" baseline="0" dirty="0" err="1">
                <a:latin typeface="Consolas" panose="020B0609020204030204" pitchFamily="49" charset="0"/>
              </a:rPr>
              <a:t>cuFuncSetSharedSize</a:t>
            </a:r>
            <a:r>
              <a:rPr lang="en-US" sz="800" baseline="0" dirty="0">
                <a:latin typeface="Consolas" panose="020B0609020204030204" pitchFamily="49" charset="0"/>
              </a:rPr>
              <a:t>();</a:t>
            </a:r>
            <a:br>
              <a:rPr lang="en-US" sz="800" baseline="0" dirty="0">
                <a:latin typeface="Consolas" panose="020B0609020204030204" pitchFamily="49" charset="0"/>
              </a:rPr>
            </a:br>
            <a:endParaRPr lang="en-US" sz="800" baseline="0" dirty="0"/>
          </a:p>
          <a:p>
            <a:pPr marL="0" indent="0">
              <a:buFont typeface="Arial" panose="020B0604020202020204" pitchFamily="34" charset="0"/>
              <a:buNone/>
            </a:pPr>
            <a:r>
              <a:rPr lang="en-US" sz="800" baseline="0" dirty="0"/>
              <a:t>Note: as of Fermi, </a:t>
            </a:r>
            <a:r>
              <a:rPr lang="en-US" sz="800" b="1" baseline="0" dirty="0"/>
              <a:t>no direct access </a:t>
            </a:r>
            <a:r>
              <a:rPr lang="en-US" sz="800" baseline="0" dirty="0"/>
              <a:t>to shared memory.  May need to use </a:t>
            </a:r>
            <a:r>
              <a:rPr lang="en-US" sz="800" baseline="0" dirty="0">
                <a:latin typeface="Consolas" panose="020B0609020204030204" pitchFamily="49" charset="0"/>
              </a:rPr>
              <a:t>volatile</a:t>
            </a:r>
            <a:r>
              <a:rPr lang="en-US" sz="800" baseline="0" dirty="0"/>
              <a:t> to prevent the compiler from optimizing by using registers!    Not needed here because __</a:t>
            </a:r>
            <a:r>
              <a:rPr lang="en-US" sz="800" baseline="0" dirty="0" err="1"/>
              <a:t>syncthreads</a:t>
            </a:r>
            <a:r>
              <a:rPr lang="en-US" sz="800" baseline="0" dirty="0"/>
              <a:t> already has memory-fencing built-in (i.e. the registers are evicted back to shared memory at that point)</a:t>
            </a:r>
          </a:p>
          <a:p>
            <a:endParaRPr lang="en-US" sz="8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44</a:t>
            </a:fld>
            <a:endParaRPr lang="en-US"/>
          </a:p>
        </p:txBody>
      </p:sp>
    </p:spTree>
    <p:extLst>
      <p:ext uri="{BB962C8B-B14F-4D97-AF65-F5344CB8AC3E}">
        <p14:creationId xmlns:p14="http://schemas.microsoft.com/office/powerpoint/2010/main" val="1851599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7C5FF1-5951-4EA0-B508-A0373A1FCCBA}" type="slidenum">
              <a:rPr lang="en-US"/>
              <a:pPr/>
              <a:t>46</a:t>
            </a:fld>
            <a:endParaRPr lang="en-US"/>
          </a:p>
        </p:txBody>
      </p:sp>
      <p:sp>
        <p:nvSpPr>
          <p:cNvPr id="225282" name="Rectangle 2"/>
          <p:cNvSpPr>
            <a:spLocks noGrp="1" noRot="1" noChangeAspect="1" noChangeArrowheads="1" noTextEdit="1"/>
          </p:cNvSpPr>
          <p:nvPr>
            <p:ph type="sldImg"/>
          </p:nvPr>
        </p:nvSpPr>
        <p:spPr>
          <a:xfrm>
            <a:off x="2311400" y="525463"/>
            <a:ext cx="4672013" cy="2628900"/>
          </a:xfrm>
          <a:ln/>
        </p:spPr>
      </p:sp>
      <p:sp>
        <p:nvSpPr>
          <p:cNvPr id="22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1226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7C5FF1-5951-4EA0-B508-A0373A1FCCBA}" type="slidenum">
              <a:rPr lang="en-US"/>
              <a:pPr/>
              <a:t>47</a:t>
            </a:fld>
            <a:endParaRPr lang="en-US"/>
          </a:p>
        </p:txBody>
      </p:sp>
      <p:sp>
        <p:nvSpPr>
          <p:cNvPr id="225282" name="Rectangle 2"/>
          <p:cNvSpPr>
            <a:spLocks noGrp="1" noRot="1" noChangeAspect="1" noChangeArrowheads="1" noTextEdit="1"/>
          </p:cNvSpPr>
          <p:nvPr>
            <p:ph type="sldImg"/>
          </p:nvPr>
        </p:nvSpPr>
        <p:spPr>
          <a:xfrm>
            <a:off x="2311400" y="525463"/>
            <a:ext cx="4672013" cy="2628900"/>
          </a:xfrm>
          <a:ln/>
        </p:spPr>
      </p:sp>
      <p:sp>
        <p:nvSpPr>
          <p:cNvPr id="22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9176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EE83E3-AC3F-44BE-9ACD-466AAA9D0C90}" type="slidenum">
              <a:rPr lang="en-US"/>
              <a:pPr/>
              <a:t>48</a:t>
            </a:fld>
            <a:endParaRPr lang="en-US"/>
          </a:p>
        </p:txBody>
      </p:sp>
      <p:sp>
        <p:nvSpPr>
          <p:cNvPr id="219138" name="Rectangle 2"/>
          <p:cNvSpPr>
            <a:spLocks noGrp="1" noRot="1" noChangeAspect="1" noChangeArrowheads="1" noTextEdit="1"/>
          </p:cNvSpPr>
          <p:nvPr>
            <p:ph type="sldImg"/>
          </p:nvPr>
        </p:nvSpPr>
        <p:spPr>
          <a:xfrm>
            <a:off x="2311400" y="525463"/>
            <a:ext cx="4672013" cy="2628900"/>
          </a:xfrm>
          <a:ln/>
        </p:spPr>
      </p:sp>
      <p:sp>
        <p:nvSpPr>
          <p:cNvPr id="219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4662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10A776-CAFB-49B7-BB10-810A39B25165}" type="slidenum">
              <a:rPr lang="en-US"/>
              <a:pPr/>
              <a:t>49</a:t>
            </a:fld>
            <a:endParaRPr lang="en-US"/>
          </a:p>
        </p:txBody>
      </p:sp>
      <p:sp>
        <p:nvSpPr>
          <p:cNvPr id="223234" name="Rectangle 2"/>
          <p:cNvSpPr>
            <a:spLocks noGrp="1" noRot="1" noChangeAspect="1" noChangeArrowheads="1" noTextEdit="1"/>
          </p:cNvSpPr>
          <p:nvPr>
            <p:ph type="sldImg"/>
          </p:nvPr>
        </p:nvSpPr>
        <p:spPr>
          <a:xfrm>
            <a:off x="2311400" y="525463"/>
            <a:ext cx="4672013" cy="2628900"/>
          </a:xfrm>
          <a:ln/>
        </p:spPr>
      </p:sp>
      <p:sp>
        <p:nvSpPr>
          <p:cNvPr id="223235" name="Rectangle 3"/>
          <p:cNvSpPr>
            <a:spLocks noGrp="1" noChangeArrowheads="1"/>
          </p:cNvSpPr>
          <p:nvPr>
            <p:ph type="body" idx="1"/>
          </p:nvPr>
        </p:nvSpPr>
        <p:spPr/>
        <p:txBody>
          <a:bodyPr/>
          <a:lstStyle/>
          <a:p>
            <a:pPr algn="l"/>
            <a:r>
              <a:rPr lang="en-US" dirty="0"/>
              <a:t>DN (12/18/2020): “</a:t>
            </a:r>
            <a:r>
              <a:rPr lang="en-US" sz="1800" b="0" i="0" u="none" strike="noStrike" baseline="0" dirty="0">
                <a:latin typeface="PalatinoLinotype-Roman"/>
              </a:rPr>
              <a:t>A shared memory request for a warp does not generate a bank conflict between two threads that access any address within the same 32-bit word (even though the two</a:t>
            </a:r>
          </a:p>
          <a:p>
            <a:pPr algn="l"/>
            <a:r>
              <a:rPr lang="en-US" sz="1800" b="0" i="0" u="none" strike="noStrike" baseline="0" dirty="0">
                <a:latin typeface="PalatinoLinotype-Roman"/>
              </a:rPr>
              <a:t>addresses fall in the same bank). When multiple threads make the same read access, one thread receives the data and then broadcasts it to the other threads. When multiple threads write to the same location, only one thread succeeds in the write; which thread that succeeds is undefined”</a:t>
            </a:r>
            <a:endParaRPr lang="en-US" dirty="0"/>
          </a:p>
        </p:txBody>
      </p:sp>
    </p:spTree>
    <p:extLst>
      <p:ext uri="{BB962C8B-B14F-4D97-AF65-F5344CB8AC3E}">
        <p14:creationId xmlns:p14="http://schemas.microsoft.com/office/powerpoint/2010/main" val="29507481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10A776-CAFB-49B7-BB10-810A39B25165}" type="slidenum">
              <a:rPr lang="en-US"/>
              <a:pPr/>
              <a:t>50</a:t>
            </a:fld>
            <a:endParaRPr lang="en-US"/>
          </a:p>
        </p:txBody>
      </p:sp>
      <p:sp>
        <p:nvSpPr>
          <p:cNvPr id="223234" name="Rectangle 2"/>
          <p:cNvSpPr>
            <a:spLocks noGrp="1" noRot="1" noChangeAspect="1" noChangeArrowheads="1" noTextEdit="1"/>
          </p:cNvSpPr>
          <p:nvPr>
            <p:ph type="sldImg"/>
          </p:nvPr>
        </p:nvSpPr>
        <p:spPr>
          <a:xfrm>
            <a:off x="2311400" y="525463"/>
            <a:ext cx="4672013" cy="2628900"/>
          </a:xfrm>
          <a:ln/>
        </p:spPr>
      </p:sp>
      <p:sp>
        <p:nvSpPr>
          <p:cNvPr id="223235" name="Rectangle 3"/>
          <p:cNvSpPr>
            <a:spLocks noGrp="1" noChangeArrowheads="1"/>
          </p:cNvSpPr>
          <p:nvPr>
            <p:ph type="body" idx="1"/>
          </p:nvPr>
        </p:nvSpPr>
        <p:spPr/>
        <p:txBody>
          <a:bodyPr/>
          <a:lstStyle/>
          <a:p>
            <a:pPr algn="l"/>
            <a:r>
              <a:rPr lang="en-US" dirty="0"/>
              <a:t>DN (12/18/2020): “</a:t>
            </a:r>
            <a:r>
              <a:rPr lang="en-US" sz="1800" b="0" i="0" u="none" strike="noStrike" baseline="0" dirty="0">
                <a:latin typeface="PalatinoLinotype-Roman"/>
              </a:rPr>
              <a:t>A shared memory request for a warp does not generate a bank conflict between two threads that access any address within the same 32-bit word (even though the two</a:t>
            </a:r>
          </a:p>
          <a:p>
            <a:pPr algn="l"/>
            <a:r>
              <a:rPr lang="en-US" sz="1800" b="0" i="0" u="none" strike="noStrike" baseline="0" dirty="0">
                <a:latin typeface="PalatinoLinotype-Roman"/>
              </a:rPr>
              <a:t>addresses fall in the same bank). When multiple threads make the same read access, one thread receives the data and then broadcasts it to the other threads. When multiple threads write to the same location, only one thread succeeds in the write; which thread that succeeds is undefined”</a:t>
            </a:r>
            <a:endParaRPr lang="en-US" dirty="0"/>
          </a:p>
        </p:txBody>
      </p:sp>
    </p:spTree>
    <p:extLst>
      <p:ext uri="{BB962C8B-B14F-4D97-AF65-F5344CB8AC3E}">
        <p14:creationId xmlns:p14="http://schemas.microsoft.com/office/powerpoint/2010/main" val="3940488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BAEA3-4848-4EFC-AA56-E38F0566E512}" type="slidenum">
              <a:rPr lang="en-US"/>
              <a:pPr/>
              <a:t>51</a:t>
            </a:fld>
            <a:endParaRPr lang="en-US"/>
          </a:p>
        </p:txBody>
      </p:sp>
      <p:sp>
        <p:nvSpPr>
          <p:cNvPr id="233474" name="Rectangle 2"/>
          <p:cNvSpPr>
            <a:spLocks noGrp="1" noRot="1" noChangeAspect="1" noChangeArrowheads="1" noTextEdit="1"/>
          </p:cNvSpPr>
          <p:nvPr>
            <p:ph type="sldImg"/>
          </p:nvPr>
        </p:nvSpPr>
        <p:spPr>
          <a:xfrm>
            <a:off x="2311400" y="525463"/>
            <a:ext cx="4672013" cy="2628900"/>
          </a:xfrm>
          <a:ln/>
        </p:spPr>
      </p:sp>
      <p:sp>
        <p:nvSpPr>
          <p:cNvPr id="233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49877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D794A1-49E1-41E3-B0EF-9F7AAB030299}" type="slidenum">
              <a:rPr lang="en-US"/>
              <a:pPr/>
              <a:t>52</a:t>
            </a:fld>
            <a:endParaRPr lang="en-US"/>
          </a:p>
        </p:txBody>
      </p:sp>
      <p:sp>
        <p:nvSpPr>
          <p:cNvPr id="231426" name="Rectangle 2"/>
          <p:cNvSpPr>
            <a:spLocks noGrp="1" noRot="1" noChangeAspect="1" noChangeArrowheads="1" noTextEdit="1"/>
          </p:cNvSpPr>
          <p:nvPr>
            <p:ph type="sldImg"/>
          </p:nvPr>
        </p:nvSpPr>
        <p:spPr>
          <a:xfrm>
            <a:off x="2311400" y="525463"/>
            <a:ext cx="4672013" cy="2628900"/>
          </a:xfrm>
          <a:ln/>
        </p:spPr>
      </p:sp>
      <p:sp>
        <p:nvSpPr>
          <p:cNvPr id="231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13196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2F8C3-5720-4FEE-B890-AC3BABD357AF}" type="slidenum">
              <a:rPr lang="en-US"/>
              <a:pPr/>
              <a:t>53</a:t>
            </a:fld>
            <a:endParaRPr lang="en-US"/>
          </a:p>
        </p:txBody>
      </p:sp>
      <p:sp>
        <p:nvSpPr>
          <p:cNvPr id="227330" name="Rectangle 2"/>
          <p:cNvSpPr>
            <a:spLocks noGrp="1" noRot="1" noChangeAspect="1" noChangeArrowheads="1" noTextEdit="1"/>
          </p:cNvSpPr>
          <p:nvPr>
            <p:ph type="sldImg"/>
          </p:nvPr>
        </p:nvSpPr>
        <p:spPr>
          <a:xfrm>
            <a:off x="2311400" y="525463"/>
            <a:ext cx="4672013" cy="2628900"/>
          </a:xfrm>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92948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10F1B-C815-4D63-837F-DE9BF80525A3}" type="slidenum">
              <a:rPr lang="en-US" smtClean="0"/>
              <a:t>54</a:t>
            </a:fld>
            <a:endParaRPr lang="en-US"/>
          </a:p>
        </p:txBody>
      </p:sp>
    </p:spTree>
    <p:extLst>
      <p:ext uri="{BB962C8B-B14F-4D97-AF65-F5344CB8AC3E}">
        <p14:creationId xmlns:p14="http://schemas.microsoft.com/office/powerpoint/2010/main" val="1525901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407584-AEE0-4EB4-885F-7A0D071837F5}" type="slidenum">
              <a:rPr lang="en-US"/>
              <a:pPr/>
              <a:t>11</a:t>
            </a:fld>
            <a:endParaRPr lang="en-US"/>
          </a:p>
        </p:txBody>
      </p:sp>
      <p:sp>
        <p:nvSpPr>
          <p:cNvPr id="208898" name="Rectangle 2"/>
          <p:cNvSpPr>
            <a:spLocks noGrp="1" noRot="1" noChangeAspect="1" noChangeArrowheads="1" noTextEdit="1"/>
          </p:cNvSpPr>
          <p:nvPr>
            <p:ph type="sldImg"/>
          </p:nvPr>
        </p:nvSpPr>
        <p:spPr>
          <a:xfrm>
            <a:off x="2311400" y="525463"/>
            <a:ext cx="4672013" cy="2628900"/>
          </a:xfrm>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80992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10F1B-C815-4D63-837F-DE9BF80525A3}" type="slidenum">
              <a:rPr lang="en-US" smtClean="0"/>
              <a:t>55</a:t>
            </a:fld>
            <a:endParaRPr lang="en-US"/>
          </a:p>
        </p:txBody>
      </p:sp>
    </p:spTree>
    <p:extLst>
      <p:ext uri="{BB962C8B-B14F-4D97-AF65-F5344CB8AC3E}">
        <p14:creationId xmlns:p14="http://schemas.microsoft.com/office/powerpoint/2010/main" val="21857790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47A1E-BD1B-44A0-A303-03A9BA915DCF}" type="slidenum">
              <a:rPr lang="en-US"/>
              <a:pPr/>
              <a:t>56</a:t>
            </a:fld>
            <a:endParaRPr lang="en-US"/>
          </a:p>
        </p:txBody>
      </p:sp>
      <p:sp>
        <p:nvSpPr>
          <p:cNvPr id="235522" name="Rectangle 2"/>
          <p:cNvSpPr>
            <a:spLocks noGrp="1" noRot="1" noChangeAspect="1" noChangeArrowheads="1" noTextEdit="1"/>
          </p:cNvSpPr>
          <p:nvPr>
            <p:ph type="sldImg"/>
          </p:nvPr>
        </p:nvSpPr>
        <p:spPr>
          <a:xfrm>
            <a:off x="2311400" y="525463"/>
            <a:ext cx="4672013" cy="2628900"/>
          </a:xfrm>
          <a:ln/>
        </p:spPr>
      </p:sp>
      <p:sp>
        <p:nvSpPr>
          <p:cNvPr id="235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70771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3235C3-3CB1-463E-9B05-D6255F89D141}" type="slidenum">
              <a:rPr lang="en-US"/>
              <a:pPr/>
              <a:t>57</a:t>
            </a:fld>
            <a:endParaRPr lang="en-US"/>
          </a:p>
        </p:txBody>
      </p:sp>
      <p:sp>
        <p:nvSpPr>
          <p:cNvPr id="237570" name="Rectangle 2"/>
          <p:cNvSpPr>
            <a:spLocks noGrp="1" noRot="1" noChangeAspect="1" noChangeArrowheads="1" noTextEdit="1"/>
          </p:cNvSpPr>
          <p:nvPr>
            <p:ph type="sldImg"/>
          </p:nvPr>
        </p:nvSpPr>
        <p:spPr>
          <a:xfrm>
            <a:off x="2311400" y="525463"/>
            <a:ext cx="4672013" cy="2628900"/>
          </a:xfrm>
          <a:ln/>
        </p:spPr>
      </p:sp>
      <p:sp>
        <p:nvSpPr>
          <p:cNvPr id="237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937986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324352-4FC2-4B8B-B855-FEDFE97AF5E2}" type="slidenum">
              <a:rPr lang="en-US"/>
              <a:pPr/>
              <a:t>58</a:t>
            </a:fld>
            <a:endParaRPr lang="en-US"/>
          </a:p>
        </p:txBody>
      </p:sp>
      <p:sp>
        <p:nvSpPr>
          <p:cNvPr id="241666" name="Rectangle 2"/>
          <p:cNvSpPr>
            <a:spLocks noGrp="1" noRot="1" noChangeAspect="1" noChangeArrowheads="1" noTextEdit="1"/>
          </p:cNvSpPr>
          <p:nvPr>
            <p:ph type="sldImg"/>
          </p:nvPr>
        </p:nvSpPr>
        <p:spPr>
          <a:xfrm>
            <a:off x="2311400" y="525463"/>
            <a:ext cx="4672013" cy="2628900"/>
          </a:xfrm>
          <a:ln/>
        </p:spPr>
      </p:sp>
      <p:sp>
        <p:nvSpPr>
          <p:cNvPr id="241667" name="Rectangle 3"/>
          <p:cNvSpPr>
            <a:spLocks noGrp="1" noChangeArrowheads="1"/>
          </p:cNvSpPr>
          <p:nvPr>
            <p:ph type="body" idx="1"/>
          </p:nvPr>
        </p:nvSpPr>
        <p:spPr/>
        <p:txBody>
          <a:bodyPr/>
          <a:lstStyle/>
          <a:p>
            <a:r>
              <a:rPr lang="en-US"/>
              <a:t>What is “</a:t>
            </a:r>
            <a:r>
              <a:rPr lang="en-US" sz="900"/>
              <a:t>cache line effects”?</a:t>
            </a:r>
          </a:p>
        </p:txBody>
      </p:sp>
    </p:spTree>
    <p:extLst>
      <p:ext uri="{BB962C8B-B14F-4D97-AF65-F5344CB8AC3E}">
        <p14:creationId xmlns:p14="http://schemas.microsoft.com/office/powerpoint/2010/main" val="12700977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4FBD3-B6A6-4DEA-A2FA-CD597BEB2782}" type="slidenum">
              <a:rPr lang="en-US"/>
              <a:pPr/>
              <a:t>59</a:t>
            </a:fld>
            <a:endParaRPr lang="en-US"/>
          </a:p>
        </p:txBody>
      </p:sp>
      <p:sp>
        <p:nvSpPr>
          <p:cNvPr id="243714" name="Rectangle 2"/>
          <p:cNvSpPr>
            <a:spLocks noGrp="1" noRot="1" noChangeAspect="1" noChangeArrowheads="1" noTextEdit="1"/>
          </p:cNvSpPr>
          <p:nvPr>
            <p:ph type="sldImg"/>
          </p:nvPr>
        </p:nvSpPr>
        <p:spPr>
          <a:xfrm>
            <a:off x="2311400" y="525463"/>
            <a:ext cx="4672013" cy="2628900"/>
          </a:xfrm>
          <a:ln/>
        </p:spPr>
      </p:sp>
      <p:sp>
        <p:nvSpPr>
          <p:cNvPr id="243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78166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also </a:t>
            </a:r>
            <a:r>
              <a:rPr lang="en-US" dirty="0">
                <a:hlinkClick r:id="rId3"/>
              </a:rPr>
              <a:t>https://devtalk.nvidia.com/default/topic/491309/int-vs-short-vs-char-in-kernels/</a:t>
            </a:r>
            <a:r>
              <a:rPr lang="en-US" dirty="0"/>
              <a:t> </a:t>
            </a:r>
          </a:p>
          <a:p>
            <a:endParaRPr lang="en-US" dirty="0"/>
          </a:p>
        </p:txBody>
      </p:sp>
      <p:sp>
        <p:nvSpPr>
          <p:cNvPr id="4" name="Slide Number Placeholder 3"/>
          <p:cNvSpPr>
            <a:spLocks noGrp="1"/>
          </p:cNvSpPr>
          <p:nvPr>
            <p:ph type="sldNum" sz="quarter" idx="5"/>
          </p:nvPr>
        </p:nvSpPr>
        <p:spPr/>
        <p:txBody>
          <a:bodyPr/>
          <a:lstStyle/>
          <a:p>
            <a:fld id="{FD610F1B-C815-4D63-837F-DE9BF80525A3}" type="slidenum">
              <a:rPr lang="en-US" smtClean="0"/>
              <a:t>12</a:t>
            </a:fld>
            <a:endParaRPr lang="en-US"/>
          </a:p>
        </p:txBody>
      </p:sp>
    </p:spTree>
    <p:extLst>
      <p:ext uri="{BB962C8B-B14F-4D97-AF65-F5344CB8AC3E}">
        <p14:creationId xmlns:p14="http://schemas.microsoft.com/office/powerpoint/2010/main" val="2519636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B8CE96-CEAD-4E1C-BAAD-114F07E0F447}" type="slidenum">
              <a:rPr lang="en-US"/>
              <a:pPr/>
              <a:t>14</a:t>
            </a:fld>
            <a:endParaRPr lang="en-US"/>
          </a:p>
        </p:txBody>
      </p:sp>
      <p:sp>
        <p:nvSpPr>
          <p:cNvPr id="299010" name="Rectangle 2"/>
          <p:cNvSpPr>
            <a:spLocks noGrp="1" noRot="1" noChangeAspect="1" noChangeArrowheads="1" noTextEdit="1"/>
          </p:cNvSpPr>
          <p:nvPr>
            <p:ph type="sldImg"/>
          </p:nvPr>
        </p:nvSpPr>
        <p:spPr>
          <a:xfrm>
            <a:off x="2311400" y="525463"/>
            <a:ext cx="4672013" cy="2628900"/>
          </a:xfrm>
          <a:ln/>
        </p:spPr>
      </p:sp>
      <p:sp>
        <p:nvSpPr>
          <p:cNvPr id="299011" name="Rectangle 3"/>
          <p:cNvSpPr>
            <a:spLocks noGrp="1" noChangeArrowheads="1"/>
          </p:cNvSpPr>
          <p:nvPr>
            <p:ph type="body" idx="1"/>
          </p:nvPr>
        </p:nvSpPr>
        <p:spPr>
          <a:xfrm>
            <a:off x="1240733" y="3330173"/>
            <a:ext cx="6814939" cy="3155144"/>
          </a:xfrm>
        </p:spPr>
        <p:txBody>
          <a:bodyPr/>
          <a:lstStyle/>
          <a:p>
            <a:r>
              <a:rPr lang="en-US"/>
              <a:t>Global, constant, and texture memory spaces are persistent across kernels called by the same application.</a:t>
            </a:r>
          </a:p>
        </p:txBody>
      </p:sp>
    </p:spTree>
    <p:extLst>
      <p:ext uri="{BB962C8B-B14F-4D97-AF65-F5344CB8AC3E}">
        <p14:creationId xmlns:p14="http://schemas.microsoft.com/office/powerpoint/2010/main" val="2295954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previous plot is bandwidth for </a:t>
            </a:r>
            <a:r>
              <a:rPr lang="en-US" sz="1000" b="1" dirty="0"/>
              <a:t>moving data from/to global memory</a:t>
            </a:r>
            <a:r>
              <a:rPr lang="en-US" sz="1000" dirty="0"/>
              <a:t>.</a:t>
            </a:r>
          </a:p>
          <a:p>
            <a:r>
              <a:rPr lang="en-US" sz="1000" dirty="0"/>
              <a:t>Each SM has local L1 cache (shared</a:t>
            </a:r>
            <a:r>
              <a:rPr lang="en-US" sz="1000" baseline="0" dirty="0"/>
              <a:t> with shared memory, ratio under user control).</a:t>
            </a:r>
          </a:p>
          <a:p>
            <a:endParaRPr lang="en-US" sz="1000" baseline="0" dirty="0"/>
          </a:p>
          <a:p>
            <a:r>
              <a:rPr lang="en-US" sz="1000" baseline="0" dirty="0"/>
              <a:t>Fermi default: 48 KB shared / 16 KB L1 cache (can also do16/48)</a:t>
            </a:r>
          </a:p>
          <a:p>
            <a:r>
              <a:rPr lang="en-US" sz="1000" baseline="0" dirty="0"/>
              <a:t>Kepler: 48/16, 32/32, 16/48</a:t>
            </a:r>
          </a:p>
          <a:p>
            <a:endParaRPr lang="en-US" sz="1000" baseline="0" dirty="0"/>
          </a:p>
          <a:p>
            <a:r>
              <a:rPr lang="en-US" sz="1000" baseline="0" dirty="0"/>
              <a:t>Difference: </a:t>
            </a:r>
            <a:r>
              <a:rPr lang="en-US" sz="1000" b="1" baseline="0" dirty="0"/>
              <a:t>shared memory is controlled by the user</a:t>
            </a:r>
            <a:r>
              <a:rPr lang="en-US" sz="1000" baseline="0" dirty="0"/>
              <a:t>.  L1 cache use is automatic.   If you do not use shared memory, increase the chunk for L1 cache to allow the hardware to leverage it.</a:t>
            </a:r>
            <a:endParaRPr lang="en-US" sz="10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15</a:t>
            </a:fld>
            <a:endParaRPr lang="en-US"/>
          </a:p>
        </p:txBody>
      </p:sp>
    </p:spTree>
    <p:extLst>
      <p:ext uri="{BB962C8B-B14F-4D97-AF65-F5344CB8AC3E}">
        <p14:creationId xmlns:p14="http://schemas.microsoft.com/office/powerpoint/2010/main" val="1541651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84583-C15A-4014-9BE9-EE4B9EF87EA1}" type="slidenum">
              <a:rPr lang="en-US"/>
              <a:pPr/>
              <a:t>16</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99496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BE07BD-EFCB-4683-B25B-AE776B37BC09}" type="slidenum">
              <a:rPr lang="en-US"/>
              <a:pPr/>
              <a:t>17</a:t>
            </a:fld>
            <a:endParaRPr lang="en-US"/>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7357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993267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552535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922970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2536105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9367341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0707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7760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733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2507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6106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287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9633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12866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935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9979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32632956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4792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07099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4900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9701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5313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88143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576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32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1024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2348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8077892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5196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7550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2208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7854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8884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3890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4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3190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1910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633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pn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3.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1.pn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4.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image" Target="../media/image1.pn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5.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 id="2147483740" r:id="rId25"/>
    <p:sldLayoutId id="2147483741" r:id="rId26"/>
    <p:sldLayoutId id="2147483742" r:id="rId27"/>
    <p:sldLayoutId id="2147483743" r:id="rId28"/>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1098180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64971969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19983281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9" Type="http://schemas.openxmlformats.org/officeDocument/2006/relationships/image" Target="../media/image14.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hyperlink" Target="http://cseweb.ucsd.edu/classes/fa10/cse240a/pdf/08/CSE240A-MBT-L15-Cache.ppt.pdf"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hyperlink" Target="https://stackoverflow.com/questions/15146886/conditional-syncthreads-deadlock-or-not" TargetMode="External"/><Relationship Id="rId2" Type="http://schemas.openxmlformats.org/officeDocument/2006/relationships/hyperlink" Target="https://stackoverflow.com/questions/6666382/can-i-use-syncthreads-after-having-dropped-threads" TargetMode="Externa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hyperlink" Target="https://developer.nvidia.com/blog/using-shared-memory-cuda-cc/"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uwmadison.box.com/s/gafusx8uwkb53b2mrnfn8qgfz39t9isv" TargetMode="External"/><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4.xml.rels><?xml version="1.0" encoding="UTF-8" standalone="yes"?>
<Relationships xmlns="http://schemas.openxmlformats.org/package/2006/relationships"><Relationship Id="rId2" Type="http://schemas.openxmlformats.org/officeDocument/2006/relationships/hyperlink" Target="https://forms.gle/6i5dLsLaFMM9bYaE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18.xml"/><Relationship Id="rId4" Type="http://schemas.openxmlformats.org/officeDocument/2006/relationships/image" Target="../media/image58.png"/></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s://en.wikipedia.org/wiki/Memory_ordering" TargetMode="Externa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br>
              <a:rPr lang="en-US" sz="2400" dirty="0"/>
            </a:br>
            <a:r>
              <a:rPr lang="en-US" sz="2400" dirty="0"/>
              <a:t>[Spring 2021]</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11</a:t>
            </a:r>
          </a:p>
          <a:p>
            <a:r>
              <a:rPr lang="en-US"/>
              <a:t>02/17/2021</a:t>
            </a:r>
            <a:endParaRPr lang="en-US" dirty="0"/>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2021</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458-BD09-45A8-8120-A9A5E0A40FE8}"/>
              </a:ext>
            </a:extLst>
          </p:cNvPr>
          <p:cNvSpPr>
            <a:spLocks noGrp="1"/>
          </p:cNvSpPr>
          <p:nvPr>
            <p:ph type="title"/>
          </p:nvPr>
        </p:nvSpPr>
        <p:spPr/>
        <p:txBody>
          <a:bodyPr>
            <a:normAutofit fontScale="90000"/>
          </a:bodyPr>
          <a:lstStyle/>
          <a:p>
            <a:r>
              <a:rPr lang="en-US" dirty="0"/>
              <a:t>	Live registers				[snapshot from NVIDIA’s </a:t>
            </a:r>
            <a:r>
              <a:rPr lang="en-US" dirty="0" err="1"/>
              <a:t>Nsight</a:t>
            </a:r>
            <a:r>
              <a:rPr lang="en-US" dirty="0"/>
              <a:t>]</a:t>
            </a:r>
          </a:p>
        </p:txBody>
      </p:sp>
      <p:sp>
        <p:nvSpPr>
          <p:cNvPr id="3" name="Slide Number Placeholder 2">
            <a:extLst>
              <a:ext uri="{FF2B5EF4-FFF2-40B4-BE49-F238E27FC236}">
                <a16:creationId xmlns:a16="http://schemas.microsoft.com/office/drawing/2014/main" id="{97CE2979-0381-452F-B887-580D7C65C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926322B-C2C7-4606-AF7D-3A6F388E923A}"/>
              </a:ext>
            </a:extLst>
          </p:cNvPr>
          <p:cNvPicPr>
            <a:picLocks noChangeAspect="1"/>
          </p:cNvPicPr>
          <p:nvPr/>
        </p:nvPicPr>
        <p:blipFill>
          <a:blip r:embed="rId2"/>
          <a:stretch>
            <a:fillRect/>
          </a:stretch>
        </p:blipFill>
        <p:spPr>
          <a:xfrm>
            <a:off x="521435" y="823393"/>
            <a:ext cx="10703266" cy="5853349"/>
          </a:xfrm>
          <a:prstGeom prst="rect">
            <a:avLst/>
          </a:prstGeom>
        </p:spPr>
      </p:pic>
      <p:sp>
        <p:nvSpPr>
          <p:cNvPr id="6" name="Arrow: Down 5">
            <a:extLst>
              <a:ext uri="{FF2B5EF4-FFF2-40B4-BE49-F238E27FC236}">
                <a16:creationId xmlns:a16="http://schemas.microsoft.com/office/drawing/2014/main" id="{AF307753-C071-410A-863A-C30B894E6F2E}"/>
              </a:ext>
            </a:extLst>
          </p:cNvPr>
          <p:cNvSpPr/>
          <p:nvPr/>
        </p:nvSpPr>
        <p:spPr>
          <a:xfrm>
            <a:off x="4866724" y="1337594"/>
            <a:ext cx="438308" cy="44586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038A7C33-2ED8-46A2-90F5-7C7763B08751}"/>
              </a:ext>
            </a:extLst>
          </p:cNvPr>
          <p:cNvSpPr/>
          <p:nvPr/>
        </p:nvSpPr>
        <p:spPr>
          <a:xfrm>
            <a:off x="4847431" y="702966"/>
            <a:ext cx="438308" cy="44586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C92BEBA6-D611-4AA8-94B0-219EABBEE352}"/>
              </a:ext>
            </a:extLst>
          </p:cNvPr>
          <p:cNvSpPr/>
          <p:nvPr/>
        </p:nvSpPr>
        <p:spPr>
          <a:xfrm rot="16200000">
            <a:off x="4593871" y="222934"/>
            <a:ext cx="438308" cy="44586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D40950EE-D0FC-4AE9-AB3C-9093F53B579D}"/>
              </a:ext>
            </a:extLst>
          </p:cNvPr>
          <p:cNvSpPr/>
          <p:nvPr/>
        </p:nvSpPr>
        <p:spPr>
          <a:xfrm rot="16200000">
            <a:off x="3831871" y="222934"/>
            <a:ext cx="438308" cy="44586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6754420F-773D-4CA5-BE09-B91EC7341966}"/>
              </a:ext>
            </a:extLst>
          </p:cNvPr>
          <p:cNvSpPr/>
          <p:nvPr/>
        </p:nvSpPr>
        <p:spPr>
          <a:xfrm rot="16200000">
            <a:off x="3183229" y="216637"/>
            <a:ext cx="438308" cy="44586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3597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sz="3500" dirty="0"/>
              <a:t>Programmer View of Register File</a:t>
            </a:r>
          </a:p>
        </p:txBody>
      </p:sp>
      <p:sp>
        <p:nvSpPr>
          <p:cNvPr id="2" name="Slide Number Placeholder 1"/>
          <p:cNvSpPr>
            <a:spLocks noGrp="1"/>
          </p:cNvSpPr>
          <p:nvPr>
            <p:ph type="sldNum" sz="quarter" idx="12"/>
          </p:nvPr>
        </p:nvSpPr>
        <p:spPr/>
        <p:txBody>
          <a:bodyPr/>
          <a:lstStyle/>
          <a:p>
            <a:fld id="{324EC464-0052-4FCA-B330-A64DDC2734A2}" type="slidenum">
              <a:rPr lang="en-US" altLang="en-US" smtClean="0"/>
              <a:pPr/>
              <a:t>11</a:t>
            </a:fld>
            <a:endParaRPr lang="en-US" altLang="en-US"/>
          </a:p>
        </p:txBody>
      </p:sp>
      <p:sp>
        <p:nvSpPr>
          <p:cNvPr id="207875" name="Rectangle 3"/>
          <p:cNvSpPr>
            <a:spLocks noGrp="1" noChangeArrowheads="1"/>
          </p:cNvSpPr>
          <p:nvPr>
            <p:ph type="body" sz="half" idx="4294967295"/>
          </p:nvPr>
        </p:nvSpPr>
        <p:spPr>
          <a:xfrm>
            <a:off x="437037" y="1276242"/>
            <a:ext cx="4648200" cy="5135563"/>
          </a:xfrm>
        </p:spPr>
        <p:txBody>
          <a:bodyPr/>
          <a:lstStyle/>
          <a:p>
            <a:r>
              <a:rPr lang="en-US" sz="1800" dirty="0"/>
              <a:t>Number of </a:t>
            </a:r>
            <a:r>
              <a:rPr lang="en-US" sz="1800" b="1" u="sng" dirty="0"/>
              <a:t>32 bit</a:t>
            </a:r>
            <a:r>
              <a:rPr lang="en-US" sz="1800" dirty="0"/>
              <a:t> registers in </a:t>
            </a:r>
            <a:r>
              <a:rPr lang="en-US" sz="1800" u="sng" dirty="0"/>
              <a:t>one </a:t>
            </a:r>
            <a:r>
              <a:rPr lang="en-US" sz="1800" u="sng" dirty="0">
                <a:solidFill>
                  <a:srgbClr val="0070C0"/>
                </a:solidFill>
              </a:rPr>
              <a:t>SM</a:t>
            </a:r>
            <a:r>
              <a:rPr lang="en-US" sz="1800" dirty="0"/>
              <a:t> is as follows:</a:t>
            </a:r>
          </a:p>
          <a:p>
            <a:pPr lvl="1"/>
            <a:r>
              <a:rPr lang="en-US" sz="1200" dirty="0"/>
              <a:t>8K registers in each SM in G80</a:t>
            </a:r>
          </a:p>
          <a:p>
            <a:pPr lvl="1"/>
            <a:r>
              <a:rPr lang="en-US" sz="1200" dirty="0"/>
              <a:t>16K on Tesla</a:t>
            </a:r>
          </a:p>
          <a:p>
            <a:pPr lvl="1"/>
            <a:r>
              <a:rPr lang="en-US" sz="1200" dirty="0"/>
              <a:t>32K on Fermi</a:t>
            </a:r>
          </a:p>
          <a:p>
            <a:pPr lvl="1"/>
            <a:r>
              <a:rPr lang="en-US" sz="1200" dirty="0"/>
              <a:t>64K on Kepler and Maxwell, Pascal, Volta, and Ampere</a:t>
            </a:r>
          </a:p>
          <a:p>
            <a:pPr lvl="1"/>
            <a:endParaRPr lang="en-US" sz="1200" dirty="0"/>
          </a:p>
          <a:p>
            <a:pPr lvl="1"/>
            <a:endParaRPr lang="en-US" sz="1200" dirty="0"/>
          </a:p>
          <a:p>
            <a:r>
              <a:rPr lang="en-US" sz="1800" dirty="0"/>
              <a:t>Registers are </a:t>
            </a:r>
            <a:r>
              <a:rPr lang="en-US" sz="1800" u="sng" dirty="0"/>
              <a:t>dynamically partitioned</a:t>
            </a:r>
            <a:r>
              <a:rPr lang="en-US" sz="1800" dirty="0"/>
              <a:t> across all Blocks assigned to the SM</a:t>
            </a:r>
          </a:p>
          <a:p>
            <a:pPr lvl="1"/>
            <a:endParaRPr lang="en-US" sz="1200" dirty="0"/>
          </a:p>
          <a:p>
            <a:r>
              <a:rPr lang="en-US" sz="1800" dirty="0"/>
              <a:t>Once assigned to a Block, these registers are NOT accessible by threads in other Blocks</a:t>
            </a:r>
          </a:p>
          <a:p>
            <a:pPr lvl="1"/>
            <a:endParaRPr lang="en-US" sz="1200" dirty="0"/>
          </a:p>
          <a:p>
            <a:r>
              <a:rPr lang="en-US" sz="1800" dirty="0"/>
              <a:t>A thread in a Block can only access registers assigned to itself</a:t>
            </a:r>
          </a:p>
          <a:p>
            <a:pPr lvl="1"/>
            <a:r>
              <a:rPr lang="en-US" sz="1400" dirty="0">
                <a:solidFill>
                  <a:srgbClr val="C00000"/>
                </a:solidFill>
              </a:rPr>
              <a:t>IMPORTANT</a:t>
            </a:r>
            <a:r>
              <a:rPr lang="en-US" sz="1400" dirty="0"/>
              <a:t>: A thread can have assigned by the compiler up to 255 registers</a:t>
            </a:r>
          </a:p>
        </p:txBody>
      </p:sp>
      <p:sp>
        <p:nvSpPr>
          <p:cNvPr id="207876" name="Rectangle 4"/>
          <p:cNvSpPr>
            <a:spLocks noChangeArrowheads="1"/>
          </p:cNvSpPr>
          <p:nvPr/>
        </p:nvSpPr>
        <p:spPr bwMode="auto">
          <a:xfrm>
            <a:off x="6629400" y="1468438"/>
            <a:ext cx="1066800" cy="4572000"/>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07877" name="Rectangle 5"/>
          <p:cNvSpPr>
            <a:spLocks noChangeArrowheads="1"/>
          </p:cNvSpPr>
          <p:nvPr/>
        </p:nvSpPr>
        <p:spPr bwMode="auto">
          <a:xfrm>
            <a:off x="6629400" y="1468438"/>
            <a:ext cx="1066800" cy="1143000"/>
          </a:xfrm>
          <a:prstGeom prst="rect">
            <a:avLst/>
          </a:prstGeom>
          <a:solidFill>
            <a:srgbClr val="00FF00"/>
          </a:solidFill>
          <a:ln w="9525">
            <a:solidFill>
              <a:schemeClr val="tx1"/>
            </a:solidFill>
            <a:miter lim="800000"/>
            <a:headEnd/>
            <a:tailEnd/>
          </a:ln>
          <a:effectLst/>
        </p:spPr>
        <p:txBody>
          <a:bodyPr wrap="none" anchor="ctr"/>
          <a:lstStyle/>
          <a:p>
            <a:endParaRPr lang="en-US"/>
          </a:p>
        </p:txBody>
      </p:sp>
      <p:sp>
        <p:nvSpPr>
          <p:cNvPr id="207878" name="Rectangle 6"/>
          <p:cNvSpPr>
            <a:spLocks noChangeArrowheads="1"/>
          </p:cNvSpPr>
          <p:nvPr/>
        </p:nvSpPr>
        <p:spPr bwMode="auto">
          <a:xfrm>
            <a:off x="6629400" y="2611438"/>
            <a:ext cx="1066800" cy="114300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207879" name="Rectangle 7"/>
          <p:cNvSpPr>
            <a:spLocks noChangeArrowheads="1"/>
          </p:cNvSpPr>
          <p:nvPr/>
        </p:nvSpPr>
        <p:spPr bwMode="auto">
          <a:xfrm>
            <a:off x="6629400" y="3754438"/>
            <a:ext cx="1066800" cy="11430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07880" name="Rectangle 8"/>
          <p:cNvSpPr>
            <a:spLocks noChangeArrowheads="1"/>
          </p:cNvSpPr>
          <p:nvPr/>
        </p:nvSpPr>
        <p:spPr bwMode="auto">
          <a:xfrm>
            <a:off x="6629400" y="4897438"/>
            <a:ext cx="1066800" cy="11430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207881" name="Rectangle 9"/>
          <p:cNvSpPr>
            <a:spLocks noChangeArrowheads="1"/>
          </p:cNvSpPr>
          <p:nvPr/>
        </p:nvSpPr>
        <p:spPr bwMode="auto">
          <a:xfrm>
            <a:off x="8382000" y="1468438"/>
            <a:ext cx="1066800" cy="45720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07882" name="Rectangle 10"/>
          <p:cNvSpPr>
            <a:spLocks noChangeArrowheads="1"/>
          </p:cNvSpPr>
          <p:nvPr/>
        </p:nvSpPr>
        <p:spPr bwMode="auto">
          <a:xfrm>
            <a:off x="8382000" y="1468438"/>
            <a:ext cx="1066800" cy="1447800"/>
          </a:xfrm>
          <a:prstGeom prst="rect">
            <a:avLst/>
          </a:prstGeom>
          <a:solidFill>
            <a:srgbClr val="00FF00"/>
          </a:solidFill>
          <a:ln w="9525">
            <a:solidFill>
              <a:schemeClr val="tx1"/>
            </a:solidFill>
            <a:miter lim="800000"/>
            <a:headEnd/>
            <a:tailEnd/>
          </a:ln>
          <a:effectLst/>
        </p:spPr>
        <p:txBody>
          <a:bodyPr wrap="none" anchor="ctr"/>
          <a:lstStyle/>
          <a:p>
            <a:endParaRPr lang="en-US"/>
          </a:p>
        </p:txBody>
      </p:sp>
      <p:sp>
        <p:nvSpPr>
          <p:cNvPr id="207883" name="Rectangle 11"/>
          <p:cNvSpPr>
            <a:spLocks noChangeArrowheads="1"/>
          </p:cNvSpPr>
          <p:nvPr/>
        </p:nvSpPr>
        <p:spPr bwMode="auto">
          <a:xfrm>
            <a:off x="8382000" y="2992438"/>
            <a:ext cx="1066800" cy="1447800"/>
          </a:xfrm>
          <a:prstGeom prst="rect">
            <a:avLst/>
          </a:prstGeom>
          <a:solidFill>
            <a:srgbClr val="0000FF"/>
          </a:solidFill>
          <a:ln w="9525">
            <a:solidFill>
              <a:schemeClr val="tx1"/>
            </a:solidFill>
            <a:miter lim="800000"/>
            <a:headEnd/>
            <a:tailEnd/>
          </a:ln>
          <a:effectLst/>
        </p:spPr>
        <p:txBody>
          <a:bodyPr wrap="none" anchor="ctr"/>
          <a:lstStyle/>
          <a:p>
            <a:endParaRPr lang="en-US"/>
          </a:p>
        </p:txBody>
      </p:sp>
      <p:sp>
        <p:nvSpPr>
          <p:cNvPr id="207884" name="Rectangle 12"/>
          <p:cNvSpPr>
            <a:spLocks noChangeArrowheads="1"/>
          </p:cNvSpPr>
          <p:nvPr/>
        </p:nvSpPr>
        <p:spPr bwMode="auto">
          <a:xfrm>
            <a:off x="8382000" y="4516438"/>
            <a:ext cx="1066800" cy="14478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207885" name="Text Box 13"/>
          <p:cNvSpPr txBox="1">
            <a:spLocks noChangeArrowheads="1"/>
          </p:cNvSpPr>
          <p:nvPr/>
        </p:nvSpPr>
        <p:spPr bwMode="auto">
          <a:xfrm>
            <a:off x="6477000" y="1011239"/>
            <a:ext cx="1290738" cy="461665"/>
          </a:xfrm>
          <a:prstGeom prst="rect">
            <a:avLst/>
          </a:prstGeom>
          <a:noFill/>
          <a:ln w="9525">
            <a:noFill/>
            <a:miter lim="800000"/>
            <a:headEnd/>
            <a:tailEnd/>
          </a:ln>
          <a:effectLst/>
        </p:spPr>
        <p:txBody>
          <a:bodyPr wrap="none">
            <a:spAutoFit/>
          </a:bodyPr>
          <a:lstStyle/>
          <a:p>
            <a:r>
              <a:rPr lang="en-US" sz="2400" dirty="0">
                <a:latin typeface="Tahoma" panose="020B0604030504040204" pitchFamily="34" charset="0"/>
              </a:rPr>
              <a:t>4 blocks</a:t>
            </a:r>
          </a:p>
        </p:txBody>
      </p:sp>
      <p:sp>
        <p:nvSpPr>
          <p:cNvPr id="207886" name="Text Box 14"/>
          <p:cNvSpPr txBox="1">
            <a:spLocks noChangeArrowheads="1"/>
          </p:cNvSpPr>
          <p:nvPr/>
        </p:nvSpPr>
        <p:spPr bwMode="auto">
          <a:xfrm>
            <a:off x="8366125" y="990601"/>
            <a:ext cx="1290738" cy="461665"/>
          </a:xfrm>
          <a:prstGeom prst="rect">
            <a:avLst/>
          </a:prstGeom>
          <a:noFill/>
          <a:ln w="9525">
            <a:noFill/>
            <a:miter lim="800000"/>
            <a:headEnd/>
            <a:tailEnd/>
          </a:ln>
          <a:effectLst/>
        </p:spPr>
        <p:txBody>
          <a:bodyPr wrap="none">
            <a:spAutoFit/>
          </a:bodyPr>
          <a:lstStyle/>
          <a:p>
            <a:r>
              <a:rPr lang="en-US" sz="2400" dirty="0">
                <a:latin typeface="Tahoma" panose="020B0604030504040204" pitchFamily="34" charset="0"/>
              </a:rPr>
              <a:t>3 blocks</a:t>
            </a:r>
          </a:p>
        </p:txBody>
      </p:sp>
      <p:sp>
        <p:nvSpPr>
          <p:cNvPr id="207889" name="Rectangle 17"/>
          <p:cNvSpPr>
            <a:spLocks noChangeArrowheads="1"/>
          </p:cNvSpPr>
          <p:nvPr/>
        </p:nvSpPr>
        <p:spPr bwMode="auto">
          <a:xfrm>
            <a:off x="6781800" y="6172200"/>
            <a:ext cx="3132204" cy="523220"/>
          </a:xfrm>
          <a:prstGeom prst="rect">
            <a:avLst/>
          </a:prstGeom>
          <a:noFill/>
          <a:ln w="9525">
            <a:noFill/>
            <a:miter lim="800000"/>
            <a:headEnd/>
            <a:tailEnd/>
          </a:ln>
          <a:effectLst/>
        </p:spPr>
        <p:txBody>
          <a:bodyPr wrap="none">
            <a:spAutoFit/>
          </a:bodyPr>
          <a:lstStyle/>
          <a:p>
            <a:r>
              <a:rPr lang="en-US" sz="1400"/>
              <a:t>Possible per-block partitioning scenarios</a:t>
            </a:r>
            <a:br>
              <a:rPr lang="en-US" sz="1400"/>
            </a:br>
            <a:r>
              <a:rPr lang="en-US" sz="1400"/>
              <a:t>of the RF available on the SM</a:t>
            </a:r>
          </a:p>
        </p:txBody>
      </p:sp>
    </p:spTree>
    <p:extLst>
      <p:ext uri="{BB962C8B-B14F-4D97-AF65-F5344CB8AC3E}">
        <p14:creationId xmlns:p14="http://schemas.microsoft.com/office/powerpoint/2010/main" val="1159933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related: a “level of parsimony” issue</a:t>
            </a:r>
          </a:p>
        </p:txBody>
      </p:sp>
      <p:sp>
        <p:nvSpPr>
          <p:cNvPr id="3" name="Text Placeholder 2"/>
          <p:cNvSpPr>
            <a:spLocks noGrp="1"/>
          </p:cNvSpPr>
          <p:nvPr>
            <p:ph idx="1"/>
          </p:nvPr>
        </p:nvSpPr>
        <p:spPr/>
        <p:txBody>
          <a:bodyPr/>
          <a:lstStyle/>
          <a:p>
            <a:endParaRPr lang="en-US" dirty="0"/>
          </a:p>
          <a:p>
            <a:r>
              <a:rPr lang="en-US" dirty="0"/>
              <a:t>Size of a register: 4 bytes</a:t>
            </a:r>
          </a:p>
          <a:p>
            <a:endParaRPr lang="en-US" dirty="0"/>
          </a:p>
          <a:p>
            <a:r>
              <a:rPr lang="en-US" dirty="0"/>
              <a:t>Is it that if you use a </a:t>
            </a:r>
            <a:r>
              <a:rPr lang="en-US" dirty="0">
                <a:latin typeface="Consolas" panose="020B0609020204030204" pitchFamily="49" charset="0"/>
              </a:rPr>
              <a:t>char</a:t>
            </a:r>
            <a:r>
              <a:rPr lang="en-US" dirty="0"/>
              <a:t> in a kernel, then you don’t use a full register but rather ¼ of it?</a:t>
            </a:r>
          </a:p>
          <a:p>
            <a:pPr lvl="1"/>
            <a:endParaRPr lang="en-US" dirty="0"/>
          </a:p>
          <a:p>
            <a:r>
              <a:rPr lang="en-US" dirty="0"/>
              <a:t>Not really, unfortunately; i.e., there is </a:t>
            </a:r>
            <a:r>
              <a:rPr lang="en-US" dirty="0">
                <a:solidFill>
                  <a:srgbClr val="0070C0"/>
                </a:solidFill>
              </a:rPr>
              <a:t>no parsimony</a:t>
            </a:r>
            <a:r>
              <a:rPr lang="en-US" dirty="0"/>
              <a:t> in usage of a register</a:t>
            </a:r>
          </a:p>
          <a:p>
            <a:pPr lvl="1"/>
            <a:r>
              <a:rPr lang="en-US" dirty="0"/>
              <a:t>Any data type that requires less then or equal to 4 bytes eats up a register</a:t>
            </a:r>
          </a:p>
          <a:p>
            <a:pPr lvl="2"/>
            <a:r>
              <a:rPr lang="en-US" dirty="0"/>
              <a:t>One char thus eats up an entire register</a:t>
            </a:r>
          </a:p>
          <a:p>
            <a:pPr lvl="1"/>
            <a:endParaRPr lang="en-US" dirty="0"/>
          </a:p>
          <a:p>
            <a:pPr lvl="1"/>
            <a:r>
              <a:rPr lang="en-US" dirty="0"/>
              <a:t>If you use a double, it eats up two registers</a:t>
            </a:r>
          </a:p>
        </p:txBody>
      </p:sp>
      <p:sp>
        <p:nvSpPr>
          <p:cNvPr id="5" name="Slide Number Placeholder 4"/>
          <p:cNvSpPr>
            <a:spLocks noGrp="1"/>
          </p:cNvSpPr>
          <p:nvPr>
            <p:ph type="sldNum" sz="quarter" idx="12"/>
          </p:nvPr>
        </p:nvSpPr>
        <p:spPr/>
        <p:txBody>
          <a:bodyPr/>
          <a:lstStyle/>
          <a:p>
            <a:fld id="{4E725018-5697-4C52-ADE9-4C1ED354D3F1}" type="slidenum">
              <a:rPr lang="en-US" altLang="en-US" smtClean="0"/>
              <a:pPr/>
              <a:t>12</a:t>
            </a:fld>
            <a:endParaRPr lang="en-US" altLang="en-US"/>
          </a:p>
        </p:txBody>
      </p:sp>
    </p:spTree>
    <p:extLst>
      <p:ext uri="{BB962C8B-B14F-4D97-AF65-F5344CB8AC3E}">
        <p14:creationId xmlns:p14="http://schemas.microsoft.com/office/powerpoint/2010/main" val="394344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D4D7CF-549E-4A4C-96D7-CBBADD857949}"/>
              </a:ext>
            </a:extLst>
          </p:cNvPr>
          <p:cNvSpPr>
            <a:spLocks noGrp="1"/>
          </p:cNvSpPr>
          <p:nvPr>
            <p:ph type="title"/>
          </p:nvPr>
        </p:nvSpPr>
        <p:spPr/>
        <p:txBody>
          <a:bodyPr/>
          <a:lstStyle/>
          <a:p>
            <a:r>
              <a:rPr lang="en-US" dirty="0"/>
              <a:t>From the left field…</a:t>
            </a:r>
          </a:p>
        </p:txBody>
      </p:sp>
      <p:sp>
        <p:nvSpPr>
          <p:cNvPr id="6" name="Content Placeholder 5">
            <a:extLst>
              <a:ext uri="{FF2B5EF4-FFF2-40B4-BE49-F238E27FC236}">
                <a16:creationId xmlns:a16="http://schemas.microsoft.com/office/drawing/2014/main" id="{0E4E93BC-0BB6-42A2-9907-7A875BEC1073}"/>
              </a:ext>
            </a:extLst>
          </p:cNvPr>
          <p:cNvSpPr>
            <a:spLocks noGrp="1"/>
          </p:cNvSpPr>
          <p:nvPr>
            <p:ph idx="1"/>
          </p:nvPr>
        </p:nvSpPr>
        <p:spPr/>
        <p:txBody>
          <a:bodyPr/>
          <a:lstStyle/>
          <a:p>
            <a:endParaRPr lang="en-US" dirty="0"/>
          </a:p>
          <a:p>
            <a:endParaRPr lang="en-US" dirty="0"/>
          </a:p>
          <a:p>
            <a:r>
              <a:rPr lang="en-US" dirty="0"/>
              <a:t>Q: Who do you think controls/decides the register allocation when executing a kernel?</a:t>
            </a:r>
          </a:p>
          <a:p>
            <a:endParaRPr lang="en-US" dirty="0"/>
          </a:p>
          <a:p>
            <a:endParaRPr lang="en-US" dirty="0"/>
          </a:p>
          <a:p>
            <a:r>
              <a:rPr lang="en-US" dirty="0"/>
              <a:t>A: The compiler</a:t>
            </a:r>
          </a:p>
        </p:txBody>
      </p:sp>
      <p:sp>
        <p:nvSpPr>
          <p:cNvPr id="4" name="Slide Number Placeholder 3">
            <a:extLst>
              <a:ext uri="{FF2B5EF4-FFF2-40B4-BE49-F238E27FC236}">
                <a16:creationId xmlns:a16="http://schemas.microsoft.com/office/drawing/2014/main" id="{78C267C1-39FA-4861-8488-1020DE5D26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789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sz="3200" dirty="0"/>
              <a:t>The Concept of </a:t>
            </a:r>
            <a:r>
              <a:rPr lang="en-US" sz="3200" dirty="0">
                <a:solidFill>
                  <a:srgbClr val="FFC000"/>
                </a:solidFill>
              </a:rPr>
              <a:t>Local Memory</a:t>
            </a:r>
            <a:br>
              <a:rPr lang="en-US" sz="3200" dirty="0"/>
            </a:br>
            <a:r>
              <a:rPr lang="en-US" sz="2000" dirty="0"/>
              <a:t>[“local”: misnomer]</a:t>
            </a:r>
            <a:endParaRPr lang="en-US" sz="1800" dirty="0"/>
          </a:p>
        </p:txBody>
      </p:sp>
      <p:sp>
        <p:nvSpPr>
          <p:cNvPr id="2" name="Slide Number Placeholder 1"/>
          <p:cNvSpPr>
            <a:spLocks noGrp="1"/>
          </p:cNvSpPr>
          <p:nvPr>
            <p:ph type="sldNum" sz="quarter" idx="12"/>
          </p:nvPr>
        </p:nvSpPr>
        <p:spPr/>
        <p:txBody>
          <a:bodyPr/>
          <a:lstStyle/>
          <a:p>
            <a:fld id="{04A7C484-7E24-447E-8CB0-5149A4D34DEF}" type="slidenum">
              <a:rPr lang="en-US" altLang="en-US" smtClean="0"/>
              <a:pPr/>
              <a:t>14</a:t>
            </a:fld>
            <a:endParaRPr lang="en-US" altLang="en-US"/>
          </a:p>
        </p:txBody>
      </p:sp>
      <p:sp>
        <p:nvSpPr>
          <p:cNvPr id="297987" name="Rectangle 3"/>
          <p:cNvSpPr>
            <a:spLocks noGrp="1" noChangeArrowheads="1"/>
          </p:cNvSpPr>
          <p:nvPr>
            <p:ph type="body" idx="4294967295"/>
          </p:nvPr>
        </p:nvSpPr>
        <p:spPr>
          <a:xfrm>
            <a:off x="301519" y="1491974"/>
            <a:ext cx="6100763" cy="4648200"/>
          </a:xfrm>
        </p:spPr>
        <p:txBody>
          <a:bodyPr>
            <a:normAutofit fontScale="92500" lnSpcReduction="10000"/>
          </a:bodyPr>
          <a:lstStyle/>
          <a:p>
            <a:pPr marL="284163" indent="-284163"/>
            <a:endParaRPr lang="en-US" sz="2200" dirty="0"/>
          </a:p>
          <a:p>
            <a:pPr marL="284163" indent="-284163"/>
            <a:r>
              <a:rPr lang="en-US" sz="2200" dirty="0"/>
              <a:t>Physically, local memory does not  exist</a:t>
            </a:r>
          </a:p>
          <a:p>
            <a:pPr marL="741363" lvl="1" indent="-284163"/>
            <a:r>
              <a:rPr lang="en-US" sz="1800" dirty="0"/>
              <a:t>In reality, data stored in “local memory” is placed in cache or the global memory at run time or by the compiler</a:t>
            </a:r>
          </a:p>
          <a:p>
            <a:pPr marL="284163" indent="-284163"/>
            <a:endParaRPr lang="en-US" sz="2200" dirty="0"/>
          </a:p>
          <a:p>
            <a:pPr marL="284163" indent="-284163"/>
            <a:r>
              <a:rPr lang="en-US" sz="2200" dirty="0"/>
              <a:t>What gets stored in local memory?</a:t>
            </a:r>
          </a:p>
          <a:p>
            <a:pPr marL="682625" lvl="1" indent="-333375"/>
            <a:r>
              <a:rPr lang="en-US" sz="1800" dirty="0"/>
              <a:t>Register spill, if too many registers are needed for computation (“high register pressure”)</a:t>
            </a:r>
          </a:p>
          <a:p>
            <a:pPr marL="682625" lvl="1" indent="-333375"/>
            <a:r>
              <a:rPr lang="en-US" sz="1800" dirty="0"/>
              <a:t>The stack of the thread</a:t>
            </a:r>
          </a:p>
          <a:p>
            <a:pPr marL="225425" indent="-333375"/>
            <a:endParaRPr lang="en-US" sz="2200" dirty="0"/>
          </a:p>
          <a:p>
            <a:pPr marL="225425" indent="-333375"/>
            <a:r>
              <a:rPr lang="en-US" sz="2200" dirty="0"/>
              <a:t>Quick observations:</a:t>
            </a:r>
          </a:p>
          <a:p>
            <a:pPr marL="682625" lvl="1" indent="-333375"/>
            <a:r>
              <a:rPr lang="en-US" sz="1800" dirty="0"/>
              <a:t>“Local” means that it’s got local scope; i.e., it’s specific to one thread and not visible to any other thread</a:t>
            </a:r>
          </a:p>
          <a:p>
            <a:pPr marL="682625" lvl="1" indent="-333375"/>
            <a:r>
              <a:rPr lang="en-US" sz="1800" dirty="0"/>
              <a:t>Local memory has the same latency as global memory, </a:t>
            </a:r>
            <a:r>
              <a:rPr lang="en-US" sz="1800" i="1" dirty="0"/>
              <a:t>unless</a:t>
            </a:r>
            <a:r>
              <a:rPr lang="en-US" sz="1800" dirty="0"/>
              <a:t> cached</a:t>
            </a:r>
            <a:br>
              <a:rPr lang="en-US" sz="1800" dirty="0"/>
            </a:br>
            <a:endParaRPr lang="en-US" sz="1800" dirty="0"/>
          </a:p>
        </p:txBody>
      </p:sp>
      <p:grpSp>
        <p:nvGrpSpPr>
          <p:cNvPr id="297988" name="Group 4"/>
          <p:cNvGrpSpPr>
            <a:grpSpLocks/>
          </p:cNvGrpSpPr>
          <p:nvPr/>
        </p:nvGrpSpPr>
        <p:grpSpPr bwMode="auto">
          <a:xfrm>
            <a:off x="7083318" y="1176061"/>
            <a:ext cx="4541838" cy="5045075"/>
            <a:chOff x="2842" y="974"/>
            <a:chExt cx="2861" cy="3178"/>
          </a:xfrm>
        </p:grpSpPr>
        <p:sp>
          <p:nvSpPr>
            <p:cNvPr id="297989" name="AutoShape 5"/>
            <p:cNvSpPr>
              <a:spLocks noChangeAspect="1" noChangeArrowheads="1"/>
            </p:cNvSpPr>
            <p:nvPr/>
          </p:nvSpPr>
          <p:spPr bwMode="auto">
            <a:xfrm>
              <a:off x="3362" y="974"/>
              <a:ext cx="2341" cy="3178"/>
            </a:xfrm>
            <a:prstGeom prst="rect">
              <a:avLst/>
            </a:prstGeom>
            <a:noFill/>
            <a:ln w="9525">
              <a:noFill/>
              <a:miter lim="800000"/>
              <a:headEnd/>
              <a:tailEnd/>
            </a:ln>
          </p:spPr>
          <p:txBody>
            <a:bodyPr/>
            <a:lstStyle/>
            <a:p>
              <a:endParaRPr lang="en-US"/>
            </a:p>
          </p:txBody>
        </p:sp>
        <p:sp>
          <p:nvSpPr>
            <p:cNvPr id="297990" name="Text Box 6"/>
            <p:cNvSpPr txBox="1">
              <a:spLocks noChangeArrowheads="1"/>
            </p:cNvSpPr>
            <p:nvPr/>
          </p:nvSpPr>
          <p:spPr bwMode="auto">
            <a:xfrm>
              <a:off x="3365" y="977"/>
              <a:ext cx="2335" cy="3172"/>
            </a:xfrm>
            <a:prstGeom prst="rect">
              <a:avLst/>
            </a:prstGeom>
            <a:solidFill>
              <a:srgbClr val="99CCFF"/>
            </a:solidFill>
            <a:ln w="9525">
              <a:solidFill>
                <a:srgbClr val="969696"/>
              </a:solidFill>
              <a:miter lim="800000"/>
              <a:headEnd/>
              <a:tailEnd/>
            </a:ln>
          </p:spPr>
          <p:txBody>
            <a:bodyPr/>
            <a:lstStyle/>
            <a:p>
              <a:r>
                <a:rPr lang="en-US" sz="1200" b="1">
                  <a:solidFill>
                    <a:srgbClr val="003300"/>
                  </a:solidFill>
                </a:rPr>
                <a:t>(Device) Grid</a:t>
              </a:r>
            </a:p>
          </p:txBody>
        </p:sp>
        <p:sp>
          <p:nvSpPr>
            <p:cNvPr id="297991" name="Text Box 7"/>
            <p:cNvSpPr txBox="1">
              <a:spLocks noChangeArrowheads="1"/>
            </p:cNvSpPr>
            <p:nvPr/>
          </p:nvSpPr>
          <p:spPr bwMode="auto">
            <a:xfrm>
              <a:off x="3397" y="3491"/>
              <a:ext cx="2271" cy="269"/>
            </a:xfrm>
            <a:prstGeom prst="rect">
              <a:avLst/>
            </a:prstGeom>
            <a:solidFill>
              <a:srgbClr val="FF6600"/>
            </a:solidFill>
            <a:ln w="9525">
              <a:solidFill>
                <a:srgbClr val="969696"/>
              </a:solidFill>
              <a:miter lim="800000"/>
              <a:headEnd/>
              <a:tailEnd/>
            </a:ln>
          </p:spPr>
          <p:txBody>
            <a:bodyPr/>
            <a:lstStyle/>
            <a:p>
              <a:r>
                <a:rPr lang="en-US" sz="1000" b="1">
                  <a:solidFill>
                    <a:srgbClr val="003300"/>
                  </a:solidFill>
                </a:rPr>
                <a:t>Constant</a:t>
              </a:r>
            </a:p>
            <a:p>
              <a:r>
                <a:rPr lang="en-US" sz="1000" b="1">
                  <a:solidFill>
                    <a:srgbClr val="003300"/>
                  </a:solidFill>
                </a:rPr>
                <a:t>Memory</a:t>
              </a:r>
              <a:endParaRPr lang="en-US" sz="1000">
                <a:solidFill>
                  <a:srgbClr val="003300"/>
                </a:solidFill>
              </a:endParaRPr>
            </a:p>
          </p:txBody>
        </p:sp>
        <p:sp>
          <p:nvSpPr>
            <p:cNvPr id="297992" name="Text Box 8"/>
            <p:cNvSpPr txBox="1">
              <a:spLocks noChangeArrowheads="1"/>
            </p:cNvSpPr>
            <p:nvPr/>
          </p:nvSpPr>
          <p:spPr bwMode="auto">
            <a:xfrm>
              <a:off x="3397" y="3830"/>
              <a:ext cx="2271" cy="268"/>
            </a:xfrm>
            <a:prstGeom prst="rect">
              <a:avLst/>
            </a:prstGeom>
            <a:solidFill>
              <a:srgbClr val="FF6600"/>
            </a:solidFill>
            <a:ln w="9525">
              <a:solidFill>
                <a:srgbClr val="969696"/>
              </a:solidFill>
              <a:miter lim="800000"/>
              <a:headEnd/>
              <a:tailEnd/>
            </a:ln>
          </p:spPr>
          <p:txBody>
            <a:bodyPr/>
            <a:lstStyle/>
            <a:p>
              <a:r>
                <a:rPr lang="en-US" sz="1000" b="1">
                  <a:solidFill>
                    <a:srgbClr val="003300"/>
                  </a:solidFill>
                </a:rPr>
                <a:t>Texture</a:t>
              </a:r>
            </a:p>
            <a:p>
              <a:r>
                <a:rPr lang="en-US" sz="1000" b="1">
                  <a:solidFill>
                    <a:srgbClr val="003300"/>
                  </a:solidFill>
                </a:rPr>
                <a:t>Memory</a:t>
              </a:r>
              <a:endParaRPr lang="en-US" sz="1000">
                <a:solidFill>
                  <a:srgbClr val="003300"/>
                </a:solidFill>
              </a:endParaRPr>
            </a:p>
          </p:txBody>
        </p:sp>
        <p:sp>
          <p:nvSpPr>
            <p:cNvPr id="297993" name="Text Box 9"/>
            <p:cNvSpPr txBox="1">
              <a:spLocks noChangeArrowheads="1"/>
            </p:cNvSpPr>
            <p:nvPr/>
          </p:nvSpPr>
          <p:spPr bwMode="auto">
            <a:xfrm>
              <a:off x="3397" y="3147"/>
              <a:ext cx="2271" cy="268"/>
            </a:xfrm>
            <a:prstGeom prst="rect">
              <a:avLst/>
            </a:prstGeom>
            <a:solidFill>
              <a:srgbClr val="FF6600"/>
            </a:solidFill>
            <a:ln w="9525">
              <a:solidFill>
                <a:srgbClr val="969696"/>
              </a:solidFill>
              <a:miter lim="800000"/>
              <a:headEnd/>
              <a:tailEnd/>
            </a:ln>
          </p:spPr>
          <p:txBody>
            <a:bodyPr/>
            <a:lstStyle/>
            <a:p>
              <a:r>
                <a:rPr lang="en-US" sz="1000" b="1">
                  <a:solidFill>
                    <a:srgbClr val="003300"/>
                  </a:solidFill>
                </a:rPr>
                <a:t>Global</a:t>
              </a:r>
            </a:p>
            <a:p>
              <a:r>
                <a:rPr lang="en-US" sz="1000" b="1">
                  <a:solidFill>
                    <a:srgbClr val="003300"/>
                  </a:solidFill>
                </a:rPr>
                <a:t>Memory</a:t>
              </a:r>
              <a:endParaRPr lang="en-US" sz="1000">
                <a:solidFill>
                  <a:srgbClr val="003300"/>
                </a:solidFill>
              </a:endParaRPr>
            </a:p>
          </p:txBody>
        </p:sp>
        <p:sp>
          <p:nvSpPr>
            <p:cNvPr id="297994" name="Text Box 10"/>
            <p:cNvSpPr txBox="1">
              <a:spLocks noChangeArrowheads="1"/>
            </p:cNvSpPr>
            <p:nvPr/>
          </p:nvSpPr>
          <p:spPr bwMode="auto">
            <a:xfrm>
              <a:off x="3396" y="1288"/>
              <a:ext cx="1116" cy="1797"/>
            </a:xfrm>
            <a:prstGeom prst="rect">
              <a:avLst/>
            </a:prstGeom>
            <a:solidFill>
              <a:srgbClr val="92D050"/>
            </a:solidFill>
            <a:ln w="9525">
              <a:solidFill>
                <a:srgbClr val="969696"/>
              </a:solidFill>
              <a:miter lim="800000"/>
              <a:headEnd/>
              <a:tailEnd/>
            </a:ln>
          </p:spPr>
          <p:txBody>
            <a:bodyPr/>
            <a:lstStyle/>
            <a:p>
              <a:r>
                <a:rPr lang="en-US" sz="1200" b="1">
                  <a:solidFill>
                    <a:srgbClr val="003300"/>
                  </a:solidFill>
                </a:rPr>
                <a:t>Block (0, 0)</a:t>
              </a:r>
            </a:p>
          </p:txBody>
        </p:sp>
        <p:sp>
          <p:nvSpPr>
            <p:cNvPr id="297995" name="Text Box 11"/>
            <p:cNvSpPr txBox="1">
              <a:spLocks noChangeArrowheads="1"/>
            </p:cNvSpPr>
            <p:nvPr/>
          </p:nvSpPr>
          <p:spPr bwMode="auto">
            <a:xfrm>
              <a:off x="3427" y="1609"/>
              <a:ext cx="1060" cy="220"/>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Shared Memory</a:t>
              </a:r>
              <a:endParaRPr lang="en-US" sz="1000">
                <a:solidFill>
                  <a:srgbClr val="003300"/>
                </a:solidFill>
              </a:endParaRPr>
            </a:p>
          </p:txBody>
        </p:sp>
        <p:sp>
          <p:nvSpPr>
            <p:cNvPr id="297996" name="Text Box 12"/>
            <p:cNvSpPr txBox="1">
              <a:spLocks noChangeArrowheads="1"/>
            </p:cNvSpPr>
            <p:nvPr/>
          </p:nvSpPr>
          <p:spPr bwMode="auto">
            <a:xfrm>
              <a:off x="3427"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97997" name="Text Box 13"/>
            <p:cNvSpPr txBox="1">
              <a:spLocks noChangeArrowheads="1"/>
            </p:cNvSpPr>
            <p:nvPr/>
          </p:nvSpPr>
          <p:spPr bwMode="auto">
            <a:xfrm>
              <a:off x="3421"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(0, 0)</a:t>
              </a:r>
              <a:endParaRPr lang="en-US" sz="1000">
                <a:solidFill>
                  <a:srgbClr val="003300"/>
                </a:solidFill>
              </a:endParaRPr>
            </a:p>
          </p:txBody>
        </p:sp>
        <p:sp>
          <p:nvSpPr>
            <p:cNvPr id="297998" name="Text Box 14"/>
            <p:cNvSpPr txBox="1">
              <a:spLocks noChangeArrowheads="1"/>
            </p:cNvSpPr>
            <p:nvPr/>
          </p:nvSpPr>
          <p:spPr bwMode="auto">
            <a:xfrm>
              <a:off x="3421" y="1926"/>
              <a:ext cx="392"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97999" name="Line 15"/>
            <p:cNvSpPr>
              <a:spLocks noChangeShapeType="1"/>
            </p:cNvSpPr>
            <p:nvPr/>
          </p:nvSpPr>
          <p:spPr bwMode="auto">
            <a:xfrm flipV="1">
              <a:off x="3874"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98000" name="Line 16"/>
            <p:cNvSpPr>
              <a:spLocks noChangeShapeType="1"/>
            </p:cNvSpPr>
            <p:nvPr/>
          </p:nvSpPr>
          <p:spPr bwMode="auto">
            <a:xfrm flipV="1">
              <a:off x="3617"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98001" name="Line 17"/>
            <p:cNvSpPr>
              <a:spLocks noChangeShapeType="1"/>
            </p:cNvSpPr>
            <p:nvPr/>
          </p:nvSpPr>
          <p:spPr bwMode="auto">
            <a:xfrm flipV="1">
              <a:off x="3593"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98002" name="Line 18"/>
            <p:cNvSpPr>
              <a:spLocks noChangeShapeType="1"/>
            </p:cNvSpPr>
            <p:nvPr/>
          </p:nvSpPr>
          <p:spPr bwMode="auto">
            <a:xfrm>
              <a:off x="3798"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98003" name="Line 19"/>
            <p:cNvSpPr>
              <a:spLocks noChangeShapeType="1"/>
            </p:cNvSpPr>
            <p:nvPr/>
          </p:nvSpPr>
          <p:spPr bwMode="auto">
            <a:xfrm>
              <a:off x="3919" y="2567"/>
              <a:ext cx="0" cy="1265"/>
            </a:xfrm>
            <a:prstGeom prst="line">
              <a:avLst/>
            </a:prstGeom>
            <a:noFill/>
            <a:ln w="25400">
              <a:solidFill>
                <a:schemeClr val="tx1"/>
              </a:solidFill>
              <a:round/>
              <a:headEnd type="triangle" w="lg" len="med"/>
              <a:tailEnd/>
            </a:ln>
          </p:spPr>
          <p:txBody>
            <a:bodyPr/>
            <a:lstStyle/>
            <a:p>
              <a:endParaRPr lang="en-US"/>
            </a:p>
          </p:txBody>
        </p:sp>
        <p:sp>
          <p:nvSpPr>
            <p:cNvPr id="298004" name="Line 20"/>
            <p:cNvSpPr>
              <a:spLocks noChangeShapeType="1"/>
            </p:cNvSpPr>
            <p:nvPr/>
          </p:nvSpPr>
          <p:spPr bwMode="auto">
            <a:xfrm>
              <a:off x="3858" y="2567"/>
              <a:ext cx="1" cy="921"/>
            </a:xfrm>
            <a:prstGeom prst="line">
              <a:avLst/>
            </a:prstGeom>
            <a:noFill/>
            <a:ln w="25400">
              <a:solidFill>
                <a:schemeClr val="tx1"/>
              </a:solidFill>
              <a:round/>
              <a:headEnd type="triangle" w="lg" len="med"/>
              <a:tailEnd/>
            </a:ln>
          </p:spPr>
          <p:txBody>
            <a:bodyPr/>
            <a:lstStyle/>
            <a:p>
              <a:endParaRPr lang="en-US"/>
            </a:p>
          </p:txBody>
        </p:sp>
        <p:sp>
          <p:nvSpPr>
            <p:cNvPr id="298005" name="Text Box 21"/>
            <p:cNvSpPr txBox="1">
              <a:spLocks noChangeArrowheads="1"/>
            </p:cNvSpPr>
            <p:nvPr/>
          </p:nvSpPr>
          <p:spPr bwMode="auto">
            <a:xfrm>
              <a:off x="3975" y="2709"/>
              <a:ext cx="333"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98006" name="Text Box 22"/>
            <p:cNvSpPr txBox="1">
              <a:spLocks noChangeArrowheads="1"/>
            </p:cNvSpPr>
            <p:nvPr/>
          </p:nvSpPr>
          <p:spPr bwMode="auto">
            <a:xfrm>
              <a:off x="3970"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(1, 0)</a:t>
              </a:r>
              <a:endParaRPr lang="en-US" sz="1000">
                <a:solidFill>
                  <a:srgbClr val="003300"/>
                </a:solidFill>
              </a:endParaRPr>
            </a:p>
          </p:txBody>
        </p:sp>
        <p:sp>
          <p:nvSpPr>
            <p:cNvPr id="298007" name="Text Box 23"/>
            <p:cNvSpPr txBox="1">
              <a:spLocks noChangeArrowheads="1"/>
            </p:cNvSpPr>
            <p:nvPr/>
          </p:nvSpPr>
          <p:spPr bwMode="auto">
            <a:xfrm>
              <a:off x="3970"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98008" name="Line 24"/>
            <p:cNvSpPr>
              <a:spLocks noChangeShapeType="1"/>
            </p:cNvSpPr>
            <p:nvPr/>
          </p:nvSpPr>
          <p:spPr bwMode="auto">
            <a:xfrm flipV="1">
              <a:off x="4422"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98009" name="Line 25"/>
            <p:cNvSpPr>
              <a:spLocks noChangeShapeType="1"/>
            </p:cNvSpPr>
            <p:nvPr/>
          </p:nvSpPr>
          <p:spPr bwMode="auto">
            <a:xfrm flipV="1">
              <a:off x="4166"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98010" name="Line 26"/>
            <p:cNvSpPr>
              <a:spLocks noChangeShapeType="1"/>
            </p:cNvSpPr>
            <p:nvPr/>
          </p:nvSpPr>
          <p:spPr bwMode="auto">
            <a:xfrm flipV="1">
              <a:off x="4141"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98011" name="Line 27"/>
            <p:cNvSpPr>
              <a:spLocks noChangeShapeType="1"/>
            </p:cNvSpPr>
            <p:nvPr/>
          </p:nvSpPr>
          <p:spPr bwMode="auto">
            <a:xfrm>
              <a:off x="4347"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98012" name="Line 28"/>
            <p:cNvSpPr>
              <a:spLocks noChangeShapeType="1"/>
            </p:cNvSpPr>
            <p:nvPr/>
          </p:nvSpPr>
          <p:spPr bwMode="auto">
            <a:xfrm>
              <a:off x="4467" y="2567"/>
              <a:ext cx="0" cy="1265"/>
            </a:xfrm>
            <a:prstGeom prst="line">
              <a:avLst/>
            </a:prstGeom>
            <a:noFill/>
            <a:ln w="25400">
              <a:solidFill>
                <a:schemeClr val="tx1"/>
              </a:solidFill>
              <a:round/>
              <a:headEnd type="triangle" w="lg" len="med"/>
              <a:tailEnd/>
            </a:ln>
          </p:spPr>
          <p:txBody>
            <a:bodyPr/>
            <a:lstStyle/>
            <a:p>
              <a:endParaRPr lang="en-US"/>
            </a:p>
          </p:txBody>
        </p:sp>
        <p:sp>
          <p:nvSpPr>
            <p:cNvPr id="298013" name="Line 29"/>
            <p:cNvSpPr>
              <a:spLocks noChangeShapeType="1"/>
            </p:cNvSpPr>
            <p:nvPr/>
          </p:nvSpPr>
          <p:spPr bwMode="auto">
            <a:xfrm>
              <a:off x="4406" y="2567"/>
              <a:ext cx="1" cy="921"/>
            </a:xfrm>
            <a:prstGeom prst="line">
              <a:avLst/>
            </a:prstGeom>
            <a:noFill/>
            <a:ln w="25400">
              <a:solidFill>
                <a:schemeClr val="tx1"/>
              </a:solidFill>
              <a:round/>
              <a:headEnd type="triangle" w="lg" len="med"/>
              <a:tailEnd/>
            </a:ln>
          </p:spPr>
          <p:txBody>
            <a:bodyPr/>
            <a:lstStyle/>
            <a:p>
              <a:endParaRPr lang="en-US"/>
            </a:p>
          </p:txBody>
        </p:sp>
        <p:sp>
          <p:nvSpPr>
            <p:cNvPr id="298014" name="Text Box 30"/>
            <p:cNvSpPr txBox="1">
              <a:spLocks noChangeArrowheads="1"/>
            </p:cNvSpPr>
            <p:nvPr/>
          </p:nvSpPr>
          <p:spPr bwMode="auto">
            <a:xfrm>
              <a:off x="4553" y="1288"/>
              <a:ext cx="1116" cy="1797"/>
            </a:xfrm>
            <a:prstGeom prst="rect">
              <a:avLst/>
            </a:prstGeom>
            <a:solidFill>
              <a:srgbClr val="92D050"/>
            </a:solidFill>
            <a:ln w="9525">
              <a:solidFill>
                <a:srgbClr val="969696"/>
              </a:solidFill>
              <a:miter lim="800000"/>
              <a:headEnd/>
              <a:tailEnd/>
            </a:ln>
          </p:spPr>
          <p:txBody>
            <a:bodyPr/>
            <a:lstStyle/>
            <a:p>
              <a:r>
                <a:rPr lang="en-US" sz="1200" b="1">
                  <a:solidFill>
                    <a:srgbClr val="003300"/>
                  </a:solidFill>
                </a:rPr>
                <a:t>Block (1, 0)</a:t>
              </a:r>
              <a:endParaRPr lang="en-US">
                <a:solidFill>
                  <a:srgbClr val="003300"/>
                </a:solidFill>
              </a:endParaRPr>
            </a:p>
          </p:txBody>
        </p:sp>
        <p:sp>
          <p:nvSpPr>
            <p:cNvPr id="298015" name="Text Box 31"/>
            <p:cNvSpPr txBox="1">
              <a:spLocks noChangeArrowheads="1"/>
            </p:cNvSpPr>
            <p:nvPr/>
          </p:nvSpPr>
          <p:spPr bwMode="auto">
            <a:xfrm>
              <a:off x="4583" y="1609"/>
              <a:ext cx="1061" cy="220"/>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Shared Memory</a:t>
              </a:r>
              <a:endParaRPr lang="en-US" sz="1000">
                <a:solidFill>
                  <a:srgbClr val="003300"/>
                </a:solidFill>
              </a:endParaRPr>
            </a:p>
          </p:txBody>
        </p:sp>
        <p:sp>
          <p:nvSpPr>
            <p:cNvPr id="298016" name="Text Box 32"/>
            <p:cNvSpPr txBox="1">
              <a:spLocks noChangeArrowheads="1"/>
            </p:cNvSpPr>
            <p:nvPr/>
          </p:nvSpPr>
          <p:spPr bwMode="auto">
            <a:xfrm>
              <a:off x="4583"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98017" name="Text Box 33"/>
            <p:cNvSpPr txBox="1">
              <a:spLocks noChangeArrowheads="1"/>
            </p:cNvSpPr>
            <p:nvPr/>
          </p:nvSpPr>
          <p:spPr bwMode="auto">
            <a:xfrm>
              <a:off x="4578"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(0, 0)</a:t>
              </a:r>
              <a:endParaRPr lang="en-US" sz="1000">
                <a:solidFill>
                  <a:srgbClr val="003300"/>
                </a:solidFill>
              </a:endParaRPr>
            </a:p>
          </p:txBody>
        </p:sp>
        <p:sp>
          <p:nvSpPr>
            <p:cNvPr id="298018" name="Text Box 34"/>
            <p:cNvSpPr txBox="1">
              <a:spLocks noChangeArrowheads="1"/>
            </p:cNvSpPr>
            <p:nvPr/>
          </p:nvSpPr>
          <p:spPr bwMode="auto">
            <a:xfrm>
              <a:off x="4578"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98019" name="Line 35"/>
            <p:cNvSpPr>
              <a:spLocks noChangeShapeType="1"/>
            </p:cNvSpPr>
            <p:nvPr/>
          </p:nvSpPr>
          <p:spPr bwMode="auto">
            <a:xfrm flipV="1">
              <a:off x="5030"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98020" name="Line 36"/>
            <p:cNvSpPr>
              <a:spLocks noChangeShapeType="1"/>
            </p:cNvSpPr>
            <p:nvPr/>
          </p:nvSpPr>
          <p:spPr bwMode="auto">
            <a:xfrm flipV="1">
              <a:off x="4774"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98021" name="Line 37"/>
            <p:cNvSpPr>
              <a:spLocks noChangeShapeType="1"/>
            </p:cNvSpPr>
            <p:nvPr/>
          </p:nvSpPr>
          <p:spPr bwMode="auto">
            <a:xfrm flipV="1">
              <a:off x="4749"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98022" name="Line 38"/>
            <p:cNvSpPr>
              <a:spLocks noChangeShapeType="1"/>
            </p:cNvSpPr>
            <p:nvPr/>
          </p:nvSpPr>
          <p:spPr bwMode="auto">
            <a:xfrm>
              <a:off x="4955"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98023" name="Line 39"/>
            <p:cNvSpPr>
              <a:spLocks noChangeShapeType="1"/>
            </p:cNvSpPr>
            <p:nvPr/>
          </p:nvSpPr>
          <p:spPr bwMode="auto">
            <a:xfrm>
              <a:off x="5075" y="2567"/>
              <a:ext cx="0" cy="1265"/>
            </a:xfrm>
            <a:prstGeom prst="line">
              <a:avLst/>
            </a:prstGeom>
            <a:noFill/>
            <a:ln w="25400">
              <a:solidFill>
                <a:schemeClr val="tx1"/>
              </a:solidFill>
              <a:round/>
              <a:headEnd type="triangle" w="lg" len="med"/>
              <a:tailEnd/>
            </a:ln>
          </p:spPr>
          <p:txBody>
            <a:bodyPr/>
            <a:lstStyle/>
            <a:p>
              <a:endParaRPr lang="en-US"/>
            </a:p>
          </p:txBody>
        </p:sp>
        <p:sp>
          <p:nvSpPr>
            <p:cNvPr id="298024" name="Line 40"/>
            <p:cNvSpPr>
              <a:spLocks noChangeShapeType="1"/>
            </p:cNvSpPr>
            <p:nvPr/>
          </p:nvSpPr>
          <p:spPr bwMode="auto">
            <a:xfrm>
              <a:off x="5014" y="2567"/>
              <a:ext cx="1" cy="921"/>
            </a:xfrm>
            <a:prstGeom prst="line">
              <a:avLst/>
            </a:prstGeom>
            <a:noFill/>
            <a:ln w="25400">
              <a:solidFill>
                <a:schemeClr val="tx1"/>
              </a:solidFill>
              <a:round/>
              <a:headEnd type="triangle" w="lg" len="med"/>
              <a:tailEnd/>
            </a:ln>
          </p:spPr>
          <p:txBody>
            <a:bodyPr/>
            <a:lstStyle/>
            <a:p>
              <a:endParaRPr lang="en-US"/>
            </a:p>
          </p:txBody>
        </p:sp>
        <p:sp>
          <p:nvSpPr>
            <p:cNvPr id="298025" name="Text Box 41"/>
            <p:cNvSpPr txBox="1">
              <a:spLocks noChangeArrowheads="1"/>
            </p:cNvSpPr>
            <p:nvPr/>
          </p:nvSpPr>
          <p:spPr bwMode="auto">
            <a:xfrm>
              <a:off x="5132"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98026" name="Text Box 42"/>
            <p:cNvSpPr txBox="1">
              <a:spLocks noChangeArrowheads="1"/>
            </p:cNvSpPr>
            <p:nvPr/>
          </p:nvSpPr>
          <p:spPr bwMode="auto">
            <a:xfrm>
              <a:off x="5127"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(1, 0)</a:t>
              </a:r>
              <a:endParaRPr lang="en-US" sz="1000">
                <a:solidFill>
                  <a:srgbClr val="003300"/>
                </a:solidFill>
              </a:endParaRPr>
            </a:p>
          </p:txBody>
        </p:sp>
        <p:sp>
          <p:nvSpPr>
            <p:cNvPr id="298027" name="Text Box 43"/>
            <p:cNvSpPr txBox="1">
              <a:spLocks noChangeArrowheads="1"/>
            </p:cNvSpPr>
            <p:nvPr/>
          </p:nvSpPr>
          <p:spPr bwMode="auto">
            <a:xfrm>
              <a:off x="5127"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98028" name="Line 44"/>
            <p:cNvSpPr>
              <a:spLocks noChangeShapeType="1"/>
            </p:cNvSpPr>
            <p:nvPr/>
          </p:nvSpPr>
          <p:spPr bwMode="auto">
            <a:xfrm flipV="1">
              <a:off x="5579"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98029" name="Line 45"/>
            <p:cNvSpPr>
              <a:spLocks noChangeShapeType="1"/>
            </p:cNvSpPr>
            <p:nvPr/>
          </p:nvSpPr>
          <p:spPr bwMode="auto">
            <a:xfrm flipV="1">
              <a:off x="5322"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98030" name="Line 46"/>
            <p:cNvSpPr>
              <a:spLocks noChangeShapeType="1"/>
            </p:cNvSpPr>
            <p:nvPr/>
          </p:nvSpPr>
          <p:spPr bwMode="auto">
            <a:xfrm flipV="1">
              <a:off x="5298"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98031" name="Line 47"/>
            <p:cNvSpPr>
              <a:spLocks noChangeShapeType="1"/>
            </p:cNvSpPr>
            <p:nvPr/>
          </p:nvSpPr>
          <p:spPr bwMode="auto">
            <a:xfrm>
              <a:off x="5504"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98032" name="Line 48"/>
            <p:cNvSpPr>
              <a:spLocks noChangeShapeType="1"/>
            </p:cNvSpPr>
            <p:nvPr/>
          </p:nvSpPr>
          <p:spPr bwMode="auto">
            <a:xfrm>
              <a:off x="5624" y="2567"/>
              <a:ext cx="0" cy="1265"/>
            </a:xfrm>
            <a:prstGeom prst="line">
              <a:avLst/>
            </a:prstGeom>
            <a:noFill/>
            <a:ln w="25400">
              <a:solidFill>
                <a:schemeClr val="tx1"/>
              </a:solidFill>
              <a:round/>
              <a:headEnd type="triangle" w="lg" len="med"/>
              <a:tailEnd/>
            </a:ln>
          </p:spPr>
          <p:txBody>
            <a:bodyPr/>
            <a:lstStyle/>
            <a:p>
              <a:endParaRPr lang="en-US"/>
            </a:p>
          </p:txBody>
        </p:sp>
        <p:sp>
          <p:nvSpPr>
            <p:cNvPr id="298033" name="Line 49"/>
            <p:cNvSpPr>
              <a:spLocks noChangeShapeType="1"/>
            </p:cNvSpPr>
            <p:nvPr/>
          </p:nvSpPr>
          <p:spPr bwMode="auto">
            <a:xfrm>
              <a:off x="5563" y="2567"/>
              <a:ext cx="1" cy="921"/>
            </a:xfrm>
            <a:prstGeom prst="line">
              <a:avLst/>
            </a:prstGeom>
            <a:noFill/>
            <a:ln w="25400">
              <a:solidFill>
                <a:schemeClr val="tx1"/>
              </a:solidFill>
              <a:round/>
              <a:headEnd type="triangle" w="lg" len="med"/>
              <a:tailEnd/>
            </a:ln>
          </p:spPr>
          <p:txBody>
            <a:bodyPr/>
            <a:lstStyle/>
            <a:p>
              <a:endParaRPr lang="en-US"/>
            </a:p>
          </p:txBody>
        </p:sp>
        <p:sp>
          <p:nvSpPr>
            <p:cNvPr id="298034" name="Text Box 50"/>
            <p:cNvSpPr txBox="1">
              <a:spLocks noChangeArrowheads="1"/>
            </p:cNvSpPr>
            <p:nvPr/>
          </p:nvSpPr>
          <p:spPr bwMode="auto">
            <a:xfrm>
              <a:off x="2842" y="3144"/>
              <a:ext cx="355" cy="1008"/>
            </a:xfrm>
            <a:prstGeom prst="rect">
              <a:avLst/>
            </a:prstGeom>
            <a:solidFill>
              <a:srgbClr val="99CCFF"/>
            </a:solidFill>
            <a:ln w="9525">
              <a:solidFill>
                <a:srgbClr val="969696"/>
              </a:solidFill>
              <a:miter lim="800000"/>
              <a:headEnd/>
              <a:tailEnd/>
            </a:ln>
          </p:spPr>
          <p:txBody>
            <a:bodyPr/>
            <a:lstStyle/>
            <a:p>
              <a:r>
                <a:rPr lang="en-US" sz="1200" b="1">
                  <a:solidFill>
                    <a:srgbClr val="003300"/>
                  </a:solidFill>
                </a:rPr>
                <a:t>Host</a:t>
              </a:r>
            </a:p>
          </p:txBody>
        </p:sp>
        <p:sp>
          <p:nvSpPr>
            <p:cNvPr id="298035" name="Line 51"/>
            <p:cNvSpPr>
              <a:spLocks noChangeShapeType="1"/>
            </p:cNvSpPr>
            <p:nvPr/>
          </p:nvSpPr>
          <p:spPr bwMode="auto">
            <a:xfrm flipV="1">
              <a:off x="3197" y="3278"/>
              <a:ext cx="199" cy="0"/>
            </a:xfrm>
            <a:prstGeom prst="line">
              <a:avLst/>
            </a:prstGeom>
            <a:noFill/>
            <a:ln w="25400">
              <a:solidFill>
                <a:schemeClr val="tx1"/>
              </a:solidFill>
              <a:round/>
              <a:headEnd type="triangle" w="lg" len="med"/>
              <a:tailEnd type="triangle" w="lg" len="med"/>
            </a:ln>
          </p:spPr>
          <p:txBody>
            <a:bodyPr/>
            <a:lstStyle/>
            <a:p>
              <a:endParaRPr lang="en-US"/>
            </a:p>
          </p:txBody>
        </p:sp>
        <p:sp>
          <p:nvSpPr>
            <p:cNvPr id="298036" name="Line 52"/>
            <p:cNvSpPr>
              <a:spLocks noChangeShapeType="1"/>
            </p:cNvSpPr>
            <p:nvPr/>
          </p:nvSpPr>
          <p:spPr bwMode="auto">
            <a:xfrm flipV="1">
              <a:off x="3197" y="3618"/>
              <a:ext cx="199" cy="0"/>
            </a:xfrm>
            <a:prstGeom prst="line">
              <a:avLst/>
            </a:prstGeom>
            <a:noFill/>
            <a:ln w="25400">
              <a:solidFill>
                <a:schemeClr val="tx1"/>
              </a:solidFill>
              <a:round/>
              <a:headEnd type="triangle" w="lg" len="med"/>
              <a:tailEnd type="triangle" w="lg" len="med"/>
            </a:ln>
          </p:spPr>
          <p:txBody>
            <a:bodyPr/>
            <a:lstStyle/>
            <a:p>
              <a:endParaRPr lang="en-US"/>
            </a:p>
          </p:txBody>
        </p:sp>
        <p:sp>
          <p:nvSpPr>
            <p:cNvPr id="298037" name="Line 53"/>
            <p:cNvSpPr>
              <a:spLocks noChangeShapeType="1"/>
            </p:cNvSpPr>
            <p:nvPr/>
          </p:nvSpPr>
          <p:spPr bwMode="auto">
            <a:xfrm flipV="1">
              <a:off x="3197" y="3958"/>
              <a:ext cx="199" cy="0"/>
            </a:xfrm>
            <a:prstGeom prst="line">
              <a:avLst/>
            </a:prstGeom>
            <a:noFill/>
            <a:ln w="25400">
              <a:solidFill>
                <a:schemeClr val="tx1"/>
              </a:solidFill>
              <a:round/>
              <a:headEnd type="triangle" w="lg" len="med"/>
              <a:tailEnd type="triangle" w="lg" len="med"/>
            </a:ln>
          </p:spPr>
          <p:txBody>
            <a:bodyPr/>
            <a:lstStyle/>
            <a:p>
              <a:endParaRPr lang="en-US"/>
            </a:p>
          </p:txBody>
        </p:sp>
      </p:grpSp>
    </p:spTree>
    <p:extLst>
      <p:ext uri="{BB962C8B-B14F-4D97-AF65-F5344CB8AC3E}">
        <p14:creationId xmlns:p14="http://schemas.microsoft.com/office/powerpoint/2010/main" val="42726754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Caches</a:t>
            </a:r>
            <a:r>
              <a:rPr lang="en-US" dirty="0"/>
              <a:t> &amp; the </a:t>
            </a:r>
            <a:r>
              <a:rPr lang="en-US" dirty="0">
                <a:solidFill>
                  <a:srgbClr val="FFC000"/>
                </a:solidFill>
              </a:rPr>
              <a:t>Shared</a:t>
            </a:r>
            <a:r>
              <a:rPr lang="en-US" dirty="0"/>
              <a:t> Memory</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15</a:t>
            </a:fld>
            <a:endParaRPr lang="en-US" altLang="en-US" dirty="0"/>
          </a:p>
        </p:txBody>
      </p:sp>
      <p:sp>
        <p:nvSpPr>
          <p:cNvPr id="3" name="Content Placeholder 2"/>
          <p:cNvSpPr>
            <a:spLocks noGrp="1"/>
          </p:cNvSpPr>
          <p:nvPr>
            <p:ph idx="4294967295"/>
          </p:nvPr>
        </p:nvSpPr>
        <p:spPr>
          <a:xfrm>
            <a:off x="5103540" y="966438"/>
            <a:ext cx="6962079" cy="5824375"/>
          </a:xfrm>
        </p:spPr>
        <p:txBody>
          <a:bodyPr>
            <a:normAutofit lnSpcReduction="10000"/>
          </a:bodyPr>
          <a:lstStyle/>
          <a:p>
            <a:r>
              <a:rPr lang="en-US" sz="2000" dirty="0"/>
              <a:t>Fermi</a:t>
            </a:r>
          </a:p>
          <a:p>
            <a:pPr lvl="1"/>
            <a:r>
              <a:rPr lang="en-US" sz="1800" dirty="0"/>
              <a:t>Each SM: 64 KB L1 cache &amp; shared memory</a:t>
            </a:r>
          </a:p>
          <a:p>
            <a:pPr lvl="1"/>
            <a:r>
              <a:rPr lang="en-US" sz="1800" dirty="0"/>
              <a:t>All SMs tap into a common 768 KB L2 cache memory</a:t>
            </a:r>
          </a:p>
          <a:p>
            <a:endParaRPr lang="en-US" sz="2100" dirty="0"/>
          </a:p>
          <a:p>
            <a:r>
              <a:rPr lang="en-US" sz="2100" dirty="0"/>
              <a:t>Pascal:</a:t>
            </a:r>
          </a:p>
          <a:p>
            <a:pPr lvl="1"/>
            <a:r>
              <a:rPr lang="en-US" sz="1800" dirty="0"/>
              <a:t>Each SM: Unified 24 KB L1 cache</a:t>
            </a:r>
          </a:p>
          <a:p>
            <a:pPr lvl="1"/>
            <a:r>
              <a:rPr lang="en-US" sz="1800" dirty="0"/>
              <a:t>Each SM: 64 KB shared memory</a:t>
            </a:r>
          </a:p>
          <a:p>
            <a:pPr lvl="1"/>
            <a:r>
              <a:rPr lang="en-US" sz="1800" dirty="0"/>
              <a:t>All SMs tap into 4096 KB of L2 cache memory</a:t>
            </a:r>
          </a:p>
          <a:p>
            <a:endParaRPr lang="en-US" sz="2200" dirty="0"/>
          </a:p>
          <a:p>
            <a:r>
              <a:rPr lang="en-US" sz="2000" dirty="0"/>
              <a:t>Volta:</a:t>
            </a:r>
          </a:p>
          <a:p>
            <a:pPr lvl="1"/>
            <a:r>
              <a:rPr lang="en-US" sz="1800" dirty="0"/>
              <a:t>L1 cache + Shared Mem = 128 KB per SM</a:t>
            </a:r>
          </a:p>
          <a:p>
            <a:pPr lvl="1"/>
            <a:r>
              <a:rPr lang="en-US" sz="1800" dirty="0"/>
              <a:t>One can carve out of 128KB shared memory as follows:</a:t>
            </a:r>
          </a:p>
          <a:p>
            <a:pPr lvl="2"/>
            <a:r>
              <a:rPr lang="en-US" sz="1600" dirty="0"/>
              <a:t>0 KB, 8 KB, 16 KB, 32 KB, 64 KB, or 96 KB</a:t>
            </a:r>
          </a:p>
          <a:p>
            <a:pPr lvl="1"/>
            <a:r>
              <a:rPr lang="en-US" sz="1800" dirty="0"/>
              <a:t>What is not taken by the </a:t>
            </a:r>
            <a:r>
              <a:rPr lang="en-US" sz="1800" dirty="0" err="1"/>
              <a:t>ShMem</a:t>
            </a:r>
            <a:r>
              <a:rPr lang="en-US" sz="1800" dirty="0"/>
              <a:t> becomes L1 cache:</a:t>
            </a:r>
          </a:p>
          <a:p>
            <a:pPr lvl="2"/>
            <a:r>
              <a:rPr lang="en-US" sz="1600" dirty="0"/>
              <a:t>128 KB, 120 KB, 112 KB, 96 KB, 64 KB, 32 KB</a:t>
            </a:r>
          </a:p>
          <a:p>
            <a:pPr lvl="1"/>
            <a:r>
              <a:rPr lang="en-US" sz="1800" dirty="0"/>
              <a:t>All SMs tap into 6144 KB of L2 cache memory, visible to all SMs</a:t>
            </a:r>
          </a:p>
          <a:p>
            <a:endParaRPr lang="en-US" sz="2000" dirty="0"/>
          </a:p>
          <a:p>
            <a:r>
              <a:rPr lang="en-US" sz="2000" dirty="0"/>
              <a:t>IMPORTANT: Numbers reported are </a:t>
            </a:r>
            <a:r>
              <a:rPr lang="en-US" sz="2000" dirty="0">
                <a:solidFill>
                  <a:srgbClr val="0070C0"/>
                </a:solidFill>
              </a:rPr>
              <a:t>per SM</a:t>
            </a:r>
          </a:p>
        </p:txBody>
      </p:sp>
      <p:grpSp>
        <p:nvGrpSpPr>
          <p:cNvPr id="10" name="Group 9"/>
          <p:cNvGrpSpPr/>
          <p:nvPr/>
        </p:nvGrpSpPr>
        <p:grpSpPr>
          <a:xfrm>
            <a:off x="396653" y="1193235"/>
            <a:ext cx="3124200" cy="5410200"/>
            <a:chOff x="5072063" y="762000"/>
            <a:chExt cx="3614737" cy="6019800"/>
          </a:xfrm>
        </p:grpSpPr>
        <p:sp>
          <p:nvSpPr>
            <p:cNvPr id="8" name="Rectangle 7"/>
            <p:cNvSpPr/>
            <p:nvPr/>
          </p:nvSpPr>
          <p:spPr>
            <a:xfrm>
              <a:off x="5072063" y="762000"/>
              <a:ext cx="3614737" cy="601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5213350" y="1219200"/>
              <a:ext cx="3337560" cy="5458460"/>
            </a:xfrm>
            <a:prstGeom prst="rect">
              <a:avLst/>
            </a:prstGeom>
          </p:spPr>
        </p:pic>
      </p:grpSp>
      <p:sp>
        <p:nvSpPr>
          <p:cNvPr id="9" name="Rectangle 8"/>
          <p:cNvSpPr/>
          <p:nvPr/>
        </p:nvSpPr>
        <p:spPr>
          <a:xfrm>
            <a:off x="1412866" y="1193235"/>
            <a:ext cx="1091774" cy="369332"/>
          </a:xfrm>
          <a:prstGeom prst="rect">
            <a:avLst/>
          </a:prstGeom>
        </p:spPr>
        <p:txBody>
          <a:bodyPr wrap="none">
            <a:spAutoFit/>
          </a:bodyPr>
          <a:lstStyle/>
          <a:p>
            <a:r>
              <a:rPr lang="en-US" b="1" dirty="0"/>
              <a:t>Fermi SM</a:t>
            </a:r>
          </a:p>
        </p:txBody>
      </p:sp>
      <p:cxnSp>
        <p:nvCxnSpPr>
          <p:cNvPr id="11" name="Straight Arrow Connector 10"/>
          <p:cNvCxnSpPr>
            <a:cxnSpLocks/>
          </p:cNvCxnSpPr>
          <p:nvPr/>
        </p:nvCxnSpPr>
        <p:spPr>
          <a:xfrm flipH="1">
            <a:off x="2653610" y="4363844"/>
            <a:ext cx="2950207" cy="1766007"/>
          </a:xfrm>
          <a:prstGeom prst="straightConnector1">
            <a:avLst/>
          </a:prstGeom>
          <a:ln w="25400">
            <a:solidFill>
              <a:srgbClr val="0000FF"/>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flipH="1">
            <a:off x="2719180" y="5716859"/>
            <a:ext cx="2884637" cy="691314"/>
          </a:xfrm>
          <a:prstGeom prst="straightConnector1">
            <a:avLst/>
          </a:prstGeom>
          <a:ln w="25400">
            <a:solidFill>
              <a:srgbClr val="5C002E"/>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84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099175" y="1546226"/>
            <a:ext cx="4541838" cy="5045075"/>
            <a:chOff x="2842" y="974"/>
            <a:chExt cx="2861" cy="3178"/>
          </a:xfrm>
        </p:grpSpPr>
        <p:sp>
          <p:nvSpPr>
            <p:cNvPr id="37893" name="AutoShape 5"/>
            <p:cNvSpPr>
              <a:spLocks noChangeAspect="1" noChangeArrowheads="1"/>
            </p:cNvSpPr>
            <p:nvPr/>
          </p:nvSpPr>
          <p:spPr bwMode="auto">
            <a:xfrm>
              <a:off x="3362" y="974"/>
              <a:ext cx="2341" cy="3178"/>
            </a:xfrm>
            <a:prstGeom prst="rect">
              <a:avLst/>
            </a:prstGeom>
            <a:noFill/>
            <a:ln w="9525">
              <a:noFill/>
              <a:miter lim="800000"/>
              <a:headEnd/>
              <a:tailEnd/>
            </a:ln>
          </p:spPr>
          <p:txBody>
            <a:bodyPr/>
            <a:lstStyle/>
            <a:p>
              <a:endParaRPr lang="en-US"/>
            </a:p>
          </p:txBody>
        </p:sp>
        <p:sp>
          <p:nvSpPr>
            <p:cNvPr id="37894" name="Text Box 6"/>
            <p:cNvSpPr txBox="1">
              <a:spLocks noChangeArrowheads="1"/>
            </p:cNvSpPr>
            <p:nvPr/>
          </p:nvSpPr>
          <p:spPr bwMode="auto">
            <a:xfrm>
              <a:off x="3365" y="977"/>
              <a:ext cx="2335" cy="3172"/>
            </a:xfrm>
            <a:prstGeom prst="rect">
              <a:avLst/>
            </a:prstGeom>
            <a:solidFill>
              <a:srgbClr val="99CCFF"/>
            </a:solidFill>
            <a:ln w="9525">
              <a:solidFill>
                <a:srgbClr val="969696"/>
              </a:solidFill>
              <a:miter lim="800000"/>
              <a:headEnd/>
              <a:tailEnd/>
            </a:ln>
          </p:spPr>
          <p:txBody>
            <a:bodyPr/>
            <a:lstStyle/>
            <a:p>
              <a:r>
                <a:rPr lang="en-US" sz="1200" b="1">
                  <a:solidFill>
                    <a:srgbClr val="003300"/>
                  </a:solidFill>
                  <a:latin typeface="Arial" pitchFamily="34" charset="0"/>
                </a:rPr>
                <a:t>(Device) Grid</a:t>
              </a:r>
            </a:p>
          </p:txBody>
        </p:sp>
        <p:sp>
          <p:nvSpPr>
            <p:cNvPr id="37895" name="Text Box 7"/>
            <p:cNvSpPr txBox="1">
              <a:spLocks noChangeArrowheads="1"/>
            </p:cNvSpPr>
            <p:nvPr/>
          </p:nvSpPr>
          <p:spPr bwMode="auto">
            <a:xfrm>
              <a:off x="3397" y="3491"/>
              <a:ext cx="2271" cy="269"/>
            </a:xfrm>
            <a:prstGeom prst="rect">
              <a:avLst/>
            </a:prstGeom>
            <a:solidFill>
              <a:srgbClr val="FF6600"/>
            </a:solidFill>
            <a:ln w="9525">
              <a:solidFill>
                <a:srgbClr val="969696"/>
              </a:solidFill>
              <a:miter lim="800000"/>
              <a:headEnd/>
              <a:tailEnd/>
            </a:ln>
          </p:spPr>
          <p:txBody>
            <a:bodyPr/>
            <a:lstStyle/>
            <a:p>
              <a:r>
                <a:rPr lang="en-US" sz="1000" b="1">
                  <a:solidFill>
                    <a:srgbClr val="003300"/>
                  </a:solidFill>
                  <a:latin typeface="Arial" pitchFamily="34" charset="0"/>
                </a:rPr>
                <a:t>Constant</a:t>
              </a:r>
            </a:p>
            <a:p>
              <a:r>
                <a:rPr lang="en-US" sz="1000" b="1">
                  <a:solidFill>
                    <a:srgbClr val="003300"/>
                  </a:solidFill>
                  <a:latin typeface="Arial" pitchFamily="34" charset="0"/>
                </a:rPr>
                <a:t>Memory</a:t>
              </a:r>
              <a:endParaRPr lang="en-US" sz="1000">
                <a:solidFill>
                  <a:srgbClr val="003300"/>
                </a:solidFill>
                <a:latin typeface="Arial" pitchFamily="34" charset="0"/>
              </a:endParaRPr>
            </a:p>
          </p:txBody>
        </p:sp>
        <p:sp>
          <p:nvSpPr>
            <p:cNvPr id="37896" name="Text Box 8"/>
            <p:cNvSpPr txBox="1">
              <a:spLocks noChangeArrowheads="1"/>
            </p:cNvSpPr>
            <p:nvPr/>
          </p:nvSpPr>
          <p:spPr bwMode="auto">
            <a:xfrm>
              <a:off x="3397" y="3830"/>
              <a:ext cx="2271" cy="268"/>
            </a:xfrm>
            <a:prstGeom prst="rect">
              <a:avLst/>
            </a:prstGeom>
            <a:solidFill>
              <a:srgbClr val="FF6600"/>
            </a:solidFill>
            <a:ln w="9525">
              <a:solidFill>
                <a:srgbClr val="969696"/>
              </a:solidFill>
              <a:miter lim="800000"/>
              <a:headEnd/>
              <a:tailEnd/>
            </a:ln>
          </p:spPr>
          <p:txBody>
            <a:bodyPr/>
            <a:lstStyle/>
            <a:p>
              <a:r>
                <a:rPr lang="en-US" sz="1000" b="1">
                  <a:solidFill>
                    <a:srgbClr val="003300"/>
                  </a:solidFill>
                  <a:latin typeface="Arial" pitchFamily="34" charset="0"/>
                </a:rPr>
                <a:t>Texture</a:t>
              </a:r>
            </a:p>
            <a:p>
              <a:r>
                <a:rPr lang="en-US" sz="1000" b="1">
                  <a:solidFill>
                    <a:srgbClr val="003300"/>
                  </a:solidFill>
                  <a:latin typeface="Arial" pitchFamily="34" charset="0"/>
                </a:rPr>
                <a:t>Memory</a:t>
              </a:r>
              <a:endParaRPr lang="en-US" sz="1000">
                <a:solidFill>
                  <a:srgbClr val="003300"/>
                </a:solidFill>
                <a:latin typeface="Arial" pitchFamily="34" charset="0"/>
              </a:endParaRPr>
            </a:p>
          </p:txBody>
        </p:sp>
        <p:sp>
          <p:nvSpPr>
            <p:cNvPr id="37897" name="Text Box 9"/>
            <p:cNvSpPr txBox="1">
              <a:spLocks noChangeArrowheads="1"/>
            </p:cNvSpPr>
            <p:nvPr/>
          </p:nvSpPr>
          <p:spPr bwMode="auto">
            <a:xfrm>
              <a:off x="3397" y="3147"/>
              <a:ext cx="2271" cy="268"/>
            </a:xfrm>
            <a:prstGeom prst="rect">
              <a:avLst/>
            </a:prstGeom>
            <a:solidFill>
              <a:srgbClr val="FF6600"/>
            </a:solidFill>
            <a:ln w="9525">
              <a:solidFill>
                <a:srgbClr val="969696"/>
              </a:solidFill>
              <a:miter lim="800000"/>
              <a:headEnd/>
              <a:tailEnd/>
            </a:ln>
          </p:spPr>
          <p:txBody>
            <a:bodyPr/>
            <a:lstStyle/>
            <a:p>
              <a:r>
                <a:rPr lang="en-US" sz="1000" b="1">
                  <a:solidFill>
                    <a:srgbClr val="003300"/>
                  </a:solidFill>
                  <a:latin typeface="Arial" pitchFamily="34" charset="0"/>
                </a:rPr>
                <a:t>Global</a:t>
              </a:r>
            </a:p>
            <a:p>
              <a:r>
                <a:rPr lang="en-US" sz="1000" b="1">
                  <a:solidFill>
                    <a:srgbClr val="003300"/>
                  </a:solidFill>
                  <a:latin typeface="Arial" pitchFamily="34" charset="0"/>
                </a:rPr>
                <a:t>Memory</a:t>
              </a:r>
              <a:endParaRPr lang="en-US" sz="1000">
                <a:solidFill>
                  <a:srgbClr val="003300"/>
                </a:solidFill>
                <a:latin typeface="Arial" pitchFamily="34" charset="0"/>
              </a:endParaRPr>
            </a:p>
          </p:txBody>
        </p:sp>
        <p:sp>
          <p:nvSpPr>
            <p:cNvPr id="37898" name="Text Box 10"/>
            <p:cNvSpPr txBox="1">
              <a:spLocks noChangeArrowheads="1"/>
            </p:cNvSpPr>
            <p:nvPr/>
          </p:nvSpPr>
          <p:spPr bwMode="auto">
            <a:xfrm>
              <a:off x="3396" y="1288"/>
              <a:ext cx="1116" cy="1797"/>
            </a:xfrm>
            <a:prstGeom prst="rect">
              <a:avLst/>
            </a:prstGeom>
            <a:solidFill>
              <a:srgbClr val="92D050"/>
            </a:solidFill>
            <a:ln w="9525">
              <a:solidFill>
                <a:srgbClr val="969696"/>
              </a:solidFill>
              <a:miter lim="800000"/>
              <a:headEnd/>
              <a:tailEnd/>
            </a:ln>
          </p:spPr>
          <p:txBody>
            <a:bodyPr/>
            <a:lstStyle/>
            <a:p>
              <a:r>
                <a:rPr lang="en-US" sz="1200" b="1">
                  <a:solidFill>
                    <a:srgbClr val="003300"/>
                  </a:solidFill>
                  <a:latin typeface="Arial" pitchFamily="34" charset="0"/>
                </a:rPr>
                <a:t>Block (0, 0)</a:t>
              </a:r>
            </a:p>
          </p:txBody>
        </p:sp>
        <p:sp>
          <p:nvSpPr>
            <p:cNvPr id="37899" name="Text Box 11"/>
            <p:cNvSpPr txBox="1">
              <a:spLocks noChangeArrowheads="1"/>
            </p:cNvSpPr>
            <p:nvPr/>
          </p:nvSpPr>
          <p:spPr bwMode="auto">
            <a:xfrm>
              <a:off x="3427" y="1609"/>
              <a:ext cx="1060" cy="220"/>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latin typeface="Arial" pitchFamily="34" charset="0"/>
                </a:rPr>
                <a:t>Shared Memory</a:t>
              </a:r>
              <a:endParaRPr lang="en-US" sz="1000">
                <a:solidFill>
                  <a:srgbClr val="003300"/>
                </a:solidFill>
                <a:latin typeface="Arial" pitchFamily="34" charset="0"/>
              </a:endParaRPr>
            </a:p>
          </p:txBody>
        </p:sp>
        <p:sp>
          <p:nvSpPr>
            <p:cNvPr id="37900" name="Text Box 12"/>
            <p:cNvSpPr txBox="1">
              <a:spLocks noChangeArrowheads="1"/>
            </p:cNvSpPr>
            <p:nvPr/>
          </p:nvSpPr>
          <p:spPr bwMode="auto">
            <a:xfrm>
              <a:off x="3427"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latin typeface="Arial" pitchFamily="34" charset="0"/>
                </a:rPr>
                <a:t>Local</a:t>
              </a:r>
            </a:p>
            <a:p>
              <a:pPr algn="ctr"/>
              <a:r>
                <a:rPr lang="en-US" sz="1000" b="1">
                  <a:solidFill>
                    <a:srgbClr val="003300"/>
                  </a:solidFill>
                  <a:latin typeface="Arial" pitchFamily="34" charset="0"/>
                </a:rPr>
                <a:t>Memory</a:t>
              </a:r>
              <a:endParaRPr lang="en-US" sz="1000">
                <a:solidFill>
                  <a:srgbClr val="003300"/>
                </a:solidFill>
                <a:latin typeface="Arial" pitchFamily="34" charset="0"/>
              </a:endParaRPr>
            </a:p>
          </p:txBody>
        </p:sp>
        <p:sp>
          <p:nvSpPr>
            <p:cNvPr id="37901" name="Text Box 13"/>
            <p:cNvSpPr txBox="1">
              <a:spLocks noChangeArrowheads="1"/>
            </p:cNvSpPr>
            <p:nvPr/>
          </p:nvSpPr>
          <p:spPr bwMode="auto">
            <a:xfrm>
              <a:off x="3421"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latin typeface="Arial" pitchFamily="34" charset="0"/>
                </a:rPr>
                <a:t>Thread (0, 0)</a:t>
              </a:r>
              <a:endParaRPr lang="en-US" sz="1000">
                <a:solidFill>
                  <a:srgbClr val="003300"/>
                </a:solidFill>
                <a:latin typeface="Arial" pitchFamily="34" charset="0"/>
              </a:endParaRPr>
            </a:p>
          </p:txBody>
        </p:sp>
        <p:sp>
          <p:nvSpPr>
            <p:cNvPr id="37902" name="Text Box 14"/>
            <p:cNvSpPr txBox="1">
              <a:spLocks noChangeArrowheads="1"/>
            </p:cNvSpPr>
            <p:nvPr/>
          </p:nvSpPr>
          <p:spPr bwMode="auto">
            <a:xfrm>
              <a:off x="3421" y="1926"/>
              <a:ext cx="392"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latin typeface="Arial" pitchFamily="34" charset="0"/>
                </a:rPr>
                <a:t>Registers</a:t>
              </a:r>
              <a:endParaRPr lang="en-US" sz="1000">
                <a:solidFill>
                  <a:srgbClr val="003300"/>
                </a:solidFill>
                <a:latin typeface="Arial" pitchFamily="34" charset="0"/>
              </a:endParaRPr>
            </a:p>
          </p:txBody>
        </p:sp>
        <p:sp>
          <p:nvSpPr>
            <p:cNvPr id="37903" name="Line 15"/>
            <p:cNvSpPr>
              <a:spLocks noChangeShapeType="1"/>
            </p:cNvSpPr>
            <p:nvPr/>
          </p:nvSpPr>
          <p:spPr bwMode="auto">
            <a:xfrm flipV="1">
              <a:off x="3874"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37904" name="Line 16"/>
            <p:cNvSpPr>
              <a:spLocks noChangeShapeType="1"/>
            </p:cNvSpPr>
            <p:nvPr/>
          </p:nvSpPr>
          <p:spPr bwMode="auto">
            <a:xfrm flipV="1">
              <a:off x="3617"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37905" name="Line 17"/>
            <p:cNvSpPr>
              <a:spLocks noChangeShapeType="1"/>
            </p:cNvSpPr>
            <p:nvPr/>
          </p:nvSpPr>
          <p:spPr bwMode="auto">
            <a:xfrm flipV="1">
              <a:off x="3593"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37906" name="Line 18"/>
            <p:cNvSpPr>
              <a:spLocks noChangeShapeType="1"/>
            </p:cNvSpPr>
            <p:nvPr/>
          </p:nvSpPr>
          <p:spPr bwMode="auto">
            <a:xfrm>
              <a:off x="3798"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37907" name="Line 19"/>
            <p:cNvSpPr>
              <a:spLocks noChangeShapeType="1"/>
            </p:cNvSpPr>
            <p:nvPr/>
          </p:nvSpPr>
          <p:spPr bwMode="auto">
            <a:xfrm>
              <a:off x="3919" y="2567"/>
              <a:ext cx="0" cy="1265"/>
            </a:xfrm>
            <a:prstGeom prst="line">
              <a:avLst/>
            </a:prstGeom>
            <a:noFill/>
            <a:ln w="25400">
              <a:solidFill>
                <a:schemeClr val="tx1"/>
              </a:solidFill>
              <a:round/>
              <a:headEnd type="triangle" w="lg" len="med"/>
              <a:tailEnd/>
            </a:ln>
          </p:spPr>
          <p:txBody>
            <a:bodyPr/>
            <a:lstStyle/>
            <a:p>
              <a:endParaRPr lang="en-US"/>
            </a:p>
          </p:txBody>
        </p:sp>
        <p:sp>
          <p:nvSpPr>
            <p:cNvPr id="37908" name="Line 20"/>
            <p:cNvSpPr>
              <a:spLocks noChangeShapeType="1"/>
            </p:cNvSpPr>
            <p:nvPr/>
          </p:nvSpPr>
          <p:spPr bwMode="auto">
            <a:xfrm>
              <a:off x="3858" y="2567"/>
              <a:ext cx="1" cy="921"/>
            </a:xfrm>
            <a:prstGeom prst="line">
              <a:avLst/>
            </a:prstGeom>
            <a:noFill/>
            <a:ln w="25400">
              <a:solidFill>
                <a:schemeClr val="tx1"/>
              </a:solidFill>
              <a:round/>
              <a:headEnd type="triangle" w="lg" len="med"/>
              <a:tailEnd/>
            </a:ln>
          </p:spPr>
          <p:txBody>
            <a:bodyPr/>
            <a:lstStyle/>
            <a:p>
              <a:endParaRPr lang="en-US"/>
            </a:p>
          </p:txBody>
        </p:sp>
        <p:sp>
          <p:nvSpPr>
            <p:cNvPr id="37909" name="Text Box 21"/>
            <p:cNvSpPr txBox="1">
              <a:spLocks noChangeArrowheads="1"/>
            </p:cNvSpPr>
            <p:nvPr/>
          </p:nvSpPr>
          <p:spPr bwMode="auto">
            <a:xfrm>
              <a:off x="3975" y="2709"/>
              <a:ext cx="333"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latin typeface="Arial" pitchFamily="34" charset="0"/>
                </a:rPr>
                <a:t>Local</a:t>
              </a:r>
            </a:p>
            <a:p>
              <a:pPr algn="ctr"/>
              <a:r>
                <a:rPr lang="en-US" sz="1000" b="1">
                  <a:solidFill>
                    <a:srgbClr val="003300"/>
                  </a:solidFill>
                  <a:latin typeface="Arial" pitchFamily="34" charset="0"/>
                </a:rPr>
                <a:t>Memory</a:t>
              </a:r>
              <a:endParaRPr lang="en-US" sz="1000">
                <a:solidFill>
                  <a:srgbClr val="003300"/>
                </a:solidFill>
                <a:latin typeface="Arial" pitchFamily="34" charset="0"/>
              </a:endParaRPr>
            </a:p>
          </p:txBody>
        </p:sp>
        <p:sp>
          <p:nvSpPr>
            <p:cNvPr id="37910" name="Text Box 22"/>
            <p:cNvSpPr txBox="1">
              <a:spLocks noChangeArrowheads="1"/>
            </p:cNvSpPr>
            <p:nvPr/>
          </p:nvSpPr>
          <p:spPr bwMode="auto">
            <a:xfrm>
              <a:off x="3970"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latin typeface="Arial" pitchFamily="34" charset="0"/>
                </a:rPr>
                <a:t>Thread (1, 0)</a:t>
              </a:r>
              <a:endParaRPr lang="en-US" sz="1000">
                <a:solidFill>
                  <a:srgbClr val="003300"/>
                </a:solidFill>
                <a:latin typeface="Arial" pitchFamily="34" charset="0"/>
              </a:endParaRPr>
            </a:p>
          </p:txBody>
        </p:sp>
        <p:sp>
          <p:nvSpPr>
            <p:cNvPr id="37911" name="Text Box 23"/>
            <p:cNvSpPr txBox="1">
              <a:spLocks noChangeArrowheads="1"/>
            </p:cNvSpPr>
            <p:nvPr/>
          </p:nvSpPr>
          <p:spPr bwMode="auto">
            <a:xfrm>
              <a:off x="3970"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latin typeface="Arial" pitchFamily="34" charset="0"/>
                </a:rPr>
                <a:t>Registers</a:t>
              </a:r>
              <a:endParaRPr lang="en-US" sz="1000">
                <a:solidFill>
                  <a:srgbClr val="003300"/>
                </a:solidFill>
                <a:latin typeface="Arial" pitchFamily="34" charset="0"/>
              </a:endParaRPr>
            </a:p>
          </p:txBody>
        </p:sp>
        <p:sp>
          <p:nvSpPr>
            <p:cNvPr id="37912" name="Line 24"/>
            <p:cNvSpPr>
              <a:spLocks noChangeShapeType="1"/>
            </p:cNvSpPr>
            <p:nvPr/>
          </p:nvSpPr>
          <p:spPr bwMode="auto">
            <a:xfrm flipV="1">
              <a:off x="4422"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37913" name="Line 25"/>
            <p:cNvSpPr>
              <a:spLocks noChangeShapeType="1"/>
            </p:cNvSpPr>
            <p:nvPr/>
          </p:nvSpPr>
          <p:spPr bwMode="auto">
            <a:xfrm flipV="1">
              <a:off x="4166"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37914" name="Line 26"/>
            <p:cNvSpPr>
              <a:spLocks noChangeShapeType="1"/>
            </p:cNvSpPr>
            <p:nvPr/>
          </p:nvSpPr>
          <p:spPr bwMode="auto">
            <a:xfrm flipV="1">
              <a:off x="4141"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37915" name="Line 27"/>
            <p:cNvSpPr>
              <a:spLocks noChangeShapeType="1"/>
            </p:cNvSpPr>
            <p:nvPr/>
          </p:nvSpPr>
          <p:spPr bwMode="auto">
            <a:xfrm>
              <a:off x="4347"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37916" name="Line 28"/>
            <p:cNvSpPr>
              <a:spLocks noChangeShapeType="1"/>
            </p:cNvSpPr>
            <p:nvPr/>
          </p:nvSpPr>
          <p:spPr bwMode="auto">
            <a:xfrm>
              <a:off x="4467" y="2567"/>
              <a:ext cx="0" cy="1265"/>
            </a:xfrm>
            <a:prstGeom prst="line">
              <a:avLst/>
            </a:prstGeom>
            <a:noFill/>
            <a:ln w="25400">
              <a:solidFill>
                <a:schemeClr val="tx1"/>
              </a:solidFill>
              <a:round/>
              <a:headEnd type="triangle" w="lg" len="med"/>
              <a:tailEnd/>
            </a:ln>
          </p:spPr>
          <p:txBody>
            <a:bodyPr/>
            <a:lstStyle/>
            <a:p>
              <a:endParaRPr lang="en-US"/>
            </a:p>
          </p:txBody>
        </p:sp>
        <p:sp>
          <p:nvSpPr>
            <p:cNvPr id="37917" name="Line 29"/>
            <p:cNvSpPr>
              <a:spLocks noChangeShapeType="1"/>
            </p:cNvSpPr>
            <p:nvPr/>
          </p:nvSpPr>
          <p:spPr bwMode="auto">
            <a:xfrm>
              <a:off x="4406" y="2567"/>
              <a:ext cx="1" cy="921"/>
            </a:xfrm>
            <a:prstGeom prst="line">
              <a:avLst/>
            </a:prstGeom>
            <a:noFill/>
            <a:ln w="25400">
              <a:solidFill>
                <a:schemeClr val="tx1"/>
              </a:solidFill>
              <a:round/>
              <a:headEnd type="triangle" w="lg" len="med"/>
              <a:tailEnd/>
            </a:ln>
          </p:spPr>
          <p:txBody>
            <a:bodyPr/>
            <a:lstStyle/>
            <a:p>
              <a:endParaRPr lang="en-US"/>
            </a:p>
          </p:txBody>
        </p:sp>
        <p:sp>
          <p:nvSpPr>
            <p:cNvPr id="37918" name="Text Box 30"/>
            <p:cNvSpPr txBox="1">
              <a:spLocks noChangeArrowheads="1"/>
            </p:cNvSpPr>
            <p:nvPr/>
          </p:nvSpPr>
          <p:spPr bwMode="auto">
            <a:xfrm>
              <a:off x="4553" y="1288"/>
              <a:ext cx="1116" cy="1797"/>
            </a:xfrm>
            <a:prstGeom prst="rect">
              <a:avLst/>
            </a:prstGeom>
            <a:solidFill>
              <a:srgbClr val="92D050"/>
            </a:solidFill>
            <a:ln w="9525">
              <a:solidFill>
                <a:srgbClr val="969696"/>
              </a:solidFill>
              <a:miter lim="800000"/>
              <a:headEnd/>
              <a:tailEnd/>
            </a:ln>
          </p:spPr>
          <p:txBody>
            <a:bodyPr/>
            <a:lstStyle/>
            <a:p>
              <a:r>
                <a:rPr lang="en-US" sz="1200" b="1">
                  <a:solidFill>
                    <a:srgbClr val="003300"/>
                  </a:solidFill>
                  <a:latin typeface="Arial" pitchFamily="34" charset="0"/>
                </a:rPr>
                <a:t>Block (1, 0)</a:t>
              </a:r>
              <a:endParaRPr lang="en-US">
                <a:solidFill>
                  <a:srgbClr val="003300"/>
                </a:solidFill>
                <a:latin typeface="Arial" pitchFamily="34" charset="0"/>
              </a:endParaRPr>
            </a:p>
          </p:txBody>
        </p:sp>
        <p:sp>
          <p:nvSpPr>
            <p:cNvPr id="37919" name="Text Box 31"/>
            <p:cNvSpPr txBox="1">
              <a:spLocks noChangeArrowheads="1"/>
            </p:cNvSpPr>
            <p:nvPr/>
          </p:nvSpPr>
          <p:spPr bwMode="auto">
            <a:xfrm>
              <a:off x="4583" y="1609"/>
              <a:ext cx="1061" cy="220"/>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latin typeface="Arial" pitchFamily="34" charset="0"/>
                </a:rPr>
                <a:t>Shared Memory</a:t>
              </a:r>
              <a:endParaRPr lang="en-US" sz="1000">
                <a:solidFill>
                  <a:srgbClr val="003300"/>
                </a:solidFill>
                <a:latin typeface="Arial" pitchFamily="34" charset="0"/>
              </a:endParaRPr>
            </a:p>
          </p:txBody>
        </p:sp>
        <p:sp>
          <p:nvSpPr>
            <p:cNvPr id="37920" name="Text Box 32"/>
            <p:cNvSpPr txBox="1">
              <a:spLocks noChangeArrowheads="1"/>
            </p:cNvSpPr>
            <p:nvPr/>
          </p:nvSpPr>
          <p:spPr bwMode="auto">
            <a:xfrm>
              <a:off x="4583"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latin typeface="Arial" pitchFamily="34" charset="0"/>
                </a:rPr>
                <a:t>Local</a:t>
              </a:r>
            </a:p>
            <a:p>
              <a:pPr algn="ctr"/>
              <a:r>
                <a:rPr lang="en-US" sz="1000" b="1">
                  <a:solidFill>
                    <a:srgbClr val="003300"/>
                  </a:solidFill>
                  <a:latin typeface="Arial" pitchFamily="34" charset="0"/>
                </a:rPr>
                <a:t>Memory</a:t>
              </a:r>
              <a:endParaRPr lang="en-US" sz="1000">
                <a:solidFill>
                  <a:srgbClr val="003300"/>
                </a:solidFill>
                <a:latin typeface="Arial" pitchFamily="34" charset="0"/>
              </a:endParaRPr>
            </a:p>
          </p:txBody>
        </p:sp>
        <p:sp>
          <p:nvSpPr>
            <p:cNvPr id="37921" name="Text Box 33"/>
            <p:cNvSpPr txBox="1">
              <a:spLocks noChangeArrowheads="1"/>
            </p:cNvSpPr>
            <p:nvPr/>
          </p:nvSpPr>
          <p:spPr bwMode="auto">
            <a:xfrm>
              <a:off x="4578"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latin typeface="Arial" pitchFamily="34" charset="0"/>
                </a:rPr>
                <a:t>Thread (0, 0)</a:t>
              </a:r>
              <a:endParaRPr lang="en-US" sz="1000">
                <a:solidFill>
                  <a:srgbClr val="003300"/>
                </a:solidFill>
                <a:latin typeface="Arial" pitchFamily="34" charset="0"/>
              </a:endParaRPr>
            </a:p>
          </p:txBody>
        </p:sp>
        <p:sp>
          <p:nvSpPr>
            <p:cNvPr id="37922" name="Text Box 34"/>
            <p:cNvSpPr txBox="1">
              <a:spLocks noChangeArrowheads="1"/>
            </p:cNvSpPr>
            <p:nvPr/>
          </p:nvSpPr>
          <p:spPr bwMode="auto">
            <a:xfrm>
              <a:off x="4578"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latin typeface="Arial" pitchFamily="34" charset="0"/>
                </a:rPr>
                <a:t>Registers</a:t>
              </a:r>
              <a:endParaRPr lang="en-US" sz="1000">
                <a:solidFill>
                  <a:srgbClr val="003300"/>
                </a:solidFill>
                <a:latin typeface="Arial" pitchFamily="34" charset="0"/>
              </a:endParaRPr>
            </a:p>
          </p:txBody>
        </p:sp>
        <p:sp>
          <p:nvSpPr>
            <p:cNvPr id="37923" name="Line 35"/>
            <p:cNvSpPr>
              <a:spLocks noChangeShapeType="1"/>
            </p:cNvSpPr>
            <p:nvPr/>
          </p:nvSpPr>
          <p:spPr bwMode="auto">
            <a:xfrm flipV="1">
              <a:off x="5030"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37924" name="Line 36"/>
            <p:cNvSpPr>
              <a:spLocks noChangeShapeType="1"/>
            </p:cNvSpPr>
            <p:nvPr/>
          </p:nvSpPr>
          <p:spPr bwMode="auto">
            <a:xfrm flipV="1">
              <a:off x="4774"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37925" name="Line 37"/>
            <p:cNvSpPr>
              <a:spLocks noChangeShapeType="1"/>
            </p:cNvSpPr>
            <p:nvPr/>
          </p:nvSpPr>
          <p:spPr bwMode="auto">
            <a:xfrm flipV="1">
              <a:off x="4749"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37926" name="Line 38"/>
            <p:cNvSpPr>
              <a:spLocks noChangeShapeType="1"/>
            </p:cNvSpPr>
            <p:nvPr/>
          </p:nvSpPr>
          <p:spPr bwMode="auto">
            <a:xfrm>
              <a:off x="4955"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37927" name="Line 39"/>
            <p:cNvSpPr>
              <a:spLocks noChangeShapeType="1"/>
            </p:cNvSpPr>
            <p:nvPr/>
          </p:nvSpPr>
          <p:spPr bwMode="auto">
            <a:xfrm>
              <a:off x="5075" y="2567"/>
              <a:ext cx="0" cy="1265"/>
            </a:xfrm>
            <a:prstGeom prst="line">
              <a:avLst/>
            </a:prstGeom>
            <a:noFill/>
            <a:ln w="25400">
              <a:solidFill>
                <a:schemeClr val="tx1"/>
              </a:solidFill>
              <a:round/>
              <a:headEnd type="triangle" w="lg" len="med"/>
              <a:tailEnd/>
            </a:ln>
          </p:spPr>
          <p:txBody>
            <a:bodyPr/>
            <a:lstStyle/>
            <a:p>
              <a:endParaRPr lang="en-US"/>
            </a:p>
          </p:txBody>
        </p:sp>
        <p:sp>
          <p:nvSpPr>
            <p:cNvPr id="37928" name="Line 40"/>
            <p:cNvSpPr>
              <a:spLocks noChangeShapeType="1"/>
            </p:cNvSpPr>
            <p:nvPr/>
          </p:nvSpPr>
          <p:spPr bwMode="auto">
            <a:xfrm>
              <a:off x="5014" y="2567"/>
              <a:ext cx="1" cy="921"/>
            </a:xfrm>
            <a:prstGeom prst="line">
              <a:avLst/>
            </a:prstGeom>
            <a:noFill/>
            <a:ln w="25400">
              <a:solidFill>
                <a:schemeClr val="tx1"/>
              </a:solidFill>
              <a:round/>
              <a:headEnd type="triangle" w="lg" len="med"/>
              <a:tailEnd/>
            </a:ln>
          </p:spPr>
          <p:txBody>
            <a:bodyPr/>
            <a:lstStyle/>
            <a:p>
              <a:endParaRPr lang="en-US"/>
            </a:p>
          </p:txBody>
        </p:sp>
        <p:sp>
          <p:nvSpPr>
            <p:cNvPr id="37929" name="Text Box 41"/>
            <p:cNvSpPr txBox="1">
              <a:spLocks noChangeArrowheads="1"/>
            </p:cNvSpPr>
            <p:nvPr/>
          </p:nvSpPr>
          <p:spPr bwMode="auto">
            <a:xfrm>
              <a:off x="5132"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latin typeface="Arial" pitchFamily="34" charset="0"/>
                </a:rPr>
                <a:t>Local</a:t>
              </a:r>
            </a:p>
            <a:p>
              <a:pPr algn="ctr"/>
              <a:r>
                <a:rPr lang="en-US" sz="1000" b="1">
                  <a:solidFill>
                    <a:srgbClr val="003300"/>
                  </a:solidFill>
                  <a:latin typeface="Arial" pitchFamily="34" charset="0"/>
                </a:rPr>
                <a:t>Memory</a:t>
              </a:r>
              <a:endParaRPr lang="en-US" sz="1000">
                <a:solidFill>
                  <a:srgbClr val="003300"/>
                </a:solidFill>
                <a:latin typeface="Arial" pitchFamily="34" charset="0"/>
              </a:endParaRPr>
            </a:p>
          </p:txBody>
        </p:sp>
        <p:sp>
          <p:nvSpPr>
            <p:cNvPr id="37930" name="Text Box 42"/>
            <p:cNvSpPr txBox="1">
              <a:spLocks noChangeArrowheads="1"/>
            </p:cNvSpPr>
            <p:nvPr/>
          </p:nvSpPr>
          <p:spPr bwMode="auto">
            <a:xfrm>
              <a:off x="5127"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latin typeface="Arial" pitchFamily="34" charset="0"/>
                </a:rPr>
                <a:t>Thread (1, 0)</a:t>
              </a:r>
              <a:endParaRPr lang="en-US" sz="1000">
                <a:solidFill>
                  <a:srgbClr val="003300"/>
                </a:solidFill>
                <a:latin typeface="Arial" pitchFamily="34" charset="0"/>
              </a:endParaRPr>
            </a:p>
          </p:txBody>
        </p:sp>
        <p:sp>
          <p:nvSpPr>
            <p:cNvPr id="37931" name="Text Box 43"/>
            <p:cNvSpPr txBox="1">
              <a:spLocks noChangeArrowheads="1"/>
            </p:cNvSpPr>
            <p:nvPr/>
          </p:nvSpPr>
          <p:spPr bwMode="auto">
            <a:xfrm>
              <a:off x="5127"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latin typeface="Arial" pitchFamily="34" charset="0"/>
                </a:rPr>
                <a:t>Registers</a:t>
              </a:r>
              <a:endParaRPr lang="en-US" sz="1000">
                <a:solidFill>
                  <a:srgbClr val="003300"/>
                </a:solidFill>
                <a:latin typeface="Arial" pitchFamily="34" charset="0"/>
              </a:endParaRPr>
            </a:p>
          </p:txBody>
        </p:sp>
        <p:sp>
          <p:nvSpPr>
            <p:cNvPr id="37932" name="Line 44"/>
            <p:cNvSpPr>
              <a:spLocks noChangeShapeType="1"/>
            </p:cNvSpPr>
            <p:nvPr/>
          </p:nvSpPr>
          <p:spPr bwMode="auto">
            <a:xfrm flipV="1">
              <a:off x="5579"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37933" name="Line 45"/>
            <p:cNvSpPr>
              <a:spLocks noChangeShapeType="1"/>
            </p:cNvSpPr>
            <p:nvPr/>
          </p:nvSpPr>
          <p:spPr bwMode="auto">
            <a:xfrm flipV="1">
              <a:off x="5322"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37934" name="Line 46"/>
            <p:cNvSpPr>
              <a:spLocks noChangeShapeType="1"/>
            </p:cNvSpPr>
            <p:nvPr/>
          </p:nvSpPr>
          <p:spPr bwMode="auto">
            <a:xfrm flipV="1">
              <a:off x="5298"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37935" name="Line 47"/>
            <p:cNvSpPr>
              <a:spLocks noChangeShapeType="1"/>
            </p:cNvSpPr>
            <p:nvPr/>
          </p:nvSpPr>
          <p:spPr bwMode="auto">
            <a:xfrm>
              <a:off x="5504"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37936" name="Line 48"/>
            <p:cNvSpPr>
              <a:spLocks noChangeShapeType="1"/>
            </p:cNvSpPr>
            <p:nvPr/>
          </p:nvSpPr>
          <p:spPr bwMode="auto">
            <a:xfrm>
              <a:off x="5624" y="2567"/>
              <a:ext cx="0" cy="1265"/>
            </a:xfrm>
            <a:prstGeom prst="line">
              <a:avLst/>
            </a:prstGeom>
            <a:noFill/>
            <a:ln w="25400">
              <a:solidFill>
                <a:schemeClr val="tx1"/>
              </a:solidFill>
              <a:round/>
              <a:headEnd type="triangle" w="lg" len="med"/>
              <a:tailEnd/>
            </a:ln>
          </p:spPr>
          <p:txBody>
            <a:bodyPr/>
            <a:lstStyle/>
            <a:p>
              <a:endParaRPr lang="en-US"/>
            </a:p>
          </p:txBody>
        </p:sp>
        <p:sp>
          <p:nvSpPr>
            <p:cNvPr id="37937" name="Line 49"/>
            <p:cNvSpPr>
              <a:spLocks noChangeShapeType="1"/>
            </p:cNvSpPr>
            <p:nvPr/>
          </p:nvSpPr>
          <p:spPr bwMode="auto">
            <a:xfrm>
              <a:off x="5563" y="2567"/>
              <a:ext cx="1" cy="921"/>
            </a:xfrm>
            <a:prstGeom prst="line">
              <a:avLst/>
            </a:prstGeom>
            <a:noFill/>
            <a:ln w="25400">
              <a:solidFill>
                <a:schemeClr val="tx1"/>
              </a:solidFill>
              <a:round/>
              <a:headEnd type="triangle" w="lg" len="med"/>
              <a:tailEnd/>
            </a:ln>
          </p:spPr>
          <p:txBody>
            <a:bodyPr/>
            <a:lstStyle/>
            <a:p>
              <a:endParaRPr lang="en-US"/>
            </a:p>
          </p:txBody>
        </p:sp>
        <p:sp>
          <p:nvSpPr>
            <p:cNvPr id="37938" name="Text Box 50"/>
            <p:cNvSpPr txBox="1">
              <a:spLocks noChangeArrowheads="1"/>
            </p:cNvSpPr>
            <p:nvPr/>
          </p:nvSpPr>
          <p:spPr bwMode="auto">
            <a:xfrm>
              <a:off x="2842" y="3144"/>
              <a:ext cx="355" cy="1008"/>
            </a:xfrm>
            <a:prstGeom prst="rect">
              <a:avLst/>
            </a:prstGeom>
            <a:solidFill>
              <a:srgbClr val="99CCFF"/>
            </a:solidFill>
            <a:ln w="9525">
              <a:solidFill>
                <a:srgbClr val="969696"/>
              </a:solidFill>
              <a:miter lim="800000"/>
              <a:headEnd/>
              <a:tailEnd/>
            </a:ln>
          </p:spPr>
          <p:txBody>
            <a:bodyPr/>
            <a:lstStyle/>
            <a:p>
              <a:endParaRPr lang="en-US" sz="1200" b="1">
                <a:solidFill>
                  <a:srgbClr val="003300"/>
                </a:solidFill>
                <a:latin typeface="Arial" pitchFamily="34" charset="0"/>
              </a:endParaRPr>
            </a:p>
            <a:p>
              <a:endParaRPr lang="en-US" sz="1200" b="1">
                <a:solidFill>
                  <a:srgbClr val="003300"/>
                </a:solidFill>
                <a:latin typeface="Arial" pitchFamily="34" charset="0"/>
              </a:endParaRPr>
            </a:p>
            <a:p>
              <a:endParaRPr lang="en-US" sz="1200" b="1">
                <a:solidFill>
                  <a:srgbClr val="003300"/>
                </a:solidFill>
                <a:latin typeface="Arial" pitchFamily="34" charset="0"/>
              </a:endParaRPr>
            </a:p>
            <a:p>
              <a:r>
                <a:rPr lang="en-US" sz="1200" b="1">
                  <a:solidFill>
                    <a:srgbClr val="003300"/>
                  </a:solidFill>
                  <a:latin typeface="Arial" pitchFamily="34" charset="0"/>
                </a:rPr>
                <a:t>Host</a:t>
              </a:r>
            </a:p>
          </p:txBody>
        </p:sp>
        <p:sp>
          <p:nvSpPr>
            <p:cNvPr id="37939" name="Line 51"/>
            <p:cNvSpPr>
              <a:spLocks noChangeShapeType="1"/>
            </p:cNvSpPr>
            <p:nvPr/>
          </p:nvSpPr>
          <p:spPr bwMode="auto">
            <a:xfrm flipV="1">
              <a:off x="3197" y="3278"/>
              <a:ext cx="199" cy="0"/>
            </a:xfrm>
            <a:prstGeom prst="line">
              <a:avLst/>
            </a:prstGeom>
            <a:noFill/>
            <a:ln w="25400">
              <a:solidFill>
                <a:schemeClr val="tx1"/>
              </a:solidFill>
              <a:round/>
              <a:headEnd type="triangle" w="lg" len="med"/>
              <a:tailEnd type="triangle" w="lg" len="med"/>
            </a:ln>
          </p:spPr>
          <p:txBody>
            <a:bodyPr/>
            <a:lstStyle/>
            <a:p>
              <a:endParaRPr lang="en-US"/>
            </a:p>
          </p:txBody>
        </p:sp>
        <p:sp>
          <p:nvSpPr>
            <p:cNvPr id="37940" name="Line 52"/>
            <p:cNvSpPr>
              <a:spLocks noChangeShapeType="1"/>
            </p:cNvSpPr>
            <p:nvPr/>
          </p:nvSpPr>
          <p:spPr bwMode="auto">
            <a:xfrm flipV="1">
              <a:off x="3197" y="3618"/>
              <a:ext cx="199" cy="0"/>
            </a:xfrm>
            <a:prstGeom prst="line">
              <a:avLst/>
            </a:prstGeom>
            <a:noFill/>
            <a:ln w="25400">
              <a:solidFill>
                <a:schemeClr val="tx1"/>
              </a:solidFill>
              <a:round/>
              <a:headEnd type="triangle" w="lg" len="med"/>
              <a:tailEnd type="triangle" w="lg" len="med"/>
            </a:ln>
          </p:spPr>
          <p:txBody>
            <a:bodyPr/>
            <a:lstStyle/>
            <a:p>
              <a:endParaRPr lang="en-US"/>
            </a:p>
          </p:txBody>
        </p:sp>
        <p:sp>
          <p:nvSpPr>
            <p:cNvPr id="37941" name="Line 53"/>
            <p:cNvSpPr>
              <a:spLocks noChangeShapeType="1"/>
            </p:cNvSpPr>
            <p:nvPr/>
          </p:nvSpPr>
          <p:spPr bwMode="auto">
            <a:xfrm flipV="1">
              <a:off x="3197" y="3958"/>
              <a:ext cx="199" cy="0"/>
            </a:xfrm>
            <a:prstGeom prst="line">
              <a:avLst/>
            </a:prstGeom>
            <a:noFill/>
            <a:ln w="25400">
              <a:solidFill>
                <a:schemeClr val="tx1"/>
              </a:solidFill>
              <a:round/>
              <a:headEnd type="triangle" w="lg" len="med"/>
              <a:tailEnd type="triangle" w="lg" len="med"/>
            </a:ln>
          </p:spPr>
          <p:txBody>
            <a:bodyPr/>
            <a:lstStyle/>
            <a:p>
              <a:endParaRPr lang="en-US"/>
            </a:p>
          </p:txBody>
        </p:sp>
      </p:grpSp>
      <p:sp>
        <p:nvSpPr>
          <p:cNvPr id="37891" name="Rectangle 3"/>
          <p:cNvSpPr>
            <a:spLocks noGrp="1" noChangeArrowheads="1"/>
          </p:cNvSpPr>
          <p:nvPr>
            <p:ph type="body" idx="4294967295"/>
          </p:nvPr>
        </p:nvSpPr>
        <p:spPr>
          <a:xfrm>
            <a:off x="364272" y="1524000"/>
            <a:ext cx="5416552" cy="4445002"/>
          </a:xfrm>
        </p:spPr>
        <p:txBody>
          <a:bodyPr/>
          <a:lstStyle/>
          <a:p>
            <a:pPr>
              <a:lnSpc>
                <a:spcPct val="90000"/>
              </a:lnSpc>
            </a:pPr>
            <a:r>
              <a:rPr lang="en-US" sz="2000" dirty="0"/>
              <a:t>Global memory</a:t>
            </a:r>
          </a:p>
          <a:p>
            <a:pPr lvl="1">
              <a:lnSpc>
                <a:spcPct val="90000"/>
              </a:lnSpc>
            </a:pPr>
            <a:r>
              <a:rPr lang="en-US" sz="1800" dirty="0"/>
              <a:t>Main means of communicating R/W Data between </a:t>
            </a:r>
            <a:r>
              <a:rPr lang="en-US" sz="1800" dirty="0">
                <a:solidFill>
                  <a:schemeClr val="accent2"/>
                </a:solidFill>
              </a:rPr>
              <a:t>host </a:t>
            </a:r>
            <a:r>
              <a:rPr lang="en-US" sz="1800" dirty="0"/>
              <a:t>and </a:t>
            </a:r>
            <a:r>
              <a:rPr lang="en-US" sz="1800" dirty="0">
                <a:solidFill>
                  <a:schemeClr val="accent2"/>
                </a:solidFill>
              </a:rPr>
              <a:t>device</a:t>
            </a:r>
          </a:p>
          <a:p>
            <a:pPr lvl="1">
              <a:lnSpc>
                <a:spcPct val="90000"/>
              </a:lnSpc>
            </a:pPr>
            <a:r>
              <a:rPr lang="en-US" sz="1800" dirty="0"/>
              <a:t>Contents visible to all threads</a:t>
            </a:r>
          </a:p>
          <a:p>
            <a:pPr>
              <a:lnSpc>
                <a:spcPct val="90000"/>
              </a:lnSpc>
            </a:pPr>
            <a:endParaRPr lang="en-US" sz="2000" dirty="0"/>
          </a:p>
          <a:p>
            <a:pPr>
              <a:lnSpc>
                <a:spcPct val="90000"/>
              </a:lnSpc>
            </a:pPr>
            <a:r>
              <a:rPr lang="en-US" sz="2000" dirty="0"/>
              <a:t>Texture and Constant Memories</a:t>
            </a:r>
          </a:p>
          <a:p>
            <a:pPr lvl="1">
              <a:lnSpc>
                <a:spcPct val="90000"/>
              </a:lnSpc>
            </a:pPr>
            <a:r>
              <a:rPr lang="en-US" sz="1800" dirty="0"/>
              <a:t>Constants initialized by host </a:t>
            </a:r>
          </a:p>
          <a:p>
            <a:pPr lvl="1">
              <a:lnSpc>
                <a:spcPct val="90000"/>
              </a:lnSpc>
            </a:pPr>
            <a:r>
              <a:rPr lang="en-US" sz="1800" dirty="0"/>
              <a:t>Contents visible to all threads</a:t>
            </a:r>
          </a:p>
          <a:p>
            <a:pPr lvl="1">
              <a:lnSpc>
                <a:spcPct val="90000"/>
              </a:lnSpc>
            </a:pPr>
            <a:endParaRPr lang="en-US" sz="1800" dirty="0"/>
          </a:p>
          <a:p>
            <a:endParaRPr lang="en-US" sz="2200" dirty="0"/>
          </a:p>
          <a:p>
            <a:r>
              <a:rPr lang="en-US" sz="2200" dirty="0"/>
              <a:t>Global, texture and constant memories are accessible by host</a:t>
            </a:r>
          </a:p>
          <a:p>
            <a:pPr lvl="1"/>
            <a:r>
              <a:rPr lang="en-US" sz="1800" dirty="0"/>
              <a:t>Done at high latency, low bandwidth</a:t>
            </a:r>
          </a:p>
        </p:txBody>
      </p:sp>
      <p:sp>
        <p:nvSpPr>
          <p:cNvPr id="37943" name="Line 55"/>
          <p:cNvSpPr>
            <a:spLocks noChangeShapeType="1"/>
          </p:cNvSpPr>
          <p:nvPr/>
        </p:nvSpPr>
        <p:spPr bwMode="auto">
          <a:xfrm>
            <a:off x="2899317" y="3516362"/>
            <a:ext cx="4088859" cy="2078184"/>
          </a:xfrm>
          <a:prstGeom prst="line">
            <a:avLst/>
          </a:prstGeom>
          <a:noFill/>
          <a:ln w="15875">
            <a:solidFill>
              <a:srgbClr val="0070C0"/>
            </a:solidFill>
            <a:prstDash val="sysDot"/>
            <a:round/>
            <a:headEnd/>
            <a:tailEnd type="arrow" w="lg" len="sm"/>
          </a:ln>
          <a:effectLst/>
        </p:spPr>
        <p:txBody>
          <a:bodyPr/>
          <a:lstStyle/>
          <a:p>
            <a:endParaRPr lang="en-US"/>
          </a:p>
        </p:txBody>
      </p:sp>
      <p:sp>
        <p:nvSpPr>
          <p:cNvPr id="37944" name="Line 56"/>
          <p:cNvSpPr>
            <a:spLocks noChangeShapeType="1"/>
          </p:cNvSpPr>
          <p:nvPr/>
        </p:nvSpPr>
        <p:spPr bwMode="auto">
          <a:xfrm>
            <a:off x="1517648" y="3516363"/>
            <a:ext cx="5456238" cy="2617932"/>
          </a:xfrm>
          <a:prstGeom prst="line">
            <a:avLst/>
          </a:prstGeom>
          <a:noFill/>
          <a:ln w="15875">
            <a:solidFill>
              <a:srgbClr val="0070C0"/>
            </a:solidFill>
            <a:prstDash val="sysDot"/>
            <a:round/>
            <a:headEnd/>
            <a:tailEnd type="arrow" w="lg" len="sm"/>
          </a:ln>
          <a:effectLst/>
        </p:spPr>
        <p:txBody>
          <a:bodyPr/>
          <a:lstStyle/>
          <a:p>
            <a:endParaRPr lang="en-US"/>
          </a:p>
        </p:txBody>
      </p:sp>
      <p:sp>
        <p:nvSpPr>
          <p:cNvPr id="37890" name="Rectangle 2"/>
          <p:cNvSpPr>
            <a:spLocks noGrp="1" noChangeArrowheads="1"/>
          </p:cNvSpPr>
          <p:nvPr>
            <p:ph type="title"/>
          </p:nvPr>
        </p:nvSpPr>
        <p:spPr/>
        <p:txBody>
          <a:bodyPr>
            <a:normAutofit/>
          </a:bodyPr>
          <a:lstStyle/>
          <a:p>
            <a:r>
              <a:rPr lang="en-US" sz="3200" dirty="0">
                <a:solidFill>
                  <a:srgbClr val="FFC000"/>
                </a:solidFill>
              </a:rPr>
              <a:t>Global</a:t>
            </a:r>
            <a:r>
              <a:rPr lang="en-US" sz="3200" dirty="0"/>
              <a:t>, </a:t>
            </a:r>
            <a:r>
              <a:rPr lang="en-US" sz="3200" dirty="0">
                <a:solidFill>
                  <a:srgbClr val="FFC000"/>
                </a:solidFill>
              </a:rPr>
              <a:t>Constant</a:t>
            </a:r>
            <a:r>
              <a:rPr lang="en-US" sz="3200" dirty="0"/>
              <a:t>, and </a:t>
            </a:r>
            <a:r>
              <a:rPr lang="en-US" sz="3200" dirty="0">
                <a:solidFill>
                  <a:srgbClr val="FFC000"/>
                </a:solidFill>
              </a:rPr>
              <a:t>Texture</a:t>
            </a:r>
            <a:r>
              <a:rPr lang="en-US" sz="3200" dirty="0"/>
              <a:t> Memories</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16</a:t>
            </a:fld>
            <a:endParaRPr lang="en-US" altLang="en-US"/>
          </a:p>
        </p:txBody>
      </p:sp>
      <mc:AlternateContent xmlns:mc="http://schemas.openxmlformats.org/markup-compatibility/2006" xmlns:a14="http://schemas.microsoft.com/office/drawing/2010/main">
        <mc:Choice Requires="a14">
          <p:sp>
            <p:nvSpPr>
              <p:cNvPr id="37947" name="Rectangle 59"/>
              <p:cNvSpPr>
                <a:spLocks noChangeArrowheads="1"/>
              </p:cNvSpPr>
              <p:nvPr/>
            </p:nvSpPr>
            <p:spPr bwMode="auto">
              <a:xfrm>
                <a:off x="166687" y="6564947"/>
                <a:ext cx="788999" cy="246221"/>
              </a:xfrm>
              <a:prstGeom prst="rect">
                <a:avLst/>
              </a:prstGeom>
              <a:noFill/>
              <a:ln w="9525">
                <a:noFill/>
                <a:miter lim="800000"/>
                <a:headEnd/>
                <a:tailEnd/>
              </a:ln>
              <a:effectLst/>
            </p:spPr>
            <p:txBody>
              <a:bodyPr wrap="none">
                <a:spAutoFit/>
              </a:bodyPr>
              <a:lstStyle/>
              <a:p>
                <a:r>
                  <a:rPr lang="en-US" sz="1000" dirty="0">
                    <a:latin typeface="Arial" pitchFamily="34" charset="0"/>
                  </a:rPr>
                  <a:t>[NVIDIA]</a:t>
                </a:r>
                <a14:m>
                  <m:oMath xmlns:m="http://schemas.openxmlformats.org/officeDocument/2006/math">
                    <m:r>
                      <a:rPr lang="en-US" sz="1000" b="0" i="1" smtClean="0">
                        <a:latin typeface="Cambria Math" panose="02040503050406030204" pitchFamily="18" charset="0"/>
                      </a:rPr>
                      <m:t>→</m:t>
                    </m:r>
                  </m:oMath>
                </a14:m>
                <a:endParaRPr lang="en-US" sz="1000" dirty="0">
                  <a:latin typeface="Arial" pitchFamily="34" charset="0"/>
                </a:endParaRPr>
              </a:p>
            </p:txBody>
          </p:sp>
        </mc:Choice>
        <mc:Fallback xmlns="">
          <p:sp>
            <p:nvSpPr>
              <p:cNvPr id="37947" name="Rectangle 59"/>
              <p:cNvSpPr>
                <a:spLocks noRot="1" noChangeAspect="1" noMove="1" noResize="1" noEditPoints="1" noAdjustHandles="1" noChangeArrowheads="1" noChangeShapeType="1" noTextEdit="1"/>
              </p:cNvSpPr>
              <p:nvPr/>
            </p:nvSpPr>
            <p:spPr bwMode="auto">
              <a:xfrm>
                <a:off x="166687" y="6564947"/>
                <a:ext cx="788999" cy="246221"/>
              </a:xfrm>
              <a:prstGeom prst="rect">
                <a:avLst/>
              </a:prstGeom>
              <a:blipFill>
                <a:blip r:embed="rId3"/>
                <a:stretch>
                  <a:fillRect b="-10000"/>
                </a:stretch>
              </a:blipFill>
              <a:ln w="9525">
                <a:noFill/>
                <a:miter lim="800000"/>
                <a:headEnd/>
                <a:tailEnd/>
              </a:ln>
              <a:effectLst/>
            </p:spPr>
            <p:txBody>
              <a:bodyPr/>
              <a:lstStyle/>
              <a:p>
                <a:r>
                  <a:rPr lang="en-US">
                    <a:noFill/>
                  </a:rPr>
                  <a:t> </a:t>
                </a:r>
              </a:p>
            </p:txBody>
          </p:sp>
        </mc:Fallback>
      </mc:AlternateContent>
      <p:sp>
        <p:nvSpPr>
          <p:cNvPr id="37948" name="Rectangle 60"/>
          <p:cNvSpPr>
            <a:spLocks noChangeArrowheads="1"/>
          </p:cNvSpPr>
          <p:nvPr/>
        </p:nvSpPr>
        <p:spPr bwMode="auto">
          <a:xfrm>
            <a:off x="700328" y="6208909"/>
            <a:ext cx="4397977" cy="307777"/>
          </a:xfrm>
          <a:prstGeom prst="rect">
            <a:avLst/>
          </a:prstGeom>
          <a:noFill/>
          <a:ln w="9525">
            <a:noFill/>
            <a:miter lim="800000"/>
            <a:headEnd/>
            <a:tailEnd/>
          </a:ln>
          <a:effectLst/>
        </p:spPr>
        <p:txBody>
          <a:bodyPr wrap="square">
            <a:spAutoFit/>
          </a:bodyPr>
          <a:lstStyle/>
          <a:p>
            <a:pPr>
              <a:spcBef>
                <a:spcPct val="30000"/>
              </a:spcBef>
            </a:pPr>
            <a:r>
              <a:rPr lang="en-US" sz="1400" u="sng" dirty="0">
                <a:latin typeface="Arial" pitchFamily="34" charset="0"/>
              </a:rPr>
              <a:t>NOTE</a:t>
            </a:r>
            <a:r>
              <a:rPr lang="en-US" sz="1400" dirty="0">
                <a:latin typeface="Arial" pitchFamily="34" charset="0"/>
              </a:rPr>
              <a:t>:  We will not emphasize texture in ME759.</a:t>
            </a:r>
          </a:p>
        </p:txBody>
      </p:sp>
      <p:sp>
        <p:nvSpPr>
          <p:cNvPr id="37942" name="Line 54"/>
          <p:cNvSpPr>
            <a:spLocks noChangeShapeType="1"/>
          </p:cNvSpPr>
          <p:nvPr/>
        </p:nvSpPr>
        <p:spPr bwMode="auto">
          <a:xfrm>
            <a:off x="955686" y="1791635"/>
            <a:ext cx="6078528" cy="3301067"/>
          </a:xfrm>
          <a:prstGeom prst="line">
            <a:avLst/>
          </a:prstGeom>
          <a:noFill/>
          <a:ln w="15875">
            <a:solidFill>
              <a:srgbClr val="0070C0"/>
            </a:solidFill>
            <a:prstDash val="sysDot"/>
            <a:round/>
            <a:headEnd/>
            <a:tailEnd type="arrow" w="lg" len="sm"/>
          </a:ln>
          <a:effectLst/>
        </p:spPr>
        <p:txBody>
          <a:bodyPr/>
          <a:lstStyle/>
          <a:p>
            <a:endParaRPr lang="en-US"/>
          </a:p>
        </p:txBody>
      </p:sp>
    </p:spTree>
    <p:extLst>
      <p:ext uri="{BB962C8B-B14F-4D97-AF65-F5344CB8AC3E}">
        <p14:creationId xmlns:p14="http://schemas.microsoft.com/office/powerpoint/2010/main" val="3408563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sz="3200" dirty="0"/>
              <a:t>CUDA Device Memory Allocation/Deallocation </a:t>
            </a:r>
          </a:p>
        </p:txBody>
      </p:sp>
      <p:sp>
        <p:nvSpPr>
          <p:cNvPr id="3" name="Slide Number Placeholder 2"/>
          <p:cNvSpPr>
            <a:spLocks noGrp="1"/>
          </p:cNvSpPr>
          <p:nvPr>
            <p:ph type="sldNum" sz="quarter" idx="12"/>
          </p:nvPr>
        </p:nvSpPr>
        <p:spPr/>
        <p:txBody>
          <a:bodyPr/>
          <a:lstStyle/>
          <a:p>
            <a:fld id="{866889CB-F60A-4C2A-81E8-30C53FF816FA}" type="slidenum">
              <a:rPr lang="en-US" altLang="en-US" smtClean="0"/>
              <a:pPr/>
              <a:t>17</a:t>
            </a:fld>
            <a:endParaRPr lang="en-US" altLang="en-US"/>
          </a:p>
        </p:txBody>
      </p:sp>
      <p:sp>
        <p:nvSpPr>
          <p:cNvPr id="280631" name="Rectangle 55"/>
          <p:cNvSpPr>
            <a:spLocks noGrp="1" noChangeArrowheads="1"/>
          </p:cNvSpPr>
          <p:nvPr>
            <p:ph type="body" sz="half" idx="4294967295"/>
          </p:nvPr>
        </p:nvSpPr>
        <p:spPr>
          <a:xfrm>
            <a:off x="143914" y="2189565"/>
            <a:ext cx="5669269" cy="4130288"/>
          </a:xfrm>
        </p:spPr>
        <p:txBody>
          <a:bodyPr/>
          <a:lstStyle/>
          <a:p>
            <a:r>
              <a:rPr lang="en-US" sz="2300" dirty="0" err="1">
                <a:latin typeface="Courier New" panose="02070309020205020404" pitchFamily="49" charset="0"/>
                <a:cs typeface="Courier New" panose="02070309020205020404" pitchFamily="49" charset="0"/>
              </a:rPr>
              <a:t>cudaMalloc</a:t>
            </a:r>
            <a:r>
              <a:rPr lang="en-US" sz="2300" dirty="0">
                <a:latin typeface="Courier New" panose="02070309020205020404" pitchFamily="49" charset="0"/>
                <a:cs typeface="Courier New" panose="02070309020205020404" pitchFamily="49" charset="0"/>
              </a:rPr>
              <a:t>()</a:t>
            </a:r>
          </a:p>
          <a:p>
            <a:pPr lvl="1"/>
            <a:r>
              <a:rPr lang="en-US" sz="2100" dirty="0"/>
              <a:t>Allocates mem in the device </a:t>
            </a:r>
            <a:r>
              <a:rPr lang="en-US" sz="2100" dirty="0">
                <a:solidFill>
                  <a:srgbClr val="C00000"/>
                </a:solidFill>
              </a:rPr>
              <a:t>Global Memory</a:t>
            </a:r>
          </a:p>
          <a:p>
            <a:pPr lvl="1"/>
            <a:r>
              <a:rPr lang="en-US" sz="2100" dirty="0"/>
              <a:t>Requires two parameters</a:t>
            </a:r>
          </a:p>
          <a:p>
            <a:pPr lvl="2"/>
            <a:r>
              <a:rPr lang="en-US" sz="1900" b="1" dirty="0"/>
              <a:t>Address of a pointe</a:t>
            </a:r>
            <a:r>
              <a:rPr lang="en-US" sz="1900" dirty="0"/>
              <a:t>r to the allocated object</a:t>
            </a:r>
          </a:p>
          <a:p>
            <a:pPr lvl="2"/>
            <a:r>
              <a:rPr lang="en-US" sz="1900" b="1" dirty="0"/>
              <a:t>Size of</a:t>
            </a:r>
            <a:r>
              <a:rPr lang="en-US" sz="1900" dirty="0"/>
              <a:t> allocated object</a:t>
            </a:r>
          </a:p>
          <a:p>
            <a:endParaRPr lang="en-US" sz="2300" dirty="0"/>
          </a:p>
          <a:p>
            <a:endParaRPr lang="en-US" sz="2300" dirty="0"/>
          </a:p>
          <a:p>
            <a:r>
              <a:rPr lang="en-US" sz="2300" dirty="0" err="1">
                <a:latin typeface="Courier New" panose="02070309020205020404" pitchFamily="49" charset="0"/>
                <a:cs typeface="Courier New" panose="02070309020205020404" pitchFamily="49" charset="0"/>
              </a:rPr>
              <a:t>cudaFree</a:t>
            </a:r>
            <a:r>
              <a:rPr lang="en-US" sz="2300" dirty="0">
                <a:latin typeface="Courier New" panose="02070309020205020404" pitchFamily="49" charset="0"/>
                <a:cs typeface="Courier New" panose="02070309020205020404" pitchFamily="49" charset="0"/>
              </a:rPr>
              <a:t>()</a:t>
            </a:r>
          </a:p>
          <a:p>
            <a:pPr lvl="1"/>
            <a:r>
              <a:rPr lang="en-US" sz="2100" dirty="0"/>
              <a:t>Frees mem from device Global Memory</a:t>
            </a:r>
          </a:p>
          <a:p>
            <a:pPr lvl="2"/>
            <a:r>
              <a:rPr lang="en-US" sz="1900" dirty="0"/>
              <a:t>Requires a pointer to freed object</a:t>
            </a:r>
          </a:p>
        </p:txBody>
      </p:sp>
      <p:grpSp>
        <p:nvGrpSpPr>
          <p:cNvPr id="280579" name="Group 3"/>
          <p:cNvGrpSpPr>
            <a:grpSpLocks/>
          </p:cNvGrpSpPr>
          <p:nvPr/>
        </p:nvGrpSpPr>
        <p:grpSpPr bwMode="auto">
          <a:xfrm>
            <a:off x="5943600" y="1295400"/>
            <a:ext cx="4724400" cy="5029200"/>
            <a:chOff x="2842" y="974"/>
            <a:chExt cx="2861" cy="3178"/>
          </a:xfrm>
        </p:grpSpPr>
        <p:sp>
          <p:nvSpPr>
            <p:cNvPr id="280580" name="AutoShape 4"/>
            <p:cNvSpPr>
              <a:spLocks noChangeAspect="1" noChangeArrowheads="1"/>
            </p:cNvSpPr>
            <p:nvPr/>
          </p:nvSpPr>
          <p:spPr bwMode="auto">
            <a:xfrm>
              <a:off x="3362" y="974"/>
              <a:ext cx="2341" cy="3178"/>
            </a:xfrm>
            <a:prstGeom prst="rect">
              <a:avLst/>
            </a:prstGeom>
            <a:noFill/>
            <a:ln w="9525">
              <a:noFill/>
              <a:miter lim="800000"/>
              <a:headEnd/>
              <a:tailEnd/>
            </a:ln>
          </p:spPr>
          <p:txBody>
            <a:bodyPr/>
            <a:lstStyle/>
            <a:p>
              <a:endParaRPr lang="en-US"/>
            </a:p>
          </p:txBody>
        </p:sp>
        <p:sp>
          <p:nvSpPr>
            <p:cNvPr id="280581" name="Text Box 5"/>
            <p:cNvSpPr txBox="1">
              <a:spLocks noChangeArrowheads="1"/>
            </p:cNvSpPr>
            <p:nvPr/>
          </p:nvSpPr>
          <p:spPr bwMode="auto">
            <a:xfrm>
              <a:off x="3365" y="977"/>
              <a:ext cx="2335" cy="3172"/>
            </a:xfrm>
            <a:prstGeom prst="rect">
              <a:avLst/>
            </a:prstGeom>
            <a:solidFill>
              <a:srgbClr val="99CCFF"/>
            </a:solidFill>
            <a:ln w="9525">
              <a:solidFill>
                <a:srgbClr val="969696"/>
              </a:solidFill>
              <a:miter lim="800000"/>
              <a:headEnd/>
              <a:tailEnd/>
            </a:ln>
          </p:spPr>
          <p:txBody>
            <a:bodyPr/>
            <a:lstStyle/>
            <a:p>
              <a:r>
                <a:rPr lang="en-US" sz="1200" b="1">
                  <a:solidFill>
                    <a:srgbClr val="003300"/>
                  </a:solidFill>
                </a:rPr>
                <a:t>(Device) Grid</a:t>
              </a:r>
            </a:p>
          </p:txBody>
        </p:sp>
        <p:sp>
          <p:nvSpPr>
            <p:cNvPr id="280582" name="Text Box 6"/>
            <p:cNvSpPr txBox="1">
              <a:spLocks noChangeArrowheads="1"/>
            </p:cNvSpPr>
            <p:nvPr/>
          </p:nvSpPr>
          <p:spPr bwMode="auto">
            <a:xfrm>
              <a:off x="3397" y="3491"/>
              <a:ext cx="2271" cy="269"/>
            </a:xfrm>
            <a:prstGeom prst="rect">
              <a:avLst/>
            </a:prstGeom>
            <a:solidFill>
              <a:srgbClr val="FF6600"/>
            </a:solidFill>
            <a:ln w="9525">
              <a:solidFill>
                <a:srgbClr val="969696"/>
              </a:solidFill>
              <a:miter lim="800000"/>
              <a:headEnd/>
              <a:tailEnd/>
            </a:ln>
          </p:spPr>
          <p:txBody>
            <a:bodyPr/>
            <a:lstStyle/>
            <a:p>
              <a:r>
                <a:rPr lang="en-US" sz="1000" b="1">
                  <a:solidFill>
                    <a:srgbClr val="003300"/>
                  </a:solidFill>
                </a:rPr>
                <a:t>Constant</a:t>
              </a:r>
            </a:p>
            <a:p>
              <a:r>
                <a:rPr lang="en-US" sz="1000" b="1">
                  <a:solidFill>
                    <a:srgbClr val="003300"/>
                  </a:solidFill>
                </a:rPr>
                <a:t>Memory</a:t>
              </a:r>
              <a:endParaRPr lang="en-US" sz="1000">
                <a:solidFill>
                  <a:srgbClr val="003300"/>
                </a:solidFill>
              </a:endParaRPr>
            </a:p>
          </p:txBody>
        </p:sp>
        <p:sp>
          <p:nvSpPr>
            <p:cNvPr id="280583" name="Text Box 7"/>
            <p:cNvSpPr txBox="1">
              <a:spLocks noChangeArrowheads="1"/>
            </p:cNvSpPr>
            <p:nvPr/>
          </p:nvSpPr>
          <p:spPr bwMode="auto">
            <a:xfrm>
              <a:off x="3397" y="3830"/>
              <a:ext cx="2271" cy="268"/>
            </a:xfrm>
            <a:prstGeom prst="rect">
              <a:avLst/>
            </a:prstGeom>
            <a:solidFill>
              <a:srgbClr val="FF6600"/>
            </a:solidFill>
            <a:ln w="9525">
              <a:solidFill>
                <a:srgbClr val="969696"/>
              </a:solidFill>
              <a:miter lim="800000"/>
              <a:headEnd/>
              <a:tailEnd/>
            </a:ln>
          </p:spPr>
          <p:txBody>
            <a:bodyPr/>
            <a:lstStyle/>
            <a:p>
              <a:r>
                <a:rPr lang="en-US" sz="1000" b="1" dirty="0">
                  <a:solidFill>
                    <a:srgbClr val="003300"/>
                  </a:solidFill>
                </a:rPr>
                <a:t>Texture</a:t>
              </a:r>
            </a:p>
            <a:p>
              <a:r>
                <a:rPr lang="en-US" sz="1000" b="1" dirty="0">
                  <a:solidFill>
                    <a:srgbClr val="003300"/>
                  </a:solidFill>
                </a:rPr>
                <a:t>Memory</a:t>
              </a:r>
              <a:endParaRPr lang="en-US" sz="1000" dirty="0">
                <a:solidFill>
                  <a:srgbClr val="003300"/>
                </a:solidFill>
              </a:endParaRPr>
            </a:p>
          </p:txBody>
        </p:sp>
        <p:sp>
          <p:nvSpPr>
            <p:cNvPr id="280584" name="Text Box 8"/>
            <p:cNvSpPr txBox="1">
              <a:spLocks noChangeArrowheads="1"/>
            </p:cNvSpPr>
            <p:nvPr/>
          </p:nvSpPr>
          <p:spPr bwMode="auto">
            <a:xfrm>
              <a:off x="3397" y="3147"/>
              <a:ext cx="2271" cy="268"/>
            </a:xfrm>
            <a:prstGeom prst="rect">
              <a:avLst/>
            </a:prstGeom>
            <a:solidFill>
              <a:srgbClr val="FF6600"/>
            </a:solidFill>
            <a:ln w="9525">
              <a:solidFill>
                <a:srgbClr val="969696"/>
              </a:solidFill>
              <a:miter lim="800000"/>
              <a:headEnd/>
              <a:tailEnd/>
            </a:ln>
          </p:spPr>
          <p:txBody>
            <a:bodyPr/>
            <a:lstStyle/>
            <a:p>
              <a:r>
                <a:rPr lang="en-US" sz="1000" b="1">
                  <a:solidFill>
                    <a:srgbClr val="003300"/>
                  </a:solidFill>
                </a:rPr>
                <a:t>Global</a:t>
              </a:r>
            </a:p>
            <a:p>
              <a:r>
                <a:rPr lang="en-US" sz="1000" b="1">
                  <a:solidFill>
                    <a:srgbClr val="003300"/>
                  </a:solidFill>
                </a:rPr>
                <a:t>Memory</a:t>
              </a:r>
              <a:endParaRPr lang="en-US" sz="1000">
                <a:solidFill>
                  <a:srgbClr val="003300"/>
                </a:solidFill>
              </a:endParaRPr>
            </a:p>
          </p:txBody>
        </p:sp>
        <p:sp>
          <p:nvSpPr>
            <p:cNvPr id="280585" name="Text Box 9"/>
            <p:cNvSpPr txBox="1">
              <a:spLocks noChangeArrowheads="1"/>
            </p:cNvSpPr>
            <p:nvPr/>
          </p:nvSpPr>
          <p:spPr bwMode="auto">
            <a:xfrm>
              <a:off x="3396" y="1288"/>
              <a:ext cx="1116" cy="1797"/>
            </a:xfrm>
            <a:prstGeom prst="rect">
              <a:avLst/>
            </a:prstGeom>
            <a:solidFill>
              <a:srgbClr val="FFCC00"/>
            </a:solidFill>
            <a:ln w="9525">
              <a:solidFill>
                <a:srgbClr val="969696"/>
              </a:solidFill>
              <a:miter lim="800000"/>
              <a:headEnd/>
              <a:tailEnd/>
            </a:ln>
          </p:spPr>
          <p:txBody>
            <a:bodyPr/>
            <a:lstStyle/>
            <a:p>
              <a:r>
                <a:rPr lang="en-US" sz="1200" b="1">
                  <a:solidFill>
                    <a:srgbClr val="003300"/>
                  </a:solidFill>
                </a:rPr>
                <a:t>Block (0, 0)</a:t>
              </a:r>
            </a:p>
          </p:txBody>
        </p:sp>
        <p:sp>
          <p:nvSpPr>
            <p:cNvPr id="280586" name="Text Box 10"/>
            <p:cNvSpPr txBox="1">
              <a:spLocks noChangeArrowheads="1"/>
            </p:cNvSpPr>
            <p:nvPr/>
          </p:nvSpPr>
          <p:spPr bwMode="auto">
            <a:xfrm>
              <a:off x="3427" y="1609"/>
              <a:ext cx="1060" cy="220"/>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Shared Memory</a:t>
              </a:r>
              <a:endParaRPr lang="en-US" sz="1000">
                <a:solidFill>
                  <a:srgbClr val="003300"/>
                </a:solidFill>
              </a:endParaRPr>
            </a:p>
          </p:txBody>
        </p:sp>
        <p:sp>
          <p:nvSpPr>
            <p:cNvPr id="280587" name="Text Box 11"/>
            <p:cNvSpPr txBox="1">
              <a:spLocks noChangeArrowheads="1"/>
            </p:cNvSpPr>
            <p:nvPr/>
          </p:nvSpPr>
          <p:spPr bwMode="auto">
            <a:xfrm>
              <a:off x="3427"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80588" name="Text Box 12"/>
            <p:cNvSpPr txBox="1">
              <a:spLocks noChangeArrowheads="1"/>
            </p:cNvSpPr>
            <p:nvPr/>
          </p:nvSpPr>
          <p:spPr bwMode="auto">
            <a:xfrm>
              <a:off x="3421"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(0, 0)</a:t>
              </a:r>
              <a:endParaRPr lang="en-US" sz="1000">
                <a:solidFill>
                  <a:srgbClr val="003300"/>
                </a:solidFill>
              </a:endParaRPr>
            </a:p>
          </p:txBody>
        </p:sp>
        <p:sp>
          <p:nvSpPr>
            <p:cNvPr id="280589" name="Text Box 13"/>
            <p:cNvSpPr txBox="1">
              <a:spLocks noChangeArrowheads="1"/>
            </p:cNvSpPr>
            <p:nvPr/>
          </p:nvSpPr>
          <p:spPr bwMode="auto">
            <a:xfrm>
              <a:off x="3421" y="1926"/>
              <a:ext cx="392" cy="188"/>
            </a:xfrm>
            <a:prstGeom prst="rect">
              <a:avLst/>
            </a:prstGeom>
            <a:solidFill>
              <a:srgbClr val="FF6600"/>
            </a:solidFill>
            <a:ln w="9525">
              <a:solidFill>
                <a:srgbClr val="969696"/>
              </a:solidFill>
              <a:miter lim="800000"/>
              <a:headEnd/>
              <a:tailEnd/>
            </a:ln>
          </p:spPr>
          <p:txBody>
            <a:bodyPr lIns="0" tIns="0" rIns="0" bIns="0"/>
            <a:lstStyle/>
            <a:p>
              <a:pPr algn="ctr"/>
              <a:r>
                <a:rPr lang="en-US" sz="900" b="1">
                  <a:solidFill>
                    <a:srgbClr val="003300"/>
                  </a:solidFill>
                </a:rPr>
                <a:t>Registers</a:t>
              </a:r>
              <a:endParaRPr lang="en-US" sz="900">
                <a:solidFill>
                  <a:srgbClr val="003300"/>
                </a:solidFill>
              </a:endParaRPr>
            </a:p>
          </p:txBody>
        </p:sp>
        <p:sp>
          <p:nvSpPr>
            <p:cNvPr id="280590" name="Line 14"/>
            <p:cNvSpPr>
              <a:spLocks noChangeShapeType="1"/>
            </p:cNvSpPr>
            <p:nvPr/>
          </p:nvSpPr>
          <p:spPr bwMode="auto">
            <a:xfrm flipV="1">
              <a:off x="3874"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80591" name="Line 15"/>
            <p:cNvSpPr>
              <a:spLocks noChangeShapeType="1"/>
            </p:cNvSpPr>
            <p:nvPr/>
          </p:nvSpPr>
          <p:spPr bwMode="auto">
            <a:xfrm flipV="1">
              <a:off x="3617"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80592" name="Line 16"/>
            <p:cNvSpPr>
              <a:spLocks noChangeShapeType="1"/>
            </p:cNvSpPr>
            <p:nvPr/>
          </p:nvSpPr>
          <p:spPr bwMode="auto">
            <a:xfrm flipV="1">
              <a:off x="3593"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80593" name="Line 17"/>
            <p:cNvSpPr>
              <a:spLocks noChangeShapeType="1"/>
            </p:cNvSpPr>
            <p:nvPr/>
          </p:nvSpPr>
          <p:spPr bwMode="auto">
            <a:xfrm>
              <a:off x="3798"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80594" name="Line 18"/>
            <p:cNvSpPr>
              <a:spLocks noChangeShapeType="1"/>
            </p:cNvSpPr>
            <p:nvPr/>
          </p:nvSpPr>
          <p:spPr bwMode="auto">
            <a:xfrm>
              <a:off x="3919" y="2567"/>
              <a:ext cx="0" cy="1265"/>
            </a:xfrm>
            <a:prstGeom prst="line">
              <a:avLst/>
            </a:prstGeom>
            <a:noFill/>
            <a:ln w="25400">
              <a:solidFill>
                <a:schemeClr val="tx1"/>
              </a:solidFill>
              <a:round/>
              <a:headEnd type="triangle" w="lg" len="med"/>
              <a:tailEnd/>
            </a:ln>
          </p:spPr>
          <p:txBody>
            <a:bodyPr/>
            <a:lstStyle/>
            <a:p>
              <a:endParaRPr lang="en-US"/>
            </a:p>
          </p:txBody>
        </p:sp>
        <p:sp>
          <p:nvSpPr>
            <p:cNvPr id="280595" name="Line 19"/>
            <p:cNvSpPr>
              <a:spLocks noChangeShapeType="1"/>
            </p:cNvSpPr>
            <p:nvPr/>
          </p:nvSpPr>
          <p:spPr bwMode="auto">
            <a:xfrm>
              <a:off x="3858" y="2567"/>
              <a:ext cx="1" cy="921"/>
            </a:xfrm>
            <a:prstGeom prst="line">
              <a:avLst/>
            </a:prstGeom>
            <a:noFill/>
            <a:ln w="25400">
              <a:solidFill>
                <a:schemeClr val="tx1"/>
              </a:solidFill>
              <a:round/>
              <a:headEnd type="triangle" w="lg" len="med"/>
              <a:tailEnd/>
            </a:ln>
          </p:spPr>
          <p:txBody>
            <a:bodyPr/>
            <a:lstStyle/>
            <a:p>
              <a:endParaRPr lang="en-US"/>
            </a:p>
          </p:txBody>
        </p:sp>
        <p:sp>
          <p:nvSpPr>
            <p:cNvPr id="280596" name="Text Box 20"/>
            <p:cNvSpPr txBox="1">
              <a:spLocks noChangeArrowheads="1"/>
            </p:cNvSpPr>
            <p:nvPr/>
          </p:nvSpPr>
          <p:spPr bwMode="auto">
            <a:xfrm>
              <a:off x="3975" y="2709"/>
              <a:ext cx="333"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80597" name="Text Box 21"/>
            <p:cNvSpPr txBox="1">
              <a:spLocks noChangeArrowheads="1"/>
            </p:cNvSpPr>
            <p:nvPr/>
          </p:nvSpPr>
          <p:spPr bwMode="auto">
            <a:xfrm>
              <a:off x="3970"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(1, 0)</a:t>
              </a:r>
              <a:endParaRPr lang="en-US" sz="1000">
                <a:solidFill>
                  <a:srgbClr val="003300"/>
                </a:solidFill>
              </a:endParaRPr>
            </a:p>
          </p:txBody>
        </p:sp>
        <p:sp>
          <p:nvSpPr>
            <p:cNvPr id="280598" name="Text Box 22"/>
            <p:cNvSpPr txBox="1">
              <a:spLocks noChangeArrowheads="1"/>
            </p:cNvSpPr>
            <p:nvPr/>
          </p:nvSpPr>
          <p:spPr bwMode="auto">
            <a:xfrm>
              <a:off x="3970"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80599" name="Line 23"/>
            <p:cNvSpPr>
              <a:spLocks noChangeShapeType="1"/>
            </p:cNvSpPr>
            <p:nvPr/>
          </p:nvSpPr>
          <p:spPr bwMode="auto">
            <a:xfrm flipV="1">
              <a:off x="4422"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80600" name="Line 24"/>
            <p:cNvSpPr>
              <a:spLocks noChangeShapeType="1"/>
            </p:cNvSpPr>
            <p:nvPr/>
          </p:nvSpPr>
          <p:spPr bwMode="auto">
            <a:xfrm flipV="1">
              <a:off x="4166"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80601" name="Line 25"/>
            <p:cNvSpPr>
              <a:spLocks noChangeShapeType="1"/>
            </p:cNvSpPr>
            <p:nvPr/>
          </p:nvSpPr>
          <p:spPr bwMode="auto">
            <a:xfrm flipV="1">
              <a:off x="4141"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80602" name="Line 26"/>
            <p:cNvSpPr>
              <a:spLocks noChangeShapeType="1"/>
            </p:cNvSpPr>
            <p:nvPr/>
          </p:nvSpPr>
          <p:spPr bwMode="auto">
            <a:xfrm>
              <a:off x="4347"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80603" name="Line 27"/>
            <p:cNvSpPr>
              <a:spLocks noChangeShapeType="1"/>
            </p:cNvSpPr>
            <p:nvPr/>
          </p:nvSpPr>
          <p:spPr bwMode="auto">
            <a:xfrm>
              <a:off x="4467" y="2567"/>
              <a:ext cx="0" cy="1265"/>
            </a:xfrm>
            <a:prstGeom prst="line">
              <a:avLst/>
            </a:prstGeom>
            <a:noFill/>
            <a:ln w="25400">
              <a:solidFill>
                <a:schemeClr val="tx1"/>
              </a:solidFill>
              <a:round/>
              <a:headEnd type="triangle" w="lg" len="med"/>
              <a:tailEnd/>
            </a:ln>
          </p:spPr>
          <p:txBody>
            <a:bodyPr/>
            <a:lstStyle/>
            <a:p>
              <a:endParaRPr lang="en-US"/>
            </a:p>
          </p:txBody>
        </p:sp>
        <p:sp>
          <p:nvSpPr>
            <p:cNvPr id="280604" name="Line 28"/>
            <p:cNvSpPr>
              <a:spLocks noChangeShapeType="1"/>
            </p:cNvSpPr>
            <p:nvPr/>
          </p:nvSpPr>
          <p:spPr bwMode="auto">
            <a:xfrm>
              <a:off x="4406" y="2567"/>
              <a:ext cx="1" cy="921"/>
            </a:xfrm>
            <a:prstGeom prst="line">
              <a:avLst/>
            </a:prstGeom>
            <a:noFill/>
            <a:ln w="25400">
              <a:solidFill>
                <a:schemeClr val="tx1"/>
              </a:solidFill>
              <a:round/>
              <a:headEnd type="triangle" w="lg" len="med"/>
              <a:tailEnd/>
            </a:ln>
          </p:spPr>
          <p:txBody>
            <a:bodyPr/>
            <a:lstStyle/>
            <a:p>
              <a:endParaRPr lang="en-US"/>
            </a:p>
          </p:txBody>
        </p:sp>
        <p:sp>
          <p:nvSpPr>
            <p:cNvPr id="280605" name="Text Box 29"/>
            <p:cNvSpPr txBox="1">
              <a:spLocks noChangeArrowheads="1"/>
            </p:cNvSpPr>
            <p:nvPr/>
          </p:nvSpPr>
          <p:spPr bwMode="auto">
            <a:xfrm>
              <a:off x="4553" y="1288"/>
              <a:ext cx="1116" cy="1797"/>
            </a:xfrm>
            <a:prstGeom prst="rect">
              <a:avLst/>
            </a:prstGeom>
            <a:solidFill>
              <a:srgbClr val="FFCC00"/>
            </a:solidFill>
            <a:ln w="9525">
              <a:solidFill>
                <a:srgbClr val="969696"/>
              </a:solidFill>
              <a:miter lim="800000"/>
              <a:headEnd/>
              <a:tailEnd/>
            </a:ln>
          </p:spPr>
          <p:txBody>
            <a:bodyPr/>
            <a:lstStyle/>
            <a:p>
              <a:r>
                <a:rPr lang="en-US" sz="1200" b="1">
                  <a:solidFill>
                    <a:srgbClr val="003300"/>
                  </a:solidFill>
                </a:rPr>
                <a:t>Block (1, 0)</a:t>
              </a:r>
              <a:endParaRPr lang="en-US">
                <a:solidFill>
                  <a:srgbClr val="003300"/>
                </a:solidFill>
              </a:endParaRPr>
            </a:p>
          </p:txBody>
        </p:sp>
        <p:sp>
          <p:nvSpPr>
            <p:cNvPr id="280606" name="Text Box 30"/>
            <p:cNvSpPr txBox="1">
              <a:spLocks noChangeArrowheads="1"/>
            </p:cNvSpPr>
            <p:nvPr/>
          </p:nvSpPr>
          <p:spPr bwMode="auto">
            <a:xfrm>
              <a:off x="4583" y="1609"/>
              <a:ext cx="1061" cy="220"/>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Shared Memory</a:t>
              </a:r>
              <a:endParaRPr lang="en-US" sz="1000">
                <a:solidFill>
                  <a:srgbClr val="003300"/>
                </a:solidFill>
              </a:endParaRPr>
            </a:p>
          </p:txBody>
        </p:sp>
        <p:sp>
          <p:nvSpPr>
            <p:cNvPr id="280607" name="Text Box 31"/>
            <p:cNvSpPr txBox="1">
              <a:spLocks noChangeArrowheads="1"/>
            </p:cNvSpPr>
            <p:nvPr/>
          </p:nvSpPr>
          <p:spPr bwMode="auto">
            <a:xfrm>
              <a:off x="4583"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80608" name="Text Box 32"/>
            <p:cNvSpPr txBox="1">
              <a:spLocks noChangeArrowheads="1"/>
            </p:cNvSpPr>
            <p:nvPr/>
          </p:nvSpPr>
          <p:spPr bwMode="auto">
            <a:xfrm>
              <a:off x="4578"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(0, 0)</a:t>
              </a:r>
              <a:endParaRPr lang="en-US" sz="1000">
                <a:solidFill>
                  <a:srgbClr val="003300"/>
                </a:solidFill>
              </a:endParaRPr>
            </a:p>
          </p:txBody>
        </p:sp>
        <p:sp>
          <p:nvSpPr>
            <p:cNvPr id="280609" name="Text Box 33"/>
            <p:cNvSpPr txBox="1">
              <a:spLocks noChangeArrowheads="1"/>
            </p:cNvSpPr>
            <p:nvPr/>
          </p:nvSpPr>
          <p:spPr bwMode="auto">
            <a:xfrm>
              <a:off x="4578"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80610" name="Line 34"/>
            <p:cNvSpPr>
              <a:spLocks noChangeShapeType="1"/>
            </p:cNvSpPr>
            <p:nvPr/>
          </p:nvSpPr>
          <p:spPr bwMode="auto">
            <a:xfrm flipV="1">
              <a:off x="5030"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80611" name="Line 35"/>
            <p:cNvSpPr>
              <a:spLocks noChangeShapeType="1"/>
            </p:cNvSpPr>
            <p:nvPr/>
          </p:nvSpPr>
          <p:spPr bwMode="auto">
            <a:xfrm flipV="1">
              <a:off x="4774"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80612" name="Line 36"/>
            <p:cNvSpPr>
              <a:spLocks noChangeShapeType="1"/>
            </p:cNvSpPr>
            <p:nvPr/>
          </p:nvSpPr>
          <p:spPr bwMode="auto">
            <a:xfrm flipV="1">
              <a:off x="4749"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80613" name="Line 37"/>
            <p:cNvSpPr>
              <a:spLocks noChangeShapeType="1"/>
            </p:cNvSpPr>
            <p:nvPr/>
          </p:nvSpPr>
          <p:spPr bwMode="auto">
            <a:xfrm>
              <a:off x="4955"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80614" name="Line 38"/>
            <p:cNvSpPr>
              <a:spLocks noChangeShapeType="1"/>
            </p:cNvSpPr>
            <p:nvPr/>
          </p:nvSpPr>
          <p:spPr bwMode="auto">
            <a:xfrm>
              <a:off x="5075" y="2567"/>
              <a:ext cx="0" cy="1265"/>
            </a:xfrm>
            <a:prstGeom prst="line">
              <a:avLst/>
            </a:prstGeom>
            <a:noFill/>
            <a:ln w="25400">
              <a:solidFill>
                <a:schemeClr val="tx1"/>
              </a:solidFill>
              <a:round/>
              <a:headEnd type="triangle" w="lg" len="med"/>
              <a:tailEnd/>
            </a:ln>
          </p:spPr>
          <p:txBody>
            <a:bodyPr/>
            <a:lstStyle/>
            <a:p>
              <a:endParaRPr lang="en-US"/>
            </a:p>
          </p:txBody>
        </p:sp>
        <p:sp>
          <p:nvSpPr>
            <p:cNvPr id="280615" name="Line 39"/>
            <p:cNvSpPr>
              <a:spLocks noChangeShapeType="1"/>
            </p:cNvSpPr>
            <p:nvPr/>
          </p:nvSpPr>
          <p:spPr bwMode="auto">
            <a:xfrm>
              <a:off x="5014" y="2567"/>
              <a:ext cx="1" cy="921"/>
            </a:xfrm>
            <a:prstGeom prst="line">
              <a:avLst/>
            </a:prstGeom>
            <a:noFill/>
            <a:ln w="25400">
              <a:solidFill>
                <a:schemeClr val="tx1"/>
              </a:solidFill>
              <a:round/>
              <a:headEnd type="triangle" w="lg" len="med"/>
              <a:tailEnd/>
            </a:ln>
          </p:spPr>
          <p:txBody>
            <a:bodyPr/>
            <a:lstStyle/>
            <a:p>
              <a:endParaRPr lang="en-US"/>
            </a:p>
          </p:txBody>
        </p:sp>
        <p:sp>
          <p:nvSpPr>
            <p:cNvPr id="280616" name="Text Box 40"/>
            <p:cNvSpPr txBox="1">
              <a:spLocks noChangeArrowheads="1"/>
            </p:cNvSpPr>
            <p:nvPr/>
          </p:nvSpPr>
          <p:spPr bwMode="auto">
            <a:xfrm>
              <a:off x="5132"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80617" name="Text Box 41"/>
            <p:cNvSpPr txBox="1">
              <a:spLocks noChangeArrowheads="1"/>
            </p:cNvSpPr>
            <p:nvPr/>
          </p:nvSpPr>
          <p:spPr bwMode="auto">
            <a:xfrm>
              <a:off x="5127"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(1, 0)</a:t>
              </a:r>
              <a:endParaRPr lang="en-US" sz="1000">
                <a:solidFill>
                  <a:srgbClr val="003300"/>
                </a:solidFill>
              </a:endParaRPr>
            </a:p>
          </p:txBody>
        </p:sp>
        <p:sp>
          <p:nvSpPr>
            <p:cNvPr id="280618" name="Text Box 42"/>
            <p:cNvSpPr txBox="1">
              <a:spLocks noChangeArrowheads="1"/>
            </p:cNvSpPr>
            <p:nvPr/>
          </p:nvSpPr>
          <p:spPr bwMode="auto">
            <a:xfrm>
              <a:off x="5127"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80619" name="Line 43"/>
            <p:cNvSpPr>
              <a:spLocks noChangeShapeType="1"/>
            </p:cNvSpPr>
            <p:nvPr/>
          </p:nvSpPr>
          <p:spPr bwMode="auto">
            <a:xfrm flipV="1">
              <a:off x="5579"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80620" name="Line 44"/>
            <p:cNvSpPr>
              <a:spLocks noChangeShapeType="1"/>
            </p:cNvSpPr>
            <p:nvPr/>
          </p:nvSpPr>
          <p:spPr bwMode="auto">
            <a:xfrm flipV="1">
              <a:off x="5322"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80621" name="Line 45"/>
            <p:cNvSpPr>
              <a:spLocks noChangeShapeType="1"/>
            </p:cNvSpPr>
            <p:nvPr/>
          </p:nvSpPr>
          <p:spPr bwMode="auto">
            <a:xfrm flipV="1">
              <a:off x="5298"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80622" name="Line 46"/>
            <p:cNvSpPr>
              <a:spLocks noChangeShapeType="1"/>
            </p:cNvSpPr>
            <p:nvPr/>
          </p:nvSpPr>
          <p:spPr bwMode="auto">
            <a:xfrm>
              <a:off x="5504"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80623" name="Line 47"/>
            <p:cNvSpPr>
              <a:spLocks noChangeShapeType="1"/>
            </p:cNvSpPr>
            <p:nvPr/>
          </p:nvSpPr>
          <p:spPr bwMode="auto">
            <a:xfrm>
              <a:off x="5624" y="2567"/>
              <a:ext cx="0" cy="1265"/>
            </a:xfrm>
            <a:prstGeom prst="line">
              <a:avLst/>
            </a:prstGeom>
            <a:noFill/>
            <a:ln w="25400">
              <a:solidFill>
                <a:schemeClr val="tx1"/>
              </a:solidFill>
              <a:round/>
              <a:headEnd type="triangle" w="lg" len="med"/>
              <a:tailEnd/>
            </a:ln>
          </p:spPr>
          <p:txBody>
            <a:bodyPr/>
            <a:lstStyle/>
            <a:p>
              <a:endParaRPr lang="en-US"/>
            </a:p>
          </p:txBody>
        </p:sp>
        <p:sp>
          <p:nvSpPr>
            <p:cNvPr id="280624" name="Line 48"/>
            <p:cNvSpPr>
              <a:spLocks noChangeShapeType="1"/>
            </p:cNvSpPr>
            <p:nvPr/>
          </p:nvSpPr>
          <p:spPr bwMode="auto">
            <a:xfrm>
              <a:off x="5563" y="2567"/>
              <a:ext cx="1" cy="921"/>
            </a:xfrm>
            <a:prstGeom prst="line">
              <a:avLst/>
            </a:prstGeom>
            <a:noFill/>
            <a:ln w="25400">
              <a:solidFill>
                <a:schemeClr val="tx1"/>
              </a:solidFill>
              <a:round/>
              <a:headEnd type="triangle" w="lg" len="med"/>
              <a:tailEnd/>
            </a:ln>
          </p:spPr>
          <p:txBody>
            <a:bodyPr/>
            <a:lstStyle/>
            <a:p>
              <a:endParaRPr lang="en-US"/>
            </a:p>
          </p:txBody>
        </p:sp>
        <p:sp>
          <p:nvSpPr>
            <p:cNvPr id="280625" name="Text Box 49"/>
            <p:cNvSpPr txBox="1">
              <a:spLocks noChangeArrowheads="1"/>
            </p:cNvSpPr>
            <p:nvPr/>
          </p:nvSpPr>
          <p:spPr bwMode="auto">
            <a:xfrm>
              <a:off x="2842" y="3144"/>
              <a:ext cx="355" cy="1008"/>
            </a:xfrm>
            <a:prstGeom prst="rect">
              <a:avLst/>
            </a:prstGeom>
            <a:solidFill>
              <a:srgbClr val="99CCFF"/>
            </a:solidFill>
            <a:ln w="9525">
              <a:solidFill>
                <a:srgbClr val="969696"/>
              </a:solidFill>
              <a:miter lim="800000"/>
              <a:headEnd/>
              <a:tailEnd/>
            </a:ln>
          </p:spPr>
          <p:txBody>
            <a:bodyPr/>
            <a:lstStyle/>
            <a:p>
              <a:r>
                <a:rPr lang="en-US" sz="1000" b="1">
                  <a:solidFill>
                    <a:srgbClr val="003300"/>
                  </a:solidFill>
                </a:rPr>
                <a:t>Host</a:t>
              </a:r>
            </a:p>
          </p:txBody>
        </p:sp>
        <p:sp>
          <p:nvSpPr>
            <p:cNvPr id="280626" name="Line 50"/>
            <p:cNvSpPr>
              <a:spLocks noChangeShapeType="1"/>
            </p:cNvSpPr>
            <p:nvPr/>
          </p:nvSpPr>
          <p:spPr bwMode="auto">
            <a:xfrm flipV="1">
              <a:off x="3197" y="3278"/>
              <a:ext cx="199" cy="0"/>
            </a:xfrm>
            <a:prstGeom prst="line">
              <a:avLst/>
            </a:prstGeom>
            <a:noFill/>
            <a:ln w="25400">
              <a:solidFill>
                <a:schemeClr val="tx1"/>
              </a:solidFill>
              <a:round/>
              <a:headEnd type="triangle" w="lg" len="med"/>
              <a:tailEnd type="triangle" w="lg" len="med"/>
            </a:ln>
          </p:spPr>
          <p:txBody>
            <a:bodyPr/>
            <a:lstStyle/>
            <a:p>
              <a:endParaRPr lang="en-US"/>
            </a:p>
          </p:txBody>
        </p:sp>
        <p:sp>
          <p:nvSpPr>
            <p:cNvPr id="280627" name="Line 51"/>
            <p:cNvSpPr>
              <a:spLocks noChangeShapeType="1"/>
            </p:cNvSpPr>
            <p:nvPr/>
          </p:nvSpPr>
          <p:spPr bwMode="auto">
            <a:xfrm flipV="1">
              <a:off x="3197" y="3618"/>
              <a:ext cx="199" cy="0"/>
            </a:xfrm>
            <a:prstGeom prst="line">
              <a:avLst/>
            </a:prstGeom>
            <a:noFill/>
            <a:ln w="25400">
              <a:solidFill>
                <a:schemeClr val="tx1"/>
              </a:solidFill>
              <a:round/>
              <a:headEnd type="triangle" w="lg" len="med"/>
              <a:tailEnd type="triangle" w="lg" len="med"/>
            </a:ln>
          </p:spPr>
          <p:txBody>
            <a:bodyPr/>
            <a:lstStyle/>
            <a:p>
              <a:endParaRPr lang="en-US"/>
            </a:p>
          </p:txBody>
        </p:sp>
        <p:sp>
          <p:nvSpPr>
            <p:cNvPr id="280628" name="Line 52"/>
            <p:cNvSpPr>
              <a:spLocks noChangeShapeType="1"/>
            </p:cNvSpPr>
            <p:nvPr/>
          </p:nvSpPr>
          <p:spPr bwMode="auto">
            <a:xfrm flipV="1">
              <a:off x="3197" y="3958"/>
              <a:ext cx="199" cy="0"/>
            </a:xfrm>
            <a:prstGeom prst="line">
              <a:avLst/>
            </a:prstGeom>
            <a:noFill/>
            <a:ln w="25400">
              <a:solidFill>
                <a:schemeClr val="tx1"/>
              </a:solidFill>
              <a:round/>
              <a:headEnd type="triangle" w="lg" len="med"/>
              <a:tailEnd type="triangle" w="lg" len="med"/>
            </a:ln>
          </p:spPr>
          <p:txBody>
            <a:bodyPr/>
            <a:lstStyle/>
            <a:p>
              <a:endParaRPr lang="en-US"/>
            </a:p>
          </p:txBody>
        </p:sp>
      </p:grpSp>
      <p:sp>
        <p:nvSpPr>
          <p:cNvPr id="280629" name="Line 53"/>
          <p:cNvSpPr>
            <a:spLocks noChangeShapeType="1"/>
          </p:cNvSpPr>
          <p:nvPr/>
        </p:nvSpPr>
        <p:spPr bwMode="auto">
          <a:xfrm>
            <a:off x="5687138" y="2884449"/>
            <a:ext cx="1161381" cy="1871887"/>
          </a:xfrm>
          <a:prstGeom prst="line">
            <a:avLst/>
          </a:prstGeom>
          <a:noFill/>
          <a:ln w="63500">
            <a:solidFill>
              <a:srgbClr val="C00000"/>
            </a:solidFill>
            <a:round/>
            <a:headEnd/>
            <a:tailEnd type="triangle" w="med" len="med"/>
          </a:ln>
          <a:effectLst/>
        </p:spPr>
        <p:txBody>
          <a:bodyPr/>
          <a:lstStyle/>
          <a:p>
            <a:endParaRPr lang="en-US"/>
          </a:p>
        </p:txBody>
      </p:sp>
    </p:spTree>
    <p:extLst>
      <p:ext uri="{BB962C8B-B14F-4D97-AF65-F5344CB8AC3E}">
        <p14:creationId xmlns:p14="http://schemas.microsoft.com/office/powerpoint/2010/main" val="1354638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sz="3500" dirty="0"/>
              <a:t>CUDA Host-Device Data Transfer</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18</a:t>
            </a:fld>
            <a:endParaRPr lang="en-US" altLang="en-US" dirty="0"/>
          </a:p>
        </p:txBody>
      </p:sp>
      <p:sp>
        <p:nvSpPr>
          <p:cNvPr id="282627" name="Rectangle 3"/>
          <p:cNvSpPr>
            <a:spLocks noGrp="1" noChangeArrowheads="1"/>
          </p:cNvSpPr>
          <p:nvPr>
            <p:ph idx="4294967295"/>
          </p:nvPr>
        </p:nvSpPr>
        <p:spPr>
          <a:xfrm>
            <a:off x="195628" y="1656885"/>
            <a:ext cx="5199019" cy="4582259"/>
          </a:xfrm>
        </p:spPr>
        <p:txBody>
          <a:bodyPr>
            <a:normAutofit/>
          </a:bodyPr>
          <a:lstStyle/>
          <a:p>
            <a:pPr>
              <a:lnSpc>
                <a:spcPct val="90000"/>
              </a:lnSpc>
            </a:pPr>
            <a:r>
              <a:rPr lang="en-US" sz="2000" dirty="0" err="1">
                <a:latin typeface="Courier New" panose="02070309020205020404" pitchFamily="49" charset="0"/>
                <a:ea typeface="Times New Roman" pitchFamily="18" charset="0"/>
                <a:cs typeface="Courier New" panose="02070309020205020404" pitchFamily="49" charset="0"/>
              </a:rPr>
              <a:t>cudaMemcpy</a:t>
            </a:r>
            <a:r>
              <a:rPr lang="en-US" sz="2000" dirty="0">
                <a:latin typeface="Courier New" panose="02070309020205020404" pitchFamily="49" charset="0"/>
                <a:ea typeface="Times New Roman" pitchFamily="18" charset="0"/>
                <a:cs typeface="Courier New" panose="02070309020205020404" pitchFamily="49" charset="0"/>
              </a:rPr>
              <a:t>()</a:t>
            </a:r>
          </a:p>
          <a:p>
            <a:pPr lvl="1">
              <a:lnSpc>
                <a:spcPct val="90000"/>
              </a:lnSpc>
            </a:pPr>
            <a:r>
              <a:rPr lang="en-US" sz="1800" dirty="0">
                <a:ea typeface="Times New Roman" pitchFamily="18" charset="0"/>
                <a:cs typeface="Courier New" pitchFamily="49" charset="0"/>
              </a:rPr>
              <a:t>Memory data transfer</a:t>
            </a:r>
          </a:p>
          <a:p>
            <a:pPr lvl="1">
              <a:lnSpc>
                <a:spcPct val="90000"/>
              </a:lnSpc>
            </a:pPr>
            <a:r>
              <a:rPr lang="en-US" sz="1800" dirty="0">
                <a:ea typeface="Times New Roman" pitchFamily="18" charset="0"/>
                <a:cs typeface="Courier New" pitchFamily="49" charset="0"/>
              </a:rPr>
              <a:t>Requires four parameters</a:t>
            </a:r>
          </a:p>
          <a:p>
            <a:pPr lvl="2">
              <a:lnSpc>
                <a:spcPct val="90000"/>
              </a:lnSpc>
            </a:pPr>
            <a:r>
              <a:rPr lang="en-US" dirty="0">
                <a:ea typeface="Times New Roman" pitchFamily="18" charset="0"/>
                <a:cs typeface="Courier New" pitchFamily="49" charset="0"/>
              </a:rPr>
              <a:t>Pointer to source </a:t>
            </a:r>
          </a:p>
          <a:p>
            <a:pPr lvl="2">
              <a:lnSpc>
                <a:spcPct val="90000"/>
              </a:lnSpc>
            </a:pPr>
            <a:r>
              <a:rPr lang="en-US" dirty="0">
                <a:ea typeface="Times New Roman" pitchFamily="18" charset="0"/>
                <a:cs typeface="Courier New" pitchFamily="49" charset="0"/>
              </a:rPr>
              <a:t>Pointer to destination</a:t>
            </a:r>
          </a:p>
          <a:p>
            <a:pPr lvl="2">
              <a:lnSpc>
                <a:spcPct val="90000"/>
              </a:lnSpc>
            </a:pPr>
            <a:r>
              <a:rPr lang="en-US" dirty="0">
                <a:ea typeface="Times New Roman" pitchFamily="18" charset="0"/>
                <a:cs typeface="Courier New" pitchFamily="49" charset="0"/>
              </a:rPr>
              <a:t>Number of bytes copied</a:t>
            </a:r>
          </a:p>
          <a:p>
            <a:pPr lvl="2">
              <a:lnSpc>
                <a:spcPct val="90000"/>
              </a:lnSpc>
            </a:pPr>
            <a:r>
              <a:rPr lang="en-US" dirty="0">
                <a:ea typeface="Times New Roman" pitchFamily="18" charset="0"/>
                <a:cs typeface="Courier New" pitchFamily="49" charset="0"/>
              </a:rPr>
              <a:t>Type of transfer </a:t>
            </a:r>
          </a:p>
          <a:p>
            <a:pPr lvl="3">
              <a:lnSpc>
                <a:spcPct val="90000"/>
              </a:lnSpc>
            </a:pPr>
            <a:r>
              <a:rPr lang="en-US" dirty="0">
                <a:ea typeface="Times New Roman" pitchFamily="18" charset="0"/>
                <a:cs typeface="Courier New" pitchFamily="49" charset="0"/>
              </a:rPr>
              <a:t>Host to Host</a:t>
            </a:r>
          </a:p>
          <a:p>
            <a:pPr lvl="3">
              <a:lnSpc>
                <a:spcPct val="90000"/>
              </a:lnSpc>
            </a:pPr>
            <a:r>
              <a:rPr lang="en-US" dirty="0">
                <a:ea typeface="Times New Roman" pitchFamily="18" charset="0"/>
                <a:cs typeface="Courier New" pitchFamily="49" charset="0"/>
              </a:rPr>
              <a:t>Host to Device</a:t>
            </a:r>
          </a:p>
          <a:p>
            <a:pPr lvl="3">
              <a:lnSpc>
                <a:spcPct val="90000"/>
              </a:lnSpc>
            </a:pPr>
            <a:r>
              <a:rPr lang="en-US" dirty="0">
                <a:ea typeface="Times New Roman" pitchFamily="18" charset="0"/>
                <a:cs typeface="Courier New" pitchFamily="49" charset="0"/>
              </a:rPr>
              <a:t>Device to Host</a:t>
            </a:r>
          </a:p>
          <a:p>
            <a:pPr lvl="3">
              <a:lnSpc>
                <a:spcPct val="90000"/>
              </a:lnSpc>
            </a:pPr>
            <a:r>
              <a:rPr lang="en-US" dirty="0">
                <a:ea typeface="Times New Roman" pitchFamily="18" charset="0"/>
                <a:cs typeface="Courier New" pitchFamily="49" charset="0"/>
              </a:rPr>
              <a:t>Device to Device</a:t>
            </a:r>
          </a:p>
          <a:p>
            <a:pPr lvl="3">
              <a:lnSpc>
                <a:spcPct val="90000"/>
              </a:lnSpc>
            </a:pPr>
            <a:endParaRPr lang="en-US" sz="1400" dirty="0">
              <a:ea typeface="Times New Roman" pitchFamily="18" charset="0"/>
              <a:cs typeface="Courier New" pitchFamily="49" charset="0"/>
            </a:endParaRPr>
          </a:p>
          <a:p>
            <a:pPr lvl="1">
              <a:lnSpc>
                <a:spcPct val="90000"/>
              </a:lnSpc>
            </a:pPr>
            <a:r>
              <a:rPr lang="en-US" sz="1800" dirty="0">
                <a:ea typeface="Times New Roman" pitchFamily="18" charset="0"/>
                <a:cs typeface="Courier New" pitchFamily="49" charset="0"/>
              </a:rPr>
              <a:t>Things happen over a </a:t>
            </a:r>
            <a:r>
              <a:rPr lang="en-US" sz="1800" dirty="0" err="1">
                <a:ea typeface="Times New Roman" pitchFamily="18" charset="0"/>
                <a:cs typeface="Courier New" pitchFamily="49" charset="0"/>
              </a:rPr>
              <a:t>PCIe</a:t>
            </a:r>
            <a:r>
              <a:rPr lang="en-US" sz="1800" dirty="0">
                <a:ea typeface="Times New Roman" pitchFamily="18" charset="0"/>
                <a:cs typeface="Courier New" pitchFamily="49" charset="0"/>
              </a:rPr>
              <a:t> connection</a:t>
            </a:r>
          </a:p>
          <a:p>
            <a:pPr lvl="2">
              <a:lnSpc>
                <a:spcPct val="90000"/>
              </a:lnSpc>
            </a:pPr>
            <a:r>
              <a:rPr lang="en-US" sz="1600" dirty="0">
                <a:ea typeface="Times New Roman" pitchFamily="18" charset="0"/>
                <a:cs typeface="Courier New" pitchFamily="49" charset="0"/>
              </a:rPr>
              <a:t>Up to 16 GB/s (PCIe 3.0 x16, in each direction)</a:t>
            </a:r>
          </a:p>
          <a:p>
            <a:pPr lvl="2">
              <a:lnSpc>
                <a:spcPct val="90000"/>
              </a:lnSpc>
            </a:pPr>
            <a:r>
              <a:rPr lang="en-US" sz="1600" dirty="0">
                <a:ea typeface="Times New Roman" pitchFamily="18" charset="0"/>
                <a:cs typeface="Courier New" pitchFamily="49" charset="0"/>
              </a:rPr>
              <a:t>Up to 32 GB/s (PCIe 4.0 x16, in each direction)</a:t>
            </a:r>
          </a:p>
        </p:txBody>
      </p:sp>
      <p:grpSp>
        <p:nvGrpSpPr>
          <p:cNvPr id="282628" name="Group 4"/>
          <p:cNvGrpSpPr>
            <a:grpSpLocks/>
          </p:cNvGrpSpPr>
          <p:nvPr/>
        </p:nvGrpSpPr>
        <p:grpSpPr bwMode="auto">
          <a:xfrm>
            <a:off x="5486400" y="1295400"/>
            <a:ext cx="4953000" cy="5029200"/>
            <a:chOff x="2842" y="974"/>
            <a:chExt cx="2861" cy="3178"/>
          </a:xfrm>
        </p:grpSpPr>
        <p:sp>
          <p:nvSpPr>
            <p:cNvPr id="282629" name="AutoShape 5"/>
            <p:cNvSpPr>
              <a:spLocks noChangeAspect="1" noChangeArrowheads="1"/>
            </p:cNvSpPr>
            <p:nvPr/>
          </p:nvSpPr>
          <p:spPr bwMode="auto">
            <a:xfrm>
              <a:off x="3362" y="974"/>
              <a:ext cx="2341" cy="3178"/>
            </a:xfrm>
            <a:prstGeom prst="rect">
              <a:avLst/>
            </a:prstGeom>
            <a:noFill/>
            <a:ln w="9525">
              <a:noFill/>
              <a:miter lim="800000"/>
              <a:headEnd/>
              <a:tailEnd/>
            </a:ln>
          </p:spPr>
          <p:txBody>
            <a:bodyPr/>
            <a:lstStyle/>
            <a:p>
              <a:endParaRPr lang="en-US"/>
            </a:p>
          </p:txBody>
        </p:sp>
        <p:sp>
          <p:nvSpPr>
            <p:cNvPr id="282630" name="Text Box 6"/>
            <p:cNvSpPr txBox="1">
              <a:spLocks noChangeArrowheads="1"/>
            </p:cNvSpPr>
            <p:nvPr/>
          </p:nvSpPr>
          <p:spPr bwMode="auto">
            <a:xfrm>
              <a:off x="3365" y="977"/>
              <a:ext cx="2335" cy="3172"/>
            </a:xfrm>
            <a:prstGeom prst="rect">
              <a:avLst/>
            </a:prstGeom>
            <a:solidFill>
              <a:srgbClr val="99CCFF"/>
            </a:solidFill>
            <a:ln w="9525">
              <a:solidFill>
                <a:srgbClr val="969696"/>
              </a:solidFill>
              <a:miter lim="800000"/>
              <a:headEnd/>
              <a:tailEnd/>
            </a:ln>
          </p:spPr>
          <p:txBody>
            <a:bodyPr/>
            <a:lstStyle/>
            <a:p>
              <a:r>
                <a:rPr lang="en-US" sz="1200" b="1">
                  <a:solidFill>
                    <a:srgbClr val="003300"/>
                  </a:solidFill>
                </a:rPr>
                <a:t>(Device) Grid</a:t>
              </a:r>
            </a:p>
          </p:txBody>
        </p:sp>
        <p:sp>
          <p:nvSpPr>
            <p:cNvPr id="282631" name="Text Box 7"/>
            <p:cNvSpPr txBox="1">
              <a:spLocks noChangeArrowheads="1"/>
            </p:cNvSpPr>
            <p:nvPr/>
          </p:nvSpPr>
          <p:spPr bwMode="auto">
            <a:xfrm>
              <a:off x="3397" y="3491"/>
              <a:ext cx="2271" cy="269"/>
            </a:xfrm>
            <a:prstGeom prst="rect">
              <a:avLst/>
            </a:prstGeom>
            <a:solidFill>
              <a:srgbClr val="FF6600"/>
            </a:solidFill>
            <a:ln w="9525">
              <a:solidFill>
                <a:srgbClr val="969696"/>
              </a:solidFill>
              <a:miter lim="800000"/>
              <a:headEnd/>
              <a:tailEnd/>
            </a:ln>
          </p:spPr>
          <p:txBody>
            <a:bodyPr/>
            <a:lstStyle/>
            <a:p>
              <a:r>
                <a:rPr lang="en-US" sz="1000" b="1">
                  <a:solidFill>
                    <a:srgbClr val="003300"/>
                  </a:solidFill>
                </a:rPr>
                <a:t>Constant</a:t>
              </a:r>
            </a:p>
            <a:p>
              <a:r>
                <a:rPr lang="en-US" sz="1000" b="1">
                  <a:solidFill>
                    <a:srgbClr val="003300"/>
                  </a:solidFill>
                </a:rPr>
                <a:t>Memory</a:t>
              </a:r>
              <a:endParaRPr lang="en-US" sz="1000">
                <a:solidFill>
                  <a:srgbClr val="003300"/>
                </a:solidFill>
              </a:endParaRPr>
            </a:p>
          </p:txBody>
        </p:sp>
        <p:sp>
          <p:nvSpPr>
            <p:cNvPr id="282632" name="Text Box 8"/>
            <p:cNvSpPr txBox="1">
              <a:spLocks noChangeArrowheads="1"/>
            </p:cNvSpPr>
            <p:nvPr/>
          </p:nvSpPr>
          <p:spPr bwMode="auto">
            <a:xfrm>
              <a:off x="3397" y="3830"/>
              <a:ext cx="2271" cy="268"/>
            </a:xfrm>
            <a:prstGeom prst="rect">
              <a:avLst/>
            </a:prstGeom>
            <a:solidFill>
              <a:srgbClr val="FF6600"/>
            </a:solidFill>
            <a:ln w="9525">
              <a:solidFill>
                <a:srgbClr val="969696"/>
              </a:solidFill>
              <a:miter lim="800000"/>
              <a:headEnd/>
              <a:tailEnd/>
            </a:ln>
          </p:spPr>
          <p:txBody>
            <a:bodyPr/>
            <a:lstStyle/>
            <a:p>
              <a:r>
                <a:rPr lang="en-US" sz="1000" b="1" dirty="0">
                  <a:solidFill>
                    <a:srgbClr val="003300"/>
                  </a:solidFill>
                </a:rPr>
                <a:t>Texture</a:t>
              </a:r>
            </a:p>
            <a:p>
              <a:r>
                <a:rPr lang="en-US" sz="1000" b="1" dirty="0">
                  <a:solidFill>
                    <a:srgbClr val="003300"/>
                  </a:solidFill>
                </a:rPr>
                <a:t>Memory</a:t>
              </a:r>
              <a:endParaRPr lang="en-US" sz="1000" dirty="0">
                <a:solidFill>
                  <a:srgbClr val="003300"/>
                </a:solidFill>
              </a:endParaRPr>
            </a:p>
          </p:txBody>
        </p:sp>
        <p:sp>
          <p:nvSpPr>
            <p:cNvPr id="282633" name="Text Box 9"/>
            <p:cNvSpPr txBox="1">
              <a:spLocks noChangeArrowheads="1"/>
            </p:cNvSpPr>
            <p:nvPr/>
          </p:nvSpPr>
          <p:spPr bwMode="auto">
            <a:xfrm>
              <a:off x="3397" y="3147"/>
              <a:ext cx="2271" cy="268"/>
            </a:xfrm>
            <a:prstGeom prst="rect">
              <a:avLst/>
            </a:prstGeom>
            <a:solidFill>
              <a:srgbClr val="FF6600"/>
            </a:solidFill>
            <a:ln w="9525">
              <a:solidFill>
                <a:srgbClr val="969696"/>
              </a:solidFill>
              <a:miter lim="800000"/>
              <a:headEnd/>
              <a:tailEnd/>
            </a:ln>
          </p:spPr>
          <p:txBody>
            <a:bodyPr/>
            <a:lstStyle/>
            <a:p>
              <a:r>
                <a:rPr lang="en-US" sz="1000" b="1">
                  <a:solidFill>
                    <a:srgbClr val="003300"/>
                  </a:solidFill>
                </a:rPr>
                <a:t>Global</a:t>
              </a:r>
            </a:p>
            <a:p>
              <a:r>
                <a:rPr lang="en-US" sz="1000" b="1">
                  <a:solidFill>
                    <a:srgbClr val="003300"/>
                  </a:solidFill>
                </a:rPr>
                <a:t>Memory</a:t>
              </a:r>
              <a:endParaRPr lang="en-US" sz="1000">
                <a:solidFill>
                  <a:srgbClr val="003300"/>
                </a:solidFill>
              </a:endParaRPr>
            </a:p>
          </p:txBody>
        </p:sp>
        <p:sp>
          <p:nvSpPr>
            <p:cNvPr id="282634" name="Text Box 10"/>
            <p:cNvSpPr txBox="1">
              <a:spLocks noChangeArrowheads="1"/>
            </p:cNvSpPr>
            <p:nvPr/>
          </p:nvSpPr>
          <p:spPr bwMode="auto">
            <a:xfrm>
              <a:off x="3396" y="1288"/>
              <a:ext cx="1116" cy="1797"/>
            </a:xfrm>
            <a:prstGeom prst="rect">
              <a:avLst/>
            </a:prstGeom>
            <a:solidFill>
              <a:srgbClr val="FFCC00"/>
            </a:solidFill>
            <a:ln w="9525">
              <a:solidFill>
                <a:srgbClr val="969696"/>
              </a:solidFill>
              <a:miter lim="800000"/>
              <a:headEnd/>
              <a:tailEnd/>
            </a:ln>
          </p:spPr>
          <p:txBody>
            <a:bodyPr/>
            <a:lstStyle/>
            <a:p>
              <a:r>
                <a:rPr lang="en-US" sz="1200" b="1">
                  <a:solidFill>
                    <a:srgbClr val="003300"/>
                  </a:solidFill>
                </a:rPr>
                <a:t>Block (0, 0)</a:t>
              </a:r>
            </a:p>
          </p:txBody>
        </p:sp>
        <p:sp>
          <p:nvSpPr>
            <p:cNvPr id="282635" name="Text Box 11"/>
            <p:cNvSpPr txBox="1">
              <a:spLocks noChangeArrowheads="1"/>
            </p:cNvSpPr>
            <p:nvPr/>
          </p:nvSpPr>
          <p:spPr bwMode="auto">
            <a:xfrm>
              <a:off x="3427" y="1609"/>
              <a:ext cx="1060" cy="220"/>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Shared Memory</a:t>
              </a:r>
              <a:endParaRPr lang="en-US" sz="1000">
                <a:solidFill>
                  <a:srgbClr val="003300"/>
                </a:solidFill>
              </a:endParaRPr>
            </a:p>
          </p:txBody>
        </p:sp>
        <p:sp>
          <p:nvSpPr>
            <p:cNvPr id="282636" name="Text Box 12"/>
            <p:cNvSpPr txBox="1">
              <a:spLocks noChangeArrowheads="1"/>
            </p:cNvSpPr>
            <p:nvPr/>
          </p:nvSpPr>
          <p:spPr bwMode="auto">
            <a:xfrm>
              <a:off x="3427"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82637" name="Text Box 13"/>
            <p:cNvSpPr txBox="1">
              <a:spLocks noChangeArrowheads="1"/>
            </p:cNvSpPr>
            <p:nvPr/>
          </p:nvSpPr>
          <p:spPr bwMode="auto">
            <a:xfrm>
              <a:off x="3421"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(0, 0)</a:t>
              </a:r>
              <a:endParaRPr lang="en-US" sz="1000">
                <a:solidFill>
                  <a:srgbClr val="003300"/>
                </a:solidFill>
              </a:endParaRPr>
            </a:p>
          </p:txBody>
        </p:sp>
        <p:sp>
          <p:nvSpPr>
            <p:cNvPr id="282638" name="Text Box 14"/>
            <p:cNvSpPr txBox="1">
              <a:spLocks noChangeArrowheads="1"/>
            </p:cNvSpPr>
            <p:nvPr/>
          </p:nvSpPr>
          <p:spPr bwMode="auto">
            <a:xfrm>
              <a:off x="3421" y="1926"/>
              <a:ext cx="392"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82639" name="Line 15"/>
            <p:cNvSpPr>
              <a:spLocks noChangeShapeType="1"/>
            </p:cNvSpPr>
            <p:nvPr/>
          </p:nvSpPr>
          <p:spPr bwMode="auto">
            <a:xfrm flipV="1">
              <a:off x="3874"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82640" name="Line 16"/>
            <p:cNvSpPr>
              <a:spLocks noChangeShapeType="1"/>
            </p:cNvSpPr>
            <p:nvPr/>
          </p:nvSpPr>
          <p:spPr bwMode="auto">
            <a:xfrm flipV="1">
              <a:off x="3617"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82641" name="Line 17"/>
            <p:cNvSpPr>
              <a:spLocks noChangeShapeType="1"/>
            </p:cNvSpPr>
            <p:nvPr/>
          </p:nvSpPr>
          <p:spPr bwMode="auto">
            <a:xfrm flipV="1">
              <a:off x="3593"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82642" name="Line 18"/>
            <p:cNvSpPr>
              <a:spLocks noChangeShapeType="1"/>
            </p:cNvSpPr>
            <p:nvPr/>
          </p:nvSpPr>
          <p:spPr bwMode="auto">
            <a:xfrm>
              <a:off x="3798"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82643" name="Line 19"/>
            <p:cNvSpPr>
              <a:spLocks noChangeShapeType="1"/>
            </p:cNvSpPr>
            <p:nvPr/>
          </p:nvSpPr>
          <p:spPr bwMode="auto">
            <a:xfrm>
              <a:off x="3919" y="2567"/>
              <a:ext cx="0" cy="1265"/>
            </a:xfrm>
            <a:prstGeom prst="line">
              <a:avLst/>
            </a:prstGeom>
            <a:noFill/>
            <a:ln w="25400">
              <a:solidFill>
                <a:schemeClr val="tx1"/>
              </a:solidFill>
              <a:round/>
              <a:headEnd type="triangle" w="lg" len="med"/>
              <a:tailEnd/>
            </a:ln>
          </p:spPr>
          <p:txBody>
            <a:bodyPr/>
            <a:lstStyle/>
            <a:p>
              <a:endParaRPr lang="en-US"/>
            </a:p>
          </p:txBody>
        </p:sp>
        <p:sp>
          <p:nvSpPr>
            <p:cNvPr id="282644" name="Line 20"/>
            <p:cNvSpPr>
              <a:spLocks noChangeShapeType="1"/>
            </p:cNvSpPr>
            <p:nvPr/>
          </p:nvSpPr>
          <p:spPr bwMode="auto">
            <a:xfrm>
              <a:off x="3858" y="2567"/>
              <a:ext cx="1" cy="921"/>
            </a:xfrm>
            <a:prstGeom prst="line">
              <a:avLst/>
            </a:prstGeom>
            <a:noFill/>
            <a:ln w="25400">
              <a:solidFill>
                <a:schemeClr val="tx1"/>
              </a:solidFill>
              <a:round/>
              <a:headEnd type="triangle" w="lg" len="med"/>
              <a:tailEnd/>
            </a:ln>
          </p:spPr>
          <p:txBody>
            <a:bodyPr/>
            <a:lstStyle/>
            <a:p>
              <a:endParaRPr lang="en-US"/>
            </a:p>
          </p:txBody>
        </p:sp>
        <p:sp>
          <p:nvSpPr>
            <p:cNvPr id="282645" name="Text Box 21"/>
            <p:cNvSpPr txBox="1">
              <a:spLocks noChangeArrowheads="1"/>
            </p:cNvSpPr>
            <p:nvPr/>
          </p:nvSpPr>
          <p:spPr bwMode="auto">
            <a:xfrm>
              <a:off x="3975" y="2709"/>
              <a:ext cx="333"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82646" name="Text Box 22"/>
            <p:cNvSpPr txBox="1">
              <a:spLocks noChangeArrowheads="1"/>
            </p:cNvSpPr>
            <p:nvPr/>
          </p:nvSpPr>
          <p:spPr bwMode="auto">
            <a:xfrm>
              <a:off x="3970"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(1, 0)</a:t>
              </a:r>
              <a:endParaRPr lang="en-US" sz="1000">
                <a:solidFill>
                  <a:srgbClr val="003300"/>
                </a:solidFill>
              </a:endParaRPr>
            </a:p>
          </p:txBody>
        </p:sp>
        <p:sp>
          <p:nvSpPr>
            <p:cNvPr id="282647" name="Text Box 23"/>
            <p:cNvSpPr txBox="1">
              <a:spLocks noChangeArrowheads="1"/>
            </p:cNvSpPr>
            <p:nvPr/>
          </p:nvSpPr>
          <p:spPr bwMode="auto">
            <a:xfrm>
              <a:off x="3970"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82648" name="Line 24"/>
            <p:cNvSpPr>
              <a:spLocks noChangeShapeType="1"/>
            </p:cNvSpPr>
            <p:nvPr/>
          </p:nvSpPr>
          <p:spPr bwMode="auto">
            <a:xfrm flipV="1">
              <a:off x="4422"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82649" name="Line 25"/>
            <p:cNvSpPr>
              <a:spLocks noChangeShapeType="1"/>
            </p:cNvSpPr>
            <p:nvPr/>
          </p:nvSpPr>
          <p:spPr bwMode="auto">
            <a:xfrm flipV="1">
              <a:off x="4166"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82650" name="Line 26"/>
            <p:cNvSpPr>
              <a:spLocks noChangeShapeType="1"/>
            </p:cNvSpPr>
            <p:nvPr/>
          </p:nvSpPr>
          <p:spPr bwMode="auto">
            <a:xfrm flipV="1">
              <a:off x="4141"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82651" name="Line 27"/>
            <p:cNvSpPr>
              <a:spLocks noChangeShapeType="1"/>
            </p:cNvSpPr>
            <p:nvPr/>
          </p:nvSpPr>
          <p:spPr bwMode="auto">
            <a:xfrm>
              <a:off x="4347"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82652" name="Line 28"/>
            <p:cNvSpPr>
              <a:spLocks noChangeShapeType="1"/>
            </p:cNvSpPr>
            <p:nvPr/>
          </p:nvSpPr>
          <p:spPr bwMode="auto">
            <a:xfrm>
              <a:off x="4467" y="2567"/>
              <a:ext cx="0" cy="1265"/>
            </a:xfrm>
            <a:prstGeom prst="line">
              <a:avLst/>
            </a:prstGeom>
            <a:noFill/>
            <a:ln w="25400">
              <a:solidFill>
                <a:schemeClr val="tx1"/>
              </a:solidFill>
              <a:round/>
              <a:headEnd type="triangle" w="lg" len="med"/>
              <a:tailEnd/>
            </a:ln>
          </p:spPr>
          <p:txBody>
            <a:bodyPr/>
            <a:lstStyle/>
            <a:p>
              <a:endParaRPr lang="en-US"/>
            </a:p>
          </p:txBody>
        </p:sp>
        <p:sp>
          <p:nvSpPr>
            <p:cNvPr id="282653" name="Line 29"/>
            <p:cNvSpPr>
              <a:spLocks noChangeShapeType="1"/>
            </p:cNvSpPr>
            <p:nvPr/>
          </p:nvSpPr>
          <p:spPr bwMode="auto">
            <a:xfrm>
              <a:off x="4406" y="2567"/>
              <a:ext cx="1" cy="921"/>
            </a:xfrm>
            <a:prstGeom prst="line">
              <a:avLst/>
            </a:prstGeom>
            <a:noFill/>
            <a:ln w="25400">
              <a:solidFill>
                <a:schemeClr val="tx1"/>
              </a:solidFill>
              <a:round/>
              <a:headEnd type="triangle" w="lg" len="med"/>
              <a:tailEnd/>
            </a:ln>
          </p:spPr>
          <p:txBody>
            <a:bodyPr/>
            <a:lstStyle/>
            <a:p>
              <a:endParaRPr lang="en-US"/>
            </a:p>
          </p:txBody>
        </p:sp>
        <p:sp>
          <p:nvSpPr>
            <p:cNvPr id="282654" name="Text Box 30"/>
            <p:cNvSpPr txBox="1">
              <a:spLocks noChangeArrowheads="1"/>
            </p:cNvSpPr>
            <p:nvPr/>
          </p:nvSpPr>
          <p:spPr bwMode="auto">
            <a:xfrm>
              <a:off x="4553" y="1288"/>
              <a:ext cx="1116" cy="1797"/>
            </a:xfrm>
            <a:prstGeom prst="rect">
              <a:avLst/>
            </a:prstGeom>
            <a:solidFill>
              <a:srgbClr val="FFCC00"/>
            </a:solidFill>
            <a:ln w="9525">
              <a:solidFill>
                <a:srgbClr val="969696"/>
              </a:solidFill>
              <a:miter lim="800000"/>
              <a:headEnd/>
              <a:tailEnd/>
            </a:ln>
          </p:spPr>
          <p:txBody>
            <a:bodyPr/>
            <a:lstStyle/>
            <a:p>
              <a:r>
                <a:rPr lang="en-US" sz="1200" b="1">
                  <a:solidFill>
                    <a:srgbClr val="003300"/>
                  </a:solidFill>
                </a:rPr>
                <a:t>Block (1, 0)</a:t>
              </a:r>
              <a:endParaRPr lang="en-US">
                <a:solidFill>
                  <a:srgbClr val="003300"/>
                </a:solidFill>
              </a:endParaRPr>
            </a:p>
          </p:txBody>
        </p:sp>
        <p:sp>
          <p:nvSpPr>
            <p:cNvPr id="282655" name="Text Box 31"/>
            <p:cNvSpPr txBox="1">
              <a:spLocks noChangeArrowheads="1"/>
            </p:cNvSpPr>
            <p:nvPr/>
          </p:nvSpPr>
          <p:spPr bwMode="auto">
            <a:xfrm>
              <a:off x="4583" y="1609"/>
              <a:ext cx="1061" cy="220"/>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Shared Memory</a:t>
              </a:r>
              <a:endParaRPr lang="en-US" sz="1000">
                <a:solidFill>
                  <a:srgbClr val="003300"/>
                </a:solidFill>
              </a:endParaRPr>
            </a:p>
          </p:txBody>
        </p:sp>
        <p:sp>
          <p:nvSpPr>
            <p:cNvPr id="282656" name="Text Box 32"/>
            <p:cNvSpPr txBox="1">
              <a:spLocks noChangeArrowheads="1"/>
            </p:cNvSpPr>
            <p:nvPr/>
          </p:nvSpPr>
          <p:spPr bwMode="auto">
            <a:xfrm>
              <a:off x="4583"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82657" name="Text Box 33"/>
            <p:cNvSpPr txBox="1">
              <a:spLocks noChangeArrowheads="1"/>
            </p:cNvSpPr>
            <p:nvPr/>
          </p:nvSpPr>
          <p:spPr bwMode="auto">
            <a:xfrm>
              <a:off x="4578"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(0, 0)</a:t>
              </a:r>
              <a:endParaRPr lang="en-US" sz="1000">
                <a:solidFill>
                  <a:srgbClr val="003300"/>
                </a:solidFill>
              </a:endParaRPr>
            </a:p>
          </p:txBody>
        </p:sp>
        <p:sp>
          <p:nvSpPr>
            <p:cNvPr id="282658" name="Text Box 34"/>
            <p:cNvSpPr txBox="1">
              <a:spLocks noChangeArrowheads="1"/>
            </p:cNvSpPr>
            <p:nvPr/>
          </p:nvSpPr>
          <p:spPr bwMode="auto">
            <a:xfrm>
              <a:off x="4578"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82659" name="Line 35"/>
            <p:cNvSpPr>
              <a:spLocks noChangeShapeType="1"/>
            </p:cNvSpPr>
            <p:nvPr/>
          </p:nvSpPr>
          <p:spPr bwMode="auto">
            <a:xfrm flipV="1">
              <a:off x="5030"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82660" name="Line 36"/>
            <p:cNvSpPr>
              <a:spLocks noChangeShapeType="1"/>
            </p:cNvSpPr>
            <p:nvPr/>
          </p:nvSpPr>
          <p:spPr bwMode="auto">
            <a:xfrm flipV="1">
              <a:off x="4774"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82661" name="Line 37"/>
            <p:cNvSpPr>
              <a:spLocks noChangeShapeType="1"/>
            </p:cNvSpPr>
            <p:nvPr/>
          </p:nvSpPr>
          <p:spPr bwMode="auto">
            <a:xfrm flipV="1">
              <a:off x="4749"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82662" name="Line 38"/>
            <p:cNvSpPr>
              <a:spLocks noChangeShapeType="1"/>
            </p:cNvSpPr>
            <p:nvPr/>
          </p:nvSpPr>
          <p:spPr bwMode="auto">
            <a:xfrm>
              <a:off x="4955"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82663" name="Line 39"/>
            <p:cNvSpPr>
              <a:spLocks noChangeShapeType="1"/>
            </p:cNvSpPr>
            <p:nvPr/>
          </p:nvSpPr>
          <p:spPr bwMode="auto">
            <a:xfrm>
              <a:off x="5075" y="2567"/>
              <a:ext cx="0" cy="1265"/>
            </a:xfrm>
            <a:prstGeom prst="line">
              <a:avLst/>
            </a:prstGeom>
            <a:noFill/>
            <a:ln w="25400">
              <a:solidFill>
                <a:schemeClr val="tx1"/>
              </a:solidFill>
              <a:round/>
              <a:headEnd type="triangle" w="lg" len="med"/>
              <a:tailEnd/>
            </a:ln>
          </p:spPr>
          <p:txBody>
            <a:bodyPr/>
            <a:lstStyle/>
            <a:p>
              <a:endParaRPr lang="en-US"/>
            </a:p>
          </p:txBody>
        </p:sp>
        <p:sp>
          <p:nvSpPr>
            <p:cNvPr id="282664" name="Line 40"/>
            <p:cNvSpPr>
              <a:spLocks noChangeShapeType="1"/>
            </p:cNvSpPr>
            <p:nvPr/>
          </p:nvSpPr>
          <p:spPr bwMode="auto">
            <a:xfrm>
              <a:off x="5014" y="2567"/>
              <a:ext cx="1" cy="921"/>
            </a:xfrm>
            <a:prstGeom prst="line">
              <a:avLst/>
            </a:prstGeom>
            <a:noFill/>
            <a:ln w="25400">
              <a:solidFill>
                <a:schemeClr val="tx1"/>
              </a:solidFill>
              <a:round/>
              <a:headEnd type="triangle" w="lg" len="med"/>
              <a:tailEnd/>
            </a:ln>
          </p:spPr>
          <p:txBody>
            <a:bodyPr/>
            <a:lstStyle/>
            <a:p>
              <a:endParaRPr lang="en-US"/>
            </a:p>
          </p:txBody>
        </p:sp>
        <p:sp>
          <p:nvSpPr>
            <p:cNvPr id="282665" name="Text Box 41"/>
            <p:cNvSpPr txBox="1">
              <a:spLocks noChangeArrowheads="1"/>
            </p:cNvSpPr>
            <p:nvPr/>
          </p:nvSpPr>
          <p:spPr bwMode="auto">
            <a:xfrm>
              <a:off x="5132"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82666" name="Text Box 42"/>
            <p:cNvSpPr txBox="1">
              <a:spLocks noChangeArrowheads="1"/>
            </p:cNvSpPr>
            <p:nvPr/>
          </p:nvSpPr>
          <p:spPr bwMode="auto">
            <a:xfrm>
              <a:off x="5127"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(1, 0)</a:t>
              </a:r>
              <a:endParaRPr lang="en-US" sz="1000">
                <a:solidFill>
                  <a:srgbClr val="003300"/>
                </a:solidFill>
              </a:endParaRPr>
            </a:p>
          </p:txBody>
        </p:sp>
        <p:sp>
          <p:nvSpPr>
            <p:cNvPr id="282667" name="Text Box 43"/>
            <p:cNvSpPr txBox="1">
              <a:spLocks noChangeArrowheads="1"/>
            </p:cNvSpPr>
            <p:nvPr/>
          </p:nvSpPr>
          <p:spPr bwMode="auto">
            <a:xfrm>
              <a:off x="5127"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82668" name="Line 44"/>
            <p:cNvSpPr>
              <a:spLocks noChangeShapeType="1"/>
            </p:cNvSpPr>
            <p:nvPr/>
          </p:nvSpPr>
          <p:spPr bwMode="auto">
            <a:xfrm flipV="1">
              <a:off x="5579"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82669" name="Line 45"/>
            <p:cNvSpPr>
              <a:spLocks noChangeShapeType="1"/>
            </p:cNvSpPr>
            <p:nvPr/>
          </p:nvSpPr>
          <p:spPr bwMode="auto">
            <a:xfrm flipV="1">
              <a:off x="5322"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82670" name="Line 46"/>
            <p:cNvSpPr>
              <a:spLocks noChangeShapeType="1"/>
            </p:cNvSpPr>
            <p:nvPr/>
          </p:nvSpPr>
          <p:spPr bwMode="auto">
            <a:xfrm flipV="1">
              <a:off x="5298"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82671" name="Line 47"/>
            <p:cNvSpPr>
              <a:spLocks noChangeShapeType="1"/>
            </p:cNvSpPr>
            <p:nvPr/>
          </p:nvSpPr>
          <p:spPr bwMode="auto">
            <a:xfrm>
              <a:off x="5504"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82672" name="Line 48"/>
            <p:cNvSpPr>
              <a:spLocks noChangeShapeType="1"/>
            </p:cNvSpPr>
            <p:nvPr/>
          </p:nvSpPr>
          <p:spPr bwMode="auto">
            <a:xfrm>
              <a:off x="5624" y="2567"/>
              <a:ext cx="0" cy="1265"/>
            </a:xfrm>
            <a:prstGeom prst="line">
              <a:avLst/>
            </a:prstGeom>
            <a:noFill/>
            <a:ln w="25400">
              <a:solidFill>
                <a:schemeClr val="tx1"/>
              </a:solidFill>
              <a:round/>
              <a:headEnd type="triangle" w="lg" len="med"/>
              <a:tailEnd/>
            </a:ln>
          </p:spPr>
          <p:txBody>
            <a:bodyPr/>
            <a:lstStyle/>
            <a:p>
              <a:endParaRPr lang="en-US"/>
            </a:p>
          </p:txBody>
        </p:sp>
        <p:sp>
          <p:nvSpPr>
            <p:cNvPr id="282673" name="Line 49"/>
            <p:cNvSpPr>
              <a:spLocks noChangeShapeType="1"/>
            </p:cNvSpPr>
            <p:nvPr/>
          </p:nvSpPr>
          <p:spPr bwMode="auto">
            <a:xfrm>
              <a:off x="5563" y="2567"/>
              <a:ext cx="1" cy="921"/>
            </a:xfrm>
            <a:prstGeom prst="line">
              <a:avLst/>
            </a:prstGeom>
            <a:noFill/>
            <a:ln w="25400">
              <a:solidFill>
                <a:schemeClr val="tx1"/>
              </a:solidFill>
              <a:round/>
              <a:headEnd type="triangle" w="lg" len="med"/>
              <a:tailEnd/>
            </a:ln>
          </p:spPr>
          <p:txBody>
            <a:bodyPr/>
            <a:lstStyle/>
            <a:p>
              <a:endParaRPr lang="en-US"/>
            </a:p>
          </p:txBody>
        </p:sp>
        <p:sp>
          <p:nvSpPr>
            <p:cNvPr id="282674" name="Text Box 50"/>
            <p:cNvSpPr txBox="1">
              <a:spLocks noChangeArrowheads="1"/>
            </p:cNvSpPr>
            <p:nvPr/>
          </p:nvSpPr>
          <p:spPr bwMode="auto">
            <a:xfrm>
              <a:off x="2842" y="3144"/>
              <a:ext cx="355" cy="1008"/>
            </a:xfrm>
            <a:prstGeom prst="rect">
              <a:avLst/>
            </a:prstGeom>
            <a:solidFill>
              <a:srgbClr val="99CCFF"/>
            </a:solidFill>
            <a:ln w="9525">
              <a:solidFill>
                <a:srgbClr val="969696"/>
              </a:solidFill>
              <a:miter lim="800000"/>
              <a:headEnd/>
              <a:tailEnd/>
            </a:ln>
          </p:spPr>
          <p:txBody>
            <a:bodyPr/>
            <a:lstStyle/>
            <a:p>
              <a:r>
                <a:rPr lang="en-US" sz="1000" b="1">
                  <a:solidFill>
                    <a:srgbClr val="003300"/>
                  </a:solidFill>
                </a:rPr>
                <a:t>Host</a:t>
              </a:r>
            </a:p>
          </p:txBody>
        </p:sp>
        <p:sp>
          <p:nvSpPr>
            <p:cNvPr id="282675" name="Line 51"/>
            <p:cNvSpPr>
              <a:spLocks noChangeShapeType="1"/>
            </p:cNvSpPr>
            <p:nvPr/>
          </p:nvSpPr>
          <p:spPr bwMode="auto">
            <a:xfrm flipV="1">
              <a:off x="3197" y="3278"/>
              <a:ext cx="199" cy="0"/>
            </a:xfrm>
            <a:prstGeom prst="line">
              <a:avLst/>
            </a:prstGeom>
            <a:noFill/>
            <a:ln w="25400">
              <a:solidFill>
                <a:schemeClr val="tx1"/>
              </a:solidFill>
              <a:round/>
              <a:headEnd type="triangle" w="lg" len="med"/>
              <a:tailEnd type="triangle" w="lg" len="med"/>
            </a:ln>
          </p:spPr>
          <p:txBody>
            <a:bodyPr/>
            <a:lstStyle/>
            <a:p>
              <a:endParaRPr lang="en-US"/>
            </a:p>
          </p:txBody>
        </p:sp>
        <p:sp>
          <p:nvSpPr>
            <p:cNvPr id="282676" name="Line 52"/>
            <p:cNvSpPr>
              <a:spLocks noChangeShapeType="1"/>
            </p:cNvSpPr>
            <p:nvPr/>
          </p:nvSpPr>
          <p:spPr bwMode="auto">
            <a:xfrm flipV="1">
              <a:off x="3197" y="3618"/>
              <a:ext cx="199" cy="0"/>
            </a:xfrm>
            <a:prstGeom prst="line">
              <a:avLst/>
            </a:prstGeom>
            <a:noFill/>
            <a:ln w="25400">
              <a:solidFill>
                <a:schemeClr val="tx1"/>
              </a:solidFill>
              <a:round/>
              <a:headEnd type="triangle" w="lg" len="med"/>
              <a:tailEnd type="triangle" w="lg" len="med"/>
            </a:ln>
          </p:spPr>
          <p:txBody>
            <a:bodyPr/>
            <a:lstStyle/>
            <a:p>
              <a:endParaRPr lang="en-US"/>
            </a:p>
          </p:txBody>
        </p:sp>
        <p:sp>
          <p:nvSpPr>
            <p:cNvPr id="282677" name="Line 53"/>
            <p:cNvSpPr>
              <a:spLocks noChangeShapeType="1"/>
            </p:cNvSpPr>
            <p:nvPr/>
          </p:nvSpPr>
          <p:spPr bwMode="auto">
            <a:xfrm flipV="1">
              <a:off x="3197" y="3958"/>
              <a:ext cx="199" cy="0"/>
            </a:xfrm>
            <a:prstGeom prst="line">
              <a:avLst/>
            </a:prstGeom>
            <a:noFill/>
            <a:ln w="25400">
              <a:solidFill>
                <a:schemeClr val="tx1"/>
              </a:solidFill>
              <a:round/>
              <a:headEnd type="triangle" w="lg" len="med"/>
              <a:tailEnd type="triangle" w="lg" len="med"/>
            </a:ln>
          </p:spPr>
          <p:txBody>
            <a:bodyPr/>
            <a:lstStyle/>
            <a:p>
              <a:endParaRPr lang="en-US"/>
            </a:p>
          </p:txBody>
        </p:sp>
      </p:grpSp>
      <p:sp>
        <p:nvSpPr>
          <p:cNvPr id="282678" name="AutoShape 54"/>
          <p:cNvSpPr>
            <a:spLocks noChangeArrowheads="1"/>
          </p:cNvSpPr>
          <p:nvPr/>
        </p:nvSpPr>
        <p:spPr bwMode="auto">
          <a:xfrm>
            <a:off x="5993699" y="4575931"/>
            <a:ext cx="1667577" cy="737450"/>
          </a:xfrm>
          <a:prstGeom prst="flowChartConnector">
            <a:avLst/>
          </a:prstGeom>
          <a:noFill/>
          <a:ln w="31750">
            <a:solidFill>
              <a:schemeClr val="accent2"/>
            </a:solidFill>
            <a:round/>
            <a:headEnd/>
            <a:tailEnd/>
          </a:ln>
          <a:effectLst/>
        </p:spPr>
        <p:txBody>
          <a:bodyPr wrap="none" anchor="ctr"/>
          <a:lstStyle/>
          <a:p>
            <a:endParaRPr lang="en-US"/>
          </a:p>
        </p:txBody>
      </p:sp>
    </p:spTree>
    <p:extLst>
      <p:ext uri="{BB962C8B-B14F-4D97-AF65-F5344CB8AC3E}">
        <p14:creationId xmlns:p14="http://schemas.microsoft.com/office/powerpoint/2010/main" val="1870895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normAutofit/>
          </a:bodyPr>
          <a:lstStyle/>
          <a:p>
            <a:r>
              <a:rPr lang="en-US" dirty="0"/>
              <a:t>CUDA Host-Device Data Transfer (cont.)</a:t>
            </a:r>
          </a:p>
        </p:txBody>
      </p:sp>
      <p:sp>
        <p:nvSpPr>
          <p:cNvPr id="3" name="Slide Number Placeholder 2"/>
          <p:cNvSpPr>
            <a:spLocks noGrp="1"/>
          </p:cNvSpPr>
          <p:nvPr>
            <p:ph type="sldNum" sz="quarter" idx="12"/>
          </p:nvPr>
        </p:nvSpPr>
        <p:spPr/>
        <p:txBody>
          <a:bodyPr/>
          <a:lstStyle/>
          <a:p>
            <a:fld id="{866889CB-F60A-4C2A-81E8-30C53FF816FA}" type="slidenum">
              <a:rPr lang="en-US" altLang="en-US" smtClean="0"/>
              <a:pPr/>
              <a:t>19</a:t>
            </a:fld>
            <a:endParaRPr lang="en-US" altLang="en-US"/>
          </a:p>
        </p:txBody>
      </p:sp>
      <p:sp>
        <p:nvSpPr>
          <p:cNvPr id="284675" name="Rectangle 3"/>
          <p:cNvSpPr>
            <a:spLocks noGrp="1" noChangeArrowheads="1"/>
          </p:cNvSpPr>
          <p:nvPr>
            <p:ph type="body" sz="half" idx="4294967295"/>
          </p:nvPr>
        </p:nvSpPr>
        <p:spPr>
          <a:xfrm>
            <a:off x="211665" y="1600200"/>
            <a:ext cx="8153400" cy="1862138"/>
          </a:xfrm>
        </p:spPr>
        <p:txBody>
          <a:bodyPr/>
          <a:lstStyle/>
          <a:p>
            <a:r>
              <a:rPr lang="en-US" sz="2200" dirty="0"/>
              <a:t>Example: </a:t>
            </a:r>
          </a:p>
          <a:p>
            <a:pPr lvl="1"/>
            <a:r>
              <a:rPr lang="en-US" dirty="0"/>
              <a:t>Transfer a number of “</a:t>
            </a:r>
            <a:r>
              <a:rPr lang="en-US" dirty="0">
                <a:latin typeface="Courier New" panose="02070309020205020404" pitchFamily="49" charset="0"/>
                <a:cs typeface="Courier New" panose="02070309020205020404" pitchFamily="49" charset="0"/>
              </a:rPr>
              <a:t>size</a:t>
            </a:r>
            <a:r>
              <a:rPr lang="en-US" dirty="0"/>
              <a:t>” bytes</a:t>
            </a:r>
          </a:p>
          <a:p>
            <a:pPr lvl="1"/>
            <a:r>
              <a:rPr lang="en-US" dirty="0">
                <a:latin typeface="Courier New" panose="02070309020205020404" pitchFamily="49" charset="0"/>
                <a:cs typeface="Courier New" panose="02070309020205020404" pitchFamily="49" charset="0"/>
              </a:rPr>
              <a:t>M</a:t>
            </a:r>
            <a:r>
              <a:rPr lang="en-US" dirty="0"/>
              <a:t> is in host memory and </a:t>
            </a:r>
            <a:r>
              <a:rPr lang="en-US" dirty="0" err="1">
                <a:latin typeface="Courier New" panose="02070309020205020404" pitchFamily="49" charset="0"/>
                <a:cs typeface="Courier New" panose="02070309020205020404" pitchFamily="49" charset="0"/>
              </a:rPr>
              <a:t>Md</a:t>
            </a:r>
            <a:r>
              <a:rPr lang="en-US" dirty="0"/>
              <a:t> is in device memory</a:t>
            </a:r>
          </a:p>
          <a:p>
            <a:pPr lvl="1"/>
            <a:r>
              <a:rPr lang="en-US" dirty="0" err="1">
                <a:latin typeface="Courier New" panose="02070309020205020404" pitchFamily="49" charset="0"/>
                <a:cs typeface="Courier New" panose="02070309020205020404" pitchFamily="49" charset="0"/>
              </a:rPr>
              <a:t>cudaMemcpyHostToDevice</a:t>
            </a:r>
            <a:r>
              <a:rPr lang="en-US" dirty="0"/>
              <a:t> and </a:t>
            </a:r>
            <a:r>
              <a:rPr lang="en-US" dirty="0" err="1">
                <a:latin typeface="Courier New" panose="02070309020205020404" pitchFamily="49" charset="0"/>
                <a:cs typeface="Courier New" panose="02070309020205020404" pitchFamily="49" charset="0"/>
              </a:rPr>
              <a:t>cudaMemcpyDeviceToHost</a:t>
            </a:r>
            <a:r>
              <a:rPr lang="en-US" dirty="0"/>
              <a:t> are CUDA-defined constants</a:t>
            </a:r>
          </a:p>
        </p:txBody>
      </p:sp>
      <p:sp>
        <p:nvSpPr>
          <p:cNvPr id="284676" name="Text Box 4"/>
          <p:cNvSpPr txBox="1">
            <a:spLocks noChangeArrowheads="1"/>
          </p:cNvSpPr>
          <p:nvPr/>
        </p:nvSpPr>
        <p:spPr bwMode="auto">
          <a:xfrm>
            <a:off x="1579033" y="3738034"/>
            <a:ext cx="8817864" cy="1200329"/>
          </a:xfrm>
          <a:prstGeom prst="rect">
            <a:avLst/>
          </a:prstGeom>
          <a:solidFill>
            <a:schemeClr val="bg1">
              <a:lumMod val="85000"/>
            </a:schemeClr>
          </a:solidFill>
          <a:ln w="9525">
            <a:noFill/>
            <a:miter lim="800000"/>
            <a:headEnd/>
            <a:tailEnd/>
          </a:ln>
          <a:effectLst/>
        </p:spPr>
        <p:txBody>
          <a:bodyPr wrap="square">
            <a:spAutoFit/>
          </a:bodyPr>
          <a:lstStyle/>
          <a:p>
            <a:pPr marL="566738" indent="-566738"/>
            <a:r>
              <a:rPr lang="en-US" dirty="0" err="1">
                <a:latin typeface="Consolas" panose="020B0609020204030204" pitchFamily="49" charset="0"/>
              </a:rPr>
              <a:t>cudaMemcpy</a:t>
            </a:r>
            <a:r>
              <a:rPr lang="en-US" dirty="0">
                <a:latin typeface="Consolas" panose="020B0609020204030204" pitchFamily="49" charset="0"/>
              </a:rPr>
              <a:t>(</a:t>
            </a:r>
            <a:r>
              <a:rPr lang="en-US" dirty="0" err="1">
                <a:latin typeface="Consolas" panose="020B0609020204030204" pitchFamily="49" charset="0"/>
              </a:rPr>
              <a:t>Md.elements</a:t>
            </a:r>
            <a:r>
              <a:rPr lang="en-US" dirty="0">
                <a:latin typeface="Consolas" panose="020B0609020204030204" pitchFamily="49" charset="0"/>
              </a:rPr>
              <a:t>, </a:t>
            </a:r>
            <a:r>
              <a:rPr lang="en-US" dirty="0" err="1">
                <a:latin typeface="Consolas" panose="020B0609020204030204" pitchFamily="49" charset="0"/>
              </a:rPr>
              <a:t>M.elements</a:t>
            </a:r>
            <a:r>
              <a:rPr lang="en-US" dirty="0">
                <a:latin typeface="Consolas" panose="020B0609020204030204" pitchFamily="49" charset="0"/>
              </a:rPr>
              <a:t>, size, </a:t>
            </a:r>
            <a:r>
              <a:rPr lang="en-US" dirty="0" err="1">
                <a:latin typeface="Consolas" panose="020B0609020204030204" pitchFamily="49" charset="0"/>
              </a:rPr>
              <a:t>cudaMemcpy</a:t>
            </a:r>
            <a:r>
              <a:rPr lang="en-US" dirty="0" err="1">
                <a:solidFill>
                  <a:srgbClr val="C00000"/>
                </a:solidFill>
                <a:latin typeface="Consolas" panose="020B0609020204030204" pitchFamily="49" charset="0"/>
              </a:rPr>
              <a:t>HostToDevice</a:t>
            </a:r>
            <a:r>
              <a:rPr lang="en-US" dirty="0">
                <a:latin typeface="Consolas" panose="020B0609020204030204" pitchFamily="49" charset="0"/>
              </a:rPr>
              <a:t>);</a:t>
            </a:r>
          </a:p>
          <a:p>
            <a:pPr marL="566738" indent="-566738" algn="r"/>
            <a:endParaRPr lang="en-US" dirty="0">
              <a:latin typeface="Consolas" panose="020B0609020204030204" pitchFamily="49" charset="0"/>
            </a:endParaRPr>
          </a:p>
          <a:p>
            <a:pPr marL="566738" indent="-566738" algn="r"/>
            <a:endParaRPr lang="en-US" dirty="0">
              <a:latin typeface="Consolas" panose="020B0609020204030204" pitchFamily="49" charset="0"/>
            </a:endParaRPr>
          </a:p>
          <a:p>
            <a:pPr marL="566738" indent="-566738"/>
            <a:r>
              <a:rPr lang="en-US" dirty="0" err="1">
                <a:latin typeface="Consolas" panose="020B0609020204030204" pitchFamily="49" charset="0"/>
              </a:rPr>
              <a:t>cudaMemcpy</a:t>
            </a:r>
            <a:r>
              <a:rPr lang="en-US" dirty="0">
                <a:latin typeface="Consolas" panose="020B0609020204030204" pitchFamily="49" charset="0"/>
              </a:rPr>
              <a:t>(</a:t>
            </a:r>
            <a:r>
              <a:rPr lang="en-US" dirty="0" err="1">
                <a:latin typeface="Consolas" panose="020B0609020204030204" pitchFamily="49" charset="0"/>
              </a:rPr>
              <a:t>M.elements</a:t>
            </a:r>
            <a:r>
              <a:rPr lang="en-US" dirty="0">
                <a:latin typeface="Consolas" panose="020B0609020204030204" pitchFamily="49" charset="0"/>
              </a:rPr>
              <a:t>, </a:t>
            </a:r>
            <a:r>
              <a:rPr lang="en-US" dirty="0" err="1">
                <a:latin typeface="Consolas" panose="020B0609020204030204" pitchFamily="49" charset="0"/>
              </a:rPr>
              <a:t>Md.elements</a:t>
            </a:r>
            <a:r>
              <a:rPr lang="en-US" dirty="0">
                <a:latin typeface="Consolas" panose="020B0609020204030204" pitchFamily="49" charset="0"/>
              </a:rPr>
              <a:t>, size, </a:t>
            </a:r>
            <a:r>
              <a:rPr lang="en-US" dirty="0" err="1">
                <a:latin typeface="Consolas" panose="020B0609020204030204" pitchFamily="49" charset="0"/>
              </a:rPr>
              <a:t>cudaMemcpy</a:t>
            </a:r>
            <a:r>
              <a:rPr lang="en-US" dirty="0" err="1">
                <a:solidFill>
                  <a:srgbClr val="C00000"/>
                </a:solidFill>
                <a:latin typeface="Consolas" panose="020B0609020204030204" pitchFamily="49" charset="0"/>
              </a:rPr>
              <a:t>DeviceToHost</a:t>
            </a:r>
            <a:r>
              <a:rPr lang="en-US" dirty="0">
                <a:latin typeface="Consolas" panose="020B0609020204030204" pitchFamily="49" charset="0"/>
              </a:rPr>
              <a:t>);</a:t>
            </a:r>
          </a:p>
        </p:txBody>
      </p:sp>
      <p:sp>
        <p:nvSpPr>
          <p:cNvPr id="6" name="Rectangle 3"/>
          <p:cNvSpPr txBox="1">
            <a:spLocks noChangeArrowheads="1"/>
          </p:cNvSpPr>
          <p:nvPr/>
        </p:nvSpPr>
        <p:spPr>
          <a:xfrm>
            <a:off x="211665" y="5601773"/>
            <a:ext cx="11472336" cy="951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Note: if you use </a:t>
            </a:r>
            <a:r>
              <a:rPr lang="en-US" sz="2200" dirty="0" err="1">
                <a:latin typeface="Consolas" panose="020B0609020204030204" pitchFamily="49" charset="0"/>
              </a:rPr>
              <a:t>gdb</a:t>
            </a:r>
            <a:r>
              <a:rPr lang="en-US" sz="2200" dirty="0"/>
              <a:t> to debug, don’t expect to be able to read memory off a device pointer</a:t>
            </a:r>
          </a:p>
          <a:p>
            <a:pPr lvl="1"/>
            <a:r>
              <a:rPr lang="en-US" sz="1800" dirty="0"/>
              <a:t>Debugging for GPU computing relies on </a:t>
            </a:r>
            <a:r>
              <a:rPr lang="en-US" sz="1800" dirty="0" err="1">
                <a:latin typeface="Consolas" panose="020B0609020204030204" pitchFamily="49" charset="0"/>
              </a:rPr>
              <a:t>cuda-gdb</a:t>
            </a:r>
            <a:r>
              <a:rPr lang="en-US" sz="1800" dirty="0"/>
              <a:t> </a:t>
            </a:r>
            <a:endParaRPr lang="en-US" dirty="0"/>
          </a:p>
        </p:txBody>
      </p:sp>
    </p:spTree>
    <p:extLst>
      <p:ext uri="{BB962C8B-B14F-4D97-AF65-F5344CB8AC3E}">
        <p14:creationId xmlns:p14="http://schemas.microsoft.com/office/powerpoint/2010/main" val="58854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DBB9-0C17-4D18-9537-C31895F970F7}"/>
              </a:ext>
            </a:extLst>
          </p:cNvPr>
          <p:cNvSpPr>
            <a:spLocks noGrp="1"/>
          </p:cNvSpPr>
          <p:nvPr>
            <p:ph type="title"/>
          </p:nvPr>
        </p:nvSpPr>
        <p:spPr/>
        <p:txBody>
          <a:bodyPr/>
          <a:lstStyle/>
          <a:p>
            <a:r>
              <a:rPr lang="en-US" dirty="0"/>
              <a:t>Quote of the day</a:t>
            </a:r>
          </a:p>
        </p:txBody>
      </p:sp>
      <p:sp>
        <p:nvSpPr>
          <p:cNvPr id="3" name="Slide Number Placeholder 2">
            <a:extLst>
              <a:ext uri="{FF2B5EF4-FFF2-40B4-BE49-F238E27FC236}">
                <a16:creationId xmlns:a16="http://schemas.microsoft.com/office/drawing/2014/main" id="{54FC7FF7-1597-4AE5-8ED3-84DEC405804B}"/>
              </a:ext>
            </a:extLst>
          </p:cNvPr>
          <p:cNvSpPr>
            <a:spLocks noGrp="1"/>
          </p:cNvSpPr>
          <p:nvPr>
            <p:ph type="sldNum" sz="quarter" idx="12"/>
          </p:nvPr>
        </p:nvSpPr>
        <p:spPr/>
        <p:txBody>
          <a:bodyPr/>
          <a:lstStyle/>
          <a:p>
            <a:fld id="{67D2203D-769A-4D5A-AE4C-EA73FDE6A130}" type="slidenum">
              <a:rPr lang="en-US" smtClean="0"/>
              <a:t>2</a:t>
            </a:fld>
            <a:endParaRPr lang="en-US"/>
          </a:p>
        </p:txBody>
      </p:sp>
      <p:sp>
        <p:nvSpPr>
          <p:cNvPr id="7" name="TextBox 6">
            <a:extLst>
              <a:ext uri="{FF2B5EF4-FFF2-40B4-BE49-F238E27FC236}">
                <a16:creationId xmlns:a16="http://schemas.microsoft.com/office/drawing/2014/main" id="{DAFD714A-CF17-4CC9-9B5C-069512BFB81E}"/>
              </a:ext>
            </a:extLst>
          </p:cNvPr>
          <p:cNvSpPr txBox="1"/>
          <p:nvPr/>
        </p:nvSpPr>
        <p:spPr>
          <a:xfrm>
            <a:off x="1587501" y="3156635"/>
            <a:ext cx="9711916" cy="553998"/>
          </a:xfrm>
          <a:prstGeom prst="rect">
            <a:avLst/>
          </a:prstGeom>
          <a:noFill/>
        </p:spPr>
        <p:txBody>
          <a:bodyPr wrap="square">
            <a:spAutoFit/>
          </a:bodyPr>
          <a:lstStyle/>
          <a:p>
            <a:pPr algn="r"/>
            <a:r>
              <a:rPr lang="en-US" dirty="0"/>
              <a:t>“Success is not final, failure is not fatal: It is the courage to continue that counts.”</a:t>
            </a:r>
          </a:p>
          <a:p>
            <a:pPr algn="r"/>
            <a:r>
              <a:rPr lang="en-US" sz="1200"/>
              <a:t>-- Winston Churchill</a:t>
            </a:r>
            <a:endParaRPr lang="en-US" sz="1200" dirty="0"/>
          </a:p>
        </p:txBody>
      </p:sp>
    </p:spTree>
    <p:extLst>
      <p:ext uri="{BB962C8B-B14F-4D97-AF65-F5344CB8AC3E}">
        <p14:creationId xmlns:p14="http://schemas.microsoft.com/office/powerpoint/2010/main" val="533482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sz="3200" dirty="0"/>
              <a:t>Memory Access Times</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20</a:t>
            </a:fld>
            <a:endParaRPr lang="en-US" altLang="en-US" dirty="0"/>
          </a:p>
        </p:txBody>
      </p:sp>
      <p:sp>
        <p:nvSpPr>
          <p:cNvPr id="300035" name="Rectangle 3"/>
          <p:cNvSpPr>
            <a:spLocks noGrp="1" noChangeArrowheads="1"/>
          </p:cNvSpPr>
          <p:nvPr>
            <p:ph idx="4294967295"/>
          </p:nvPr>
        </p:nvSpPr>
        <p:spPr>
          <a:xfrm>
            <a:off x="534827" y="1269569"/>
            <a:ext cx="11269851" cy="5181600"/>
          </a:xfrm>
        </p:spPr>
        <p:txBody>
          <a:bodyPr/>
          <a:lstStyle/>
          <a:p>
            <a:pPr marL="457200" indent="-457200">
              <a:tabLst>
                <a:tab pos="6861175" algn="l"/>
              </a:tabLst>
            </a:pPr>
            <a:r>
              <a:rPr lang="en-US" sz="1800" dirty="0"/>
              <a:t>Register – dedicated HW on chip - single cycle	NOTE: you don’t have control over this</a:t>
            </a:r>
          </a:p>
          <a:p>
            <a:pPr marL="457200" indent="-457200"/>
            <a:endParaRPr lang="en-US" sz="1800" dirty="0"/>
          </a:p>
          <a:p>
            <a:pPr marL="457200" indent="-457200">
              <a:tabLst>
                <a:tab pos="6861175" algn="l"/>
              </a:tabLst>
            </a:pPr>
            <a:r>
              <a:rPr lang="en-US" sz="1800" dirty="0"/>
              <a:t>Shared Memory – dedicated HW on chip – a few cycles	NOTE: physically, like L1 cache</a:t>
            </a:r>
          </a:p>
          <a:p>
            <a:pPr marL="457200" indent="-457200"/>
            <a:endParaRPr lang="en-US" sz="1800" dirty="0"/>
          </a:p>
          <a:p>
            <a:pPr marL="457200" indent="-457200"/>
            <a:r>
              <a:rPr lang="en-US" sz="1800" dirty="0"/>
              <a:t>Local Memory – DRAM, (if not in cache - *slow*; if cached – relatively fast)</a:t>
            </a:r>
          </a:p>
          <a:p>
            <a:pPr marL="457200" indent="-457200"/>
            <a:endParaRPr lang="en-US" sz="1800" dirty="0"/>
          </a:p>
          <a:p>
            <a:pPr marL="457200" indent="-457200"/>
            <a:r>
              <a:rPr lang="en-US" sz="1800" dirty="0"/>
              <a:t>Global Memory – DRAM, no cache - *slow*; cached, is fast…</a:t>
            </a:r>
          </a:p>
          <a:p>
            <a:pPr marL="457200" indent="-457200"/>
            <a:endParaRPr lang="en-US" sz="1800" dirty="0"/>
          </a:p>
          <a:p>
            <a:pPr marL="457200" indent="-457200"/>
            <a:r>
              <a:rPr lang="en-US" sz="1800" dirty="0"/>
              <a:t>Constant Memory – DRAM, cached, 10s…100s of cycles, depending on cache locality</a:t>
            </a:r>
          </a:p>
          <a:p>
            <a:pPr marL="457200" indent="-457200"/>
            <a:endParaRPr lang="en-US" sz="1800" dirty="0"/>
          </a:p>
          <a:p>
            <a:pPr marL="457200" indent="-457200"/>
            <a:r>
              <a:rPr lang="en-US" sz="1800" dirty="0"/>
              <a:t>Texture Memory – DRAM, cached, 10s…100s of cycles, depending on cache locality</a:t>
            </a:r>
          </a:p>
          <a:p>
            <a:pPr marL="457200" indent="-457200"/>
            <a:endParaRPr lang="en-US" sz="1800" dirty="0"/>
          </a:p>
          <a:p>
            <a:pPr marL="457200" indent="-457200"/>
            <a:r>
              <a:rPr lang="en-US" sz="1800" dirty="0"/>
              <a:t>Instruction Memory (invisible) – DRAM, cached</a:t>
            </a:r>
          </a:p>
        </p:txBody>
      </p:sp>
    </p:spTree>
    <p:extLst>
      <p:ext uri="{BB962C8B-B14F-4D97-AF65-F5344CB8AC3E}">
        <p14:creationId xmlns:p14="http://schemas.microsoft.com/office/powerpoint/2010/main" val="279616644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836A-B6C0-45E7-ACB7-62B6E1EB11D4}"/>
              </a:ext>
            </a:extLst>
          </p:cNvPr>
          <p:cNvSpPr>
            <a:spLocks noGrp="1"/>
          </p:cNvSpPr>
          <p:nvPr>
            <p:ph type="title"/>
          </p:nvPr>
        </p:nvSpPr>
        <p:spPr/>
        <p:txBody>
          <a:bodyPr>
            <a:normAutofit/>
          </a:bodyPr>
          <a:lstStyle/>
          <a:p>
            <a:r>
              <a:rPr lang="en-US" dirty="0"/>
              <a:t>Storage Locations</a:t>
            </a:r>
          </a:p>
        </p:txBody>
      </p:sp>
      <p:sp>
        <p:nvSpPr>
          <p:cNvPr id="3" name="Slide Number Placeholder 2"/>
          <p:cNvSpPr>
            <a:spLocks noGrp="1"/>
          </p:cNvSpPr>
          <p:nvPr>
            <p:ph type="sldNum" sz="quarter" idx="12"/>
          </p:nvPr>
        </p:nvSpPr>
        <p:spPr/>
        <p:txBody>
          <a:bodyPr/>
          <a:lstStyle/>
          <a:p>
            <a:fld id="{0DADA60C-5EC0-4A30-9E3E-F1AD4B17CF03}" type="slidenum">
              <a:rPr lang="en-US" altLang="en-US" smtClean="0"/>
              <a:pPr/>
              <a:t>21</a:t>
            </a:fld>
            <a:endParaRPr lang="en-US" altLang="en-US" dirty="0"/>
          </a:p>
        </p:txBody>
      </p:sp>
      <p:graphicFrame>
        <p:nvGraphicFramePr>
          <p:cNvPr id="128072" name="Group 72"/>
          <p:cNvGraphicFramePr>
            <a:graphicFrameLocks noGrp="1"/>
          </p:cNvGraphicFramePr>
          <p:nvPr/>
        </p:nvGraphicFramePr>
        <p:xfrm>
          <a:off x="1981201" y="2743200"/>
          <a:ext cx="8221663" cy="2072640"/>
        </p:xfrm>
        <a:graphic>
          <a:graphicData uri="http://schemas.openxmlformats.org/drawingml/2006/table">
            <a:tbl>
              <a:tblPr/>
              <a:tblGrid>
                <a:gridCol w="1492250">
                  <a:extLst>
                    <a:ext uri="{9D8B030D-6E8A-4147-A177-3AD203B41FA5}">
                      <a16:colId xmlns:a16="http://schemas.microsoft.com/office/drawing/2014/main" val="20000"/>
                    </a:ext>
                  </a:extLst>
                </a:gridCol>
                <a:gridCol w="1517650">
                  <a:extLst>
                    <a:ext uri="{9D8B030D-6E8A-4147-A177-3AD203B41FA5}">
                      <a16:colId xmlns:a16="http://schemas.microsoft.com/office/drawing/2014/main" val="20001"/>
                    </a:ext>
                  </a:extLst>
                </a:gridCol>
                <a:gridCol w="1554163">
                  <a:extLst>
                    <a:ext uri="{9D8B030D-6E8A-4147-A177-3AD203B41FA5}">
                      <a16:colId xmlns:a16="http://schemas.microsoft.com/office/drawing/2014/main" val="20002"/>
                    </a:ext>
                  </a:extLst>
                </a:gridCol>
                <a:gridCol w="1355725">
                  <a:extLst>
                    <a:ext uri="{9D8B030D-6E8A-4147-A177-3AD203B41FA5}">
                      <a16:colId xmlns:a16="http://schemas.microsoft.com/office/drawing/2014/main" val="20003"/>
                    </a:ext>
                  </a:extLst>
                </a:gridCol>
                <a:gridCol w="2301875">
                  <a:extLst>
                    <a:ext uri="{9D8B030D-6E8A-4147-A177-3AD203B41FA5}">
                      <a16:colId xmlns:a16="http://schemas.microsoft.com/office/drawing/2014/main" val="20004"/>
                    </a:ext>
                  </a:extLst>
                </a:gridCol>
              </a:tblGrid>
              <a:tr h="3889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accent2"/>
                          </a:solidFill>
                          <a:effectLst/>
                          <a:latin typeface="Arial" pitchFamily="34" charset="0"/>
                        </a:rPr>
                        <a:t>Memory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accent2"/>
                          </a:solidFill>
                          <a:effectLst/>
                          <a:latin typeface="Arial" pitchFamily="34" charset="0"/>
                        </a:rPr>
                        <a:t>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accent2"/>
                          </a:solidFill>
                          <a:effectLst/>
                          <a:latin typeface="Arial" pitchFamily="34" charset="0"/>
                        </a:rPr>
                        <a:t>Cached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accent2"/>
                          </a:solidFill>
                          <a:effectLst/>
                          <a:latin typeface="Arial" pitchFamily="34" charset="0"/>
                        </a:rPr>
                        <a:t>Access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accent2"/>
                          </a:solidFill>
                          <a:effectLst/>
                          <a:latin typeface="Arial" pitchFamily="34" charset="0"/>
                        </a:rPr>
                        <a:t>Who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Register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kern="1200" cap="none" normalizeH="0" baseline="0" dirty="0">
                          <a:ln>
                            <a:noFill/>
                          </a:ln>
                          <a:solidFill>
                            <a:srgbClr val="00B050"/>
                          </a:solidFill>
                          <a:effectLst/>
                          <a:latin typeface="Arial" pitchFamily="34" charset="0"/>
                          <a:ea typeface="+mn-ea"/>
                          <a:cs typeface="+mn-cs"/>
                        </a:rPr>
                        <a:t>On</a:t>
                      </a:r>
                      <a:r>
                        <a:rPr kumimoji="0" lang="en-US" sz="1600" b="0" i="0" u="none" strike="noStrike" cap="none" normalizeH="0" baseline="0" dirty="0">
                          <a:ln>
                            <a:noFill/>
                          </a:ln>
                          <a:solidFill>
                            <a:schemeClr val="tx1"/>
                          </a:solidFill>
                          <a:effectLst/>
                          <a:latin typeface="Arial" pitchFamily="34" charset="0"/>
                        </a:rPr>
                        <a:t>-chip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Read/write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One thread only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1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Shared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rgbClr val="00B050"/>
                          </a:solidFill>
                          <a:effectLst/>
                          <a:latin typeface="Arial" pitchFamily="34" charset="0"/>
                        </a:rPr>
                        <a:t>On</a:t>
                      </a:r>
                      <a:r>
                        <a:rPr kumimoji="0" lang="en-US" sz="1600" b="0" i="0" u="none" strike="noStrike" cap="none" normalizeH="0" baseline="0" dirty="0">
                          <a:ln>
                            <a:noFill/>
                          </a:ln>
                          <a:solidFill>
                            <a:schemeClr val="tx1"/>
                          </a:solidFill>
                          <a:effectLst/>
                          <a:latin typeface="Arial" pitchFamily="34" charset="0"/>
                        </a:rPr>
                        <a:t>-chip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Read/write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All threads in a block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Global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rgbClr val="C00000"/>
                          </a:solidFill>
                          <a:effectLst/>
                          <a:latin typeface="Arial" pitchFamily="34" charset="0"/>
                        </a:rPr>
                        <a:t>Off</a:t>
                      </a:r>
                      <a:r>
                        <a:rPr kumimoji="0" lang="en-US" sz="1600" b="0" i="0" u="none" strike="noStrike" cap="none" normalizeH="0" baseline="0" dirty="0">
                          <a:ln>
                            <a:noFill/>
                          </a:ln>
                          <a:solidFill>
                            <a:schemeClr val="tx1"/>
                          </a:solidFill>
                          <a:effectLst/>
                          <a:latin typeface="Arial" pitchFamily="34" charset="0"/>
                        </a:rPr>
                        <a:t>-chip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Read/write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All threads + host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24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Constant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rgbClr val="C00000"/>
                          </a:solidFill>
                          <a:effectLst/>
                          <a:latin typeface="Arial" pitchFamily="34" charset="0"/>
                        </a:rPr>
                        <a:t>Off</a:t>
                      </a:r>
                      <a:r>
                        <a:rPr kumimoji="0" lang="en-US" sz="1600" b="0" i="0" u="none" strike="noStrike" cap="none" normalizeH="0" baseline="0" dirty="0">
                          <a:ln>
                            <a:noFill/>
                          </a:ln>
                          <a:solidFill>
                            <a:schemeClr val="tx1"/>
                          </a:solidFill>
                          <a:effectLst/>
                          <a:latin typeface="Arial" pitchFamily="34" charset="0"/>
                        </a:rPr>
                        <a:t>-chip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All threads + host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21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Texture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rgbClr val="C00000"/>
                          </a:solidFill>
                          <a:effectLst/>
                          <a:latin typeface="Arial" pitchFamily="34" charset="0"/>
                        </a:rPr>
                        <a:t>Off</a:t>
                      </a:r>
                      <a:r>
                        <a:rPr kumimoji="0" lang="en-US" sz="1600" b="0" i="0" u="none" strike="noStrike" cap="none" normalizeH="0" baseline="0" dirty="0">
                          <a:ln>
                            <a:noFill/>
                          </a:ln>
                          <a:solidFill>
                            <a:schemeClr val="tx1"/>
                          </a:solidFill>
                          <a:effectLst/>
                          <a:latin typeface="Arial" pitchFamily="34" charset="0"/>
                        </a:rPr>
                        <a:t>-chip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a:ln>
                            <a:noFill/>
                          </a:ln>
                          <a:solidFill>
                            <a:schemeClr val="tx1"/>
                          </a:solidFill>
                          <a:effectLst/>
                          <a:latin typeface="Arial" pitchFamily="34" charset="0"/>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Arial" pitchFamily="34" charset="0"/>
                        </a:rPr>
                        <a:t>All threads + host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8074" name="Rectangle 74"/>
          <p:cNvSpPr>
            <a:spLocks noChangeArrowheads="1"/>
          </p:cNvSpPr>
          <p:nvPr/>
        </p:nvSpPr>
        <p:spPr bwMode="auto">
          <a:xfrm>
            <a:off x="2971742" y="5767478"/>
            <a:ext cx="6240579" cy="646331"/>
          </a:xfrm>
          <a:prstGeom prst="rect">
            <a:avLst/>
          </a:prstGeom>
          <a:noFill/>
          <a:ln w="9525">
            <a:noFill/>
            <a:miter lim="800000"/>
            <a:headEnd/>
            <a:tailEnd/>
          </a:ln>
          <a:effectLst/>
        </p:spPr>
        <p:txBody>
          <a:bodyPr wrap="square">
            <a:spAutoFit/>
          </a:bodyPr>
          <a:lstStyle/>
          <a:p>
            <a:pPr algn="ctr"/>
            <a:r>
              <a:rPr lang="en-US" dirty="0"/>
              <a:t>Off-chip means on the GPU but not on the SM, </a:t>
            </a:r>
            <a:br>
              <a:rPr lang="en-US" dirty="0"/>
            </a:br>
            <a:r>
              <a:rPr lang="en-US" dirty="0"/>
              <a:t>which translates into high latency.</a:t>
            </a:r>
          </a:p>
        </p:txBody>
      </p:sp>
    </p:spTree>
    <p:extLst>
      <p:ext uri="{BB962C8B-B14F-4D97-AF65-F5344CB8AC3E}">
        <p14:creationId xmlns:p14="http://schemas.microsoft.com/office/powerpoint/2010/main" val="13204813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normAutofit/>
          </a:bodyPr>
          <a:lstStyle/>
          <a:p>
            <a:r>
              <a:rPr lang="en-US" sz="3200" dirty="0"/>
              <a:t>Putting things in perspective: The 3 most important GPU memory spaces</a:t>
            </a:r>
          </a:p>
        </p:txBody>
      </p:sp>
      <p:sp>
        <p:nvSpPr>
          <p:cNvPr id="2" name="Slide Number Placeholder 1"/>
          <p:cNvSpPr>
            <a:spLocks noGrp="1"/>
          </p:cNvSpPr>
          <p:nvPr>
            <p:ph type="sldNum" sz="quarter" idx="12"/>
          </p:nvPr>
        </p:nvSpPr>
        <p:spPr/>
        <p:txBody>
          <a:bodyPr/>
          <a:lstStyle/>
          <a:p>
            <a:fld id="{74C55B35-C61C-44BE-B148-85AD522827A1}" type="slidenum">
              <a:rPr lang="en-US" altLang="en-US" smtClean="0"/>
              <a:pPr/>
              <a:t>22</a:t>
            </a:fld>
            <a:endParaRPr lang="en-US" altLang="en-US"/>
          </a:p>
        </p:txBody>
      </p:sp>
      <p:sp>
        <p:nvSpPr>
          <p:cNvPr id="199683" name="Rectangle 3"/>
          <p:cNvSpPr>
            <a:spLocks noGrp="1" noChangeArrowheads="1"/>
          </p:cNvSpPr>
          <p:nvPr>
            <p:ph type="body" sz="half" idx="4294967295"/>
          </p:nvPr>
        </p:nvSpPr>
        <p:spPr>
          <a:xfrm>
            <a:off x="4614622" y="949025"/>
            <a:ext cx="7108552" cy="3206750"/>
          </a:xfrm>
          <a:solidFill>
            <a:schemeClr val="bg1"/>
          </a:solidFill>
          <a:ln>
            <a:solidFill>
              <a:schemeClr val="tx1"/>
            </a:solidFill>
          </a:ln>
        </p:spPr>
        <p:txBody>
          <a:bodyPr>
            <a:normAutofit/>
          </a:bodyPr>
          <a:lstStyle/>
          <a:p>
            <a:pPr marL="341313" indent="-341313"/>
            <a:r>
              <a:rPr lang="en-US" sz="1800" dirty="0"/>
              <a:t>Register: per-thread basis</a:t>
            </a:r>
          </a:p>
          <a:p>
            <a:pPr marL="854075" lvl="1" indent="-403225"/>
            <a:r>
              <a:rPr lang="en-US" sz="1600" dirty="0"/>
              <a:t>Private per thread</a:t>
            </a:r>
          </a:p>
          <a:p>
            <a:pPr marL="854075" lvl="1" indent="-403225"/>
            <a:r>
              <a:rPr lang="en-US" sz="1600" dirty="0"/>
              <a:t>Can spill into local memory (potential performance hit unless cached)</a:t>
            </a:r>
          </a:p>
          <a:p>
            <a:pPr marL="341313" indent="-341313"/>
            <a:r>
              <a:rPr lang="en-US" sz="1800" dirty="0"/>
              <a:t>Shared Memory:  per-block basis</a:t>
            </a:r>
          </a:p>
          <a:p>
            <a:pPr marL="854075" lvl="1" indent="-403225"/>
            <a:r>
              <a:rPr lang="en-US" sz="1600" dirty="0"/>
              <a:t>Shared by threads of the same block</a:t>
            </a:r>
          </a:p>
          <a:p>
            <a:pPr marL="854075" lvl="1" indent="-403225"/>
            <a:r>
              <a:rPr lang="en-US" sz="1600" dirty="0"/>
              <a:t>Used for: intra-block inter-thread communication</a:t>
            </a:r>
          </a:p>
          <a:p>
            <a:pPr marL="341313" indent="-341313"/>
            <a:r>
              <a:rPr lang="en-US" sz="1800" dirty="0"/>
              <a:t>Global Memory: per-application basis</a:t>
            </a:r>
          </a:p>
          <a:p>
            <a:pPr marL="854075" lvl="1" indent="-403225"/>
            <a:r>
              <a:rPr lang="en-US" sz="1600" dirty="0"/>
              <a:t>Available for use by all threads</a:t>
            </a:r>
          </a:p>
          <a:p>
            <a:pPr marL="854075" lvl="1" indent="-403225"/>
            <a:r>
              <a:rPr lang="en-US" sz="1600" dirty="0"/>
              <a:t>Used for: global access, all threads</a:t>
            </a:r>
          </a:p>
          <a:p>
            <a:pPr marL="854075" lvl="1" indent="-403225"/>
            <a:r>
              <a:rPr lang="en-US" sz="1600" dirty="0"/>
              <a:t>Also used for inter-grid communication</a:t>
            </a:r>
          </a:p>
        </p:txBody>
      </p:sp>
      <p:grpSp>
        <p:nvGrpSpPr>
          <p:cNvPr id="3" name="Group 2">
            <a:extLst>
              <a:ext uri="{FF2B5EF4-FFF2-40B4-BE49-F238E27FC236}">
                <a16:creationId xmlns:a16="http://schemas.microsoft.com/office/drawing/2014/main" id="{75DBB260-692A-4DA6-B7E2-F8BC9724E804}"/>
              </a:ext>
            </a:extLst>
          </p:cNvPr>
          <p:cNvGrpSpPr/>
          <p:nvPr/>
        </p:nvGrpSpPr>
        <p:grpSpPr>
          <a:xfrm>
            <a:off x="468826" y="928608"/>
            <a:ext cx="3429000" cy="1447800"/>
            <a:chOff x="1600200" y="990600"/>
            <a:chExt cx="3429000" cy="1447800"/>
          </a:xfrm>
        </p:grpSpPr>
        <p:sp>
          <p:nvSpPr>
            <p:cNvPr id="199841" name="Rectangle 161"/>
            <p:cNvSpPr>
              <a:spLocks noChangeArrowheads="1"/>
            </p:cNvSpPr>
            <p:nvPr/>
          </p:nvSpPr>
          <p:spPr bwMode="auto">
            <a:xfrm>
              <a:off x="1600200" y="990600"/>
              <a:ext cx="3429000" cy="1447800"/>
            </a:xfrm>
            <a:prstGeom prst="rect">
              <a:avLst/>
            </a:prstGeom>
            <a:solidFill>
              <a:srgbClr val="FF9933"/>
            </a:solidFill>
            <a:ln w="9525">
              <a:solidFill>
                <a:srgbClr val="FF9933"/>
              </a:solidFill>
              <a:miter lim="800000"/>
              <a:headEnd/>
              <a:tailEnd/>
            </a:ln>
            <a:effectLst/>
          </p:spPr>
          <p:txBody>
            <a:bodyPr wrap="none" anchor="ctr"/>
            <a:lstStyle/>
            <a:p>
              <a:endParaRPr lang="en-US"/>
            </a:p>
          </p:txBody>
        </p:sp>
        <p:grpSp>
          <p:nvGrpSpPr>
            <p:cNvPr id="199685" name="Group 5"/>
            <p:cNvGrpSpPr>
              <a:grpSpLocks/>
            </p:cNvGrpSpPr>
            <p:nvPr/>
          </p:nvGrpSpPr>
          <p:grpSpPr bwMode="auto">
            <a:xfrm>
              <a:off x="1755775" y="1066800"/>
              <a:ext cx="946150" cy="1157288"/>
              <a:chOff x="343" y="681"/>
              <a:chExt cx="596" cy="729"/>
            </a:xfrm>
          </p:grpSpPr>
          <p:sp>
            <p:nvSpPr>
              <p:cNvPr id="199686" name="Freeform 6"/>
              <p:cNvSpPr>
                <a:spLocks noChangeAspect="1"/>
              </p:cNvSpPr>
              <p:nvPr/>
            </p:nvSpPr>
            <p:spPr bwMode="auto">
              <a:xfrm>
                <a:off x="600" y="885"/>
                <a:ext cx="81" cy="525"/>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687" name="Text Box 7"/>
              <p:cNvSpPr txBox="1">
                <a:spLocks noChangeArrowheads="1"/>
              </p:cNvSpPr>
              <p:nvPr/>
            </p:nvSpPr>
            <p:spPr bwMode="auto">
              <a:xfrm>
                <a:off x="343" y="681"/>
                <a:ext cx="596" cy="231"/>
              </a:xfrm>
              <a:prstGeom prst="rect">
                <a:avLst/>
              </a:prstGeom>
              <a:noFill/>
              <a:ln w="19050" algn="ctr">
                <a:noFill/>
                <a:miter lim="800000"/>
                <a:headEnd/>
                <a:tailEnd/>
              </a:ln>
              <a:effectLst/>
            </p:spPr>
            <p:txBody>
              <a:bodyPr wrap="none">
                <a:spAutoFit/>
              </a:bodyPr>
              <a:lstStyle/>
              <a:p>
                <a:pPr algn="ctr"/>
                <a:r>
                  <a:rPr lang="en-US" b="1">
                    <a:solidFill>
                      <a:schemeClr val="accent2"/>
                    </a:solidFill>
                    <a:latin typeface="Arial" pitchFamily="34" charset="0"/>
                  </a:rPr>
                  <a:t>Thread</a:t>
                </a:r>
              </a:p>
            </p:txBody>
          </p:sp>
        </p:grpSp>
        <p:sp>
          <p:nvSpPr>
            <p:cNvPr id="199688" name="Rectangle 8"/>
            <p:cNvSpPr>
              <a:spLocks noChangeArrowheads="1"/>
            </p:cNvSpPr>
            <p:nvPr/>
          </p:nvSpPr>
          <p:spPr bwMode="auto">
            <a:xfrm>
              <a:off x="2847976" y="1619250"/>
              <a:ext cx="1935163" cy="420688"/>
            </a:xfrm>
            <a:prstGeom prst="rect">
              <a:avLst/>
            </a:prstGeom>
            <a:solidFill>
              <a:schemeClr val="hlink"/>
            </a:solidFill>
            <a:ln w="19050" algn="ctr">
              <a:solidFill>
                <a:schemeClr val="tx1"/>
              </a:solidFill>
              <a:miter lim="800000"/>
              <a:headEnd/>
              <a:tailEnd/>
            </a:ln>
            <a:effectLst/>
          </p:spPr>
          <p:txBody>
            <a:bodyPr wrap="none" anchor="ctr"/>
            <a:lstStyle/>
            <a:p>
              <a:pPr algn="ctr">
                <a:lnSpc>
                  <a:spcPct val="85000"/>
                </a:lnSpc>
                <a:spcBef>
                  <a:spcPct val="10000"/>
                </a:spcBef>
              </a:pPr>
              <a:r>
                <a:rPr lang="en-US" b="1">
                  <a:latin typeface="Arial" pitchFamily="34" charset="0"/>
                </a:rPr>
                <a:t>Register</a:t>
              </a:r>
            </a:p>
          </p:txBody>
        </p:sp>
        <p:sp>
          <p:nvSpPr>
            <p:cNvPr id="199689" name="Line 9"/>
            <p:cNvSpPr>
              <a:spLocks noChangeShapeType="1"/>
            </p:cNvSpPr>
            <p:nvPr/>
          </p:nvSpPr>
          <p:spPr bwMode="auto">
            <a:xfrm>
              <a:off x="2265364" y="1828800"/>
              <a:ext cx="585787" cy="0"/>
            </a:xfrm>
            <a:prstGeom prst="line">
              <a:avLst/>
            </a:prstGeom>
            <a:noFill/>
            <a:ln w="38100">
              <a:solidFill>
                <a:srgbClr val="0000FF"/>
              </a:solidFill>
              <a:round/>
              <a:headEnd type="triangle" w="med" len="med"/>
              <a:tailEnd type="triangle" w="med" len="med"/>
            </a:ln>
            <a:effectLst/>
          </p:spPr>
          <p:txBody>
            <a:bodyPr/>
            <a:lstStyle/>
            <a:p>
              <a:endParaRPr lang="en-US"/>
            </a:p>
          </p:txBody>
        </p:sp>
      </p:grpSp>
      <p:grpSp>
        <p:nvGrpSpPr>
          <p:cNvPr id="5" name="Group 4">
            <a:extLst>
              <a:ext uri="{FF2B5EF4-FFF2-40B4-BE49-F238E27FC236}">
                <a16:creationId xmlns:a16="http://schemas.microsoft.com/office/drawing/2014/main" id="{2E2B20EB-EC04-48CF-AC81-594952A26EA6}"/>
              </a:ext>
            </a:extLst>
          </p:cNvPr>
          <p:cNvGrpSpPr/>
          <p:nvPr/>
        </p:nvGrpSpPr>
        <p:grpSpPr>
          <a:xfrm>
            <a:off x="468826" y="4281408"/>
            <a:ext cx="8566150" cy="2413000"/>
            <a:chOff x="1676400" y="4343400"/>
            <a:chExt cx="8566150" cy="2413000"/>
          </a:xfrm>
        </p:grpSpPr>
        <p:sp>
          <p:nvSpPr>
            <p:cNvPr id="199843" name="Rectangle 163"/>
            <p:cNvSpPr>
              <a:spLocks noChangeArrowheads="1"/>
            </p:cNvSpPr>
            <p:nvPr/>
          </p:nvSpPr>
          <p:spPr bwMode="auto">
            <a:xfrm>
              <a:off x="1676400" y="4343400"/>
              <a:ext cx="8229600" cy="2413000"/>
            </a:xfrm>
            <a:prstGeom prst="rect">
              <a:avLst/>
            </a:prstGeom>
            <a:solidFill>
              <a:srgbClr val="FF9933">
                <a:alpha val="20000"/>
              </a:srgbClr>
            </a:solidFill>
            <a:ln w="9525">
              <a:solidFill>
                <a:schemeClr val="tx1"/>
              </a:solidFill>
              <a:miter lim="800000"/>
              <a:headEnd/>
              <a:tailEnd/>
            </a:ln>
            <a:effectLst/>
          </p:spPr>
          <p:txBody>
            <a:bodyPr wrap="none" anchor="ctr"/>
            <a:lstStyle/>
            <a:p>
              <a:endParaRPr lang="en-US"/>
            </a:p>
          </p:txBody>
        </p:sp>
        <p:sp>
          <p:nvSpPr>
            <p:cNvPr id="199690" name="Text Box 10"/>
            <p:cNvSpPr txBox="1">
              <a:spLocks noChangeArrowheads="1"/>
            </p:cNvSpPr>
            <p:nvPr/>
          </p:nvSpPr>
          <p:spPr bwMode="auto">
            <a:xfrm>
              <a:off x="2068514" y="4348163"/>
              <a:ext cx="911225" cy="366712"/>
            </a:xfrm>
            <a:prstGeom prst="rect">
              <a:avLst/>
            </a:prstGeom>
            <a:noFill/>
            <a:ln w="19050" algn="ctr">
              <a:noFill/>
              <a:miter lim="800000"/>
              <a:headEnd/>
              <a:tailEnd/>
            </a:ln>
            <a:effectLst/>
          </p:spPr>
          <p:txBody>
            <a:bodyPr>
              <a:spAutoFit/>
            </a:bodyPr>
            <a:lstStyle/>
            <a:p>
              <a:pPr algn="ctr"/>
              <a:r>
                <a:rPr lang="en-US" b="1">
                  <a:solidFill>
                    <a:schemeClr val="accent2"/>
                  </a:solidFill>
                  <a:latin typeface="Arial" pitchFamily="34" charset="0"/>
                </a:rPr>
                <a:t>Grid 0</a:t>
              </a:r>
            </a:p>
          </p:txBody>
        </p:sp>
        <p:grpSp>
          <p:nvGrpSpPr>
            <p:cNvPr id="199691" name="Group 11"/>
            <p:cNvGrpSpPr>
              <a:grpSpLocks/>
            </p:cNvGrpSpPr>
            <p:nvPr/>
          </p:nvGrpSpPr>
          <p:grpSpPr bwMode="auto">
            <a:xfrm>
              <a:off x="1933576" y="4656139"/>
              <a:ext cx="3927475" cy="835025"/>
              <a:chOff x="258" y="2682"/>
              <a:chExt cx="2474" cy="592"/>
            </a:xfrm>
          </p:grpSpPr>
          <p:sp>
            <p:nvSpPr>
              <p:cNvPr id="199692" name="Rectangle 12"/>
              <p:cNvSpPr>
                <a:spLocks noChangeArrowheads="1"/>
              </p:cNvSpPr>
              <p:nvPr/>
            </p:nvSpPr>
            <p:spPr bwMode="auto">
              <a:xfrm>
                <a:off x="258" y="2682"/>
                <a:ext cx="2474" cy="592"/>
              </a:xfrm>
              <a:prstGeom prst="rect">
                <a:avLst/>
              </a:prstGeom>
              <a:noFill/>
              <a:ln w="28575" algn="ctr">
                <a:solidFill>
                  <a:srgbClr val="00CC00"/>
                </a:solidFill>
                <a:miter lim="800000"/>
                <a:headEnd/>
                <a:tailEnd/>
              </a:ln>
              <a:effectLst/>
            </p:spPr>
            <p:txBody>
              <a:bodyPr wrap="none" anchor="ctr"/>
              <a:lstStyle/>
              <a:p>
                <a:endParaRPr lang="en-US"/>
              </a:p>
            </p:txBody>
          </p:sp>
          <p:sp>
            <p:nvSpPr>
              <p:cNvPr id="199693" name="Text Box 13"/>
              <p:cNvSpPr txBox="1">
                <a:spLocks noChangeArrowheads="1"/>
              </p:cNvSpPr>
              <p:nvPr/>
            </p:nvSpPr>
            <p:spPr bwMode="auto">
              <a:xfrm>
                <a:off x="1872" y="2909"/>
                <a:ext cx="316" cy="260"/>
              </a:xfrm>
              <a:prstGeom prst="rect">
                <a:avLst/>
              </a:prstGeom>
              <a:noFill/>
              <a:ln w="19050" algn="ctr">
                <a:noFill/>
                <a:miter lim="800000"/>
                <a:headEnd/>
                <a:tailEnd/>
              </a:ln>
              <a:effectLst/>
            </p:spPr>
            <p:txBody>
              <a:bodyPr>
                <a:spAutoFit/>
              </a:bodyPr>
              <a:lstStyle/>
              <a:p>
                <a:pPr algn="ctr"/>
                <a:r>
                  <a:rPr lang="en-US" b="1">
                    <a:latin typeface="Arial" pitchFamily="34" charset="0"/>
                  </a:rPr>
                  <a:t>. . .</a:t>
                </a:r>
              </a:p>
            </p:txBody>
          </p:sp>
          <p:grpSp>
            <p:nvGrpSpPr>
              <p:cNvPr id="199694" name="Group 14"/>
              <p:cNvGrpSpPr>
                <a:grpSpLocks/>
              </p:cNvGrpSpPr>
              <p:nvPr/>
            </p:nvGrpSpPr>
            <p:grpSpPr bwMode="auto">
              <a:xfrm>
                <a:off x="313" y="2730"/>
                <a:ext cx="490" cy="497"/>
                <a:chOff x="967" y="1678"/>
                <a:chExt cx="688" cy="700"/>
              </a:xfrm>
            </p:grpSpPr>
            <p:sp>
              <p:nvSpPr>
                <p:cNvPr id="199695" name="Text Box 15"/>
                <p:cNvSpPr txBox="1">
                  <a:spLocks noChangeArrowheads="1"/>
                </p:cNvSpPr>
                <p:nvPr/>
              </p:nvSpPr>
              <p:spPr bwMode="auto">
                <a:xfrm>
                  <a:off x="967" y="1678"/>
                  <a:ext cx="688" cy="700"/>
                </a:xfrm>
                <a:prstGeom prst="rect">
                  <a:avLst/>
                </a:prstGeom>
                <a:noFill/>
                <a:ln w="19050">
                  <a:solidFill>
                    <a:srgbClr val="00CC00"/>
                  </a:solidFill>
                  <a:miter lim="800000"/>
                  <a:headEnd/>
                  <a:tailEnd/>
                </a:ln>
                <a:effectLst/>
              </p:spPr>
              <p:txBody>
                <a:bodyPr lIns="0" rIns="0"/>
                <a:lstStyle/>
                <a:p>
                  <a:pPr algn="ctr">
                    <a:lnSpc>
                      <a:spcPct val="85000"/>
                    </a:lnSpc>
                    <a:spcBef>
                      <a:spcPct val="10000"/>
                    </a:spcBef>
                  </a:pPr>
                  <a:endParaRPr lang="en-US" sz="1200" b="1">
                    <a:latin typeface="Arial" pitchFamily="34" charset="0"/>
                  </a:endParaRPr>
                </a:p>
              </p:txBody>
            </p:sp>
            <p:grpSp>
              <p:nvGrpSpPr>
                <p:cNvPr id="199696" name="Group 16"/>
                <p:cNvGrpSpPr>
                  <a:grpSpLocks/>
                </p:cNvGrpSpPr>
                <p:nvPr/>
              </p:nvGrpSpPr>
              <p:grpSpPr bwMode="auto">
                <a:xfrm>
                  <a:off x="1035" y="1764"/>
                  <a:ext cx="552" cy="529"/>
                  <a:chOff x="1045" y="1780"/>
                  <a:chExt cx="806" cy="773"/>
                </a:xfrm>
              </p:grpSpPr>
              <p:sp>
                <p:nvSpPr>
                  <p:cNvPr id="199697" name="Freeform 17"/>
                  <p:cNvSpPr>
                    <a:spLocks/>
                  </p:cNvSpPr>
                  <p:nvPr/>
                </p:nvSpPr>
                <p:spPr bwMode="auto">
                  <a:xfrm>
                    <a:off x="1045"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698" name="Freeform 18"/>
                  <p:cNvSpPr>
                    <a:spLocks/>
                  </p:cNvSpPr>
                  <p:nvPr/>
                </p:nvSpPr>
                <p:spPr bwMode="auto">
                  <a:xfrm>
                    <a:off x="1116"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699" name="Freeform 19"/>
                  <p:cNvSpPr>
                    <a:spLocks/>
                  </p:cNvSpPr>
                  <p:nvPr/>
                </p:nvSpPr>
                <p:spPr bwMode="auto">
                  <a:xfrm>
                    <a:off x="1181"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00" name="Freeform 20"/>
                  <p:cNvSpPr>
                    <a:spLocks/>
                  </p:cNvSpPr>
                  <p:nvPr/>
                </p:nvSpPr>
                <p:spPr bwMode="auto">
                  <a:xfrm>
                    <a:off x="1247"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01" name="Freeform 21"/>
                  <p:cNvSpPr>
                    <a:spLocks/>
                  </p:cNvSpPr>
                  <p:nvPr/>
                </p:nvSpPr>
                <p:spPr bwMode="auto">
                  <a:xfrm>
                    <a:off x="1312"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02" name="Freeform 22"/>
                  <p:cNvSpPr>
                    <a:spLocks/>
                  </p:cNvSpPr>
                  <p:nvPr/>
                </p:nvSpPr>
                <p:spPr bwMode="auto">
                  <a:xfrm>
                    <a:off x="1378"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03" name="Freeform 23"/>
                  <p:cNvSpPr>
                    <a:spLocks/>
                  </p:cNvSpPr>
                  <p:nvPr/>
                </p:nvSpPr>
                <p:spPr bwMode="auto">
                  <a:xfrm>
                    <a:off x="1443"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04" name="Freeform 24"/>
                  <p:cNvSpPr>
                    <a:spLocks/>
                  </p:cNvSpPr>
                  <p:nvPr/>
                </p:nvSpPr>
                <p:spPr bwMode="auto">
                  <a:xfrm>
                    <a:off x="1509"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05" name="Freeform 25"/>
                  <p:cNvSpPr>
                    <a:spLocks/>
                  </p:cNvSpPr>
                  <p:nvPr/>
                </p:nvSpPr>
                <p:spPr bwMode="auto">
                  <a:xfrm>
                    <a:off x="1574"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06" name="Freeform 26"/>
                  <p:cNvSpPr>
                    <a:spLocks/>
                  </p:cNvSpPr>
                  <p:nvPr/>
                </p:nvSpPr>
                <p:spPr bwMode="auto">
                  <a:xfrm>
                    <a:off x="1640" y="1780"/>
                    <a:ext cx="145"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07" name="Freeform 27"/>
                  <p:cNvSpPr>
                    <a:spLocks/>
                  </p:cNvSpPr>
                  <p:nvPr/>
                </p:nvSpPr>
                <p:spPr bwMode="auto">
                  <a:xfrm>
                    <a:off x="1705"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grpSp>
          </p:grpSp>
          <p:grpSp>
            <p:nvGrpSpPr>
              <p:cNvPr id="199708" name="Group 28"/>
              <p:cNvGrpSpPr>
                <a:grpSpLocks/>
              </p:cNvGrpSpPr>
              <p:nvPr/>
            </p:nvGrpSpPr>
            <p:grpSpPr bwMode="auto">
              <a:xfrm>
                <a:off x="847" y="2730"/>
                <a:ext cx="490" cy="497"/>
                <a:chOff x="967" y="1678"/>
                <a:chExt cx="688" cy="700"/>
              </a:xfrm>
            </p:grpSpPr>
            <p:sp>
              <p:nvSpPr>
                <p:cNvPr id="199709" name="Text Box 29"/>
                <p:cNvSpPr txBox="1">
                  <a:spLocks noChangeArrowheads="1"/>
                </p:cNvSpPr>
                <p:nvPr/>
              </p:nvSpPr>
              <p:spPr bwMode="auto">
                <a:xfrm>
                  <a:off x="967" y="1678"/>
                  <a:ext cx="688" cy="700"/>
                </a:xfrm>
                <a:prstGeom prst="rect">
                  <a:avLst/>
                </a:prstGeom>
                <a:noFill/>
                <a:ln w="19050">
                  <a:solidFill>
                    <a:srgbClr val="00CC00"/>
                  </a:solidFill>
                  <a:miter lim="800000"/>
                  <a:headEnd/>
                  <a:tailEnd/>
                </a:ln>
                <a:effectLst/>
              </p:spPr>
              <p:txBody>
                <a:bodyPr lIns="0" rIns="0"/>
                <a:lstStyle/>
                <a:p>
                  <a:pPr algn="ctr">
                    <a:lnSpc>
                      <a:spcPct val="85000"/>
                    </a:lnSpc>
                    <a:spcBef>
                      <a:spcPct val="10000"/>
                    </a:spcBef>
                  </a:pPr>
                  <a:endParaRPr lang="en-US" sz="1200" b="1">
                    <a:latin typeface="Arial" pitchFamily="34" charset="0"/>
                  </a:endParaRPr>
                </a:p>
              </p:txBody>
            </p:sp>
            <p:grpSp>
              <p:nvGrpSpPr>
                <p:cNvPr id="199710" name="Group 30"/>
                <p:cNvGrpSpPr>
                  <a:grpSpLocks/>
                </p:cNvGrpSpPr>
                <p:nvPr/>
              </p:nvGrpSpPr>
              <p:grpSpPr bwMode="auto">
                <a:xfrm>
                  <a:off x="1035" y="1764"/>
                  <a:ext cx="552" cy="529"/>
                  <a:chOff x="1045" y="1780"/>
                  <a:chExt cx="806" cy="773"/>
                </a:xfrm>
              </p:grpSpPr>
              <p:sp>
                <p:nvSpPr>
                  <p:cNvPr id="199711" name="Freeform 31"/>
                  <p:cNvSpPr>
                    <a:spLocks/>
                  </p:cNvSpPr>
                  <p:nvPr/>
                </p:nvSpPr>
                <p:spPr bwMode="auto">
                  <a:xfrm>
                    <a:off x="1045"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12" name="Freeform 32"/>
                  <p:cNvSpPr>
                    <a:spLocks/>
                  </p:cNvSpPr>
                  <p:nvPr/>
                </p:nvSpPr>
                <p:spPr bwMode="auto">
                  <a:xfrm>
                    <a:off x="1116"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13" name="Freeform 33"/>
                  <p:cNvSpPr>
                    <a:spLocks/>
                  </p:cNvSpPr>
                  <p:nvPr/>
                </p:nvSpPr>
                <p:spPr bwMode="auto">
                  <a:xfrm>
                    <a:off x="1181"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14" name="Freeform 34"/>
                  <p:cNvSpPr>
                    <a:spLocks/>
                  </p:cNvSpPr>
                  <p:nvPr/>
                </p:nvSpPr>
                <p:spPr bwMode="auto">
                  <a:xfrm>
                    <a:off x="1247"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15" name="Freeform 35"/>
                  <p:cNvSpPr>
                    <a:spLocks/>
                  </p:cNvSpPr>
                  <p:nvPr/>
                </p:nvSpPr>
                <p:spPr bwMode="auto">
                  <a:xfrm>
                    <a:off x="1312"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16" name="Freeform 36"/>
                  <p:cNvSpPr>
                    <a:spLocks/>
                  </p:cNvSpPr>
                  <p:nvPr/>
                </p:nvSpPr>
                <p:spPr bwMode="auto">
                  <a:xfrm>
                    <a:off x="1378"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17" name="Freeform 37"/>
                  <p:cNvSpPr>
                    <a:spLocks/>
                  </p:cNvSpPr>
                  <p:nvPr/>
                </p:nvSpPr>
                <p:spPr bwMode="auto">
                  <a:xfrm>
                    <a:off x="1443"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18" name="Freeform 38"/>
                  <p:cNvSpPr>
                    <a:spLocks/>
                  </p:cNvSpPr>
                  <p:nvPr/>
                </p:nvSpPr>
                <p:spPr bwMode="auto">
                  <a:xfrm>
                    <a:off x="1509"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19" name="Freeform 39"/>
                  <p:cNvSpPr>
                    <a:spLocks/>
                  </p:cNvSpPr>
                  <p:nvPr/>
                </p:nvSpPr>
                <p:spPr bwMode="auto">
                  <a:xfrm>
                    <a:off x="1574"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20" name="Freeform 40"/>
                  <p:cNvSpPr>
                    <a:spLocks/>
                  </p:cNvSpPr>
                  <p:nvPr/>
                </p:nvSpPr>
                <p:spPr bwMode="auto">
                  <a:xfrm>
                    <a:off x="1640" y="1780"/>
                    <a:ext cx="145"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21" name="Freeform 41"/>
                  <p:cNvSpPr>
                    <a:spLocks/>
                  </p:cNvSpPr>
                  <p:nvPr/>
                </p:nvSpPr>
                <p:spPr bwMode="auto">
                  <a:xfrm>
                    <a:off x="1705"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grpSp>
          </p:grpSp>
          <p:grpSp>
            <p:nvGrpSpPr>
              <p:cNvPr id="199722" name="Group 42"/>
              <p:cNvGrpSpPr>
                <a:grpSpLocks/>
              </p:cNvGrpSpPr>
              <p:nvPr/>
            </p:nvGrpSpPr>
            <p:grpSpPr bwMode="auto">
              <a:xfrm>
                <a:off x="2187" y="2730"/>
                <a:ext cx="490" cy="497"/>
                <a:chOff x="967" y="1678"/>
                <a:chExt cx="688" cy="700"/>
              </a:xfrm>
            </p:grpSpPr>
            <p:sp>
              <p:nvSpPr>
                <p:cNvPr id="199723" name="Text Box 43"/>
                <p:cNvSpPr txBox="1">
                  <a:spLocks noChangeArrowheads="1"/>
                </p:cNvSpPr>
                <p:nvPr/>
              </p:nvSpPr>
              <p:spPr bwMode="auto">
                <a:xfrm>
                  <a:off x="967" y="1678"/>
                  <a:ext cx="688" cy="700"/>
                </a:xfrm>
                <a:prstGeom prst="rect">
                  <a:avLst/>
                </a:prstGeom>
                <a:noFill/>
                <a:ln w="19050">
                  <a:solidFill>
                    <a:srgbClr val="00CC00"/>
                  </a:solidFill>
                  <a:miter lim="800000"/>
                  <a:headEnd/>
                  <a:tailEnd/>
                </a:ln>
                <a:effectLst/>
              </p:spPr>
              <p:txBody>
                <a:bodyPr lIns="0" rIns="0"/>
                <a:lstStyle/>
                <a:p>
                  <a:pPr algn="ctr">
                    <a:lnSpc>
                      <a:spcPct val="85000"/>
                    </a:lnSpc>
                    <a:spcBef>
                      <a:spcPct val="10000"/>
                    </a:spcBef>
                  </a:pPr>
                  <a:endParaRPr lang="en-US" sz="1200" b="1">
                    <a:latin typeface="Arial" pitchFamily="34" charset="0"/>
                  </a:endParaRPr>
                </a:p>
              </p:txBody>
            </p:sp>
            <p:grpSp>
              <p:nvGrpSpPr>
                <p:cNvPr id="199724" name="Group 44"/>
                <p:cNvGrpSpPr>
                  <a:grpSpLocks/>
                </p:cNvGrpSpPr>
                <p:nvPr/>
              </p:nvGrpSpPr>
              <p:grpSpPr bwMode="auto">
                <a:xfrm>
                  <a:off x="1035" y="1764"/>
                  <a:ext cx="552" cy="529"/>
                  <a:chOff x="1045" y="1780"/>
                  <a:chExt cx="806" cy="773"/>
                </a:xfrm>
              </p:grpSpPr>
              <p:sp>
                <p:nvSpPr>
                  <p:cNvPr id="199725" name="Freeform 45"/>
                  <p:cNvSpPr>
                    <a:spLocks/>
                  </p:cNvSpPr>
                  <p:nvPr/>
                </p:nvSpPr>
                <p:spPr bwMode="auto">
                  <a:xfrm>
                    <a:off x="1045"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26" name="Freeform 46"/>
                  <p:cNvSpPr>
                    <a:spLocks/>
                  </p:cNvSpPr>
                  <p:nvPr/>
                </p:nvSpPr>
                <p:spPr bwMode="auto">
                  <a:xfrm>
                    <a:off x="1116"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27" name="Freeform 47"/>
                  <p:cNvSpPr>
                    <a:spLocks/>
                  </p:cNvSpPr>
                  <p:nvPr/>
                </p:nvSpPr>
                <p:spPr bwMode="auto">
                  <a:xfrm>
                    <a:off x="1181"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28" name="Freeform 48"/>
                  <p:cNvSpPr>
                    <a:spLocks/>
                  </p:cNvSpPr>
                  <p:nvPr/>
                </p:nvSpPr>
                <p:spPr bwMode="auto">
                  <a:xfrm>
                    <a:off x="1247"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29" name="Freeform 49"/>
                  <p:cNvSpPr>
                    <a:spLocks/>
                  </p:cNvSpPr>
                  <p:nvPr/>
                </p:nvSpPr>
                <p:spPr bwMode="auto">
                  <a:xfrm>
                    <a:off x="1312"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30" name="Freeform 50"/>
                  <p:cNvSpPr>
                    <a:spLocks/>
                  </p:cNvSpPr>
                  <p:nvPr/>
                </p:nvSpPr>
                <p:spPr bwMode="auto">
                  <a:xfrm>
                    <a:off x="1378"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31" name="Freeform 51"/>
                  <p:cNvSpPr>
                    <a:spLocks/>
                  </p:cNvSpPr>
                  <p:nvPr/>
                </p:nvSpPr>
                <p:spPr bwMode="auto">
                  <a:xfrm>
                    <a:off x="1443"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32" name="Freeform 52"/>
                  <p:cNvSpPr>
                    <a:spLocks/>
                  </p:cNvSpPr>
                  <p:nvPr/>
                </p:nvSpPr>
                <p:spPr bwMode="auto">
                  <a:xfrm>
                    <a:off x="1509"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33" name="Freeform 53"/>
                  <p:cNvSpPr>
                    <a:spLocks/>
                  </p:cNvSpPr>
                  <p:nvPr/>
                </p:nvSpPr>
                <p:spPr bwMode="auto">
                  <a:xfrm>
                    <a:off x="1574"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34" name="Freeform 54"/>
                  <p:cNvSpPr>
                    <a:spLocks/>
                  </p:cNvSpPr>
                  <p:nvPr/>
                </p:nvSpPr>
                <p:spPr bwMode="auto">
                  <a:xfrm>
                    <a:off x="1640" y="1780"/>
                    <a:ext cx="145"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35" name="Freeform 55"/>
                  <p:cNvSpPr>
                    <a:spLocks/>
                  </p:cNvSpPr>
                  <p:nvPr/>
                </p:nvSpPr>
                <p:spPr bwMode="auto">
                  <a:xfrm>
                    <a:off x="1705"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grpSp>
          </p:grpSp>
          <p:grpSp>
            <p:nvGrpSpPr>
              <p:cNvPr id="199736" name="Group 56"/>
              <p:cNvGrpSpPr>
                <a:grpSpLocks/>
              </p:cNvGrpSpPr>
              <p:nvPr/>
            </p:nvGrpSpPr>
            <p:grpSpPr bwMode="auto">
              <a:xfrm>
                <a:off x="1383" y="2730"/>
                <a:ext cx="489" cy="497"/>
                <a:chOff x="967" y="1678"/>
                <a:chExt cx="688" cy="700"/>
              </a:xfrm>
            </p:grpSpPr>
            <p:sp>
              <p:nvSpPr>
                <p:cNvPr id="199737" name="Text Box 57"/>
                <p:cNvSpPr txBox="1">
                  <a:spLocks noChangeArrowheads="1"/>
                </p:cNvSpPr>
                <p:nvPr/>
              </p:nvSpPr>
              <p:spPr bwMode="auto">
                <a:xfrm>
                  <a:off x="967" y="1678"/>
                  <a:ext cx="688" cy="700"/>
                </a:xfrm>
                <a:prstGeom prst="rect">
                  <a:avLst/>
                </a:prstGeom>
                <a:noFill/>
                <a:ln w="19050">
                  <a:solidFill>
                    <a:srgbClr val="00CC00"/>
                  </a:solidFill>
                  <a:miter lim="800000"/>
                  <a:headEnd/>
                  <a:tailEnd/>
                </a:ln>
                <a:effectLst/>
              </p:spPr>
              <p:txBody>
                <a:bodyPr lIns="0" rIns="0"/>
                <a:lstStyle/>
                <a:p>
                  <a:pPr algn="ctr">
                    <a:lnSpc>
                      <a:spcPct val="85000"/>
                    </a:lnSpc>
                    <a:spcBef>
                      <a:spcPct val="10000"/>
                    </a:spcBef>
                  </a:pPr>
                  <a:endParaRPr lang="en-US" sz="1200" b="1">
                    <a:latin typeface="Arial" pitchFamily="34" charset="0"/>
                  </a:endParaRPr>
                </a:p>
              </p:txBody>
            </p:sp>
            <p:grpSp>
              <p:nvGrpSpPr>
                <p:cNvPr id="199738" name="Group 58"/>
                <p:cNvGrpSpPr>
                  <a:grpSpLocks/>
                </p:cNvGrpSpPr>
                <p:nvPr/>
              </p:nvGrpSpPr>
              <p:grpSpPr bwMode="auto">
                <a:xfrm>
                  <a:off x="1035" y="1764"/>
                  <a:ext cx="552" cy="529"/>
                  <a:chOff x="1045" y="1780"/>
                  <a:chExt cx="806" cy="773"/>
                </a:xfrm>
              </p:grpSpPr>
              <p:sp>
                <p:nvSpPr>
                  <p:cNvPr id="199739" name="Freeform 59"/>
                  <p:cNvSpPr>
                    <a:spLocks/>
                  </p:cNvSpPr>
                  <p:nvPr/>
                </p:nvSpPr>
                <p:spPr bwMode="auto">
                  <a:xfrm>
                    <a:off x="1045"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40" name="Freeform 60"/>
                  <p:cNvSpPr>
                    <a:spLocks/>
                  </p:cNvSpPr>
                  <p:nvPr/>
                </p:nvSpPr>
                <p:spPr bwMode="auto">
                  <a:xfrm>
                    <a:off x="1116"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41" name="Freeform 61"/>
                  <p:cNvSpPr>
                    <a:spLocks/>
                  </p:cNvSpPr>
                  <p:nvPr/>
                </p:nvSpPr>
                <p:spPr bwMode="auto">
                  <a:xfrm>
                    <a:off x="1181"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42" name="Freeform 62"/>
                  <p:cNvSpPr>
                    <a:spLocks/>
                  </p:cNvSpPr>
                  <p:nvPr/>
                </p:nvSpPr>
                <p:spPr bwMode="auto">
                  <a:xfrm>
                    <a:off x="1247"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43" name="Freeform 63"/>
                  <p:cNvSpPr>
                    <a:spLocks/>
                  </p:cNvSpPr>
                  <p:nvPr/>
                </p:nvSpPr>
                <p:spPr bwMode="auto">
                  <a:xfrm>
                    <a:off x="1312"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44" name="Freeform 64"/>
                  <p:cNvSpPr>
                    <a:spLocks/>
                  </p:cNvSpPr>
                  <p:nvPr/>
                </p:nvSpPr>
                <p:spPr bwMode="auto">
                  <a:xfrm>
                    <a:off x="1378"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45" name="Freeform 65"/>
                  <p:cNvSpPr>
                    <a:spLocks/>
                  </p:cNvSpPr>
                  <p:nvPr/>
                </p:nvSpPr>
                <p:spPr bwMode="auto">
                  <a:xfrm>
                    <a:off x="1443"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46" name="Freeform 66"/>
                  <p:cNvSpPr>
                    <a:spLocks/>
                  </p:cNvSpPr>
                  <p:nvPr/>
                </p:nvSpPr>
                <p:spPr bwMode="auto">
                  <a:xfrm>
                    <a:off x="1509"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47" name="Freeform 67"/>
                  <p:cNvSpPr>
                    <a:spLocks/>
                  </p:cNvSpPr>
                  <p:nvPr/>
                </p:nvSpPr>
                <p:spPr bwMode="auto">
                  <a:xfrm>
                    <a:off x="1574"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48" name="Freeform 68"/>
                  <p:cNvSpPr>
                    <a:spLocks/>
                  </p:cNvSpPr>
                  <p:nvPr/>
                </p:nvSpPr>
                <p:spPr bwMode="auto">
                  <a:xfrm>
                    <a:off x="1640" y="1780"/>
                    <a:ext cx="145"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49" name="Freeform 69"/>
                  <p:cNvSpPr>
                    <a:spLocks/>
                  </p:cNvSpPr>
                  <p:nvPr/>
                </p:nvSpPr>
                <p:spPr bwMode="auto">
                  <a:xfrm>
                    <a:off x="1705"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grpSp>
          </p:grpSp>
        </p:grpSp>
        <p:sp>
          <p:nvSpPr>
            <p:cNvPr id="199750" name="Rectangle 70"/>
            <p:cNvSpPr>
              <a:spLocks noChangeArrowheads="1"/>
            </p:cNvSpPr>
            <p:nvPr/>
          </p:nvSpPr>
          <p:spPr bwMode="auto">
            <a:xfrm>
              <a:off x="6473825" y="4627564"/>
              <a:ext cx="1676400" cy="2078037"/>
            </a:xfrm>
            <a:prstGeom prst="rect">
              <a:avLst/>
            </a:prstGeom>
            <a:solidFill>
              <a:schemeClr val="hlink"/>
            </a:solidFill>
            <a:ln w="19050" algn="ctr">
              <a:solidFill>
                <a:schemeClr val="tx1"/>
              </a:solidFill>
              <a:miter lim="800000"/>
              <a:headEnd/>
              <a:tailEnd/>
            </a:ln>
            <a:effectLst/>
          </p:spPr>
          <p:txBody>
            <a:bodyPr wrap="none" anchor="ctr"/>
            <a:lstStyle/>
            <a:p>
              <a:pPr algn="ctr">
                <a:lnSpc>
                  <a:spcPct val="85000"/>
                </a:lnSpc>
                <a:spcBef>
                  <a:spcPct val="10000"/>
                </a:spcBef>
              </a:pPr>
              <a:r>
                <a:rPr lang="en-US" b="1" dirty="0">
                  <a:latin typeface="Arial" pitchFamily="34" charset="0"/>
                </a:rPr>
                <a:t>Global</a:t>
              </a:r>
            </a:p>
            <a:p>
              <a:pPr algn="ctr">
                <a:lnSpc>
                  <a:spcPct val="85000"/>
                </a:lnSpc>
                <a:spcBef>
                  <a:spcPct val="10000"/>
                </a:spcBef>
              </a:pPr>
              <a:r>
                <a:rPr lang="en-US" b="1" dirty="0">
                  <a:latin typeface="Arial" pitchFamily="34" charset="0"/>
                </a:rPr>
                <a:t>Memory</a:t>
              </a:r>
            </a:p>
          </p:txBody>
        </p:sp>
        <p:grpSp>
          <p:nvGrpSpPr>
            <p:cNvPr id="199751" name="Group 71"/>
            <p:cNvGrpSpPr>
              <a:grpSpLocks/>
            </p:cNvGrpSpPr>
            <p:nvPr/>
          </p:nvGrpSpPr>
          <p:grpSpPr bwMode="auto">
            <a:xfrm>
              <a:off x="1933576" y="5865814"/>
              <a:ext cx="3927475" cy="833437"/>
              <a:chOff x="258" y="2682"/>
              <a:chExt cx="2474" cy="592"/>
            </a:xfrm>
          </p:grpSpPr>
          <p:sp>
            <p:nvSpPr>
              <p:cNvPr id="199752" name="Rectangle 72"/>
              <p:cNvSpPr>
                <a:spLocks noChangeArrowheads="1"/>
              </p:cNvSpPr>
              <p:nvPr/>
            </p:nvSpPr>
            <p:spPr bwMode="auto">
              <a:xfrm>
                <a:off x="258" y="2682"/>
                <a:ext cx="2474" cy="592"/>
              </a:xfrm>
              <a:prstGeom prst="rect">
                <a:avLst/>
              </a:prstGeom>
              <a:noFill/>
              <a:ln w="28575" algn="ctr">
                <a:solidFill>
                  <a:srgbClr val="00CC00"/>
                </a:solidFill>
                <a:miter lim="800000"/>
                <a:headEnd/>
                <a:tailEnd/>
              </a:ln>
              <a:effectLst/>
            </p:spPr>
            <p:txBody>
              <a:bodyPr wrap="none" anchor="ctr"/>
              <a:lstStyle/>
              <a:p>
                <a:endParaRPr lang="en-US"/>
              </a:p>
            </p:txBody>
          </p:sp>
          <p:sp>
            <p:nvSpPr>
              <p:cNvPr id="199753" name="Text Box 73"/>
              <p:cNvSpPr txBox="1">
                <a:spLocks noChangeArrowheads="1"/>
              </p:cNvSpPr>
              <p:nvPr/>
            </p:nvSpPr>
            <p:spPr bwMode="auto">
              <a:xfrm>
                <a:off x="1872" y="2910"/>
                <a:ext cx="316" cy="260"/>
              </a:xfrm>
              <a:prstGeom prst="rect">
                <a:avLst/>
              </a:prstGeom>
              <a:noFill/>
              <a:ln w="19050" algn="ctr">
                <a:noFill/>
                <a:miter lim="800000"/>
                <a:headEnd/>
                <a:tailEnd/>
              </a:ln>
              <a:effectLst/>
            </p:spPr>
            <p:txBody>
              <a:bodyPr wrap="none">
                <a:spAutoFit/>
              </a:bodyPr>
              <a:lstStyle/>
              <a:p>
                <a:pPr algn="ctr"/>
                <a:r>
                  <a:rPr lang="en-US" b="1">
                    <a:latin typeface="Arial" pitchFamily="34" charset="0"/>
                  </a:rPr>
                  <a:t>. . .</a:t>
                </a:r>
              </a:p>
            </p:txBody>
          </p:sp>
          <p:grpSp>
            <p:nvGrpSpPr>
              <p:cNvPr id="199754" name="Group 74"/>
              <p:cNvGrpSpPr>
                <a:grpSpLocks/>
              </p:cNvGrpSpPr>
              <p:nvPr/>
            </p:nvGrpSpPr>
            <p:grpSpPr bwMode="auto">
              <a:xfrm>
                <a:off x="313" y="2730"/>
                <a:ext cx="490" cy="497"/>
                <a:chOff x="967" y="1678"/>
                <a:chExt cx="688" cy="700"/>
              </a:xfrm>
            </p:grpSpPr>
            <p:sp>
              <p:nvSpPr>
                <p:cNvPr id="199755" name="Text Box 75"/>
                <p:cNvSpPr txBox="1">
                  <a:spLocks noChangeArrowheads="1"/>
                </p:cNvSpPr>
                <p:nvPr/>
              </p:nvSpPr>
              <p:spPr bwMode="auto">
                <a:xfrm>
                  <a:off x="967" y="1678"/>
                  <a:ext cx="688" cy="700"/>
                </a:xfrm>
                <a:prstGeom prst="rect">
                  <a:avLst/>
                </a:prstGeom>
                <a:noFill/>
                <a:ln w="19050">
                  <a:solidFill>
                    <a:srgbClr val="00CC00"/>
                  </a:solidFill>
                  <a:miter lim="800000"/>
                  <a:headEnd/>
                  <a:tailEnd/>
                </a:ln>
                <a:effectLst/>
              </p:spPr>
              <p:txBody>
                <a:bodyPr lIns="0" rIns="0"/>
                <a:lstStyle/>
                <a:p>
                  <a:pPr algn="ctr">
                    <a:lnSpc>
                      <a:spcPct val="85000"/>
                    </a:lnSpc>
                    <a:spcBef>
                      <a:spcPct val="10000"/>
                    </a:spcBef>
                  </a:pPr>
                  <a:endParaRPr lang="en-US" sz="1200" b="1">
                    <a:latin typeface="Arial" pitchFamily="34" charset="0"/>
                  </a:endParaRPr>
                </a:p>
              </p:txBody>
            </p:sp>
            <p:grpSp>
              <p:nvGrpSpPr>
                <p:cNvPr id="199756" name="Group 76"/>
                <p:cNvGrpSpPr>
                  <a:grpSpLocks/>
                </p:cNvGrpSpPr>
                <p:nvPr/>
              </p:nvGrpSpPr>
              <p:grpSpPr bwMode="auto">
                <a:xfrm>
                  <a:off x="1035" y="1764"/>
                  <a:ext cx="552" cy="529"/>
                  <a:chOff x="1045" y="1780"/>
                  <a:chExt cx="806" cy="773"/>
                </a:xfrm>
              </p:grpSpPr>
              <p:sp>
                <p:nvSpPr>
                  <p:cNvPr id="199757" name="Freeform 77"/>
                  <p:cNvSpPr>
                    <a:spLocks/>
                  </p:cNvSpPr>
                  <p:nvPr/>
                </p:nvSpPr>
                <p:spPr bwMode="auto">
                  <a:xfrm>
                    <a:off x="1045"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58" name="Freeform 78"/>
                  <p:cNvSpPr>
                    <a:spLocks/>
                  </p:cNvSpPr>
                  <p:nvPr/>
                </p:nvSpPr>
                <p:spPr bwMode="auto">
                  <a:xfrm>
                    <a:off x="1116"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59" name="Freeform 79"/>
                  <p:cNvSpPr>
                    <a:spLocks/>
                  </p:cNvSpPr>
                  <p:nvPr/>
                </p:nvSpPr>
                <p:spPr bwMode="auto">
                  <a:xfrm>
                    <a:off x="1181"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60" name="Freeform 80"/>
                  <p:cNvSpPr>
                    <a:spLocks/>
                  </p:cNvSpPr>
                  <p:nvPr/>
                </p:nvSpPr>
                <p:spPr bwMode="auto">
                  <a:xfrm>
                    <a:off x="1247"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61" name="Freeform 81"/>
                  <p:cNvSpPr>
                    <a:spLocks/>
                  </p:cNvSpPr>
                  <p:nvPr/>
                </p:nvSpPr>
                <p:spPr bwMode="auto">
                  <a:xfrm>
                    <a:off x="1312"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62" name="Freeform 82"/>
                  <p:cNvSpPr>
                    <a:spLocks/>
                  </p:cNvSpPr>
                  <p:nvPr/>
                </p:nvSpPr>
                <p:spPr bwMode="auto">
                  <a:xfrm>
                    <a:off x="1378"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63" name="Freeform 83"/>
                  <p:cNvSpPr>
                    <a:spLocks/>
                  </p:cNvSpPr>
                  <p:nvPr/>
                </p:nvSpPr>
                <p:spPr bwMode="auto">
                  <a:xfrm>
                    <a:off x="1443"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64" name="Freeform 84"/>
                  <p:cNvSpPr>
                    <a:spLocks/>
                  </p:cNvSpPr>
                  <p:nvPr/>
                </p:nvSpPr>
                <p:spPr bwMode="auto">
                  <a:xfrm>
                    <a:off x="1509"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65" name="Freeform 85"/>
                  <p:cNvSpPr>
                    <a:spLocks/>
                  </p:cNvSpPr>
                  <p:nvPr/>
                </p:nvSpPr>
                <p:spPr bwMode="auto">
                  <a:xfrm>
                    <a:off x="1574"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66" name="Freeform 86"/>
                  <p:cNvSpPr>
                    <a:spLocks/>
                  </p:cNvSpPr>
                  <p:nvPr/>
                </p:nvSpPr>
                <p:spPr bwMode="auto">
                  <a:xfrm>
                    <a:off x="1640" y="1780"/>
                    <a:ext cx="145"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67" name="Freeform 87"/>
                  <p:cNvSpPr>
                    <a:spLocks/>
                  </p:cNvSpPr>
                  <p:nvPr/>
                </p:nvSpPr>
                <p:spPr bwMode="auto">
                  <a:xfrm>
                    <a:off x="1705"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grpSp>
          </p:grpSp>
          <p:grpSp>
            <p:nvGrpSpPr>
              <p:cNvPr id="199768" name="Group 88"/>
              <p:cNvGrpSpPr>
                <a:grpSpLocks/>
              </p:cNvGrpSpPr>
              <p:nvPr/>
            </p:nvGrpSpPr>
            <p:grpSpPr bwMode="auto">
              <a:xfrm>
                <a:off x="847" y="2730"/>
                <a:ext cx="490" cy="497"/>
                <a:chOff x="967" y="1678"/>
                <a:chExt cx="688" cy="700"/>
              </a:xfrm>
            </p:grpSpPr>
            <p:sp>
              <p:nvSpPr>
                <p:cNvPr id="199769" name="Text Box 89"/>
                <p:cNvSpPr txBox="1">
                  <a:spLocks noChangeArrowheads="1"/>
                </p:cNvSpPr>
                <p:nvPr/>
              </p:nvSpPr>
              <p:spPr bwMode="auto">
                <a:xfrm>
                  <a:off x="967" y="1678"/>
                  <a:ext cx="688" cy="700"/>
                </a:xfrm>
                <a:prstGeom prst="rect">
                  <a:avLst/>
                </a:prstGeom>
                <a:noFill/>
                <a:ln w="19050">
                  <a:solidFill>
                    <a:srgbClr val="00CC00"/>
                  </a:solidFill>
                  <a:miter lim="800000"/>
                  <a:headEnd/>
                  <a:tailEnd/>
                </a:ln>
                <a:effectLst/>
              </p:spPr>
              <p:txBody>
                <a:bodyPr lIns="0" rIns="0"/>
                <a:lstStyle/>
                <a:p>
                  <a:pPr algn="ctr">
                    <a:lnSpc>
                      <a:spcPct val="85000"/>
                    </a:lnSpc>
                    <a:spcBef>
                      <a:spcPct val="10000"/>
                    </a:spcBef>
                  </a:pPr>
                  <a:endParaRPr lang="en-US" sz="1200" b="1">
                    <a:latin typeface="Arial" pitchFamily="34" charset="0"/>
                  </a:endParaRPr>
                </a:p>
              </p:txBody>
            </p:sp>
            <p:grpSp>
              <p:nvGrpSpPr>
                <p:cNvPr id="199770" name="Group 90"/>
                <p:cNvGrpSpPr>
                  <a:grpSpLocks/>
                </p:cNvGrpSpPr>
                <p:nvPr/>
              </p:nvGrpSpPr>
              <p:grpSpPr bwMode="auto">
                <a:xfrm>
                  <a:off x="1035" y="1764"/>
                  <a:ext cx="552" cy="529"/>
                  <a:chOff x="1045" y="1780"/>
                  <a:chExt cx="806" cy="773"/>
                </a:xfrm>
              </p:grpSpPr>
              <p:sp>
                <p:nvSpPr>
                  <p:cNvPr id="199771" name="Freeform 91"/>
                  <p:cNvSpPr>
                    <a:spLocks/>
                  </p:cNvSpPr>
                  <p:nvPr/>
                </p:nvSpPr>
                <p:spPr bwMode="auto">
                  <a:xfrm>
                    <a:off x="1045"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72" name="Freeform 92"/>
                  <p:cNvSpPr>
                    <a:spLocks/>
                  </p:cNvSpPr>
                  <p:nvPr/>
                </p:nvSpPr>
                <p:spPr bwMode="auto">
                  <a:xfrm>
                    <a:off x="1116"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73" name="Freeform 93"/>
                  <p:cNvSpPr>
                    <a:spLocks/>
                  </p:cNvSpPr>
                  <p:nvPr/>
                </p:nvSpPr>
                <p:spPr bwMode="auto">
                  <a:xfrm>
                    <a:off x="1181"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74" name="Freeform 94"/>
                  <p:cNvSpPr>
                    <a:spLocks/>
                  </p:cNvSpPr>
                  <p:nvPr/>
                </p:nvSpPr>
                <p:spPr bwMode="auto">
                  <a:xfrm>
                    <a:off x="1247"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75" name="Freeform 95"/>
                  <p:cNvSpPr>
                    <a:spLocks/>
                  </p:cNvSpPr>
                  <p:nvPr/>
                </p:nvSpPr>
                <p:spPr bwMode="auto">
                  <a:xfrm>
                    <a:off x="1312"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76" name="Freeform 96"/>
                  <p:cNvSpPr>
                    <a:spLocks/>
                  </p:cNvSpPr>
                  <p:nvPr/>
                </p:nvSpPr>
                <p:spPr bwMode="auto">
                  <a:xfrm>
                    <a:off x="1378"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77" name="Freeform 97"/>
                  <p:cNvSpPr>
                    <a:spLocks/>
                  </p:cNvSpPr>
                  <p:nvPr/>
                </p:nvSpPr>
                <p:spPr bwMode="auto">
                  <a:xfrm>
                    <a:off x="1443"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78" name="Freeform 98"/>
                  <p:cNvSpPr>
                    <a:spLocks/>
                  </p:cNvSpPr>
                  <p:nvPr/>
                </p:nvSpPr>
                <p:spPr bwMode="auto">
                  <a:xfrm>
                    <a:off x="1509"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79" name="Freeform 99"/>
                  <p:cNvSpPr>
                    <a:spLocks/>
                  </p:cNvSpPr>
                  <p:nvPr/>
                </p:nvSpPr>
                <p:spPr bwMode="auto">
                  <a:xfrm>
                    <a:off x="1574"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80" name="Freeform 100"/>
                  <p:cNvSpPr>
                    <a:spLocks/>
                  </p:cNvSpPr>
                  <p:nvPr/>
                </p:nvSpPr>
                <p:spPr bwMode="auto">
                  <a:xfrm>
                    <a:off x="1640" y="1780"/>
                    <a:ext cx="145"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81" name="Freeform 101"/>
                  <p:cNvSpPr>
                    <a:spLocks/>
                  </p:cNvSpPr>
                  <p:nvPr/>
                </p:nvSpPr>
                <p:spPr bwMode="auto">
                  <a:xfrm>
                    <a:off x="1705"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grpSp>
          </p:grpSp>
          <p:grpSp>
            <p:nvGrpSpPr>
              <p:cNvPr id="199782" name="Group 102"/>
              <p:cNvGrpSpPr>
                <a:grpSpLocks/>
              </p:cNvGrpSpPr>
              <p:nvPr/>
            </p:nvGrpSpPr>
            <p:grpSpPr bwMode="auto">
              <a:xfrm>
                <a:off x="2187" y="2730"/>
                <a:ext cx="490" cy="497"/>
                <a:chOff x="967" y="1678"/>
                <a:chExt cx="688" cy="700"/>
              </a:xfrm>
            </p:grpSpPr>
            <p:sp>
              <p:nvSpPr>
                <p:cNvPr id="199783" name="Text Box 103"/>
                <p:cNvSpPr txBox="1">
                  <a:spLocks noChangeArrowheads="1"/>
                </p:cNvSpPr>
                <p:nvPr/>
              </p:nvSpPr>
              <p:spPr bwMode="auto">
                <a:xfrm>
                  <a:off x="967" y="1678"/>
                  <a:ext cx="688" cy="700"/>
                </a:xfrm>
                <a:prstGeom prst="rect">
                  <a:avLst/>
                </a:prstGeom>
                <a:noFill/>
                <a:ln w="19050">
                  <a:solidFill>
                    <a:srgbClr val="00CC00"/>
                  </a:solidFill>
                  <a:miter lim="800000"/>
                  <a:headEnd/>
                  <a:tailEnd/>
                </a:ln>
                <a:effectLst/>
              </p:spPr>
              <p:txBody>
                <a:bodyPr lIns="0" rIns="0"/>
                <a:lstStyle/>
                <a:p>
                  <a:pPr algn="ctr">
                    <a:lnSpc>
                      <a:spcPct val="85000"/>
                    </a:lnSpc>
                    <a:spcBef>
                      <a:spcPct val="10000"/>
                    </a:spcBef>
                  </a:pPr>
                  <a:endParaRPr lang="en-US" sz="1200" b="1">
                    <a:latin typeface="Arial" pitchFamily="34" charset="0"/>
                  </a:endParaRPr>
                </a:p>
              </p:txBody>
            </p:sp>
            <p:grpSp>
              <p:nvGrpSpPr>
                <p:cNvPr id="199784" name="Group 104"/>
                <p:cNvGrpSpPr>
                  <a:grpSpLocks/>
                </p:cNvGrpSpPr>
                <p:nvPr/>
              </p:nvGrpSpPr>
              <p:grpSpPr bwMode="auto">
                <a:xfrm>
                  <a:off x="1035" y="1764"/>
                  <a:ext cx="552" cy="529"/>
                  <a:chOff x="1045" y="1780"/>
                  <a:chExt cx="806" cy="773"/>
                </a:xfrm>
              </p:grpSpPr>
              <p:sp>
                <p:nvSpPr>
                  <p:cNvPr id="199785" name="Freeform 105"/>
                  <p:cNvSpPr>
                    <a:spLocks/>
                  </p:cNvSpPr>
                  <p:nvPr/>
                </p:nvSpPr>
                <p:spPr bwMode="auto">
                  <a:xfrm>
                    <a:off x="1045"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86" name="Freeform 106"/>
                  <p:cNvSpPr>
                    <a:spLocks/>
                  </p:cNvSpPr>
                  <p:nvPr/>
                </p:nvSpPr>
                <p:spPr bwMode="auto">
                  <a:xfrm>
                    <a:off x="1116"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87" name="Freeform 107"/>
                  <p:cNvSpPr>
                    <a:spLocks/>
                  </p:cNvSpPr>
                  <p:nvPr/>
                </p:nvSpPr>
                <p:spPr bwMode="auto">
                  <a:xfrm>
                    <a:off x="1181"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88" name="Freeform 108"/>
                  <p:cNvSpPr>
                    <a:spLocks/>
                  </p:cNvSpPr>
                  <p:nvPr/>
                </p:nvSpPr>
                <p:spPr bwMode="auto">
                  <a:xfrm>
                    <a:off x="1247"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89" name="Freeform 109"/>
                  <p:cNvSpPr>
                    <a:spLocks/>
                  </p:cNvSpPr>
                  <p:nvPr/>
                </p:nvSpPr>
                <p:spPr bwMode="auto">
                  <a:xfrm>
                    <a:off x="1312"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90" name="Freeform 110"/>
                  <p:cNvSpPr>
                    <a:spLocks/>
                  </p:cNvSpPr>
                  <p:nvPr/>
                </p:nvSpPr>
                <p:spPr bwMode="auto">
                  <a:xfrm>
                    <a:off x="1378"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91" name="Freeform 111"/>
                  <p:cNvSpPr>
                    <a:spLocks/>
                  </p:cNvSpPr>
                  <p:nvPr/>
                </p:nvSpPr>
                <p:spPr bwMode="auto">
                  <a:xfrm>
                    <a:off x="1443"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92" name="Freeform 112"/>
                  <p:cNvSpPr>
                    <a:spLocks/>
                  </p:cNvSpPr>
                  <p:nvPr/>
                </p:nvSpPr>
                <p:spPr bwMode="auto">
                  <a:xfrm>
                    <a:off x="1509"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93" name="Freeform 113"/>
                  <p:cNvSpPr>
                    <a:spLocks/>
                  </p:cNvSpPr>
                  <p:nvPr/>
                </p:nvSpPr>
                <p:spPr bwMode="auto">
                  <a:xfrm>
                    <a:off x="1574"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94" name="Freeform 114"/>
                  <p:cNvSpPr>
                    <a:spLocks/>
                  </p:cNvSpPr>
                  <p:nvPr/>
                </p:nvSpPr>
                <p:spPr bwMode="auto">
                  <a:xfrm>
                    <a:off x="1640" y="1780"/>
                    <a:ext cx="145"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795" name="Freeform 115"/>
                  <p:cNvSpPr>
                    <a:spLocks/>
                  </p:cNvSpPr>
                  <p:nvPr/>
                </p:nvSpPr>
                <p:spPr bwMode="auto">
                  <a:xfrm>
                    <a:off x="1705"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grpSp>
          </p:grpSp>
          <p:grpSp>
            <p:nvGrpSpPr>
              <p:cNvPr id="199796" name="Group 116"/>
              <p:cNvGrpSpPr>
                <a:grpSpLocks/>
              </p:cNvGrpSpPr>
              <p:nvPr/>
            </p:nvGrpSpPr>
            <p:grpSpPr bwMode="auto">
              <a:xfrm>
                <a:off x="1383" y="2730"/>
                <a:ext cx="489" cy="497"/>
                <a:chOff x="967" y="1678"/>
                <a:chExt cx="688" cy="700"/>
              </a:xfrm>
            </p:grpSpPr>
            <p:sp>
              <p:nvSpPr>
                <p:cNvPr id="199797" name="Text Box 117"/>
                <p:cNvSpPr txBox="1">
                  <a:spLocks noChangeArrowheads="1"/>
                </p:cNvSpPr>
                <p:nvPr/>
              </p:nvSpPr>
              <p:spPr bwMode="auto">
                <a:xfrm>
                  <a:off x="967" y="1678"/>
                  <a:ext cx="688" cy="700"/>
                </a:xfrm>
                <a:prstGeom prst="rect">
                  <a:avLst/>
                </a:prstGeom>
                <a:noFill/>
                <a:ln w="19050">
                  <a:solidFill>
                    <a:srgbClr val="00CC00"/>
                  </a:solidFill>
                  <a:miter lim="800000"/>
                  <a:headEnd/>
                  <a:tailEnd/>
                </a:ln>
                <a:effectLst/>
              </p:spPr>
              <p:txBody>
                <a:bodyPr lIns="0" rIns="0"/>
                <a:lstStyle/>
                <a:p>
                  <a:pPr algn="ctr">
                    <a:lnSpc>
                      <a:spcPct val="85000"/>
                    </a:lnSpc>
                    <a:spcBef>
                      <a:spcPct val="10000"/>
                    </a:spcBef>
                  </a:pPr>
                  <a:endParaRPr lang="en-US" sz="1200" b="1">
                    <a:latin typeface="Arial" pitchFamily="34" charset="0"/>
                  </a:endParaRPr>
                </a:p>
              </p:txBody>
            </p:sp>
            <p:grpSp>
              <p:nvGrpSpPr>
                <p:cNvPr id="199798" name="Group 118"/>
                <p:cNvGrpSpPr>
                  <a:grpSpLocks/>
                </p:cNvGrpSpPr>
                <p:nvPr/>
              </p:nvGrpSpPr>
              <p:grpSpPr bwMode="auto">
                <a:xfrm>
                  <a:off x="1035" y="1764"/>
                  <a:ext cx="552" cy="529"/>
                  <a:chOff x="1045" y="1780"/>
                  <a:chExt cx="806" cy="773"/>
                </a:xfrm>
              </p:grpSpPr>
              <p:sp>
                <p:nvSpPr>
                  <p:cNvPr id="199799" name="Freeform 119"/>
                  <p:cNvSpPr>
                    <a:spLocks/>
                  </p:cNvSpPr>
                  <p:nvPr/>
                </p:nvSpPr>
                <p:spPr bwMode="auto">
                  <a:xfrm>
                    <a:off x="1045"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00" name="Freeform 120"/>
                  <p:cNvSpPr>
                    <a:spLocks/>
                  </p:cNvSpPr>
                  <p:nvPr/>
                </p:nvSpPr>
                <p:spPr bwMode="auto">
                  <a:xfrm>
                    <a:off x="1116"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01" name="Freeform 121"/>
                  <p:cNvSpPr>
                    <a:spLocks/>
                  </p:cNvSpPr>
                  <p:nvPr/>
                </p:nvSpPr>
                <p:spPr bwMode="auto">
                  <a:xfrm>
                    <a:off x="1181"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02" name="Freeform 122"/>
                  <p:cNvSpPr>
                    <a:spLocks/>
                  </p:cNvSpPr>
                  <p:nvPr/>
                </p:nvSpPr>
                <p:spPr bwMode="auto">
                  <a:xfrm>
                    <a:off x="1247"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03" name="Freeform 123"/>
                  <p:cNvSpPr>
                    <a:spLocks/>
                  </p:cNvSpPr>
                  <p:nvPr/>
                </p:nvSpPr>
                <p:spPr bwMode="auto">
                  <a:xfrm>
                    <a:off x="1312"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04" name="Freeform 124"/>
                  <p:cNvSpPr>
                    <a:spLocks/>
                  </p:cNvSpPr>
                  <p:nvPr/>
                </p:nvSpPr>
                <p:spPr bwMode="auto">
                  <a:xfrm>
                    <a:off x="1378"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05" name="Freeform 125"/>
                  <p:cNvSpPr>
                    <a:spLocks/>
                  </p:cNvSpPr>
                  <p:nvPr/>
                </p:nvSpPr>
                <p:spPr bwMode="auto">
                  <a:xfrm>
                    <a:off x="1443"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06" name="Freeform 126"/>
                  <p:cNvSpPr>
                    <a:spLocks/>
                  </p:cNvSpPr>
                  <p:nvPr/>
                </p:nvSpPr>
                <p:spPr bwMode="auto">
                  <a:xfrm>
                    <a:off x="1509"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07" name="Freeform 127"/>
                  <p:cNvSpPr>
                    <a:spLocks/>
                  </p:cNvSpPr>
                  <p:nvPr/>
                </p:nvSpPr>
                <p:spPr bwMode="auto">
                  <a:xfrm>
                    <a:off x="1574"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08" name="Freeform 128"/>
                  <p:cNvSpPr>
                    <a:spLocks/>
                  </p:cNvSpPr>
                  <p:nvPr/>
                </p:nvSpPr>
                <p:spPr bwMode="auto">
                  <a:xfrm>
                    <a:off x="1640" y="1780"/>
                    <a:ext cx="145"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09" name="Freeform 129"/>
                  <p:cNvSpPr>
                    <a:spLocks/>
                  </p:cNvSpPr>
                  <p:nvPr/>
                </p:nvSpPr>
                <p:spPr bwMode="auto">
                  <a:xfrm>
                    <a:off x="1705"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grpSp>
          </p:grpSp>
        </p:grpSp>
        <p:sp>
          <p:nvSpPr>
            <p:cNvPr id="199810" name="Text Box 130"/>
            <p:cNvSpPr txBox="1">
              <a:spLocks noChangeArrowheads="1"/>
            </p:cNvSpPr>
            <p:nvPr/>
          </p:nvSpPr>
          <p:spPr bwMode="auto">
            <a:xfrm>
              <a:off x="2068514" y="5570538"/>
              <a:ext cx="911225" cy="366712"/>
            </a:xfrm>
            <a:prstGeom prst="rect">
              <a:avLst/>
            </a:prstGeom>
            <a:noFill/>
            <a:ln w="19050" algn="ctr">
              <a:noFill/>
              <a:miter lim="800000"/>
              <a:headEnd/>
              <a:tailEnd/>
            </a:ln>
            <a:effectLst/>
          </p:spPr>
          <p:txBody>
            <a:bodyPr>
              <a:spAutoFit/>
            </a:bodyPr>
            <a:lstStyle/>
            <a:p>
              <a:pPr algn="ctr"/>
              <a:r>
                <a:rPr lang="en-US" b="1">
                  <a:solidFill>
                    <a:schemeClr val="accent2"/>
                  </a:solidFill>
                  <a:latin typeface="Arial" pitchFamily="34" charset="0"/>
                </a:rPr>
                <a:t>Grid 1</a:t>
              </a:r>
            </a:p>
          </p:txBody>
        </p:sp>
        <p:sp>
          <p:nvSpPr>
            <p:cNvPr id="199811" name="Line 131"/>
            <p:cNvSpPr>
              <a:spLocks noChangeShapeType="1"/>
            </p:cNvSpPr>
            <p:nvPr/>
          </p:nvSpPr>
          <p:spPr bwMode="auto">
            <a:xfrm>
              <a:off x="5880100" y="5073650"/>
              <a:ext cx="585788" cy="0"/>
            </a:xfrm>
            <a:prstGeom prst="line">
              <a:avLst/>
            </a:prstGeom>
            <a:noFill/>
            <a:ln w="76200">
              <a:solidFill>
                <a:srgbClr val="0000FF"/>
              </a:solidFill>
              <a:round/>
              <a:headEnd type="triangle" w="med" len="med"/>
              <a:tailEnd type="triangle" w="med" len="med"/>
            </a:ln>
            <a:effectLst/>
          </p:spPr>
          <p:txBody>
            <a:bodyPr/>
            <a:lstStyle/>
            <a:p>
              <a:endParaRPr lang="en-US"/>
            </a:p>
          </p:txBody>
        </p:sp>
        <p:sp>
          <p:nvSpPr>
            <p:cNvPr id="199812" name="Line 132"/>
            <p:cNvSpPr>
              <a:spLocks noChangeShapeType="1"/>
            </p:cNvSpPr>
            <p:nvPr/>
          </p:nvSpPr>
          <p:spPr bwMode="auto">
            <a:xfrm>
              <a:off x="5880100" y="6283325"/>
              <a:ext cx="585788" cy="0"/>
            </a:xfrm>
            <a:prstGeom prst="line">
              <a:avLst/>
            </a:prstGeom>
            <a:noFill/>
            <a:ln w="76200">
              <a:solidFill>
                <a:srgbClr val="0000FF"/>
              </a:solidFill>
              <a:round/>
              <a:headEnd type="triangle" w="med" len="med"/>
              <a:tailEnd type="triangle" w="med" len="med"/>
            </a:ln>
            <a:effectLst/>
          </p:spPr>
          <p:txBody>
            <a:bodyPr/>
            <a:lstStyle/>
            <a:p>
              <a:endParaRPr lang="en-US"/>
            </a:p>
          </p:txBody>
        </p:sp>
        <p:sp>
          <p:nvSpPr>
            <p:cNvPr id="199813" name="Line 133"/>
            <p:cNvSpPr>
              <a:spLocks noChangeShapeType="1"/>
            </p:cNvSpPr>
            <p:nvPr/>
          </p:nvSpPr>
          <p:spPr bwMode="auto">
            <a:xfrm>
              <a:off x="8418513" y="4656138"/>
              <a:ext cx="0" cy="2038350"/>
            </a:xfrm>
            <a:prstGeom prst="line">
              <a:avLst/>
            </a:prstGeom>
            <a:noFill/>
            <a:ln w="38100">
              <a:solidFill>
                <a:schemeClr val="accent2"/>
              </a:solidFill>
              <a:round/>
              <a:headEnd/>
              <a:tailEnd type="stealth" w="med" len="lg"/>
            </a:ln>
            <a:effectLst/>
          </p:spPr>
          <p:txBody>
            <a:bodyPr/>
            <a:lstStyle/>
            <a:p>
              <a:endParaRPr lang="en-US"/>
            </a:p>
          </p:txBody>
        </p:sp>
        <p:sp>
          <p:nvSpPr>
            <p:cNvPr id="199814" name="Text Box 134"/>
            <p:cNvSpPr txBox="1">
              <a:spLocks noChangeArrowheads="1"/>
            </p:cNvSpPr>
            <p:nvPr/>
          </p:nvSpPr>
          <p:spPr bwMode="auto">
            <a:xfrm>
              <a:off x="8534400" y="5346700"/>
              <a:ext cx="1708150" cy="915988"/>
            </a:xfrm>
            <a:prstGeom prst="rect">
              <a:avLst/>
            </a:prstGeom>
            <a:noFill/>
            <a:ln w="19050" algn="ctr">
              <a:noFill/>
              <a:miter lim="800000"/>
              <a:headEnd/>
              <a:tailEnd/>
            </a:ln>
            <a:effectLst/>
          </p:spPr>
          <p:txBody>
            <a:bodyPr>
              <a:spAutoFit/>
            </a:bodyPr>
            <a:lstStyle/>
            <a:p>
              <a:r>
                <a:rPr lang="en-US" b="1">
                  <a:solidFill>
                    <a:schemeClr val="accent2"/>
                  </a:solidFill>
                  <a:latin typeface="Arial" pitchFamily="34" charset="0"/>
                </a:rPr>
                <a:t>Sequential</a:t>
              </a:r>
            </a:p>
            <a:p>
              <a:r>
                <a:rPr lang="en-US" b="1">
                  <a:solidFill>
                    <a:schemeClr val="accent2"/>
                  </a:solidFill>
                  <a:latin typeface="Arial" pitchFamily="34" charset="0"/>
                </a:rPr>
                <a:t>Grids</a:t>
              </a:r>
            </a:p>
            <a:p>
              <a:r>
                <a:rPr lang="en-US" b="1">
                  <a:solidFill>
                    <a:schemeClr val="accent2"/>
                  </a:solidFill>
                  <a:latin typeface="Arial" pitchFamily="34" charset="0"/>
                </a:rPr>
                <a:t>in Time</a:t>
              </a:r>
            </a:p>
          </p:txBody>
        </p:sp>
      </p:grpSp>
      <p:grpSp>
        <p:nvGrpSpPr>
          <p:cNvPr id="4" name="Group 3">
            <a:extLst>
              <a:ext uri="{FF2B5EF4-FFF2-40B4-BE49-F238E27FC236}">
                <a16:creationId xmlns:a16="http://schemas.microsoft.com/office/drawing/2014/main" id="{4D3B1321-0243-43DF-9EFF-279613B8A5E1}"/>
              </a:ext>
            </a:extLst>
          </p:cNvPr>
          <p:cNvGrpSpPr/>
          <p:nvPr/>
        </p:nvGrpSpPr>
        <p:grpSpPr>
          <a:xfrm>
            <a:off x="468826" y="2468484"/>
            <a:ext cx="3429000" cy="1660525"/>
            <a:chOff x="1600200" y="2530476"/>
            <a:chExt cx="3429000" cy="1660525"/>
          </a:xfrm>
        </p:grpSpPr>
        <p:sp>
          <p:nvSpPr>
            <p:cNvPr id="199842" name="Rectangle 162"/>
            <p:cNvSpPr>
              <a:spLocks noChangeArrowheads="1"/>
            </p:cNvSpPr>
            <p:nvPr/>
          </p:nvSpPr>
          <p:spPr bwMode="auto">
            <a:xfrm>
              <a:off x="1600200" y="2530476"/>
              <a:ext cx="3429000" cy="1660525"/>
            </a:xfrm>
            <a:prstGeom prst="rect">
              <a:avLst/>
            </a:prstGeom>
            <a:solidFill>
              <a:srgbClr val="FF9933">
                <a:alpha val="61000"/>
              </a:srgbClr>
            </a:solidFill>
            <a:ln w="9525">
              <a:solidFill>
                <a:schemeClr val="tx1"/>
              </a:solidFill>
              <a:miter lim="800000"/>
              <a:headEnd/>
              <a:tailEnd/>
            </a:ln>
            <a:effectLst/>
          </p:spPr>
          <p:txBody>
            <a:bodyPr wrap="none" anchor="ctr"/>
            <a:lstStyle/>
            <a:p>
              <a:endParaRPr lang="en-US"/>
            </a:p>
          </p:txBody>
        </p:sp>
        <p:grpSp>
          <p:nvGrpSpPr>
            <p:cNvPr id="199816" name="Group 136"/>
            <p:cNvGrpSpPr>
              <a:grpSpLocks/>
            </p:cNvGrpSpPr>
            <p:nvPr/>
          </p:nvGrpSpPr>
          <p:grpSpPr bwMode="auto">
            <a:xfrm>
              <a:off x="1752600" y="2595564"/>
              <a:ext cx="1092200" cy="1443037"/>
              <a:chOff x="286" y="1620"/>
              <a:chExt cx="688" cy="909"/>
            </a:xfrm>
          </p:grpSpPr>
          <p:grpSp>
            <p:nvGrpSpPr>
              <p:cNvPr id="199817" name="Group 137"/>
              <p:cNvGrpSpPr>
                <a:grpSpLocks/>
              </p:cNvGrpSpPr>
              <p:nvPr/>
            </p:nvGrpSpPr>
            <p:grpSpPr bwMode="auto">
              <a:xfrm>
                <a:off x="286" y="1829"/>
                <a:ext cx="688" cy="700"/>
                <a:chOff x="967" y="1678"/>
                <a:chExt cx="688" cy="700"/>
              </a:xfrm>
            </p:grpSpPr>
            <p:sp>
              <p:nvSpPr>
                <p:cNvPr id="199818" name="Text Box 138"/>
                <p:cNvSpPr txBox="1">
                  <a:spLocks noChangeArrowheads="1"/>
                </p:cNvSpPr>
                <p:nvPr/>
              </p:nvSpPr>
              <p:spPr bwMode="auto">
                <a:xfrm>
                  <a:off x="967" y="1678"/>
                  <a:ext cx="688" cy="700"/>
                </a:xfrm>
                <a:prstGeom prst="rect">
                  <a:avLst/>
                </a:prstGeom>
                <a:noFill/>
                <a:ln w="28575">
                  <a:solidFill>
                    <a:srgbClr val="00CC00"/>
                  </a:solidFill>
                  <a:miter lim="800000"/>
                  <a:headEnd/>
                  <a:tailEnd/>
                </a:ln>
                <a:effectLst/>
              </p:spPr>
              <p:txBody>
                <a:bodyPr lIns="0" rIns="0"/>
                <a:lstStyle/>
                <a:p>
                  <a:pPr algn="ctr">
                    <a:lnSpc>
                      <a:spcPct val="85000"/>
                    </a:lnSpc>
                    <a:spcBef>
                      <a:spcPct val="10000"/>
                    </a:spcBef>
                  </a:pPr>
                  <a:endParaRPr lang="en-US" sz="1200" b="1">
                    <a:latin typeface="Arial" pitchFamily="34" charset="0"/>
                  </a:endParaRPr>
                </a:p>
              </p:txBody>
            </p:sp>
            <p:grpSp>
              <p:nvGrpSpPr>
                <p:cNvPr id="199819" name="Group 139"/>
                <p:cNvGrpSpPr>
                  <a:grpSpLocks/>
                </p:cNvGrpSpPr>
                <p:nvPr/>
              </p:nvGrpSpPr>
              <p:grpSpPr bwMode="auto">
                <a:xfrm>
                  <a:off x="1035" y="1764"/>
                  <a:ext cx="552" cy="529"/>
                  <a:chOff x="1045" y="1780"/>
                  <a:chExt cx="806" cy="773"/>
                </a:xfrm>
              </p:grpSpPr>
              <p:sp>
                <p:nvSpPr>
                  <p:cNvPr id="199820" name="Freeform 140"/>
                  <p:cNvSpPr>
                    <a:spLocks/>
                  </p:cNvSpPr>
                  <p:nvPr/>
                </p:nvSpPr>
                <p:spPr bwMode="auto">
                  <a:xfrm>
                    <a:off x="1045"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21" name="Freeform 141"/>
                  <p:cNvSpPr>
                    <a:spLocks/>
                  </p:cNvSpPr>
                  <p:nvPr/>
                </p:nvSpPr>
                <p:spPr bwMode="auto">
                  <a:xfrm>
                    <a:off x="1116"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22" name="Freeform 142"/>
                  <p:cNvSpPr>
                    <a:spLocks/>
                  </p:cNvSpPr>
                  <p:nvPr/>
                </p:nvSpPr>
                <p:spPr bwMode="auto">
                  <a:xfrm>
                    <a:off x="1181"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23" name="Freeform 143"/>
                  <p:cNvSpPr>
                    <a:spLocks/>
                  </p:cNvSpPr>
                  <p:nvPr/>
                </p:nvSpPr>
                <p:spPr bwMode="auto">
                  <a:xfrm>
                    <a:off x="1247" y="1780"/>
                    <a:ext cx="147"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24" name="Freeform 144"/>
                  <p:cNvSpPr>
                    <a:spLocks/>
                  </p:cNvSpPr>
                  <p:nvPr/>
                </p:nvSpPr>
                <p:spPr bwMode="auto">
                  <a:xfrm>
                    <a:off x="1312"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25" name="Freeform 145"/>
                  <p:cNvSpPr>
                    <a:spLocks/>
                  </p:cNvSpPr>
                  <p:nvPr/>
                </p:nvSpPr>
                <p:spPr bwMode="auto">
                  <a:xfrm>
                    <a:off x="1378"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26" name="Freeform 146"/>
                  <p:cNvSpPr>
                    <a:spLocks/>
                  </p:cNvSpPr>
                  <p:nvPr/>
                </p:nvSpPr>
                <p:spPr bwMode="auto">
                  <a:xfrm>
                    <a:off x="1443"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27" name="Freeform 147"/>
                  <p:cNvSpPr>
                    <a:spLocks/>
                  </p:cNvSpPr>
                  <p:nvPr/>
                </p:nvSpPr>
                <p:spPr bwMode="auto">
                  <a:xfrm>
                    <a:off x="1509"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28" name="Freeform 148"/>
                  <p:cNvSpPr>
                    <a:spLocks/>
                  </p:cNvSpPr>
                  <p:nvPr/>
                </p:nvSpPr>
                <p:spPr bwMode="auto">
                  <a:xfrm>
                    <a:off x="1574"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29" name="Freeform 149"/>
                  <p:cNvSpPr>
                    <a:spLocks/>
                  </p:cNvSpPr>
                  <p:nvPr/>
                </p:nvSpPr>
                <p:spPr bwMode="auto">
                  <a:xfrm>
                    <a:off x="1640" y="1780"/>
                    <a:ext cx="145"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sp>
                <p:nvSpPr>
                  <p:cNvPr id="199830" name="Freeform 150"/>
                  <p:cNvSpPr>
                    <a:spLocks/>
                  </p:cNvSpPr>
                  <p:nvPr/>
                </p:nvSpPr>
                <p:spPr bwMode="auto">
                  <a:xfrm>
                    <a:off x="1705" y="1780"/>
                    <a:ext cx="146" cy="773"/>
                  </a:xfrm>
                  <a:custGeom>
                    <a:avLst/>
                    <a:gdLst/>
                    <a:ahLst/>
                    <a:cxnLst>
                      <a:cxn ang="0">
                        <a:pos x="56" y="0"/>
                      </a:cxn>
                      <a:cxn ang="0">
                        <a:pos x="200" y="192"/>
                      </a:cxn>
                      <a:cxn ang="0">
                        <a:pos x="8" y="336"/>
                      </a:cxn>
                      <a:cxn ang="0">
                        <a:pos x="152" y="528"/>
                      </a:cxn>
                      <a:cxn ang="0">
                        <a:pos x="8" y="720"/>
                      </a:cxn>
                      <a:cxn ang="0">
                        <a:pos x="152" y="816"/>
                      </a:cxn>
                      <a:cxn ang="0">
                        <a:pos x="56" y="960"/>
                      </a:cxn>
                      <a:cxn ang="0">
                        <a:pos x="152" y="1104"/>
                      </a:cxn>
                      <a:cxn ang="0">
                        <a:pos x="8" y="1248"/>
                      </a:cxn>
                      <a:cxn ang="0">
                        <a:pos x="104" y="1344"/>
                      </a:cxn>
                      <a:cxn ang="0">
                        <a:pos x="56" y="1536"/>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50" cmpd="sng">
                    <a:solidFill>
                      <a:schemeClr val="tx1"/>
                    </a:solidFill>
                    <a:round/>
                    <a:headEnd type="none" w="med" len="med"/>
                    <a:tailEnd type="triangle" w="med" len="med"/>
                  </a:ln>
                  <a:effectLst/>
                </p:spPr>
                <p:txBody>
                  <a:bodyPr/>
                  <a:lstStyle/>
                  <a:p>
                    <a:endParaRPr lang="en-US"/>
                  </a:p>
                </p:txBody>
              </p:sp>
            </p:grpSp>
          </p:grpSp>
          <p:sp>
            <p:nvSpPr>
              <p:cNvPr id="199831" name="Text Box 151"/>
              <p:cNvSpPr txBox="1">
                <a:spLocks noChangeArrowheads="1"/>
              </p:cNvSpPr>
              <p:nvPr/>
            </p:nvSpPr>
            <p:spPr bwMode="auto">
              <a:xfrm>
                <a:off x="376" y="1620"/>
                <a:ext cx="508" cy="231"/>
              </a:xfrm>
              <a:prstGeom prst="rect">
                <a:avLst/>
              </a:prstGeom>
              <a:noFill/>
              <a:ln w="19050" algn="ctr">
                <a:noFill/>
                <a:miter lim="800000"/>
                <a:headEnd/>
                <a:tailEnd/>
              </a:ln>
              <a:effectLst/>
            </p:spPr>
            <p:txBody>
              <a:bodyPr wrap="none">
                <a:spAutoFit/>
              </a:bodyPr>
              <a:lstStyle/>
              <a:p>
                <a:pPr algn="ctr"/>
                <a:r>
                  <a:rPr lang="en-US" b="1">
                    <a:solidFill>
                      <a:schemeClr val="accent2"/>
                    </a:solidFill>
                    <a:latin typeface="Arial" pitchFamily="34" charset="0"/>
                  </a:rPr>
                  <a:t>Block</a:t>
                </a:r>
              </a:p>
            </p:txBody>
          </p:sp>
        </p:grpSp>
        <p:sp>
          <p:nvSpPr>
            <p:cNvPr id="199832" name="Rectangle 152"/>
            <p:cNvSpPr>
              <a:spLocks noChangeArrowheads="1"/>
            </p:cNvSpPr>
            <p:nvPr/>
          </p:nvSpPr>
          <p:spPr bwMode="auto">
            <a:xfrm>
              <a:off x="3449638" y="3101975"/>
              <a:ext cx="1465262" cy="762000"/>
            </a:xfrm>
            <a:prstGeom prst="rect">
              <a:avLst/>
            </a:prstGeom>
            <a:solidFill>
              <a:schemeClr val="hlink"/>
            </a:solidFill>
            <a:ln w="19050" algn="ctr">
              <a:solidFill>
                <a:schemeClr val="tx1"/>
              </a:solidFill>
              <a:miter lim="800000"/>
              <a:headEnd/>
              <a:tailEnd/>
            </a:ln>
            <a:effectLst/>
          </p:spPr>
          <p:txBody>
            <a:bodyPr wrap="none" anchor="ctr"/>
            <a:lstStyle/>
            <a:p>
              <a:pPr algn="ctr">
                <a:lnSpc>
                  <a:spcPct val="85000"/>
                </a:lnSpc>
                <a:spcBef>
                  <a:spcPct val="10000"/>
                </a:spcBef>
              </a:pPr>
              <a:r>
                <a:rPr lang="en-US" b="1">
                  <a:latin typeface="Arial" pitchFamily="34" charset="0"/>
                </a:rPr>
                <a:t>Shared</a:t>
              </a:r>
            </a:p>
            <a:p>
              <a:pPr algn="ctr">
                <a:lnSpc>
                  <a:spcPct val="85000"/>
                </a:lnSpc>
                <a:spcBef>
                  <a:spcPct val="10000"/>
                </a:spcBef>
              </a:pPr>
              <a:r>
                <a:rPr lang="en-US" b="1">
                  <a:latin typeface="Arial" pitchFamily="34" charset="0"/>
                </a:rPr>
                <a:t>Memory</a:t>
              </a:r>
            </a:p>
          </p:txBody>
        </p:sp>
        <p:grpSp>
          <p:nvGrpSpPr>
            <p:cNvPr id="199833" name="Group 153"/>
            <p:cNvGrpSpPr>
              <a:grpSpLocks/>
            </p:cNvGrpSpPr>
            <p:nvPr/>
          </p:nvGrpSpPr>
          <p:grpSpPr bwMode="auto">
            <a:xfrm>
              <a:off x="2849564" y="3181350"/>
              <a:ext cx="585787" cy="603250"/>
              <a:chOff x="977" y="1843"/>
              <a:chExt cx="369" cy="380"/>
            </a:xfrm>
          </p:grpSpPr>
          <p:sp>
            <p:nvSpPr>
              <p:cNvPr id="199834" name="Line 154"/>
              <p:cNvSpPr>
                <a:spLocks noChangeShapeType="1"/>
              </p:cNvSpPr>
              <p:nvPr/>
            </p:nvSpPr>
            <p:spPr bwMode="auto">
              <a:xfrm>
                <a:off x="977" y="2033"/>
                <a:ext cx="369" cy="0"/>
              </a:xfrm>
              <a:prstGeom prst="line">
                <a:avLst/>
              </a:prstGeom>
              <a:noFill/>
              <a:ln w="38100">
                <a:solidFill>
                  <a:srgbClr val="0000FF"/>
                </a:solidFill>
                <a:round/>
                <a:headEnd type="triangle" w="med" len="med"/>
                <a:tailEnd type="triangle" w="med" len="med"/>
              </a:ln>
              <a:effectLst/>
            </p:spPr>
            <p:txBody>
              <a:bodyPr/>
              <a:lstStyle/>
              <a:p>
                <a:endParaRPr lang="en-US"/>
              </a:p>
            </p:txBody>
          </p:sp>
          <p:sp>
            <p:nvSpPr>
              <p:cNvPr id="199835" name="Line 155"/>
              <p:cNvSpPr>
                <a:spLocks noChangeShapeType="1"/>
              </p:cNvSpPr>
              <p:nvPr/>
            </p:nvSpPr>
            <p:spPr bwMode="auto">
              <a:xfrm>
                <a:off x="977" y="1969"/>
                <a:ext cx="369" cy="0"/>
              </a:xfrm>
              <a:prstGeom prst="line">
                <a:avLst/>
              </a:prstGeom>
              <a:noFill/>
              <a:ln w="38100">
                <a:solidFill>
                  <a:srgbClr val="0000FF"/>
                </a:solidFill>
                <a:round/>
                <a:headEnd type="triangle" w="med" len="med"/>
                <a:tailEnd type="triangle" w="med" len="med"/>
              </a:ln>
              <a:effectLst/>
            </p:spPr>
            <p:txBody>
              <a:bodyPr/>
              <a:lstStyle/>
              <a:p>
                <a:endParaRPr lang="en-US"/>
              </a:p>
            </p:txBody>
          </p:sp>
          <p:sp>
            <p:nvSpPr>
              <p:cNvPr id="199836" name="Line 156"/>
              <p:cNvSpPr>
                <a:spLocks noChangeShapeType="1"/>
              </p:cNvSpPr>
              <p:nvPr/>
            </p:nvSpPr>
            <p:spPr bwMode="auto">
              <a:xfrm>
                <a:off x="977" y="1906"/>
                <a:ext cx="369" cy="0"/>
              </a:xfrm>
              <a:prstGeom prst="line">
                <a:avLst/>
              </a:prstGeom>
              <a:noFill/>
              <a:ln w="38100">
                <a:solidFill>
                  <a:srgbClr val="0000FF"/>
                </a:solidFill>
                <a:round/>
                <a:headEnd type="triangle" w="med" len="med"/>
                <a:tailEnd type="triangle" w="med" len="med"/>
              </a:ln>
              <a:effectLst/>
            </p:spPr>
            <p:txBody>
              <a:bodyPr/>
              <a:lstStyle/>
              <a:p>
                <a:endParaRPr lang="en-US"/>
              </a:p>
            </p:txBody>
          </p:sp>
          <p:sp>
            <p:nvSpPr>
              <p:cNvPr id="199837" name="Line 157"/>
              <p:cNvSpPr>
                <a:spLocks noChangeShapeType="1"/>
              </p:cNvSpPr>
              <p:nvPr/>
            </p:nvSpPr>
            <p:spPr bwMode="auto">
              <a:xfrm>
                <a:off x="977" y="2096"/>
                <a:ext cx="369" cy="0"/>
              </a:xfrm>
              <a:prstGeom prst="line">
                <a:avLst/>
              </a:prstGeom>
              <a:noFill/>
              <a:ln w="38100">
                <a:solidFill>
                  <a:srgbClr val="0000FF"/>
                </a:solidFill>
                <a:round/>
                <a:headEnd type="triangle" w="med" len="med"/>
                <a:tailEnd type="triangle" w="med" len="med"/>
              </a:ln>
              <a:effectLst/>
            </p:spPr>
            <p:txBody>
              <a:bodyPr/>
              <a:lstStyle/>
              <a:p>
                <a:endParaRPr lang="en-US"/>
              </a:p>
            </p:txBody>
          </p:sp>
          <p:sp>
            <p:nvSpPr>
              <p:cNvPr id="199838" name="Line 158"/>
              <p:cNvSpPr>
                <a:spLocks noChangeShapeType="1"/>
              </p:cNvSpPr>
              <p:nvPr/>
            </p:nvSpPr>
            <p:spPr bwMode="auto">
              <a:xfrm>
                <a:off x="977" y="2159"/>
                <a:ext cx="369" cy="0"/>
              </a:xfrm>
              <a:prstGeom prst="line">
                <a:avLst/>
              </a:prstGeom>
              <a:noFill/>
              <a:ln w="38100">
                <a:solidFill>
                  <a:srgbClr val="0000FF"/>
                </a:solidFill>
                <a:round/>
                <a:headEnd type="triangle" w="med" len="med"/>
                <a:tailEnd type="triangle" w="med" len="med"/>
              </a:ln>
              <a:effectLst/>
            </p:spPr>
            <p:txBody>
              <a:bodyPr/>
              <a:lstStyle/>
              <a:p>
                <a:endParaRPr lang="en-US"/>
              </a:p>
            </p:txBody>
          </p:sp>
          <p:sp>
            <p:nvSpPr>
              <p:cNvPr id="199839" name="Line 159"/>
              <p:cNvSpPr>
                <a:spLocks noChangeShapeType="1"/>
              </p:cNvSpPr>
              <p:nvPr/>
            </p:nvSpPr>
            <p:spPr bwMode="auto">
              <a:xfrm>
                <a:off x="977" y="1843"/>
                <a:ext cx="369" cy="0"/>
              </a:xfrm>
              <a:prstGeom prst="line">
                <a:avLst/>
              </a:prstGeom>
              <a:noFill/>
              <a:ln w="38100">
                <a:solidFill>
                  <a:srgbClr val="0000FF"/>
                </a:solidFill>
                <a:round/>
                <a:headEnd type="triangle" w="med" len="med"/>
                <a:tailEnd type="triangle" w="med" len="med"/>
              </a:ln>
              <a:effectLst/>
            </p:spPr>
            <p:txBody>
              <a:bodyPr/>
              <a:lstStyle/>
              <a:p>
                <a:endParaRPr lang="en-US"/>
              </a:p>
            </p:txBody>
          </p:sp>
          <p:sp>
            <p:nvSpPr>
              <p:cNvPr id="199840" name="Line 160"/>
              <p:cNvSpPr>
                <a:spLocks noChangeShapeType="1"/>
              </p:cNvSpPr>
              <p:nvPr/>
            </p:nvSpPr>
            <p:spPr bwMode="auto">
              <a:xfrm>
                <a:off x="977" y="2223"/>
                <a:ext cx="369" cy="0"/>
              </a:xfrm>
              <a:prstGeom prst="line">
                <a:avLst/>
              </a:prstGeom>
              <a:noFill/>
              <a:ln w="38100">
                <a:solidFill>
                  <a:srgbClr val="0000FF"/>
                </a:solidFill>
                <a:round/>
                <a:headEnd type="triangle" w="med" len="med"/>
                <a:tailEnd type="triangle" w="med" len="med"/>
              </a:ln>
              <a:effectLst/>
            </p:spPr>
            <p:txBody>
              <a:bodyPr/>
              <a:lstStyle/>
              <a:p>
                <a:endParaRPr lang="en-US"/>
              </a:p>
            </p:txBody>
          </p:sp>
        </p:grpSp>
      </p:grpSp>
    </p:spTree>
    <p:extLst>
      <p:ext uri="{BB962C8B-B14F-4D97-AF65-F5344CB8AC3E}">
        <p14:creationId xmlns:p14="http://schemas.microsoft.com/office/powerpoint/2010/main" val="289210554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06FC26-A91C-4878-A117-CE7F02FBAF7F}"/>
              </a:ext>
            </a:extLst>
          </p:cNvPr>
          <p:cNvSpPr>
            <a:spLocks noGrp="1"/>
          </p:cNvSpPr>
          <p:nvPr>
            <p:ph type="title"/>
          </p:nvPr>
        </p:nvSpPr>
        <p:spPr/>
        <p:txBody>
          <a:bodyPr/>
          <a:lstStyle/>
          <a:p>
            <a:r>
              <a:rPr lang="en-US" dirty="0"/>
              <a:t>Slightly from the left field</a:t>
            </a:r>
          </a:p>
        </p:txBody>
      </p:sp>
      <p:sp>
        <p:nvSpPr>
          <p:cNvPr id="5" name="Content Placeholder 4">
            <a:extLst>
              <a:ext uri="{FF2B5EF4-FFF2-40B4-BE49-F238E27FC236}">
                <a16:creationId xmlns:a16="http://schemas.microsoft.com/office/drawing/2014/main" id="{96CDF435-4D89-46E9-A430-51FC6787F235}"/>
              </a:ext>
            </a:extLst>
          </p:cNvPr>
          <p:cNvSpPr>
            <a:spLocks noGrp="1"/>
          </p:cNvSpPr>
          <p:nvPr>
            <p:ph idx="1"/>
          </p:nvPr>
        </p:nvSpPr>
        <p:spPr/>
        <p:txBody>
          <a:bodyPr/>
          <a:lstStyle/>
          <a:p>
            <a:endParaRPr lang="en-US" dirty="0"/>
          </a:p>
          <a:p>
            <a:endParaRPr lang="en-US" dirty="0"/>
          </a:p>
          <a:p>
            <a:r>
              <a:rPr lang="en-US" dirty="0"/>
              <a:t>GPU virtual memory</a:t>
            </a:r>
            <a:r>
              <a:rPr lang="en-US"/>
              <a:t>: 49-bit </a:t>
            </a:r>
            <a:r>
              <a:rPr lang="en-US" dirty="0"/>
              <a:t>virtual address space mapped to physical memory located in 3 places</a:t>
            </a:r>
          </a:p>
          <a:p>
            <a:pPr lvl="1"/>
            <a:r>
              <a:rPr lang="en-US" dirty="0"/>
              <a:t>On the device</a:t>
            </a:r>
          </a:p>
          <a:p>
            <a:pPr lvl="1"/>
            <a:r>
              <a:rPr lang="en-US" dirty="0"/>
              <a:t>On the host, pinned system memory</a:t>
            </a:r>
          </a:p>
          <a:p>
            <a:pPr lvl="1"/>
            <a:r>
              <a:rPr lang="en-US" dirty="0"/>
              <a:t>On a different GPU (peer memory)</a:t>
            </a:r>
          </a:p>
          <a:p>
            <a:endParaRPr lang="en-US" dirty="0"/>
          </a:p>
          <a:p>
            <a:r>
              <a:rPr lang="en-US" dirty="0"/>
              <a:t>Global memory is visible to all threads in the GPU</a:t>
            </a:r>
          </a:p>
          <a:p>
            <a:endParaRPr lang="en-US" dirty="0"/>
          </a:p>
          <a:p>
            <a:r>
              <a:rPr lang="en-US" dirty="0"/>
              <a:t>Global memory is accessed through the SM L1 and GPU L2</a:t>
            </a:r>
          </a:p>
        </p:txBody>
      </p:sp>
      <p:sp>
        <p:nvSpPr>
          <p:cNvPr id="3" name="Slide Number Placeholder 2">
            <a:extLst>
              <a:ext uri="{FF2B5EF4-FFF2-40B4-BE49-F238E27FC236}">
                <a16:creationId xmlns:a16="http://schemas.microsoft.com/office/drawing/2014/main" id="{B3CFBD29-CDA6-41BE-B34A-AC4EAE5A4F1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103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r>
              <a:rPr lang="en-US" sz="3200" dirty="0"/>
              <a:t>Example: Matrix Multiplication, Revisited</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24</a:t>
            </a:fld>
            <a:endParaRPr lang="en-US" altLang="en-US" dirty="0"/>
          </a:p>
        </p:txBody>
      </p:sp>
      <p:sp>
        <p:nvSpPr>
          <p:cNvPr id="965635" name="Rectangle 3"/>
          <p:cNvSpPr>
            <a:spLocks noGrp="1" noChangeArrowheads="1"/>
          </p:cNvSpPr>
          <p:nvPr>
            <p:ph idx="4294967295"/>
          </p:nvPr>
        </p:nvSpPr>
        <p:spPr>
          <a:xfrm>
            <a:off x="440086" y="1827298"/>
            <a:ext cx="9884369" cy="4211653"/>
          </a:xfrm>
        </p:spPr>
        <p:txBody>
          <a:bodyPr>
            <a:normAutofit/>
          </a:bodyPr>
          <a:lstStyle/>
          <a:p>
            <a:endParaRPr lang="en-US" sz="2000" dirty="0"/>
          </a:p>
          <a:p>
            <a:r>
              <a:rPr lang="en-US" sz="2000" dirty="0"/>
              <a:t>Purpose</a:t>
            </a:r>
          </a:p>
          <a:p>
            <a:pPr lvl="1"/>
            <a:r>
              <a:rPr lang="en-US" sz="1800" dirty="0"/>
              <a:t>See an example where the use of multiple blocks of threads plays a central role</a:t>
            </a:r>
          </a:p>
          <a:p>
            <a:pPr lvl="1"/>
            <a:endParaRPr lang="en-US" sz="1800" dirty="0"/>
          </a:p>
          <a:p>
            <a:pPr lvl="1"/>
            <a:r>
              <a:rPr lang="en-US" sz="1800" dirty="0"/>
              <a:t>Highlight the use/role of the shared memory</a:t>
            </a:r>
          </a:p>
          <a:p>
            <a:pPr lvl="1"/>
            <a:endParaRPr lang="en-US" sz="1800" dirty="0"/>
          </a:p>
          <a:p>
            <a:pPr lvl="1"/>
            <a:r>
              <a:rPr lang="en-US" sz="1800" dirty="0"/>
              <a:t>Point out the </a:t>
            </a:r>
            <a:r>
              <a:rPr lang="en-US" sz="1800" b="1" dirty="0">
                <a:solidFill>
                  <a:srgbClr val="0070C0"/>
                </a:solidFill>
                <a:latin typeface="Courier New" panose="02070309020205020404" pitchFamily="49" charset="0"/>
                <a:cs typeface="Courier New" panose="02070309020205020404" pitchFamily="49" charset="0"/>
              </a:rPr>
              <a:t>__</a:t>
            </a:r>
            <a:r>
              <a:rPr lang="en-US" sz="1800" b="1" dirty="0" err="1">
                <a:solidFill>
                  <a:srgbClr val="0070C0"/>
                </a:solidFill>
                <a:latin typeface="Courier New" panose="02070309020205020404" pitchFamily="49" charset="0"/>
                <a:cs typeface="Courier New" panose="02070309020205020404" pitchFamily="49" charset="0"/>
              </a:rPr>
              <a:t>syncthreads</a:t>
            </a:r>
            <a:r>
              <a:rPr lang="en-US" sz="1800" b="1" dirty="0">
                <a:solidFill>
                  <a:srgbClr val="0070C0"/>
                </a:solidFill>
                <a:latin typeface="Courier New" panose="02070309020205020404" pitchFamily="49" charset="0"/>
                <a:cs typeface="Courier New" panose="02070309020205020404" pitchFamily="49" charset="0"/>
              </a:rPr>
              <a:t>()</a:t>
            </a:r>
            <a:r>
              <a:rPr lang="en-US" sz="1800" dirty="0"/>
              <a:t> function call </a:t>
            </a:r>
          </a:p>
          <a:p>
            <a:pPr lvl="1"/>
            <a:endParaRPr lang="en-US" sz="1800" dirty="0"/>
          </a:p>
          <a:p>
            <a:endParaRPr lang="en-US" sz="2000" dirty="0"/>
          </a:p>
          <a:p>
            <a:r>
              <a:rPr lang="en-US" sz="2000" dirty="0"/>
              <a:t>NOTE: A one dimensional array stores the entries in the matrix</a:t>
            </a:r>
          </a:p>
        </p:txBody>
      </p:sp>
    </p:spTree>
    <p:extLst>
      <p:ext uri="{BB962C8B-B14F-4D97-AF65-F5344CB8AC3E}">
        <p14:creationId xmlns:p14="http://schemas.microsoft.com/office/powerpoint/2010/main" val="2767887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ln/>
        </p:spPr>
        <p:txBody>
          <a:bodyPr vert="horz" lIns="0" tIns="0" rIns="0" bIns="0" rtlCol="0" anchor="ctr">
            <a:spAutoFit/>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t>A Critique of the Old Matrix Multiplication Example</a:t>
            </a:r>
          </a:p>
        </p:txBody>
      </p:sp>
      <p:sp>
        <p:nvSpPr>
          <p:cNvPr id="3" name="Slide Number Placeholder 2"/>
          <p:cNvSpPr>
            <a:spLocks noGrp="1"/>
          </p:cNvSpPr>
          <p:nvPr>
            <p:ph type="sldNum" sz="quarter" idx="12"/>
          </p:nvPr>
        </p:nvSpPr>
        <p:spPr/>
        <p:txBody>
          <a:bodyPr/>
          <a:lstStyle/>
          <a:p>
            <a:fld id="{4E725018-5697-4C52-ADE9-4C1ED354D3F1}" type="slidenum">
              <a:rPr lang="en-US" altLang="en-US" smtClean="0"/>
              <a:pPr/>
              <a:t>25</a:t>
            </a:fld>
            <a:endParaRPr lang="en-US" altLang="en-US" dirty="0"/>
          </a:p>
        </p:txBody>
      </p:sp>
      <p:sp>
        <p:nvSpPr>
          <p:cNvPr id="68611" name="Rectangle 3"/>
          <p:cNvSpPr>
            <a:spLocks noGrp="1" noChangeArrowheads="1"/>
          </p:cNvSpPr>
          <p:nvPr>
            <p:ph type="body" sz="half" idx="4294967295"/>
          </p:nvPr>
        </p:nvSpPr>
        <p:spPr>
          <a:xfrm>
            <a:off x="356645" y="1229452"/>
            <a:ext cx="6199322" cy="5029200"/>
          </a:xfrm>
        </p:spPr>
        <p:txBody>
          <a:bodyPr>
            <a:normAutofit/>
          </a:bodyPr>
          <a:lstStyle/>
          <a:p>
            <a:pPr>
              <a:lnSpc>
                <a:spcPct val="90000"/>
              </a:lnSpc>
            </a:pPr>
            <a:endParaRPr lang="en-GB" sz="1800" dirty="0"/>
          </a:p>
          <a:p>
            <a:pPr>
              <a:lnSpc>
                <a:spcPct val="90000"/>
              </a:lnSpc>
            </a:pPr>
            <a:r>
              <a:rPr lang="en-GB" sz="1800" dirty="0"/>
              <a:t>One row of </a:t>
            </a:r>
            <a:r>
              <a:rPr lang="en-GB" sz="1800" dirty="0">
                <a:latin typeface="Courier New" panose="02070309020205020404" pitchFamily="49" charset="0"/>
                <a:cs typeface="Courier New" panose="02070309020205020404" pitchFamily="49" charset="0"/>
              </a:rPr>
              <a:t>M</a:t>
            </a:r>
            <a:r>
              <a:rPr lang="en-GB" sz="1800" dirty="0"/>
              <a:t> is loaded </a:t>
            </a:r>
            <a:r>
              <a:rPr lang="en-GB" sz="1800" dirty="0" err="1">
                <a:latin typeface="Courier New" panose="02070309020205020404" pitchFamily="49" charset="0"/>
                <a:cs typeface="Courier New" panose="02070309020205020404" pitchFamily="49" charset="0"/>
              </a:rPr>
              <a:t>N.width</a:t>
            </a:r>
            <a:r>
              <a:rPr lang="en-GB" sz="1800" dirty="0"/>
              <a:t> times</a:t>
            </a:r>
          </a:p>
          <a:p>
            <a:pPr>
              <a:lnSpc>
                <a:spcPct val="90000"/>
              </a:lnSpc>
            </a:pPr>
            <a:r>
              <a:rPr lang="en-GB" sz="1800" dirty="0"/>
              <a:t>This happens for each row of </a:t>
            </a:r>
            <a:r>
              <a:rPr lang="en-GB" sz="1800" dirty="0">
                <a:latin typeface="Courier New" panose="02070309020205020404" pitchFamily="49" charset="0"/>
                <a:cs typeface="Courier New" panose="02070309020205020404" pitchFamily="49" charset="0"/>
              </a:rPr>
              <a:t>M</a:t>
            </a:r>
          </a:p>
          <a:p>
            <a:pPr>
              <a:lnSpc>
                <a:spcPct val="90000"/>
              </a:lnSpc>
            </a:pPr>
            <a:r>
              <a:rPr lang="en-GB" sz="1800" dirty="0"/>
              <a:t>Moral of the story: the matrix </a:t>
            </a:r>
            <a:r>
              <a:rPr lang="en-GB" sz="1800" dirty="0">
                <a:latin typeface="Courier New" panose="02070309020205020404" pitchFamily="49" charset="0"/>
                <a:cs typeface="Courier New" panose="02070309020205020404" pitchFamily="49" charset="0"/>
              </a:rPr>
              <a:t>M</a:t>
            </a:r>
            <a:r>
              <a:rPr lang="en-GB" sz="1800" dirty="0"/>
              <a:t> is loaded </a:t>
            </a:r>
            <a:r>
              <a:rPr lang="en-GB" sz="1800" dirty="0" err="1">
                <a:latin typeface="Courier New" panose="02070309020205020404" pitchFamily="49" charset="0"/>
                <a:cs typeface="Courier New" panose="02070309020205020404" pitchFamily="49" charset="0"/>
              </a:rPr>
              <a:t>N.width</a:t>
            </a:r>
            <a:r>
              <a:rPr lang="en-GB" sz="1800" dirty="0"/>
              <a:t> times</a:t>
            </a:r>
          </a:p>
          <a:p>
            <a:pPr>
              <a:lnSpc>
                <a:spcPct val="90000"/>
              </a:lnSpc>
            </a:pPr>
            <a:endParaRPr lang="en-GB" sz="1800" dirty="0"/>
          </a:p>
          <a:p>
            <a:pPr>
              <a:lnSpc>
                <a:spcPct val="90000"/>
              </a:lnSpc>
            </a:pPr>
            <a:endParaRPr lang="en-GB" sz="1800" dirty="0"/>
          </a:p>
          <a:p>
            <a:pPr>
              <a:lnSpc>
                <a:spcPct val="90000"/>
              </a:lnSpc>
            </a:pPr>
            <a:r>
              <a:rPr lang="en-GB" sz="1800" dirty="0"/>
              <a:t>One column of </a:t>
            </a:r>
            <a:r>
              <a:rPr lang="en-GB" sz="1800" dirty="0">
                <a:latin typeface="Courier New" panose="02070309020205020404" pitchFamily="49" charset="0"/>
                <a:cs typeface="Courier New" panose="02070309020205020404" pitchFamily="49" charset="0"/>
              </a:rPr>
              <a:t>N</a:t>
            </a:r>
            <a:r>
              <a:rPr lang="en-GB" sz="1800" dirty="0"/>
              <a:t> is loaded </a:t>
            </a:r>
            <a:r>
              <a:rPr lang="en-GB" sz="1800" dirty="0" err="1">
                <a:latin typeface="Courier New" panose="02070309020205020404" pitchFamily="49" charset="0"/>
                <a:cs typeface="Courier New" panose="02070309020205020404" pitchFamily="49" charset="0"/>
              </a:rPr>
              <a:t>M.height</a:t>
            </a:r>
            <a:r>
              <a:rPr lang="en-GB" sz="1800" dirty="0"/>
              <a:t> times</a:t>
            </a:r>
          </a:p>
          <a:p>
            <a:pPr>
              <a:lnSpc>
                <a:spcPct val="90000"/>
              </a:lnSpc>
            </a:pPr>
            <a:r>
              <a:rPr lang="en-GB" sz="1800" dirty="0"/>
              <a:t>This happens for each column of </a:t>
            </a:r>
            <a:r>
              <a:rPr lang="en-GB" sz="1800" dirty="0">
                <a:latin typeface="Courier New" panose="02070309020205020404" pitchFamily="49" charset="0"/>
                <a:cs typeface="Courier New" panose="02070309020205020404" pitchFamily="49" charset="0"/>
              </a:rPr>
              <a:t>N</a:t>
            </a:r>
          </a:p>
          <a:p>
            <a:pPr>
              <a:lnSpc>
                <a:spcPct val="90000"/>
              </a:lnSpc>
            </a:pPr>
            <a:r>
              <a:rPr lang="en-GB" sz="1800" dirty="0"/>
              <a:t>Moral of the story: the matrix </a:t>
            </a:r>
            <a:r>
              <a:rPr lang="en-GB" sz="1800" dirty="0">
                <a:latin typeface="Courier New" panose="02070309020205020404" pitchFamily="49" charset="0"/>
                <a:cs typeface="Courier New" panose="02070309020205020404" pitchFamily="49" charset="0"/>
              </a:rPr>
              <a:t>N</a:t>
            </a:r>
            <a:r>
              <a:rPr lang="en-GB" sz="1800" dirty="0"/>
              <a:t> is loaded </a:t>
            </a:r>
            <a:r>
              <a:rPr lang="en-GB" sz="1800" dirty="0" err="1">
                <a:latin typeface="Courier New" panose="02070309020205020404" pitchFamily="49" charset="0"/>
                <a:cs typeface="Courier New" panose="02070309020205020404" pitchFamily="49" charset="0"/>
              </a:rPr>
              <a:t>M.height</a:t>
            </a:r>
            <a:r>
              <a:rPr lang="en-GB" sz="1800" dirty="0"/>
              <a:t> times</a:t>
            </a:r>
          </a:p>
          <a:p>
            <a:pPr>
              <a:lnSpc>
                <a:spcPct val="90000"/>
              </a:lnSpc>
            </a:pPr>
            <a:endParaRPr lang="en-GB" sz="1800" dirty="0"/>
          </a:p>
          <a:p>
            <a:pPr>
              <a:lnSpc>
                <a:spcPct val="90000"/>
              </a:lnSpc>
            </a:pPr>
            <a:endParaRPr lang="en-GB" sz="1800" dirty="0"/>
          </a:p>
          <a:p>
            <a:pPr>
              <a:lnSpc>
                <a:spcPct val="90000"/>
              </a:lnSpc>
            </a:pPr>
            <a:r>
              <a:rPr lang="en-GB" sz="1800" dirty="0"/>
              <a:t>Loading </a:t>
            </a:r>
            <a:r>
              <a:rPr lang="en-GB" sz="1800" dirty="0">
                <a:latin typeface="Courier New" panose="02070309020205020404" pitchFamily="49" charset="0"/>
                <a:cs typeface="Courier New" panose="02070309020205020404" pitchFamily="49" charset="0"/>
              </a:rPr>
              <a:t>M</a:t>
            </a:r>
            <a:r>
              <a:rPr lang="en-GB" sz="1800" dirty="0"/>
              <a:t> and </a:t>
            </a:r>
            <a:r>
              <a:rPr lang="en-GB" sz="1800" dirty="0">
                <a:latin typeface="Courier New" panose="02070309020205020404" pitchFamily="49" charset="0"/>
                <a:cs typeface="Courier New" panose="02070309020205020404" pitchFamily="49" charset="0"/>
              </a:rPr>
              <a:t>N</a:t>
            </a:r>
            <a:r>
              <a:rPr lang="en-GB" sz="1800" dirty="0"/>
              <a:t> over and over → not a good idea, memory transactions are expensive</a:t>
            </a:r>
          </a:p>
          <a:p>
            <a:pPr>
              <a:lnSpc>
                <a:spcPct val="90000"/>
              </a:lnSpc>
            </a:pPr>
            <a:endParaRPr lang="en-US" sz="1800" dirty="0"/>
          </a:p>
        </p:txBody>
      </p:sp>
      <p:grpSp>
        <p:nvGrpSpPr>
          <p:cNvPr id="2" name="Group 1">
            <a:extLst>
              <a:ext uri="{FF2B5EF4-FFF2-40B4-BE49-F238E27FC236}">
                <a16:creationId xmlns:a16="http://schemas.microsoft.com/office/drawing/2014/main" id="{5298B3E3-4D73-4554-A733-2C2DC9D4A383}"/>
              </a:ext>
            </a:extLst>
          </p:cNvPr>
          <p:cNvGrpSpPr/>
          <p:nvPr/>
        </p:nvGrpSpPr>
        <p:grpSpPr>
          <a:xfrm>
            <a:off x="7592603" y="1396139"/>
            <a:ext cx="3865564" cy="4378841"/>
            <a:chOff x="6553200" y="1295400"/>
            <a:chExt cx="3865564" cy="4378841"/>
          </a:xfrm>
        </p:grpSpPr>
        <p:sp>
          <p:nvSpPr>
            <p:cNvPr id="68612" name="AutoShape 4"/>
            <p:cNvSpPr>
              <a:spLocks noChangeArrowheads="1"/>
            </p:cNvSpPr>
            <p:nvPr/>
          </p:nvSpPr>
          <p:spPr bwMode="auto">
            <a:xfrm>
              <a:off x="6700838" y="1420814"/>
              <a:ext cx="1897062" cy="2052637"/>
            </a:xfrm>
            <a:prstGeom prst="roundRect">
              <a:avLst>
                <a:gd name="adj" fmla="val 83"/>
              </a:avLst>
            </a:prstGeom>
            <a:solidFill>
              <a:srgbClr val="33A3A3"/>
            </a:solidFill>
            <a:ln w="9525">
              <a:solidFill>
                <a:srgbClr val="000000"/>
              </a:solidFill>
              <a:round/>
              <a:headEnd/>
              <a:tailEnd/>
            </a:ln>
            <a:effectLst/>
          </p:spPr>
          <p:txBody>
            <a:bodyPr lIns="0" tIns="0" rIns="0" bIns="0"/>
            <a:lstStyle/>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a:t> </a:t>
              </a:r>
              <a:r>
                <a:rPr lang="en-GB" sz="1000" b="1"/>
                <a:t>Grid 1</a:t>
              </a:r>
            </a:p>
          </p:txBody>
        </p:sp>
        <p:sp>
          <p:nvSpPr>
            <p:cNvPr id="68613" name="AutoShape 5"/>
            <p:cNvSpPr>
              <a:spLocks noChangeArrowheads="1"/>
            </p:cNvSpPr>
            <p:nvPr/>
          </p:nvSpPr>
          <p:spPr bwMode="auto">
            <a:xfrm>
              <a:off x="6859588" y="1624013"/>
              <a:ext cx="1587500" cy="1655762"/>
            </a:xfrm>
            <a:prstGeom prst="roundRect">
              <a:avLst>
                <a:gd name="adj" fmla="val 97"/>
              </a:avLst>
            </a:prstGeom>
            <a:solidFill>
              <a:srgbClr val="23FF23">
                <a:alpha val="54999"/>
              </a:srgbClr>
            </a:solidFill>
            <a:ln w="9525">
              <a:solidFill>
                <a:srgbClr val="000000"/>
              </a:solidFill>
              <a:round/>
              <a:headEnd/>
              <a:tailEnd/>
            </a:ln>
            <a:effectLst/>
          </p:spPr>
          <p:txBody>
            <a:bodyPr lIns="0" tIns="0" rIns="0" bIns="0"/>
            <a:lstStyle/>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t>Block 1</a:t>
              </a:r>
            </a:p>
          </p:txBody>
        </p:sp>
        <p:sp>
          <p:nvSpPr>
            <p:cNvPr id="68614" name="AutoShape 6"/>
            <p:cNvSpPr>
              <a:spLocks noChangeArrowheads="1"/>
            </p:cNvSpPr>
            <p:nvPr/>
          </p:nvSpPr>
          <p:spPr bwMode="auto">
            <a:xfrm>
              <a:off x="6846888" y="3643313"/>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15" name="AutoShape 7"/>
            <p:cNvSpPr>
              <a:spLocks noChangeArrowheads="1"/>
            </p:cNvSpPr>
            <p:nvPr/>
          </p:nvSpPr>
          <p:spPr bwMode="auto">
            <a:xfrm>
              <a:off x="7229475" y="3643313"/>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16" name="AutoShape 8"/>
            <p:cNvSpPr>
              <a:spLocks noChangeArrowheads="1"/>
            </p:cNvSpPr>
            <p:nvPr/>
          </p:nvSpPr>
          <p:spPr bwMode="auto">
            <a:xfrm>
              <a:off x="7610475" y="3643313"/>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17" name="AutoShape 9"/>
            <p:cNvSpPr>
              <a:spLocks noChangeArrowheads="1"/>
            </p:cNvSpPr>
            <p:nvPr/>
          </p:nvSpPr>
          <p:spPr bwMode="auto">
            <a:xfrm>
              <a:off x="7991475" y="3643313"/>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18" name="AutoShape 10"/>
            <p:cNvSpPr>
              <a:spLocks noChangeArrowheads="1"/>
            </p:cNvSpPr>
            <p:nvPr/>
          </p:nvSpPr>
          <p:spPr bwMode="auto">
            <a:xfrm>
              <a:off x="6846888" y="4010025"/>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19" name="AutoShape 11"/>
            <p:cNvSpPr>
              <a:spLocks noChangeArrowheads="1"/>
            </p:cNvSpPr>
            <p:nvPr/>
          </p:nvSpPr>
          <p:spPr bwMode="auto">
            <a:xfrm>
              <a:off x="7229475" y="4010025"/>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20" name="AutoShape 12"/>
            <p:cNvSpPr>
              <a:spLocks noChangeArrowheads="1"/>
            </p:cNvSpPr>
            <p:nvPr/>
          </p:nvSpPr>
          <p:spPr bwMode="auto">
            <a:xfrm>
              <a:off x="7610475" y="4010025"/>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21" name="AutoShape 13"/>
            <p:cNvSpPr>
              <a:spLocks noChangeArrowheads="1"/>
            </p:cNvSpPr>
            <p:nvPr/>
          </p:nvSpPr>
          <p:spPr bwMode="auto">
            <a:xfrm>
              <a:off x="7991475" y="4010025"/>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pic>
          <p:nvPicPr>
            <p:cNvPr id="68622" name="Picture 14"/>
            <p:cNvPicPr>
              <a:picLocks noChangeAspect="1" noChangeArrowheads="1"/>
            </p:cNvPicPr>
            <p:nvPr/>
          </p:nvPicPr>
          <p:blipFill>
            <a:blip r:embed="rId3" cstate="print"/>
            <a:srcRect/>
            <a:stretch>
              <a:fillRect/>
            </a:stretch>
          </p:blipFill>
          <p:spPr bwMode="auto">
            <a:xfrm>
              <a:off x="6846888" y="4391025"/>
              <a:ext cx="387350" cy="387350"/>
            </a:xfrm>
            <a:prstGeom prst="rect">
              <a:avLst/>
            </a:prstGeom>
            <a:noFill/>
            <a:effectLst/>
          </p:spPr>
        </p:pic>
        <p:pic>
          <p:nvPicPr>
            <p:cNvPr id="68623" name="Picture 15"/>
            <p:cNvPicPr>
              <a:picLocks noChangeAspect="1" noChangeArrowheads="1"/>
            </p:cNvPicPr>
            <p:nvPr/>
          </p:nvPicPr>
          <p:blipFill>
            <a:blip r:embed="rId4" cstate="print"/>
            <a:srcRect/>
            <a:stretch>
              <a:fillRect/>
            </a:stretch>
          </p:blipFill>
          <p:spPr bwMode="auto">
            <a:xfrm>
              <a:off x="7229475" y="4391025"/>
              <a:ext cx="387350" cy="387350"/>
            </a:xfrm>
            <a:prstGeom prst="rect">
              <a:avLst/>
            </a:prstGeom>
            <a:noFill/>
            <a:effectLst/>
          </p:spPr>
        </p:pic>
        <p:pic>
          <p:nvPicPr>
            <p:cNvPr id="68624" name="Picture 16"/>
            <p:cNvPicPr>
              <a:picLocks noChangeAspect="1" noChangeArrowheads="1"/>
            </p:cNvPicPr>
            <p:nvPr/>
          </p:nvPicPr>
          <p:blipFill>
            <a:blip r:embed="rId5" cstate="print"/>
            <a:srcRect/>
            <a:stretch>
              <a:fillRect/>
            </a:stretch>
          </p:blipFill>
          <p:spPr bwMode="auto">
            <a:xfrm>
              <a:off x="7610475" y="4391025"/>
              <a:ext cx="387350" cy="387350"/>
            </a:xfrm>
            <a:prstGeom prst="rect">
              <a:avLst/>
            </a:prstGeom>
            <a:noFill/>
            <a:effectLst/>
          </p:spPr>
        </p:pic>
        <p:pic>
          <p:nvPicPr>
            <p:cNvPr id="68625" name="Picture 17"/>
            <p:cNvPicPr>
              <a:picLocks noChangeAspect="1" noChangeArrowheads="1"/>
            </p:cNvPicPr>
            <p:nvPr/>
          </p:nvPicPr>
          <p:blipFill>
            <a:blip r:embed="rId6" cstate="print"/>
            <a:srcRect/>
            <a:stretch>
              <a:fillRect/>
            </a:stretch>
          </p:blipFill>
          <p:spPr bwMode="auto">
            <a:xfrm>
              <a:off x="7991475" y="4391025"/>
              <a:ext cx="387350" cy="387350"/>
            </a:xfrm>
            <a:prstGeom prst="rect">
              <a:avLst/>
            </a:prstGeom>
            <a:noFill/>
            <a:effectLst/>
          </p:spPr>
        </p:pic>
        <p:sp>
          <p:nvSpPr>
            <p:cNvPr id="68626" name="AutoShape 18"/>
            <p:cNvSpPr>
              <a:spLocks noChangeArrowheads="1"/>
            </p:cNvSpPr>
            <p:nvPr/>
          </p:nvSpPr>
          <p:spPr bwMode="auto">
            <a:xfrm>
              <a:off x="6846888" y="4772025"/>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27" name="AutoShape 19"/>
            <p:cNvSpPr>
              <a:spLocks noChangeArrowheads="1"/>
            </p:cNvSpPr>
            <p:nvPr/>
          </p:nvSpPr>
          <p:spPr bwMode="auto">
            <a:xfrm>
              <a:off x="7229475" y="4772025"/>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28" name="AutoShape 20"/>
            <p:cNvSpPr>
              <a:spLocks noChangeArrowheads="1"/>
            </p:cNvSpPr>
            <p:nvPr/>
          </p:nvSpPr>
          <p:spPr bwMode="auto">
            <a:xfrm>
              <a:off x="7610475" y="4772025"/>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29" name="AutoShape 21"/>
            <p:cNvSpPr>
              <a:spLocks noChangeArrowheads="1"/>
            </p:cNvSpPr>
            <p:nvPr/>
          </p:nvSpPr>
          <p:spPr bwMode="auto">
            <a:xfrm>
              <a:off x="7991475" y="4772025"/>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30" name="AutoShape 22"/>
            <p:cNvSpPr>
              <a:spLocks noChangeArrowheads="1"/>
            </p:cNvSpPr>
            <p:nvPr/>
          </p:nvSpPr>
          <p:spPr bwMode="auto">
            <a:xfrm>
              <a:off x="8880475" y="1651000"/>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31" name="AutoShape 23"/>
            <p:cNvSpPr>
              <a:spLocks noChangeArrowheads="1"/>
            </p:cNvSpPr>
            <p:nvPr/>
          </p:nvSpPr>
          <p:spPr bwMode="auto">
            <a:xfrm>
              <a:off x="9263063" y="1652588"/>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pic>
          <p:nvPicPr>
            <p:cNvPr id="68632" name="Picture 24"/>
            <p:cNvPicPr>
              <a:picLocks noChangeAspect="1" noChangeArrowheads="1"/>
            </p:cNvPicPr>
            <p:nvPr/>
          </p:nvPicPr>
          <p:blipFill>
            <a:blip r:embed="rId7" cstate="print"/>
            <a:srcRect/>
            <a:stretch>
              <a:fillRect/>
            </a:stretch>
          </p:blipFill>
          <p:spPr bwMode="auto">
            <a:xfrm>
              <a:off x="9644063" y="1651000"/>
              <a:ext cx="387350" cy="387350"/>
            </a:xfrm>
            <a:prstGeom prst="rect">
              <a:avLst/>
            </a:prstGeom>
            <a:noFill/>
            <a:effectLst/>
          </p:spPr>
        </p:pic>
        <p:sp>
          <p:nvSpPr>
            <p:cNvPr id="68633" name="AutoShape 25"/>
            <p:cNvSpPr>
              <a:spLocks noChangeArrowheads="1"/>
            </p:cNvSpPr>
            <p:nvPr/>
          </p:nvSpPr>
          <p:spPr bwMode="auto">
            <a:xfrm>
              <a:off x="10025063" y="1652588"/>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34" name="AutoShape 26"/>
            <p:cNvSpPr>
              <a:spLocks noChangeArrowheads="1"/>
            </p:cNvSpPr>
            <p:nvPr/>
          </p:nvSpPr>
          <p:spPr bwMode="auto">
            <a:xfrm>
              <a:off x="8880475" y="2017713"/>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35" name="AutoShape 27"/>
            <p:cNvSpPr>
              <a:spLocks noChangeArrowheads="1"/>
            </p:cNvSpPr>
            <p:nvPr/>
          </p:nvSpPr>
          <p:spPr bwMode="auto">
            <a:xfrm>
              <a:off x="9263063" y="2019300"/>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pic>
          <p:nvPicPr>
            <p:cNvPr id="68636" name="Picture 28"/>
            <p:cNvPicPr>
              <a:picLocks noChangeAspect="1" noChangeArrowheads="1"/>
            </p:cNvPicPr>
            <p:nvPr/>
          </p:nvPicPr>
          <p:blipFill>
            <a:blip r:embed="rId8" cstate="print"/>
            <a:srcRect/>
            <a:stretch>
              <a:fillRect/>
            </a:stretch>
          </p:blipFill>
          <p:spPr bwMode="auto">
            <a:xfrm>
              <a:off x="9644063" y="2017713"/>
              <a:ext cx="387350" cy="387350"/>
            </a:xfrm>
            <a:prstGeom prst="rect">
              <a:avLst/>
            </a:prstGeom>
            <a:noFill/>
            <a:effectLst/>
          </p:spPr>
        </p:pic>
        <p:sp>
          <p:nvSpPr>
            <p:cNvPr id="68637" name="AutoShape 29"/>
            <p:cNvSpPr>
              <a:spLocks noChangeArrowheads="1"/>
            </p:cNvSpPr>
            <p:nvPr/>
          </p:nvSpPr>
          <p:spPr bwMode="auto">
            <a:xfrm>
              <a:off x="10025063" y="2019300"/>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38" name="AutoShape 30"/>
            <p:cNvSpPr>
              <a:spLocks noChangeArrowheads="1"/>
            </p:cNvSpPr>
            <p:nvPr/>
          </p:nvSpPr>
          <p:spPr bwMode="auto">
            <a:xfrm>
              <a:off x="8880475" y="2398713"/>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39" name="AutoShape 31"/>
            <p:cNvSpPr>
              <a:spLocks noChangeArrowheads="1"/>
            </p:cNvSpPr>
            <p:nvPr/>
          </p:nvSpPr>
          <p:spPr bwMode="auto">
            <a:xfrm>
              <a:off x="9263063" y="2400300"/>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pic>
          <p:nvPicPr>
            <p:cNvPr id="68640" name="Picture 32"/>
            <p:cNvPicPr>
              <a:picLocks noChangeAspect="1" noChangeArrowheads="1"/>
            </p:cNvPicPr>
            <p:nvPr/>
          </p:nvPicPr>
          <p:blipFill>
            <a:blip r:embed="rId7" cstate="print"/>
            <a:srcRect/>
            <a:stretch>
              <a:fillRect/>
            </a:stretch>
          </p:blipFill>
          <p:spPr bwMode="auto">
            <a:xfrm>
              <a:off x="9644063" y="2398713"/>
              <a:ext cx="387350" cy="387350"/>
            </a:xfrm>
            <a:prstGeom prst="rect">
              <a:avLst/>
            </a:prstGeom>
            <a:noFill/>
            <a:effectLst/>
          </p:spPr>
        </p:pic>
        <p:sp>
          <p:nvSpPr>
            <p:cNvPr id="68641" name="AutoShape 33"/>
            <p:cNvSpPr>
              <a:spLocks noChangeArrowheads="1"/>
            </p:cNvSpPr>
            <p:nvPr/>
          </p:nvSpPr>
          <p:spPr bwMode="auto">
            <a:xfrm>
              <a:off x="10025063" y="2400300"/>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42" name="AutoShape 34"/>
            <p:cNvSpPr>
              <a:spLocks noChangeArrowheads="1"/>
            </p:cNvSpPr>
            <p:nvPr/>
          </p:nvSpPr>
          <p:spPr bwMode="auto">
            <a:xfrm>
              <a:off x="8880475" y="2781300"/>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43" name="AutoShape 35"/>
            <p:cNvSpPr>
              <a:spLocks noChangeArrowheads="1"/>
            </p:cNvSpPr>
            <p:nvPr/>
          </p:nvSpPr>
          <p:spPr bwMode="auto">
            <a:xfrm>
              <a:off x="9263063" y="2781300"/>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pic>
          <p:nvPicPr>
            <p:cNvPr id="68644" name="Picture 36"/>
            <p:cNvPicPr>
              <a:picLocks noChangeAspect="1" noChangeArrowheads="1"/>
            </p:cNvPicPr>
            <p:nvPr/>
          </p:nvPicPr>
          <p:blipFill>
            <a:blip r:embed="rId9" cstate="print"/>
            <a:srcRect/>
            <a:stretch>
              <a:fillRect/>
            </a:stretch>
          </p:blipFill>
          <p:spPr bwMode="auto">
            <a:xfrm>
              <a:off x="9644063" y="2781300"/>
              <a:ext cx="387350" cy="387350"/>
            </a:xfrm>
            <a:prstGeom prst="rect">
              <a:avLst/>
            </a:prstGeom>
            <a:noFill/>
            <a:effectLst/>
          </p:spPr>
        </p:pic>
        <p:sp>
          <p:nvSpPr>
            <p:cNvPr id="68645" name="AutoShape 37"/>
            <p:cNvSpPr>
              <a:spLocks noChangeArrowheads="1"/>
            </p:cNvSpPr>
            <p:nvPr/>
          </p:nvSpPr>
          <p:spPr bwMode="auto">
            <a:xfrm>
              <a:off x="10025063" y="2781300"/>
              <a:ext cx="387350" cy="387350"/>
            </a:xfrm>
            <a:prstGeom prst="roundRect">
              <a:avLst>
                <a:gd name="adj" fmla="val 407"/>
              </a:avLst>
            </a:prstGeom>
            <a:solidFill>
              <a:srgbClr val="ABB400"/>
            </a:solidFill>
            <a:ln w="9525">
              <a:solidFill>
                <a:srgbClr val="000000"/>
              </a:solidFill>
              <a:round/>
              <a:headEnd/>
              <a:tailEnd/>
            </a:ln>
            <a:effectLst/>
          </p:spPr>
          <p:txBody>
            <a:bodyPr wrap="none" anchor="ctr"/>
            <a:lstStyle/>
            <a:p>
              <a:endParaRPr lang="en-US"/>
            </a:p>
          </p:txBody>
        </p:sp>
        <p:sp>
          <p:nvSpPr>
            <p:cNvPr id="68646" name="AutoShape 38"/>
            <p:cNvSpPr>
              <a:spLocks noChangeArrowheads="1"/>
            </p:cNvSpPr>
            <p:nvPr/>
          </p:nvSpPr>
          <p:spPr bwMode="auto">
            <a:xfrm>
              <a:off x="8859838" y="3643313"/>
              <a:ext cx="387350" cy="387350"/>
            </a:xfrm>
            <a:prstGeom prst="roundRect">
              <a:avLst>
                <a:gd name="adj" fmla="val 407"/>
              </a:avLst>
            </a:prstGeom>
            <a:solidFill>
              <a:srgbClr val="808000"/>
            </a:solidFill>
            <a:ln w="9525">
              <a:solidFill>
                <a:srgbClr val="000000"/>
              </a:solidFill>
              <a:round/>
              <a:headEnd/>
              <a:tailEnd/>
            </a:ln>
            <a:effectLst/>
          </p:spPr>
          <p:txBody>
            <a:bodyPr wrap="none" anchor="ctr"/>
            <a:lstStyle/>
            <a:p>
              <a:endParaRPr lang="en-US"/>
            </a:p>
          </p:txBody>
        </p:sp>
        <p:sp>
          <p:nvSpPr>
            <p:cNvPr id="68647" name="AutoShape 39"/>
            <p:cNvSpPr>
              <a:spLocks noChangeArrowheads="1"/>
            </p:cNvSpPr>
            <p:nvPr/>
          </p:nvSpPr>
          <p:spPr bwMode="auto">
            <a:xfrm>
              <a:off x="9240838" y="3643313"/>
              <a:ext cx="387350" cy="387350"/>
            </a:xfrm>
            <a:prstGeom prst="roundRect">
              <a:avLst>
                <a:gd name="adj" fmla="val 407"/>
              </a:avLst>
            </a:prstGeom>
            <a:solidFill>
              <a:srgbClr val="808000"/>
            </a:solidFill>
            <a:ln w="9525">
              <a:solidFill>
                <a:srgbClr val="000000"/>
              </a:solidFill>
              <a:round/>
              <a:headEnd/>
              <a:tailEnd/>
            </a:ln>
            <a:effectLst/>
          </p:spPr>
          <p:txBody>
            <a:bodyPr wrap="none" anchor="ctr"/>
            <a:lstStyle/>
            <a:p>
              <a:endParaRPr lang="en-US"/>
            </a:p>
          </p:txBody>
        </p:sp>
        <p:sp>
          <p:nvSpPr>
            <p:cNvPr id="68648" name="AutoShape 40"/>
            <p:cNvSpPr>
              <a:spLocks noChangeArrowheads="1"/>
            </p:cNvSpPr>
            <p:nvPr/>
          </p:nvSpPr>
          <p:spPr bwMode="auto">
            <a:xfrm>
              <a:off x="9621838" y="3643313"/>
              <a:ext cx="387350" cy="387350"/>
            </a:xfrm>
            <a:prstGeom prst="roundRect">
              <a:avLst>
                <a:gd name="adj" fmla="val 407"/>
              </a:avLst>
            </a:prstGeom>
            <a:solidFill>
              <a:srgbClr val="808000"/>
            </a:solidFill>
            <a:ln w="9525">
              <a:solidFill>
                <a:srgbClr val="000000"/>
              </a:solidFill>
              <a:round/>
              <a:headEnd/>
              <a:tailEnd/>
            </a:ln>
            <a:effectLst/>
          </p:spPr>
          <p:txBody>
            <a:bodyPr wrap="none" anchor="ctr"/>
            <a:lstStyle/>
            <a:p>
              <a:endParaRPr lang="en-US"/>
            </a:p>
          </p:txBody>
        </p:sp>
        <p:sp>
          <p:nvSpPr>
            <p:cNvPr id="68649" name="AutoShape 41"/>
            <p:cNvSpPr>
              <a:spLocks noChangeArrowheads="1"/>
            </p:cNvSpPr>
            <p:nvPr/>
          </p:nvSpPr>
          <p:spPr bwMode="auto">
            <a:xfrm>
              <a:off x="10004425" y="3643313"/>
              <a:ext cx="387350" cy="387350"/>
            </a:xfrm>
            <a:prstGeom prst="roundRect">
              <a:avLst>
                <a:gd name="adj" fmla="val 407"/>
              </a:avLst>
            </a:prstGeom>
            <a:solidFill>
              <a:srgbClr val="808000"/>
            </a:solidFill>
            <a:ln w="9525">
              <a:solidFill>
                <a:srgbClr val="000000"/>
              </a:solidFill>
              <a:round/>
              <a:headEnd/>
              <a:tailEnd/>
            </a:ln>
            <a:effectLst/>
          </p:spPr>
          <p:txBody>
            <a:bodyPr wrap="none" anchor="ctr"/>
            <a:lstStyle/>
            <a:p>
              <a:endParaRPr lang="en-US"/>
            </a:p>
          </p:txBody>
        </p:sp>
        <p:sp>
          <p:nvSpPr>
            <p:cNvPr id="68650" name="AutoShape 42"/>
            <p:cNvSpPr>
              <a:spLocks noChangeArrowheads="1"/>
            </p:cNvSpPr>
            <p:nvPr/>
          </p:nvSpPr>
          <p:spPr bwMode="auto">
            <a:xfrm>
              <a:off x="8859838" y="4010025"/>
              <a:ext cx="387350" cy="387350"/>
            </a:xfrm>
            <a:prstGeom prst="roundRect">
              <a:avLst>
                <a:gd name="adj" fmla="val 407"/>
              </a:avLst>
            </a:prstGeom>
            <a:solidFill>
              <a:srgbClr val="808000"/>
            </a:solidFill>
            <a:ln w="9525">
              <a:solidFill>
                <a:srgbClr val="000000"/>
              </a:solidFill>
              <a:round/>
              <a:headEnd/>
              <a:tailEnd/>
            </a:ln>
            <a:effectLst/>
          </p:spPr>
          <p:txBody>
            <a:bodyPr wrap="none" anchor="ctr"/>
            <a:lstStyle/>
            <a:p>
              <a:endParaRPr lang="en-US"/>
            </a:p>
          </p:txBody>
        </p:sp>
        <p:sp>
          <p:nvSpPr>
            <p:cNvPr id="68651" name="AutoShape 43"/>
            <p:cNvSpPr>
              <a:spLocks noChangeArrowheads="1"/>
            </p:cNvSpPr>
            <p:nvPr/>
          </p:nvSpPr>
          <p:spPr bwMode="auto">
            <a:xfrm>
              <a:off x="9240838" y="4010025"/>
              <a:ext cx="387350" cy="387350"/>
            </a:xfrm>
            <a:prstGeom prst="roundRect">
              <a:avLst>
                <a:gd name="adj" fmla="val 407"/>
              </a:avLst>
            </a:prstGeom>
            <a:solidFill>
              <a:srgbClr val="808000"/>
            </a:solidFill>
            <a:ln w="9525">
              <a:solidFill>
                <a:srgbClr val="000000"/>
              </a:solidFill>
              <a:round/>
              <a:headEnd/>
              <a:tailEnd/>
            </a:ln>
            <a:effectLst/>
          </p:spPr>
          <p:txBody>
            <a:bodyPr wrap="none" anchor="ctr"/>
            <a:lstStyle/>
            <a:p>
              <a:endParaRPr lang="en-US"/>
            </a:p>
          </p:txBody>
        </p:sp>
        <p:sp>
          <p:nvSpPr>
            <p:cNvPr id="68652" name="AutoShape 44"/>
            <p:cNvSpPr>
              <a:spLocks noChangeArrowheads="1"/>
            </p:cNvSpPr>
            <p:nvPr/>
          </p:nvSpPr>
          <p:spPr bwMode="auto">
            <a:xfrm>
              <a:off x="9621838" y="4010025"/>
              <a:ext cx="387350" cy="387350"/>
            </a:xfrm>
            <a:prstGeom prst="roundRect">
              <a:avLst>
                <a:gd name="adj" fmla="val 407"/>
              </a:avLst>
            </a:prstGeom>
            <a:solidFill>
              <a:srgbClr val="808000"/>
            </a:solidFill>
            <a:ln w="9525">
              <a:solidFill>
                <a:srgbClr val="000000"/>
              </a:solidFill>
              <a:round/>
              <a:headEnd/>
              <a:tailEnd/>
            </a:ln>
            <a:effectLst/>
          </p:spPr>
          <p:txBody>
            <a:bodyPr wrap="none" anchor="ctr"/>
            <a:lstStyle/>
            <a:p>
              <a:endParaRPr lang="en-US"/>
            </a:p>
          </p:txBody>
        </p:sp>
        <p:sp>
          <p:nvSpPr>
            <p:cNvPr id="68653" name="AutoShape 45"/>
            <p:cNvSpPr>
              <a:spLocks noChangeArrowheads="1"/>
            </p:cNvSpPr>
            <p:nvPr/>
          </p:nvSpPr>
          <p:spPr bwMode="auto">
            <a:xfrm>
              <a:off x="10004425" y="4010025"/>
              <a:ext cx="387350" cy="387350"/>
            </a:xfrm>
            <a:prstGeom prst="roundRect">
              <a:avLst>
                <a:gd name="adj" fmla="val 407"/>
              </a:avLst>
            </a:prstGeom>
            <a:solidFill>
              <a:srgbClr val="808000"/>
            </a:solidFill>
            <a:ln w="9525">
              <a:solidFill>
                <a:srgbClr val="000000"/>
              </a:solidFill>
              <a:round/>
              <a:headEnd/>
              <a:tailEnd/>
            </a:ln>
            <a:effectLst/>
          </p:spPr>
          <p:txBody>
            <a:bodyPr wrap="none" anchor="ctr"/>
            <a:lstStyle/>
            <a:p>
              <a:endParaRPr lang="en-US"/>
            </a:p>
          </p:txBody>
        </p:sp>
        <p:sp>
          <p:nvSpPr>
            <p:cNvPr id="68654" name="AutoShape 46"/>
            <p:cNvSpPr>
              <a:spLocks noChangeArrowheads="1"/>
            </p:cNvSpPr>
            <p:nvPr/>
          </p:nvSpPr>
          <p:spPr bwMode="auto">
            <a:xfrm>
              <a:off x="8859838" y="4391025"/>
              <a:ext cx="387350" cy="387350"/>
            </a:xfrm>
            <a:prstGeom prst="roundRect">
              <a:avLst>
                <a:gd name="adj" fmla="val 407"/>
              </a:avLst>
            </a:prstGeom>
            <a:solidFill>
              <a:srgbClr val="808000"/>
            </a:solidFill>
            <a:ln w="9525">
              <a:solidFill>
                <a:srgbClr val="000000"/>
              </a:solidFill>
              <a:round/>
              <a:headEnd/>
              <a:tailEnd/>
            </a:ln>
            <a:effectLst/>
          </p:spPr>
          <p:txBody>
            <a:bodyPr wrap="none" anchor="ctr"/>
            <a:lstStyle/>
            <a:p>
              <a:endParaRPr lang="en-US"/>
            </a:p>
          </p:txBody>
        </p:sp>
        <p:sp>
          <p:nvSpPr>
            <p:cNvPr id="68655" name="AutoShape 47"/>
            <p:cNvSpPr>
              <a:spLocks noChangeArrowheads="1"/>
            </p:cNvSpPr>
            <p:nvPr/>
          </p:nvSpPr>
          <p:spPr bwMode="auto">
            <a:xfrm>
              <a:off x="9240838" y="4391025"/>
              <a:ext cx="387350" cy="387350"/>
            </a:xfrm>
            <a:prstGeom prst="roundRect">
              <a:avLst>
                <a:gd name="adj" fmla="val 407"/>
              </a:avLst>
            </a:prstGeom>
            <a:solidFill>
              <a:srgbClr val="808000"/>
            </a:solidFill>
            <a:ln w="9525">
              <a:solidFill>
                <a:srgbClr val="000000"/>
              </a:solidFill>
              <a:round/>
              <a:headEnd/>
              <a:tailEnd/>
            </a:ln>
            <a:effectLst/>
          </p:spPr>
          <p:txBody>
            <a:bodyPr wrap="none" anchor="ctr"/>
            <a:lstStyle/>
            <a:p>
              <a:endParaRPr lang="en-US"/>
            </a:p>
          </p:txBody>
        </p:sp>
        <p:sp>
          <p:nvSpPr>
            <p:cNvPr id="68656" name="AutoShape 48"/>
            <p:cNvSpPr>
              <a:spLocks noChangeArrowheads="1"/>
            </p:cNvSpPr>
            <p:nvPr/>
          </p:nvSpPr>
          <p:spPr bwMode="auto">
            <a:xfrm>
              <a:off x="9621838" y="4391025"/>
              <a:ext cx="387350" cy="387350"/>
            </a:xfrm>
            <a:prstGeom prst="roundRect">
              <a:avLst>
                <a:gd name="adj" fmla="val 407"/>
              </a:avLst>
            </a:prstGeom>
            <a:solidFill>
              <a:srgbClr val="FF6633"/>
            </a:solidFill>
            <a:ln w="9525">
              <a:solidFill>
                <a:srgbClr val="000000"/>
              </a:solidFill>
              <a:round/>
              <a:headEnd/>
              <a:tailEnd/>
            </a:ln>
            <a:effectLst/>
          </p:spPr>
          <p:txBody>
            <a:bodyPr lIns="0" tIns="0" rIns="0" bIns="0" anchor="ctr" anchorCtr="1"/>
            <a:lstStyle/>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t>48</a:t>
              </a:r>
            </a:p>
          </p:txBody>
        </p:sp>
        <p:sp>
          <p:nvSpPr>
            <p:cNvPr id="68657" name="AutoShape 49"/>
            <p:cNvSpPr>
              <a:spLocks noChangeArrowheads="1"/>
            </p:cNvSpPr>
            <p:nvPr/>
          </p:nvSpPr>
          <p:spPr bwMode="auto">
            <a:xfrm>
              <a:off x="10004425" y="4391025"/>
              <a:ext cx="387350" cy="387350"/>
            </a:xfrm>
            <a:prstGeom prst="roundRect">
              <a:avLst>
                <a:gd name="adj" fmla="val 407"/>
              </a:avLst>
            </a:prstGeom>
            <a:solidFill>
              <a:srgbClr val="808000"/>
            </a:solidFill>
            <a:ln w="9525">
              <a:solidFill>
                <a:srgbClr val="000000"/>
              </a:solidFill>
              <a:round/>
              <a:headEnd/>
              <a:tailEnd/>
            </a:ln>
            <a:effectLst/>
          </p:spPr>
          <p:txBody>
            <a:bodyPr wrap="none" anchor="ctr"/>
            <a:lstStyle/>
            <a:p>
              <a:endParaRPr lang="en-US"/>
            </a:p>
          </p:txBody>
        </p:sp>
        <p:sp>
          <p:nvSpPr>
            <p:cNvPr id="68658" name="AutoShape 50"/>
            <p:cNvSpPr>
              <a:spLocks noChangeArrowheads="1"/>
            </p:cNvSpPr>
            <p:nvPr/>
          </p:nvSpPr>
          <p:spPr bwMode="auto">
            <a:xfrm>
              <a:off x="8859838" y="4772025"/>
              <a:ext cx="387350" cy="387350"/>
            </a:xfrm>
            <a:prstGeom prst="roundRect">
              <a:avLst>
                <a:gd name="adj" fmla="val 407"/>
              </a:avLst>
            </a:prstGeom>
            <a:solidFill>
              <a:srgbClr val="808000"/>
            </a:solidFill>
            <a:ln w="9525">
              <a:solidFill>
                <a:srgbClr val="000000"/>
              </a:solidFill>
              <a:round/>
              <a:headEnd/>
              <a:tailEnd/>
            </a:ln>
            <a:effectLst/>
          </p:spPr>
          <p:txBody>
            <a:bodyPr wrap="none" anchor="ctr"/>
            <a:lstStyle/>
            <a:p>
              <a:endParaRPr lang="en-US"/>
            </a:p>
          </p:txBody>
        </p:sp>
        <p:sp>
          <p:nvSpPr>
            <p:cNvPr id="68659" name="AutoShape 51"/>
            <p:cNvSpPr>
              <a:spLocks noChangeArrowheads="1"/>
            </p:cNvSpPr>
            <p:nvPr/>
          </p:nvSpPr>
          <p:spPr bwMode="auto">
            <a:xfrm>
              <a:off x="9240838" y="4772025"/>
              <a:ext cx="387350" cy="387350"/>
            </a:xfrm>
            <a:prstGeom prst="roundRect">
              <a:avLst>
                <a:gd name="adj" fmla="val 407"/>
              </a:avLst>
            </a:prstGeom>
            <a:solidFill>
              <a:srgbClr val="808000"/>
            </a:solidFill>
            <a:ln w="9525">
              <a:solidFill>
                <a:srgbClr val="000000"/>
              </a:solidFill>
              <a:round/>
              <a:headEnd/>
              <a:tailEnd/>
            </a:ln>
            <a:effectLst/>
          </p:spPr>
          <p:txBody>
            <a:bodyPr wrap="none" anchor="ctr"/>
            <a:lstStyle/>
            <a:p>
              <a:endParaRPr lang="en-US"/>
            </a:p>
          </p:txBody>
        </p:sp>
        <p:sp>
          <p:nvSpPr>
            <p:cNvPr id="68660" name="AutoShape 52"/>
            <p:cNvSpPr>
              <a:spLocks noChangeArrowheads="1"/>
            </p:cNvSpPr>
            <p:nvPr/>
          </p:nvSpPr>
          <p:spPr bwMode="auto">
            <a:xfrm>
              <a:off x="9621838" y="4772025"/>
              <a:ext cx="387350" cy="387350"/>
            </a:xfrm>
            <a:prstGeom prst="roundRect">
              <a:avLst>
                <a:gd name="adj" fmla="val 407"/>
              </a:avLst>
            </a:prstGeom>
            <a:solidFill>
              <a:srgbClr val="808000"/>
            </a:solidFill>
            <a:ln w="9525">
              <a:solidFill>
                <a:srgbClr val="000000"/>
              </a:solidFill>
              <a:round/>
              <a:headEnd/>
              <a:tailEnd/>
            </a:ln>
            <a:effectLst/>
          </p:spPr>
          <p:txBody>
            <a:bodyPr wrap="none" anchor="ctr"/>
            <a:lstStyle/>
            <a:p>
              <a:endParaRPr lang="en-US"/>
            </a:p>
          </p:txBody>
        </p:sp>
        <p:sp>
          <p:nvSpPr>
            <p:cNvPr id="68661" name="AutoShape 53"/>
            <p:cNvSpPr>
              <a:spLocks noChangeArrowheads="1"/>
            </p:cNvSpPr>
            <p:nvPr/>
          </p:nvSpPr>
          <p:spPr bwMode="auto">
            <a:xfrm>
              <a:off x="10004425" y="4772025"/>
              <a:ext cx="387350" cy="387350"/>
            </a:xfrm>
            <a:prstGeom prst="roundRect">
              <a:avLst>
                <a:gd name="adj" fmla="val 407"/>
              </a:avLst>
            </a:prstGeom>
            <a:solidFill>
              <a:srgbClr val="808000"/>
            </a:solidFill>
            <a:ln w="9525">
              <a:solidFill>
                <a:srgbClr val="000000"/>
              </a:solidFill>
              <a:round/>
              <a:headEnd/>
              <a:tailEnd/>
            </a:ln>
            <a:effectLst/>
          </p:spPr>
          <p:txBody>
            <a:bodyPr wrap="none" anchor="ctr"/>
            <a:lstStyle/>
            <a:p>
              <a:endParaRPr lang="en-US"/>
            </a:p>
          </p:txBody>
        </p:sp>
        <p:sp>
          <p:nvSpPr>
            <p:cNvPr id="68662" name="AutoShape 54"/>
            <p:cNvSpPr>
              <a:spLocks noChangeArrowheads="1"/>
            </p:cNvSpPr>
            <p:nvPr/>
          </p:nvSpPr>
          <p:spPr bwMode="auto">
            <a:xfrm>
              <a:off x="7016751" y="1801813"/>
              <a:ext cx="258763" cy="258762"/>
            </a:xfrm>
            <a:prstGeom prst="roundRect">
              <a:avLst>
                <a:gd name="adj" fmla="val 616"/>
              </a:avLst>
            </a:prstGeom>
            <a:solidFill>
              <a:srgbClr val="FFFF00"/>
            </a:solidFill>
            <a:ln w="9525">
              <a:solidFill>
                <a:srgbClr val="000000"/>
              </a:solidFill>
              <a:round/>
              <a:headEnd/>
              <a:tailEnd/>
            </a:ln>
            <a:effectLst/>
          </p:spPr>
          <p:txBody>
            <a:bodyPr wrap="none" anchor="ctr"/>
            <a:lstStyle/>
            <a:p>
              <a:endParaRPr lang="en-US"/>
            </a:p>
          </p:txBody>
        </p:sp>
        <p:sp>
          <p:nvSpPr>
            <p:cNvPr id="68663" name="AutoShape 55"/>
            <p:cNvSpPr>
              <a:spLocks noChangeArrowheads="1"/>
            </p:cNvSpPr>
            <p:nvPr/>
          </p:nvSpPr>
          <p:spPr bwMode="auto">
            <a:xfrm>
              <a:off x="7356476" y="1801813"/>
              <a:ext cx="258763" cy="258762"/>
            </a:xfrm>
            <a:prstGeom prst="roundRect">
              <a:avLst>
                <a:gd name="adj" fmla="val 616"/>
              </a:avLst>
            </a:prstGeom>
            <a:solidFill>
              <a:srgbClr val="FFFF00"/>
            </a:solidFill>
            <a:ln w="9525">
              <a:solidFill>
                <a:srgbClr val="000000"/>
              </a:solidFill>
              <a:round/>
              <a:headEnd/>
              <a:tailEnd/>
            </a:ln>
            <a:effectLst/>
          </p:spPr>
          <p:txBody>
            <a:bodyPr wrap="none" anchor="ctr"/>
            <a:lstStyle/>
            <a:p>
              <a:endParaRPr lang="en-US"/>
            </a:p>
          </p:txBody>
        </p:sp>
        <p:sp>
          <p:nvSpPr>
            <p:cNvPr id="68664" name="AutoShape 56"/>
            <p:cNvSpPr>
              <a:spLocks noChangeArrowheads="1"/>
            </p:cNvSpPr>
            <p:nvPr/>
          </p:nvSpPr>
          <p:spPr bwMode="auto">
            <a:xfrm>
              <a:off x="7715251" y="1801813"/>
              <a:ext cx="258763" cy="258762"/>
            </a:xfrm>
            <a:prstGeom prst="roundRect">
              <a:avLst>
                <a:gd name="adj" fmla="val 616"/>
              </a:avLst>
            </a:prstGeom>
            <a:solidFill>
              <a:srgbClr val="FFFF00"/>
            </a:solidFill>
            <a:ln w="9525">
              <a:solidFill>
                <a:srgbClr val="000000"/>
              </a:solidFill>
              <a:round/>
              <a:headEnd/>
              <a:tailEnd/>
            </a:ln>
            <a:effectLst/>
          </p:spPr>
          <p:txBody>
            <a:bodyPr wrap="none" anchor="ctr"/>
            <a:lstStyle/>
            <a:p>
              <a:endParaRPr lang="en-US"/>
            </a:p>
          </p:txBody>
        </p:sp>
        <p:sp>
          <p:nvSpPr>
            <p:cNvPr id="68665" name="AutoShape 57"/>
            <p:cNvSpPr>
              <a:spLocks noChangeArrowheads="1"/>
            </p:cNvSpPr>
            <p:nvPr/>
          </p:nvSpPr>
          <p:spPr bwMode="auto">
            <a:xfrm>
              <a:off x="8054976" y="1801813"/>
              <a:ext cx="258763" cy="258762"/>
            </a:xfrm>
            <a:prstGeom prst="roundRect">
              <a:avLst>
                <a:gd name="adj" fmla="val 616"/>
              </a:avLst>
            </a:prstGeom>
            <a:solidFill>
              <a:srgbClr val="FFFF00"/>
            </a:solidFill>
            <a:ln w="9525">
              <a:solidFill>
                <a:srgbClr val="000000"/>
              </a:solidFill>
              <a:round/>
              <a:headEnd/>
              <a:tailEnd/>
            </a:ln>
            <a:effectLst/>
          </p:spPr>
          <p:txBody>
            <a:bodyPr wrap="none" anchor="ctr"/>
            <a:lstStyle/>
            <a:p>
              <a:endParaRPr lang="en-US"/>
            </a:p>
          </p:txBody>
        </p:sp>
        <p:sp>
          <p:nvSpPr>
            <p:cNvPr id="68666" name="AutoShape 58"/>
            <p:cNvSpPr>
              <a:spLocks noChangeArrowheads="1"/>
            </p:cNvSpPr>
            <p:nvPr/>
          </p:nvSpPr>
          <p:spPr bwMode="auto">
            <a:xfrm>
              <a:off x="7016751" y="2162176"/>
              <a:ext cx="258763" cy="258763"/>
            </a:xfrm>
            <a:prstGeom prst="roundRect">
              <a:avLst>
                <a:gd name="adj" fmla="val 616"/>
              </a:avLst>
            </a:prstGeom>
            <a:solidFill>
              <a:srgbClr val="FFFF00"/>
            </a:solidFill>
            <a:ln w="9525">
              <a:solidFill>
                <a:srgbClr val="000000"/>
              </a:solidFill>
              <a:round/>
              <a:headEnd/>
              <a:tailEnd/>
            </a:ln>
            <a:effectLst/>
          </p:spPr>
          <p:txBody>
            <a:bodyPr wrap="none" anchor="ctr"/>
            <a:lstStyle/>
            <a:p>
              <a:endParaRPr lang="en-US"/>
            </a:p>
          </p:txBody>
        </p:sp>
        <p:sp>
          <p:nvSpPr>
            <p:cNvPr id="68667" name="AutoShape 59"/>
            <p:cNvSpPr>
              <a:spLocks noChangeArrowheads="1"/>
            </p:cNvSpPr>
            <p:nvPr/>
          </p:nvSpPr>
          <p:spPr bwMode="auto">
            <a:xfrm>
              <a:off x="7356476" y="2162176"/>
              <a:ext cx="258763" cy="258763"/>
            </a:xfrm>
            <a:prstGeom prst="roundRect">
              <a:avLst>
                <a:gd name="adj" fmla="val 616"/>
              </a:avLst>
            </a:prstGeom>
            <a:solidFill>
              <a:srgbClr val="FFFF00"/>
            </a:solidFill>
            <a:ln w="9525">
              <a:solidFill>
                <a:srgbClr val="000000"/>
              </a:solidFill>
              <a:round/>
              <a:headEnd/>
              <a:tailEnd/>
            </a:ln>
            <a:effectLst/>
          </p:spPr>
          <p:txBody>
            <a:bodyPr wrap="none" anchor="ctr"/>
            <a:lstStyle/>
            <a:p>
              <a:endParaRPr lang="en-US"/>
            </a:p>
          </p:txBody>
        </p:sp>
        <p:sp>
          <p:nvSpPr>
            <p:cNvPr id="68668" name="AutoShape 60"/>
            <p:cNvSpPr>
              <a:spLocks noChangeArrowheads="1"/>
            </p:cNvSpPr>
            <p:nvPr/>
          </p:nvSpPr>
          <p:spPr bwMode="auto">
            <a:xfrm>
              <a:off x="7715251" y="2162176"/>
              <a:ext cx="258763" cy="258763"/>
            </a:xfrm>
            <a:prstGeom prst="roundRect">
              <a:avLst>
                <a:gd name="adj" fmla="val 616"/>
              </a:avLst>
            </a:prstGeom>
            <a:solidFill>
              <a:srgbClr val="FFFF00"/>
            </a:solidFill>
            <a:ln w="9525">
              <a:solidFill>
                <a:srgbClr val="000000"/>
              </a:solidFill>
              <a:round/>
              <a:headEnd/>
              <a:tailEnd/>
            </a:ln>
            <a:effectLst/>
          </p:spPr>
          <p:txBody>
            <a:bodyPr wrap="none" anchor="ctr"/>
            <a:lstStyle/>
            <a:p>
              <a:endParaRPr lang="en-US"/>
            </a:p>
          </p:txBody>
        </p:sp>
        <p:sp>
          <p:nvSpPr>
            <p:cNvPr id="68669" name="AutoShape 61"/>
            <p:cNvSpPr>
              <a:spLocks noChangeArrowheads="1"/>
            </p:cNvSpPr>
            <p:nvPr/>
          </p:nvSpPr>
          <p:spPr bwMode="auto">
            <a:xfrm>
              <a:off x="8054976" y="2162176"/>
              <a:ext cx="258763" cy="258763"/>
            </a:xfrm>
            <a:prstGeom prst="roundRect">
              <a:avLst>
                <a:gd name="adj" fmla="val 616"/>
              </a:avLst>
            </a:prstGeom>
            <a:solidFill>
              <a:srgbClr val="FFFF00"/>
            </a:solidFill>
            <a:ln w="9525">
              <a:solidFill>
                <a:srgbClr val="000000"/>
              </a:solidFill>
              <a:round/>
              <a:headEnd/>
              <a:tailEnd/>
            </a:ln>
            <a:effectLst/>
          </p:spPr>
          <p:txBody>
            <a:bodyPr wrap="none" anchor="ctr"/>
            <a:lstStyle/>
            <a:p>
              <a:endParaRPr lang="en-US"/>
            </a:p>
          </p:txBody>
        </p:sp>
        <p:sp>
          <p:nvSpPr>
            <p:cNvPr id="68670" name="AutoShape 62"/>
            <p:cNvSpPr>
              <a:spLocks noChangeArrowheads="1"/>
            </p:cNvSpPr>
            <p:nvPr/>
          </p:nvSpPr>
          <p:spPr bwMode="auto">
            <a:xfrm>
              <a:off x="7016751" y="2501901"/>
              <a:ext cx="258763" cy="258763"/>
            </a:xfrm>
            <a:prstGeom prst="roundRect">
              <a:avLst>
                <a:gd name="adj" fmla="val 616"/>
              </a:avLst>
            </a:prstGeom>
            <a:solidFill>
              <a:srgbClr val="FFFF00"/>
            </a:solidFill>
            <a:ln w="9525">
              <a:solidFill>
                <a:srgbClr val="000000"/>
              </a:solidFill>
              <a:round/>
              <a:headEnd/>
              <a:tailEnd/>
            </a:ln>
            <a:effectLst/>
          </p:spPr>
          <p:txBody>
            <a:bodyPr wrap="none" anchor="ctr"/>
            <a:lstStyle/>
            <a:p>
              <a:endParaRPr lang="en-US"/>
            </a:p>
          </p:txBody>
        </p:sp>
        <p:sp>
          <p:nvSpPr>
            <p:cNvPr id="68671" name="AutoShape 63"/>
            <p:cNvSpPr>
              <a:spLocks noChangeArrowheads="1"/>
            </p:cNvSpPr>
            <p:nvPr/>
          </p:nvSpPr>
          <p:spPr bwMode="auto">
            <a:xfrm>
              <a:off x="7356476" y="2501901"/>
              <a:ext cx="258763" cy="258763"/>
            </a:xfrm>
            <a:prstGeom prst="roundRect">
              <a:avLst>
                <a:gd name="adj" fmla="val 616"/>
              </a:avLst>
            </a:prstGeom>
            <a:solidFill>
              <a:srgbClr val="FFFF00"/>
            </a:solidFill>
            <a:ln w="9525">
              <a:solidFill>
                <a:srgbClr val="000000"/>
              </a:solidFill>
              <a:round/>
              <a:headEnd/>
              <a:tailEnd/>
            </a:ln>
            <a:effectLst/>
          </p:spPr>
          <p:txBody>
            <a:bodyPr wrap="none" anchor="ctr"/>
            <a:lstStyle/>
            <a:p>
              <a:endParaRPr lang="en-US"/>
            </a:p>
          </p:txBody>
        </p:sp>
        <p:sp>
          <p:nvSpPr>
            <p:cNvPr id="68672" name="AutoShape 64"/>
            <p:cNvSpPr>
              <a:spLocks noChangeArrowheads="1"/>
            </p:cNvSpPr>
            <p:nvPr/>
          </p:nvSpPr>
          <p:spPr bwMode="auto">
            <a:xfrm>
              <a:off x="7715251" y="2501901"/>
              <a:ext cx="258763" cy="258763"/>
            </a:xfrm>
            <a:prstGeom prst="roundRect">
              <a:avLst>
                <a:gd name="adj" fmla="val 616"/>
              </a:avLst>
            </a:prstGeom>
            <a:solidFill>
              <a:srgbClr val="FF6633"/>
            </a:solidFill>
            <a:ln w="9525">
              <a:solidFill>
                <a:srgbClr val="000000"/>
              </a:solidFill>
              <a:round/>
              <a:headEnd/>
              <a:tailEnd/>
            </a:ln>
            <a:effectLst/>
          </p:spPr>
          <p:txBody>
            <a:bodyPr lIns="0" tIns="0" rIns="0" bIns="0" anchor="ctr" anchorCtr="1"/>
            <a:lstStyle/>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600" b="1"/>
                <a:t>Thread</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600" b="1"/>
                <a:t>(2, 2)</a:t>
              </a:r>
            </a:p>
          </p:txBody>
        </p:sp>
        <p:sp>
          <p:nvSpPr>
            <p:cNvPr id="68673" name="AutoShape 65"/>
            <p:cNvSpPr>
              <a:spLocks noChangeArrowheads="1"/>
            </p:cNvSpPr>
            <p:nvPr/>
          </p:nvSpPr>
          <p:spPr bwMode="auto">
            <a:xfrm>
              <a:off x="8054976" y="2501901"/>
              <a:ext cx="258763" cy="258763"/>
            </a:xfrm>
            <a:prstGeom prst="roundRect">
              <a:avLst>
                <a:gd name="adj" fmla="val 616"/>
              </a:avLst>
            </a:prstGeom>
            <a:solidFill>
              <a:srgbClr val="FFFF00"/>
            </a:solidFill>
            <a:ln w="9525">
              <a:solidFill>
                <a:srgbClr val="000000"/>
              </a:solidFill>
              <a:round/>
              <a:headEnd/>
              <a:tailEnd/>
            </a:ln>
            <a:effectLst/>
          </p:spPr>
          <p:txBody>
            <a:bodyPr wrap="none" anchor="ctr"/>
            <a:lstStyle/>
            <a:p>
              <a:endParaRPr lang="en-US"/>
            </a:p>
          </p:txBody>
        </p:sp>
        <p:sp>
          <p:nvSpPr>
            <p:cNvPr id="68674" name="AutoShape 66"/>
            <p:cNvSpPr>
              <a:spLocks noChangeArrowheads="1"/>
            </p:cNvSpPr>
            <p:nvPr/>
          </p:nvSpPr>
          <p:spPr bwMode="auto">
            <a:xfrm>
              <a:off x="7016751" y="2860676"/>
              <a:ext cx="258763" cy="258763"/>
            </a:xfrm>
            <a:prstGeom prst="roundRect">
              <a:avLst>
                <a:gd name="adj" fmla="val 616"/>
              </a:avLst>
            </a:prstGeom>
            <a:solidFill>
              <a:srgbClr val="FFFF00"/>
            </a:solidFill>
            <a:ln w="9525">
              <a:solidFill>
                <a:srgbClr val="000000"/>
              </a:solidFill>
              <a:round/>
              <a:headEnd/>
              <a:tailEnd/>
            </a:ln>
            <a:effectLst/>
          </p:spPr>
          <p:txBody>
            <a:bodyPr wrap="none" anchor="ctr"/>
            <a:lstStyle/>
            <a:p>
              <a:endParaRPr lang="en-US"/>
            </a:p>
          </p:txBody>
        </p:sp>
        <p:sp>
          <p:nvSpPr>
            <p:cNvPr id="68675" name="AutoShape 67"/>
            <p:cNvSpPr>
              <a:spLocks noChangeArrowheads="1"/>
            </p:cNvSpPr>
            <p:nvPr/>
          </p:nvSpPr>
          <p:spPr bwMode="auto">
            <a:xfrm>
              <a:off x="7356476" y="2860676"/>
              <a:ext cx="258763" cy="258763"/>
            </a:xfrm>
            <a:prstGeom prst="roundRect">
              <a:avLst>
                <a:gd name="adj" fmla="val 616"/>
              </a:avLst>
            </a:prstGeom>
            <a:solidFill>
              <a:srgbClr val="FFFF00"/>
            </a:solidFill>
            <a:ln w="9525">
              <a:solidFill>
                <a:srgbClr val="000000"/>
              </a:solidFill>
              <a:round/>
              <a:headEnd/>
              <a:tailEnd/>
            </a:ln>
            <a:effectLst/>
          </p:spPr>
          <p:txBody>
            <a:bodyPr wrap="none" anchor="ctr"/>
            <a:lstStyle/>
            <a:p>
              <a:endParaRPr lang="en-US"/>
            </a:p>
          </p:txBody>
        </p:sp>
        <p:sp>
          <p:nvSpPr>
            <p:cNvPr id="68676" name="AutoShape 68"/>
            <p:cNvSpPr>
              <a:spLocks noChangeArrowheads="1"/>
            </p:cNvSpPr>
            <p:nvPr/>
          </p:nvSpPr>
          <p:spPr bwMode="auto">
            <a:xfrm>
              <a:off x="7715251" y="2860676"/>
              <a:ext cx="258763" cy="258763"/>
            </a:xfrm>
            <a:prstGeom prst="roundRect">
              <a:avLst>
                <a:gd name="adj" fmla="val 616"/>
              </a:avLst>
            </a:prstGeom>
            <a:solidFill>
              <a:srgbClr val="FFFF00"/>
            </a:solidFill>
            <a:ln w="9525">
              <a:solidFill>
                <a:srgbClr val="000000"/>
              </a:solidFill>
              <a:round/>
              <a:headEnd/>
              <a:tailEnd/>
            </a:ln>
            <a:effectLst/>
          </p:spPr>
          <p:txBody>
            <a:bodyPr wrap="none" anchor="ctr"/>
            <a:lstStyle/>
            <a:p>
              <a:endParaRPr lang="en-US"/>
            </a:p>
          </p:txBody>
        </p:sp>
        <p:sp>
          <p:nvSpPr>
            <p:cNvPr id="68677" name="AutoShape 69"/>
            <p:cNvSpPr>
              <a:spLocks noChangeArrowheads="1"/>
            </p:cNvSpPr>
            <p:nvPr/>
          </p:nvSpPr>
          <p:spPr bwMode="auto">
            <a:xfrm>
              <a:off x="8054976" y="2860676"/>
              <a:ext cx="258763" cy="258763"/>
            </a:xfrm>
            <a:prstGeom prst="roundRect">
              <a:avLst>
                <a:gd name="adj" fmla="val 616"/>
              </a:avLst>
            </a:prstGeom>
            <a:solidFill>
              <a:srgbClr val="FFFF00"/>
            </a:solidFill>
            <a:ln w="9525">
              <a:solidFill>
                <a:srgbClr val="000000"/>
              </a:solidFill>
              <a:round/>
              <a:headEnd/>
              <a:tailEnd/>
            </a:ln>
            <a:effectLst/>
          </p:spPr>
          <p:txBody>
            <a:bodyPr wrap="none" anchor="ctr"/>
            <a:lstStyle/>
            <a:p>
              <a:endParaRPr lang="en-US"/>
            </a:p>
          </p:txBody>
        </p:sp>
        <p:sp>
          <p:nvSpPr>
            <p:cNvPr id="68678" name="Line 70"/>
            <p:cNvSpPr>
              <a:spLocks noChangeShapeType="1"/>
            </p:cNvSpPr>
            <p:nvPr/>
          </p:nvSpPr>
          <p:spPr bwMode="auto">
            <a:xfrm>
              <a:off x="7735889" y="2765426"/>
              <a:ext cx="1919287" cy="2005013"/>
            </a:xfrm>
            <a:prstGeom prst="line">
              <a:avLst/>
            </a:prstGeom>
            <a:noFill/>
            <a:ln w="18360">
              <a:solidFill>
                <a:srgbClr val="000000"/>
              </a:solidFill>
              <a:prstDash val="sysDot"/>
              <a:round/>
              <a:headEnd/>
              <a:tailEnd/>
            </a:ln>
            <a:effectLst/>
          </p:spPr>
          <p:txBody>
            <a:bodyPr/>
            <a:lstStyle/>
            <a:p>
              <a:endParaRPr lang="en-US"/>
            </a:p>
          </p:txBody>
        </p:sp>
        <p:sp>
          <p:nvSpPr>
            <p:cNvPr id="68679" name="Line 71"/>
            <p:cNvSpPr>
              <a:spLocks noChangeShapeType="1"/>
            </p:cNvSpPr>
            <p:nvPr/>
          </p:nvSpPr>
          <p:spPr bwMode="auto">
            <a:xfrm>
              <a:off x="7967664" y="2489201"/>
              <a:ext cx="2035175" cy="1922463"/>
            </a:xfrm>
            <a:prstGeom prst="line">
              <a:avLst/>
            </a:prstGeom>
            <a:noFill/>
            <a:ln w="18360">
              <a:solidFill>
                <a:srgbClr val="000000"/>
              </a:solidFill>
              <a:prstDash val="sysDot"/>
              <a:round/>
              <a:headEnd/>
              <a:tailEnd/>
            </a:ln>
            <a:effectLst/>
          </p:spPr>
          <p:txBody>
            <a:bodyPr/>
            <a:lstStyle/>
            <a:p>
              <a:endParaRPr lang="en-US"/>
            </a:p>
          </p:txBody>
        </p:sp>
        <p:sp>
          <p:nvSpPr>
            <p:cNvPr id="68680" name="Line 72"/>
            <p:cNvSpPr>
              <a:spLocks noChangeShapeType="1"/>
            </p:cNvSpPr>
            <p:nvPr/>
          </p:nvSpPr>
          <p:spPr bwMode="auto">
            <a:xfrm>
              <a:off x="6916739" y="5430839"/>
              <a:ext cx="1406525" cy="1587"/>
            </a:xfrm>
            <a:prstGeom prst="line">
              <a:avLst/>
            </a:prstGeom>
            <a:noFill/>
            <a:ln w="9525">
              <a:solidFill>
                <a:srgbClr val="000000"/>
              </a:solidFill>
              <a:round/>
              <a:headEnd type="triangle" w="med" len="med"/>
              <a:tailEnd type="triangle" w="med" len="med"/>
            </a:ln>
            <a:effectLst/>
          </p:spPr>
          <p:txBody>
            <a:bodyPr/>
            <a:lstStyle/>
            <a:p>
              <a:endParaRPr lang="en-US"/>
            </a:p>
          </p:txBody>
        </p:sp>
        <p:sp>
          <p:nvSpPr>
            <p:cNvPr id="68681" name="Text Box 73"/>
            <p:cNvSpPr txBox="1">
              <a:spLocks noChangeArrowheads="1"/>
            </p:cNvSpPr>
            <p:nvPr/>
          </p:nvSpPr>
          <p:spPr bwMode="auto">
            <a:xfrm>
              <a:off x="7161214" y="5489575"/>
              <a:ext cx="1055687" cy="184666"/>
            </a:xfrm>
            <a:prstGeom prst="rect">
              <a:avLst/>
            </a:prstGeom>
            <a:noFill/>
            <a:ln w="9525">
              <a:noFill/>
              <a:round/>
              <a:headEnd/>
              <a:tailEnd/>
            </a:ln>
            <a:effectLst/>
          </p:spPr>
          <p:txBody>
            <a:bodyPr lIns="0" tIns="0" rIns="0" bIns="0">
              <a:spAutoFit/>
            </a:bodyPr>
            <a:lstStyle/>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t>width</a:t>
              </a:r>
            </a:p>
          </p:txBody>
        </p:sp>
        <p:sp>
          <p:nvSpPr>
            <p:cNvPr id="68682" name="Text Box 74"/>
            <p:cNvSpPr txBox="1">
              <a:spLocks noChangeArrowheads="1"/>
            </p:cNvSpPr>
            <p:nvPr/>
          </p:nvSpPr>
          <p:spPr bwMode="auto">
            <a:xfrm>
              <a:off x="6553200" y="4953000"/>
              <a:ext cx="368300" cy="369332"/>
            </a:xfrm>
            <a:prstGeom prst="rect">
              <a:avLst/>
            </a:prstGeom>
            <a:noFill/>
            <a:ln w="9525">
              <a:noFill/>
              <a:round/>
              <a:headEnd/>
              <a:tailEnd/>
            </a:ln>
            <a:effectLst/>
          </p:spPr>
          <p:txBody>
            <a:bodyPr lIns="0" tIns="0" rIns="0" bIns="0">
              <a:spAutoFit/>
            </a:bodyPr>
            <a:lstStyle/>
            <a:p>
              <a:pP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latin typeface="Courier New" panose="02070309020205020404" pitchFamily="49" charset="0"/>
                  <a:cs typeface="Courier New" panose="02070309020205020404" pitchFamily="49" charset="0"/>
                </a:rPr>
                <a:t>M</a:t>
              </a:r>
            </a:p>
          </p:txBody>
        </p:sp>
        <p:sp>
          <p:nvSpPr>
            <p:cNvPr id="68683" name="Text Box 75"/>
            <p:cNvSpPr txBox="1">
              <a:spLocks noChangeArrowheads="1"/>
            </p:cNvSpPr>
            <p:nvPr/>
          </p:nvSpPr>
          <p:spPr bwMode="auto">
            <a:xfrm>
              <a:off x="10210801" y="5257800"/>
              <a:ext cx="207963" cy="369332"/>
            </a:xfrm>
            <a:prstGeom prst="rect">
              <a:avLst/>
            </a:prstGeom>
            <a:noFill/>
            <a:ln w="9525">
              <a:noFill/>
              <a:round/>
              <a:headEnd/>
              <a:tailEnd/>
            </a:ln>
            <a:effectLst/>
          </p:spPr>
          <p:txBody>
            <a:bodyPr lIns="0" tIns="0" rIns="0" bIns="0">
              <a:spAutoFit/>
            </a:bodyPr>
            <a:lstStyle/>
            <a:p>
              <a:pP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latin typeface="Courier New" panose="02070309020205020404" pitchFamily="49" charset="0"/>
                  <a:cs typeface="Courier New" panose="02070309020205020404" pitchFamily="49" charset="0"/>
                </a:rPr>
                <a:t>P</a:t>
              </a:r>
            </a:p>
          </p:txBody>
        </p:sp>
        <p:sp>
          <p:nvSpPr>
            <p:cNvPr id="68684" name="Text Box 76"/>
            <p:cNvSpPr txBox="1">
              <a:spLocks noChangeArrowheads="1"/>
            </p:cNvSpPr>
            <p:nvPr/>
          </p:nvSpPr>
          <p:spPr bwMode="auto">
            <a:xfrm>
              <a:off x="9067800" y="1295400"/>
              <a:ext cx="323850" cy="369332"/>
            </a:xfrm>
            <a:prstGeom prst="rect">
              <a:avLst/>
            </a:prstGeom>
            <a:noFill/>
            <a:ln w="9525">
              <a:noFill/>
              <a:round/>
              <a:headEnd/>
              <a:tailEnd/>
            </a:ln>
            <a:effectLst/>
          </p:spPr>
          <p:txBody>
            <a:bodyPr lIns="0" tIns="0" rIns="0" bIns="0">
              <a:spAutoFit/>
            </a:bodyPr>
            <a:lstStyle/>
            <a:p>
              <a:pP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latin typeface="Courier New" panose="02070309020205020404" pitchFamily="49" charset="0"/>
                  <a:cs typeface="Courier New" panose="02070309020205020404" pitchFamily="49" charset="0"/>
                </a:rPr>
                <a:t>N</a:t>
              </a:r>
            </a:p>
          </p:txBody>
        </p:sp>
      </p:grpSp>
    </p:spTree>
    <p:extLst>
      <p:ext uri="{BB962C8B-B14F-4D97-AF65-F5344CB8AC3E}">
        <p14:creationId xmlns:p14="http://schemas.microsoft.com/office/powerpoint/2010/main" val="39030262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Why Revisit the Old Example?</a:t>
            </a:r>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26</a:t>
            </a:fld>
            <a:endParaRPr lang="en-US" altLang="en-US" dirty="0"/>
          </a:p>
        </p:txBody>
      </p:sp>
      <p:sp>
        <p:nvSpPr>
          <p:cNvPr id="3" name="Content Placeholder 2"/>
          <p:cNvSpPr>
            <a:spLocks noGrp="1"/>
          </p:cNvSpPr>
          <p:nvPr>
            <p:ph idx="4294967295"/>
          </p:nvPr>
        </p:nvSpPr>
        <p:spPr>
          <a:xfrm>
            <a:off x="309965" y="1587285"/>
            <a:ext cx="11491993" cy="4572000"/>
          </a:xfrm>
        </p:spPr>
        <p:txBody>
          <a:bodyPr/>
          <a:lstStyle/>
          <a:p>
            <a:endParaRPr lang="en-US" sz="2000" dirty="0"/>
          </a:p>
          <a:p>
            <a:r>
              <a:rPr lang="en-US" sz="2000" dirty="0"/>
              <a:t>In the naïve first implementation the ratio of arithmetic computation to memory transaction (“</a:t>
            </a:r>
            <a:r>
              <a:rPr lang="en-US" sz="2000" dirty="0">
                <a:solidFill>
                  <a:srgbClr val="C00000"/>
                </a:solidFill>
              </a:rPr>
              <a:t>arithmetic intensity</a:t>
            </a:r>
            <a:r>
              <a:rPr lang="en-US" sz="2000" dirty="0"/>
              <a:t>”) very </a:t>
            </a:r>
            <a:r>
              <a:rPr lang="en-US" sz="2000" b="1" dirty="0"/>
              <a:t>low</a:t>
            </a:r>
          </a:p>
          <a:p>
            <a:pPr lvl="1"/>
            <a:endParaRPr lang="en-US" sz="1600" dirty="0"/>
          </a:p>
          <a:p>
            <a:pPr lvl="1"/>
            <a:r>
              <a:rPr lang="en-US" sz="1800" dirty="0"/>
              <a:t>Each arithmetic computation required one fetch from global memory</a:t>
            </a:r>
          </a:p>
          <a:p>
            <a:pPr lvl="1"/>
            <a:r>
              <a:rPr lang="en-US" sz="1800" dirty="0"/>
              <a:t>The entries in </a:t>
            </a:r>
            <a:r>
              <a:rPr lang="en-US" sz="1800" dirty="0">
                <a:latin typeface="Courier New" panose="02070309020205020404" pitchFamily="49" charset="0"/>
                <a:cs typeface="Courier New" panose="02070309020205020404" pitchFamily="49" charset="0"/>
              </a:rPr>
              <a:t>M</a:t>
            </a:r>
            <a:r>
              <a:rPr lang="en-US" sz="1800" dirty="0"/>
              <a:t> are copied from global memory to the device </a:t>
            </a:r>
            <a:r>
              <a:rPr lang="en-US" sz="1800" dirty="0" err="1">
                <a:latin typeface="Courier New" panose="02070309020205020404" pitchFamily="49" charset="0"/>
                <a:cs typeface="Courier New" panose="02070309020205020404" pitchFamily="49" charset="0"/>
              </a:rPr>
              <a:t>N.width</a:t>
            </a:r>
            <a:r>
              <a:rPr lang="en-US" sz="1800" dirty="0"/>
              <a:t> times</a:t>
            </a:r>
          </a:p>
          <a:p>
            <a:pPr lvl="1"/>
            <a:r>
              <a:rPr lang="en-US" sz="1800" dirty="0"/>
              <a:t>The entries in </a:t>
            </a:r>
            <a:r>
              <a:rPr lang="en-US" sz="1800" dirty="0">
                <a:latin typeface="Courier New" panose="02070309020205020404" pitchFamily="49" charset="0"/>
                <a:cs typeface="Courier New" panose="02070309020205020404" pitchFamily="49" charset="0"/>
              </a:rPr>
              <a:t>N</a:t>
            </a:r>
            <a:r>
              <a:rPr lang="en-US" sz="1800" dirty="0"/>
              <a:t> are copied from global memory to the device </a:t>
            </a:r>
            <a:r>
              <a:rPr lang="en-US" sz="1800" dirty="0" err="1">
                <a:latin typeface="Courier New" panose="02070309020205020404" pitchFamily="49" charset="0"/>
                <a:cs typeface="Courier New" panose="02070309020205020404" pitchFamily="49" charset="0"/>
              </a:rPr>
              <a:t>M.height</a:t>
            </a:r>
            <a:r>
              <a:rPr lang="en-US" sz="1800" dirty="0"/>
              <a:t> times</a:t>
            </a:r>
          </a:p>
          <a:p>
            <a:pPr lvl="1"/>
            <a:endParaRPr lang="en-US" sz="1600" dirty="0"/>
          </a:p>
          <a:p>
            <a:pPr lvl="1"/>
            <a:endParaRPr lang="en-US" sz="1600" dirty="0"/>
          </a:p>
          <a:p>
            <a:r>
              <a:rPr lang="en-US" sz="2000" dirty="0"/>
              <a:t>No brownie points for moving data around</a:t>
            </a:r>
          </a:p>
          <a:p>
            <a:pPr lvl="1"/>
            <a:r>
              <a:rPr lang="en-US" sz="1800" dirty="0"/>
              <a:t>Hundreds of cycles required for bringing data from global memory</a:t>
            </a:r>
          </a:p>
          <a:p>
            <a:pPr lvl="1"/>
            <a:r>
              <a:rPr lang="en-US" sz="1800" dirty="0"/>
              <a:t>When solving a problem, the goal is to go through the machine instructions in your executable, not to wait for data to come your way</a:t>
            </a:r>
            <a:endParaRPr lang="en-US" sz="16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89992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Answering the question: “Could/Should I use Shared Memory?”</a:t>
            </a:r>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27</a:t>
            </a:fld>
            <a:endParaRPr lang="en-US" altLang="en-US" dirty="0"/>
          </a:p>
        </p:txBody>
      </p:sp>
      <p:sp>
        <p:nvSpPr>
          <p:cNvPr id="3" name="Content Placeholder 2"/>
          <p:cNvSpPr>
            <a:spLocks noGrp="1"/>
          </p:cNvSpPr>
          <p:nvPr>
            <p:ph idx="4294967295"/>
          </p:nvPr>
        </p:nvSpPr>
        <p:spPr>
          <a:xfrm>
            <a:off x="247973" y="1725990"/>
            <a:ext cx="11696054" cy="4411662"/>
          </a:xfrm>
        </p:spPr>
        <p:txBody>
          <a:bodyPr/>
          <a:lstStyle/>
          <a:p>
            <a:endParaRPr lang="en-US" dirty="0"/>
          </a:p>
          <a:p>
            <a:r>
              <a:rPr lang="en-US" dirty="0"/>
              <a:t>Figuring out whether you should use share mem</a:t>
            </a:r>
          </a:p>
          <a:p>
            <a:pPr lvl="1"/>
            <a:r>
              <a:rPr lang="en-US" dirty="0"/>
              <a:t>Imagine you are a thread executing the code in the kernel </a:t>
            </a:r>
          </a:p>
          <a:p>
            <a:pPr lvl="1"/>
            <a:r>
              <a:rPr lang="en-US" dirty="0">
                <a:solidFill>
                  <a:srgbClr val="0070C0"/>
                </a:solidFill>
              </a:rPr>
              <a:t>If the data that you, as a thread, use can also be used by another thread in</a:t>
            </a:r>
            <a:r>
              <a:rPr lang="en-US" dirty="0"/>
              <a:t> </a:t>
            </a:r>
            <a:r>
              <a:rPr lang="en-US" dirty="0">
                <a:solidFill>
                  <a:srgbClr val="C00000"/>
                </a:solidFill>
              </a:rPr>
              <a:t>your block</a:t>
            </a:r>
            <a:r>
              <a:rPr lang="en-US" dirty="0"/>
              <a:t>, </a:t>
            </a:r>
            <a:r>
              <a:rPr lang="en-US" dirty="0">
                <a:solidFill>
                  <a:srgbClr val="0070C0"/>
                </a:solidFill>
              </a:rPr>
              <a:t>then you should consider using shared memory</a:t>
            </a:r>
          </a:p>
          <a:p>
            <a:pPr lvl="1"/>
            <a:endParaRPr lang="en-US" dirty="0"/>
          </a:p>
          <a:p>
            <a:pPr lvl="1"/>
            <a:endParaRPr lang="en-US" dirty="0"/>
          </a:p>
          <a:p>
            <a:pPr lvl="1"/>
            <a:endParaRPr lang="en-US" dirty="0"/>
          </a:p>
          <a:p>
            <a:r>
              <a:rPr lang="en-US" dirty="0"/>
              <a:t>Note: regardless of the above test, you can use shared memory as scratch pad memory </a:t>
            </a:r>
          </a:p>
          <a:p>
            <a:pPr lvl="1"/>
            <a:r>
              <a:rPr lang="en-US" dirty="0"/>
              <a:t>Don’t let it go wasted, use for storing often-used variables even if they’re not used by multiple threads</a:t>
            </a:r>
          </a:p>
        </p:txBody>
      </p:sp>
    </p:spTree>
    <p:extLst>
      <p:ext uri="{BB962C8B-B14F-4D97-AF65-F5344CB8AC3E}">
        <p14:creationId xmlns:p14="http://schemas.microsoft.com/office/powerpoint/2010/main" val="4117312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sz="3200" dirty="0"/>
              <a:t>A Common CUDA Programming Pattern: Tiling w/ Shared Memory</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28</a:t>
            </a:fld>
            <a:endParaRPr lang="en-US" altLang="en-US" dirty="0"/>
          </a:p>
        </p:txBody>
      </p:sp>
      <p:sp>
        <p:nvSpPr>
          <p:cNvPr id="115715" name="Rectangle 3"/>
          <p:cNvSpPr>
            <a:spLocks noGrp="1" noChangeArrowheads="1"/>
          </p:cNvSpPr>
          <p:nvPr>
            <p:ph idx="4294967295"/>
          </p:nvPr>
        </p:nvSpPr>
        <p:spPr>
          <a:xfrm>
            <a:off x="147235" y="1323814"/>
            <a:ext cx="11903217" cy="5029200"/>
          </a:xfrm>
        </p:spPr>
        <p:txBody>
          <a:bodyPr/>
          <a:lstStyle/>
          <a:p>
            <a:pPr marL="0" indent="0" algn="ctr">
              <a:buNone/>
            </a:pPr>
            <a:endParaRPr lang="en-US" sz="2000" dirty="0"/>
          </a:p>
          <a:p>
            <a:pPr marL="457200" indent="-457200"/>
            <a:endParaRPr lang="en-US" sz="2000" dirty="0"/>
          </a:p>
          <a:p>
            <a:pPr marL="457200" indent="-457200"/>
            <a:r>
              <a:rPr lang="en-US" sz="2000" dirty="0"/>
              <a:t>Global memory access - much slower when compared to shared memory access</a:t>
            </a:r>
          </a:p>
          <a:p>
            <a:pPr marL="457200" indent="-457200"/>
            <a:endParaRPr lang="en-US" sz="2000" dirty="0"/>
          </a:p>
          <a:p>
            <a:pPr marL="457200" indent="-457200"/>
            <a:r>
              <a:rPr lang="en-US" sz="2000" dirty="0"/>
              <a:t>No brainer: Use shared memory, if possible</a:t>
            </a:r>
          </a:p>
          <a:p>
            <a:pPr marL="974725" lvl="1" indent="-403225"/>
            <a:endParaRPr lang="en-US" sz="1800" dirty="0">
              <a:solidFill>
                <a:schemeClr val="accent2"/>
              </a:solidFill>
            </a:endParaRPr>
          </a:p>
          <a:p>
            <a:pPr marL="974725" lvl="1" indent="-403225"/>
            <a:r>
              <a:rPr lang="en-US" sz="1800" dirty="0">
                <a:solidFill>
                  <a:schemeClr val="accent2"/>
                </a:solidFill>
              </a:rPr>
              <a:t>Partition </a:t>
            </a:r>
            <a:r>
              <a:rPr lang="en-US" sz="1800" dirty="0"/>
              <a:t>data</a:t>
            </a:r>
            <a:r>
              <a:rPr lang="en-US" sz="1800" dirty="0">
                <a:solidFill>
                  <a:schemeClr val="accent2"/>
                </a:solidFill>
              </a:rPr>
              <a:t> </a:t>
            </a:r>
            <a:r>
              <a:rPr lang="en-US" sz="1800" dirty="0"/>
              <a:t>into </a:t>
            </a:r>
            <a:r>
              <a:rPr lang="en-US" sz="1800" dirty="0">
                <a:solidFill>
                  <a:schemeClr val="accent2"/>
                </a:solidFill>
              </a:rPr>
              <a:t>data subsets </a:t>
            </a:r>
            <a:r>
              <a:rPr lang="en-US" sz="1800" dirty="0"/>
              <a:t>(</a:t>
            </a:r>
            <a:r>
              <a:rPr lang="en-US" sz="1800" b="1" dirty="0">
                <a:solidFill>
                  <a:srgbClr val="C00000"/>
                </a:solidFill>
              </a:rPr>
              <a:t>tiles</a:t>
            </a:r>
            <a:r>
              <a:rPr lang="en-US" sz="1800" dirty="0"/>
              <a:t>) that each fits into shared memory</a:t>
            </a:r>
          </a:p>
          <a:p>
            <a:pPr marL="974725" lvl="1" indent="-403225"/>
            <a:endParaRPr lang="en-US" sz="1800" dirty="0"/>
          </a:p>
          <a:p>
            <a:pPr marL="974725" lvl="1" indent="-403225"/>
            <a:r>
              <a:rPr lang="en-US" sz="1800" dirty="0"/>
              <a:t>Handle </a:t>
            </a:r>
            <a:r>
              <a:rPr lang="en-US" sz="1800" dirty="0">
                <a:solidFill>
                  <a:schemeClr val="accent2"/>
                </a:solidFill>
              </a:rPr>
              <a:t>each data subset (tile) with one thread block</a:t>
            </a:r>
            <a:r>
              <a:rPr lang="en-US" sz="1800" dirty="0"/>
              <a:t> by:</a:t>
            </a:r>
          </a:p>
          <a:p>
            <a:pPr marL="1431925" lvl="2" indent="-342900"/>
            <a:r>
              <a:rPr lang="en-US" sz="1700" dirty="0"/>
              <a:t>Loading the tile from global memory into shared memory, </a:t>
            </a:r>
            <a:r>
              <a:rPr lang="en-US" sz="1700" dirty="0">
                <a:solidFill>
                  <a:srgbClr val="C00000"/>
                </a:solidFill>
              </a:rPr>
              <a:t>using multiple threads to exploit memory-level parallelism</a:t>
            </a:r>
          </a:p>
          <a:p>
            <a:pPr marL="1431925" lvl="2" indent="-342900"/>
            <a:r>
              <a:rPr lang="en-US" sz="1700" dirty="0"/>
              <a:t>Performing the computation on the tile from shared memory; each thread can efficiently multi-pass over any data element of the tile</a:t>
            </a:r>
          </a:p>
        </p:txBody>
      </p:sp>
    </p:spTree>
    <p:extLst>
      <p:ext uri="{BB962C8B-B14F-4D97-AF65-F5344CB8AC3E}">
        <p14:creationId xmlns:p14="http://schemas.microsoft.com/office/powerpoint/2010/main" val="246486794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sz="3200" dirty="0"/>
              <a:t>Tiling used for Matrix-Matrix multiplication</a:t>
            </a:r>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29</a:t>
            </a:fld>
            <a:endParaRPr lang="en-US" altLang="en-US" dirty="0"/>
          </a:p>
        </p:txBody>
      </p:sp>
      <p:sp>
        <p:nvSpPr>
          <p:cNvPr id="967683" name="Rectangle 3"/>
          <p:cNvSpPr>
            <a:spLocks noGrp="1" noChangeArrowheads="1"/>
          </p:cNvSpPr>
          <p:nvPr>
            <p:ph idx="4294967295"/>
          </p:nvPr>
        </p:nvSpPr>
        <p:spPr>
          <a:xfrm>
            <a:off x="322263" y="1749260"/>
            <a:ext cx="7945438" cy="478164"/>
          </a:xfrm>
        </p:spPr>
        <p:txBody>
          <a:bodyPr>
            <a:normAutofit/>
          </a:bodyPr>
          <a:lstStyle/>
          <a:p>
            <a:pPr marL="339725" indent="-339725" fontAlgn="base">
              <a:spcBef>
                <a:spcPct val="20000"/>
              </a:spcBef>
              <a:spcAft>
                <a:spcPct val="0"/>
              </a:spcAft>
              <a:buClr>
                <a:schemeClr val="tx2"/>
              </a:buClr>
              <a:buSzPct val="70000"/>
              <a:buFont typeface="Wingdings" pitchFamily="2" charset="2"/>
              <a:buChar char="l"/>
            </a:pPr>
            <a:r>
              <a:rPr lang="en-US" sz="2000" dirty="0"/>
              <a:t>One </a:t>
            </a:r>
            <a:r>
              <a:rPr lang="en-US" sz="2000" dirty="0">
                <a:solidFill>
                  <a:srgbClr val="C00000"/>
                </a:solidFill>
              </a:rPr>
              <a:t>block</a:t>
            </a:r>
            <a:r>
              <a:rPr lang="en-US" sz="2000" dirty="0"/>
              <a:t> computes one square sub-matrix </a:t>
            </a:r>
            <a:r>
              <a:rPr lang="en-US" sz="2000" b="1" dirty="0" err="1"/>
              <a:t>C</a:t>
            </a:r>
            <a:r>
              <a:rPr lang="en-US" sz="2000" baseline="-25000" dirty="0" err="1"/>
              <a:t>sub</a:t>
            </a:r>
            <a:r>
              <a:rPr lang="en-US" sz="2000" baseline="-25000" dirty="0"/>
              <a:t> </a:t>
            </a:r>
            <a:r>
              <a:rPr lang="en-US" sz="2000" dirty="0"/>
              <a:t>of size </a:t>
            </a:r>
            <a:r>
              <a:rPr lang="en-US" sz="1600" dirty="0" err="1"/>
              <a:t>Block_Size</a:t>
            </a:r>
            <a:endParaRPr lang="en-US" sz="2000" dirty="0">
              <a:solidFill>
                <a:srgbClr val="C00000"/>
              </a:solidFill>
            </a:endParaRPr>
          </a:p>
        </p:txBody>
      </p:sp>
      <p:grpSp>
        <p:nvGrpSpPr>
          <p:cNvPr id="4" name="Group 3"/>
          <p:cNvGrpSpPr/>
          <p:nvPr/>
        </p:nvGrpSpPr>
        <p:grpSpPr>
          <a:xfrm>
            <a:off x="7093058" y="1407155"/>
            <a:ext cx="4656138" cy="4846638"/>
            <a:chOff x="4267200" y="1905000"/>
            <a:chExt cx="4656138" cy="4846638"/>
          </a:xfrm>
        </p:grpSpPr>
        <p:sp>
          <p:nvSpPr>
            <p:cNvPr id="967725" name="Text Box 45"/>
            <p:cNvSpPr txBox="1">
              <a:spLocks noChangeArrowheads="1"/>
            </p:cNvSpPr>
            <p:nvPr/>
          </p:nvSpPr>
          <p:spPr bwMode="auto">
            <a:xfrm>
              <a:off x="7467600" y="1905000"/>
              <a:ext cx="365125" cy="336550"/>
            </a:xfrm>
            <a:prstGeom prst="rect">
              <a:avLst/>
            </a:prstGeom>
            <a:noFill/>
            <a:ln w="9525">
              <a:noFill/>
              <a:miter lim="800000"/>
              <a:headEnd/>
              <a:tailEnd/>
            </a:ln>
            <a:effectLst/>
          </p:spPr>
          <p:txBody>
            <a:bodyPr wrap="none">
              <a:spAutoFit/>
            </a:bodyPr>
            <a:lstStyle/>
            <a:p>
              <a:pPr algn="ctr">
                <a:spcBef>
                  <a:spcPct val="50000"/>
                </a:spcBef>
              </a:pPr>
              <a:r>
                <a:rPr lang="en-US" sz="1600" b="1">
                  <a:solidFill>
                    <a:srgbClr val="FF6600"/>
                  </a:solidFill>
                  <a:latin typeface="Arial" pitchFamily="34" charset="0"/>
                </a:rPr>
                <a:t>tx</a:t>
              </a:r>
            </a:p>
          </p:txBody>
        </p:sp>
        <p:sp>
          <p:nvSpPr>
            <p:cNvPr id="967685" name="Text Box 5"/>
            <p:cNvSpPr txBox="1">
              <a:spLocks noChangeArrowheads="1"/>
            </p:cNvSpPr>
            <p:nvPr/>
          </p:nvSpPr>
          <p:spPr bwMode="auto">
            <a:xfrm>
              <a:off x="4613275" y="4067175"/>
              <a:ext cx="1719263" cy="2541588"/>
            </a:xfrm>
            <a:prstGeom prst="rect">
              <a:avLst/>
            </a:prstGeom>
            <a:solidFill>
              <a:srgbClr val="99FF66"/>
            </a:solidFill>
            <a:ln w="9525">
              <a:solidFill>
                <a:srgbClr val="969696"/>
              </a:solidFill>
              <a:miter lim="800000"/>
              <a:headEnd/>
              <a:tailEnd/>
            </a:ln>
          </p:spPr>
          <p:txBody>
            <a:bodyPr/>
            <a:lstStyle/>
            <a:p>
              <a:r>
                <a:rPr lang="en-US" sz="1200" b="1">
                  <a:latin typeface="Arial" pitchFamily="34" charset="0"/>
                </a:rPr>
                <a:t>A</a:t>
              </a:r>
              <a:endParaRPr lang="en-US">
                <a:latin typeface="Arial" pitchFamily="34" charset="0"/>
              </a:endParaRPr>
            </a:p>
          </p:txBody>
        </p:sp>
        <p:sp>
          <p:nvSpPr>
            <p:cNvPr id="967686" name="Text Box 6"/>
            <p:cNvSpPr txBox="1">
              <a:spLocks noChangeArrowheads="1"/>
            </p:cNvSpPr>
            <p:nvPr/>
          </p:nvSpPr>
          <p:spPr bwMode="auto">
            <a:xfrm>
              <a:off x="4632325" y="4926013"/>
              <a:ext cx="1682750" cy="822325"/>
            </a:xfrm>
            <a:prstGeom prst="rect">
              <a:avLst/>
            </a:prstGeom>
            <a:solidFill>
              <a:srgbClr val="FFCC00"/>
            </a:solidFill>
            <a:ln w="9525">
              <a:solidFill>
                <a:srgbClr val="969696"/>
              </a:solidFill>
              <a:miter lim="800000"/>
              <a:headEnd/>
              <a:tailEnd/>
            </a:ln>
          </p:spPr>
          <p:txBody>
            <a:bodyPr lIns="0" tIns="0" rIns="0" bIns="0"/>
            <a:lstStyle/>
            <a:p>
              <a:endParaRPr lang="en-US">
                <a:latin typeface="Arial" pitchFamily="34" charset="0"/>
              </a:endParaRPr>
            </a:p>
          </p:txBody>
        </p:sp>
        <p:sp>
          <p:nvSpPr>
            <p:cNvPr id="967687" name="Text Box 7"/>
            <p:cNvSpPr txBox="1">
              <a:spLocks noChangeArrowheads="1"/>
            </p:cNvSpPr>
            <p:nvPr/>
          </p:nvSpPr>
          <p:spPr bwMode="auto">
            <a:xfrm>
              <a:off x="6378575" y="2301875"/>
              <a:ext cx="2543175" cy="1719263"/>
            </a:xfrm>
            <a:prstGeom prst="rect">
              <a:avLst/>
            </a:prstGeom>
            <a:solidFill>
              <a:srgbClr val="99FF66"/>
            </a:solidFill>
            <a:ln w="9525">
              <a:solidFill>
                <a:srgbClr val="969696"/>
              </a:solidFill>
              <a:miter lim="800000"/>
              <a:headEnd/>
              <a:tailEnd/>
            </a:ln>
          </p:spPr>
          <p:txBody>
            <a:bodyPr/>
            <a:lstStyle/>
            <a:p>
              <a:r>
                <a:rPr lang="en-US" sz="1200" b="1">
                  <a:latin typeface="Arial" pitchFamily="34" charset="0"/>
                </a:rPr>
                <a:t>B</a:t>
              </a:r>
              <a:endParaRPr lang="en-US">
                <a:latin typeface="Arial" pitchFamily="34" charset="0"/>
              </a:endParaRPr>
            </a:p>
          </p:txBody>
        </p:sp>
        <p:sp>
          <p:nvSpPr>
            <p:cNvPr id="967688" name="Text Box 8"/>
            <p:cNvSpPr txBox="1">
              <a:spLocks noChangeArrowheads="1"/>
            </p:cNvSpPr>
            <p:nvPr/>
          </p:nvSpPr>
          <p:spPr bwMode="auto">
            <a:xfrm>
              <a:off x="7237413" y="2322513"/>
              <a:ext cx="823912" cy="1682750"/>
            </a:xfrm>
            <a:prstGeom prst="rect">
              <a:avLst/>
            </a:prstGeom>
            <a:solidFill>
              <a:srgbClr val="FFCC00"/>
            </a:solidFill>
            <a:ln w="9525">
              <a:solidFill>
                <a:srgbClr val="969696"/>
              </a:solidFill>
              <a:miter lim="800000"/>
              <a:headEnd/>
              <a:tailEnd/>
            </a:ln>
          </p:spPr>
          <p:txBody>
            <a:bodyPr lIns="0" tIns="0" rIns="0" bIns="0"/>
            <a:lstStyle/>
            <a:p>
              <a:endParaRPr lang="en-US">
                <a:latin typeface="Arial" pitchFamily="34" charset="0"/>
              </a:endParaRPr>
            </a:p>
          </p:txBody>
        </p:sp>
        <p:sp>
          <p:nvSpPr>
            <p:cNvPr id="967689" name="Text Box 9"/>
            <p:cNvSpPr txBox="1">
              <a:spLocks noChangeArrowheads="1"/>
            </p:cNvSpPr>
            <p:nvPr/>
          </p:nvSpPr>
          <p:spPr bwMode="auto">
            <a:xfrm>
              <a:off x="6380163" y="4071938"/>
              <a:ext cx="2543175" cy="2541587"/>
            </a:xfrm>
            <a:prstGeom prst="rect">
              <a:avLst/>
            </a:prstGeom>
            <a:solidFill>
              <a:srgbClr val="99FF66"/>
            </a:solidFill>
            <a:ln w="9525" algn="ctr">
              <a:solidFill>
                <a:srgbClr val="969696"/>
              </a:solidFill>
              <a:miter lim="800000"/>
              <a:headEnd/>
              <a:tailEnd/>
            </a:ln>
            <a:effectLst/>
          </p:spPr>
          <p:txBody>
            <a:bodyPr/>
            <a:lstStyle/>
            <a:p>
              <a:r>
                <a:rPr lang="en-US" sz="1200" b="1">
                  <a:latin typeface="Arial" pitchFamily="34" charset="0"/>
                </a:rPr>
                <a:t>C</a:t>
              </a:r>
            </a:p>
          </p:txBody>
        </p:sp>
        <p:sp>
          <p:nvSpPr>
            <p:cNvPr id="967690" name="Text Box 10"/>
            <p:cNvSpPr txBox="1">
              <a:spLocks noChangeArrowheads="1"/>
            </p:cNvSpPr>
            <p:nvPr/>
          </p:nvSpPr>
          <p:spPr bwMode="auto">
            <a:xfrm>
              <a:off x="7237413" y="4926013"/>
              <a:ext cx="823912" cy="822325"/>
            </a:xfrm>
            <a:prstGeom prst="rect">
              <a:avLst/>
            </a:prstGeom>
            <a:solidFill>
              <a:srgbClr val="FFCC00"/>
            </a:solidFill>
            <a:ln w="9525">
              <a:solidFill>
                <a:srgbClr val="969696"/>
              </a:solidFill>
              <a:miter lim="800000"/>
              <a:headEnd/>
              <a:tailEnd/>
            </a:ln>
          </p:spPr>
          <p:txBody>
            <a:bodyPr/>
            <a:lstStyle/>
            <a:p>
              <a:r>
                <a:rPr lang="en-US" sz="1200" b="1">
                  <a:latin typeface="Arial" pitchFamily="34" charset="0"/>
                </a:rPr>
                <a:t>C</a:t>
              </a:r>
              <a:r>
                <a:rPr lang="en-US" sz="1200" b="1" baseline="-25000">
                  <a:latin typeface="Arial" pitchFamily="34" charset="0"/>
                </a:rPr>
                <a:t>sub</a:t>
              </a:r>
              <a:endParaRPr lang="en-US">
                <a:latin typeface="Arial" pitchFamily="34" charset="0"/>
              </a:endParaRPr>
            </a:p>
          </p:txBody>
        </p:sp>
        <p:sp>
          <p:nvSpPr>
            <p:cNvPr id="967691" name="Line 11"/>
            <p:cNvSpPr>
              <a:spLocks noChangeShapeType="1"/>
            </p:cNvSpPr>
            <p:nvPr/>
          </p:nvSpPr>
          <p:spPr bwMode="auto">
            <a:xfrm>
              <a:off x="7237413" y="4000500"/>
              <a:ext cx="0" cy="915988"/>
            </a:xfrm>
            <a:prstGeom prst="line">
              <a:avLst/>
            </a:prstGeom>
            <a:noFill/>
            <a:ln w="9525">
              <a:solidFill>
                <a:srgbClr val="969696"/>
              </a:solidFill>
              <a:prstDash val="dash"/>
              <a:round/>
              <a:headEnd/>
              <a:tailEnd/>
            </a:ln>
          </p:spPr>
          <p:txBody>
            <a:bodyPr/>
            <a:lstStyle/>
            <a:p>
              <a:endParaRPr lang="en-US"/>
            </a:p>
          </p:txBody>
        </p:sp>
        <p:sp>
          <p:nvSpPr>
            <p:cNvPr id="967692" name="Line 12"/>
            <p:cNvSpPr>
              <a:spLocks noChangeShapeType="1"/>
            </p:cNvSpPr>
            <p:nvPr/>
          </p:nvSpPr>
          <p:spPr bwMode="auto">
            <a:xfrm>
              <a:off x="8054975" y="4010025"/>
              <a:ext cx="0" cy="914400"/>
            </a:xfrm>
            <a:prstGeom prst="line">
              <a:avLst/>
            </a:prstGeom>
            <a:noFill/>
            <a:ln w="9525">
              <a:solidFill>
                <a:srgbClr val="969696"/>
              </a:solidFill>
              <a:prstDash val="dash"/>
              <a:round/>
              <a:headEnd/>
              <a:tailEnd/>
            </a:ln>
          </p:spPr>
          <p:txBody>
            <a:bodyPr/>
            <a:lstStyle/>
            <a:p>
              <a:endParaRPr lang="en-US"/>
            </a:p>
          </p:txBody>
        </p:sp>
        <p:sp>
          <p:nvSpPr>
            <p:cNvPr id="967693" name="Line 13"/>
            <p:cNvSpPr>
              <a:spLocks noChangeShapeType="1"/>
            </p:cNvSpPr>
            <p:nvPr/>
          </p:nvSpPr>
          <p:spPr bwMode="auto">
            <a:xfrm>
              <a:off x="6303963" y="4933950"/>
              <a:ext cx="933450" cy="0"/>
            </a:xfrm>
            <a:prstGeom prst="line">
              <a:avLst/>
            </a:prstGeom>
            <a:noFill/>
            <a:ln w="9525">
              <a:solidFill>
                <a:srgbClr val="969696"/>
              </a:solidFill>
              <a:prstDash val="dash"/>
              <a:round/>
              <a:headEnd/>
              <a:tailEnd/>
            </a:ln>
            <a:effectLst/>
          </p:spPr>
          <p:txBody>
            <a:bodyPr/>
            <a:lstStyle/>
            <a:p>
              <a:endParaRPr lang="en-US"/>
            </a:p>
          </p:txBody>
        </p:sp>
        <p:sp>
          <p:nvSpPr>
            <p:cNvPr id="967694" name="Line 14"/>
            <p:cNvSpPr>
              <a:spLocks noChangeShapeType="1"/>
            </p:cNvSpPr>
            <p:nvPr/>
          </p:nvSpPr>
          <p:spPr bwMode="auto">
            <a:xfrm>
              <a:off x="6303963" y="5741988"/>
              <a:ext cx="933450" cy="1587"/>
            </a:xfrm>
            <a:prstGeom prst="line">
              <a:avLst/>
            </a:prstGeom>
            <a:noFill/>
            <a:ln w="9525">
              <a:solidFill>
                <a:srgbClr val="969696"/>
              </a:solidFill>
              <a:prstDash val="dash"/>
              <a:round/>
              <a:headEnd/>
              <a:tailEnd/>
            </a:ln>
            <a:effectLst/>
          </p:spPr>
          <p:txBody>
            <a:bodyPr/>
            <a:lstStyle/>
            <a:p>
              <a:endParaRPr lang="en-US"/>
            </a:p>
          </p:txBody>
        </p:sp>
        <p:sp>
          <p:nvSpPr>
            <p:cNvPr id="967695" name="Text Box 15"/>
            <p:cNvSpPr txBox="1">
              <a:spLocks noChangeArrowheads="1"/>
            </p:cNvSpPr>
            <p:nvPr/>
          </p:nvSpPr>
          <p:spPr bwMode="auto">
            <a:xfrm>
              <a:off x="7688263" y="2338388"/>
              <a:ext cx="53975" cy="1646237"/>
            </a:xfrm>
            <a:prstGeom prst="rect">
              <a:avLst/>
            </a:prstGeom>
            <a:solidFill>
              <a:srgbClr val="FF6600"/>
            </a:solidFill>
            <a:ln w="9525">
              <a:solidFill>
                <a:srgbClr val="969696"/>
              </a:solidFill>
              <a:miter lim="800000"/>
              <a:headEnd/>
              <a:tailEnd/>
            </a:ln>
          </p:spPr>
          <p:txBody>
            <a:bodyPr lIns="0" tIns="91440" rIns="0" bIns="0"/>
            <a:lstStyle/>
            <a:p>
              <a:endParaRPr lang="en-US">
                <a:latin typeface="Arial" pitchFamily="34" charset="0"/>
              </a:endParaRPr>
            </a:p>
          </p:txBody>
        </p:sp>
        <p:sp>
          <p:nvSpPr>
            <p:cNvPr id="967696" name="Line 16"/>
            <p:cNvSpPr>
              <a:spLocks noChangeShapeType="1"/>
            </p:cNvSpPr>
            <p:nvPr/>
          </p:nvSpPr>
          <p:spPr bwMode="auto">
            <a:xfrm>
              <a:off x="7742238" y="3978275"/>
              <a:ext cx="1587" cy="1563688"/>
            </a:xfrm>
            <a:prstGeom prst="line">
              <a:avLst/>
            </a:prstGeom>
            <a:noFill/>
            <a:ln w="9525">
              <a:solidFill>
                <a:srgbClr val="969696"/>
              </a:solidFill>
              <a:prstDash val="dash"/>
              <a:round/>
              <a:headEnd/>
              <a:tailEnd/>
            </a:ln>
            <a:effectLst/>
          </p:spPr>
          <p:txBody>
            <a:bodyPr/>
            <a:lstStyle/>
            <a:p>
              <a:endParaRPr lang="en-US"/>
            </a:p>
          </p:txBody>
        </p:sp>
        <p:sp>
          <p:nvSpPr>
            <p:cNvPr id="967697" name="Line 17"/>
            <p:cNvSpPr>
              <a:spLocks noChangeShapeType="1"/>
            </p:cNvSpPr>
            <p:nvPr/>
          </p:nvSpPr>
          <p:spPr bwMode="auto">
            <a:xfrm>
              <a:off x="7688263" y="3973513"/>
              <a:ext cx="0" cy="1560512"/>
            </a:xfrm>
            <a:prstGeom prst="line">
              <a:avLst/>
            </a:prstGeom>
            <a:noFill/>
            <a:ln w="9525">
              <a:solidFill>
                <a:srgbClr val="969696"/>
              </a:solidFill>
              <a:prstDash val="dash"/>
              <a:round/>
              <a:headEnd/>
              <a:tailEnd/>
            </a:ln>
            <a:effectLst/>
          </p:spPr>
          <p:txBody>
            <a:bodyPr/>
            <a:lstStyle/>
            <a:p>
              <a:endParaRPr lang="en-US"/>
            </a:p>
          </p:txBody>
        </p:sp>
        <p:sp>
          <p:nvSpPr>
            <p:cNvPr id="967698" name="Line 18"/>
            <p:cNvSpPr>
              <a:spLocks noChangeShapeType="1"/>
            </p:cNvSpPr>
            <p:nvPr/>
          </p:nvSpPr>
          <p:spPr bwMode="auto">
            <a:xfrm flipH="1">
              <a:off x="5473700" y="4919663"/>
              <a:ext cx="0" cy="822325"/>
            </a:xfrm>
            <a:prstGeom prst="line">
              <a:avLst/>
            </a:prstGeom>
            <a:noFill/>
            <a:ln w="9525">
              <a:solidFill>
                <a:srgbClr val="969696"/>
              </a:solidFill>
              <a:prstDash val="dash"/>
              <a:round/>
              <a:headEnd/>
              <a:tailEnd/>
            </a:ln>
          </p:spPr>
          <p:txBody>
            <a:bodyPr/>
            <a:lstStyle/>
            <a:p>
              <a:endParaRPr lang="en-US"/>
            </a:p>
          </p:txBody>
        </p:sp>
        <p:sp>
          <p:nvSpPr>
            <p:cNvPr id="967699" name="Line 19"/>
            <p:cNvSpPr>
              <a:spLocks noChangeShapeType="1"/>
            </p:cNvSpPr>
            <p:nvPr/>
          </p:nvSpPr>
          <p:spPr bwMode="auto">
            <a:xfrm flipV="1">
              <a:off x="7237413" y="3143250"/>
              <a:ext cx="817562" cy="1588"/>
            </a:xfrm>
            <a:prstGeom prst="line">
              <a:avLst/>
            </a:prstGeom>
            <a:noFill/>
            <a:ln w="9525">
              <a:solidFill>
                <a:srgbClr val="969696"/>
              </a:solidFill>
              <a:prstDash val="dash"/>
              <a:round/>
              <a:headEnd/>
              <a:tailEnd/>
            </a:ln>
            <a:effectLst/>
          </p:spPr>
          <p:txBody>
            <a:bodyPr/>
            <a:lstStyle/>
            <a:p>
              <a:endParaRPr lang="en-US"/>
            </a:p>
          </p:txBody>
        </p:sp>
        <p:sp>
          <p:nvSpPr>
            <p:cNvPr id="967700" name="Line 20"/>
            <p:cNvSpPr>
              <a:spLocks noChangeShapeType="1"/>
            </p:cNvSpPr>
            <p:nvPr/>
          </p:nvSpPr>
          <p:spPr bwMode="auto">
            <a:xfrm>
              <a:off x="8770938" y="4062413"/>
              <a:ext cx="4762" cy="2541587"/>
            </a:xfrm>
            <a:prstGeom prst="line">
              <a:avLst/>
            </a:prstGeom>
            <a:noFill/>
            <a:ln w="6350">
              <a:solidFill>
                <a:srgbClr val="000000"/>
              </a:solidFill>
              <a:round/>
              <a:headEnd type="triangle" w="med" len="med"/>
              <a:tailEnd type="triangle" w="med" len="med"/>
            </a:ln>
          </p:spPr>
          <p:txBody>
            <a:bodyPr/>
            <a:lstStyle/>
            <a:p>
              <a:endParaRPr lang="en-US"/>
            </a:p>
          </p:txBody>
        </p:sp>
        <p:sp>
          <p:nvSpPr>
            <p:cNvPr id="967701" name="Line 21"/>
            <p:cNvSpPr>
              <a:spLocks noChangeShapeType="1"/>
            </p:cNvSpPr>
            <p:nvPr/>
          </p:nvSpPr>
          <p:spPr bwMode="auto">
            <a:xfrm rot="16200000" flipH="1" flipV="1">
              <a:off x="7643812" y="5199063"/>
              <a:ext cx="4763" cy="2541588"/>
            </a:xfrm>
            <a:prstGeom prst="line">
              <a:avLst/>
            </a:prstGeom>
            <a:noFill/>
            <a:ln w="6350">
              <a:solidFill>
                <a:srgbClr val="000000"/>
              </a:solidFill>
              <a:round/>
              <a:headEnd type="triangle" w="med" len="med"/>
              <a:tailEnd type="triangle" w="med" len="med"/>
            </a:ln>
          </p:spPr>
          <p:txBody>
            <a:bodyPr/>
            <a:lstStyle/>
            <a:p>
              <a:endParaRPr lang="en-US"/>
            </a:p>
          </p:txBody>
        </p:sp>
        <p:sp>
          <p:nvSpPr>
            <p:cNvPr id="967702" name="Line 22"/>
            <p:cNvSpPr>
              <a:spLocks noChangeShapeType="1"/>
            </p:cNvSpPr>
            <p:nvPr/>
          </p:nvSpPr>
          <p:spPr bwMode="auto">
            <a:xfrm>
              <a:off x="8174038" y="4922838"/>
              <a:ext cx="6350" cy="822325"/>
            </a:xfrm>
            <a:prstGeom prst="line">
              <a:avLst/>
            </a:prstGeom>
            <a:noFill/>
            <a:ln w="6350">
              <a:solidFill>
                <a:srgbClr val="000000"/>
              </a:solidFill>
              <a:round/>
              <a:headEnd type="triangle" w="med" len="med"/>
              <a:tailEnd type="triangle" w="med" len="med"/>
            </a:ln>
          </p:spPr>
          <p:txBody>
            <a:bodyPr/>
            <a:lstStyle/>
            <a:p>
              <a:endParaRPr lang="en-US"/>
            </a:p>
          </p:txBody>
        </p:sp>
        <p:sp>
          <p:nvSpPr>
            <p:cNvPr id="967703" name="Line 23"/>
            <p:cNvSpPr>
              <a:spLocks noChangeShapeType="1"/>
            </p:cNvSpPr>
            <p:nvPr/>
          </p:nvSpPr>
          <p:spPr bwMode="auto">
            <a:xfrm rot="16200000">
              <a:off x="7639844" y="5461794"/>
              <a:ext cx="6350" cy="823912"/>
            </a:xfrm>
            <a:prstGeom prst="line">
              <a:avLst/>
            </a:prstGeom>
            <a:noFill/>
            <a:ln w="6350">
              <a:solidFill>
                <a:srgbClr val="000000"/>
              </a:solidFill>
              <a:round/>
              <a:headEnd type="triangle" w="med" len="med"/>
              <a:tailEnd type="triangle" w="med" len="med"/>
            </a:ln>
          </p:spPr>
          <p:txBody>
            <a:bodyPr/>
            <a:lstStyle/>
            <a:p>
              <a:endParaRPr lang="en-US"/>
            </a:p>
          </p:txBody>
        </p:sp>
        <p:sp>
          <p:nvSpPr>
            <p:cNvPr id="967704" name="Text Box 24"/>
            <p:cNvSpPr txBox="1">
              <a:spLocks noChangeArrowheads="1"/>
            </p:cNvSpPr>
            <p:nvPr/>
          </p:nvSpPr>
          <p:spPr bwMode="auto">
            <a:xfrm>
              <a:off x="7337655" y="5946775"/>
              <a:ext cx="609141" cy="138499"/>
            </a:xfrm>
            <a:prstGeom prst="rect">
              <a:avLst/>
            </a:prstGeom>
            <a:noFill/>
            <a:ln w="9525" algn="ctr">
              <a:noFill/>
              <a:miter lim="800000"/>
              <a:headEnd/>
              <a:tailEnd/>
            </a:ln>
            <a:effectLst/>
          </p:spPr>
          <p:txBody>
            <a:bodyPr wrap="none" lIns="0" tIns="0" rIns="0" bIns="0">
              <a:spAutoFit/>
            </a:bodyPr>
            <a:lstStyle/>
            <a:p>
              <a:pPr algn="ctr"/>
              <a:r>
                <a:rPr lang="en-US" sz="900" b="1">
                  <a:latin typeface="Arial" pitchFamily="34" charset="0"/>
                </a:rPr>
                <a:t>Block_Size</a:t>
              </a:r>
            </a:p>
          </p:txBody>
        </p:sp>
        <p:sp>
          <p:nvSpPr>
            <p:cNvPr id="967705" name="Text Box 25"/>
            <p:cNvSpPr txBox="1">
              <a:spLocks noChangeArrowheads="1"/>
            </p:cNvSpPr>
            <p:nvPr/>
          </p:nvSpPr>
          <p:spPr bwMode="auto">
            <a:xfrm>
              <a:off x="7555663" y="6270625"/>
              <a:ext cx="173124" cy="138499"/>
            </a:xfrm>
            <a:prstGeom prst="rect">
              <a:avLst/>
            </a:prstGeom>
            <a:noFill/>
            <a:ln w="9525" algn="ctr">
              <a:noFill/>
              <a:miter lim="800000"/>
              <a:headEnd/>
              <a:tailEnd/>
            </a:ln>
            <a:effectLst/>
          </p:spPr>
          <p:txBody>
            <a:bodyPr wrap="none" lIns="0" tIns="0" rIns="0" bIns="0">
              <a:spAutoFit/>
            </a:bodyPr>
            <a:lstStyle/>
            <a:p>
              <a:pPr algn="ctr"/>
              <a:r>
                <a:rPr lang="en-US" sz="900" b="1">
                  <a:latin typeface="Arial" pitchFamily="34" charset="0"/>
                </a:rPr>
                <a:t>wB</a:t>
              </a:r>
              <a:endParaRPr lang="en-US">
                <a:latin typeface="Arial" pitchFamily="34" charset="0"/>
              </a:endParaRPr>
            </a:p>
          </p:txBody>
        </p:sp>
        <p:sp>
          <p:nvSpPr>
            <p:cNvPr id="967706" name="Text Box 26"/>
            <p:cNvSpPr txBox="1">
              <a:spLocks noChangeArrowheads="1"/>
            </p:cNvSpPr>
            <p:nvPr/>
          </p:nvSpPr>
          <p:spPr bwMode="auto">
            <a:xfrm>
              <a:off x="5385551" y="6281738"/>
              <a:ext cx="173124" cy="138499"/>
            </a:xfrm>
            <a:prstGeom prst="rect">
              <a:avLst/>
            </a:prstGeom>
            <a:noFill/>
            <a:ln w="9525" algn="ctr">
              <a:noFill/>
              <a:miter lim="800000"/>
              <a:headEnd/>
              <a:tailEnd/>
            </a:ln>
            <a:effectLst/>
          </p:spPr>
          <p:txBody>
            <a:bodyPr wrap="none" lIns="0" tIns="0" rIns="0" bIns="0">
              <a:spAutoFit/>
            </a:bodyPr>
            <a:lstStyle/>
            <a:p>
              <a:pPr algn="ctr"/>
              <a:r>
                <a:rPr lang="en-US" sz="900" b="1">
                  <a:latin typeface="Arial" pitchFamily="34" charset="0"/>
                </a:rPr>
                <a:t>wA</a:t>
              </a:r>
            </a:p>
          </p:txBody>
        </p:sp>
        <p:sp>
          <p:nvSpPr>
            <p:cNvPr id="967707" name="Line 27"/>
            <p:cNvSpPr>
              <a:spLocks noChangeShapeType="1"/>
            </p:cNvSpPr>
            <p:nvPr/>
          </p:nvSpPr>
          <p:spPr bwMode="auto">
            <a:xfrm rot="16200000">
              <a:off x="5879307" y="5458618"/>
              <a:ext cx="6350" cy="823913"/>
            </a:xfrm>
            <a:prstGeom prst="line">
              <a:avLst/>
            </a:prstGeom>
            <a:noFill/>
            <a:ln w="6350">
              <a:solidFill>
                <a:srgbClr val="000000"/>
              </a:solidFill>
              <a:round/>
              <a:headEnd type="triangle" w="med" len="med"/>
              <a:tailEnd type="triangle" w="med" len="med"/>
            </a:ln>
          </p:spPr>
          <p:txBody>
            <a:bodyPr/>
            <a:lstStyle/>
            <a:p>
              <a:endParaRPr lang="en-US"/>
            </a:p>
          </p:txBody>
        </p:sp>
        <p:sp>
          <p:nvSpPr>
            <p:cNvPr id="967708" name="Text Box 28"/>
            <p:cNvSpPr txBox="1">
              <a:spLocks noChangeArrowheads="1"/>
            </p:cNvSpPr>
            <p:nvPr/>
          </p:nvSpPr>
          <p:spPr bwMode="auto">
            <a:xfrm>
              <a:off x="5580293" y="5943600"/>
              <a:ext cx="609141" cy="138499"/>
            </a:xfrm>
            <a:prstGeom prst="rect">
              <a:avLst/>
            </a:prstGeom>
            <a:noFill/>
            <a:ln w="9525" algn="ctr">
              <a:noFill/>
              <a:miter lim="800000"/>
              <a:headEnd/>
              <a:tailEnd/>
            </a:ln>
            <a:effectLst/>
          </p:spPr>
          <p:txBody>
            <a:bodyPr wrap="none" lIns="0" tIns="0" rIns="0" bIns="0">
              <a:spAutoFit/>
            </a:bodyPr>
            <a:lstStyle/>
            <a:p>
              <a:pPr algn="ctr"/>
              <a:r>
                <a:rPr lang="en-US" sz="900" b="1">
                  <a:latin typeface="Arial" pitchFamily="34" charset="0"/>
                </a:rPr>
                <a:t>Block_Size</a:t>
              </a:r>
            </a:p>
          </p:txBody>
        </p:sp>
        <p:sp>
          <p:nvSpPr>
            <p:cNvPr id="967709" name="Line 29"/>
            <p:cNvSpPr>
              <a:spLocks noChangeShapeType="1"/>
            </p:cNvSpPr>
            <p:nvPr/>
          </p:nvSpPr>
          <p:spPr bwMode="auto">
            <a:xfrm rot="16200000">
              <a:off x="5057776" y="5459412"/>
              <a:ext cx="6350" cy="822325"/>
            </a:xfrm>
            <a:prstGeom prst="line">
              <a:avLst/>
            </a:prstGeom>
            <a:noFill/>
            <a:ln w="6350">
              <a:solidFill>
                <a:srgbClr val="000000"/>
              </a:solidFill>
              <a:round/>
              <a:headEnd type="triangle" w="med" len="med"/>
              <a:tailEnd type="triangle" w="med" len="med"/>
            </a:ln>
          </p:spPr>
          <p:txBody>
            <a:bodyPr/>
            <a:lstStyle/>
            <a:p>
              <a:endParaRPr lang="en-US"/>
            </a:p>
          </p:txBody>
        </p:sp>
        <p:sp>
          <p:nvSpPr>
            <p:cNvPr id="967710" name="Text Box 30"/>
            <p:cNvSpPr txBox="1">
              <a:spLocks noChangeArrowheads="1"/>
            </p:cNvSpPr>
            <p:nvPr/>
          </p:nvSpPr>
          <p:spPr bwMode="auto">
            <a:xfrm>
              <a:off x="4757968" y="5943600"/>
              <a:ext cx="609141" cy="138499"/>
            </a:xfrm>
            <a:prstGeom prst="rect">
              <a:avLst/>
            </a:prstGeom>
            <a:noFill/>
            <a:ln w="9525" algn="ctr">
              <a:noFill/>
              <a:miter lim="800000"/>
              <a:headEnd/>
              <a:tailEnd/>
            </a:ln>
            <a:effectLst/>
          </p:spPr>
          <p:txBody>
            <a:bodyPr wrap="none" lIns="0" tIns="0" rIns="0" bIns="0">
              <a:spAutoFit/>
            </a:bodyPr>
            <a:lstStyle/>
            <a:p>
              <a:pPr algn="ctr"/>
              <a:r>
                <a:rPr lang="en-US" sz="900" b="1">
                  <a:latin typeface="Arial" pitchFamily="34" charset="0"/>
                </a:rPr>
                <a:t>Block_Size</a:t>
              </a:r>
            </a:p>
          </p:txBody>
        </p:sp>
        <p:sp>
          <p:nvSpPr>
            <p:cNvPr id="967711" name="Line 31"/>
            <p:cNvSpPr>
              <a:spLocks noChangeShapeType="1"/>
            </p:cNvSpPr>
            <p:nvPr/>
          </p:nvSpPr>
          <p:spPr bwMode="auto">
            <a:xfrm>
              <a:off x="8178800" y="3155950"/>
              <a:ext cx="6350" cy="822325"/>
            </a:xfrm>
            <a:prstGeom prst="line">
              <a:avLst/>
            </a:prstGeom>
            <a:noFill/>
            <a:ln w="6350">
              <a:solidFill>
                <a:srgbClr val="000000"/>
              </a:solidFill>
              <a:round/>
              <a:headEnd type="triangle" w="med" len="med"/>
              <a:tailEnd type="triangle" w="med" len="med"/>
            </a:ln>
          </p:spPr>
          <p:txBody>
            <a:bodyPr/>
            <a:lstStyle/>
            <a:p>
              <a:endParaRPr lang="en-US"/>
            </a:p>
          </p:txBody>
        </p:sp>
        <p:sp>
          <p:nvSpPr>
            <p:cNvPr id="967712" name="Line 32"/>
            <p:cNvSpPr>
              <a:spLocks noChangeShapeType="1"/>
            </p:cNvSpPr>
            <p:nvPr/>
          </p:nvSpPr>
          <p:spPr bwMode="auto">
            <a:xfrm>
              <a:off x="8174038" y="2314575"/>
              <a:ext cx="6350" cy="823913"/>
            </a:xfrm>
            <a:prstGeom prst="line">
              <a:avLst/>
            </a:prstGeom>
            <a:noFill/>
            <a:ln w="6350">
              <a:solidFill>
                <a:srgbClr val="000000"/>
              </a:solidFill>
              <a:round/>
              <a:headEnd type="triangle" w="med" len="med"/>
              <a:tailEnd type="triangle" w="med" len="med"/>
            </a:ln>
          </p:spPr>
          <p:txBody>
            <a:bodyPr/>
            <a:lstStyle/>
            <a:p>
              <a:endParaRPr lang="en-US"/>
            </a:p>
          </p:txBody>
        </p:sp>
        <p:sp>
          <p:nvSpPr>
            <p:cNvPr id="967713" name="Text Box 33"/>
            <p:cNvSpPr txBox="1">
              <a:spLocks noChangeArrowheads="1"/>
            </p:cNvSpPr>
            <p:nvPr/>
          </p:nvSpPr>
          <p:spPr bwMode="auto">
            <a:xfrm>
              <a:off x="4648200" y="5541963"/>
              <a:ext cx="1646238" cy="55562"/>
            </a:xfrm>
            <a:prstGeom prst="rect">
              <a:avLst/>
            </a:prstGeom>
            <a:solidFill>
              <a:srgbClr val="FF6600"/>
            </a:solidFill>
            <a:ln w="9525">
              <a:solidFill>
                <a:srgbClr val="969696"/>
              </a:solidFill>
              <a:miter lim="800000"/>
              <a:headEnd/>
              <a:tailEnd/>
            </a:ln>
          </p:spPr>
          <p:txBody>
            <a:bodyPr lIns="0" tIns="91440" rIns="0" bIns="0"/>
            <a:lstStyle/>
            <a:p>
              <a:endParaRPr lang="en-US">
                <a:latin typeface="Arial" pitchFamily="34" charset="0"/>
              </a:endParaRPr>
            </a:p>
          </p:txBody>
        </p:sp>
        <p:sp>
          <p:nvSpPr>
            <p:cNvPr id="967714" name="Text Box 34"/>
            <p:cNvSpPr txBox="1">
              <a:spLocks noChangeArrowheads="1"/>
            </p:cNvSpPr>
            <p:nvPr/>
          </p:nvSpPr>
          <p:spPr bwMode="auto">
            <a:xfrm>
              <a:off x="7688263" y="5541963"/>
              <a:ext cx="55562" cy="53975"/>
            </a:xfrm>
            <a:prstGeom prst="rect">
              <a:avLst/>
            </a:prstGeom>
            <a:solidFill>
              <a:srgbClr val="FF6600"/>
            </a:solidFill>
            <a:ln w="9525">
              <a:solidFill>
                <a:srgbClr val="969696"/>
              </a:solidFill>
              <a:miter lim="800000"/>
              <a:headEnd/>
              <a:tailEnd/>
            </a:ln>
          </p:spPr>
          <p:txBody>
            <a:bodyPr lIns="0" tIns="91440" rIns="0" bIns="0"/>
            <a:lstStyle/>
            <a:p>
              <a:endParaRPr lang="en-US" sz="1200"/>
            </a:p>
            <a:p>
              <a:endParaRPr lang="en-US" sz="1200"/>
            </a:p>
            <a:p>
              <a:endParaRPr lang="en-US">
                <a:latin typeface="Arial" pitchFamily="34" charset="0"/>
              </a:endParaRPr>
            </a:p>
          </p:txBody>
        </p:sp>
        <p:sp>
          <p:nvSpPr>
            <p:cNvPr id="967715" name="Line 35"/>
            <p:cNvSpPr>
              <a:spLocks noChangeShapeType="1"/>
            </p:cNvSpPr>
            <p:nvPr/>
          </p:nvSpPr>
          <p:spPr bwMode="auto">
            <a:xfrm>
              <a:off x="6291263" y="5541963"/>
              <a:ext cx="1379537" cy="0"/>
            </a:xfrm>
            <a:prstGeom prst="line">
              <a:avLst/>
            </a:prstGeom>
            <a:noFill/>
            <a:ln w="9525">
              <a:solidFill>
                <a:srgbClr val="969696"/>
              </a:solidFill>
              <a:prstDash val="dash"/>
              <a:round/>
              <a:headEnd/>
              <a:tailEnd/>
            </a:ln>
          </p:spPr>
          <p:txBody>
            <a:bodyPr/>
            <a:lstStyle/>
            <a:p>
              <a:endParaRPr lang="en-US"/>
            </a:p>
          </p:txBody>
        </p:sp>
        <p:sp>
          <p:nvSpPr>
            <p:cNvPr id="967716" name="Line 36"/>
            <p:cNvSpPr>
              <a:spLocks noChangeShapeType="1"/>
            </p:cNvSpPr>
            <p:nvPr/>
          </p:nvSpPr>
          <p:spPr bwMode="auto">
            <a:xfrm>
              <a:off x="6291263" y="5595938"/>
              <a:ext cx="1379537" cy="0"/>
            </a:xfrm>
            <a:prstGeom prst="line">
              <a:avLst/>
            </a:prstGeom>
            <a:noFill/>
            <a:ln w="9525">
              <a:solidFill>
                <a:srgbClr val="969696"/>
              </a:solidFill>
              <a:prstDash val="dash"/>
              <a:round/>
              <a:headEnd/>
              <a:tailEnd/>
            </a:ln>
          </p:spPr>
          <p:txBody>
            <a:bodyPr/>
            <a:lstStyle/>
            <a:p>
              <a:endParaRPr lang="en-US"/>
            </a:p>
          </p:txBody>
        </p:sp>
        <p:sp>
          <p:nvSpPr>
            <p:cNvPr id="967717" name="Line 37"/>
            <p:cNvSpPr>
              <a:spLocks noChangeShapeType="1"/>
            </p:cNvSpPr>
            <p:nvPr/>
          </p:nvSpPr>
          <p:spPr bwMode="auto">
            <a:xfrm rot="16200000">
              <a:off x="5460206" y="5614195"/>
              <a:ext cx="3175" cy="1719262"/>
            </a:xfrm>
            <a:prstGeom prst="line">
              <a:avLst/>
            </a:prstGeom>
            <a:noFill/>
            <a:ln w="6350">
              <a:solidFill>
                <a:srgbClr val="000000"/>
              </a:solidFill>
              <a:round/>
              <a:headEnd type="triangle" w="med" len="med"/>
              <a:tailEnd type="triangle" w="med" len="med"/>
            </a:ln>
          </p:spPr>
          <p:txBody>
            <a:bodyPr/>
            <a:lstStyle/>
            <a:p>
              <a:endParaRPr lang="en-US"/>
            </a:p>
          </p:txBody>
        </p:sp>
        <p:sp>
          <p:nvSpPr>
            <p:cNvPr id="967718" name="Line 38"/>
            <p:cNvSpPr>
              <a:spLocks noChangeShapeType="1"/>
            </p:cNvSpPr>
            <p:nvPr/>
          </p:nvSpPr>
          <p:spPr bwMode="auto">
            <a:xfrm rot="10800000">
              <a:off x="8763000" y="2293938"/>
              <a:ext cx="4763" cy="1719262"/>
            </a:xfrm>
            <a:prstGeom prst="line">
              <a:avLst/>
            </a:prstGeom>
            <a:noFill/>
            <a:ln w="6350">
              <a:solidFill>
                <a:srgbClr val="000000"/>
              </a:solidFill>
              <a:round/>
              <a:headEnd type="triangle" w="med" len="med"/>
              <a:tailEnd type="triangle" w="med" len="med"/>
            </a:ln>
          </p:spPr>
          <p:txBody>
            <a:bodyPr/>
            <a:lstStyle/>
            <a:p>
              <a:endParaRPr lang="en-US"/>
            </a:p>
          </p:txBody>
        </p:sp>
        <p:sp>
          <p:nvSpPr>
            <p:cNvPr id="967719" name="Rectangle 39"/>
            <p:cNvSpPr>
              <a:spLocks noChangeArrowheads="1"/>
            </p:cNvSpPr>
            <p:nvPr/>
          </p:nvSpPr>
          <p:spPr bwMode="auto">
            <a:xfrm>
              <a:off x="4540250" y="5834063"/>
              <a:ext cx="182563" cy="182562"/>
            </a:xfrm>
            <a:prstGeom prst="rect">
              <a:avLst/>
            </a:prstGeom>
            <a:noFill/>
            <a:ln w="9525">
              <a:noFill/>
              <a:miter lim="800000"/>
              <a:headEnd/>
              <a:tailEnd/>
            </a:ln>
            <a:effectLst/>
          </p:spPr>
          <p:txBody>
            <a:bodyPr wrap="none" anchor="ctr"/>
            <a:lstStyle/>
            <a:p>
              <a:endParaRPr lang="en-US"/>
            </a:p>
          </p:txBody>
        </p:sp>
        <p:sp>
          <p:nvSpPr>
            <p:cNvPr id="967720" name="Rectangle 40"/>
            <p:cNvSpPr>
              <a:spLocks noChangeArrowheads="1"/>
            </p:cNvSpPr>
            <p:nvPr/>
          </p:nvSpPr>
          <p:spPr bwMode="auto">
            <a:xfrm>
              <a:off x="6229350" y="4932363"/>
              <a:ext cx="182563" cy="182562"/>
            </a:xfrm>
            <a:prstGeom prst="rect">
              <a:avLst/>
            </a:prstGeom>
            <a:noFill/>
            <a:ln w="9525">
              <a:noFill/>
              <a:miter lim="800000"/>
              <a:headEnd/>
              <a:tailEnd/>
            </a:ln>
            <a:effectLst/>
          </p:spPr>
          <p:txBody>
            <a:bodyPr wrap="none" anchor="ctr"/>
            <a:lstStyle/>
            <a:p>
              <a:endParaRPr lang="en-US"/>
            </a:p>
          </p:txBody>
        </p:sp>
        <p:sp>
          <p:nvSpPr>
            <p:cNvPr id="967721" name="Rectangle 41"/>
            <p:cNvSpPr>
              <a:spLocks noChangeArrowheads="1"/>
            </p:cNvSpPr>
            <p:nvPr/>
          </p:nvSpPr>
          <p:spPr bwMode="auto">
            <a:xfrm>
              <a:off x="7997825" y="2139950"/>
              <a:ext cx="182563" cy="182563"/>
            </a:xfrm>
            <a:prstGeom prst="rect">
              <a:avLst/>
            </a:prstGeom>
            <a:noFill/>
            <a:ln w="9525">
              <a:noFill/>
              <a:miter lim="800000"/>
              <a:headEnd/>
              <a:tailEnd/>
            </a:ln>
            <a:effectLst/>
          </p:spPr>
          <p:txBody>
            <a:bodyPr wrap="none" anchor="ctr"/>
            <a:lstStyle/>
            <a:p>
              <a:endParaRPr lang="en-US"/>
            </a:p>
          </p:txBody>
        </p:sp>
        <p:sp>
          <p:nvSpPr>
            <p:cNvPr id="967738" name="Rectangle 58"/>
            <p:cNvSpPr>
              <a:spLocks noChangeArrowheads="1"/>
            </p:cNvSpPr>
            <p:nvPr/>
          </p:nvSpPr>
          <p:spPr bwMode="auto">
            <a:xfrm rot="16200000">
              <a:off x="4475162" y="6569076"/>
              <a:ext cx="182563" cy="182562"/>
            </a:xfrm>
            <a:prstGeom prst="rect">
              <a:avLst/>
            </a:prstGeom>
            <a:noFill/>
            <a:ln w="9525">
              <a:noFill/>
              <a:miter lim="800000"/>
              <a:headEnd/>
              <a:tailEnd/>
            </a:ln>
            <a:effectLst/>
          </p:spPr>
          <p:txBody>
            <a:bodyPr wrap="none" anchor="ctr"/>
            <a:lstStyle/>
            <a:p>
              <a:endParaRPr lang="en-US"/>
            </a:p>
          </p:txBody>
        </p:sp>
        <p:sp>
          <p:nvSpPr>
            <p:cNvPr id="967742" name="Text Box 62"/>
            <p:cNvSpPr txBox="1">
              <a:spLocks noChangeArrowheads="1"/>
            </p:cNvSpPr>
            <p:nvPr/>
          </p:nvSpPr>
          <p:spPr bwMode="auto">
            <a:xfrm>
              <a:off x="4267200" y="5364163"/>
              <a:ext cx="365125" cy="336550"/>
            </a:xfrm>
            <a:prstGeom prst="rect">
              <a:avLst/>
            </a:prstGeom>
            <a:noFill/>
            <a:ln w="9525">
              <a:noFill/>
              <a:miter lim="800000"/>
              <a:headEnd/>
              <a:tailEnd/>
            </a:ln>
            <a:effectLst/>
          </p:spPr>
          <p:txBody>
            <a:bodyPr wrap="none">
              <a:spAutoFit/>
            </a:bodyPr>
            <a:lstStyle/>
            <a:p>
              <a:pPr algn="ctr">
                <a:spcBef>
                  <a:spcPct val="50000"/>
                </a:spcBef>
              </a:pPr>
              <a:r>
                <a:rPr lang="en-US" sz="1600" b="1">
                  <a:solidFill>
                    <a:srgbClr val="FF6600"/>
                  </a:solidFill>
                  <a:latin typeface="Arial" pitchFamily="34" charset="0"/>
                </a:rPr>
                <a:t>ty</a:t>
              </a:r>
            </a:p>
          </p:txBody>
        </p:sp>
        <p:sp>
          <p:nvSpPr>
            <p:cNvPr id="967765" name="Text Box 85"/>
            <p:cNvSpPr txBox="1">
              <a:spLocks noChangeArrowheads="1"/>
            </p:cNvSpPr>
            <p:nvPr/>
          </p:nvSpPr>
          <p:spPr bwMode="auto">
            <a:xfrm rot="16200000">
              <a:off x="7998056" y="2646963"/>
              <a:ext cx="609141" cy="138499"/>
            </a:xfrm>
            <a:prstGeom prst="rect">
              <a:avLst/>
            </a:prstGeom>
            <a:noFill/>
            <a:ln w="9525" algn="ctr">
              <a:noFill/>
              <a:miter lim="800000"/>
              <a:headEnd/>
              <a:tailEnd/>
            </a:ln>
            <a:effectLst/>
          </p:spPr>
          <p:txBody>
            <a:bodyPr wrap="none" lIns="0" tIns="0" rIns="0" bIns="0">
              <a:spAutoFit/>
            </a:bodyPr>
            <a:lstStyle/>
            <a:p>
              <a:pPr algn="ctr"/>
              <a:r>
                <a:rPr lang="en-US" sz="900" b="1">
                  <a:latin typeface="Arial" pitchFamily="34" charset="0"/>
                </a:rPr>
                <a:t>Block_Size</a:t>
              </a:r>
            </a:p>
          </p:txBody>
        </p:sp>
        <p:sp>
          <p:nvSpPr>
            <p:cNvPr id="967766" name="Text Box 86"/>
            <p:cNvSpPr txBox="1">
              <a:spLocks noChangeArrowheads="1"/>
            </p:cNvSpPr>
            <p:nvPr/>
          </p:nvSpPr>
          <p:spPr bwMode="auto">
            <a:xfrm rot="16200000">
              <a:off x="8001231" y="3499450"/>
              <a:ext cx="609141" cy="138499"/>
            </a:xfrm>
            <a:prstGeom prst="rect">
              <a:avLst/>
            </a:prstGeom>
            <a:noFill/>
            <a:ln w="9525" algn="ctr">
              <a:noFill/>
              <a:miter lim="800000"/>
              <a:headEnd/>
              <a:tailEnd/>
            </a:ln>
            <a:effectLst/>
          </p:spPr>
          <p:txBody>
            <a:bodyPr wrap="none" lIns="0" tIns="0" rIns="0" bIns="0">
              <a:spAutoFit/>
            </a:bodyPr>
            <a:lstStyle/>
            <a:p>
              <a:pPr algn="ctr"/>
              <a:r>
                <a:rPr lang="en-US" sz="900" b="1">
                  <a:latin typeface="Arial" pitchFamily="34" charset="0"/>
                </a:rPr>
                <a:t>Block_Size</a:t>
              </a:r>
            </a:p>
          </p:txBody>
        </p:sp>
        <p:sp>
          <p:nvSpPr>
            <p:cNvPr id="967767" name="Text Box 87"/>
            <p:cNvSpPr txBox="1">
              <a:spLocks noChangeArrowheads="1"/>
            </p:cNvSpPr>
            <p:nvPr/>
          </p:nvSpPr>
          <p:spPr bwMode="auto">
            <a:xfrm rot="16200000">
              <a:off x="7996468" y="5252050"/>
              <a:ext cx="609141" cy="138499"/>
            </a:xfrm>
            <a:prstGeom prst="rect">
              <a:avLst/>
            </a:prstGeom>
            <a:noFill/>
            <a:ln w="9525" algn="ctr">
              <a:noFill/>
              <a:miter lim="800000"/>
              <a:headEnd/>
              <a:tailEnd/>
            </a:ln>
            <a:effectLst/>
          </p:spPr>
          <p:txBody>
            <a:bodyPr wrap="none" lIns="0" tIns="0" rIns="0" bIns="0">
              <a:spAutoFit/>
            </a:bodyPr>
            <a:lstStyle/>
            <a:p>
              <a:pPr algn="ctr"/>
              <a:r>
                <a:rPr lang="en-US" sz="900" b="1">
                  <a:latin typeface="Arial" pitchFamily="34" charset="0"/>
                </a:rPr>
                <a:t>Block_Size</a:t>
              </a:r>
              <a:endParaRPr lang="en-US" sz="900">
                <a:latin typeface="Arial" pitchFamily="34" charset="0"/>
              </a:endParaRPr>
            </a:p>
          </p:txBody>
        </p:sp>
        <p:sp>
          <p:nvSpPr>
            <p:cNvPr id="967768" name="Text Box 88"/>
            <p:cNvSpPr txBox="1">
              <a:spLocks noChangeArrowheads="1"/>
            </p:cNvSpPr>
            <p:nvPr/>
          </p:nvSpPr>
          <p:spPr bwMode="auto">
            <a:xfrm rot="16200000">
              <a:off x="8562232" y="5207600"/>
              <a:ext cx="153888" cy="138499"/>
            </a:xfrm>
            <a:prstGeom prst="rect">
              <a:avLst/>
            </a:prstGeom>
            <a:noFill/>
            <a:ln w="9525" algn="ctr">
              <a:noFill/>
              <a:miter lim="800000"/>
              <a:headEnd/>
              <a:tailEnd/>
            </a:ln>
            <a:effectLst/>
          </p:spPr>
          <p:txBody>
            <a:bodyPr wrap="none" lIns="0" tIns="0" rIns="0" bIns="0">
              <a:spAutoFit/>
            </a:bodyPr>
            <a:lstStyle/>
            <a:p>
              <a:pPr algn="ctr"/>
              <a:r>
                <a:rPr lang="en-US" sz="900" b="1">
                  <a:latin typeface="Arial" pitchFamily="34" charset="0"/>
                </a:rPr>
                <a:t>hA</a:t>
              </a:r>
            </a:p>
          </p:txBody>
        </p:sp>
        <p:sp>
          <p:nvSpPr>
            <p:cNvPr id="967769" name="Text Box 89"/>
            <p:cNvSpPr txBox="1">
              <a:spLocks noChangeArrowheads="1"/>
            </p:cNvSpPr>
            <p:nvPr/>
          </p:nvSpPr>
          <p:spPr bwMode="auto">
            <a:xfrm rot="16200000">
              <a:off x="8547851" y="3069238"/>
              <a:ext cx="173124" cy="138499"/>
            </a:xfrm>
            <a:prstGeom prst="rect">
              <a:avLst/>
            </a:prstGeom>
            <a:noFill/>
            <a:ln w="9525" algn="ctr">
              <a:noFill/>
              <a:miter lim="800000"/>
              <a:headEnd/>
              <a:tailEnd/>
            </a:ln>
            <a:effectLst/>
          </p:spPr>
          <p:txBody>
            <a:bodyPr wrap="none" lIns="0" tIns="0" rIns="0" bIns="0">
              <a:spAutoFit/>
            </a:bodyPr>
            <a:lstStyle/>
            <a:p>
              <a:pPr algn="ctr"/>
              <a:r>
                <a:rPr lang="en-US" sz="900" b="1">
                  <a:latin typeface="Arial" pitchFamily="34" charset="0"/>
                </a:rPr>
                <a:t>wA</a:t>
              </a:r>
            </a:p>
          </p:txBody>
        </p:sp>
      </p:grpSp>
      <p:sp>
        <p:nvSpPr>
          <p:cNvPr id="967771" name="Rectangle 91"/>
          <p:cNvSpPr>
            <a:spLocks noChangeArrowheads="1"/>
          </p:cNvSpPr>
          <p:nvPr/>
        </p:nvSpPr>
        <p:spPr bwMode="auto">
          <a:xfrm>
            <a:off x="125655" y="5969630"/>
            <a:ext cx="6452259" cy="646331"/>
          </a:xfrm>
          <a:prstGeom prst="rect">
            <a:avLst/>
          </a:prstGeom>
          <a:solidFill>
            <a:srgbClr val="EAEAEA"/>
          </a:solidFill>
          <a:ln w="9525">
            <a:noFill/>
            <a:miter lim="800000"/>
            <a:headEnd/>
            <a:tailEnd/>
          </a:ln>
          <a:effectLst/>
        </p:spPr>
        <p:txBody>
          <a:bodyPr wrap="square">
            <a:spAutoFit/>
          </a:bodyPr>
          <a:lstStyle/>
          <a:p>
            <a:r>
              <a:rPr lang="en-US" sz="1200" dirty="0">
                <a:latin typeface="+mj-lt"/>
              </a:rPr>
              <a:t>NOTE: A similar technique is used on CPUs to improve cache hits.  See slide “Blocking Example” at</a:t>
            </a:r>
          </a:p>
          <a:p>
            <a:r>
              <a:rPr lang="en-US" sz="1200" dirty="0">
                <a:hlinkClick r:id="rId3"/>
              </a:rPr>
              <a:t>http://cseweb.ucsd.edu/classes/fa10/cse240a/pdf/08/CSE240A-MBT-L15-Cache.ppt.pdf</a:t>
            </a:r>
            <a:r>
              <a:rPr lang="en-US" sz="1200" dirty="0"/>
              <a:t>   </a:t>
            </a:r>
          </a:p>
          <a:p>
            <a:endParaRPr lang="en-US" sz="1200" dirty="0">
              <a:latin typeface="+mj-lt"/>
            </a:endParaRPr>
          </a:p>
        </p:txBody>
      </p:sp>
      <p:sp>
        <p:nvSpPr>
          <p:cNvPr id="51" name="Rectangle 3"/>
          <p:cNvSpPr txBox="1">
            <a:spLocks noChangeArrowheads="1"/>
          </p:cNvSpPr>
          <p:nvPr/>
        </p:nvSpPr>
        <p:spPr bwMode="auto">
          <a:xfrm>
            <a:off x="322263" y="2429831"/>
            <a:ext cx="6019800" cy="2667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39725" indent="-339725">
              <a:lnSpc>
                <a:spcPct val="80000"/>
              </a:lnSpc>
            </a:pPr>
            <a:r>
              <a:rPr lang="en-US" sz="2000" dirty="0"/>
              <a:t>One </a:t>
            </a:r>
            <a:r>
              <a:rPr lang="en-US" sz="2000" dirty="0">
                <a:solidFill>
                  <a:srgbClr val="C00000"/>
                </a:solidFill>
              </a:rPr>
              <a:t>thread</a:t>
            </a:r>
            <a:r>
              <a:rPr lang="en-US" sz="2000" dirty="0"/>
              <a:t> computes one entry of </a:t>
            </a:r>
            <a:r>
              <a:rPr lang="en-US" sz="2000" b="1" dirty="0" err="1"/>
              <a:t>C</a:t>
            </a:r>
            <a:r>
              <a:rPr lang="en-US" sz="2000" baseline="-25000" dirty="0" err="1"/>
              <a:t>sub</a:t>
            </a:r>
            <a:endParaRPr lang="en-US" sz="2000" baseline="-25000" dirty="0"/>
          </a:p>
          <a:p>
            <a:pPr marL="457200" indent="-457200">
              <a:lnSpc>
                <a:spcPct val="80000"/>
              </a:lnSpc>
            </a:pPr>
            <a:endParaRPr lang="en-US" sz="2000" dirty="0"/>
          </a:p>
          <a:p>
            <a:pPr marL="339725" indent="-339725">
              <a:lnSpc>
                <a:spcPct val="80000"/>
              </a:lnSpc>
            </a:pPr>
            <a:r>
              <a:rPr lang="en-US" sz="2000" dirty="0">
                <a:solidFill>
                  <a:srgbClr val="C00000"/>
                </a:solidFill>
              </a:rPr>
              <a:t>Assumption</a:t>
            </a:r>
            <a:r>
              <a:rPr lang="en-US" sz="2000" dirty="0"/>
              <a:t>: </a:t>
            </a:r>
            <a:r>
              <a:rPr lang="en-US" sz="2000" b="1" dirty="0"/>
              <a:t>A</a:t>
            </a:r>
            <a:r>
              <a:rPr lang="en-US" sz="2000" dirty="0"/>
              <a:t> and </a:t>
            </a:r>
            <a:r>
              <a:rPr lang="en-US" sz="2000" b="1" dirty="0"/>
              <a:t>B</a:t>
            </a:r>
            <a:r>
              <a:rPr lang="en-US" sz="2000" dirty="0"/>
              <a:t> are </a:t>
            </a:r>
            <a:r>
              <a:rPr lang="en-US" sz="2000" i="1" dirty="0"/>
              <a:t>square matrices</a:t>
            </a:r>
            <a:r>
              <a:rPr lang="en-US" sz="2000" dirty="0"/>
              <a:t> and their dimensions of are </a:t>
            </a:r>
            <a:r>
              <a:rPr lang="en-US" sz="2000" i="1" dirty="0"/>
              <a:t>multiples</a:t>
            </a:r>
            <a:r>
              <a:rPr lang="en-US" sz="2000" dirty="0"/>
              <a:t> of </a:t>
            </a:r>
            <a:r>
              <a:rPr lang="en-US" sz="1800" b="1" dirty="0" err="1">
                <a:latin typeface="Consolas" pitchFamily="49" charset="0"/>
                <a:cs typeface="Consolas" pitchFamily="49" charset="0"/>
              </a:rPr>
              <a:t>Block_Size</a:t>
            </a:r>
            <a:endParaRPr lang="en-US" sz="2000" dirty="0"/>
          </a:p>
          <a:p>
            <a:pPr marL="974725" lvl="1" indent="-403225">
              <a:lnSpc>
                <a:spcPct val="80000"/>
              </a:lnSpc>
            </a:pPr>
            <a:r>
              <a:rPr lang="en-US" sz="1800" dirty="0"/>
              <a:t>Doesn’t have to be like this, but keeps example simpler and focused on the concepts of interest</a:t>
            </a:r>
          </a:p>
          <a:p>
            <a:pPr marL="974725" lvl="1" indent="-403225">
              <a:lnSpc>
                <a:spcPct val="80000"/>
              </a:lnSpc>
            </a:pPr>
            <a:r>
              <a:rPr lang="en-US" sz="1800" dirty="0"/>
              <a:t>In this example work with </a:t>
            </a:r>
            <a:r>
              <a:rPr lang="en-US" sz="1800" b="1" dirty="0" err="1">
                <a:latin typeface="Consolas" pitchFamily="49" charset="0"/>
                <a:cs typeface="Consolas" pitchFamily="49" charset="0"/>
              </a:rPr>
              <a:t>Block_Size</a:t>
            </a:r>
            <a:r>
              <a:rPr lang="en-US" sz="1800" b="1" dirty="0">
                <a:latin typeface="Consolas" pitchFamily="49" charset="0"/>
                <a:cs typeface="Consolas" pitchFamily="49" charset="0"/>
              </a:rPr>
              <a:t>=16x16</a:t>
            </a:r>
            <a:r>
              <a:rPr lang="en-US" sz="1600" dirty="0"/>
              <a:t> </a:t>
            </a:r>
            <a:endParaRPr lang="en-US" sz="1800" dirty="0"/>
          </a:p>
        </p:txBody>
      </p:sp>
    </p:spTree>
    <p:extLst>
      <p:ext uri="{BB962C8B-B14F-4D97-AF65-F5344CB8AC3E}">
        <p14:creationId xmlns:p14="http://schemas.microsoft.com/office/powerpoint/2010/main" val="1285415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7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77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76B76-D309-457C-8093-2FAC57B06A0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FECD130-1752-4F05-AA89-9001D2AB3D4F}"/>
              </a:ext>
            </a:extLst>
          </p:cNvPr>
          <p:cNvSpPr>
            <a:spLocks noGrp="1"/>
          </p:cNvSpPr>
          <p:nvPr>
            <p:ph idx="1"/>
          </p:nvPr>
        </p:nvSpPr>
        <p:spPr/>
        <p:txBody>
          <a:bodyPr>
            <a:normAutofit/>
          </a:bodyPr>
          <a:lstStyle/>
          <a:p>
            <a:endParaRPr lang="en-US" sz="1800" dirty="0"/>
          </a:p>
          <a:p>
            <a:endParaRPr lang="en-US" sz="1800" dirty="0"/>
          </a:p>
          <a:p>
            <a:endParaRPr lang="en-US" sz="1800" dirty="0"/>
          </a:p>
          <a:p>
            <a:endParaRPr lang="en-US" sz="1800" dirty="0"/>
          </a:p>
          <a:p>
            <a:r>
              <a:rPr lang="en-US" sz="1800" dirty="0"/>
              <a:t>Is BBC recording on?</a:t>
            </a:r>
          </a:p>
          <a:p>
            <a:endParaRPr lang="en-US" sz="1800" dirty="0"/>
          </a:p>
          <a:p>
            <a:endParaRPr lang="en-US" sz="1800" dirty="0"/>
          </a:p>
          <a:p>
            <a:r>
              <a:rPr lang="en-US" sz="1800" dirty="0"/>
              <a:t>If my internet connection goes down, I’ll email from my phone to provide more information – go/no-go, next step, etc.</a:t>
            </a:r>
          </a:p>
        </p:txBody>
      </p:sp>
      <p:sp>
        <p:nvSpPr>
          <p:cNvPr id="3" name="Slide Number Placeholder 2">
            <a:extLst>
              <a:ext uri="{FF2B5EF4-FFF2-40B4-BE49-F238E27FC236}">
                <a16:creationId xmlns:a16="http://schemas.microsoft.com/office/drawing/2014/main" id="{6741B91E-5E75-4C3F-B884-349EE03F1802}"/>
              </a:ext>
            </a:extLst>
          </p:cNvPr>
          <p:cNvSpPr>
            <a:spLocks noGrp="1"/>
          </p:cNvSpPr>
          <p:nvPr>
            <p:ph type="sldNum" sz="quarter" idx="12"/>
          </p:nvPr>
        </p:nvSpPr>
        <p:spPr/>
        <p:txBody>
          <a:bodyPr/>
          <a:lstStyle/>
          <a:p>
            <a:fld id="{67D2203D-769A-4D5A-AE4C-EA73FDE6A130}" type="slidenum">
              <a:rPr lang="en-US" smtClean="0"/>
              <a:t>3</a:t>
            </a:fld>
            <a:endParaRPr lang="en-US"/>
          </a:p>
        </p:txBody>
      </p:sp>
    </p:spTree>
    <p:extLst>
      <p:ext uri="{BB962C8B-B14F-4D97-AF65-F5344CB8AC3E}">
        <p14:creationId xmlns:p14="http://schemas.microsoft.com/office/powerpoint/2010/main" val="362259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Block of 16 X 16 Threads</a:t>
            </a:r>
          </a:p>
        </p:txBody>
      </p:sp>
      <p:sp>
        <p:nvSpPr>
          <p:cNvPr id="4" name="Slide Number Placeholder 3"/>
          <p:cNvSpPr>
            <a:spLocks noGrp="1"/>
          </p:cNvSpPr>
          <p:nvPr>
            <p:ph type="sldNum" sz="quarter" idx="12"/>
          </p:nvPr>
        </p:nvSpPr>
        <p:spPr/>
        <p:txBody>
          <a:bodyPr/>
          <a:lstStyle/>
          <a:p>
            <a:fld id="{2607EFA3-406F-4E56-9DD2-4C036976C4CD}" type="slidenum">
              <a:rPr lang="en-US" altLang="en-US" smtClean="0"/>
              <a:pPr/>
              <a:t>30</a:t>
            </a:fld>
            <a:endParaRPr lang="en-US" altLang="en-US" dirty="0"/>
          </a:p>
        </p:txBody>
      </p:sp>
      <p:graphicFrame>
        <p:nvGraphicFramePr>
          <p:cNvPr id="303107" name="Object 3"/>
          <p:cNvGraphicFramePr>
            <a:graphicFrameLocks noChangeAspect="1"/>
          </p:cNvGraphicFramePr>
          <p:nvPr/>
        </p:nvGraphicFramePr>
        <p:xfrm>
          <a:off x="3200400" y="1279526"/>
          <a:ext cx="5384800" cy="5349875"/>
        </p:xfrm>
        <a:graphic>
          <a:graphicData uri="http://schemas.openxmlformats.org/presentationml/2006/ole">
            <mc:AlternateContent xmlns:mc="http://schemas.openxmlformats.org/markup-compatibility/2006">
              <mc:Choice xmlns:v="urn:schemas-microsoft-com:vml" Requires="v">
                <p:oleObj name="Visio" r:id="rId3" imgW="10749670" imgH="10678230" progId="Visio.Drawing.11">
                  <p:embed/>
                </p:oleObj>
              </mc:Choice>
              <mc:Fallback>
                <p:oleObj name="Visio" r:id="rId3" imgW="10749670" imgH="10678230" progId="Visio.Drawing.11">
                  <p:embed/>
                  <p:pic>
                    <p:nvPicPr>
                      <p:cNvPr id="3031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279526"/>
                        <a:ext cx="53848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3707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4" name="Rectangle 6"/>
          <p:cNvSpPr>
            <a:spLocks noChangeArrowheads="1"/>
          </p:cNvSpPr>
          <p:nvPr/>
        </p:nvSpPr>
        <p:spPr bwMode="auto">
          <a:xfrm>
            <a:off x="69476" y="797510"/>
            <a:ext cx="6351902" cy="5262979"/>
          </a:xfrm>
          <a:prstGeom prst="rect">
            <a:avLst/>
          </a:prstGeom>
          <a:solidFill>
            <a:schemeClr val="bg1">
              <a:lumMod val="95000"/>
            </a:schemeClr>
          </a:solidFill>
          <a:ln w="12700">
            <a:solidFill>
              <a:schemeClr val="tx1"/>
            </a:solidFill>
            <a:miter lim="800000"/>
            <a:headEnd/>
            <a:tailEnd/>
          </a:ln>
          <a:effectLst/>
        </p:spPr>
        <p:txBody>
          <a:bodyPr wrap="square">
            <a:spAutoFit/>
          </a:bodyPr>
          <a:lstStyle/>
          <a:p>
            <a:r>
              <a:rPr lang="en-US" sz="1400" dirty="0">
                <a:solidFill>
                  <a:srgbClr val="6AB06A"/>
                </a:solidFill>
                <a:latin typeface="Consolas" panose="020B0609020204030204" pitchFamily="49" charset="0"/>
                <a:cs typeface="Times New Roman" pitchFamily="18" charset="0"/>
              </a:rPr>
              <a:t>// Thread block size</a:t>
            </a:r>
          </a:p>
          <a:p>
            <a:r>
              <a:rPr lang="en-US" sz="1400" dirty="0">
                <a:latin typeface="Consolas" panose="020B0609020204030204" pitchFamily="49" charset="0"/>
                <a:cs typeface="Times New Roman" pitchFamily="18" charset="0"/>
              </a:rPr>
              <a:t>#define BLOCK_SIZE 16</a:t>
            </a:r>
          </a:p>
          <a:p>
            <a:endParaRPr lang="en-US" sz="1400" dirty="0">
              <a:latin typeface="Consolas" panose="020B0609020204030204" pitchFamily="49" charset="0"/>
              <a:cs typeface="Times New Roman" pitchFamily="18" charset="0"/>
            </a:endParaRPr>
          </a:p>
          <a:p>
            <a:r>
              <a:rPr lang="en-US" sz="1400" dirty="0">
                <a:solidFill>
                  <a:srgbClr val="6AB06A"/>
                </a:solidFill>
                <a:latin typeface="Consolas" panose="020B0609020204030204" pitchFamily="49" charset="0"/>
                <a:cs typeface="Times New Roman" pitchFamily="18" charset="0"/>
              </a:rPr>
              <a:t>// Forward declaration of the device multiplication </a:t>
            </a:r>
            <a:r>
              <a:rPr lang="en-US" sz="1400" dirty="0" err="1">
                <a:solidFill>
                  <a:srgbClr val="6AB06A"/>
                </a:solidFill>
                <a:latin typeface="Consolas" panose="020B0609020204030204" pitchFamily="49" charset="0"/>
                <a:cs typeface="Times New Roman" pitchFamily="18" charset="0"/>
              </a:rPr>
              <a:t>func</a:t>
            </a:r>
            <a:r>
              <a:rPr lang="en-US" sz="1400" dirty="0">
                <a:solidFill>
                  <a:srgbClr val="6AB06A"/>
                </a:solidFill>
                <a:latin typeface="Consolas" panose="020B0609020204030204" pitchFamily="49" charset="0"/>
                <a:cs typeface="Times New Roman" pitchFamily="18" charset="0"/>
              </a:rPr>
              <a:t>.</a:t>
            </a:r>
          </a:p>
          <a:p>
            <a:r>
              <a:rPr lang="en-US" sz="1400" dirty="0">
                <a:latin typeface="Consolas" panose="020B0609020204030204" pitchFamily="49" charset="0"/>
                <a:cs typeface="Times New Roman" pitchFamily="18" charset="0"/>
              </a:rPr>
              <a:t>__global__ void </a:t>
            </a:r>
            <a:r>
              <a:rPr lang="en-US" sz="1400" dirty="0" err="1">
                <a:latin typeface="Consolas" panose="020B0609020204030204" pitchFamily="49" charset="0"/>
                <a:cs typeface="Times New Roman" pitchFamily="18" charset="0"/>
              </a:rPr>
              <a:t>Muld</a:t>
            </a:r>
            <a:r>
              <a:rPr lang="en-US" sz="1400" dirty="0">
                <a:latin typeface="Consolas" panose="020B0609020204030204" pitchFamily="49" charset="0"/>
                <a:cs typeface="Times New Roman" pitchFamily="18" charset="0"/>
              </a:rPr>
              <a:t>(float*, float*, </a:t>
            </a:r>
            <a:r>
              <a:rPr lang="en-US" sz="1400" dirty="0" err="1">
                <a:latin typeface="Consolas" panose="020B0609020204030204" pitchFamily="49" charset="0"/>
                <a:cs typeface="Times New Roman" pitchFamily="18" charset="0"/>
              </a:rPr>
              <a:t>int</a:t>
            </a:r>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int</a:t>
            </a:r>
            <a:r>
              <a:rPr lang="en-US" sz="1400" dirty="0">
                <a:latin typeface="Consolas" panose="020B0609020204030204" pitchFamily="49" charset="0"/>
                <a:cs typeface="Times New Roman" pitchFamily="18" charset="0"/>
              </a:rPr>
              <a:t>, float*);</a:t>
            </a:r>
          </a:p>
          <a:p>
            <a:endParaRPr lang="en-US" sz="1400" dirty="0">
              <a:latin typeface="Consolas" panose="020B0609020204030204" pitchFamily="49" charset="0"/>
              <a:cs typeface="Times New Roman" pitchFamily="18" charset="0"/>
            </a:endParaRPr>
          </a:p>
          <a:p>
            <a:r>
              <a:rPr lang="en-US" sz="1400" dirty="0">
                <a:solidFill>
                  <a:srgbClr val="6AB06A"/>
                </a:solidFill>
                <a:latin typeface="Consolas" panose="020B0609020204030204" pitchFamily="49" charset="0"/>
                <a:cs typeface="Times New Roman" pitchFamily="18" charset="0"/>
              </a:rPr>
              <a:t>// Host multiplication function</a:t>
            </a:r>
          </a:p>
          <a:p>
            <a:r>
              <a:rPr lang="en-US" sz="1400" dirty="0">
                <a:solidFill>
                  <a:srgbClr val="6AB06A"/>
                </a:solidFill>
                <a:latin typeface="Consolas" panose="020B0609020204030204" pitchFamily="49" charset="0"/>
                <a:cs typeface="Times New Roman" pitchFamily="18" charset="0"/>
              </a:rPr>
              <a:t>// Compute C = A * B</a:t>
            </a:r>
          </a:p>
          <a:p>
            <a:r>
              <a:rPr lang="en-US" sz="1400" dirty="0">
                <a:solidFill>
                  <a:srgbClr val="6AB06A"/>
                </a:solidFill>
                <a:latin typeface="Consolas" panose="020B0609020204030204" pitchFamily="49" charset="0"/>
                <a:cs typeface="Times New Roman" pitchFamily="18" charset="0"/>
              </a:rPr>
              <a:t>// </a:t>
            </a:r>
            <a:r>
              <a:rPr lang="en-US" sz="1400" dirty="0" err="1">
                <a:solidFill>
                  <a:srgbClr val="6AB06A"/>
                </a:solidFill>
                <a:latin typeface="Consolas" panose="020B0609020204030204" pitchFamily="49" charset="0"/>
                <a:cs typeface="Times New Roman" pitchFamily="18" charset="0"/>
              </a:rPr>
              <a:t>hA</a:t>
            </a:r>
            <a:r>
              <a:rPr lang="en-US" sz="1400" dirty="0">
                <a:solidFill>
                  <a:srgbClr val="6AB06A"/>
                </a:solidFill>
                <a:latin typeface="Consolas" panose="020B0609020204030204" pitchFamily="49" charset="0"/>
                <a:cs typeface="Times New Roman" pitchFamily="18" charset="0"/>
              </a:rPr>
              <a:t> is the height of A</a:t>
            </a:r>
          </a:p>
          <a:p>
            <a:r>
              <a:rPr lang="en-US" sz="1400" dirty="0">
                <a:solidFill>
                  <a:srgbClr val="6AB06A"/>
                </a:solidFill>
                <a:latin typeface="Consolas" panose="020B0609020204030204" pitchFamily="49" charset="0"/>
                <a:cs typeface="Times New Roman" pitchFamily="18" charset="0"/>
              </a:rPr>
              <a:t>// </a:t>
            </a:r>
            <a:r>
              <a:rPr lang="en-US" sz="1400" dirty="0" err="1">
                <a:solidFill>
                  <a:srgbClr val="6AB06A"/>
                </a:solidFill>
                <a:latin typeface="Consolas" panose="020B0609020204030204" pitchFamily="49" charset="0"/>
                <a:cs typeface="Times New Roman" pitchFamily="18" charset="0"/>
              </a:rPr>
              <a:t>wA</a:t>
            </a:r>
            <a:r>
              <a:rPr lang="en-US" sz="1400" dirty="0">
                <a:solidFill>
                  <a:srgbClr val="6AB06A"/>
                </a:solidFill>
                <a:latin typeface="Consolas" panose="020B0609020204030204" pitchFamily="49" charset="0"/>
                <a:cs typeface="Times New Roman" pitchFamily="18" charset="0"/>
              </a:rPr>
              <a:t> is the width of A</a:t>
            </a:r>
          </a:p>
          <a:p>
            <a:r>
              <a:rPr lang="en-US" sz="1400" dirty="0">
                <a:solidFill>
                  <a:srgbClr val="6AB06A"/>
                </a:solidFill>
                <a:latin typeface="Consolas" panose="020B0609020204030204" pitchFamily="49" charset="0"/>
                <a:cs typeface="Times New Roman" pitchFamily="18" charset="0"/>
              </a:rPr>
              <a:t>// </a:t>
            </a:r>
            <a:r>
              <a:rPr lang="en-US" sz="1400" dirty="0" err="1">
                <a:solidFill>
                  <a:srgbClr val="6AB06A"/>
                </a:solidFill>
                <a:latin typeface="Consolas" panose="020B0609020204030204" pitchFamily="49" charset="0"/>
                <a:cs typeface="Times New Roman" pitchFamily="18" charset="0"/>
              </a:rPr>
              <a:t>wB</a:t>
            </a:r>
            <a:r>
              <a:rPr lang="en-US" sz="1400" dirty="0">
                <a:solidFill>
                  <a:srgbClr val="6AB06A"/>
                </a:solidFill>
                <a:latin typeface="Consolas" panose="020B0609020204030204" pitchFamily="49" charset="0"/>
                <a:cs typeface="Times New Roman" pitchFamily="18" charset="0"/>
              </a:rPr>
              <a:t> is the width of B</a:t>
            </a:r>
          </a:p>
          <a:p>
            <a:r>
              <a:rPr lang="en-US" sz="1400" dirty="0">
                <a:latin typeface="Consolas" panose="020B0609020204030204" pitchFamily="49" charset="0"/>
                <a:cs typeface="Times New Roman" pitchFamily="18" charset="0"/>
              </a:rPr>
              <a:t>void </a:t>
            </a:r>
            <a:r>
              <a:rPr lang="en-US" sz="1400" dirty="0" err="1">
                <a:latin typeface="Consolas" panose="020B0609020204030204" pitchFamily="49" charset="0"/>
                <a:cs typeface="Times New Roman" pitchFamily="18" charset="0"/>
              </a:rPr>
              <a:t>Mul</a:t>
            </a:r>
            <a:r>
              <a:rPr lang="en-US" sz="1400" dirty="0">
                <a:latin typeface="Consolas" panose="020B0609020204030204" pitchFamily="49" charset="0"/>
                <a:cs typeface="Times New Roman" pitchFamily="18" charset="0"/>
              </a:rPr>
              <a:t>(const float* </a:t>
            </a:r>
            <a:r>
              <a:rPr lang="en-US" sz="1400" dirty="0" err="1">
                <a:latin typeface="Consolas" panose="020B0609020204030204" pitchFamily="49" charset="0"/>
                <a:cs typeface="Times New Roman" pitchFamily="18" charset="0"/>
              </a:rPr>
              <a:t>A,const</a:t>
            </a:r>
            <a:r>
              <a:rPr lang="en-US" sz="1400" dirty="0">
                <a:latin typeface="Consolas" panose="020B0609020204030204" pitchFamily="49" charset="0"/>
                <a:cs typeface="Times New Roman" pitchFamily="18" charset="0"/>
              </a:rPr>
              <a:t> float* </a:t>
            </a:r>
            <a:r>
              <a:rPr lang="en-US" sz="1400" dirty="0" err="1">
                <a:latin typeface="Consolas" panose="020B0609020204030204" pitchFamily="49" charset="0"/>
                <a:cs typeface="Times New Roman" pitchFamily="18" charset="0"/>
              </a:rPr>
              <a:t>B,int</a:t>
            </a:r>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hA,int</a:t>
            </a:r>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wA,int</a:t>
            </a:r>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wB</a:t>
            </a:r>
            <a:r>
              <a:rPr lang="en-US" sz="1400" dirty="0">
                <a:latin typeface="Consolas" panose="020B0609020204030204" pitchFamily="49" charset="0"/>
                <a:cs typeface="Times New Roman" pitchFamily="18" charset="0"/>
              </a:rPr>
              <a:t>, float* C)</a:t>
            </a:r>
          </a:p>
          <a:p>
            <a:r>
              <a:rPr lang="en-US" sz="1400" dirty="0">
                <a:latin typeface="Consolas" panose="020B0609020204030204" pitchFamily="49" charset="0"/>
                <a:cs typeface="Times New Roman" pitchFamily="18" charset="0"/>
              </a:rPr>
              <a:t>{</a:t>
            </a:r>
          </a:p>
          <a:p>
            <a:r>
              <a:rPr lang="en-US" sz="1400" dirty="0">
                <a:solidFill>
                  <a:schemeClr val="hlink"/>
                </a:solidFill>
                <a:latin typeface="Consolas" panose="020B0609020204030204" pitchFamily="49" charset="0"/>
                <a:cs typeface="Times New Roman" pitchFamily="18" charset="0"/>
              </a:rPr>
              <a:t>   </a:t>
            </a:r>
            <a:r>
              <a:rPr lang="en-US" sz="1400" dirty="0">
                <a:solidFill>
                  <a:srgbClr val="6AB06A"/>
                </a:solidFill>
                <a:latin typeface="Consolas" panose="020B0609020204030204" pitchFamily="49" charset="0"/>
                <a:cs typeface="Times New Roman" pitchFamily="18" charset="0"/>
              </a:rPr>
              <a:t>// Load A and B to the device</a:t>
            </a:r>
          </a:p>
          <a:p>
            <a:r>
              <a:rPr lang="en-US" sz="1400" dirty="0">
                <a:latin typeface="Consolas" panose="020B0609020204030204" pitchFamily="49" charset="0"/>
                <a:cs typeface="Times New Roman" pitchFamily="18" charset="0"/>
              </a:rPr>
              <a:t>   float* Ad;</a:t>
            </a:r>
          </a:p>
          <a:p>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int</a:t>
            </a:r>
            <a:r>
              <a:rPr lang="en-US" sz="1400" dirty="0">
                <a:latin typeface="Consolas" panose="020B0609020204030204" pitchFamily="49" charset="0"/>
                <a:cs typeface="Times New Roman" pitchFamily="18" charset="0"/>
              </a:rPr>
              <a:t> size = </a:t>
            </a:r>
            <a:r>
              <a:rPr lang="en-US" sz="1400" dirty="0" err="1">
                <a:latin typeface="Consolas" panose="020B0609020204030204" pitchFamily="49" charset="0"/>
                <a:cs typeface="Times New Roman" pitchFamily="18" charset="0"/>
              </a:rPr>
              <a:t>hA</a:t>
            </a:r>
            <a:r>
              <a:rPr lang="en-US" sz="1400" dirty="0">
                <a:latin typeface="Consolas" panose="020B0609020204030204" pitchFamily="49" charset="0"/>
                <a:cs typeface="Times New Roman" pitchFamily="18" charset="0"/>
              </a:rPr>
              <a:t> * </a:t>
            </a:r>
            <a:r>
              <a:rPr lang="en-US" sz="1400" dirty="0" err="1">
                <a:latin typeface="Consolas" panose="020B0609020204030204" pitchFamily="49" charset="0"/>
                <a:cs typeface="Times New Roman" pitchFamily="18" charset="0"/>
              </a:rPr>
              <a:t>wA</a:t>
            </a:r>
            <a:r>
              <a:rPr lang="en-US" sz="1400" dirty="0">
                <a:latin typeface="Consolas" panose="020B0609020204030204" pitchFamily="49" charset="0"/>
                <a:cs typeface="Times New Roman" pitchFamily="18" charset="0"/>
              </a:rPr>
              <a:t> * </a:t>
            </a:r>
            <a:r>
              <a:rPr lang="en-US" sz="1400" dirty="0" err="1">
                <a:latin typeface="Consolas" panose="020B0609020204030204" pitchFamily="49" charset="0"/>
                <a:cs typeface="Times New Roman" pitchFamily="18" charset="0"/>
              </a:rPr>
              <a:t>sizeof</a:t>
            </a:r>
            <a:r>
              <a:rPr lang="en-US" sz="1400" dirty="0">
                <a:latin typeface="Consolas" panose="020B0609020204030204" pitchFamily="49" charset="0"/>
                <a:cs typeface="Times New Roman" pitchFamily="18" charset="0"/>
              </a:rPr>
              <a:t>(float);</a:t>
            </a:r>
          </a:p>
          <a:p>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cudaMalloc</a:t>
            </a:r>
            <a:r>
              <a:rPr lang="en-US" sz="1400" dirty="0">
                <a:latin typeface="Consolas" panose="020B0609020204030204" pitchFamily="49" charset="0"/>
                <a:cs typeface="Times New Roman" pitchFamily="18" charset="0"/>
              </a:rPr>
              <a:t>((void**)&amp;Ad, size);</a:t>
            </a:r>
          </a:p>
          <a:p>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cudaMemcpy</a:t>
            </a:r>
            <a:r>
              <a:rPr lang="en-US" sz="1400" dirty="0">
                <a:latin typeface="Consolas" panose="020B0609020204030204" pitchFamily="49" charset="0"/>
                <a:cs typeface="Times New Roman" pitchFamily="18" charset="0"/>
              </a:rPr>
              <a:t>(Ad, A, size, </a:t>
            </a:r>
            <a:r>
              <a:rPr lang="en-US" sz="1400" dirty="0" err="1">
                <a:latin typeface="Consolas" panose="020B0609020204030204" pitchFamily="49" charset="0"/>
                <a:cs typeface="Times New Roman" pitchFamily="18" charset="0"/>
              </a:rPr>
              <a:t>cudaMemcpyHostToDevice</a:t>
            </a:r>
            <a:r>
              <a:rPr lang="en-US" sz="1400" dirty="0">
                <a:latin typeface="Consolas" panose="020B0609020204030204" pitchFamily="49" charset="0"/>
                <a:cs typeface="Times New Roman" pitchFamily="18" charset="0"/>
              </a:rPr>
              <a:t>);</a:t>
            </a:r>
          </a:p>
          <a:p>
            <a:endParaRPr lang="en-US" sz="1400" dirty="0">
              <a:latin typeface="Consolas" panose="020B0609020204030204" pitchFamily="49" charset="0"/>
              <a:cs typeface="Times New Roman" pitchFamily="18" charset="0"/>
            </a:endParaRPr>
          </a:p>
          <a:p>
            <a:r>
              <a:rPr lang="en-US" sz="1400" dirty="0">
                <a:latin typeface="Consolas" panose="020B0609020204030204" pitchFamily="49" charset="0"/>
                <a:cs typeface="Times New Roman" pitchFamily="18" charset="0"/>
              </a:rPr>
              <a:t>   float* </a:t>
            </a:r>
            <a:r>
              <a:rPr lang="en-US" sz="1400" dirty="0" err="1">
                <a:latin typeface="Consolas" panose="020B0609020204030204" pitchFamily="49" charset="0"/>
                <a:cs typeface="Times New Roman" pitchFamily="18" charset="0"/>
              </a:rPr>
              <a:t>Bd</a:t>
            </a:r>
            <a:r>
              <a:rPr lang="en-US" sz="1400" dirty="0">
                <a:latin typeface="Consolas" panose="020B0609020204030204" pitchFamily="49" charset="0"/>
                <a:cs typeface="Times New Roman" pitchFamily="18" charset="0"/>
              </a:rPr>
              <a:t>;</a:t>
            </a:r>
          </a:p>
          <a:p>
            <a:r>
              <a:rPr lang="en-US" sz="1400" dirty="0">
                <a:latin typeface="Consolas" panose="020B0609020204030204" pitchFamily="49" charset="0"/>
                <a:cs typeface="Times New Roman" pitchFamily="18" charset="0"/>
              </a:rPr>
              <a:t>   size = </a:t>
            </a:r>
            <a:r>
              <a:rPr lang="en-US" sz="1400" dirty="0" err="1">
                <a:latin typeface="Consolas" panose="020B0609020204030204" pitchFamily="49" charset="0"/>
                <a:cs typeface="Times New Roman" pitchFamily="18" charset="0"/>
              </a:rPr>
              <a:t>wA</a:t>
            </a:r>
            <a:r>
              <a:rPr lang="en-US" sz="1400" dirty="0">
                <a:latin typeface="Consolas" panose="020B0609020204030204" pitchFamily="49" charset="0"/>
                <a:cs typeface="Times New Roman" pitchFamily="18" charset="0"/>
              </a:rPr>
              <a:t> * </a:t>
            </a:r>
            <a:r>
              <a:rPr lang="en-US" sz="1400" dirty="0" err="1">
                <a:latin typeface="Consolas" panose="020B0609020204030204" pitchFamily="49" charset="0"/>
                <a:cs typeface="Times New Roman" pitchFamily="18" charset="0"/>
              </a:rPr>
              <a:t>wB</a:t>
            </a:r>
            <a:r>
              <a:rPr lang="en-US" sz="1400" dirty="0">
                <a:latin typeface="Consolas" panose="020B0609020204030204" pitchFamily="49" charset="0"/>
                <a:cs typeface="Times New Roman" pitchFamily="18" charset="0"/>
              </a:rPr>
              <a:t> * </a:t>
            </a:r>
            <a:r>
              <a:rPr lang="en-US" sz="1400" dirty="0" err="1">
                <a:latin typeface="Consolas" panose="020B0609020204030204" pitchFamily="49" charset="0"/>
                <a:cs typeface="Times New Roman" pitchFamily="18" charset="0"/>
              </a:rPr>
              <a:t>sizeof</a:t>
            </a:r>
            <a:r>
              <a:rPr lang="en-US" sz="1400" dirty="0">
                <a:latin typeface="Consolas" panose="020B0609020204030204" pitchFamily="49" charset="0"/>
                <a:cs typeface="Times New Roman" pitchFamily="18" charset="0"/>
              </a:rPr>
              <a:t>(float);</a:t>
            </a:r>
          </a:p>
          <a:p>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cudaMalloc</a:t>
            </a:r>
            <a:r>
              <a:rPr lang="en-US" sz="1400" dirty="0">
                <a:latin typeface="Consolas" panose="020B0609020204030204" pitchFamily="49" charset="0"/>
                <a:cs typeface="Times New Roman" pitchFamily="18" charset="0"/>
              </a:rPr>
              <a:t>((void**)&amp;</a:t>
            </a:r>
            <a:r>
              <a:rPr lang="en-US" sz="1400" dirty="0" err="1">
                <a:latin typeface="Consolas" panose="020B0609020204030204" pitchFamily="49" charset="0"/>
                <a:cs typeface="Times New Roman" pitchFamily="18" charset="0"/>
              </a:rPr>
              <a:t>Bd</a:t>
            </a:r>
            <a:r>
              <a:rPr lang="en-US" sz="1400" dirty="0">
                <a:latin typeface="Consolas" panose="020B0609020204030204" pitchFamily="49" charset="0"/>
                <a:cs typeface="Times New Roman" pitchFamily="18" charset="0"/>
              </a:rPr>
              <a:t>, size);</a:t>
            </a:r>
          </a:p>
          <a:p>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cudaMemcpy</a:t>
            </a:r>
            <a:r>
              <a:rPr lang="en-US" sz="1400" dirty="0">
                <a:latin typeface="Consolas" panose="020B0609020204030204" pitchFamily="49" charset="0"/>
                <a:cs typeface="Times New Roman" pitchFamily="18" charset="0"/>
              </a:rPr>
              <a:t>(</a:t>
            </a:r>
            <a:r>
              <a:rPr lang="en-US" sz="1400" dirty="0" err="1">
                <a:latin typeface="Consolas" panose="020B0609020204030204" pitchFamily="49" charset="0"/>
                <a:cs typeface="Times New Roman" pitchFamily="18" charset="0"/>
              </a:rPr>
              <a:t>Bd</a:t>
            </a:r>
            <a:r>
              <a:rPr lang="en-US" sz="1400" dirty="0">
                <a:latin typeface="Consolas" panose="020B0609020204030204" pitchFamily="49" charset="0"/>
                <a:cs typeface="Times New Roman" pitchFamily="18" charset="0"/>
              </a:rPr>
              <a:t>, B, size, </a:t>
            </a:r>
            <a:r>
              <a:rPr lang="en-US" sz="1400" dirty="0" err="1">
                <a:latin typeface="Consolas" panose="020B0609020204030204" pitchFamily="49" charset="0"/>
                <a:cs typeface="Times New Roman" pitchFamily="18" charset="0"/>
              </a:rPr>
              <a:t>cudaMemcpyHostToDevice</a:t>
            </a:r>
            <a:r>
              <a:rPr lang="en-US" sz="1400" dirty="0">
                <a:latin typeface="Consolas" panose="020B0609020204030204" pitchFamily="49" charset="0"/>
                <a:cs typeface="Times New Roman" pitchFamily="18" charset="0"/>
              </a:rPr>
              <a:t>);</a:t>
            </a:r>
          </a:p>
        </p:txBody>
      </p:sp>
      <p:sp>
        <p:nvSpPr>
          <p:cNvPr id="969735" name="Rectangle 7"/>
          <p:cNvSpPr>
            <a:spLocks noChangeArrowheads="1"/>
          </p:cNvSpPr>
          <p:nvPr/>
        </p:nvSpPr>
        <p:spPr bwMode="auto">
          <a:xfrm>
            <a:off x="6493708" y="1036881"/>
            <a:ext cx="5618426" cy="4616648"/>
          </a:xfrm>
          <a:prstGeom prst="rect">
            <a:avLst/>
          </a:prstGeom>
          <a:solidFill>
            <a:schemeClr val="bg1">
              <a:lumMod val="95000"/>
            </a:schemeClr>
          </a:solidFill>
          <a:ln w="12700">
            <a:solidFill>
              <a:schemeClr val="tx1"/>
            </a:solidFill>
            <a:miter lim="800000"/>
            <a:headEnd/>
            <a:tailEnd/>
          </a:ln>
          <a:effectLst/>
        </p:spPr>
        <p:txBody>
          <a:bodyPr wrap="square">
            <a:spAutoFit/>
          </a:bodyPr>
          <a:lstStyle/>
          <a:p>
            <a:r>
              <a:rPr lang="en-US" sz="1400" dirty="0">
                <a:solidFill>
                  <a:schemeClr val="hlink"/>
                </a:solidFill>
                <a:latin typeface="Consolas" panose="020B0609020204030204" pitchFamily="49" charset="0"/>
                <a:cs typeface="Times New Roman" pitchFamily="18" charset="0"/>
              </a:rPr>
              <a:t>   </a:t>
            </a:r>
            <a:r>
              <a:rPr lang="en-US" sz="1400" dirty="0">
                <a:solidFill>
                  <a:srgbClr val="6AB06A"/>
                </a:solidFill>
                <a:latin typeface="Consolas" panose="020B0609020204030204" pitchFamily="49" charset="0"/>
                <a:cs typeface="Times New Roman" pitchFamily="18" charset="0"/>
              </a:rPr>
              <a:t>// Allocate C on the device</a:t>
            </a:r>
          </a:p>
          <a:p>
            <a:r>
              <a:rPr lang="en-US" sz="1400" dirty="0">
                <a:latin typeface="Consolas" panose="020B0609020204030204" pitchFamily="49" charset="0"/>
                <a:cs typeface="Times New Roman" pitchFamily="18" charset="0"/>
              </a:rPr>
              <a:t>   float* </a:t>
            </a:r>
            <a:r>
              <a:rPr lang="en-US" sz="1400" dirty="0" err="1">
                <a:latin typeface="Consolas" panose="020B0609020204030204" pitchFamily="49" charset="0"/>
                <a:cs typeface="Times New Roman" pitchFamily="18" charset="0"/>
              </a:rPr>
              <a:t>Cd</a:t>
            </a:r>
            <a:r>
              <a:rPr lang="en-US" sz="1400" dirty="0">
                <a:latin typeface="Consolas" panose="020B0609020204030204" pitchFamily="49" charset="0"/>
                <a:cs typeface="Times New Roman" pitchFamily="18" charset="0"/>
              </a:rPr>
              <a:t>;</a:t>
            </a:r>
          </a:p>
          <a:p>
            <a:r>
              <a:rPr lang="en-US" sz="1400" dirty="0">
                <a:latin typeface="Consolas" panose="020B0609020204030204" pitchFamily="49" charset="0"/>
                <a:cs typeface="Times New Roman" pitchFamily="18" charset="0"/>
              </a:rPr>
              <a:t>   size = </a:t>
            </a:r>
            <a:r>
              <a:rPr lang="en-US" sz="1400" dirty="0" err="1">
                <a:latin typeface="Consolas" panose="020B0609020204030204" pitchFamily="49" charset="0"/>
                <a:cs typeface="Times New Roman" pitchFamily="18" charset="0"/>
              </a:rPr>
              <a:t>hA</a:t>
            </a:r>
            <a:r>
              <a:rPr lang="en-US" sz="1400" dirty="0">
                <a:latin typeface="Consolas" panose="020B0609020204030204" pitchFamily="49" charset="0"/>
                <a:cs typeface="Times New Roman" pitchFamily="18" charset="0"/>
              </a:rPr>
              <a:t> * </a:t>
            </a:r>
            <a:r>
              <a:rPr lang="en-US" sz="1400" dirty="0" err="1">
                <a:latin typeface="Consolas" panose="020B0609020204030204" pitchFamily="49" charset="0"/>
                <a:cs typeface="Times New Roman" pitchFamily="18" charset="0"/>
              </a:rPr>
              <a:t>wB</a:t>
            </a:r>
            <a:r>
              <a:rPr lang="en-US" sz="1400" dirty="0">
                <a:latin typeface="Consolas" panose="020B0609020204030204" pitchFamily="49" charset="0"/>
                <a:cs typeface="Times New Roman" pitchFamily="18" charset="0"/>
              </a:rPr>
              <a:t> * </a:t>
            </a:r>
            <a:r>
              <a:rPr lang="en-US" sz="1400" dirty="0" err="1">
                <a:latin typeface="Consolas" panose="020B0609020204030204" pitchFamily="49" charset="0"/>
                <a:cs typeface="Times New Roman" pitchFamily="18" charset="0"/>
              </a:rPr>
              <a:t>sizeof</a:t>
            </a:r>
            <a:r>
              <a:rPr lang="en-US" sz="1400" dirty="0">
                <a:latin typeface="Consolas" panose="020B0609020204030204" pitchFamily="49" charset="0"/>
                <a:cs typeface="Times New Roman" pitchFamily="18" charset="0"/>
              </a:rPr>
              <a:t>(float);</a:t>
            </a:r>
          </a:p>
          <a:p>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cudaMalloc</a:t>
            </a:r>
            <a:r>
              <a:rPr lang="en-US" sz="1400" dirty="0">
                <a:latin typeface="Consolas" panose="020B0609020204030204" pitchFamily="49" charset="0"/>
                <a:cs typeface="Times New Roman" pitchFamily="18" charset="0"/>
              </a:rPr>
              <a:t>((void**)&amp;</a:t>
            </a:r>
            <a:r>
              <a:rPr lang="en-US" sz="1400" dirty="0" err="1">
                <a:latin typeface="Consolas" panose="020B0609020204030204" pitchFamily="49" charset="0"/>
                <a:cs typeface="Times New Roman" pitchFamily="18" charset="0"/>
              </a:rPr>
              <a:t>Cd</a:t>
            </a:r>
            <a:r>
              <a:rPr lang="en-US" sz="1400" dirty="0">
                <a:latin typeface="Consolas" panose="020B0609020204030204" pitchFamily="49" charset="0"/>
                <a:cs typeface="Times New Roman" pitchFamily="18" charset="0"/>
              </a:rPr>
              <a:t>, size);</a:t>
            </a:r>
          </a:p>
          <a:p>
            <a:r>
              <a:rPr lang="en-US" sz="1400" dirty="0">
                <a:latin typeface="Consolas" panose="020B0609020204030204" pitchFamily="49" charset="0"/>
                <a:cs typeface="Times New Roman" pitchFamily="18" charset="0"/>
              </a:rPr>
              <a:t>  </a:t>
            </a:r>
          </a:p>
          <a:p>
            <a:r>
              <a:rPr lang="en-US" sz="1400" dirty="0">
                <a:solidFill>
                  <a:schemeClr val="hlink"/>
                </a:solidFill>
                <a:latin typeface="Consolas" panose="020B0609020204030204" pitchFamily="49" charset="0"/>
                <a:cs typeface="Times New Roman" pitchFamily="18" charset="0"/>
              </a:rPr>
              <a:t>   </a:t>
            </a:r>
            <a:r>
              <a:rPr lang="en-US" sz="1400" dirty="0">
                <a:solidFill>
                  <a:srgbClr val="6AB06A"/>
                </a:solidFill>
                <a:latin typeface="Consolas" panose="020B0609020204030204" pitchFamily="49" charset="0"/>
                <a:cs typeface="Times New Roman" pitchFamily="18" charset="0"/>
              </a:rPr>
              <a:t>// Compute the execution configuration *</a:t>
            </a:r>
            <a:r>
              <a:rPr lang="en-US" sz="1400" b="1" dirty="0">
                <a:solidFill>
                  <a:srgbClr val="6AB06A"/>
                </a:solidFill>
                <a:latin typeface="Consolas" panose="020B0609020204030204" pitchFamily="49" charset="0"/>
                <a:cs typeface="Times New Roman" pitchFamily="18" charset="0"/>
              </a:rPr>
              <a:t>assuming</a:t>
            </a:r>
            <a:r>
              <a:rPr lang="en-US" sz="1400" dirty="0">
                <a:solidFill>
                  <a:srgbClr val="6AB06A"/>
                </a:solidFill>
                <a:latin typeface="Consolas" panose="020B0609020204030204" pitchFamily="49" charset="0"/>
                <a:cs typeface="Times New Roman" pitchFamily="18" charset="0"/>
              </a:rPr>
              <a:t>*</a:t>
            </a:r>
          </a:p>
          <a:p>
            <a:r>
              <a:rPr lang="en-US" sz="1400" dirty="0">
                <a:solidFill>
                  <a:schemeClr val="hlink"/>
                </a:solidFill>
                <a:latin typeface="Consolas" panose="020B0609020204030204" pitchFamily="49" charset="0"/>
                <a:cs typeface="Times New Roman" pitchFamily="18" charset="0"/>
              </a:rPr>
              <a:t>   </a:t>
            </a:r>
            <a:r>
              <a:rPr lang="en-US" sz="1400" dirty="0">
                <a:solidFill>
                  <a:srgbClr val="6AB06A"/>
                </a:solidFill>
                <a:latin typeface="Consolas" panose="020B0609020204030204" pitchFamily="49" charset="0"/>
                <a:cs typeface="Times New Roman" pitchFamily="18" charset="0"/>
              </a:rPr>
              <a:t>// the matrix dimensions are multiples of BLOCK_SIZE</a:t>
            </a:r>
          </a:p>
          <a:p>
            <a:r>
              <a:rPr lang="en-US" sz="1400" dirty="0">
                <a:latin typeface="Consolas" panose="020B0609020204030204" pitchFamily="49" charset="0"/>
                <a:cs typeface="Times New Roman" pitchFamily="18" charset="0"/>
              </a:rPr>
              <a:t>   dim3 </a:t>
            </a:r>
            <a:r>
              <a:rPr lang="en-US" sz="1400" dirty="0" err="1">
                <a:latin typeface="Consolas" panose="020B0609020204030204" pitchFamily="49" charset="0"/>
                <a:cs typeface="Times New Roman" pitchFamily="18" charset="0"/>
              </a:rPr>
              <a:t>dimBlock</a:t>
            </a:r>
            <a:r>
              <a:rPr lang="en-US" sz="1400" dirty="0">
                <a:latin typeface="Consolas" panose="020B0609020204030204" pitchFamily="49" charset="0"/>
                <a:cs typeface="Times New Roman" pitchFamily="18" charset="0"/>
              </a:rPr>
              <a:t>(BLOCK_SIZE, BLOCK_SIZE);</a:t>
            </a:r>
          </a:p>
          <a:p>
            <a:r>
              <a:rPr lang="en-US" sz="1400" dirty="0">
                <a:latin typeface="Consolas" panose="020B0609020204030204" pitchFamily="49" charset="0"/>
                <a:cs typeface="Times New Roman" pitchFamily="18" charset="0"/>
              </a:rPr>
              <a:t>   dim3 </a:t>
            </a:r>
            <a:r>
              <a:rPr lang="en-US" sz="1400" dirty="0" err="1">
                <a:latin typeface="Consolas" panose="020B0609020204030204" pitchFamily="49" charset="0"/>
                <a:cs typeface="Times New Roman" pitchFamily="18" charset="0"/>
              </a:rPr>
              <a:t>dimGrid</a:t>
            </a:r>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wB</a:t>
            </a:r>
            <a:r>
              <a:rPr lang="en-US" sz="1400" dirty="0">
                <a:latin typeface="Consolas" panose="020B0609020204030204" pitchFamily="49" charset="0"/>
                <a:cs typeface="Times New Roman" pitchFamily="18" charset="0"/>
              </a:rPr>
              <a:t>/</a:t>
            </a:r>
            <a:r>
              <a:rPr lang="en-US" sz="1400" dirty="0" err="1">
                <a:latin typeface="Consolas" panose="020B0609020204030204" pitchFamily="49" charset="0"/>
                <a:cs typeface="Times New Roman" pitchFamily="18" charset="0"/>
              </a:rPr>
              <a:t>dimBlock.x</a:t>
            </a:r>
            <a:r>
              <a:rPr lang="en-US" sz="1400" dirty="0">
                <a:latin typeface="Consolas" panose="020B0609020204030204" pitchFamily="49" charset="0"/>
                <a:cs typeface="Times New Roman" pitchFamily="18" charset="0"/>
              </a:rPr>
              <a:t> , </a:t>
            </a:r>
            <a:r>
              <a:rPr lang="en-US" sz="1400" dirty="0" err="1">
                <a:latin typeface="Consolas" panose="020B0609020204030204" pitchFamily="49" charset="0"/>
                <a:cs typeface="Times New Roman" pitchFamily="18" charset="0"/>
              </a:rPr>
              <a:t>hA</a:t>
            </a:r>
            <a:r>
              <a:rPr lang="en-US" sz="1400" dirty="0">
                <a:latin typeface="Consolas" panose="020B0609020204030204" pitchFamily="49" charset="0"/>
                <a:cs typeface="Times New Roman" pitchFamily="18" charset="0"/>
              </a:rPr>
              <a:t>/</a:t>
            </a:r>
            <a:r>
              <a:rPr lang="en-US" sz="1400" dirty="0" err="1">
                <a:latin typeface="Consolas" panose="020B0609020204030204" pitchFamily="49" charset="0"/>
                <a:cs typeface="Times New Roman" pitchFamily="18" charset="0"/>
              </a:rPr>
              <a:t>dimBlock.y</a:t>
            </a:r>
            <a:r>
              <a:rPr lang="en-US" sz="1400" dirty="0">
                <a:latin typeface="Consolas" panose="020B0609020204030204" pitchFamily="49" charset="0"/>
                <a:cs typeface="Times New Roman" pitchFamily="18" charset="0"/>
              </a:rPr>
              <a:t> );</a:t>
            </a:r>
          </a:p>
          <a:p>
            <a:r>
              <a:rPr lang="en-US" sz="1400" dirty="0">
                <a:latin typeface="Consolas" panose="020B0609020204030204" pitchFamily="49" charset="0"/>
                <a:cs typeface="Times New Roman" pitchFamily="18" charset="0"/>
              </a:rPr>
              <a:t>  </a:t>
            </a:r>
          </a:p>
          <a:p>
            <a:r>
              <a:rPr lang="en-US" sz="1400" dirty="0">
                <a:solidFill>
                  <a:schemeClr val="hlink"/>
                </a:solidFill>
                <a:latin typeface="Consolas" panose="020B0609020204030204" pitchFamily="49" charset="0"/>
                <a:cs typeface="Times New Roman" pitchFamily="18" charset="0"/>
              </a:rPr>
              <a:t>   </a:t>
            </a:r>
            <a:r>
              <a:rPr lang="en-US" sz="1400" dirty="0">
                <a:solidFill>
                  <a:srgbClr val="6AB06A"/>
                </a:solidFill>
                <a:latin typeface="Consolas" panose="020B0609020204030204" pitchFamily="49" charset="0"/>
                <a:cs typeface="Times New Roman" pitchFamily="18" charset="0"/>
              </a:rPr>
              <a:t>// Launch the device computation</a:t>
            </a:r>
          </a:p>
          <a:p>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Muld</a:t>
            </a:r>
            <a:r>
              <a:rPr lang="en-US" sz="1400" dirty="0">
                <a:latin typeface="Consolas" panose="020B0609020204030204" pitchFamily="49" charset="0"/>
                <a:cs typeface="Times New Roman" pitchFamily="18" charset="0"/>
              </a:rPr>
              <a:t>&lt;&lt;&lt;</a:t>
            </a:r>
            <a:r>
              <a:rPr lang="en-US" sz="1400" dirty="0" err="1">
                <a:latin typeface="Consolas" panose="020B0609020204030204" pitchFamily="49" charset="0"/>
                <a:cs typeface="Times New Roman" pitchFamily="18" charset="0"/>
              </a:rPr>
              <a:t>dimGrid</a:t>
            </a:r>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dimBlock</a:t>
            </a:r>
            <a:r>
              <a:rPr lang="en-US" sz="1400" dirty="0">
                <a:latin typeface="Consolas" panose="020B0609020204030204" pitchFamily="49" charset="0"/>
                <a:cs typeface="Times New Roman" pitchFamily="18" charset="0"/>
              </a:rPr>
              <a:t>&gt;&gt;&gt;(</a:t>
            </a:r>
            <a:r>
              <a:rPr lang="en-US" sz="1400" dirty="0" err="1">
                <a:latin typeface="Consolas" panose="020B0609020204030204" pitchFamily="49" charset="0"/>
                <a:cs typeface="Times New Roman" pitchFamily="18" charset="0"/>
              </a:rPr>
              <a:t>Ad,Bd,wA,wB,Cd</a:t>
            </a:r>
            <a:r>
              <a:rPr lang="en-US" sz="1400" dirty="0">
                <a:latin typeface="Consolas" panose="020B0609020204030204" pitchFamily="49" charset="0"/>
                <a:cs typeface="Times New Roman" pitchFamily="18" charset="0"/>
              </a:rPr>
              <a:t>);</a:t>
            </a:r>
          </a:p>
          <a:p>
            <a:r>
              <a:rPr lang="en-US" sz="1400" dirty="0">
                <a:latin typeface="Consolas" panose="020B0609020204030204" pitchFamily="49" charset="0"/>
                <a:cs typeface="Times New Roman" pitchFamily="18" charset="0"/>
              </a:rPr>
              <a:t> </a:t>
            </a:r>
          </a:p>
          <a:p>
            <a:r>
              <a:rPr lang="en-US" sz="1400" dirty="0">
                <a:solidFill>
                  <a:schemeClr val="hlink"/>
                </a:solidFill>
                <a:latin typeface="Consolas" panose="020B0609020204030204" pitchFamily="49" charset="0"/>
                <a:cs typeface="Times New Roman" pitchFamily="18" charset="0"/>
              </a:rPr>
              <a:t>   </a:t>
            </a:r>
            <a:r>
              <a:rPr lang="en-US" sz="1400" dirty="0">
                <a:solidFill>
                  <a:srgbClr val="6AB06A"/>
                </a:solidFill>
                <a:latin typeface="Consolas" panose="020B0609020204030204" pitchFamily="49" charset="0"/>
                <a:cs typeface="Times New Roman" pitchFamily="18" charset="0"/>
              </a:rPr>
              <a:t>// Read C from the device</a:t>
            </a:r>
          </a:p>
          <a:p>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cudaMemcpy</a:t>
            </a:r>
            <a:r>
              <a:rPr lang="en-US" sz="1400" dirty="0">
                <a:latin typeface="Consolas" panose="020B0609020204030204" pitchFamily="49" charset="0"/>
                <a:cs typeface="Times New Roman" pitchFamily="18" charset="0"/>
              </a:rPr>
              <a:t>(C, Cd, size, </a:t>
            </a:r>
            <a:r>
              <a:rPr lang="en-US" sz="1400" dirty="0" err="1">
                <a:latin typeface="Consolas" panose="020B0609020204030204" pitchFamily="49" charset="0"/>
                <a:cs typeface="Times New Roman" pitchFamily="18" charset="0"/>
              </a:rPr>
              <a:t>cudaMemcpyDeviceToHost</a:t>
            </a:r>
            <a:r>
              <a:rPr lang="en-US" sz="1400" dirty="0">
                <a:latin typeface="Consolas" panose="020B0609020204030204" pitchFamily="49" charset="0"/>
                <a:cs typeface="Times New Roman" pitchFamily="18" charset="0"/>
              </a:rPr>
              <a:t>);</a:t>
            </a:r>
          </a:p>
          <a:p>
            <a:r>
              <a:rPr lang="en-US" sz="1400" dirty="0">
                <a:latin typeface="Consolas" panose="020B0609020204030204" pitchFamily="49" charset="0"/>
                <a:cs typeface="Times New Roman" pitchFamily="18" charset="0"/>
              </a:rPr>
              <a:t>  </a:t>
            </a:r>
          </a:p>
          <a:p>
            <a:r>
              <a:rPr lang="en-US" sz="1400" dirty="0">
                <a:solidFill>
                  <a:schemeClr val="hlink"/>
                </a:solidFill>
                <a:latin typeface="Consolas" panose="020B0609020204030204" pitchFamily="49" charset="0"/>
                <a:cs typeface="Times New Roman" pitchFamily="18" charset="0"/>
              </a:rPr>
              <a:t>   </a:t>
            </a:r>
            <a:r>
              <a:rPr lang="en-US" sz="1400" dirty="0">
                <a:solidFill>
                  <a:srgbClr val="6AB06A"/>
                </a:solidFill>
                <a:latin typeface="Consolas" panose="020B0609020204030204" pitchFamily="49" charset="0"/>
                <a:cs typeface="Times New Roman" pitchFamily="18" charset="0"/>
              </a:rPr>
              <a:t>// Free global memory</a:t>
            </a:r>
          </a:p>
          <a:p>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cudaFree</a:t>
            </a:r>
            <a:r>
              <a:rPr lang="en-US" sz="1400" dirty="0">
                <a:latin typeface="Consolas" panose="020B0609020204030204" pitchFamily="49" charset="0"/>
                <a:cs typeface="Times New Roman" pitchFamily="18" charset="0"/>
              </a:rPr>
              <a:t>(Ad);</a:t>
            </a:r>
          </a:p>
          <a:p>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cudaFree</a:t>
            </a:r>
            <a:r>
              <a:rPr lang="en-US" sz="1400" dirty="0">
                <a:latin typeface="Consolas" panose="020B0609020204030204" pitchFamily="49" charset="0"/>
                <a:cs typeface="Times New Roman" pitchFamily="18" charset="0"/>
              </a:rPr>
              <a:t>(</a:t>
            </a:r>
            <a:r>
              <a:rPr lang="en-US" sz="1400" dirty="0" err="1">
                <a:latin typeface="Consolas" panose="020B0609020204030204" pitchFamily="49" charset="0"/>
                <a:cs typeface="Times New Roman" pitchFamily="18" charset="0"/>
              </a:rPr>
              <a:t>Bd</a:t>
            </a:r>
            <a:r>
              <a:rPr lang="en-US" sz="1400" dirty="0">
                <a:latin typeface="Consolas" panose="020B0609020204030204" pitchFamily="49" charset="0"/>
                <a:cs typeface="Times New Roman" pitchFamily="18" charset="0"/>
              </a:rPr>
              <a:t>);</a:t>
            </a:r>
          </a:p>
          <a:p>
            <a:r>
              <a:rPr lang="en-US" sz="1400" dirty="0">
                <a:latin typeface="Consolas" panose="020B0609020204030204" pitchFamily="49" charset="0"/>
                <a:cs typeface="Times New Roman" pitchFamily="18" charset="0"/>
              </a:rPr>
              <a:t>   </a:t>
            </a:r>
            <a:r>
              <a:rPr lang="en-US" sz="1400" dirty="0" err="1">
                <a:latin typeface="Consolas" panose="020B0609020204030204" pitchFamily="49" charset="0"/>
                <a:cs typeface="Times New Roman" pitchFamily="18" charset="0"/>
              </a:rPr>
              <a:t>cudaFree</a:t>
            </a:r>
            <a:r>
              <a:rPr lang="en-US" sz="1400" dirty="0">
                <a:latin typeface="Consolas" panose="020B0609020204030204" pitchFamily="49" charset="0"/>
                <a:cs typeface="Times New Roman" pitchFamily="18" charset="0"/>
              </a:rPr>
              <a:t>(</a:t>
            </a:r>
            <a:r>
              <a:rPr lang="en-US" sz="1400" dirty="0" err="1">
                <a:latin typeface="Consolas" panose="020B0609020204030204" pitchFamily="49" charset="0"/>
                <a:cs typeface="Times New Roman" pitchFamily="18" charset="0"/>
              </a:rPr>
              <a:t>Cd</a:t>
            </a:r>
            <a:r>
              <a:rPr lang="en-US" sz="1400" dirty="0">
                <a:latin typeface="Consolas" panose="020B0609020204030204" pitchFamily="49" charset="0"/>
                <a:cs typeface="Times New Roman" pitchFamily="18" charset="0"/>
              </a:rPr>
              <a:t>);</a:t>
            </a:r>
          </a:p>
          <a:p>
            <a:r>
              <a:rPr lang="en-US" sz="1400" dirty="0">
                <a:latin typeface="Consolas" panose="020B0609020204030204" pitchFamily="49" charset="0"/>
                <a:cs typeface="Times New Roman" pitchFamily="18" charset="0"/>
              </a:rPr>
              <a:t>}</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31</a:t>
            </a:fld>
            <a:endParaRPr lang="en-US" altLang="en-US" dirty="0"/>
          </a:p>
        </p:txBody>
      </p:sp>
    </p:spTree>
    <p:extLst>
      <p:ext uri="{BB962C8B-B14F-4D97-AF65-F5344CB8AC3E}">
        <p14:creationId xmlns:p14="http://schemas.microsoft.com/office/powerpoint/2010/main" val="3218571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2086" name="Object 6"/>
          <p:cNvGraphicFramePr>
            <a:graphicFrameLocks noChangeAspect="1"/>
          </p:cNvGraphicFramePr>
          <p:nvPr/>
        </p:nvGraphicFramePr>
        <p:xfrm>
          <a:off x="2362200" y="215901"/>
          <a:ext cx="6946900" cy="6227763"/>
        </p:xfrm>
        <a:graphic>
          <a:graphicData uri="http://schemas.openxmlformats.org/presentationml/2006/ole">
            <mc:AlternateContent xmlns:mc="http://schemas.openxmlformats.org/markup-compatibility/2006">
              <mc:Choice xmlns:v="urn:schemas-microsoft-com:vml" Requires="v">
                <p:oleObj name="Visio" r:id="rId3" imgW="9189112" imgH="8237430" progId="Visio.Drawing.11">
                  <p:embed/>
                </p:oleObj>
              </mc:Choice>
              <mc:Fallback>
                <p:oleObj name="Visio" r:id="rId3" imgW="9189112" imgH="8237430" progId="Visio.Drawing.11">
                  <p:embed/>
                  <p:pic>
                    <p:nvPicPr>
                      <p:cNvPr id="30208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15901"/>
                        <a:ext cx="6946900" cy="622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2607EFA3-406F-4E56-9DD2-4C036976C4CD}" type="slidenum">
              <a:rPr lang="en-US" altLang="en-US" smtClean="0"/>
              <a:pPr/>
              <a:t>32</a:t>
            </a:fld>
            <a:endParaRPr lang="en-US" altLang="en-US" dirty="0"/>
          </a:p>
        </p:txBody>
      </p:sp>
    </p:spTree>
    <p:extLst>
      <p:ext uri="{BB962C8B-B14F-4D97-AF65-F5344CB8AC3E}">
        <p14:creationId xmlns:p14="http://schemas.microsoft.com/office/powerpoint/2010/main" val="1203419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CF0989-ACCA-4213-BA55-3B0C2CB4E14B}"/>
              </a:ext>
            </a:extLst>
          </p:cNvPr>
          <p:cNvSpPr/>
          <p:nvPr/>
        </p:nvSpPr>
        <p:spPr>
          <a:xfrm>
            <a:off x="6252115" y="158513"/>
            <a:ext cx="5880407" cy="6555641"/>
          </a:xfrm>
          <a:prstGeom prst="rect">
            <a:avLst/>
          </a:prstGeom>
          <a:solidFill>
            <a:schemeClr val="bg1">
              <a:lumMod val="95000"/>
            </a:schemeClr>
          </a:solidFill>
          <a:ln>
            <a:solidFill>
              <a:srgbClr val="030400"/>
            </a:solidFill>
          </a:ln>
        </p:spPr>
        <p:txBody>
          <a:bodyPr wrap="square">
            <a:spAutoFit/>
          </a:bodyPr>
          <a:lstStyle/>
          <a:p>
            <a:pPr lvl="0"/>
            <a:r>
              <a:rPr lang="en-US" sz="1200" dirty="0">
                <a:solidFill>
                  <a:prstClr val="black"/>
                </a:solidFill>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Shared memory for the sub-matrices (tiles) of  A and B</a:t>
            </a:r>
          </a:p>
          <a:p>
            <a:pPr lvl="0"/>
            <a:r>
              <a:rPr lang="en-US" sz="1200" b="1" dirty="0">
                <a:solidFill>
                  <a:prstClr val="black"/>
                </a:solidFill>
                <a:latin typeface="Consolas" panose="020B0609020204030204" pitchFamily="49" charset="0"/>
                <a:cs typeface="Times New Roman" pitchFamily="18" charset="0"/>
              </a:rPr>
              <a:t>    __shared__ float As[BLOCK_SIZE][BLOCK_SIZE];</a:t>
            </a:r>
          </a:p>
          <a:p>
            <a:pPr lvl="0"/>
            <a:r>
              <a:rPr lang="en-US" sz="1200" b="1" dirty="0">
                <a:solidFill>
                  <a:prstClr val="black"/>
                </a:solidFill>
                <a:latin typeface="Consolas" panose="020B0609020204030204" pitchFamily="49" charset="0"/>
                <a:cs typeface="Times New Roman" pitchFamily="18" charset="0"/>
              </a:rPr>
              <a:t>    __shared__ float Bs[BLOCK_SIZE][BLOCK_SIZE];</a:t>
            </a:r>
          </a:p>
          <a:p>
            <a:pPr lvl="0"/>
            <a:endParaRPr lang="en-US" sz="1200" dirty="0">
              <a:solidFill>
                <a:prstClr val="black"/>
              </a:solidFill>
              <a:latin typeface="Consolas" panose="020B0609020204030204" pitchFamily="49" charset="0"/>
              <a:cs typeface="Times New Roman" pitchFamily="18" charset="0"/>
            </a:endParaRPr>
          </a:p>
          <a:p>
            <a:pPr lvl="0"/>
            <a:r>
              <a:rPr lang="en-US" sz="1200" dirty="0">
                <a:solidFill>
                  <a:prstClr val="black"/>
                </a:solidFill>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Loop over all the sub-matrices (tiles) of A and B required to</a:t>
            </a:r>
          </a:p>
          <a:p>
            <a:pPr lvl="0"/>
            <a:r>
              <a:rPr lang="en-US" sz="1200" dirty="0">
                <a:solidFill>
                  <a:srgbClr val="0563C1"/>
                </a:solidFill>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compute the block sub-matrix; moving in A left to right in</a:t>
            </a:r>
          </a:p>
          <a:p>
            <a:pPr lvl="0"/>
            <a:r>
              <a:rPr lang="en-US" sz="1200" dirty="0">
                <a:solidFill>
                  <a:srgbClr val="0563C1"/>
                </a:solidFill>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a row, and in B from top to bottom in a column</a:t>
            </a:r>
          </a:p>
          <a:p>
            <a:pPr lvl="0"/>
            <a:r>
              <a:rPr lang="en-US" sz="1200" b="1" dirty="0">
                <a:solidFill>
                  <a:prstClr val="black"/>
                </a:solidFill>
                <a:latin typeface="Consolas" panose="020B0609020204030204" pitchFamily="49" charset="0"/>
                <a:cs typeface="Times New Roman" pitchFamily="18" charset="0"/>
              </a:rPr>
              <a:t>   for (int a = </a:t>
            </a:r>
            <a:r>
              <a:rPr lang="en-US" sz="1200" b="1" dirty="0" err="1">
                <a:solidFill>
                  <a:prstClr val="black"/>
                </a:solidFill>
                <a:latin typeface="Consolas" panose="020B0609020204030204" pitchFamily="49" charset="0"/>
                <a:cs typeface="Times New Roman" pitchFamily="18" charset="0"/>
              </a:rPr>
              <a:t>aBegin</a:t>
            </a:r>
            <a:r>
              <a:rPr lang="en-US" sz="1200" b="1" dirty="0">
                <a:solidFill>
                  <a:prstClr val="black"/>
                </a:solidFill>
                <a:latin typeface="Consolas" panose="020B0609020204030204" pitchFamily="49" charset="0"/>
                <a:cs typeface="Times New Roman" pitchFamily="18" charset="0"/>
              </a:rPr>
              <a:t>, b = </a:t>
            </a:r>
            <a:r>
              <a:rPr lang="en-US" sz="1200" b="1" dirty="0" err="1">
                <a:solidFill>
                  <a:prstClr val="black"/>
                </a:solidFill>
                <a:latin typeface="Consolas" panose="020B0609020204030204" pitchFamily="49" charset="0"/>
                <a:cs typeface="Times New Roman" pitchFamily="18" charset="0"/>
              </a:rPr>
              <a:t>bBegin</a:t>
            </a:r>
            <a:r>
              <a:rPr lang="en-US" sz="1200" b="1" dirty="0">
                <a:solidFill>
                  <a:prstClr val="black"/>
                </a:solidFill>
                <a:latin typeface="Consolas" panose="020B0609020204030204" pitchFamily="49" charset="0"/>
                <a:cs typeface="Times New Roman" pitchFamily="18" charset="0"/>
              </a:rPr>
              <a:t>;</a:t>
            </a:r>
          </a:p>
          <a:p>
            <a:pPr lvl="0"/>
            <a:r>
              <a:rPr lang="en-US" sz="1200" b="1" dirty="0">
                <a:solidFill>
                  <a:prstClr val="black"/>
                </a:solidFill>
                <a:latin typeface="Consolas" panose="020B0609020204030204" pitchFamily="49" charset="0"/>
                <a:cs typeface="Times New Roman" pitchFamily="18" charset="0"/>
              </a:rPr>
              <a:t>      a &lt;= </a:t>
            </a:r>
            <a:r>
              <a:rPr lang="en-US" sz="1200" b="1" dirty="0" err="1">
                <a:solidFill>
                  <a:prstClr val="black"/>
                </a:solidFill>
                <a:latin typeface="Consolas" panose="020B0609020204030204" pitchFamily="49" charset="0"/>
                <a:cs typeface="Times New Roman" pitchFamily="18" charset="0"/>
              </a:rPr>
              <a:t>aEnd</a:t>
            </a:r>
            <a:r>
              <a:rPr lang="en-US" sz="1200" b="1" dirty="0">
                <a:solidFill>
                  <a:prstClr val="black"/>
                </a:solidFill>
                <a:latin typeface="Consolas" panose="020B0609020204030204" pitchFamily="49" charset="0"/>
                <a:cs typeface="Times New Roman" pitchFamily="18" charset="0"/>
              </a:rPr>
              <a:t>;</a:t>
            </a:r>
          </a:p>
          <a:p>
            <a:pPr lvl="0"/>
            <a:r>
              <a:rPr lang="en-US" sz="1200" b="1" dirty="0">
                <a:solidFill>
                  <a:prstClr val="black"/>
                </a:solidFill>
                <a:latin typeface="Consolas" panose="020B0609020204030204" pitchFamily="49" charset="0"/>
                <a:cs typeface="Times New Roman" pitchFamily="18" charset="0"/>
              </a:rPr>
              <a:t>      a += </a:t>
            </a:r>
            <a:r>
              <a:rPr lang="en-US" sz="1200" b="1" dirty="0" err="1">
                <a:solidFill>
                  <a:prstClr val="black"/>
                </a:solidFill>
                <a:latin typeface="Consolas" panose="020B0609020204030204" pitchFamily="49" charset="0"/>
                <a:cs typeface="Times New Roman" pitchFamily="18" charset="0"/>
              </a:rPr>
              <a:t>aStep</a:t>
            </a:r>
            <a:r>
              <a:rPr lang="en-US" sz="1200" b="1" dirty="0">
                <a:solidFill>
                  <a:prstClr val="black"/>
                </a:solidFill>
                <a:latin typeface="Consolas" panose="020B0609020204030204" pitchFamily="49" charset="0"/>
                <a:cs typeface="Times New Roman" pitchFamily="18" charset="0"/>
              </a:rPr>
              <a:t>, b += </a:t>
            </a:r>
            <a:r>
              <a:rPr lang="en-US" sz="1200" b="1" dirty="0" err="1">
                <a:solidFill>
                  <a:prstClr val="black"/>
                </a:solidFill>
                <a:latin typeface="Consolas" panose="020B0609020204030204" pitchFamily="49" charset="0"/>
                <a:cs typeface="Times New Roman" pitchFamily="18" charset="0"/>
              </a:rPr>
              <a:t>bStep</a:t>
            </a:r>
            <a:r>
              <a:rPr lang="en-US" sz="1200" b="1" dirty="0">
                <a:solidFill>
                  <a:prstClr val="black"/>
                </a:solidFill>
                <a:latin typeface="Consolas" panose="020B0609020204030204" pitchFamily="49" charset="0"/>
                <a:cs typeface="Times New Roman" pitchFamily="18" charset="0"/>
              </a:rPr>
              <a:t>) {</a:t>
            </a:r>
          </a:p>
          <a:p>
            <a:pPr lvl="0"/>
            <a:endParaRPr lang="en-US" sz="1200" b="1" dirty="0">
              <a:solidFill>
                <a:prstClr val="black"/>
              </a:solidFill>
              <a:latin typeface="Consolas" panose="020B0609020204030204" pitchFamily="49" charset="0"/>
              <a:cs typeface="Times New Roman" pitchFamily="18" charset="0"/>
            </a:endParaRPr>
          </a:p>
          <a:p>
            <a:pPr lvl="0"/>
            <a:r>
              <a:rPr lang="en-US" sz="1200" dirty="0">
                <a:solidFill>
                  <a:srgbClr val="0563C1"/>
                </a:solidFill>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Load tiles from global memory into shared memory; each</a:t>
            </a:r>
          </a:p>
          <a:p>
            <a:pPr lvl="0"/>
            <a:r>
              <a:rPr lang="en-US" sz="1200" dirty="0">
                <a:solidFill>
                  <a:srgbClr val="0563C1"/>
                </a:solidFill>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thread loads one element of the two tiles from A &amp; B</a:t>
            </a:r>
          </a:p>
          <a:p>
            <a:pPr lvl="0"/>
            <a:r>
              <a:rPr lang="en-US" sz="1200" b="1" dirty="0">
                <a:solidFill>
                  <a:prstClr val="black"/>
                </a:solidFill>
                <a:latin typeface="Consolas" panose="020B0609020204030204" pitchFamily="49" charset="0"/>
                <a:cs typeface="Times New Roman" pitchFamily="18" charset="0"/>
              </a:rPr>
              <a:t>         As[ty][</a:t>
            </a:r>
            <a:r>
              <a:rPr lang="en-US" sz="1200" b="1" dirty="0" err="1">
                <a:solidFill>
                  <a:prstClr val="black"/>
                </a:solidFill>
                <a:latin typeface="Consolas" panose="020B0609020204030204" pitchFamily="49" charset="0"/>
                <a:cs typeface="Times New Roman" pitchFamily="18" charset="0"/>
              </a:rPr>
              <a:t>tx</a:t>
            </a:r>
            <a:r>
              <a:rPr lang="en-US" sz="1200" b="1" dirty="0">
                <a:solidFill>
                  <a:prstClr val="black"/>
                </a:solidFill>
                <a:latin typeface="Consolas" panose="020B0609020204030204" pitchFamily="49" charset="0"/>
                <a:cs typeface="Times New Roman" pitchFamily="18" charset="0"/>
              </a:rPr>
              <a:t>] = A[a + </a:t>
            </a:r>
            <a:r>
              <a:rPr lang="en-US" sz="1200" b="1" dirty="0" err="1">
                <a:solidFill>
                  <a:prstClr val="black"/>
                </a:solidFill>
                <a:latin typeface="Consolas" panose="020B0609020204030204" pitchFamily="49" charset="0"/>
                <a:cs typeface="Times New Roman" pitchFamily="18" charset="0"/>
              </a:rPr>
              <a:t>wA</a:t>
            </a:r>
            <a:r>
              <a:rPr lang="en-US" sz="1200" b="1" dirty="0">
                <a:solidFill>
                  <a:prstClr val="black"/>
                </a:solidFill>
                <a:latin typeface="Consolas" panose="020B0609020204030204" pitchFamily="49" charset="0"/>
                <a:cs typeface="Times New Roman" pitchFamily="18" charset="0"/>
              </a:rPr>
              <a:t> * ty + </a:t>
            </a:r>
            <a:r>
              <a:rPr lang="en-US" sz="1200" b="1" dirty="0" err="1">
                <a:solidFill>
                  <a:prstClr val="black"/>
                </a:solidFill>
                <a:latin typeface="Consolas" panose="020B0609020204030204" pitchFamily="49" charset="0"/>
                <a:cs typeface="Times New Roman" pitchFamily="18" charset="0"/>
              </a:rPr>
              <a:t>tx</a:t>
            </a:r>
            <a:r>
              <a:rPr lang="en-US" sz="1200" b="1" dirty="0">
                <a:solidFill>
                  <a:prstClr val="black"/>
                </a:solidFill>
                <a:latin typeface="Consolas" panose="020B0609020204030204" pitchFamily="49" charset="0"/>
                <a:cs typeface="Times New Roman" pitchFamily="18" charset="0"/>
              </a:rPr>
              <a:t>];</a:t>
            </a:r>
          </a:p>
          <a:p>
            <a:pPr lvl="0"/>
            <a:r>
              <a:rPr lang="en-US" sz="1200" b="1" dirty="0">
                <a:solidFill>
                  <a:prstClr val="black"/>
                </a:solidFill>
                <a:latin typeface="Consolas" panose="020B0609020204030204" pitchFamily="49" charset="0"/>
                <a:cs typeface="Times New Roman" pitchFamily="18" charset="0"/>
              </a:rPr>
              <a:t>         Bs[ty][</a:t>
            </a:r>
            <a:r>
              <a:rPr lang="en-US" sz="1200" b="1" dirty="0" err="1">
                <a:solidFill>
                  <a:prstClr val="black"/>
                </a:solidFill>
                <a:latin typeface="Consolas" panose="020B0609020204030204" pitchFamily="49" charset="0"/>
                <a:cs typeface="Times New Roman" pitchFamily="18" charset="0"/>
              </a:rPr>
              <a:t>tx</a:t>
            </a:r>
            <a:r>
              <a:rPr lang="en-US" sz="1200" b="1" dirty="0">
                <a:solidFill>
                  <a:prstClr val="black"/>
                </a:solidFill>
                <a:latin typeface="Consolas" panose="020B0609020204030204" pitchFamily="49" charset="0"/>
                <a:cs typeface="Times New Roman" pitchFamily="18" charset="0"/>
              </a:rPr>
              <a:t>] = B[b + </a:t>
            </a:r>
            <a:r>
              <a:rPr lang="en-US" sz="1200" b="1" dirty="0" err="1">
                <a:solidFill>
                  <a:prstClr val="black"/>
                </a:solidFill>
                <a:latin typeface="Consolas" panose="020B0609020204030204" pitchFamily="49" charset="0"/>
                <a:cs typeface="Times New Roman" pitchFamily="18" charset="0"/>
              </a:rPr>
              <a:t>wB</a:t>
            </a:r>
            <a:r>
              <a:rPr lang="en-US" sz="1200" b="1" dirty="0">
                <a:solidFill>
                  <a:prstClr val="black"/>
                </a:solidFill>
                <a:latin typeface="Consolas" panose="020B0609020204030204" pitchFamily="49" charset="0"/>
                <a:cs typeface="Times New Roman" pitchFamily="18" charset="0"/>
              </a:rPr>
              <a:t> * ty + </a:t>
            </a:r>
            <a:r>
              <a:rPr lang="en-US" sz="1200" b="1" dirty="0" err="1">
                <a:solidFill>
                  <a:prstClr val="black"/>
                </a:solidFill>
                <a:latin typeface="Consolas" panose="020B0609020204030204" pitchFamily="49" charset="0"/>
                <a:cs typeface="Times New Roman" pitchFamily="18" charset="0"/>
              </a:rPr>
              <a:t>tx</a:t>
            </a:r>
            <a:r>
              <a:rPr lang="en-US" sz="1200" b="1" dirty="0">
                <a:solidFill>
                  <a:prstClr val="black"/>
                </a:solidFill>
                <a:latin typeface="Consolas" panose="020B0609020204030204" pitchFamily="49" charset="0"/>
                <a:cs typeface="Times New Roman" pitchFamily="18" charset="0"/>
              </a:rPr>
              <a:t>];</a:t>
            </a:r>
          </a:p>
          <a:p>
            <a:pPr lvl="0"/>
            <a:endParaRPr lang="en-US" sz="1200" b="1" dirty="0">
              <a:solidFill>
                <a:prstClr val="black"/>
              </a:solidFill>
              <a:latin typeface="Consolas" panose="020B0609020204030204" pitchFamily="49" charset="0"/>
              <a:cs typeface="Times New Roman" pitchFamily="18" charset="0"/>
            </a:endParaRPr>
          </a:p>
          <a:p>
            <a:pPr lvl="0"/>
            <a:r>
              <a:rPr lang="en-US" sz="1200" dirty="0">
                <a:solidFill>
                  <a:prstClr val="black"/>
                </a:solidFill>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Synchronize to make sure the matrices are loaded</a:t>
            </a:r>
          </a:p>
          <a:p>
            <a:pPr lvl="0"/>
            <a:r>
              <a:rPr lang="en-US" sz="1200" b="1" dirty="0">
                <a:solidFill>
                  <a:prstClr val="black"/>
                </a:solidFill>
                <a:latin typeface="Consolas" panose="020B0609020204030204" pitchFamily="49" charset="0"/>
                <a:cs typeface="Times New Roman" pitchFamily="18" charset="0"/>
              </a:rPr>
              <a:t>         __</a:t>
            </a:r>
            <a:r>
              <a:rPr lang="en-US" sz="1200" b="1" dirty="0" err="1">
                <a:solidFill>
                  <a:prstClr val="black"/>
                </a:solidFill>
                <a:latin typeface="Consolas" panose="020B0609020204030204" pitchFamily="49" charset="0"/>
                <a:cs typeface="Times New Roman" pitchFamily="18" charset="0"/>
              </a:rPr>
              <a:t>syncthreads</a:t>
            </a:r>
            <a:r>
              <a:rPr lang="en-US" sz="1200" b="1" dirty="0">
                <a:solidFill>
                  <a:prstClr val="black"/>
                </a:solidFill>
                <a:latin typeface="Consolas" panose="020B0609020204030204" pitchFamily="49" charset="0"/>
                <a:cs typeface="Times New Roman" pitchFamily="18" charset="0"/>
              </a:rPr>
              <a:t>();</a:t>
            </a:r>
          </a:p>
          <a:p>
            <a:pPr lvl="0"/>
            <a:endParaRPr lang="en-US" sz="1200" b="1" dirty="0">
              <a:solidFill>
                <a:prstClr val="black"/>
              </a:solidFill>
              <a:latin typeface="Consolas" panose="020B0609020204030204" pitchFamily="49" charset="0"/>
              <a:cs typeface="Times New Roman" pitchFamily="18" charset="0"/>
            </a:endParaRPr>
          </a:p>
          <a:p>
            <a:pPr lvl="0"/>
            <a:r>
              <a:rPr lang="en-US" sz="1200" dirty="0">
                <a:solidFill>
                  <a:prstClr val="black"/>
                </a:solidFill>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Each thread in this block computes one element</a:t>
            </a:r>
            <a:r>
              <a:rPr lang="en-US" sz="1200" dirty="0">
                <a:solidFill>
                  <a:srgbClr val="0563C1"/>
                </a:solidFill>
                <a:latin typeface="Consolas" panose="020B0609020204030204" pitchFamily="49" charset="0"/>
                <a:cs typeface="Times New Roman" pitchFamily="18" charset="0"/>
              </a:rPr>
              <a:t> </a:t>
            </a:r>
          </a:p>
          <a:p>
            <a:pPr lvl="0"/>
            <a:r>
              <a:rPr lang="en-US" sz="1200" dirty="0">
                <a:solidFill>
                  <a:srgbClr val="0563C1"/>
                </a:solidFill>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of the block sub-matrix (tile).  Thread with indexes</a:t>
            </a:r>
          </a:p>
          <a:p>
            <a:pPr lvl="0"/>
            <a:r>
              <a:rPr lang="en-US" sz="1200" dirty="0">
                <a:solidFill>
                  <a:srgbClr val="0563C1"/>
                </a:solidFill>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ty and </a:t>
            </a:r>
            <a:r>
              <a:rPr lang="en-US" sz="1200" dirty="0" err="1">
                <a:solidFill>
                  <a:srgbClr val="008000"/>
                </a:solidFill>
                <a:latin typeface="Consolas" panose="020B0609020204030204" pitchFamily="49" charset="0"/>
              </a:rPr>
              <a:t>tx</a:t>
            </a:r>
            <a:r>
              <a:rPr lang="en-US" sz="1200" dirty="0">
                <a:solidFill>
                  <a:srgbClr val="008000"/>
                </a:solidFill>
                <a:latin typeface="Consolas" panose="020B0609020204030204" pitchFamily="49" charset="0"/>
              </a:rPr>
              <a:t> computes in this tile the entry [ty][</a:t>
            </a:r>
            <a:r>
              <a:rPr lang="en-US" sz="1200" dirty="0" err="1">
                <a:solidFill>
                  <a:srgbClr val="008000"/>
                </a:solidFill>
                <a:latin typeface="Consolas" panose="020B0609020204030204" pitchFamily="49" charset="0"/>
              </a:rPr>
              <a:t>tx</a:t>
            </a:r>
            <a:r>
              <a:rPr lang="en-US" sz="1200" dirty="0">
                <a:solidFill>
                  <a:srgbClr val="008000"/>
                </a:solidFill>
                <a:latin typeface="Consolas" panose="020B0609020204030204" pitchFamily="49" charset="0"/>
              </a:rPr>
              <a:t>].</a:t>
            </a:r>
            <a:r>
              <a:rPr lang="en-US" sz="1200" dirty="0">
                <a:solidFill>
                  <a:srgbClr val="0563C1"/>
                </a:solidFill>
                <a:latin typeface="Consolas" panose="020B0609020204030204" pitchFamily="49" charset="0"/>
                <a:cs typeface="Times New Roman" pitchFamily="18" charset="0"/>
              </a:rPr>
              <a:t>  </a:t>
            </a:r>
          </a:p>
          <a:p>
            <a:pPr lvl="0"/>
            <a:r>
              <a:rPr lang="en-US" sz="1200" b="1" dirty="0">
                <a:solidFill>
                  <a:prstClr val="black"/>
                </a:solidFill>
                <a:latin typeface="Consolas" panose="020B0609020204030204" pitchFamily="49" charset="0"/>
                <a:cs typeface="Times New Roman" pitchFamily="18" charset="0"/>
              </a:rPr>
              <a:t>        for (int k = 0; k &lt; BLOCK_SIZE; ++k)</a:t>
            </a:r>
          </a:p>
          <a:p>
            <a:pPr lvl="0"/>
            <a:r>
              <a:rPr lang="en-US" sz="1200" b="1" dirty="0">
                <a:solidFill>
                  <a:prstClr val="black"/>
                </a:solidFill>
                <a:latin typeface="Consolas" panose="020B0609020204030204" pitchFamily="49" charset="0"/>
                <a:cs typeface="Times New Roman" pitchFamily="18" charset="0"/>
              </a:rPr>
              <a:t>            </a:t>
            </a:r>
            <a:r>
              <a:rPr lang="en-US" sz="1200" b="1" dirty="0" err="1">
                <a:solidFill>
                  <a:prstClr val="black"/>
                </a:solidFill>
                <a:latin typeface="Consolas" panose="020B0609020204030204" pitchFamily="49" charset="0"/>
                <a:cs typeface="Times New Roman" pitchFamily="18" charset="0"/>
              </a:rPr>
              <a:t>Csub</a:t>
            </a:r>
            <a:r>
              <a:rPr lang="en-US" sz="1200" b="1" dirty="0">
                <a:solidFill>
                  <a:prstClr val="black"/>
                </a:solidFill>
                <a:latin typeface="Consolas" panose="020B0609020204030204" pitchFamily="49" charset="0"/>
                <a:cs typeface="Times New Roman" pitchFamily="18" charset="0"/>
              </a:rPr>
              <a:t> += As[ty][k] * Bs[k][</a:t>
            </a:r>
            <a:r>
              <a:rPr lang="en-US" sz="1200" b="1" dirty="0" err="1">
                <a:solidFill>
                  <a:prstClr val="black"/>
                </a:solidFill>
                <a:latin typeface="Consolas" panose="020B0609020204030204" pitchFamily="49" charset="0"/>
                <a:cs typeface="Times New Roman" pitchFamily="18" charset="0"/>
              </a:rPr>
              <a:t>tx</a:t>
            </a:r>
            <a:r>
              <a:rPr lang="en-US" sz="1200" b="1" dirty="0">
                <a:solidFill>
                  <a:prstClr val="black"/>
                </a:solidFill>
                <a:latin typeface="Consolas" panose="020B0609020204030204" pitchFamily="49" charset="0"/>
                <a:cs typeface="Times New Roman" pitchFamily="18" charset="0"/>
              </a:rPr>
              <a:t>];</a:t>
            </a:r>
          </a:p>
          <a:p>
            <a:pPr lvl="0"/>
            <a:endParaRPr lang="en-US" sz="1200" b="1" dirty="0">
              <a:solidFill>
                <a:prstClr val="black"/>
              </a:solidFill>
              <a:latin typeface="Consolas" panose="020B0609020204030204" pitchFamily="49" charset="0"/>
              <a:cs typeface="Times New Roman" pitchFamily="18" charset="0"/>
            </a:endParaRPr>
          </a:p>
          <a:p>
            <a:pPr lvl="0"/>
            <a:r>
              <a:rPr lang="en-US" sz="1200" dirty="0">
                <a:solidFill>
                  <a:prstClr val="black"/>
                </a:solidFill>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Synchronize to make sure that the preceding</a:t>
            </a:r>
          </a:p>
          <a:p>
            <a:pPr lvl="0"/>
            <a:r>
              <a:rPr lang="en-US" sz="1200" dirty="0">
                <a:solidFill>
                  <a:srgbClr val="0563C1"/>
                </a:solidFill>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computation is done before loading two new</a:t>
            </a:r>
          </a:p>
          <a:p>
            <a:pPr lvl="0"/>
            <a:r>
              <a:rPr lang="en-US" sz="1200" dirty="0">
                <a:solidFill>
                  <a:srgbClr val="0563C1"/>
                </a:solidFill>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sub-matrices of A and B in the next iteration</a:t>
            </a:r>
          </a:p>
          <a:p>
            <a:pPr lvl="0"/>
            <a:r>
              <a:rPr lang="en-US" sz="1200" b="1" dirty="0">
                <a:solidFill>
                  <a:prstClr val="black"/>
                </a:solidFill>
                <a:latin typeface="Consolas" panose="020B0609020204030204" pitchFamily="49" charset="0"/>
                <a:cs typeface="Times New Roman" pitchFamily="18" charset="0"/>
              </a:rPr>
              <a:t>         __</a:t>
            </a:r>
            <a:r>
              <a:rPr lang="en-US" sz="1200" b="1" dirty="0" err="1">
                <a:solidFill>
                  <a:prstClr val="black"/>
                </a:solidFill>
                <a:latin typeface="Consolas" panose="020B0609020204030204" pitchFamily="49" charset="0"/>
                <a:cs typeface="Times New Roman" pitchFamily="18" charset="0"/>
              </a:rPr>
              <a:t>syncthreads</a:t>
            </a:r>
            <a:r>
              <a:rPr lang="en-US" sz="1200" b="1" dirty="0">
                <a:solidFill>
                  <a:prstClr val="black"/>
                </a:solidFill>
                <a:latin typeface="Consolas" panose="020B0609020204030204" pitchFamily="49" charset="0"/>
                <a:cs typeface="Times New Roman" pitchFamily="18" charset="0"/>
              </a:rPr>
              <a:t>();</a:t>
            </a:r>
          </a:p>
          <a:p>
            <a:pPr lvl="0"/>
            <a:r>
              <a:rPr lang="en-US" sz="1200" b="1" dirty="0">
                <a:solidFill>
                  <a:prstClr val="black"/>
                </a:solidFill>
                <a:latin typeface="Consolas" panose="020B0609020204030204" pitchFamily="49" charset="0"/>
                <a:cs typeface="Times New Roman" pitchFamily="18" charset="0"/>
              </a:rPr>
              <a:t>   }</a:t>
            </a:r>
          </a:p>
          <a:p>
            <a:pPr lvl="0"/>
            <a:r>
              <a:rPr lang="en-US" sz="1200" dirty="0">
                <a:solidFill>
                  <a:prstClr val="black"/>
                </a:solidFill>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Write the block sub-matrix to global memory;</a:t>
            </a:r>
          </a:p>
          <a:p>
            <a:pPr lvl="0"/>
            <a:r>
              <a:rPr lang="en-US" sz="1200" dirty="0">
                <a:solidFill>
                  <a:srgbClr val="0563C1"/>
                </a:solidFill>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each thread writes one element</a:t>
            </a:r>
          </a:p>
          <a:p>
            <a:pPr lvl="0"/>
            <a:r>
              <a:rPr lang="en-US" sz="1200" b="1" dirty="0">
                <a:solidFill>
                  <a:prstClr val="black"/>
                </a:solidFill>
                <a:latin typeface="Consolas" panose="020B0609020204030204" pitchFamily="49" charset="0"/>
                <a:cs typeface="Times New Roman" pitchFamily="18" charset="0"/>
              </a:rPr>
              <a:t>   int c = </a:t>
            </a:r>
            <a:r>
              <a:rPr lang="en-US" sz="1200" b="1" dirty="0" err="1">
                <a:solidFill>
                  <a:prstClr val="black"/>
                </a:solidFill>
                <a:latin typeface="Consolas" panose="020B0609020204030204" pitchFamily="49" charset="0"/>
                <a:cs typeface="Times New Roman" pitchFamily="18" charset="0"/>
              </a:rPr>
              <a:t>wB</a:t>
            </a:r>
            <a:r>
              <a:rPr lang="en-US" sz="1200" b="1" dirty="0">
                <a:solidFill>
                  <a:prstClr val="black"/>
                </a:solidFill>
                <a:latin typeface="Consolas" panose="020B0609020204030204" pitchFamily="49" charset="0"/>
                <a:cs typeface="Times New Roman" pitchFamily="18" charset="0"/>
              </a:rPr>
              <a:t> * BLOCK_SIZE * by + BLOCK_SIZE * bx;</a:t>
            </a:r>
          </a:p>
          <a:p>
            <a:pPr lvl="0"/>
            <a:r>
              <a:rPr lang="en-US" sz="1200" b="1" dirty="0">
                <a:solidFill>
                  <a:prstClr val="black"/>
                </a:solidFill>
                <a:latin typeface="Consolas" panose="020B0609020204030204" pitchFamily="49" charset="0"/>
                <a:cs typeface="Times New Roman" pitchFamily="18" charset="0"/>
              </a:rPr>
              <a:t>   C[c + </a:t>
            </a:r>
            <a:r>
              <a:rPr lang="en-US" sz="1200" b="1" dirty="0" err="1">
                <a:solidFill>
                  <a:prstClr val="black"/>
                </a:solidFill>
                <a:latin typeface="Consolas" panose="020B0609020204030204" pitchFamily="49" charset="0"/>
                <a:cs typeface="Times New Roman" pitchFamily="18" charset="0"/>
              </a:rPr>
              <a:t>wB</a:t>
            </a:r>
            <a:r>
              <a:rPr lang="en-US" sz="1200" b="1" dirty="0">
                <a:solidFill>
                  <a:prstClr val="black"/>
                </a:solidFill>
                <a:latin typeface="Consolas" panose="020B0609020204030204" pitchFamily="49" charset="0"/>
                <a:cs typeface="Times New Roman" pitchFamily="18" charset="0"/>
              </a:rPr>
              <a:t> * ty + </a:t>
            </a:r>
            <a:r>
              <a:rPr lang="en-US" sz="1200" b="1" dirty="0" err="1">
                <a:solidFill>
                  <a:prstClr val="black"/>
                </a:solidFill>
                <a:latin typeface="Consolas" panose="020B0609020204030204" pitchFamily="49" charset="0"/>
                <a:cs typeface="Times New Roman" pitchFamily="18" charset="0"/>
              </a:rPr>
              <a:t>tx</a:t>
            </a:r>
            <a:r>
              <a:rPr lang="en-US" sz="1200" b="1" dirty="0">
                <a:solidFill>
                  <a:prstClr val="black"/>
                </a:solidFill>
                <a:latin typeface="Consolas" panose="020B0609020204030204" pitchFamily="49" charset="0"/>
                <a:cs typeface="Times New Roman" pitchFamily="18" charset="0"/>
              </a:rPr>
              <a:t>] = </a:t>
            </a:r>
            <a:r>
              <a:rPr lang="en-US" sz="1200" b="1" dirty="0" err="1">
                <a:solidFill>
                  <a:prstClr val="black"/>
                </a:solidFill>
                <a:latin typeface="Consolas" panose="020B0609020204030204" pitchFamily="49" charset="0"/>
                <a:cs typeface="Times New Roman" pitchFamily="18" charset="0"/>
              </a:rPr>
              <a:t>Csub</a:t>
            </a:r>
            <a:r>
              <a:rPr lang="en-US" sz="1200" b="1" dirty="0">
                <a:solidFill>
                  <a:prstClr val="black"/>
                </a:solidFill>
                <a:latin typeface="Consolas" panose="020B0609020204030204" pitchFamily="49" charset="0"/>
                <a:cs typeface="Times New Roman" pitchFamily="18" charset="0"/>
              </a:rPr>
              <a:t>;</a:t>
            </a:r>
          </a:p>
          <a:p>
            <a:pPr lvl="0"/>
            <a:r>
              <a:rPr lang="en-US" sz="1200" b="1" dirty="0">
                <a:solidFill>
                  <a:prstClr val="black"/>
                </a:solidFill>
                <a:latin typeface="Consolas" panose="020B0609020204030204" pitchFamily="49" charset="0"/>
                <a:cs typeface="Times New Roman" pitchFamily="18" charset="0"/>
              </a:rPr>
              <a:t>}</a:t>
            </a:r>
          </a:p>
        </p:txBody>
      </p:sp>
      <p:sp>
        <p:nvSpPr>
          <p:cNvPr id="971780" name="Rectangle 4"/>
          <p:cNvSpPr>
            <a:spLocks noChangeArrowheads="1"/>
          </p:cNvSpPr>
          <p:nvPr/>
        </p:nvSpPr>
        <p:spPr bwMode="auto">
          <a:xfrm>
            <a:off x="59478" y="370545"/>
            <a:ext cx="6055190" cy="6186309"/>
          </a:xfrm>
          <a:prstGeom prst="rect">
            <a:avLst/>
          </a:prstGeom>
          <a:solidFill>
            <a:srgbClr val="EAEAEA"/>
          </a:solidFill>
          <a:ln w="12700">
            <a:solidFill>
              <a:schemeClr val="tx1"/>
            </a:solidFill>
            <a:miter lim="800000"/>
            <a:headEnd/>
            <a:tailEnd/>
          </a:ln>
          <a:effectLst/>
        </p:spPr>
        <p:txBody>
          <a:bodyPr wrap="square">
            <a:spAutoFit/>
          </a:bodyPr>
          <a:lstStyle/>
          <a:p>
            <a:r>
              <a:rPr lang="en-US" sz="1200" dirty="0">
                <a:solidFill>
                  <a:srgbClr val="008000"/>
                </a:solidFill>
                <a:latin typeface="Consolas" panose="020B0609020204030204" pitchFamily="49" charset="0"/>
              </a:rPr>
              <a:t>// Device multiplication function called by </a:t>
            </a:r>
            <a:r>
              <a:rPr lang="en-US" sz="1200" dirty="0" err="1">
                <a:solidFill>
                  <a:srgbClr val="008000"/>
                </a:solidFill>
                <a:latin typeface="Consolas" panose="020B0609020204030204" pitchFamily="49" charset="0"/>
              </a:rPr>
              <a:t>Mul</a:t>
            </a:r>
            <a:r>
              <a:rPr lang="en-US" sz="1200" dirty="0">
                <a:solidFill>
                  <a:srgbClr val="008000"/>
                </a:solidFill>
                <a:latin typeface="Consolas" panose="020B0609020204030204" pitchFamily="49" charset="0"/>
              </a:rPr>
              <a:t>()</a:t>
            </a:r>
          </a:p>
          <a:p>
            <a:r>
              <a:rPr lang="en-US" sz="1200" dirty="0">
                <a:solidFill>
                  <a:srgbClr val="008000"/>
                </a:solidFill>
                <a:latin typeface="Consolas" panose="020B0609020204030204" pitchFamily="49" charset="0"/>
              </a:rPr>
              <a:t>// Compute C = A * B</a:t>
            </a:r>
          </a:p>
          <a:p>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wA</a:t>
            </a:r>
            <a:r>
              <a:rPr lang="en-US" sz="1200" dirty="0">
                <a:solidFill>
                  <a:srgbClr val="008000"/>
                </a:solidFill>
                <a:latin typeface="Consolas" panose="020B0609020204030204" pitchFamily="49" charset="0"/>
              </a:rPr>
              <a:t> is the width of A</a:t>
            </a:r>
          </a:p>
          <a:p>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wB</a:t>
            </a:r>
            <a:r>
              <a:rPr lang="en-US" sz="1200" dirty="0">
                <a:solidFill>
                  <a:srgbClr val="008000"/>
                </a:solidFill>
                <a:latin typeface="Consolas" panose="020B0609020204030204" pitchFamily="49" charset="0"/>
              </a:rPr>
              <a:t> is the width of B</a:t>
            </a:r>
          </a:p>
          <a:p>
            <a:r>
              <a:rPr lang="en-US" sz="1200" b="1" dirty="0">
                <a:latin typeface="Consolas" panose="020B0609020204030204" pitchFamily="49" charset="0"/>
                <a:cs typeface="Times New Roman" pitchFamily="18" charset="0"/>
              </a:rPr>
              <a:t>__global__ void </a:t>
            </a:r>
            <a:r>
              <a:rPr lang="en-US" sz="1200" b="1" dirty="0" err="1">
                <a:latin typeface="Consolas" panose="020B0609020204030204" pitchFamily="49" charset="0"/>
                <a:cs typeface="Times New Roman" pitchFamily="18" charset="0"/>
              </a:rPr>
              <a:t>Muld</a:t>
            </a:r>
            <a:r>
              <a:rPr lang="en-US" sz="1200" b="1" dirty="0">
                <a:latin typeface="Consolas" panose="020B0609020204030204" pitchFamily="49" charset="0"/>
                <a:cs typeface="Times New Roman" pitchFamily="18" charset="0"/>
              </a:rPr>
              <a:t>(float* A, float* B, </a:t>
            </a:r>
            <a:r>
              <a:rPr lang="en-US" sz="1200" b="1" dirty="0" err="1">
                <a:latin typeface="Consolas" panose="020B0609020204030204" pitchFamily="49" charset="0"/>
                <a:cs typeface="Times New Roman" pitchFamily="18" charset="0"/>
              </a:rPr>
              <a:t>int</a:t>
            </a:r>
            <a:r>
              <a:rPr lang="en-US" sz="1200" b="1" dirty="0">
                <a:latin typeface="Consolas" panose="020B0609020204030204" pitchFamily="49" charset="0"/>
                <a:cs typeface="Times New Roman" pitchFamily="18" charset="0"/>
              </a:rPr>
              <a:t> </a:t>
            </a:r>
            <a:r>
              <a:rPr lang="en-US" sz="1200" b="1" dirty="0" err="1">
                <a:latin typeface="Consolas" panose="020B0609020204030204" pitchFamily="49" charset="0"/>
                <a:cs typeface="Times New Roman" pitchFamily="18" charset="0"/>
              </a:rPr>
              <a:t>wA</a:t>
            </a:r>
            <a:r>
              <a:rPr lang="en-US" sz="1200" b="1" dirty="0">
                <a:latin typeface="Consolas" panose="020B0609020204030204" pitchFamily="49" charset="0"/>
                <a:cs typeface="Times New Roman" pitchFamily="18" charset="0"/>
              </a:rPr>
              <a:t>, </a:t>
            </a:r>
            <a:r>
              <a:rPr lang="en-US" sz="1200" b="1" dirty="0" err="1">
                <a:latin typeface="Consolas" panose="020B0609020204030204" pitchFamily="49" charset="0"/>
                <a:cs typeface="Times New Roman" pitchFamily="18" charset="0"/>
              </a:rPr>
              <a:t>int</a:t>
            </a:r>
            <a:r>
              <a:rPr lang="en-US" sz="1200" b="1" dirty="0">
                <a:latin typeface="Consolas" panose="020B0609020204030204" pitchFamily="49" charset="0"/>
                <a:cs typeface="Times New Roman" pitchFamily="18" charset="0"/>
              </a:rPr>
              <a:t> </a:t>
            </a:r>
            <a:r>
              <a:rPr lang="en-US" sz="1200" b="1" dirty="0" err="1">
                <a:latin typeface="Consolas" panose="020B0609020204030204" pitchFamily="49" charset="0"/>
                <a:cs typeface="Times New Roman" pitchFamily="18" charset="0"/>
              </a:rPr>
              <a:t>wB</a:t>
            </a:r>
            <a:r>
              <a:rPr lang="en-US" sz="1200" b="1" dirty="0">
                <a:latin typeface="Consolas" panose="020B0609020204030204" pitchFamily="49" charset="0"/>
                <a:cs typeface="Times New Roman" pitchFamily="18" charset="0"/>
              </a:rPr>
              <a:t>, float* C)</a:t>
            </a:r>
          </a:p>
          <a:p>
            <a:r>
              <a:rPr lang="en-US" sz="1200" b="1" dirty="0">
                <a:latin typeface="Consolas" panose="020B0609020204030204" pitchFamily="49" charset="0"/>
                <a:cs typeface="Times New Roman" pitchFamily="18" charset="0"/>
              </a:rPr>
              <a:t>{</a:t>
            </a:r>
          </a:p>
          <a:p>
            <a:r>
              <a:rPr lang="en-US" sz="1200" dirty="0">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Block index</a:t>
            </a:r>
          </a:p>
          <a:p>
            <a:r>
              <a:rPr lang="en-US" sz="1200" dirty="0">
                <a:latin typeface="Consolas" panose="020B0609020204030204" pitchFamily="49" charset="0"/>
                <a:cs typeface="Times New Roman" pitchFamily="18" charset="0"/>
              </a:rPr>
              <a:t>   </a:t>
            </a:r>
            <a:r>
              <a:rPr lang="en-US" sz="1200" b="1" dirty="0">
                <a:latin typeface="Consolas" panose="020B0609020204030204" pitchFamily="49" charset="0"/>
                <a:cs typeface="Times New Roman" pitchFamily="18" charset="0"/>
              </a:rPr>
              <a:t>int bx = </a:t>
            </a:r>
            <a:r>
              <a:rPr lang="en-US" sz="1200" b="1" dirty="0" err="1">
                <a:latin typeface="Consolas" panose="020B0609020204030204" pitchFamily="49" charset="0"/>
                <a:cs typeface="Times New Roman" pitchFamily="18" charset="0"/>
              </a:rPr>
              <a:t>blockIdx.x</a:t>
            </a:r>
            <a:r>
              <a:rPr lang="en-US" sz="1200" b="1" dirty="0">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//the B (and C) matrix sub-block column index</a:t>
            </a:r>
          </a:p>
          <a:p>
            <a:r>
              <a:rPr lang="en-US" sz="1200" b="1" dirty="0">
                <a:latin typeface="Consolas" panose="020B0609020204030204" pitchFamily="49" charset="0"/>
                <a:cs typeface="Times New Roman" pitchFamily="18" charset="0"/>
              </a:rPr>
              <a:t>   int by = </a:t>
            </a:r>
            <a:r>
              <a:rPr lang="en-US" sz="1200" b="1" dirty="0" err="1">
                <a:latin typeface="Consolas" panose="020B0609020204030204" pitchFamily="49" charset="0"/>
                <a:cs typeface="Times New Roman" pitchFamily="18" charset="0"/>
              </a:rPr>
              <a:t>blockIdx.y</a:t>
            </a:r>
            <a:r>
              <a:rPr lang="en-US" sz="1200" b="1" dirty="0">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//the A (and C) matrix sub-block row index</a:t>
            </a:r>
          </a:p>
          <a:p>
            <a:endParaRPr lang="en-US" sz="1200" dirty="0">
              <a:latin typeface="Consolas" panose="020B0609020204030204" pitchFamily="49" charset="0"/>
              <a:cs typeface="Times New Roman" pitchFamily="18" charset="0"/>
            </a:endParaRPr>
          </a:p>
          <a:p>
            <a:r>
              <a:rPr lang="en-US" sz="1200" dirty="0">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Thread index</a:t>
            </a:r>
          </a:p>
          <a:p>
            <a:r>
              <a:rPr lang="en-US" sz="1200" b="1" dirty="0">
                <a:latin typeface="Consolas" panose="020B0609020204030204" pitchFamily="49" charset="0"/>
                <a:cs typeface="Times New Roman" pitchFamily="18" charset="0"/>
              </a:rPr>
              <a:t>   int </a:t>
            </a:r>
            <a:r>
              <a:rPr lang="en-US" sz="1200" b="1" dirty="0" err="1">
                <a:latin typeface="Consolas" panose="020B0609020204030204" pitchFamily="49" charset="0"/>
                <a:cs typeface="Times New Roman" pitchFamily="18" charset="0"/>
              </a:rPr>
              <a:t>tx</a:t>
            </a:r>
            <a:r>
              <a:rPr lang="en-US" sz="1200" b="1" dirty="0">
                <a:latin typeface="Consolas" panose="020B0609020204030204" pitchFamily="49" charset="0"/>
                <a:cs typeface="Times New Roman" pitchFamily="18" charset="0"/>
              </a:rPr>
              <a:t> = </a:t>
            </a:r>
            <a:r>
              <a:rPr lang="en-US" sz="1200" b="1" dirty="0" err="1">
                <a:latin typeface="Consolas" panose="020B0609020204030204" pitchFamily="49" charset="0"/>
                <a:cs typeface="Times New Roman" pitchFamily="18" charset="0"/>
              </a:rPr>
              <a:t>threadIdx.x</a:t>
            </a:r>
            <a:r>
              <a:rPr lang="en-US" sz="1200" b="1" dirty="0">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//the column index in the sub-block</a:t>
            </a:r>
          </a:p>
          <a:p>
            <a:r>
              <a:rPr lang="en-US" sz="1200" b="1" dirty="0">
                <a:latin typeface="Consolas" panose="020B0609020204030204" pitchFamily="49" charset="0"/>
                <a:cs typeface="Times New Roman" pitchFamily="18" charset="0"/>
              </a:rPr>
              <a:t>   int ty = </a:t>
            </a:r>
            <a:r>
              <a:rPr lang="en-US" sz="1200" b="1" dirty="0" err="1">
                <a:latin typeface="Consolas" panose="020B0609020204030204" pitchFamily="49" charset="0"/>
                <a:cs typeface="Times New Roman" pitchFamily="18" charset="0"/>
              </a:rPr>
              <a:t>threadIdx.y</a:t>
            </a:r>
            <a:r>
              <a:rPr lang="en-US" sz="1200" b="1" dirty="0">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//the row index in the sub-block</a:t>
            </a:r>
          </a:p>
          <a:p>
            <a:endParaRPr lang="en-US" sz="1200" b="1" dirty="0">
              <a:latin typeface="Consolas" panose="020B0609020204030204" pitchFamily="49" charset="0"/>
              <a:cs typeface="Times New Roman" pitchFamily="18" charset="0"/>
            </a:endParaRPr>
          </a:p>
          <a:p>
            <a:r>
              <a:rPr lang="en-US" sz="1200" dirty="0">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Index of the first sub-matrix of A processed by the block</a:t>
            </a:r>
          </a:p>
          <a:p>
            <a:r>
              <a:rPr lang="en-US" sz="1200" b="1" dirty="0">
                <a:latin typeface="Consolas" panose="020B0609020204030204" pitchFamily="49" charset="0"/>
                <a:cs typeface="Times New Roman" pitchFamily="18" charset="0"/>
              </a:rPr>
              <a:t>   </a:t>
            </a:r>
            <a:r>
              <a:rPr lang="en-US" sz="1200" b="1" dirty="0" err="1">
                <a:latin typeface="Consolas" panose="020B0609020204030204" pitchFamily="49" charset="0"/>
                <a:cs typeface="Times New Roman" pitchFamily="18" charset="0"/>
              </a:rPr>
              <a:t>int</a:t>
            </a:r>
            <a:r>
              <a:rPr lang="en-US" sz="1200" b="1" dirty="0">
                <a:latin typeface="Consolas" panose="020B0609020204030204" pitchFamily="49" charset="0"/>
                <a:cs typeface="Times New Roman" pitchFamily="18" charset="0"/>
              </a:rPr>
              <a:t> </a:t>
            </a:r>
            <a:r>
              <a:rPr lang="en-US" sz="1200" b="1" dirty="0" err="1">
                <a:latin typeface="Consolas" panose="020B0609020204030204" pitchFamily="49" charset="0"/>
                <a:cs typeface="Times New Roman" pitchFamily="18" charset="0"/>
              </a:rPr>
              <a:t>aBegin</a:t>
            </a:r>
            <a:r>
              <a:rPr lang="en-US" sz="1200" b="1" dirty="0">
                <a:latin typeface="Consolas" panose="020B0609020204030204" pitchFamily="49" charset="0"/>
                <a:cs typeface="Times New Roman" pitchFamily="18" charset="0"/>
              </a:rPr>
              <a:t> = </a:t>
            </a:r>
            <a:r>
              <a:rPr lang="en-US" sz="1200" b="1" dirty="0" err="1">
                <a:latin typeface="Consolas" panose="020B0609020204030204" pitchFamily="49" charset="0"/>
                <a:cs typeface="Times New Roman" pitchFamily="18" charset="0"/>
              </a:rPr>
              <a:t>wA</a:t>
            </a:r>
            <a:r>
              <a:rPr lang="en-US" sz="1200" b="1" dirty="0">
                <a:latin typeface="Consolas" panose="020B0609020204030204" pitchFamily="49" charset="0"/>
                <a:cs typeface="Times New Roman" pitchFamily="18" charset="0"/>
              </a:rPr>
              <a:t> * BLOCK_SIZE * by;</a:t>
            </a:r>
          </a:p>
          <a:p>
            <a:endParaRPr lang="en-US" sz="1200" b="1" dirty="0">
              <a:latin typeface="Consolas" panose="020B0609020204030204" pitchFamily="49" charset="0"/>
              <a:cs typeface="Times New Roman" pitchFamily="18" charset="0"/>
            </a:endParaRPr>
          </a:p>
          <a:p>
            <a:r>
              <a:rPr lang="en-US" sz="1200" dirty="0">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Index of the last sub-matrix of A processed by the block</a:t>
            </a:r>
          </a:p>
          <a:p>
            <a:r>
              <a:rPr lang="en-US" sz="1200" b="1" dirty="0">
                <a:latin typeface="Consolas" panose="020B0609020204030204" pitchFamily="49" charset="0"/>
                <a:cs typeface="Times New Roman" pitchFamily="18" charset="0"/>
              </a:rPr>
              <a:t>   </a:t>
            </a:r>
            <a:r>
              <a:rPr lang="en-US" sz="1200" b="1" dirty="0" err="1">
                <a:latin typeface="Consolas" panose="020B0609020204030204" pitchFamily="49" charset="0"/>
                <a:cs typeface="Times New Roman" pitchFamily="18" charset="0"/>
              </a:rPr>
              <a:t>int</a:t>
            </a:r>
            <a:r>
              <a:rPr lang="en-US" sz="1200" b="1" dirty="0">
                <a:latin typeface="Consolas" panose="020B0609020204030204" pitchFamily="49" charset="0"/>
                <a:cs typeface="Times New Roman" pitchFamily="18" charset="0"/>
              </a:rPr>
              <a:t> </a:t>
            </a:r>
            <a:r>
              <a:rPr lang="en-US" sz="1200" b="1" dirty="0" err="1">
                <a:latin typeface="Consolas" panose="020B0609020204030204" pitchFamily="49" charset="0"/>
                <a:cs typeface="Times New Roman" pitchFamily="18" charset="0"/>
              </a:rPr>
              <a:t>aEnd</a:t>
            </a:r>
            <a:r>
              <a:rPr lang="en-US" sz="1200" b="1" dirty="0">
                <a:latin typeface="Consolas" panose="020B0609020204030204" pitchFamily="49" charset="0"/>
                <a:cs typeface="Times New Roman" pitchFamily="18" charset="0"/>
              </a:rPr>
              <a:t> = </a:t>
            </a:r>
            <a:r>
              <a:rPr lang="en-US" sz="1200" b="1" dirty="0" err="1">
                <a:latin typeface="Consolas" panose="020B0609020204030204" pitchFamily="49" charset="0"/>
                <a:cs typeface="Times New Roman" pitchFamily="18" charset="0"/>
              </a:rPr>
              <a:t>aBegin</a:t>
            </a:r>
            <a:r>
              <a:rPr lang="en-US" sz="1200" b="1" dirty="0">
                <a:latin typeface="Consolas" panose="020B0609020204030204" pitchFamily="49" charset="0"/>
                <a:cs typeface="Times New Roman" pitchFamily="18" charset="0"/>
              </a:rPr>
              <a:t> + </a:t>
            </a:r>
            <a:r>
              <a:rPr lang="en-US" sz="1200" b="1" dirty="0" err="1">
                <a:latin typeface="Consolas" panose="020B0609020204030204" pitchFamily="49" charset="0"/>
                <a:cs typeface="Times New Roman" pitchFamily="18" charset="0"/>
              </a:rPr>
              <a:t>wA</a:t>
            </a:r>
            <a:r>
              <a:rPr lang="en-US" sz="1200" b="1" dirty="0">
                <a:latin typeface="Consolas" panose="020B0609020204030204" pitchFamily="49" charset="0"/>
                <a:cs typeface="Times New Roman" pitchFamily="18" charset="0"/>
              </a:rPr>
              <a:t> - 1;</a:t>
            </a:r>
          </a:p>
          <a:p>
            <a:endParaRPr lang="en-US" sz="1200" b="1" dirty="0">
              <a:latin typeface="Consolas" panose="020B0609020204030204" pitchFamily="49" charset="0"/>
              <a:cs typeface="Times New Roman" pitchFamily="18" charset="0"/>
            </a:endParaRPr>
          </a:p>
          <a:p>
            <a:r>
              <a:rPr lang="en-US" sz="1200" dirty="0">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Step size used to iterate through the sub-matrices of A</a:t>
            </a:r>
          </a:p>
          <a:p>
            <a:r>
              <a:rPr lang="en-US" sz="1200" b="1" dirty="0">
                <a:latin typeface="Consolas" panose="020B0609020204030204" pitchFamily="49" charset="0"/>
                <a:cs typeface="Times New Roman" pitchFamily="18" charset="0"/>
              </a:rPr>
              <a:t>   </a:t>
            </a:r>
            <a:r>
              <a:rPr lang="en-US" sz="1200" b="1" dirty="0" err="1">
                <a:latin typeface="Consolas" panose="020B0609020204030204" pitchFamily="49" charset="0"/>
                <a:cs typeface="Times New Roman" pitchFamily="18" charset="0"/>
              </a:rPr>
              <a:t>int</a:t>
            </a:r>
            <a:r>
              <a:rPr lang="en-US" sz="1200" b="1" dirty="0">
                <a:latin typeface="Consolas" panose="020B0609020204030204" pitchFamily="49" charset="0"/>
                <a:cs typeface="Times New Roman" pitchFamily="18" charset="0"/>
              </a:rPr>
              <a:t> </a:t>
            </a:r>
            <a:r>
              <a:rPr lang="en-US" sz="1200" b="1" dirty="0" err="1">
                <a:latin typeface="Consolas" panose="020B0609020204030204" pitchFamily="49" charset="0"/>
                <a:cs typeface="Times New Roman" pitchFamily="18" charset="0"/>
              </a:rPr>
              <a:t>aStep</a:t>
            </a:r>
            <a:r>
              <a:rPr lang="en-US" sz="1200" b="1" dirty="0">
                <a:latin typeface="Consolas" panose="020B0609020204030204" pitchFamily="49" charset="0"/>
                <a:cs typeface="Times New Roman" pitchFamily="18" charset="0"/>
              </a:rPr>
              <a:t> = BLOCK_SIZE;</a:t>
            </a:r>
          </a:p>
          <a:p>
            <a:endParaRPr lang="en-US" sz="1200" b="1" dirty="0">
              <a:latin typeface="Consolas" panose="020B0609020204030204" pitchFamily="49" charset="0"/>
              <a:cs typeface="Times New Roman" pitchFamily="18" charset="0"/>
            </a:endParaRPr>
          </a:p>
          <a:p>
            <a:r>
              <a:rPr lang="en-US" sz="1200" dirty="0">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Index of the first sub-matrix of B processed by the block</a:t>
            </a:r>
          </a:p>
          <a:p>
            <a:r>
              <a:rPr lang="en-US" sz="1200" b="1" dirty="0">
                <a:latin typeface="Consolas" panose="020B0609020204030204" pitchFamily="49" charset="0"/>
                <a:cs typeface="Times New Roman" pitchFamily="18" charset="0"/>
              </a:rPr>
              <a:t>   </a:t>
            </a:r>
            <a:r>
              <a:rPr lang="en-US" sz="1200" b="1" dirty="0" err="1">
                <a:latin typeface="Consolas" panose="020B0609020204030204" pitchFamily="49" charset="0"/>
                <a:cs typeface="Times New Roman" pitchFamily="18" charset="0"/>
              </a:rPr>
              <a:t>int</a:t>
            </a:r>
            <a:r>
              <a:rPr lang="en-US" sz="1200" b="1" dirty="0">
                <a:latin typeface="Consolas" panose="020B0609020204030204" pitchFamily="49" charset="0"/>
                <a:cs typeface="Times New Roman" pitchFamily="18" charset="0"/>
              </a:rPr>
              <a:t> </a:t>
            </a:r>
            <a:r>
              <a:rPr lang="en-US" sz="1200" b="1" dirty="0" err="1">
                <a:latin typeface="Consolas" panose="020B0609020204030204" pitchFamily="49" charset="0"/>
                <a:cs typeface="Times New Roman" pitchFamily="18" charset="0"/>
              </a:rPr>
              <a:t>bBegin</a:t>
            </a:r>
            <a:r>
              <a:rPr lang="en-US" sz="1200" b="1" dirty="0">
                <a:latin typeface="Consolas" panose="020B0609020204030204" pitchFamily="49" charset="0"/>
                <a:cs typeface="Times New Roman" pitchFamily="18" charset="0"/>
              </a:rPr>
              <a:t> = BLOCK_SIZE * </a:t>
            </a:r>
            <a:r>
              <a:rPr lang="en-US" sz="1200" b="1" dirty="0" err="1">
                <a:latin typeface="Consolas" panose="020B0609020204030204" pitchFamily="49" charset="0"/>
                <a:cs typeface="Times New Roman" pitchFamily="18" charset="0"/>
              </a:rPr>
              <a:t>bx</a:t>
            </a:r>
            <a:r>
              <a:rPr lang="en-US" sz="1200" b="1" dirty="0">
                <a:latin typeface="Consolas" panose="020B0609020204030204" pitchFamily="49" charset="0"/>
                <a:cs typeface="Times New Roman" pitchFamily="18" charset="0"/>
              </a:rPr>
              <a:t>;</a:t>
            </a:r>
          </a:p>
          <a:p>
            <a:endParaRPr lang="en-US" sz="1200" b="1" dirty="0">
              <a:latin typeface="Consolas" panose="020B0609020204030204" pitchFamily="49" charset="0"/>
              <a:cs typeface="Times New Roman" pitchFamily="18" charset="0"/>
            </a:endParaRPr>
          </a:p>
          <a:p>
            <a:r>
              <a:rPr lang="en-US" sz="1200" dirty="0">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Step size used to iterate through the sub-matrices of B</a:t>
            </a:r>
          </a:p>
          <a:p>
            <a:r>
              <a:rPr lang="en-US" sz="1200" b="1" dirty="0">
                <a:latin typeface="Consolas" panose="020B0609020204030204" pitchFamily="49" charset="0"/>
                <a:cs typeface="Times New Roman" pitchFamily="18" charset="0"/>
              </a:rPr>
              <a:t>   </a:t>
            </a:r>
            <a:r>
              <a:rPr lang="en-US" sz="1200" b="1" dirty="0" err="1">
                <a:latin typeface="Consolas" panose="020B0609020204030204" pitchFamily="49" charset="0"/>
                <a:cs typeface="Times New Roman" pitchFamily="18" charset="0"/>
              </a:rPr>
              <a:t>int</a:t>
            </a:r>
            <a:r>
              <a:rPr lang="en-US" sz="1200" b="1" dirty="0">
                <a:latin typeface="Consolas" panose="020B0609020204030204" pitchFamily="49" charset="0"/>
                <a:cs typeface="Times New Roman" pitchFamily="18" charset="0"/>
              </a:rPr>
              <a:t> </a:t>
            </a:r>
            <a:r>
              <a:rPr lang="en-US" sz="1200" b="1" dirty="0" err="1">
                <a:latin typeface="Consolas" panose="020B0609020204030204" pitchFamily="49" charset="0"/>
                <a:cs typeface="Times New Roman" pitchFamily="18" charset="0"/>
              </a:rPr>
              <a:t>bStep</a:t>
            </a:r>
            <a:r>
              <a:rPr lang="en-US" sz="1200" b="1" dirty="0">
                <a:latin typeface="Consolas" panose="020B0609020204030204" pitchFamily="49" charset="0"/>
                <a:cs typeface="Times New Roman" pitchFamily="18" charset="0"/>
              </a:rPr>
              <a:t> = BLOCK_SIZE * </a:t>
            </a:r>
            <a:r>
              <a:rPr lang="en-US" sz="1200" b="1" dirty="0" err="1">
                <a:latin typeface="Consolas" panose="020B0609020204030204" pitchFamily="49" charset="0"/>
                <a:cs typeface="Times New Roman" pitchFamily="18" charset="0"/>
              </a:rPr>
              <a:t>wB</a:t>
            </a:r>
            <a:r>
              <a:rPr lang="en-US" sz="1200" b="1" dirty="0">
                <a:latin typeface="Consolas" panose="020B0609020204030204" pitchFamily="49" charset="0"/>
                <a:cs typeface="Times New Roman" pitchFamily="18" charset="0"/>
              </a:rPr>
              <a:t>;</a:t>
            </a:r>
          </a:p>
          <a:p>
            <a:endParaRPr lang="en-US" sz="1200" b="1" dirty="0">
              <a:latin typeface="Consolas" panose="020B0609020204030204" pitchFamily="49" charset="0"/>
              <a:cs typeface="Times New Roman" pitchFamily="18" charset="0"/>
            </a:endParaRPr>
          </a:p>
          <a:p>
            <a:r>
              <a:rPr lang="en-US" sz="1200" dirty="0">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The element of the block sub-matrix that is computed</a:t>
            </a:r>
          </a:p>
          <a:p>
            <a:r>
              <a:rPr lang="en-US" sz="1200" dirty="0">
                <a:solidFill>
                  <a:schemeClr val="hlink"/>
                </a:solidFill>
                <a:latin typeface="Consolas" panose="020B0609020204030204" pitchFamily="49" charset="0"/>
                <a:cs typeface="Times New Roman" pitchFamily="18" charset="0"/>
              </a:rPr>
              <a:t>   </a:t>
            </a:r>
            <a:r>
              <a:rPr lang="en-US" sz="1200" dirty="0">
                <a:solidFill>
                  <a:srgbClr val="008000"/>
                </a:solidFill>
                <a:latin typeface="Consolas" panose="020B0609020204030204" pitchFamily="49" charset="0"/>
              </a:rPr>
              <a:t>// by the thread</a:t>
            </a:r>
          </a:p>
          <a:p>
            <a:r>
              <a:rPr lang="en-US" sz="1200" b="1" dirty="0">
                <a:latin typeface="Consolas" panose="020B0609020204030204" pitchFamily="49" charset="0"/>
                <a:cs typeface="Times New Roman" pitchFamily="18" charset="0"/>
              </a:rPr>
              <a:t>   float </a:t>
            </a:r>
            <a:r>
              <a:rPr lang="en-US" sz="1200" b="1" dirty="0" err="1">
                <a:latin typeface="Consolas" panose="020B0609020204030204" pitchFamily="49" charset="0"/>
                <a:cs typeface="Times New Roman" pitchFamily="18" charset="0"/>
              </a:rPr>
              <a:t>Csub</a:t>
            </a:r>
            <a:r>
              <a:rPr lang="en-US" sz="1200" b="1" dirty="0">
                <a:latin typeface="Consolas" panose="020B0609020204030204" pitchFamily="49" charset="0"/>
                <a:cs typeface="Times New Roman" pitchFamily="18" charset="0"/>
              </a:rPr>
              <a:t> = 0;</a:t>
            </a:r>
          </a:p>
        </p:txBody>
      </p:sp>
      <p:sp>
        <p:nvSpPr>
          <p:cNvPr id="971785" name="Line 9"/>
          <p:cNvSpPr>
            <a:spLocks noChangeShapeType="1"/>
          </p:cNvSpPr>
          <p:nvPr/>
        </p:nvSpPr>
        <p:spPr bwMode="auto">
          <a:xfrm>
            <a:off x="6359912" y="509936"/>
            <a:ext cx="304800" cy="0"/>
          </a:xfrm>
          <a:prstGeom prst="line">
            <a:avLst/>
          </a:prstGeom>
          <a:noFill/>
          <a:ln w="57150">
            <a:solidFill>
              <a:srgbClr val="CC0000"/>
            </a:solidFill>
            <a:round/>
            <a:headEnd/>
            <a:tailEnd type="triangle" w="med" len="med"/>
          </a:ln>
          <a:effectLst/>
        </p:spPr>
        <p:txBody>
          <a:bodyPr/>
          <a:lstStyle/>
          <a:p>
            <a:endParaRPr lang="en-US"/>
          </a:p>
        </p:txBody>
      </p:sp>
      <p:sp>
        <p:nvSpPr>
          <p:cNvPr id="971788" name="Line 12"/>
          <p:cNvSpPr>
            <a:spLocks noChangeShapeType="1"/>
          </p:cNvSpPr>
          <p:nvPr/>
        </p:nvSpPr>
        <p:spPr bwMode="auto">
          <a:xfrm>
            <a:off x="6724185" y="3429000"/>
            <a:ext cx="304800" cy="0"/>
          </a:xfrm>
          <a:prstGeom prst="line">
            <a:avLst/>
          </a:prstGeom>
          <a:noFill/>
          <a:ln w="57150">
            <a:solidFill>
              <a:srgbClr val="CC0000"/>
            </a:solidFill>
            <a:round/>
            <a:headEnd/>
            <a:tailEnd type="triangle" w="med" len="med"/>
          </a:ln>
          <a:effectLst/>
        </p:spPr>
        <p:txBody>
          <a:bodyPr/>
          <a:lstStyle/>
          <a:p>
            <a:endParaRPr lang="en-US"/>
          </a:p>
        </p:txBody>
      </p:sp>
      <p:sp>
        <p:nvSpPr>
          <p:cNvPr id="971789" name="Line 13"/>
          <p:cNvSpPr>
            <a:spLocks noChangeShapeType="1"/>
          </p:cNvSpPr>
          <p:nvPr/>
        </p:nvSpPr>
        <p:spPr bwMode="auto">
          <a:xfrm>
            <a:off x="6724185" y="5428786"/>
            <a:ext cx="304800" cy="0"/>
          </a:xfrm>
          <a:prstGeom prst="line">
            <a:avLst/>
          </a:prstGeom>
          <a:noFill/>
          <a:ln w="57150">
            <a:solidFill>
              <a:srgbClr val="CC0000"/>
            </a:solidFill>
            <a:round/>
            <a:headEnd/>
            <a:tailEnd type="triangle" w="med" len="med"/>
          </a:ln>
          <a:effectLst/>
        </p:spPr>
        <p:txBody>
          <a:bodyPr/>
          <a:lstStyle/>
          <a:p>
            <a:endParaRPr lang="en-US"/>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33</a:t>
            </a:fld>
            <a:endParaRPr lang="en-US" altLang="en-US" dirty="0"/>
          </a:p>
        </p:txBody>
      </p:sp>
    </p:spTree>
    <p:extLst>
      <p:ext uri="{BB962C8B-B14F-4D97-AF65-F5344CB8AC3E}">
        <p14:creationId xmlns:p14="http://schemas.microsoft.com/office/powerpoint/2010/main" val="303859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17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17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1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85" grpId="0" animBg="1"/>
      <p:bldP spid="971788" grpId="0" animBg="1"/>
      <p:bldP spid="97178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sz="3200" dirty="0"/>
              <a:t>Synchronization Function</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34</a:t>
            </a:fld>
            <a:endParaRPr lang="en-US" altLang="en-US" dirty="0"/>
          </a:p>
        </p:txBody>
      </p:sp>
      <p:sp>
        <p:nvSpPr>
          <p:cNvPr id="154627" name="Rectangle 3"/>
          <p:cNvSpPr>
            <a:spLocks noGrp="1" noChangeArrowheads="1"/>
          </p:cNvSpPr>
          <p:nvPr>
            <p:ph idx="4294967295"/>
          </p:nvPr>
        </p:nvSpPr>
        <p:spPr>
          <a:xfrm>
            <a:off x="387457" y="1393799"/>
            <a:ext cx="11236271" cy="4910137"/>
          </a:xfrm>
        </p:spPr>
        <p:txBody>
          <a:bodyPr>
            <a:normAutofit/>
          </a:bodyPr>
          <a:lstStyle/>
          <a:p>
            <a:pPr marL="457200" indent="-457200"/>
            <a:endParaRPr lang="en-US" sz="2000" dirty="0"/>
          </a:p>
          <a:p>
            <a:pPr marL="457200" indent="-457200"/>
            <a:endParaRPr lang="en-US" sz="2000" dirty="0"/>
          </a:p>
          <a:p>
            <a:pPr marL="457200" indent="-457200"/>
            <a:r>
              <a:rPr lang="en-US" sz="2000" dirty="0"/>
              <a:t>Synchronization accomplished through a device lightweight function</a:t>
            </a:r>
          </a:p>
          <a:p>
            <a:pPr marL="974725" lvl="1" indent="-403225"/>
            <a:r>
              <a:rPr lang="en-US" b="1" dirty="0">
                <a:solidFill>
                  <a:srgbClr val="0070C0"/>
                </a:solidFill>
                <a:latin typeface="Consolas" pitchFamily="49" charset="0"/>
                <a:cs typeface="Consolas" pitchFamily="49" charset="0"/>
              </a:rPr>
              <a:t>void __</a:t>
            </a:r>
            <a:r>
              <a:rPr lang="en-US" b="1" dirty="0" err="1">
                <a:solidFill>
                  <a:srgbClr val="0070C0"/>
                </a:solidFill>
                <a:latin typeface="Consolas" pitchFamily="49" charset="0"/>
                <a:cs typeface="Consolas" pitchFamily="49" charset="0"/>
              </a:rPr>
              <a:t>syncthreads</a:t>
            </a:r>
            <a:r>
              <a:rPr lang="en-US" b="1" dirty="0">
                <a:solidFill>
                  <a:srgbClr val="0070C0"/>
                </a:solidFill>
                <a:latin typeface="Consolas" pitchFamily="49" charset="0"/>
                <a:cs typeface="Consolas" pitchFamily="49" charset="0"/>
              </a:rPr>
              <a:t>();</a:t>
            </a:r>
          </a:p>
          <a:p>
            <a:pPr marL="457200" indent="-457200"/>
            <a:endParaRPr lang="en-US" sz="2000" dirty="0">
              <a:solidFill>
                <a:schemeClr val="accent2"/>
              </a:solidFill>
            </a:endParaRPr>
          </a:p>
          <a:p>
            <a:pPr marL="457200" indent="-457200"/>
            <a:r>
              <a:rPr lang="en-US" sz="2000" dirty="0"/>
              <a:t>Synchronizes all threads</a:t>
            </a:r>
            <a:r>
              <a:rPr lang="en-US" sz="2000" dirty="0">
                <a:solidFill>
                  <a:schemeClr val="accent2"/>
                </a:solidFill>
              </a:rPr>
              <a:t> </a:t>
            </a:r>
            <a:r>
              <a:rPr lang="en-US" sz="2000" b="1" u="sng" dirty="0">
                <a:solidFill>
                  <a:srgbClr val="0070C0"/>
                </a:solidFill>
              </a:rPr>
              <a:t>in a block</a:t>
            </a:r>
            <a:r>
              <a:rPr lang="en-US" sz="2000" dirty="0">
                <a:solidFill>
                  <a:srgbClr val="C00000"/>
                </a:solidFill>
              </a:rPr>
              <a:t> </a:t>
            </a:r>
            <a:r>
              <a:rPr lang="en-US" sz="2000" dirty="0"/>
              <a:t>(acts as barrier for all block threads)</a:t>
            </a:r>
          </a:p>
          <a:p>
            <a:pPr marL="806450" lvl="1" indent="-457200"/>
            <a:r>
              <a:rPr lang="en-US" sz="1600" dirty="0"/>
              <a:t>Does </a:t>
            </a:r>
            <a:r>
              <a:rPr lang="en-US" sz="1600" b="1" dirty="0">
                <a:solidFill>
                  <a:srgbClr val="C00000"/>
                </a:solidFill>
              </a:rPr>
              <a:t>not</a:t>
            </a:r>
            <a:r>
              <a:rPr lang="en-US" sz="1600" dirty="0"/>
              <a:t> synchronize threads from two blocks</a:t>
            </a:r>
          </a:p>
          <a:p>
            <a:pPr marL="806450" lvl="1" indent="-457200"/>
            <a:endParaRPr lang="en-US" sz="1600" dirty="0"/>
          </a:p>
          <a:p>
            <a:pPr marL="457200" indent="-457200"/>
            <a:r>
              <a:rPr lang="en-US" sz="2000" dirty="0">
                <a:solidFill>
                  <a:srgbClr val="C00000"/>
                </a:solidFill>
              </a:rPr>
              <a:t>One more condition</a:t>
            </a:r>
            <a:r>
              <a:rPr lang="en-US" sz="2000" dirty="0"/>
              <a:t> for execution to commence once all threads in a block reached the sync point:</a:t>
            </a:r>
          </a:p>
          <a:p>
            <a:pPr marL="914400" lvl="1" indent="-457200"/>
            <a:r>
              <a:rPr lang="en-US" sz="1600" dirty="0"/>
              <a:t>All global &amp; shared mem. transactions made by these threads prior to </a:t>
            </a:r>
            <a:r>
              <a:rPr lang="en-US" sz="1600" dirty="0">
                <a:latin typeface="Consolas" panose="020B0609020204030204" pitchFamily="49" charset="0"/>
              </a:rPr>
              <a:t>__</a:t>
            </a:r>
            <a:r>
              <a:rPr lang="en-US" sz="1600" dirty="0" err="1">
                <a:latin typeface="Consolas" panose="020B0609020204030204" pitchFamily="49" charset="0"/>
              </a:rPr>
              <a:t>syncthreads</a:t>
            </a:r>
            <a:r>
              <a:rPr lang="en-US" sz="1600" dirty="0">
                <a:latin typeface="Consolas" panose="020B0609020204030204" pitchFamily="49" charset="0"/>
              </a:rPr>
              <a:t>()</a:t>
            </a:r>
            <a:r>
              <a:rPr lang="en-US" sz="1600" dirty="0"/>
              <a:t> are visible to all block threads</a:t>
            </a:r>
          </a:p>
          <a:p>
            <a:pPr marL="914400" lvl="1" indent="-457200"/>
            <a:r>
              <a:rPr lang="en-US" sz="1600" dirty="0"/>
              <a:t>Used to avoid RAW/WAR/WAW hazards when accessing shared or global memory (more later)</a:t>
            </a:r>
          </a:p>
        </p:txBody>
      </p:sp>
    </p:spTree>
    <p:extLst>
      <p:ext uri="{BB962C8B-B14F-4D97-AF65-F5344CB8AC3E}">
        <p14:creationId xmlns:p14="http://schemas.microsoft.com/office/powerpoint/2010/main" val="295006483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[warning]</a:t>
            </a:r>
            <a:r>
              <a:rPr lang="en-US" sz="1800" dirty="0">
                <a:solidFill>
                  <a:srgbClr val="0070C0"/>
                </a:solidFill>
              </a:rPr>
              <a:t> </a:t>
            </a:r>
            <a:r>
              <a:rPr lang="en-US" sz="3200" dirty="0"/>
              <a:t> </a:t>
            </a:r>
            <a:r>
              <a:rPr lang="en-US" sz="3200" dirty="0">
                <a:solidFill>
                  <a:srgbClr val="FFC000"/>
                </a:solidFill>
                <a:latin typeface="Consolas" panose="020B0609020204030204" pitchFamily="49" charset="0"/>
              </a:rPr>
              <a:t>__</a:t>
            </a:r>
            <a:r>
              <a:rPr lang="en-US" sz="3200" dirty="0" err="1">
                <a:solidFill>
                  <a:srgbClr val="FFC000"/>
                </a:solidFill>
                <a:latin typeface="Consolas" panose="020B0609020204030204" pitchFamily="49" charset="0"/>
              </a:rPr>
              <a:t>syncthreads</a:t>
            </a:r>
            <a:r>
              <a:rPr lang="en-US" sz="3200" dirty="0">
                <a:solidFill>
                  <a:srgbClr val="FFC000"/>
                </a:solidFill>
                <a:latin typeface="Consolas" panose="020B0609020204030204" pitchFamily="49" charset="0"/>
              </a:rPr>
              <a:t>()</a:t>
            </a:r>
            <a:r>
              <a:rPr lang="en-US" sz="3200" dirty="0"/>
              <a:t> &amp; thread divergence</a:t>
            </a:r>
            <a:endParaRPr lang="en-US" sz="3200" dirty="0">
              <a:solidFill>
                <a:srgbClr val="0070C0"/>
              </a:solidFill>
            </a:endParaRPr>
          </a:p>
        </p:txBody>
      </p:sp>
      <p:sp>
        <p:nvSpPr>
          <p:cNvPr id="4" name="Slide Number Placeholder 3"/>
          <p:cNvSpPr>
            <a:spLocks noGrp="1"/>
          </p:cNvSpPr>
          <p:nvPr>
            <p:ph type="sldNum" sz="quarter" idx="12"/>
          </p:nvPr>
        </p:nvSpPr>
        <p:spPr/>
        <p:txBody>
          <a:bodyPr/>
          <a:lstStyle/>
          <a:p>
            <a:fld id="{2607EFA3-406F-4E56-9DD2-4C036976C4CD}" type="slidenum">
              <a:rPr lang="en-US" altLang="en-US" smtClean="0"/>
              <a:pPr/>
              <a:t>35</a:t>
            </a:fld>
            <a:endParaRPr lang="en-US" altLang="en-US" dirty="0"/>
          </a:p>
        </p:txBody>
      </p:sp>
      <p:sp>
        <p:nvSpPr>
          <p:cNvPr id="3" name="Content Placeholder 2"/>
          <p:cNvSpPr>
            <a:spLocks noGrp="1"/>
          </p:cNvSpPr>
          <p:nvPr>
            <p:ph idx="4294967295"/>
          </p:nvPr>
        </p:nvSpPr>
        <p:spPr>
          <a:xfrm>
            <a:off x="6003152" y="2378090"/>
            <a:ext cx="6096000" cy="2362199"/>
          </a:xfrm>
          <a:solidFill>
            <a:schemeClr val="bg1"/>
          </a:solidFill>
          <a:ln>
            <a:solidFill>
              <a:srgbClr val="C00000"/>
            </a:solidFill>
          </a:ln>
        </p:spPr>
        <p:txBody>
          <a:bodyPr/>
          <a:lstStyle/>
          <a:p>
            <a:r>
              <a:rPr lang="en-US" sz="1600" dirty="0"/>
              <a:t>Be </a:t>
            </a:r>
            <a:r>
              <a:rPr lang="en-US" sz="1600" u="sng" dirty="0"/>
              <a:t>very</a:t>
            </a:r>
            <a:r>
              <a:rPr lang="en-US" sz="1600" dirty="0"/>
              <a:t> cautious when using a </a:t>
            </a:r>
            <a:r>
              <a:rPr lang="en-US" sz="1600" dirty="0">
                <a:latin typeface="Courier New" panose="02070309020205020404" pitchFamily="49" charset="0"/>
                <a:cs typeface="Courier New" panose="02070309020205020404" pitchFamily="49" charset="0"/>
              </a:rPr>
              <a:t>__</a:t>
            </a:r>
            <a:r>
              <a:rPr lang="en-US" sz="1600" dirty="0" err="1">
                <a:latin typeface="Courier New" panose="02070309020205020404" pitchFamily="49" charset="0"/>
                <a:cs typeface="Courier New" panose="02070309020205020404" pitchFamily="49" charset="0"/>
              </a:rPr>
              <a:t>syncthreads</a:t>
            </a:r>
            <a:r>
              <a:rPr lang="en-US" sz="1600" dirty="0">
                <a:latin typeface="Courier New" panose="02070309020205020404" pitchFamily="49" charset="0"/>
                <a:cs typeface="Courier New" panose="02070309020205020404" pitchFamily="49" charset="0"/>
              </a:rPr>
              <a:t>()</a:t>
            </a:r>
            <a:r>
              <a:rPr lang="en-US" sz="1600" dirty="0"/>
              <a:t> in a conditional</a:t>
            </a:r>
          </a:p>
          <a:p>
            <a:r>
              <a:rPr lang="en-US" sz="1600" dirty="0"/>
              <a:t>The actual behavior is not clear</a:t>
            </a:r>
          </a:p>
          <a:p>
            <a:pPr lvl="1"/>
            <a:r>
              <a:rPr lang="en-US" sz="1200" dirty="0"/>
              <a:t>Some difference between the Programming Guide and what happens in reality</a:t>
            </a:r>
          </a:p>
          <a:p>
            <a:r>
              <a:rPr lang="en-US" sz="1600" dirty="0"/>
              <a:t>See here for discussion of how/when code deadlocks:</a:t>
            </a:r>
          </a:p>
          <a:p>
            <a:pPr lvl="1"/>
            <a:r>
              <a:rPr lang="en-US" sz="1200" dirty="0">
                <a:hlinkClick r:id="rId2"/>
              </a:rPr>
              <a:t>https://stackoverflow.com/questions/6666382/can-i-use-syncthreads-after-having-dropped-threads</a:t>
            </a:r>
            <a:r>
              <a:rPr lang="en-US" sz="1200" dirty="0"/>
              <a:t> </a:t>
            </a:r>
          </a:p>
          <a:p>
            <a:pPr lvl="1"/>
            <a:r>
              <a:rPr lang="en-US" sz="1200" dirty="0">
                <a:hlinkClick r:id="rId3"/>
              </a:rPr>
              <a:t>https://stackoverflow.com/questions/15146886/conditional-syncthreads-deadlock-or-not</a:t>
            </a:r>
            <a:r>
              <a:rPr lang="en-US" sz="1200" dirty="0"/>
              <a:t> </a:t>
            </a:r>
          </a:p>
        </p:txBody>
      </p:sp>
      <p:sp>
        <p:nvSpPr>
          <p:cNvPr id="8" name="Rectangle 7">
            <a:extLst>
              <a:ext uri="{FF2B5EF4-FFF2-40B4-BE49-F238E27FC236}">
                <a16:creationId xmlns:a16="http://schemas.microsoft.com/office/drawing/2014/main" id="{AADE5FA8-D9A8-418A-9ACB-E292904FC78F}"/>
              </a:ext>
            </a:extLst>
          </p:cNvPr>
          <p:cNvSpPr/>
          <p:nvPr/>
        </p:nvSpPr>
        <p:spPr>
          <a:xfrm>
            <a:off x="154325" y="906841"/>
            <a:ext cx="5708432" cy="5770811"/>
          </a:xfrm>
          <a:prstGeom prst="rect">
            <a:avLst/>
          </a:prstGeom>
          <a:solidFill>
            <a:schemeClr val="bg1">
              <a:lumMod val="95000"/>
            </a:schemeClr>
          </a:solidFill>
        </p:spPr>
        <p:txBody>
          <a:bodyPr wrap="square">
            <a:spAutoFit/>
          </a:bodyPr>
          <a:lstStyle/>
          <a:p>
            <a:pPr lvl="0"/>
            <a:r>
              <a:rPr lang="en-US" sz="900" b="1" dirty="0">
                <a:solidFill>
                  <a:srgbClr val="808080"/>
                </a:solidFill>
                <a:latin typeface="Consolas" panose="020B0609020204030204" pitchFamily="49" charset="0"/>
              </a:rPr>
              <a:t>#include</a:t>
            </a:r>
            <a:r>
              <a:rPr lang="en-US" sz="900" b="1" dirty="0">
                <a:solidFill>
                  <a:srgbClr val="A31515"/>
                </a:solidFill>
                <a:latin typeface="Consolas" panose="020B0609020204030204" pitchFamily="49" charset="0"/>
              </a:rPr>
              <a:t>&lt;</a:t>
            </a:r>
            <a:r>
              <a:rPr lang="en-US" sz="900" b="1" dirty="0" err="1">
                <a:solidFill>
                  <a:srgbClr val="A31515"/>
                </a:solidFill>
                <a:latin typeface="Consolas" panose="020B0609020204030204" pitchFamily="49" charset="0"/>
              </a:rPr>
              <a:t>cuda.h</a:t>
            </a:r>
            <a:r>
              <a:rPr lang="en-US" sz="900" b="1" dirty="0">
                <a:solidFill>
                  <a:srgbClr val="A31515"/>
                </a:solidFill>
                <a:latin typeface="Consolas" panose="020B0609020204030204" pitchFamily="49" charset="0"/>
              </a:rPr>
              <a:t>&gt;</a:t>
            </a:r>
            <a:endParaRPr lang="en-US" sz="900" b="1" dirty="0">
              <a:solidFill>
                <a:srgbClr val="000000"/>
              </a:solidFill>
              <a:latin typeface="Consolas" panose="020B0609020204030204" pitchFamily="49" charset="0"/>
            </a:endParaRPr>
          </a:p>
          <a:p>
            <a:pPr lvl="0"/>
            <a:r>
              <a:rPr lang="en-US" sz="900" b="1" dirty="0">
                <a:solidFill>
                  <a:srgbClr val="808080"/>
                </a:solidFill>
                <a:latin typeface="Consolas" panose="020B0609020204030204" pitchFamily="49" charset="0"/>
              </a:rPr>
              <a:t>#include</a:t>
            </a:r>
            <a:r>
              <a:rPr lang="en-US" sz="900" b="1" dirty="0">
                <a:solidFill>
                  <a:srgbClr val="A31515"/>
                </a:solidFill>
                <a:latin typeface="Consolas" panose="020B0609020204030204" pitchFamily="49" charset="0"/>
              </a:rPr>
              <a:t>&lt;iostream&gt;</a:t>
            </a:r>
            <a:endParaRPr lang="en-US" sz="900" b="1" dirty="0">
              <a:solidFill>
                <a:srgbClr val="000000"/>
              </a:solidFill>
              <a:latin typeface="Consolas" panose="020B0609020204030204" pitchFamily="49" charset="0"/>
            </a:endParaRPr>
          </a:p>
          <a:p>
            <a:pPr lvl="0"/>
            <a:endParaRPr lang="en-US" sz="900" b="1" dirty="0">
              <a:solidFill>
                <a:srgbClr val="000000"/>
              </a:solidFill>
              <a:latin typeface="Consolas" panose="020B0609020204030204" pitchFamily="49" charset="0"/>
            </a:endParaRPr>
          </a:p>
          <a:p>
            <a:pPr lvl="0"/>
            <a:r>
              <a:rPr lang="en-US" sz="900" b="1" dirty="0">
                <a:solidFill>
                  <a:srgbClr val="0000FF"/>
                </a:solidFill>
                <a:latin typeface="Consolas" panose="020B0609020204030204" pitchFamily="49" charset="0"/>
              </a:rPr>
              <a:t>__global__</a:t>
            </a:r>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void</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badIdeaSynchronization</a:t>
            </a:r>
            <a:r>
              <a:rPr lang="en-US" sz="900" b="1" dirty="0">
                <a:solidFill>
                  <a:srgbClr val="000000"/>
                </a:solidFill>
                <a:latin typeface="Consolas" panose="020B0609020204030204" pitchFamily="49" charset="0"/>
              </a:rPr>
              <a:t>(</a:t>
            </a:r>
            <a:r>
              <a:rPr lang="en-US" sz="900" b="1" dirty="0">
                <a:solidFill>
                  <a:srgbClr val="0000FF"/>
                </a:solidFill>
                <a:latin typeface="Consolas" panose="020B0609020204030204" pitchFamily="49" charset="0"/>
              </a:rPr>
              <a:t>int</a:t>
            </a:r>
            <a:r>
              <a:rPr lang="en-US" sz="900" b="1" dirty="0">
                <a:solidFill>
                  <a:srgbClr val="000000"/>
                </a:solidFill>
                <a:latin typeface="Consolas" panose="020B0609020204030204" pitchFamily="49" charset="0"/>
              </a:rPr>
              <a:t>* data)</a:t>
            </a:r>
          </a:p>
          <a:p>
            <a:pPr lvl="0"/>
            <a:r>
              <a:rPr lang="en-US" sz="900" b="1" dirty="0">
                <a:solidFill>
                  <a:srgbClr val="000000"/>
                </a:solidFill>
                <a:latin typeface="Consolas" panose="020B0609020204030204" pitchFamily="49" charset="0"/>
              </a:rPr>
              <a:t>{</a:t>
            </a:r>
          </a:p>
          <a:p>
            <a:pPr lvl="0"/>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int</a:t>
            </a:r>
            <a:r>
              <a:rPr lang="en-US" sz="900" b="1" dirty="0">
                <a:solidFill>
                  <a:srgbClr val="000000"/>
                </a:solidFill>
                <a:latin typeface="Consolas" panose="020B0609020204030204" pitchFamily="49" charset="0"/>
              </a:rPr>
              <a:t> i = </a:t>
            </a:r>
            <a:r>
              <a:rPr lang="en-US" sz="900" b="1" dirty="0" err="1">
                <a:solidFill>
                  <a:srgbClr val="0000FF"/>
                </a:solidFill>
                <a:latin typeface="Consolas" panose="020B0609020204030204" pitchFamily="49" charset="0"/>
              </a:rPr>
              <a:t>threadIdx</a:t>
            </a:r>
            <a:r>
              <a:rPr lang="en-US" sz="900" b="1" dirty="0" err="1">
                <a:solidFill>
                  <a:srgbClr val="000000"/>
                </a:solidFill>
                <a:latin typeface="Consolas" panose="020B0609020204030204" pitchFamily="49" charset="0"/>
              </a:rPr>
              <a:t>.x</a:t>
            </a:r>
            <a:r>
              <a:rPr lang="en-US" sz="900" b="1" dirty="0">
                <a:solidFill>
                  <a:srgbClr val="000000"/>
                </a:solidFill>
                <a:latin typeface="Consolas" panose="020B0609020204030204" pitchFamily="49" charset="0"/>
              </a:rPr>
              <a:t> + </a:t>
            </a:r>
            <a:r>
              <a:rPr lang="en-US" sz="900" b="1" dirty="0" err="1">
                <a:solidFill>
                  <a:srgbClr val="000000"/>
                </a:solidFill>
                <a:latin typeface="Consolas" panose="020B0609020204030204" pitchFamily="49" charset="0"/>
              </a:rPr>
              <a:t>blockDim.x</a:t>
            </a:r>
            <a:r>
              <a:rPr lang="en-US" sz="900" b="1" dirty="0">
                <a:solidFill>
                  <a:srgbClr val="000000"/>
                </a:solidFill>
                <a:latin typeface="Consolas" panose="020B0609020204030204" pitchFamily="49" charset="0"/>
              </a:rPr>
              <a:t> * </a:t>
            </a:r>
            <a:r>
              <a:rPr lang="en-US" sz="900" b="1" dirty="0" err="1">
                <a:solidFill>
                  <a:srgbClr val="0000FF"/>
                </a:solidFill>
                <a:latin typeface="Consolas" panose="020B0609020204030204" pitchFamily="49" charset="0"/>
              </a:rPr>
              <a:t>blockIdx</a:t>
            </a:r>
            <a:r>
              <a:rPr lang="en-US" sz="900" b="1" dirty="0" err="1">
                <a:solidFill>
                  <a:srgbClr val="000000"/>
                </a:solidFill>
                <a:latin typeface="Consolas" panose="020B0609020204030204" pitchFamily="49" charset="0"/>
              </a:rPr>
              <a:t>.x</a:t>
            </a:r>
            <a:r>
              <a:rPr lang="en-US" sz="900" b="1" dirty="0">
                <a:solidFill>
                  <a:srgbClr val="000000"/>
                </a:solidFill>
                <a:latin typeface="Consolas" panose="020B0609020204030204" pitchFamily="49" charset="0"/>
              </a:rPr>
              <a:t>;</a:t>
            </a:r>
          </a:p>
          <a:p>
            <a:pPr lvl="0"/>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if</a:t>
            </a:r>
            <a:r>
              <a:rPr lang="en-US" sz="900" b="1" dirty="0">
                <a:solidFill>
                  <a:srgbClr val="000000"/>
                </a:solidFill>
                <a:latin typeface="Consolas" panose="020B0609020204030204" pitchFamily="49" charset="0"/>
              </a:rPr>
              <a:t> ((i &amp; 0x01) == 0)</a:t>
            </a:r>
          </a:p>
          <a:p>
            <a:pPr lvl="0"/>
            <a:r>
              <a:rPr lang="en-US" sz="900" b="1" dirty="0">
                <a:solidFill>
                  <a:srgbClr val="000000"/>
                </a:solidFill>
                <a:latin typeface="Consolas" panose="020B0609020204030204" pitchFamily="49" charset="0"/>
              </a:rPr>
              <a:t>    {</a:t>
            </a:r>
          </a:p>
          <a:p>
            <a:pPr lvl="0"/>
            <a:r>
              <a:rPr lang="en-US" sz="900" b="1" dirty="0">
                <a:solidFill>
                  <a:srgbClr val="000000"/>
                </a:solidFill>
                <a:latin typeface="Consolas" panose="020B0609020204030204" pitchFamily="49" charset="0"/>
              </a:rPr>
              <a:t>        data[i] = data[i] + i; </a:t>
            </a:r>
            <a:r>
              <a:rPr lang="en-US" sz="900" b="1" dirty="0">
                <a:solidFill>
                  <a:srgbClr val="008000"/>
                </a:solidFill>
                <a:latin typeface="Consolas" panose="020B0609020204030204" pitchFamily="49" charset="0"/>
              </a:rPr>
              <a:t>// if not odd, come here</a:t>
            </a:r>
            <a:endParaRPr lang="en-US" sz="900" b="1" dirty="0">
              <a:solidFill>
                <a:srgbClr val="000000"/>
              </a:solidFill>
              <a:latin typeface="Consolas" panose="020B0609020204030204" pitchFamily="49" charset="0"/>
            </a:endParaRPr>
          </a:p>
          <a:p>
            <a:pPr lvl="0"/>
            <a:r>
              <a:rPr lang="en-US" sz="900" b="1" dirty="0">
                <a:solidFill>
                  <a:srgbClr val="000000"/>
                </a:solidFill>
                <a:latin typeface="Consolas" panose="020B0609020204030204" pitchFamily="49" charset="0"/>
              </a:rPr>
              <a:t>    }</a:t>
            </a:r>
          </a:p>
          <a:p>
            <a:pPr lvl="0"/>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else</a:t>
            </a:r>
            <a:endParaRPr lang="en-US" sz="900" b="1" dirty="0">
              <a:solidFill>
                <a:srgbClr val="000000"/>
              </a:solidFill>
              <a:latin typeface="Consolas" panose="020B0609020204030204" pitchFamily="49" charset="0"/>
            </a:endParaRPr>
          </a:p>
          <a:p>
            <a:pPr lvl="0"/>
            <a:r>
              <a:rPr lang="en-US" sz="900" b="1" dirty="0">
                <a:solidFill>
                  <a:srgbClr val="000000"/>
                </a:solidFill>
                <a:latin typeface="Consolas" panose="020B0609020204030204" pitchFamily="49" charset="0"/>
              </a:rPr>
              <a:t>    {</a:t>
            </a:r>
          </a:p>
          <a:p>
            <a:pPr lvl="0"/>
            <a:r>
              <a:rPr lang="en-US" sz="900" b="1" dirty="0">
                <a:solidFill>
                  <a:srgbClr val="000000"/>
                </a:solidFill>
                <a:latin typeface="Consolas" panose="020B0609020204030204" pitchFamily="49" charset="0"/>
              </a:rPr>
              <a:t>        data[i] = data[i] + 2 * i; </a:t>
            </a:r>
            <a:r>
              <a:rPr lang="en-US" sz="900" b="1" dirty="0">
                <a:solidFill>
                  <a:srgbClr val="008000"/>
                </a:solidFill>
                <a:latin typeface="Consolas" panose="020B0609020204030204" pitchFamily="49" charset="0"/>
              </a:rPr>
              <a:t>// come here if you're odd</a:t>
            </a:r>
            <a:endParaRPr lang="en-US" sz="900" b="1" dirty="0">
              <a:solidFill>
                <a:srgbClr val="000000"/>
              </a:solidFill>
              <a:latin typeface="Consolas" panose="020B0609020204030204" pitchFamily="49" charset="0"/>
            </a:endParaRPr>
          </a:p>
          <a:p>
            <a:pPr lvl="0"/>
            <a:r>
              <a:rPr lang="en-US" sz="900" b="1" dirty="0">
                <a:solidFill>
                  <a:srgbClr val="000000"/>
                </a:solidFill>
                <a:latin typeface="Consolas" panose="020B0609020204030204" pitchFamily="49" charset="0"/>
              </a:rPr>
              <a:t>        __</a:t>
            </a:r>
            <a:r>
              <a:rPr lang="en-US" sz="900" b="1" dirty="0" err="1">
                <a:solidFill>
                  <a:srgbClr val="000000"/>
                </a:solidFill>
                <a:latin typeface="Consolas" panose="020B0609020204030204" pitchFamily="49" charset="0"/>
              </a:rPr>
              <a:t>syncthreads</a:t>
            </a:r>
            <a:r>
              <a:rPr lang="en-US" sz="900" b="1" dirty="0">
                <a:solidFill>
                  <a:srgbClr val="000000"/>
                </a:solidFill>
                <a:latin typeface="Consolas" panose="020B0609020204030204" pitchFamily="49" charset="0"/>
              </a:rPr>
              <a:t>();</a:t>
            </a:r>
          </a:p>
          <a:p>
            <a:pPr lvl="0"/>
            <a:r>
              <a:rPr lang="en-US" sz="900" b="1" dirty="0">
                <a:solidFill>
                  <a:srgbClr val="000000"/>
                </a:solidFill>
                <a:latin typeface="Consolas" panose="020B0609020204030204" pitchFamily="49" charset="0"/>
              </a:rPr>
              <a:t>    }</a:t>
            </a:r>
          </a:p>
          <a:p>
            <a:pPr lvl="0"/>
            <a:r>
              <a:rPr lang="en-US" sz="900" b="1" dirty="0">
                <a:solidFill>
                  <a:srgbClr val="000000"/>
                </a:solidFill>
                <a:latin typeface="Consolas" panose="020B0609020204030204" pitchFamily="49" charset="0"/>
              </a:rPr>
              <a:t>}</a:t>
            </a:r>
          </a:p>
          <a:p>
            <a:pPr lvl="0"/>
            <a:endParaRPr lang="en-US" sz="900" b="1" dirty="0">
              <a:solidFill>
                <a:srgbClr val="000000"/>
              </a:solidFill>
              <a:latin typeface="Consolas" panose="020B0609020204030204" pitchFamily="49" charset="0"/>
            </a:endParaRPr>
          </a:p>
          <a:p>
            <a:pPr lvl="0"/>
            <a:r>
              <a:rPr lang="en-US" sz="900" b="1" dirty="0">
                <a:solidFill>
                  <a:srgbClr val="0000FF"/>
                </a:solidFill>
                <a:latin typeface="Consolas" panose="020B0609020204030204" pitchFamily="49" charset="0"/>
              </a:rPr>
              <a:t>int</a:t>
            </a:r>
            <a:r>
              <a:rPr lang="en-US" sz="900" b="1" dirty="0">
                <a:solidFill>
                  <a:srgbClr val="000000"/>
                </a:solidFill>
                <a:latin typeface="Consolas" panose="020B0609020204030204" pitchFamily="49" charset="0"/>
              </a:rPr>
              <a:t> main() </a:t>
            </a:r>
          </a:p>
          <a:p>
            <a:pPr lvl="0"/>
            <a:r>
              <a:rPr lang="en-US" sz="900" b="1" dirty="0">
                <a:solidFill>
                  <a:srgbClr val="000000"/>
                </a:solidFill>
                <a:latin typeface="Consolas" panose="020B0609020204030204" pitchFamily="49" charset="0"/>
              </a:rPr>
              <a:t>{</a:t>
            </a:r>
          </a:p>
          <a:p>
            <a:pPr lvl="0"/>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const</a:t>
            </a:r>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int</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numElems</a:t>
            </a:r>
            <a:r>
              <a:rPr lang="en-US" sz="900" b="1" dirty="0">
                <a:solidFill>
                  <a:srgbClr val="000000"/>
                </a:solidFill>
                <a:latin typeface="Consolas" panose="020B0609020204030204" pitchFamily="49" charset="0"/>
              </a:rPr>
              <a:t> = 4;</a:t>
            </a:r>
          </a:p>
          <a:p>
            <a:pPr lvl="0"/>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int</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hostArray</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numElems</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devArray</a:t>
            </a:r>
            <a:r>
              <a:rPr lang="en-US" sz="900" b="1" dirty="0">
                <a:solidFill>
                  <a:srgbClr val="000000"/>
                </a:solidFill>
                <a:latin typeface="Consolas" panose="020B0609020204030204" pitchFamily="49" charset="0"/>
              </a:rPr>
              <a:t>;</a:t>
            </a:r>
          </a:p>
          <a:p>
            <a:pPr lvl="0"/>
            <a:endParaRPr lang="en-US" sz="900" b="1" dirty="0">
              <a:solidFill>
                <a:srgbClr val="000000"/>
              </a:solidFill>
              <a:latin typeface="Consolas" panose="020B0609020204030204" pitchFamily="49" charset="0"/>
            </a:endParaRPr>
          </a:p>
          <a:p>
            <a:pPr lvl="0"/>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//allocate memory on the device (GPU); zero out all entries in this device array </a:t>
            </a:r>
            <a:endParaRPr lang="en-US" sz="900" b="1" dirty="0">
              <a:solidFill>
                <a:srgbClr val="000000"/>
              </a:solidFill>
              <a:latin typeface="Consolas" panose="020B0609020204030204" pitchFamily="49" charset="0"/>
            </a:endParaRPr>
          </a:p>
          <a:p>
            <a:pPr lvl="0"/>
            <a:r>
              <a:rPr lang="en-US" sz="900" b="1" dirty="0">
                <a:solidFill>
                  <a:srgbClr val="000000"/>
                </a:solidFill>
                <a:latin typeface="Consolas" panose="020B0609020204030204" pitchFamily="49" charset="0"/>
              </a:rPr>
              <a:t>    </a:t>
            </a:r>
            <a:r>
              <a:rPr lang="en-US" sz="900" b="1" dirty="0" err="1">
                <a:solidFill>
                  <a:srgbClr val="0000FF"/>
                </a:solidFill>
                <a:latin typeface="Consolas" panose="020B0609020204030204" pitchFamily="49" charset="0"/>
              </a:rPr>
              <a:t>cudaMalloc</a:t>
            </a:r>
            <a:r>
              <a:rPr lang="en-US" sz="900" b="1" dirty="0">
                <a:solidFill>
                  <a:srgbClr val="000000"/>
                </a:solidFill>
                <a:latin typeface="Consolas" panose="020B0609020204030204" pitchFamily="49" charset="0"/>
              </a:rPr>
              <a:t>((</a:t>
            </a:r>
            <a:r>
              <a:rPr lang="en-US" sz="900" b="1" dirty="0">
                <a:solidFill>
                  <a:srgbClr val="0000FF"/>
                </a:solidFill>
                <a:latin typeface="Consolas" panose="020B0609020204030204" pitchFamily="49" charset="0"/>
              </a:rPr>
              <a:t>void</a:t>
            </a:r>
            <a:r>
              <a:rPr lang="en-US" sz="900" b="1" dirty="0">
                <a:solidFill>
                  <a:srgbClr val="000000"/>
                </a:solidFill>
                <a:latin typeface="Consolas" panose="020B0609020204030204" pitchFamily="49" charset="0"/>
              </a:rPr>
              <a:t>**)&amp;</a:t>
            </a:r>
            <a:r>
              <a:rPr lang="en-US" sz="900" b="1" dirty="0" err="1">
                <a:solidFill>
                  <a:srgbClr val="000000"/>
                </a:solidFill>
                <a:latin typeface="Consolas" panose="020B0609020204030204" pitchFamily="49" charset="0"/>
              </a:rPr>
              <a:t>devArray</a:t>
            </a:r>
            <a:r>
              <a:rPr lang="en-US" sz="900" b="1" dirty="0">
                <a:solidFill>
                  <a:srgbClr val="000000"/>
                </a:solidFill>
                <a:latin typeface="Consolas" panose="020B0609020204030204" pitchFamily="49" charset="0"/>
              </a:rPr>
              <a:t>, </a:t>
            </a:r>
            <a:r>
              <a:rPr lang="en-US" sz="900" b="1" dirty="0" err="1">
                <a:solidFill>
                  <a:srgbClr val="0000FF"/>
                </a:solidFill>
                <a:latin typeface="Consolas" panose="020B0609020204030204" pitchFamily="49" charset="0"/>
              </a:rPr>
              <a:t>sizeof</a:t>
            </a:r>
            <a:r>
              <a:rPr lang="en-US" sz="900" b="1" dirty="0">
                <a:solidFill>
                  <a:srgbClr val="000000"/>
                </a:solidFill>
                <a:latin typeface="Consolas" panose="020B0609020204030204" pitchFamily="49" charset="0"/>
              </a:rPr>
              <a:t>(</a:t>
            </a:r>
            <a:r>
              <a:rPr lang="en-US" sz="900" b="1" dirty="0">
                <a:solidFill>
                  <a:srgbClr val="0000FF"/>
                </a:solidFill>
                <a:latin typeface="Consolas" panose="020B0609020204030204" pitchFamily="49" charset="0"/>
              </a:rPr>
              <a:t>int</a:t>
            </a:r>
            <a:r>
              <a:rPr lang="en-US" sz="900" b="1" dirty="0">
                <a:solidFill>
                  <a:srgbClr val="000000"/>
                </a:solidFill>
                <a:latin typeface="Consolas" panose="020B0609020204030204" pitchFamily="49" charset="0"/>
              </a:rPr>
              <a:t>) * </a:t>
            </a:r>
            <a:r>
              <a:rPr lang="en-US" sz="900" b="1" dirty="0" err="1">
                <a:solidFill>
                  <a:srgbClr val="000000"/>
                </a:solidFill>
                <a:latin typeface="Consolas" panose="020B0609020204030204" pitchFamily="49" charset="0"/>
              </a:rPr>
              <a:t>numElems</a:t>
            </a:r>
            <a:r>
              <a:rPr lang="en-US" sz="900" b="1" dirty="0">
                <a:solidFill>
                  <a:srgbClr val="000000"/>
                </a:solidFill>
                <a:latin typeface="Consolas" panose="020B0609020204030204" pitchFamily="49" charset="0"/>
              </a:rPr>
              <a:t>);</a:t>
            </a:r>
          </a:p>
          <a:p>
            <a:pPr lvl="0"/>
            <a:r>
              <a:rPr lang="en-US" sz="900" b="1" dirty="0">
                <a:solidFill>
                  <a:srgbClr val="000000"/>
                </a:solidFill>
                <a:latin typeface="Consolas" panose="020B0609020204030204" pitchFamily="49" charset="0"/>
              </a:rPr>
              <a:t>    </a:t>
            </a:r>
            <a:r>
              <a:rPr lang="en-US" sz="900" b="1" dirty="0" err="1">
                <a:solidFill>
                  <a:srgbClr val="0000FF"/>
                </a:solidFill>
                <a:latin typeface="Consolas" panose="020B0609020204030204" pitchFamily="49" charset="0"/>
              </a:rPr>
              <a:t>cudaMemset</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devArray</a:t>
            </a:r>
            <a:r>
              <a:rPr lang="en-US" sz="900" b="1" dirty="0">
                <a:solidFill>
                  <a:srgbClr val="000000"/>
                </a:solidFill>
                <a:latin typeface="Consolas" panose="020B0609020204030204" pitchFamily="49" charset="0"/>
              </a:rPr>
              <a:t>, 0, </a:t>
            </a:r>
            <a:r>
              <a:rPr lang="en-US" sz="900" b="1" dirty="0" err="1">
                <a:solidFill>
                  <a:srgbClr val="000000"/>
                </a:solidFill>
                <a:latin typeface="Consolas" panose="020B0609020204030204" pitchFamily="49" charset="0"/>
              </a:rPr>
              <a:t>numElems</a:t>
            </a:r>
            <a:r>
              <a:rPr lang="en-US" sz="900" b="1" dirty="0">
                <a:solidFill>
                  <a:srgbClr val="000000"/>
                </a:solidFill>
                <a:latin typeface="Consolas" panose="020B0609020204030204" pitchFamily="49" charset="0"/>
              </a:rPr>
              <a:t> * </a:t>
            </a:r>
            <a:r>
              <a:rPr lang="en-US" sz="900" b="1" dirty="0" err="1">
                <a:solidFill>
                  <a:srgbClr val="0000FF"/>
                </a:solidFill>
                <a:latin typeface="Consolas" panose="020B0609020204030204" pitchFamily="49" charset="0"/>
              </a:rPr>
              <a:t>sizeof</a:t>
            </a:r>
            <a:r>
              <a:rPr lang="en-US" sz="900" b="1" dirty="0">
                <a:solidFill>
                  <a:srgbClr val="000000"/>
                </a:solidFill>
                <a:latin typeface="Consolas" panose="020B0609020204030204" pitchFamily="49" charset="0"/>
              </a:rPr>
              <a:t>(</a:t>
            </a:r>
            <a:r>
              <a:rPr lang="en-US" sz="900" b="1" dirty="0">
                <a:solidFill>
                  <a:srgbClr val="0000FF"/>
                </a:solidFill>
                <a:latin typeface="Consolas" panose="020B0609020204030204" pitchFamily="49" charset="0"/>
              </a:rPr>
              <a:t>int</a:t>
            </a:r>
            <a:r>
              <a:rPr lang="en-US" sz="900" b="1" dirty="0">
                <a:solidFill>
                  <a:srgbClr val="000000"/>
                </a:solidFill>
                <a:latin typeface="Consolas" panose="020B0609020204030204" pitchFamily="49" charset="0"/>
              </a:rPr>
              <a:t>));</a:t>
            </a:r>
          </a:p>
          <a:p>
            <a:pPr lvl="0"/>
            <a:endParaRPr lang="en-US" sz="900" b="1" dirty="0">
              <a:solidFill>
                <a:srgbClr val="000000"/>
              </a:solidFill>
              <a:latin typeface="Consolas" panose="020B0609020204030204" pitchFamily="49" charset="0"/>
            </a:endParaRPr>
          </a:p>
          <a:p>
            <a:pPr lvl="0"/>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//invoke GPU kernel, with one block that has four threads</a:t>
            </a:r>
            <a:endParaRPr lang="en-US" sz="900" b="1" dirty="0">
              <a:solidFill>
                <a:srgbClr val="000000"/>
              </a:solidFill>
              <a:latin typeface="Consolas" panose="020B0609020204030204" pitchFamily="49" charset="0"/>
            </a:endParaRPr>
          </a:p>
          <a:p>
            <a:pPr lvl="0"/>
            <a:r>
              <a:rPr lang="en-US" sz="900" b="1" dirty="0">
                <a:solidFill>
                  <a:srgbClr val="000000"/>
                </a:solidFill>
                <a:latin typeface="Consolas" panose="020B0609020204030204" pitchFamily="49" charset="0"/>
              </a:rPr>
              <a:t>    hangs&lt;&lt;&lt;1, </a:t>
            </a:r>
            <a:r>
              <a:rPr lang="en-US" sz="900" b="1" dirty="0" err="1">
                <a:solidFill>
                  <a:srgbClr val="000000"/>
                </a:solidFill>
                <a:latin typeface="Consolas" panose="020B0609020204030204" pitchFamily="49" charset="0"/>
              </a:rPr>
              <a:t>numElems</a:t>
            </a:r>
            <a:r>
              <a:rPr lang="en-US" sz="900" b="1" dirty="0">
                <a:solidFill>
                  <a:srgbClr val="000000"/>
                </a:solidFill>
                <a:latin typeface="Consolas" panose="020B0609020204030204" pitchFamily="49" charset="0"/>
              </a:rPr>
              <a:t> &gt;&gt;&gt;(</a:t>
            </a:r>
            <a:r>
              <a:rPr lang="en-US" sz="900" b="1" dirty="0" err="1">
                <a:solidFill>
                  <a:srgbClr val="000000"/>
                </a:solidFill>
                <a:latin typeface="Consolas" panose="020B0609020204030204" pitchFamily="49" charset="0"/>
              </a:rPr>
              <a:t>devArray</a:t>
            </a:r>
            <a:r>
              <a:rPr lang="en-US" sz="900" b="1" dirty="0">
                <a:solidFill>
                  <a:srgbClr val="000000"/>
                </a:solidFill>
                <a:latin typeface="Consolas" panose="020B0609020204030204" pitchFamily="49" charset="0"/>
              </a:rPr>
              <a:t>);</a:t>
            </a:r>
          </a:p>
          <a:p>
            <a:pPr lvl="0"/>
            <a:endParaRPr lang="en-US" sz="900" b="1" dirty="0">
              <a:solidFill>
                <a:srgbClr val="000000"/>
              </a:solidFill>
              <a:latin typeface="Consolas" panose="020B0609020204030204" pitchFamily="49" charset="0"/>
            </a:endParaRPr>
          </a:p>
          <a:p>
            <a:pPr lvl="0"/>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//bring the result back from the GPU into the </a:t>
            </a:r>
            <a:r>
              <a:rPr lang="en-US" sz="900" b="1" dirty="0" err="1">
                <a:solidFill>
                  <a:srgbClr val="008000"/>
                </a:solidFill>
                <a:latin typeface="Consolas" panose="020B0609020204030204" pitchFamily="49" charset="0"/>
              </a:rPr>
              <a:t>hostArray</a:t>
            </a:r>
            <a:r>
              <a:rPr lang="en-US" sz="900" b="1" dirty="0">
                <a:solidFill>
                  <a:srgbClr val="008000"/>
                </a:solidFill>
                <a:latin typeface="Consolas" panose="020B0609020204030204" pitchFamily="49" charset="0"/>
              </a:rPr>
              <a:t> </a:t>
            </a:r>
            <a:endParaRPr lang="en-US" sz="900" b="1" dirty="0">
              <a:solidFill>
                <a:srgbClr val="000000"/>
              </a:solidFill>
              <a:latin typeface="Consolas" panose="020B0609020204030204" pitchFamily="49" charset="0"/>
            </a:endParaRPr>
          </a:p>
          <a:p>
            <a:pPr lvl="0"/>
            <a:r>
              <a:rPr lang="en-US" sz="900" b="1" dirty="0">
                <a:solidFill>
                  <a:srgbClr val="000000"/>
                </a:solidFill>
                <a:latin typeface="Consolas" panose="020B0609020204030204" pitchFamily="49" charset="0"/>
              </a:rPr>
              <a:t>    </a:t>
            </a:r>
            <a:r>
              <a:rPr lang="en-US" sz="900" b="1" dirty="0" err="1">
                <a:solidFill>
                  <a:srgbClr val="0000FF"/>
                </a:solidFill>
                <a:latin typeface="Consolas" panose="020B0609020204030204" pitchFamily="49" charset="0"/>
              </a:rPr>
              <a:t>cudaMemcpy</a:t>
            </a:r>
            <a:r>
              <a:rPr lang="en-US" sz="900" b="1" dirty="0">
                <a:solidFill>
                  <a:srgbClr val="000000"/>
                </a:solidFill>
                <a:latin typeface="Consolas" panose="020B0609020204030204" pitchFamily="49" charset="0"/>
              </a:rPr>
              <a:t>(&amp;</a:t>
            </a:r>
            <a:r>
              <a:rPr lang="en-US" sz="900" b="1" dirty="0" err="1">
                <a:solidFill>
                  <a:srgbClr val="000000"/>
                </a:solidFill>
                <a:latin typeface="Consolas" panose="020B0609020204030204" pitchFamily="49" charset="0"/>
              </a:rPr>
              <a:t>hostArray</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devArray</a:t>
            </a:r>
            <a:r>
              <a:rPr lang="en-US" sz="900" b="1" dirty="0">
                <a:solidFill>
                  <a:srgbClr val="000000"/>
                </a:solidFill>
                <a:latin typeface="Consolas" panose="020B0609020204030204" pitchFamily="49" charset="0"/>
              </a:rPr>
              <a:t>, </a:t>
            </a:r>
            <a:r>
              <a:rPr lang="en-US" sz="900" b="1" dirty="0" err="1">
                <a:solidFill>
                  <a:srgbClr val="0000FF"/>
                </a:solidFill>
                <a:latin typeface="Consolas" panose="020B0609020204030204" pitchFamily="49" charset="0"/>
              </a:rPr>
              <a:t>sizeof</a:t>
            </a:r>
            <a:r>
              <a:rPr lang="en-US" sz="900" b="1" dirty="0">
                <a:solidFill>
                  <a:srgbClr val="000000"/>
                </a:solidFill>
                <a:latin typeface="Consolas" panose="020B0609020204030204" pitchFamily="49" charset="0"/>
              </a:rPr>
              <a:t>(</a:t>
            </a:r>
            <a:r>
              <a:rPr lang="en-US" sz="900" b="1" dirty="0">
                <a:solidFill>
                  <a:srgbClr val="0000FF"/>
                </a:solidFill>
                <a:latin typeface="Consolas" panose="020B0609020204030204" pitchFamily="49" charset="0"/>
              </a:rPr>
              <a:t>int</a:t>
            </a:r>
            <a:r>
              <a:rPr lang="en-US" sz="900" b="1" dirty="0">
                <a:solidFill>
                  <a:srgbClr val="000000"/>
                </a:solidFill>
                <a:latin typeface="Consolas" panose="020B0609020204030204" pitchFamily="49" charset="0"/>
              </a:rPr>
              <a:t>) * </a:t>
            </a:r>
            <a:r>
              <a:rPr lang="en-US" sz="900" b="1" dirty="0" err="1">
                <a:solidFill>
                  <a:srgbClr val="000000"/>
                </a:solidFill>
                <a:latin typeface="Consolas" panose="020B0609020204030204" pitchFamily="49" charset="0"/>
              </a:rPr>
              <a:t>numElems</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cudaMemcpyDeviceToHost</a:t>
            </a:r>
            <a:r>
              <a:rPr lang="en-US" sz="900" b="1" dirty="0">
                <a:solidFill>
                  <a:srgbClr val="000000"/>
                </a:solidFill>
                <a:latin typeface="Consolas" panose="020B0609020204030204" pitchFamily="49" charset="0"/>
              </a:rPr>
              <a:t>);</a:t>
            </a:r>
          </a:p>
          <a:p>
            <a:pPr lvl="0"/>
            <a:endParaRPr lang="en-US" sz="900" b="1" dirty="0">
              <a:solidFill>
                <a:srgbClr val="000000"/>
              </a:solidFill>
              <a:latin typeface="Consolas" panose="020B0609020204030204" pitchFamily="49" charset="0"/>
            </a:endParaRPr>
          </a:p>
          <a:p>
            <a:pPr lvl="0"/>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//print out the result to confirm that things are looking good </a:t>
            </a:r>
            <a:endParaRPr lang="en-US" sz="900" b="1" dirty="0">
              <a:solidFill>
                <a:srgbClr val="000000"/>
              </a:solidFill>
              <a:latin typeface="Consolas" panose="020B0609020204030204" pitchFamily="49" charset="0"/>
            </a:endParaRPr>
          </a:p>
          <a:p>
            <a:pPr lvl="0"/>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std</a:t>
            </a:r>
            <a:r>
              <a:rPr lang="en-US" sz="900" b="1" dirty="0">
                <a:solidFill>
                  <a:srgbClr val="000000"/>
                </a:solidFill>
                <a:latin typeface="Consolas" panose="020B0609020204030204" pitchFamily="49" charset="0"/>
              </a:rPr>
              <a:t>::</a:t>
            </a:r>
            <a:r>
              <a:rPr lang="en-US" sz="900" b="1" dirty="0" err="1">
                <a:solidFill>
                  <a:srgbClr val="0000FF"/>
                </a:solidFill>
                <a:latin typeface="Consolas" panose="020B0609020204030204" pitchFamily="49" charset="0"/>
              </a:rPr>
              <a:t>cout</a:t>
            </a:r>
            <a:r>
              <a:rPr lang="en-US" sz="900" b="1" dirty="0">
                <a:solidFill>
                  <a:srgbClr val="000000"/>
                </a:solidFill>
                <a:latin typeface="Consolas" panose="020B0609020204030204" pitchFamily="49" charset="0"/>
              </a:rPr>
              <a:t> &lt;&lt; </a:t>
            </a:r>
            <a:r>
              <a:rPr lang="en-US" sz="900" b="1" dirty="0">
                <a:solidFill>
                  <a:srgbClr val="A31515"/>
                </a:solidFill>
                <a:latin typeface="Consolas" panose="020B0609020204030204" pitchFamily="49" charset="0"/>
              </a:rPr>
              <a:t>"Values stored in </a:t>
            </a:r>
            <a:r>
              <a:rPr lang="en-US" sz="900" b="1" dirty="0" err="1">
                <a:solidFill>
                  <a:srgbClr val="A31515"/>
                </a:solidFill>
                <a:latin typeface="Consolas" panose="020B0609020204030204" pitchFamily="49" charset="0"/>
              </a:rPr>
              <a:t>hostArray</a:t>
            </a:r>
            <a:r>
              <a:rPr lang="en-US" sz="900" b="1" dirty="0">
                <a:solidFill>
                  <a:srgbClr val="A31515"/>
                </a:solidFill>
                <a:latin typeface="Consolas" panose="020B0609020204030204" pitchFamily="49" charset="0"/>
              </a:rPr>
              <a:t>: "</a:t>
            </a:r>
            <a:r>
              <a:rPr lang="en-US" sz="900" b="1" dirty="0">
                <a:solidFill>
                  <a:srgbClr val="000000"/>
                </a:solidFill>
                <a:latin typeface="Consolas" panose="020B0609020204030204" pitchFamily="49" charset="0"/>
              </a:rPr>
              <a:t> &lt;&lt; </a:t>
            </a:r>
            <a:r>
              <a:rPr lang="en-US" sz="900" b="1" dirty="0">
                <a:solidFill>
                  <a:srgbClr val="0000FF"/>
                </a:solidFill>
                <a:latin typeface="Consolas" panose="020B0609020204030204" pitchFamily="49" charset="0"/>
              </a:rPr>
              <a:t>std</a:t>
            </a:r>
            <a:r>
              <a:rPr lang="en-US" sz="900" b="1" dirty="0">
                <a:solidFill>
                  <a:srgbClr val="000000"/>
                </a:solidFill>
                <a:latin typeface="Consolas" panose="020B0609020204030204" pitchFamily="49" charset="0"/>
              </a:rPr>
              <a:t>::</a:t>
            </a:r>
            <a:r>
              <a:rPr lang="en-US" sz="900" b="1" dirty="0" err="1">
                <a:solidFill>
                  <a:srgbClr val="0000FF"/>
                </a:solidFill>
                <a:latin typeface="Consolas" panose="020B0609020204030204" pitchFamily="49" charset="0"/>
              </a:rPr>
              <a:t>endl</a:t>
            </a:r>
            <a:r>
              <a:rPr lang="en-US" sz="900" b="1" dirty="0">
                <a:solidFill>
                  <a:srgbClr val="000000"/>
                </a:solidFill>
                <a:latin typeface="Consolas" panose="020B0609020204030204" pitchFamily="49" charset="0"/>
              </a:rPr>
              <a:t>;</a:t>
            </a:r>
          </a:p>
          <a:p>
            <a:pPr lvl="0"/>
            <a:r>
              <a:rPr lang="nn-NO" sz="900" b="1" dirty="0">
                <a:solidFill>
                  <a:srgbClr val="000000"/>
                </a:solidFill>
                <a:latin typeface="Consolas" panose="020B0609020204030204" pitchFamily="49" charset="0"/>
              </a:rPr>
              <a:t>    </a:t>
            </a:r>
            <a:r>
              <a:rPr lang="nn-NO" sz="900" b="1" dirty="0">
                <a:solidFill>
                  <a:srgbClr val="0000FF"/>
                </a:solidFill>
                <a:latin typeface="Consolas" panose="020B0609020204030204" pitchFamily="49" charset="0"/>
              </a:rPr>
              <a:t>for</a:t>
            </a:r>
            <a:r>
              <a:rPr lang="nn-NO" sz="900" b="1" dirty="0">
                <a:solidFill>
                  <a:srgbClr val="000000"/>
                </a:solidFill>
                <a:latin typeface="Consolas" panose="020B0609020204030204" pitchFamily="49" charset="0"/>
              </a:rPr>
              <a:t> (</a:t>
            </a:r>
            <a:r>
              <a:rPr lang="nn-NO" sz="900" b="1" dirty="0">
                <a:solidFill>
                  <a:srgbClr val="0000FF"/>
                </a:solidFill>
                <a:latin typeface="Consolas" panose="020B0609020204030204" pitchFamily="49" charset="0"/>
              </a:rPr>
              <a:t>int</a:t>
            </a:r>
            <a:r>
              <a:rPr lang="nn-NO" sz="900" b="1" dirty="0">
                <a:solidFill>
                  <a:srgbClr val="000000"/>
                </a:solidFill>
                <a:latin typeface="Consolas" panose="020B0609020204030204" pitchFamily="49" charset="0"/>
              </a:rPr>
              <a:t> i = 0; i &lt; numElems; i++)</a:t>
            </a:r>
          </a:p>
          <a:p>
            <a:pPr lvl="0"/>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std</a:t>
            </a:r>
            <a:r>
              <a:rPr lang="en-US" sz="900" b="1" dirty="0">
                <a:solidFill>
                  <a:srgbClr val="000000"/>
                </a:solidFill>
                <a:latin typeface="Consolas" panose="020B0609020204030204" pitchFamily="49" charset="0"/>
              </a:rPr>
              <a:t>::</a:t>
            </a:r>
            <a:r>
              <a:rPr lang="en-US" sz="900" b="1" dirty="0" err="1">
                <a:solidFill>
                  <a:srgbClr val="0000FF"/>
                </a:solidFill>
                <a:latin typeface="Consolas" panose="020B0609020204030204" pitchFamily="49" charset="0"/>
              </a:rPr>
              <a:t>cout</a:t>
            </a:r>
            <a:r>
              <a:rPr lang="en-US" sz="900" b="1" dirty="0">
                <a:solidFill>
                  <a:srgbClr val="000000"/>
                </a:solidFill>
                <a:latin typeface="Consolas" panose="020B0609020204030204" pitchFamily="49" charset="0"/>
              </a:rPr>
              <a:t> &lt;&lt; </a:t>
            </a:r>
            <a:r>
              <a:rPr lang="en-US" sz="900" b="1" dirty="0" err="1">
                <a:solidFill>
                  <a:srgbClr val="000000"/>
                </a:solidFill>
                <a:latin typeface="Consolas" panose="020B0609020204030204" pitchFamily="49" charset="0"/>
              </a:rPr>
              <a:t>hostArray</a:t>
            </a:r>
            <a:r>
              <a:rPr lang="en-US" sz="900" b="1" dirty="0">
                <a:solidFill>
                  <a:srgbClr val="000000"/>
                </a:solidFill>
                <a:latin typeface="Consolas" panose="020B0609020204030204" pitchFamily="49" charset="0"/>
              </a:rPr>
              <a:t>[i] &lt;&lt; </a:t>
            </a:r>
            <a:r>
              <a:rPr lang="en-US" sz="900" b="1" dirty="0">
                <a:solidFill>
                  <a:srgbClr val="0000FF"/>
                </a:solidFill>
                <a:latin typeface="Consolas" panose="020B0609020204030204" pitchFamily="49" charset="0"/>
              </a:rPr>
              <a:t>std</a:t>
            </a:r>
            <a:r>
              <a:rPr lang="en-US" sz="900" b="1" dirty="0">
                <a:solidFill>
                  <a:srgbClr val="000000"/>
                </a:solidFill>
                <a:latin typeface="Consolas" panose="020B0609020204030204" pitchFamily="49" charset="0"/>
              </a:rPr>
              <a:t>::</a:t>
            </a:r>
            <a:r>
              <a:rPr lang="en-US" sz="900" b="1" dirty="0" err="1">
                <a:solidFill>
                  <a:srgbClr val="0000FF"/>
                </a:solidFill>
                <a:latin typeface="Consolas" panose="020B0609020204030204" pitchFamily="49" charset="0"/>
              </a:rPr>
              <a:t>endl</a:t>
            </a:r>
            <a:r>
              <a:rPr lang="en-US" sz="900" b="1" dirty="0">
                <a:solidFill>
                  <a:srgbClr val="000000"/>
                </a:solidFill>
                <a:latin typeface="Consolas" panose="020B0609020204030204" pitchFamily="49" charset="0"/>
              </a:rPr>
              <a:t>;</a:t>
            </a:r>
          </a:p>
          <a:p>
            <a:pPr lvl="0"/>
            <a:endParaRPr lang="en-US" sz="900" b="1" dirty="0">
              <a:solidFill>
                <a:srgbClr val="000000"/>
              </a:solidFill>
              <a:latin typeface="Consolas" panose="020B0609020204030204" pitchFamily="49" charset="0"/>
            </a:endParaRPr>
          </a:p>
          <a:p>
            <a:pPr lvl="0"/>
            <a:r>
              <a:rPr lang="en-US" sz="900" b="1"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//release the memory allocated on the GPU </a:t>
            </a:r>
            <a:endParaRPr lang="en-US" sz="900" b="1" dirty="0">
              <a:solidFill>
                <a:srgbClr val="000000"/>
              </a:solidFill>
              <a:latin typeface="Consolas" panose="020B0609020204030204" pitchFamily="49" charset="0"/>
            </a:endParaRPr>
          </a:p>
          <a:p>
            <a:pPr lvl="0"/>
            <a:r>
              <a:rPr lang="en-US" sz="900" b="1" dirty="0">
                <a:solidFill>
                  <a:srgbClr val="000000"/>
                </a:solidFill>
                <a:latin typeface="Consolas" panose="020B0609020204030204" pitchFamily="49" charset="0"/>
              </a:rPr>
              <a:t>    </a:t>
            </a:r>
            <a:r>
              <a:rPr lang="en-US" sz="900" b="1" dirty="0" err="1">
                <a:solidFill>
                  <a:srgbClr val="0000FF"/>
                </a:solidFill>
                <a:latin typeface="Consolas" panose="020B0609020204030204" pitchFamily="49" charset="0"/>
              </a:rPr>
              <a:t>cudaFree</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devArray</a:t>
            </a:r>
            <a:r>
              <a:rPr lang="en-US" sz="900" b="1" dirty="0">
                <a:solidFill>
                  <a:srgbClr val="000000"/>
                </a:solidFill>
                <a:latin typeface="Consolas" panose="020B0609020204030204" pitchFamily="49" charset="0"/>
              </a:rPr>
              <a:t>);</a:t>
            </a:r>
          </a:p>
          <a:p>
            <a:pPr lvl="0"/>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return</a:t>
            </a:r>
            <a:r>
              <a:rPr lang="en-US" sz="900" b="1" dirty="0">
                <a:solidFill>
                  <a:srgbClr val="000000"/>
                </a:solidFill>
                <a:latin typeface="Consolas" panose="020B0609020204030204" pitchFamily="49" charset="0"/>
              </a:rPr>
              <a:t> 0;</a:t>
            </a:r>
          </a:p>
          <a:p>
            <a:pPr lvl="0"/>
            <a:r>
              <a:rPr lang="en-US" sz="900" b="1" dirty="0">
                <a:solidFill>
                  <a:srgbClr val="000000"/>
                </a:solidFill>
                <a:latin typeface="Consolas" panose="020B0609020204030204" pitchFamily="49" charset="0"/>
              </a:rPr>
              <a:t>}</a:t>
            </a:r>
            <a:endParaRPr lang="en-US" b="1" dirty="0">
              <a:solidFill>
                <a:prstClr val="black"/>
              </a:solidFill>
            </a:endParaRPr>
          </a:p>
        </p:txBody>
      </p:sp>
    </p:spTree>
    <p:extLst>
      <p:ext uri="{BB962C8B-B14F-4D97-AF65-F5344CB8AC3E}">
        <p14:creationId xmlns:p14="http://schemas.microsoft.com/office/powerpoint/2010/main" val="303237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 Ways to Set Aside Shared Memory</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36</a:t>
            </a:fld>
            <a:endParaRPr lang="en-US" altLang="en-US"/>
          </a:p>
        </p:txBody>
      </p:sp>
      <p:sp>
        <p:nvSpPr>
          <p:cNvPr id="3" name="Content Placeholder 2"/>
          <p:cNvSpPr>
            <a:spLocks noGrp="1"/>
          </p:cNvSpPr>
          <p:nvPr>
            <p:ph idx="4294967295"/>
          </p:nvPr>
        </p:nvSpPr>
        <p:spPr>
          <a:xfrm>
            <a:off x="236407" y="1182069"/>
            <a:ext cx="8229600" cy="2179638"/>
          </a:xfrm>
        </p:spPr>
        <p:txBody>
          <a:bodyPr/>
          <a:lstStyle/>
          <a:p>
            <a:pPr marL="342900" indent="-342900" fontAlgn="base">
              <a:spcBef>
                <a:spcPct val="20000"/>
              </a:spcBef>
              <a:spcAft>
                <a:spcPct val="0"/>
              </a:spcAft>
              <a:buClr>
                <a:schemeClr val="tx2"/>
              </a:buClr>
              <a:buSzPct val="70000"/>
              <a:buFont typeface="Wingdings" pitchFamily="2" charset="2"/>
              <a:buChar char="l"/>
            </a:pPr>
            <a:r>
              <a:rPr lang="en-US" sz="2000" dirty="0"/>
              <a:t>First way: Statically, declared inside a kernel</a:t>
            </a:r>
          </a:p>
          <a:p>
            <a:pPr lvl="1"/>
            <a:r>
              <a:rPr lang="en-US" sz="1800" dirty="0"/>
              <a:t>See matrix multiplication example w/ shared memory use</a:t>
            </a:r>
          </a:p>
          <a:p>
            <a:pPr lvl="1"/>
            <a:endParaRPr lang="en-US" sz="1600" dirty="0"/>
          </a:p>
          <a:p>
            <a:pPr marL="342900" indent="-342900" fontAlgn="base">
              <a:spcBef>
                <a:spcPct val="20000"/>
              </a:spcBef>
              <a:spcAft>
                <a:spcPct val="0"/>
              </a:spcAft>
              <a:buClr>
                <a:schemeClr val="tx2"/>
              </a:buClr>
              <a:buSzPct val="70000"/>
              <a:buFont typeface="Wingdings" pitchFamily="2" charset="2"/>
              <a:buChar char="l"/>
            </a:pPr>
            <a:r>
              <a:rPr lang="en-US" sz="2000" dirty="0"/>
              <a:t>Second way: Through the execution configuration</a:t>
            </a:r>
          </a:p>
          <a:p>
            <a:pPr lvl="1"/>
            <a:r>
              <a:rPr lang="en-US" dirty="0">
                <a:solidFill>
                  <a:srgbClr val="0070C0"/>
                </a:solidFill>
                <a:latin typeface="Consolas" pitchFamily="49" charset="0"/>
                <a:cs typeface="Consolas" pitchFamily="49" charset="0"/>
              </a:rPr>
              <a:t>Ns</a:t>
            </a:r>
            <a:r>
              <a:rPr lang="en-US" sz="1800" dirty="0"/>
              <a:t> below indicates size (in bytes) to be allocated in shared memory</a:t>
            </a:r>
          </a:p>
        </p:txBody>
      </p:sp>
      <p:sp>
        <p:nvSpPr>
          <p:cNvPr id="6" name="Rectangle 5"/>
          <p:cNvSpPr/>
          <p:nvPr/>
        </p:nvSpPr>
        <p:spPr>
          <a:xfrm>
            <a:off x="2019300" y="3104246"/>
            <a:ext cx="8153400" cy="2308324"/>
          </a:xfrm>
          <a:prstGeom prst="rect">
            <a:avLst/>
          </a:prstGeom>
          <a:solidFill>
            <a:schemeClr val="bg1">
              <a:lumMod val="85000"/>
            </a:schemeClr>
          </a:solidFill>
        </p:spPr>
        <p:txBody>
          <a:bodyPr wrap="square">
            <a:spAutoFit/>
          </a:bodyPr>
          <a:lstStyle/>
          <a:p>
            <a:r>
              <a:rPr lang="en-US" sz="1600" dirty="0">
                <a:solidFill>
                  <a:srgbClr val="FF00FF"/>
                </a:solidFill>
                <a:latin typeface="Consolas" pitchFamily="49" charset="0"/>
                <a:cs typeface="Consolas" pitchFamily="49" charset="0"/>
              </a:rPr>
              <a:t>__global__</a:t>
            </a:r>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void</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MyFunc</a:t>
            </a:r>
            <a:r>
              <a:rPr lang="en-US" sz="1600" dirty="0">
                <a:solidFill>
                  <a:prstClr val="black"/>
                </a:solidFill>
                <a:latin typeface="Consolas" pitchFamily="49" charset="0"/>
                <a:cs typeface="Consolas" pitchFamily="49" charset="0"/>
              </a:rPr>
              <a:t>(</a:t>
            </a:r>
            <a:r>
              <a:rPr lang="en-US" sz="1600" dirty="0">
                <a:solidFill>
                  <a:srgbClr val="0000FF"/>
                </a:solidFill>
                <a:latin typeface="Consolas" pitchFamily="49" charset="0"/>
                <a:cs typeface="Consolas" pitchFamily="49" charset="0"/>
              </a:rPr>
              <a:t>float</a:t>
            </a:r>
            <a:r>
              <a:rPr lang="en-US" sz="1600" dirty="0">
                <a:solidFill>
                  <a:prstClr val="black"/>
                </a:solidFill>
                <a:latin typeface="Consolas" pitchFamily="49" charset="0"/>
                <a:cs typeface="Consolas" pitchFamily="49" charset="0"/>
              </a:rPr>
              <a:t>*) </a:t>
            </a:r>
            <a:r>
              <a:rPr lang="en-US" sz="1600" dirty="0">
                <a:solidFill>
                  <a:srgbClr val="008000"/>
                </a:solidFill>
                <a:latin typeface="Consolas" pitchFamily="49" charset="0"/>
                <a:cs typeface="Consolas" pitchFamily="49" charset="0"/>
              </a:rPr>
              <a:t>// __device__ or __global__ function </a:t>
            </a:r>
          </a:p>
          <a:p>
            <a:r>
              <a:rPr lang="en-US" sz="1600" dirty="0">
                <a:solidFill>
                  <a:prstClr val="black"/>
                </a:solidFill>
                <a:latin typeface="Consolas" pitchFamily="49" charset="0"/>
                <a:cs typeface="Consolas" pitchFamily="49" charset="0"/>
              </a:rPr>
              <a:t>{</a:t>
            </a:r>
          </a:p>
          <a:p>
            <a:r>
              <a:rPr lang="en-US" sz="1600" dirty="0">
                <a:solidFill>
                  <a:srgbClr val="0000FF"/>
                </a:solidFill>
                <a:latin typeface="Consolas" pitchFamily="49" charset="0"/>
                <a:cs typeface="Consolas" pitchFamily="49" charset="0"/>
              </a:rPr>
              <a:t>   extern</a:t>
            </a:r>
            <a:r>
              <a:rPr lang="en-US" sz="1600" dirty="0">
                <a:solidFill>
                  <a:prstClr val="black"/>
                </a:solidFill>
                <a:latin typeface="Consolas" pitchFamily="49" charset="0"/>
                <a:cs typeface="Consolas" pitchFamily="49" charset="0"/>
              </a:rPr>
              <a:t> </a:t>
            </a:r>
            <a:r>
              <a:rPr lang="en-US" sz="1600" dirty="0">
                <a:solidFill>
                  <a:srgbClr val="FF00FF"/>
                </a:solidFill>
                <a:latin typeface="Consolas" pitchFamily="49" charset="0"/>
                <a:cs typeface="Consolas" pitchFamily="49" charset="0"/>
              </a:rPr>
              <a:t>__shared__</a:t>
            </a:r>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float</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shMemArray</a:t>
            </a:r>
            <a:r>
              <a:rPr lang="en-US" sz="1600" dirty="0">
                <a:solidFill>
                  <a:prstClr val="black"/>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   </a:t>
            </a:r>
            <a:r>
              <a:rPr lang="en-US" sz="1600" dirty="0">
                <a:solidFill>
                  <a:srgbClr val="008000"/>
                </a:solidFill>
                <a:latin typeface="Consolas" pitchFamily="49" charset="0"/>
                <a:cs typeface="Consolas" pitchFamily="49" charset="0"/>
              </a:rPr>
              <a:t>// Size of </a:t>
            </a:r>
            <a:r>
              <a:rPr lang="en-US" sz="1600" dirty="0" err="1">
                <a:solidFill>
                  <a:srgbClr val="008000"/>
                </a:solidFill>
                <a:latin typeface="Consolas" pitchFamily="49" charset="0"/>
                <a:cs typeface="Consolas" pitchFamily="49" charset="0"/>
              </a:rPr>
              <a:t>shMemArray</a:t>
            </a:r>
            <a:r>
              <a:rPr lang="en-US" sz="1600" dirty="0">
                <a:solidFill>
                  <a:srgbClr val="008000"/>
                </a:solidFill>
                <a:latin typeface="Consolas" pitchFamily="49" charset="0"/>
                <a:cs typeface="Consolas" pitchFamily="49" charset="0"/>
              </a:rPr>
              <a:t> determined through the execution configuration</a:t>
            </a:r>
          </a:p>
          <a:p>
            <a:r>
              <a:rPr lang="en-US" sz="1600" dirty="0">
                <a:solidFill>
                  <a:srgbClr val="008000"/>
                </a:solidFill>
                <a:latin typeface="Consolas" pitchFamily="49" charset="0"/>
                <a:cs typeface="Consolas" pitchFamily="49" charset="0"/>
              </a:rPr>
              <a:t>   // You can use </a:t>
            </a:r>
            <a:r>
              <a:rPr lang="en-US" sz="1600" dirty="0" err="1">
                <a:solidFill>
                  <a:srgbClr val="008000"/>
                </a:solidFill>
                <a:latin typeface="Consolas" pitchFamily="49" charset="0"/>
                <a:cs typeface="Consolas" pitchFamily="49" charset="0"/>
              </a:rPr>
              <a:t>shMemArray</a:t>
            </a:r>
            <a:r>
              <a:rPr lang="en-US" sz="1600" dirty="0">
                <a:solidFill>
                  <a:srgbClr val="008000"/>
                </a:solidFill>
                <a:latin typeface="Consolas" pitchFamily="49" charset="0"/>
                <a:cs typeface="Consolas" pitchFamily="49" charset="0"/>
              </a:rPr>
              <a:t> as you wish here…</a:t>
            </a:r>
          </a:p>
          <a:p>
            <a:r>
              <a:rPr lang="en-US" sz="1600" dirty="0">
                <a:solidFill>
                  <a:prstClr val="black"/>
                </a:solidFill>
                <a:latin typeface="Consolas" pitchFamily="49" charset="0"/>
                <a:cs typeface="Consolas" pitchFamily="49" charset="0"/>
              </a:rPr>
              <a:t>}</a:t>
            </a:r>
          </a:p>
          <a:p>
            <a:endParaRPr lang="en-US" sz="1600" dirty="0">
              <a:solidFill>
                <a:prstClr val="black"/>
              </a:solidFill>
              <a:latin typeface="Consolas" pitchFamily="49" charset="0"/>
              <a:cs typeface="Consolas" pitchFamily="49" charset="0"/>
            </a:endParaRPr>
          </a:p>
          <a:p>
            <a:r>
              <a:rPr lang="en-US" sz="1600" dirty="0">
                <a:solidFill>
                  <a:srgbClr val="008000"/>
                </a:solidFill>
                <a:latin typeface="Consolas" pitchFamily="49" charset="0"/>
                <a:cs typeface="Consolas" pitchFamily="49" charset="0"/>
              </a:rPr>
              <a:t>// invoke like this</a:t>
            </a:r>
          </a:p>
          <a:p>
            <a:r>
              <a:rPr lang="en-US" sz="1600" dirty="0" err="1">
                <a:solidFill>
                  <a:prstClr val="black"/>
                </a:solidFill>
                <a:latin typeface="Consolas" pitchFamily="49" charset="0"/>
                <a:cs typeface="Consolas" pitchFamily="49" charset="0"/>
              </a:rPr>
              <a:t>MyFunc</a:t>
            </a:r>
            <a:r>
              <a:rPr lang="en-US" sz="1600" dirty="0">
                <a:solidFill>
                  <a:prstClr val="black"/>
                </a:solidFill>
                <a:latin typeface="Consolas" pitchFamily="49" charset="0"/>
                <a:cs typeface="Consolas" pitchFamily="49" charset="0"/>
              </a:rPr>
              <a:t>&lt;&lt;&lt; Dg, </a:t>
            </a:r>
            <a:r>
              <a:rPr lang="en-US" sz="1600" dirty="0" err="1">
                <a:solidFill>
                  <a:prstClr val="black"/>
                </a:solidFill>
                <a:latin typeface="Consolas" pitchFamily="49" charset="0"/>
                <a:cs typeface="Consolas" pitchFamily="49" charset="0"/>
              </a:rPr>
              <a:t>Db</a:t>
            </a:r>
            <a:r>
              <a:rPr lang="en-US" sz="1600" dirty="0">
                <a:solidFill>
                  <a:prstClr val="black"/>
                </a:solidFill>
                <a:latin typeface="Consolas" pitchFamily="49" charset="0"/>
                <a:cs typeface="Consolas" pitchFamily="49" charset="0"/>
              </a:rPr>
              <a:t>, </a:t>
            </a:r>
            <a:r>
              <a:rPr lang="en-US" sz="1600" dirty="0">
                <a:solidFill>
                  <a:srgbClr val="0070C0"/>
                </a:solidFill>
                <a:latin typeface="Consolas" pitchFamily="49" charset="0"/>
                <a:cs typeface="Consolas" pitchFamily="49" charset="0"/>
              </a:rPr>
              <a:t>Ns</a:t>
            </a:r>
            <a:r>
              <a:rPr lang="en-US" sz="1600" dirty="0">
                <a:solidFill>
                  <a:prstClr val="black"/>
                </a:solidFill>
                <a:latin typeface="Consolas" pitchFamily="49" charset="0"/>
                <a:cs typeface="Consolas" pitchFamily="49" charset="0"/>
              </a:rPr>
              <a:t> &gt;&gt;&gt;(parameter);</a:t>
            </a:r>
          </a:p>
        </p:txBody>
      </p:sp>
      <p:sp>
        <p:nvSpPr>
          <p:cNvPr id="8" name="Content Placeholder 2"/>
          <p:cNvSpPr txBox="1">
            <a:spLocks/>
          </p:cNvSpPr>
          <p:nvPr/>
        </p:nvSpPr>
        <p:spPr bwMode="auto">
          <a:xfrm>
            <a:off x="236406" y="5849930"/>
            <a:ext cx="9251051"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000" dirty="0"/>
              <a:t>Third way: Dynamically, via CUDA Driver API</a:t>
            </a:r>
          </a:p>
          <a:p>
            <a:pPr lvl="1"/>
            <a:r>
              <a:rPr lang="en-US" sz="1800" dirty="0"/>
              <a:t>Advanced feature, uses API function </a:t>
            </a:r>
            <a:r>
              <a:rPr lang="en-US" sz="1800" dirty="0" err="1">
                <a:latin typeface="Consolas" pitchFamily="49" charset="0"/>
                <a:cs typeface="Consolas" pitchFamily="49" charset="0"/>
              </a:rPr>
              <a:t>cuFuncSetSharedSize</a:t>
            </a:r>
            <a:r>
              <a:rPr lang="en-US" sz="1800" dirty="0">
                <a:latin typeface="Consolas" pitchFamily="49" charset="0"/>
                <a:cs typeface="Consolas" pitchFamily="49" charset="0"/>
              </a:rPr>
              <a:t>()</a:t>
            </a:r>
            <a:r>
              <a:rPr lang="en-US" sz="1800" dirty="0"/>
              <a:t>, not discussed here</a:t>
            </a:r>
          </a:p>
        </p:txBody>
      </p:sp>
      <p:sp>
        <p:nvSpPr>
          <p:cNvPr id="5" name="Rectangle 4"/>
          <p:cNvSpPr/>
          <p:nvPr/>
        </p:nvSpPr>
        <p:spPr>
          <a:xfrm>
            <a:off x="4053207" y="5091514"/>
            <a:ext cx="304800" cy="2509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89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Dynamic shared memory</a:t>
            </a:r>
          </a:p>
        </p:txBody>
      </p:sp>
      <p:sp>
        <p:nvSpPr>
          <p:cNvPr id="5" name="Slide Number Placeholder 4"/>
          <p:cNvSpPr>
            <a:spLocks noGrp="1"/>
          </p:cNvSpPr>
          <p:nvPr>
            <p:ph type="sldNum" sz="quarter" idx="12"/>
          </p:nvPr>
        </p:nvSpPr>
        <p:spPr/>
        <p:txBody>
          <a:bodyPr/>
          <a:lstStyle/>
          <a:p>
            <a:fld id="{866889CB-F60A-4C2A-81E8-30C53FF816FA}" type="slidenum">
              <a:rPr lang="en-US" altLang="en-US" dirty="0" smtClean="0"/>
              <a:pPr/>
              <a:t>37</a:t>
            </a:fld>
            <a:endParaRPr lang="en-US" alt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1EBC88DB-968E-4AFC-8731-3A1EC5D2B846}"/>
                  </a:ext>
                </a:extLst>
              </p:cNvPr>
              <p:cNvSpPr>
                <a:spLocks noGrp="1"/>
              </p:cNvSpPr>
              <p:nvPr>
                <p:ph type="body" sz="quarter" idx="13"/>
              </p:nvPr>
            </p:nvSpPr>
            <p:spPr>
              <a:xfrm>
                <a:off x="141269" y="6521353"/>
                <a:ext cx="2813528" cy="205819"/>
              </a:xfrm>
            </p:spPr>
            <p:txBody>
              <a:bodyPr/>
              <a:lstStyle/>
              <a:p>
                <a:r>
                  <a:rPr lang="en-US" dirty="0"/>
                  <a:t>[</a:t>
                </a:r>
                <a:r>
                  <a:rPr lang="en-US" sz="700" dirty="0">
                    <a:hlinkClick r:id="rId3"/>
                  </a:rPr>
                  <a:t>https://developer.nvidia.com/blog/using-shared-memory-cuda-cc/</a:t>
                </a:r>
                <a:r>
                  <a:rPr lang="en-US" dirty="0"/>
                  <a:t>]</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3" name="Text Placeholder 2">
                <a:extLst>
                  <a:ext uri="{FF2B5EF4-FFF2-40B4-BE49-F238E27FC236}">
                    <a16:creationId xmlns:a16="http://schemas.microsoft.com/office/drawing/2014/main" id="{1EBC88DB-968E-4AFC-8731-3A1EC5D2B846}"/>
                  </a:ext>
                </a:extLst>
              </p:cNvPr>
              <p:cNvSpPr>
                <a:spLocks noGrp="1" noRot="1" noChangeAspect="1" noMove="1" noResize="1" noEditPoints="1" noAdjustHandles="1" noChangeArrowheads="1" noChangeShapeType="1" noTextEdit="1"/>
              </p:cNvSpPr>
              <p:nvPr>
                <p:ph type="body" sz="quarter" idx="13"/>
              </p:nvPr>
            </p:nvSpPr>
            <p:spPr>
              <a:xfrm>
                <a:off x="141269" y="6521353"/>
                <a:ext cx="2813528" cy="205819"/>
              </a:xfrm>
              <a:blipFill>
                <a:blip r:embed="rId4"/>
                <a:stretch>
                  <a:fillRect/>
                </a:stretch>
              </a:blipFill>
            </p:spPr>
            <p:txBody>
              <a:bodyPr/>
              <a:lstStyle/>
              <a:p>
                <a:r>
                  <a:rPr lang="en-US">
                    <a:noFill/>
                  </a:rPr>
                  <a:t> </a:t>
                </a:r>
              </a:p>
            </p:txBody>
          </p:sp>
        </mc:Fallback>
      </mc:AlternateContent>
      <p:sp>
        <p:nvSpPr>
          <p:cNvPr id="6" name="Rectangle 5"/>
          <p:cNvSpPr/>
          <p:nvPr/>
        </p:nvSpPr>
        <p:spPr>
          <a:xfrm>
            <a:off x="1866213" y="1752262"/>
            <a:ext cx="7892642" cy="369332"/>
          </a:xfrm>
          <a:prstGeom prst="rect">
            <a:avLst/>
          </a:prstGeom>
          <a:solidFill>
            <a:schemeClr val="bg1">
              <a:lumMod val="95000"/>
            </a:schemeClr>
          </a:solidFill>
          <a:ln>
            <a:solidFill>
              <a:schemeClr val="tx1"/>
            </a:solidFill>
          </a:ln>
        </p:spPr>
        <p:txBody>
          <a:bodyPr wrap="square">
            <a:spAutoFit/>
          </a:bodyPr>
          <a:lstStyle/>
          <a:p>
            <a:r>
              <a:rPr lang="en-US" dirty="0" err="1">
                <a:latin typeface="Consolas" panose="020B0609020204030204" pitchFamily="49" charset="0"/>
                <a:cs typeface="Consolas" panose="020B0609020204030204" pitchFamily="49" charset="0"/>
              </a:rPr>
              <a:t>dynamicReverse</a:t>
            </a:r>
            <a:r>
              <a:rPr lang="en-US" dirty="0">
                <a:latin typeface="Consolas" panose="020B0609020204030204" pitchFamily="49" charset="0"/>
                <a:cs typeface="Consolas" panose="020B0609020204030204" pitchFamily="49" charset="0"/>
              </a:rPr>
              <a:t>&lt;&lt;&lt;1, n, n*</a:t>
            </a:r>
            <a:r>
              <a:rPr lang="en-US" dirty="0" err="1">
                <a:latin typeface="Consolas" panose="020B0609020204030204" pitchFamily="49" charset="0"/>
                <a:cs typeface="Consolas" panose="020B0609020204030204" pitchFamily="49" charset="0"/>
              </a:rPr>
              <a:t>sizeof</a:t>
            </a:r>
            <a:r>
              <a:rPr lang="en-US" dirty="0">
                <a:latin typeface="Consolas" panose="020B0609020204030204" pitchFamily="49" charset="0"/>
                <a:cs typeface="Consolas" panose="020B0609020204030204" pitchFamily="49" charset="0"/>
              </a:rPr>
              <a:t>(</a:t>
            </a:r>
            <a:r>
              <a:rPr lang="en-US" dirty="0">
                <a:solidFill>
                  <a:srgbClr val="3B30FA"/>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)&gt;&gt;&gt;(</a:t>
            </a:r>
            <a:r>
              <a:rPr lang="en-US" dirty="0" err="1">
                <a:latin typeface="Consolas" panose="020B0609020204030204" pitchFamily="49" charset="0"/>
                <a:cs typeface="Consolas" panose="020B0609020204030204" pitchFamily="49" charset="0"/>
              </a:rPr>
              <a:t>d_d</a:t>
            </a:r>
            <a:r>
              <a:rPr lang="en-US" dirty="0">
                <a:latin typeface="Consolas" panose="020B0609020204030204" pitchFamily="49" charset="0"/>
                <a:cs typeface="Consolas" panose="020B0609020204030204" pitchFamily="49" charset="0"/>
              </a:rPr>
              <a:t>, n);</a:t>
            </a:r>
            <a:endParaRPr lang="en-US" sz="1400" dirty="0">
              <a:solidFill>
                <a:prstClr val="black"/>
              </a:solidFill>
              <a:latin typeface="Consolas" panose="020B0609020204030204" pitchFamily="49" charset="0"/>
              <a:cs typeface="Consolas" pitchFamily="49" charset="0"/>
            </a:endParaRPr>
          </a:p>
        </p:txBody>
      </p:sp>
      <p:sp>
        <p:nvSpPr>
          <p:cNvPr id="8" name="Rectangle 7">
            <a:extLst>
              <a:ext uri="{FF2B5EF4-FFF2-40B4-BE49-F238E27FC236}">
                <a16:creationId xmlns:a16="http://schemas.microsoft.com/office/drawing/2014/main" id="{8759D6DB-3501-F844-8B77-E4EB38721131}"/>
              </a:ext>
            </a:extLst>
          </p:cNvPr>
          <p:cNvSpPr/>
          <p:nvPr/>
        </p:nvSpPr>
        <p:spPr>
          <a:xfrm>
            <a:off x="1096125" y="3140930"/>
            <a:ext cx="10019895" cy="3046988"/>
          </a:xfrm>
          <a:prstGeom prst="rect">
            <a:avLst/>
          </a:prstGeom>
          <a:solidFill>
            <a:schemeClr val="bg1">
              <a:lumMod val="95000"/>
            </a:schemeClr>
          </a:solidFill>
          <a:ln>
            <a:solidFill>
              <a:schemeClr val="tx1"/>
            </a:solidFill>
          </a:ln>
        </p:spPr>
        <p:txBody>
          <a:bodyPr wrap="square">
            <a:spAutoFit/>
          </a:bodyPr>
          <a:lstStyle/>
          <a:p>
            <a:r>
              <a:rPr lang="en-US" sz="1600" dirty="0">
                <a:solidFill>
                  <a:srgbClr val="3B30FA"/>
                </a:solidFill>
                <a:latin typeface="Consolas" panose="020B0609020204030204" pitchFamily="49" charset="0"/>
                <a:cs typeface="Consolas" panose="020B0609020204030204" pitchFamily="49" charset="0"/>
              </a:rPr>
              <a:t>__global__</a:t>
            </a:r>
            <a:r>
              <a:rPr lang="en-US" sz="1600" dirty="0">
                <a:latin typeface="Consolas" panose="020B0609020204030204" pitchFamily="49" charset="0"/>
                <a:cs typeface="Consolas" panose="020B0609020204030204" pitchFamily="49" charset="0"/>
              </a:rPr>
              <a:t> </a:t>
            </a:r>
            <a:r>
              <a:rPr lang="en-US" sz="1600" dirty="0">
                <a:solidFill>
                  <a:srgbClr val="3B30FA"/>
                </a:solidFill>
                <a:latin typeface="Consolas" panose="020B0609020204030204" pitchFamily="49" charset="0"/>
                <a:cs typeface="Consolas" panose="020B0609020204030204" pitchFamily="49" charset="0"/>
              </a:rPr>
              <a:t>void</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dynamicReverse</a:t>
            </a:r>
            <a:r>
              <a:rPr lang="en-US" sz="1600" dirty="0">
                <a:latin typeface="Consolas" panose="020B0609020204030204" pitchFamily="49" charset="0"/>
                <a:cs typeface="Consolas" panose="020B0609020204030204" pitchFamily="49" charset="0"/>
              </a:rPr>
              <a:t>(</a:t>
            </a:r>
            <a:r>
              <a:rPr lang="en-US" sz="1600" dirty="0">
                <a:solidFill>
                  <a:srgbClr val="3B30FA"/>
                </a:solidFill>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*d, </a:t>
            </a:r>
            <a:r>
              <a:rPr lang="en-US" sz="1600" dirty="0">
                <a:solidFill>
                  <a:srgbClr val="3B30FA"/>
                </a:solidFill>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n) { </a:t>
            </a:r>
          </a:p>
          <a:p>
            <a:r>
              <a:rPr lang="en-US" sz="1600" dirty="0">
                <a:latin typeface="Consolas" panose="020B0609020204030204" pitchFamily="49" charset="0"/>
                <a:cs typeface="Consolas" panose="020B0609020204030204" pitchFamily="49" charset="0"/>
              </a:rPr>
              <a:t>    </a:t>
            </a:r>
            <a:r>
              <a:rPr lang="en-US" sz="1600" dirty="0">
                <a:solidFill>
                  <a:srgbClr val="3B30FA"/>
                </a:solidFill>
                <a:latin typeface="Consolas" panose="020B0609020204030204" pitchFamily="49" charset="0"/>
                <a:cs typeface="Consolas" panose="020B0609020204030204" pitchFamily="49" charset="0"/>
              </a:rPr>
              <a:t>extern</a:t>
            </a:r>
            <a:r>
              <a:rPr lang="en-US" sz="1600" dirty="0">
                <a:latin typeface="Consolas" panose="020B0609020204030204" pitchFamily="49" charset="0"/>
                <a:cs typeface="Consolas" panose="020B0609020204030204" pitchFamily="49" charset="0"/>
              </a:rPr>
              <a:t> __shared__ </a:t>
            </a:r>
            <a:r>
              <a:rPr lang="en-US" sz="1600" dirty="0">
                <a:solidFill>
                  <a:srgbClr val="3B30FA"/>
                </a:solidFill>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s[]; </a:t>
            </a:r>
            <a:r>
              <a:rPr lang="en-US" sz="1600" dirty="0">
                <a:solidFill>
                  <a:srgbClr val="248003"/>
                </a:solidFill>
                <a:latin typeface="Consolas" panose="020B0609020204030204" pitchFamily="49" charset="0"/>
                <a:cs typeface="Consolas" panose="020B0609020204030204" pitchFamily="49" charset="0"/>
              </a:rPr>
              <a:t>// different syntax with the static shared memory, reading in the size from the kernel call</a:t>
            </a:r>
          </a:p>
          <a:p>
            <a:endParaRPr lang="en-US" sz="1600" dirty="0">
              <a:solidFill>
                <a:srgbClr val="248003"/>
              </a:solidFill>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3B30FA"/>
                </a:solidFill>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t = </a:t>
            </a:r>
            <a:r>
              <a:rPr lang="en-US" sz="1600" dirty="0" err="1">
                <a:latin typeface="Consolas" panose="020B0609020204030204" pitchFamily="49" charset="0"/>
                <a:cs typeface="Consolas" panose="020B0609020204030204" pitchFamily="49" charset="0"/>
              </a:rPr>
              <a:t>threadIdx.x</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a:solidFill>
                  <a:srgbClr val="3B30FA"/>
                </a:solidFill>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tr = n-t-1; </a:t>
            </a:r>
          </a:p>
          <a:p>
            <a:r>
              <a:rPr lang="en-US" sz="1600" dirty="0">
                <a:latin typeface="Consolas" panose="020B0609020204030204" pitchFamily="49" charset="0"/>
                <a:cs typeface="Consolas" panose="020B0609020204030204" pitchFamily="49" charset="0"/>
              </a:rPr>
              <a:t>    s[t] = d[t];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3B30FA"/>
                </a:solidFill>
                <a:latin typeface="Consolas" panose="020B0609020204030204" pitchFamily="49" charset="0"/>
                <a:cs typeface="Consolas" panose="020B0609020204030204" pitchFamily="49" charset="0"/>
              </a:rPr>
              <a:t>__</a:t>
            </a:r>
            <a:r>
              <a:rPr lang="en-US" sz="1600" dirty="0" err="1">
                <a:solidFill>
                  <a:srgbClr val="3B30FA"/>
                </a:solidFill>
                <a:latin typeface="Consolas" panose="020B0609020204030204" pitchFamily="49" charset="0"/>
                <a:cs typeface="Consolas" panose="020B0609020204030204" pitchFamily="49" charset="0"/>
              </a:rPr>
              <a:t>syncthreads</a:t>
            </a:r>
            <a:r>
              <a:rPr lang="en-US" sz="1600" dirty="0">
                <a:latin typeface="Consolas" panose="020B0609020204030204" pitchFamily="49" charset="0"/>
                <a:cs typeface="Consolas" panose="020B0609020204030204" pitchFamily="49" charset="0"/>
              </a:rPr>
              <a:t>(); </a:t>
            </a:r>
            <a:r>
              <a:rPr lang="en-US" sz="1600" dirty="0">
                <a:solidFill>
                  <a:srgbClr val="248003"/>
                </a:solidFill>
                <a:latin typeface="Consolas" panose="020B0609020204030204" pitchFamily="49" charset="0"/>
                <a:cs typeface="Consolas" panose="020B0609020204030204" pitchFamily="49" charset="0"/>
              </a:rPr>
              <a:t>// make sure all threads have completed loading into shared memory</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d[t] = s[tr]; </a:t>
            </a:r>
          </a:p>
          <a:p>
            <a:r>
              <a:rPr lang="en-US" sz="1600" dirty="0">
                <a:latin typeface="Consolas" panose="020B0609020204030204" pitchFamily="49" charset="0"/>
                <a:cs typeface="Consolas" panose="020B0609020204030204" pitchFamily="49" charset="0"/>
              </a:rPr>
              <a:t>}</a:t>
            </a:r>
            <a:endParaRPr lang="en-US" sz="1200" dirty="0">
              <a:solidFill>
                <a:prstClr val="black"/>
              </a:solidFill>
              <a:latin typeface="Consolas" panose="020B0609020204030204" pitchFamily="49" charset="0"/>
              <a:cs typeface="Consolas" pitchFamily="49" charset="0"/>
            </a:endParaRPr>
          </a:p>
        </p:txBody>
      </p:sp>
      <p:sp>
        <p:nvSpPr>
          <p:cNvPr id="9" name="Right Arrow 8">
            <a:extLst>
              <a:ext uri="{FF2B5EF4-FFF2-40B4-BE49-F238E27FC236}">
                <a16:creationId xmlns:a16="http://schemas.microsoft.com/office/drawing/2014/main" id="{35B368B4-745B-E748-A01F-36AFEFB9ECC0}"/>
              </a:ext>
            </a:extLst>
          </p:cNvPr>
          <p:cNvSpPr/>
          <p:nvPr/>
        </p:nvSpPr>
        <p:spPr>
          <a:xfrm>
            <a:off x="580552" y="5202324"/>
            <a:ext cx="685800" cy="1524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14F3DB73-916E-D94E-B724-C9BAC4797DB2}"/>
              </a:ext>
            </a:extLst>
          </p:cNvPr>
          <p:cNvSpPr/>
          <p:nvPr/>
        </p:nvSpPr>
        <p:spPr>
          <a:xfrm rot="5400000">
            <a:off x="5355139" y="2212523"/>
            <a:ext cx="369333" cy="18747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E3E3DF7-7D89-0147-A791-34CCCF02FC03}"/>
              </a:ext>
            </a:extLst>
          </p:cNvPr>
          <p:cNvSpPr txBox="1"/>
          <p:nvPr/>
        </p:nvSpPr>
        <p:spPr>
          <a:xfrm>
            <a:off x="4156277" y="2490926"/>
            <a:ext cx="3269844" cy="400110"/>
          </a:xfrm>
          <a:prstGeom prst="rect">
            <a:avLst/>
          </a:prstGeom>
          <a:noFill/>
        </p:spPr>
        <p:txBody>
          <a:bodyPr wrap="square" rtlCol="0">
            <a:spAutoFit/>
          </a:bodyPr>
          <a:lstStyle/>
          <a:p>
            <a:r>
              <a:rPr lang="en-US" sz="2000" b="1" dirty="0">
                <a:solidFill>
                  <a:srgbClr val="C00000"/>
                </a:solidFill>
              </a:rPr>
              <a:t>size of the shared memory</a:t>
            </a:r>
          </a:p>
        </p:txBody>
      </p:sp>
      <p:sp>
        <p:nvSpPr>
          <p:cNvPr id="13" name="TextBox 12">
            <a:extLst>
              <a:ext uri="{FF2B5EF4-FFF2-40B4-BE49-F238E27FC236}">
                <a16:creationId xmlns:a16="http://schemas.microsoft.com/office/drawing/2014/main" id="{4F5EDFF5-4478-AF44-AD9E-25CCCE00CC0C}"/>
              </a:ext>
            </a:extLst>
          </p:cNvPr>
          <p:cNvSpPr txBox="1"/>
          <p:nvPr/>
        </p:nvSpPr>
        <p:spPr>
          <a:xfrm>
            <a:off x="420411" y="1036569"/>
            <a:ext cx="747173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Reverse an array using dynamic shared memory</a:t>
            </a:r>
          </a:p>
        </p:txBody>
      </p:sp>
      <p:sp>
        <p:nvSpPr>
          <p:cNvPr id="14" name="Right Arrow 13">
            <a:extLst>
              <a:ext uri="{FF2B5EF4-FFF2-40B4-BE49-F238E27FC236}">
                <a16:creationId xmlns:a16="http://schemas.microsoft.com/office/drawing/2014/main" id="{17BFCD02-BE53-F141-923D-02CEA7F7D966}"/>
              </a:ext>
            </a:extLst>
          </p:cNvPr>
          <p:cNvSpPr/>
          <p:nvPr/>
        </p:nvSpPr>
        <p:spPr>
          <a:xfrm>
            <a:off x="619339" y="3495233"/>
            <a:ext cx="685800" cy="1524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213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34DAC-435A-47EA-917C-F0C9779BD62C}"/>
              </a:ext>
            </a:extLst>
          </p:cNvPr>
          <p:cNvSpPr>
            <a:spLocks noGrp="1"/>
          </p:cNvSpPr>
          <p:nvPr>
            <p:ph type="title"/>
          </p:nvPr>
        </p:nvSpPr>
        <p:spPr/>
        <p:txBody>
          <a:bodyPr/>
          <a:lstStyle/>
          <a:p>
            <a:r>
              <a:rPr lang="en-US" dirty="0"/>
              <a:t>Dwelling on the fetching data into shared memory</a:t>
            </a:r>
          </a:p>
        </p:txBody>
      </p:sp>
      <p:sp>
        <p:nvSpPr>
          <p:cNvPr id="3" name="Content Placeholder 2">
            <a:extLst>
              <a:ext uri="{FF2B5EF4-FFF2-40B4-BE49-F238E27FC236}">
                <a16:creationId xmlns:a16="http://schemas.microsoft.com/office/drawing/2014/main" id="{BF4D8A9E-A2C7-4C9D-985D-82786CB852D0}"/>
              </a:ext>
            </a:extLst>
          </p:cNvPr>
          <p:cNvSpPr>
            <a:spLocks noGrp="1"/>
          </p:cNvSpPr>
          <p:nvPr>
            <p:ph idx="1"/>
          </p:nvPr>
        </p:nvSpPr>
        <p:spPr/>
        <p:txBody>
          <a:bodyPr>
            <a:normAutofit lnSpcReduction="10000"/>
          </a:bodyPr>
          <a:lstStyle/>
          <a:p>
            <a:endParaRPr lang="en-US" dirty="0"/>
          </a:p>
          <a:p>
            <a:r>
              <a:rPr lang="en-US" dirty="0"/>
              <a:t>Task at hand: load data from global memory into shared memory</a:t>
            </a:r>
          </a:p>
          <a:p>
            <a:pPr lvl="1"/>
            <a:r>
              <a:rPr lang="en-US" dirty="0"/>
              <a:t>Data might be in global mem or in L2 cache</a:t>
            </a:r>
          </a:p>
          <a:p>
            <a:endParaRPr lang="en-US" dirty="0"/>
          </a:p>
          <a:p>
            <a:r>
              <a:rPr lang="en-US" dirty="0"/>
              <a:t>On Volta and older architectures:</a:t>
            </a:r>
          </a:p>
          <a:p>
            <a:pPr lvl="1"/>
            <a:r>
              <a:rPr lang="en-US" dirty="0"/>
              <a:t>Data was first loaded through L1 cache into the register file with load-global instructions</a:t>
            </a:r>
          </a:p>
          <a:p>
            <a:pPr lvl="1"/>
            <a:r>
              <a:rPr lang="en-US" dirty="0"/>
              <a:t>Then, data was transferred from the register file to shared memory with store-shared instructions</a:t>
            </a:r>
          </a:p>
          <a:p>
            <a:endParaRPr lang="en-US" dirty="0"/>
          </a:p>
          <a:p>
            <a:r>
              <a:rPr lang="en-US" dirty="0"/>
              <a:t>On Ampere, there is a new asynchronous copy instruction that loads data directly from global memory into SM shared memory</a:t>
            </a:r>
          </a:p>
          <a:p>
            <a:pPr lvl="1"/>
            <a:r>
              <a:rPr lang="en-US" dirty="0"/>
              <a:t>Called “load-global-store-shared asynchronous copy” </a:t>
            </a:r>
          </a:p>
          <a:p>
            <a:pPr lvl="1"/>
            <a:r>
              <a:rPr lang="en-US" dirty="0"/>
              <a:t>Bypasses the register file</a:t>
            </a:r>
          </a:p>
          <a:p>
            <a:pPr lvl="2"/>
            <a:r>
              <a:rPr lang="en-US" dirty="0"/>
              <a:t>Less pressure on registers</a:t>
            </a:r>
          </a:p>
          <a:p>
            <a:pPr lvl="2"/>
            <a:r>
              <a:rPr lang="en-US" dirty="0"/>
              <a:t>Less overhead</a:t>
            </a:r>
          </a:p>
        </p:txBody>
      </p:sp>
      <p:sp>
        <p:nvSpPr>
          <p:cNvPr id="4" name="Slide Number Placeholder 3">
            <a:extLst>
              <a:ext uri="{FF2B5EF4-FFF2-40B4-BE49-F238E27FC236}">
                <a16:creationId xmlns:a16="http://schemas.microsoft.com/office/drawing/2014/main" id="{0DAE8386-2151-42C8-8DDB-6F66B10AEB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6378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9E92-C00C-47C7-BDFB-A8FF538402D5}"/>
              </a:ext>
            </a:extLst>
          </p:cNvPr>
          <p:cNvSpPr>
            <a:spLocks noGrp="1"/>
          </p:cNvSpPr>
          <p:nvPr>
            <p:ph type="title"/>
          </p:nvPr>
        </p:nvSpPr>
        <p:spPr/>
        <p:txBody>
          <a:bodyPr/>
          <a:lstStyle/>
          <a:p>
            <a:r>
              <a:rPr lang="en-US" b="1" dirty="0">
                <a:solidFill>
                  <a:srgbClr val="FFC000"/>
                </a:solidFill>
              </a:rPr>
              <a:t>Ampere</a:t>
            </a:r>
            <a:r>
              <a:rPr lang="en-US" dirty="0"/>
              <a:t> A100 specific, Cache and Shared Memory aspects</a:t>
            </a:r>
          </a:p>
        </p:txBody>
      </p:sp>
      <p:sp>
        <p:nvSpPr>
          <p:cNvPr id="4" name="Content Placeholder 3">
            <a:extLst>
              <a:ext uri="{FF2B5EF4-FFF2-40B4-BE49-F238E27FC236}">
                <a16:creationId xmlns:a16="http://schemas.microsoft.com/office/drawing/2014/main" id="{FDFD2B97-ECB6-42CA-9D0E-65F55BCB563A}"/>
              </a:ext>
            </a:extLst>
          </p:cNvPr>
          <p:cNvSpPr>
            <a:spLocks noGrp="1"/>
          </p:cNvSpPr>
          <p:nvPr>
            <p:ph idx="1"/>
          </p:nvPr>
        </p:nvSpPr>
        <p:spPr/>
        <p:txBody>
          <a:bodyPr>
            <a:normAutofit fontScale="92500"/>
          </a:bodyPr>
          <a:lstStyle/>
          <a:p>
            <a:r>
              <a:rPr lang="en-US" dirty="0"/>
              <a:t>New asynchronous copy instruction loads data directly from global memory into shared memory, optionally bypassing L1 cache, and eliminating the need for intermediate register file (RF) usage</a:t>
            </a:r>
          </a:p>
          <a:p>
            <a:endParaRPr lang="en-US" dirty="0"/>
          </a:p>
          <a:p>
            <a:endParaRPr lang="en-US" dirty="0"/>
          </a:p>
          <a:p>
            <a:endParaRPr lang="en-US" dirty="0"/>
          </a:p>
          <a:p>
            <a:endParaRPr lang="en-US" dirty="0"/>
          </a:p>
          <a:p>
            <a:endParaRPr lang="en-US" dirty="0"/>
          </a:p>
          <a:p>
            <a:endParaRPr lang="en-US" dirty="0"/>
          </a:p>
          <a:p>
            <a:endParaRPr lang="en-US" dirty="0"/>
          </a:p>
          <a:p>
            <a:r>
              <a:rPr lang="en-US" dirty="0"/>
              <a:t>Two other Ampere A100 footnotes:</a:t>
            </a:r>
          </a:p>
          <a:p>
            <a:pPr lvl="1"/>
            <a:r>
              <a:rPr lang="en-US" dirty="0"/>
              <a:t>Data cache/Share mem combo: 192 KB/SM in A100 (versus 128 KB/SM in V100)</a:t>
            </a:r>
          </a:p>
          <a:p>
            <a:pPr lvl="1"/>
            <a:r>
              <a:rPr lang="en-US" dirty="0"/>
              <a:t>SECDED ECC protection for L2 cache, as well as the L1 caches and register files inside all SMs</a:t>
            </a:r>
          </a:p>
        </p:txBody>
      </p:sp>
      <p:sp>
        <p:nvSpPr>
          <p:cNvPr id="3" name="Slide Number Placeholder 2">
            <a:extLst>
              <a:ext uri="{FF2B5EF4-FFF2-40B4-BE49-F238E27FC236}">
                <a16:creationId xmlns:a16="http://schemas.microsoft.com/office/drawing/2014/main" id="{5358C184-8DCF-40E2-A7C9-75BC98D25B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8" name="Text Placeholder 7">
                <a:extLst>
                  <a:ext uri="{FF2B5EF4-FFF2-40B4-BE49-F238E27FC236}">
                    <a16:creationId xmlns:a16="http://schemas.microsoft.com/office/drawing/2014/main" id="{80FA9017-43B1-4B90-BAD1-12A382B6C718}"/>
                  </a:ext>
                </a:extLst>
              </p:cNvPr>
              <p:cNvSpPr>
                <a:spLocks noGrp="1"/>
              </p:cNvSpPr>
              <p:nvPr>
                <p:ph type="body" sz="quarter" idx="13"/>
              </p:nvPr>
            </p:nvSpPr>
            <p:spPr/>
            <p:txBody>
              <a:bodyPr/>
              <a:lstStyle/>
              <a:p>
                <a:r>
                  <a:rPr lang="en-US" dirty="0"/>
                  <a:t>[</a:t>
                </a:r>
                <a:r>
                  <a:rPr lang="en-US" dirty="0">
                    <a:hlinkClick r:id="rId2"/>
                  </a:rPr>
                  <a:t>NVIDIA Ampere whitepaper</a:t>
                </a:r>
                <a:r>
                  <a:rPr lang="en-US" dirty="0"/>
                  <a:t>]</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8" name="Text Placeholder 7">
                <a:extLst>
                  <a:ext uri="{FF2B5EF4-FFF2-40B4-BE49-F238E27FC236}">
                    <a16:creationId xmlns:a16="http://schemas.microsoft.com/office/drawing/2014/main" id="{80FA9017-43B1-4B90-BAD1-12A382B6C718}"/>
                  </a:ext>
                </a:extLst>
              </p:cNvPr>
              <p:cNvSpPr>
                <a:spLocks noGrp="1" noRot="1" noChangeAspect="1" noMove="1" noResize="1" noEditPoints="1" noAdjustHandles="1" noChangeArrowheads="1" noChangeShapeType="1" noTextEdit="1"/>
              </p:cNvSpPr>
              <p:nvPr>
                <p:ph type="body" sz="quarter" idx="13"/>
              </p:nvPr>
            </p:nvSpPr>
            <p:spPr>
              <a:blipFill>
                <a:blip r:embed="rId3"/>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C720D8F-D3CF-40D4-9ECA-45A4DF4B3CFE}"/>
              </a:ext>
            </a:extLst>
          </p:cNvPr>
          <p:cNvPicPr>
            <a:picLocks noChangeAspect="1"/>
          </p:cNvPicPr>
          <p:nvPr/>
        </p:nvPicPr>
        <p:blipFill>
          <a:blip r:embed="rId4"/>
          <a:stretch>
            <a:fillRect/>
          </a:stretch>
        </p:blipFill>
        <p:spPr>
          <a:xfrm>
            <a:off x="1691571" y="2474145"/>
            <a:ext cx="8355435" cy="1694576"/>
          </a:xfrm>
          <a:prstGeom prst="rect">
            <a:avLst/>
          </a:prstGeom>
        </p:spPr>
      </p:pic>
    </p:spTree>
    <p:extLst>
      <p:ext uri="{BB962C8B-B14F-4D97-AF65-F5344CB8AC3E}">
        <p14:creationId xmlns:p14="http://schemas.microsoft.com/office/powerpoint/2010/main" val="284208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get started…</a:t>
            </a:r>
          </a:p>
        </p:txBody>
      </p:sp>
      <p:sp>
        <p:nvSpPr>
          <p:cNvPr id="3" name="Content Placeholder 2"/>
          <p:cNvSpPr>
            <a:spLocks noGrp="1"/>
          </p:cNvSpPr>
          <p:nvPr>
            <p:ph idx="1"/>
          </p:nvPr>
        </p:nvSpPr>
        <p:spPr/>
        <p:txBody>
          <a:bodyPr>
            <a:normAutofit/>
          </a:bodyPr>
          <a:lstStyle/>
          <a:p>
            <a:r>
              <a:rPr lang="en-US" dirty="0"/>
              <a:t>Last time</a:t>
            </a:r>
          </a:p>
          <a:p>
            <a:pPr lvl="1"/>
            <a:r>
              <a:rPr lang="en-US" dirty="0"/>
              <a:t>GPU computing: execution scheduling</a:t>
            </a:r>
          </a:p>
          <a:p>
            <a:pPr lvl="2"/>
            <a:r>
              <a:rPr lang="en-US" dirty="0"/>
              <a:t>Block scheduler (at the GPU level)</a:t>
            </a:r>
          </a:p>
          <a:p>
            <a:pPr lvl="2"/>
            <a:r>
              <a:rPr lang="en-US" dirty="0"/>
              <a:t>Warp scheduler (at the SM level)</a:t>
            </a:r>
          </a:p>
          <a:p>
            <a:pPr lvl="1"/>
            <a:r>
              <a:rPr lang="en-US" dirty="0"/>
              <a:t>Thread divergence</a:t>
            </a:r>
          </a:p>
          <a:p>
            <a:endParaRPr lang="en-US" dirty="0"/>
          </a:p>
          <a:p>
            <a:r>
              <a:rPr lang="en-US" dirty="0"/>
              <a:t>Today</a:t>
            </a:r>
          </a:p>
          <a:p>
            <a:pPr lvl="1"/>
            <a:r>
              <a:rPr lang="en-US" dirty="0"/>
              <a:t>Aspects related to how GPU memory operations take place</a:t>
            </a:r>
          </a:p>
          <a:p>
            <a:endParaRPr lang="en-US" dirty="0"/>
          </a:p>
          <a:p>
            <a:r>
              <a:rPr lang="en-US" dirty="0"/>
              <a:t>Other tidbits:</a:t>
            </a:r>
          </a:p>
          <a:p>
            <a:pPr lvl="1"/>
            <a:r>
              <a:rPr lang="en-US" dirty="0"/>
              <a:t>Assignment due on Th, 02/18, at 9 pm</a:t>
            </a:r>
          </a:p>
          <a:p>
            <a:pPr lvl="1"/>
            <a:r>
              <a:rPr lang="en-US" dirty="0"/>
              <a:t>Do not run your code on the Euler </a:t>
            </a:r>
            <a:r>
              <a:rPr lang="en-US" dirty="0" err="1"/>
              <a:t>headnode</a:t>
            </a:r>
            <a:r>
              <a:rPr lang="en-US" dirty="0"/>
              <a:t> (use Slurm)</a:t>
            </a:r>
          </a:p>
          <a:p>
            <a:pPr lvl="1"/>
            <a:r>
              <a:rPr lang="en-US" dirty="0"/>
              <a:t>Please provide feedback </a:t>
            </a:r>
            <a:r>
              <a:rPr lang="en-US" dirty="0">
                <a:hlinkClick r:id="rId2"/>
              </a:rPr>
              <a:t>here</a:t>
            </a:r>
            <a:endParaRPr lang="en-US" dirty="0"/>
          </a:p>
          <a:p>
            <a:endParaRPr lang="en-US" dirty="0"/>
          </a:p>
        </p:txBody>
      </p:sp>
      <p:sp>
        <p:nvSpPr>
          <p:cNvPr id="4" name="Slide Number Placeholder 3"/>
          <p:cNvSpPr>
            <a:spLocks noGrp="1"/>
          </p:cNvSpPr>
          <p:nvPr>
            <p:ph type="sldNum" sz="quarter" idx="12"/>
          </p:nvPr>
        </p:nvSpPr>
        <p:spPr/>
        <p:txBody>
          <a:bodyPr/>
          <a:lstStyle/>
          <a:p>
            <a:fld id="{67D2203D-769A-4D5A-AE4C-EA73FDE6A130}" type="slidenum">
              <a:rPr lang="en-US" smtClean="0"/>
              <a:t>4</a:t>
            </a:fld>
            <a:endParaRPr lang="en-US"/>
          </a:p>
        </p:txBody>
      </p:sp>
    </p:spTree>
    <p:extLst>
      <p:ext uri="{BB962C8B-B14F-4D97-AF65-F5344CB8AC3E}">
        <p14:creationId xmlns:p14="http://schemas.microsoft.com/office/powerpoint/2010/main" val="2475800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Memory Layout: All GPU units communicate to main memory through L2 cache</a:t>
            </a:r>
          </a:p>
        </p:txBody>
      </p:sp>
      <p:sp>
        <p:nvSpPr>
          <p:cNvPr id="4" name="Slide Number Placeholder 3"/>
          <p:cNvSpPr>
            <a:spLocks noGrp="1"/>
          </p:cNvSpPr>
          <p:nvPr>
            <p:ph type="sldNum" sz="quarter" idx="12"/>
          </p:nvPr>
        </p:nvSpPr>
        <p:spPr/>
        <p:txBody>
          <a:bodyPr/>
          <a:lstStyle/>
          <a:p>
            <a:fld id="{2607EFA3-406F-4E56-9DD2-4C036976C4CD}" type="slidenum">
              <a:rPr lang="en-US" altLang="en-US" smtClean="0"/>
              <a:pPr/>
              <a:t>40</a:t>
            </a:fld>
            <a:endParaRPr lang="en-US" altLang="en-US" dirty="0"/>
          </a:p>
        </p:txBody>
      </p:sp>
      <p:sp>
        <p:nvSpPr>
          <p:cNvPr id="5" name="Rectangle 4"/>
          <p:cNvSpPr/>
          <p:nvPr/>
        </p:nvSpPr>
        <p:spPr>
          <a:xfrm>
            <a:off x="63501" y="6627168"/>
            <a:ext cx="684803" cy="230832"/>
          </a:xfrm>
          <a:prstGeom prst="rect">
            <a:avLst/>
          </a:prstGeom>
        </p:spPr>
        <p:txBody>
          <a:bodyPr wrap="none">
            <a:spAutoFit/>
          </a:bodyPr>
          <a:lstStyle/>
          <a:p>
            <a:r>
              <a:rPr lang="en-US" sz="900" dirty="0">
                <a:solidFill>
                  <a:srgbClr val="000000"/>
                </a:solidFill>
                <a:latin typeface="Arial"/>
              </a:rPr>
              <a:t>NVIDIA</a:t>
            </a:r>
            <a:r>
              <a:rPr lang="en-US" sz="900" dirty="0">
                <a:solidFill>
                  <a:srgbClr val="000000"/>
                </a:solidFill>
                <a:latin typeface="Arial"/>
                <a:cs typeface="Calibri"/>
              </a:rPr>
              <a:t>→</a:t>
            </a:r>
            <a:endParaRPr lang="en-US" sz="900" dirty="0">
              <a:solidFill>
                <a:srgbClr val="000000"/>
              </a:solidFill>
              <a:latin typeface="Arial"/>
            </a:endParaRPr>
          </a:p>
        </p:txBody>
      </p:sp>
      <p:grpSp>
        <p:nvGrpSpPr>
          <p:cNvPr id="6" name="Group 5"/>
          <p:cNvGrpSpPr/>
          <p:nvPr/>
        </p:nvGrpSpPr>
        <p:grpSpPr>
          <a:xfrm>
            <a:off x="2273301" y="2057401"/>
            <a:ext cx="7574145" cy="3770889"/>
            <a:chOff x="2273301" y="2057401"/>
            <a:chExt cx="7574145" cy="3770889"/>
          </a:xfrm>
        </p:grpSpPr>
        <p:pic>
          <p:nvPicPr>
            <p:cNvPr id="1026" name="Picture 2" descr="C:\Users\negrut\Academic\Classes\ME964\SupportMaterial\NVIDAmaterial\steveRennichMemJuly2011\Capture4.PNG"/>
            <p:cNvPicPr>
              <a:picLocks noChangeAspect="1" noChangeArrowheads="1"/>
            </p:cNvPicPr>
            <p:nvPr/>
          </p:nvPicPr>
          <p:blipFill rotWithShape="1">
            <a:blip r:embed="rId3">
              <a:extLst>
                <a:ext uri="{28A0092B-C50C-407E-A947-70E740481C1C}">
                  <a14:useLocalDpi xmlns:a14="http://schemas.microsoft.com/office/drawing/2010/main" val="0"/>
                </a:ext>
              </a:extLst>
            </a:blip>
            <a:srcRect l="9734" t="25412" r="7434" b="10488"/>
            <a:stretch/>
          </p:blipFill>
          <p:spPr bwMode="auto">
            <a:xfrm>
              <a:off x="2273301" y="2057401"/>
              <a:ext cx="7574145" cy="37708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53546" y="2209284"/>
              <a:ext cx="574196" cy="369332"/>
            </a:xfrm>
            <a:prstGeom prst="rect">
              <a:avLst/>
            </a:prstGeom>
            <a:solidFill>
              <a:srgbClr val="EAD0A0"/>
            </a:solidFill>
          </p:spPr>
          <p:txBody>
            <a:bodyPr wrap="none">
              <a:spAutoFit/>
            </a:bodyPr>
            <a:lstStyle/>
            <a:p>
              <a:r>
                <a:rPr lang="en-US" b="1" dirty="0">
                  <a:solidFill>
                    <a:srgbClr val="000000"/>
                  </a:solidFill>
                </a:rPr>
                <a:t>SM</a:t>
              </a:r>
              <a:r>
                <a:rPr lang="en-US" b="1" baseline="-25000" dirty="0">
                  <a:solidFill>
                    <a:srgbClr val="000000"/>
                  </a:solidFill>
                </a:rPr>
                <a:t>0</a:t>
              </a:r>
              <a:endParaRPr lang="en-US" b="1" baseline="-25000" dirty="0"/>
            </a:p>
          </p:txBody>
        </p:sp>
        <p:sp>
          <p:nvSpPr>
            <p:cNvPr id="7" name="Rectangle 6"/>
            <p:cNvSpPr/>
            <p:nvPr/>
          </p:nvSpPr>
          <p:spPr>
            <a:xfrm>
              <a:off x="5295096" y="2209284"/>
              <a:ext cx="574196" cy="369332"/>
            </a:xfrm>
            <a:prstGeom prst="rect">
              <a:avLst/>
            </a:prstGeom>
            <a:solidFill>
              <a:srgbClr val="EAD0A0"/>
            </a:solidFill>
          </p:spPr>
          <p:txBody>
            <a:bodyPr wrap="none">
              <a:spAutoFit/>
            </a:bodyPr>
            <a:lstStyle/>
            <a:p>
              <a:r>
                <a:rPr lang="en-US" b="1" dirty="0">
                  <a:solidFill>
                    <a:srgbClr val="000000"/>
                  </a:solidFill>
                </a:rPr>
                <a:t>SM</a:t>
              </a:r>
              <a:r>
                <a:rPr lang="en-US" b="1" baseline="-25000" dirty="0">
                  <a:solidFill>
                    <a:srgbClr val="000000"/>
                  </a:solidFill>
                </a:rPr>
                <a:t>1</a:t>
              </a:r>
              <a:endParaRPr lang="en-US" b="1" baseline="-25000" dirty="0"/>
            </a:p>
          </p:txBody>
        </p:sp>
        <p:sp>
          <p:nvSpPr>
            <p:cNvPr id="8" name="Rectangle 7"/>
            <p:cNvSpPr/>
            <p:nvPr/>
          </p:nvSpPr>
          <p:spPr>
            <a:xfrm>
              <a:off x="8451046" y="2209284"/>
              <a:ext cx="721672" cy="369332"/>
            </a:xfrm>
            <a:prstGeom prst="rect">
              <a:avLst/>
            </a:prstGeom>
            <a:solidFill>
              <a:srgbClr val="EAD0A0"/>
            </a:solidFill>
          </p:spPr>
          <p:txBody>
            <a:bodyPr wrap="none">
              <a:spAutoFit/>
            </a:bodyPr>
            <a:lstStyle/>
            <a:p>
              <a:r>
                <a:rPr lang="en-US" b="1" dirty="0">
                  <a:solidFill>
                    <a:srgbClr val="000000"/>
                  </a:solidFill>
                </a:rPr>
                <a:t>SM</a:t>
              </a:r>
              <a:r>
                <a:rPr lang="en-US" b="1" baseline="-25000" dirty="0">
                  <a:solidFill>
                    <a:srgbClr val="000000"/>
                  </a:solidFill>
                </a:rPr>
                <a:t>N-1</a:t>
              </a:r>
              <a:endParaRPr lang="en-US" b="1" baseline="-25000" dirty="0"/>
            </a:p>
          </p:txBody>
        </p:sp>
      </p:grpSp>
      <p:sp>
        <p:nvSpPr>
          <p:cNvPr id="11" name="TextBox 10">
            <a:extLst>
              <a:ext uri="{FF2B5EF4-FFF2-40B4-BE49-F238E27FC236}">
                <a16:creationId xmlns:a16="http://schemas.microsoft.com/office/drawing/2014/main" id="{83BC1458-A876-4C62-87BE-9518AECCE8EE}"/>
              </a:ext>
            </a:extLst>
          </p:cNvPr>
          <p:cNvSpPr txBox="1"/>
          <p:nvPr/>
        </p:nvSpPr>
        <p:spPr>
          <a:xfrm>
            <a:off x="6957663" y="6519446"/>
            <a:ext cx="4929538" cy="338554"/>
          </a:xfrm>
          <a:prstGeom prst="rect">
            <a:avLst/>
          </a:prstGeom>
          <a:noFill/>
        </p:spPr>
        <p:txBody>
          <a:bodyPr wrap="square">
            <a:spAutoFit/>
          </a:bodyPr>
          <a:lstStyle/>
          <a:p>
            <a:r>
              <a:rPr lang="en-US" sz="1600" dirty="0"/>
              <a:t>Note: shared memory is not cached (visible in pic as well)</a:t>
            </a:r>
          </a:p>
        </p:txBody>
      </p:sp>
    </p:spTree>
    <p:extLst>
      <p:ext uri="{BB962C8B-B14F-4D97-AF65-F5344CB8AC3E}">
        <p14:creationId xmlns:p14="http://schemas.microsoft.com/office/powerpoint/2010/main" val="1510631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B95000-1273-47FD-9F4E-9FD3C8F814D2}"/>
              </a:ext>
            </a:extLst>
          </p:cNvPr>
          <p:cNvSpPr>
            <a:spLocks noGrp="1"/>
          </p:cNvSpPr>
          <p:nvPr>
            <p:ph type="title"/>
          </p:nvPr>
        </p:nvSpPr>
        <p:spPr/>
        <p:txBody>
          <a:bodyPr/>
          <a:lstStyle/>
          <a:p>
            <a:r>
              <a:rPr lang="en-US" dirty="0"/>
              <a:t>How L2 is used</a:t>
            </a:r>
          </a:p>
        </p:txBody>
      </p:sp>
      <p:sp>
        <p:nvSpPr>
          <p:cNvPr id="5" name="Content Placeholder 4">
            <a:extLst>
              <a:ext uri="{FF2B5EF4-FFF2-40B4-BE49-F238E27FC236}">
                <a16:creationId xmlns:a16="http://schemas.microsoft.com/office/drawing/2014/main" id="{1574DE3F-BE22-48DB-9127-E4BFDD0DCAEB}"/>
              </a:ext>
            </a:extLst>
          </p:cNvPr>
          <p:cNvSpPr>
            <a:spLocks noGrp="1"/>
          </p:cNvSpPr>
          <p:nvPr>
            <p:ph idx="1"/>
          </p:nvPr>
        </p:nvSpPr>
        <p:spPr/>
        <p:txBody>
          <a:bodyPr/>
          <a:lstStyle/>
          <a:p>
            <a:endParaRPr lang="en-US" dirty="0"/>
          </a:p>
          <a:p>
            <a:r>
              <a:rPr lang="en-US" dirty="0"/>
              <a:t>L2 includes hardware that performs, among other things:</a:t>
            </a:r>
          </a:p>
          <a:p>
            <a:endParaRPr lang="en-US" dirty="0"/>
          </a:p>
          <a:p>
            <a:pPr lvl="1"/>
            <a:r>
              <a:rPr lang="en-US" dirty="0"/>
              <a:t>data compression </a:t>
            </a:r>
          </a:p>
          <a:p>
            <a:pPr lvl="1"/>
            <a:endParaRPr lang="en-US" dirty="0"/>
          </a:p>
          <a:p>
            <a:pPr lvl="1"/>
            <a:r>
              <a:rPr lang="en-US" dirty="0"/>
              <a:t>global atomic operations</a:t>
            </a:r>
          </a:p>
          <a:p>
            <a:pPr lvl="1"/>
            <a:endParaRPr lang="en-US" dirty="0"/>
          </a:p>
          <a:p>
            <a:pPr lvl="1"/>
            <a:endParaRPr lang="en-US" dirty="0"/>
          </a:p>
          <a:p>
            <a:pPr lvl="1"/>
            <a:endParaRPr lang="en-US" dirty="0"/>
          </a:p>
          <a:p>
            <a:pPr lvl="1"/>
            <a:endParaRPr lang="en-US" dirty="0"/>
          </a:p>
          <a:p>
            <a:r>
              <a:rPr lang="en-US" dirty="0"/>
              <a:t>Opportunity for </a:t>
            </a:r>
            <a:r>
              <a:rPr lang="en-US" b="1" dirty="0">
                <a:solidFill>
                  <a:srgbClr val="AC2CD4"/>
                </a:solidFill>
              </a:rPr>
              <a:t>Class Participation</a:t>
            </a:r>
            <a:r>
              <a:rPr lang="en-US" dirty="0"/>
              <a:t> bonus: </a:t>
            </a:r>
          </a:p>
          <a:p>
            <a:pPr lvl="1"/>
            <a:r>
              <a:rPr lang="en-US" dirty="0"/>
              <a:t>Not clear to the instructor how data compression is done, what the overhead is, what percentage compression is typical, lossy vs. </a:t>
            </a:r>
            <a:r>
              <a:rPr lang="en-US" dirty="0" err="1"/>
              <a:t>nonlossy</a:t>
            </a:r>
            <a:r>
              <a:rPr lang="en-US" dirty="0"/>
              <a:t> compression, what savings it leads to, etc.</a:t>
            </a:r>
          </a:p>
        </p:txBody>
      </p:sp>
      <p:sp>
        <p:nvSpPr>
          <p:cNvPr id="3" name="Slide Number Placeholder 2">
            <a:extLst>
              <a:ext uri="{FF2B5EF4-FFF2-40B4-BE49-F238E27FC236}">
                <a16:creationId xmlns:a16="http://schemas.microsoft.com/office/drawing/2014/main" id="{ED956168-D3D9-4067-ABDD-65BB8BDA7AF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1905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5374B3-E2FC-43B8-9041-EE1880599540}"/>
              </a:ext>
            </a:extLst>
          </p:cNvPr>
          <p:cNvSpPr>
            <a:spLocks noGrp="1"/>
          </p:cNvSpPr>
          <p:nvPr>
            <p:ph type="title"/>
          </p:nvPr>
        </p:nvSpPr>
        <p:spPr/>
        <p:txBody>
          <a:bodyPr/>
          <a:lstStyle/>
          <a:p>
            <a:r>
              <a:rPr lang="en-US" dirty="0"/>
              <a:t>Short Trip: Compression – why bother?</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C449598-4B05-4B11-810E-3AFD0C6F114E}"/>
                  </a:ext>
                </a:extLst>
              </p:cNvPr>
              <p:cNvSpPr>
                <a:spLocks noGrp="1"/>
              </p:cNvSpPr>
              <p:nvPr>
                <p:ph idx="1"/>
              </p:nvPr>
            </p:nvSpPr>
            <p:spPr/>
            <p:txBody>
              <a:bodyPr/>
              <a:lstStyle/>
              <a:p>
                <a:endParaRPr lang="en-US" dirty="0"/>
              </a:p>
              <a:p>
                <a:r>
                  <a:rPr lang="en-US" dirty="0"/>
                  <a:t>Assume you have an array of 6000 pointers to double, like </a:t>
                </a:r>
                <a:r>
                  <a:rPr lang="en-US" dirty="0">
                    <a:solidFill>
                      <a:srgbClr val="0070C0"/>
                    </a:solidFill>
                    <a:latin typeface="Consolas" panose="020B0609020204030204" pitchFamily="49" charset="0"/>
                  </a:rPr>
                  <a:t>double **</a:t>
                </a:r>
                <a:r>
                  <a:rPr lang="en-US" dirty="0" err="1">
                    <a:solidFill>
                      <a:srgbClr val="0070C0"/>
                    </a:solidFill>
                    <a:latin typeface="Consolas" panose="020B0609020204030204" pitchFamily="49" charset="0"/>
                  </a:rPr>
                  <a:t>pArr</a:t>
                </a:r>
                <a:r>
                  <a:rPr lang="en-US" dirty="0">
                    <a:solidFill>
                      <a:srgbClr val="0070C0"/>
                    </a:solidFill>
                    <a:latin typeface="Consolas" panose="020B0609020204030204" pitchFamily="49" charset="0"/>
                  </a:rPr>
                  <a:t>;</a:t>
                </a:r>
              </a:p>
              <a:p>
                <a:r>
                  <a:rPr lang="en-US" dirty="0"/>
                  <a:t>Content of the </a:t>
                </a:r>
                <a:r>
                  <a:rPr lang="en-US" dirty="0" err="1">
                    <a:solidFill>
                      <a:srgbClr val="0070C0"/>
                    </a:solidFill>
                    <a:latin typeface="Consolas" panose="020B0609020204030204" pitchFamily="49" charset="0"/>
                  </a:rPr>
                  <a:t>pArr</a:t>
                </a:r>
                <a:r>
                  <a:rPr lang="en-US" dirty="0"/>
                  <a:t> array, in this order (assume 32 bit OS):</a:t>
                </a:r>
              </a:p>
              <a:p>
                <a:pPr marL="457200" lvl="1" indent="0">
                  <a:buNone/>
                </a:pPr>
                <a:r>
                  <a:rPr lang="en-US" dirty="0">
                    <a:latin typeface="Consolas" panose="020B0609020204030204" pitchFamily="49" charset="0"/>
                  </a:rPr>
                  <a:t>0X</a:t>
                </a:r>
                <a:r>
                  <a:rPr lang="en-US" dirty="0">
                    <a:solidFill>
                      <a:srgbClr val="0070C0"/>
                    </a:solidFill>
                    <a:latin typeface="Consolas" panose="020B0609020204030204" pitchFamily="49" charset="0"/>
                  </a:rPr>
                  <a:t>003400</a:t>
                </a:r>
                <a:r>
                  <a:rPr lang="en-US" dirty="0">
                    <a:solidFill>
                      <a:srgbClr val="C00000"/>
                    </a:solidFill>
                    <a:latin typeface="Consolas" panose="020B0609020204030204" pitchFamily="49" charset="0"/>
                  </a:rPr>
                  <a:t>B3</a:t>
                </a:r>
                <a:r>
                  <a:rPr lang="en-US" dirty="0">
                    <a:latin typeface="Consolas" panose="020B0609020204030204" pitchFamily="49" charset="0"/>
                  </a:rPr>
                  <a:t> 0X</a:t>
                </a:r>
                <a:r>
                  <a:rPr lang="en-US" dirty="0">
                    <a:solidFill>
                      <a:srgbClr val="0070C0"/>
                    </a:solidFill>
                    <a:latin typeface="Consolas" panose="020B0609020204030204" pitchFamily="49" charset="0"/>
                  </a:rPr>
                  <a:t>003400</a:t>
                </a:r>
                <a:r>
                  <a:rPr lang="en-US" dirty="0">
                    <a:solidFill>
                      <a:srgbClr val="C00000"/>
                    </a:solidFill>
                    <a:latin typeface="Consolas" panose="020B0609020204030204" pitchFamily="49" charset="0"/>
                  </a:rPr>
                  <a:t>A1</a:t>
                </a:r>
                <a:r>
                  <a:rPr lang="en-US" dirty="0">
                    <a:latin typeface="Consolas" panose="020B0609020204030204" pitchFamily="49" charset="0"/>
                  </a:rPr>
                  <a:t> 0X</a:t>
                </a:r>
                <a:r>
                  <a:rPr lang="en-US" dirty="0">
                    <a:solidFill>
                      <a:srgbClr val="0070C0"/>
                    </a:solidFill>
                    <a:latin typeface="Consolas" panose="020B0609020204030204" pitchFamily="49" charset="0"/>
                  </a:rPr>
                  <a:t>003400</a:t>
                </a:r>
                <a:r>
                  <a:rPr lang="en-US" dirty="0">
                    <a:solidFill>
                      <a:srgbClr val="C00000"/>
                    </a:solidFill>
                    <a:latin typeface="Consolas" panose="020B0609020204030204" pitchFamily="49" charset="0"/>
                  </a:rPr>
                  <a:t>92</a:t>
                </a:r>
                <a:r>
                  <a:rPr lang="en-US" dirty="0">
                    <a:latin typeface="Consolas" panose="020B0609020204030204" pitchFamily="49" charset="0"/>
                  </a:rPr>
                  <a:t> 0X</a:t>
                </a:r>
                <a:r>
                  <a:rPr lang="en-US" dirty="0">
                    <a:solidFill>
                      <a:srgbClr val="0070C0"/>
                    </a:solidFill>
                    <a:latin typeface="Consolas" panose="020B0609020204030204" pitchFamily="49" charset="0"/>
                  </a:rPr>
                  <a:t>003400</a:t>
                </a:r>
                <a:r>
                  <a:rPr lang="en-US" dirty="0">
                    <a:solidFill>
                      <a:srgbClr val="C00000"/>
                    </a:solidFill>
                    <a:latin typeface="Consolas" panose="020B0609020204030204" pitchFamily="49" charset="0"/>
                  </a:rPr>
                  <a:t>EC</a:t>
                </a:r>
                <a:r>
                  <a:rPr lang="en-US" dirty="0"/>
                  <a:t> etc.</a:t>
                </a:r>
              </a:p>
              <a:p>
                <a:pPr marL="457200" lvl="1" indent="0">
                  <a:buNone/>
                </a:pPr>
                <a:endParaRPr lang="en-US" dirty="0"/>
              </a:p>
              <a:p>
                <a:r>
                  <a:rPr lang="en-US" dirty="0"/>
                  <a:t>There is a lot of redundancy in this data </a:t>
                </a:r>
                <a14:m>
                  <m:oMath xmlns:m="http://schemas.openxmlformats.org/officeDocument/2006/math">
                    <m:r>
                      <a:rPr lang="en-US" b="0" i="1" smtClean="0">
                        <a:latin typeface="Cambria Math" panose="02040503050406030204" pitchFamily="18" charset="0"/>
                      </a:rPr>
                      <m:t>→</m:t>
                    </m:r>
                  </m:oMath>
                </a14:m>
                <a:r>
                  <a:rPr lang="en-US" dirty="0"/>
                  <a:t> the leading  part is boring, keeps showing up</a:t>
                </a:r>
              </a:p>
              <a:p>
                <a:endParaRPr lang="en-US" dirty="0"/>
              </a:p>
              <a:p>
                <a:r>
                  <a:rPr lang="en-US" dirty="0"/>
                  <a:t>Compression in L2 is a way of acknowledging this, and storing only the significant part</a:t>
                </a:r>
              </a:p>
              <a:p>
                <a:pPr lvl="1"/>
                <a:r>
                  <a:rPr lang="en-US" dirty="0"/>
                  <a:t>You get more data squeezed in L2 cache; store only </a:t>
                </a:r>
                <a:r>
                  <a:rPr lang="en-US" dirty="0">
                    <a:solidFill>
                      <a:srgbClr val="C00000"/>
                    </a:solidFill>
                    <a:latin typeface="Consolas" panose="020B0609020204030204" pitchFamily="49" charset="0"/>
                  </a:rPr>
                  <a:t>B3</a:t>
                </a:r>
                <a:r>
                  <a:rPr lang="en-US" dirty="0"/>
                  <a:t>, </a:t>
                </a:r>
                <a:r>
                  <a:rPr lang="en-US" dirty="0">
                    <a:solidFill>
                      <a:srgbClr val="C00000"/>
                    </a:solidFill>
                    <a:latin typeface="Consolas" panose="020B0609020204030204" pitchFamily="49" charset="0"/>
                  </a:rPr>
                  <a:t>A1</a:t>
                </a:r>
                <a:r>
                  <a:rPr lang="en-US" dirty="0"/>
                  <a:t>, </a:t>
                </a:r>
                <a:r>
                  <a:rPr lang="en-US" dirty="0">
                    <a:solidFill>
                      <a:srgbClr val="C00000"/>
                    </a:solidFill>
                    <a:latin typeface="Consolas" panose="020B0609020204030204" pitchFamily="49" charset="0"/>
                  </a:rPr>
                  <a:t>92</a:t>
                </a:r>
                <a:r>
                  <a:rPr lang="en-US" dirty="0"/>
                  <a:t>, </a:t>
                </a:r>
                <a:r>
                  <a:rPr lang="en-US" dirty="0">
                    <a:solidFill>
                      <a:srgbClr val="C00000"/>
                    </a:solidFill>
                    <a:latin typeface="Consolas" panose="020B0609020204030204" pitchFamily="49" charset="0"/>
                  </a:rPr>
                  <a:t>EC</a:t>
                </a:r>
                <a:r>
                  <a:rPr lang="en-US" dirty="0"/>
                  <a:t>, etc.</a:t>
                </a:r>
              </a:p>
              <a:p>
                <a:endParaRPr lang="en-US" dirty="0"/>
              </a:p>
              <a:p>
                <a:r>
                  <a:rPr lang="en-US" dirty="0"/>
                  <a:t>When you need data, you need to “decompress”</a:t>
                </a:r>
              </a:p>
              <a:p>
                <a:pPr lvl="1"/>
                <a:endParaRPr lang="en-US" dirty="0"/>
              </a:p>
              <a:p>
                <a:pPr lvl="1"/>
                <a:endParaRPr lang="en-US" dirty="0"/>
              </a:p>
            </p:txBody>
          </p:sp>
        </mc:Choice>
        <mc:Fallback xmlns="">
          <p:sp>
            <p:nvSpPr>
              <p:cNvPr id="6" name="Content Placeholder 5">
                <a:extLst>
                  <a:ext uri="{FF2B5EF4-FFF2-40B4-BE49-F238E27FC236}">
                    <a16:creationId xmlns:a16="http://schemas.microsoft.com/office/drawing/2014/main" id="{CC449598-4B05-4B11-810E-3AFD0C6F114E}"/>
                  </a:ext>
                </a:extLst>
              </p:cNvPr>
              <p:cNvSpPr>
                <a:spLocks noGrp="1" noRot="1" noChangeAspect="1" noMove="1" noResize="1" noEditPoints="1" noAdjustHandles="1" noChangeArrowheads="1" noChangeShapeType="1" noTextEdit="1"/>
              </p:cNvSpPr>
              <p:nvPr>
                <p:ph idx="1"/>
              </p:nvPr>
            </p:nvSpPr>
            <p:spPr>
              <a:blipFill>
                <a:blip r:embed="rId2"/>
                <a:stretch>
                  <a:fillRect l="-6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7ED3CC3-DF04-400F-91EF-3EEC94F4844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6206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L1 &amp; L2 Cache Issues</a:t>
            </a:r>
            <a:br>
              <a:rPr lang="en-US" sz="3200" dirty="0"/>
            </a:br>
            <a:r>
              <a:rPr lang="en-US" sz="2000" dirty="0"/>
              <a:t>[two slide detour – 1/2]</a:t>
            </a:r>
            <a:endParaRPr lang="en-US" sz="3200" dirty="0"/>
          </a:p>
        </p:txBody>
      </p:sp>
      <p:sp>
        <p:nvSpPr>
          <p:cNvPr id="3" name="Content Placeholder 2"/>
          <p:cNvSpPr>
            <a:spLocks noGrp="1"/>
          </p:cNvSpPr>
          <p:nvPr>
            <p:ph idx="1"/>
          </p:nvPr>
        </p:nvSpPr>
        <p:spPr/>
        <p:txBody>
          <a:bodyPr>
            <a:normAutofit/>
          </a:bodyPr>
          <a:lstStyle/>
          <a:p>
            <a:endParaRPr lang="en-US" sz="2000" dirty="0"/>
          </a:p>
          <a:p>
            <a:endParaRPr lang="en-US" sz="2000" dirty="0"/>
          </a:p>
          <a:p>
            <a:r>
              <a:rPr lang="en-US" sz="2000" dirty="0"/>
              <a:t>L1 and L2 cache used to cache accesses to </a:t>
            </a:r>
          </a:p>
          <a:p>
            <a:pPr lvl="1"/>
            <a:r>
              <a:rPr lang="en-US" sz="1800" dirty="0"/>
              <a:t>Local memory</a:t>
            </a:r>
          </a:p>
          <a:p>
            <a:pPr lvl="1"/>
            <a:r>
              <a:rPr lang="en-US" sz="1800" dirty="0"/>
              <a:t>Global memory</a:t>
            </a:r>
          </a:p>
          <a:p>
            <a:pPr lvl="1"/>
            <a:r>
              <a:rPr lang="en-US" sz="1600" dirty="0"/>
              <a:t>(texture &amp; constant as well)</a:t>
            </a:r>
          </a:p>
          <a:p>
            <a:pPr lvl="1"/>
            <a:endParaRPr lang="en-US" sz="1600" dirty="0"/>
          </a:p>
          <a:p>
            <a:r>
              <a:rPr lang="en-US" sz="2000" dirty="0"/>
              <a:t>L2 cache: one big mem pool available to *all* SMs (sometimes called “uniform cache”; uniformly available)</a:t>
            </a:r>
          </a:p>
          <a:p>
            <a:pPr lvl="1"/>
            <a:r>
              <a:rPr lang="en-US" sz="1800" dirty="0"/>
              <a:t>Volta: 6,144 KB</a:t>
            </a:r>
          </a:p>
          <a:p>
            <a:pPr lvl="1"/>
            <a:r>
              <a:rPr lang="en-US" sz="1800" dirty="0"/>
              <a:t>Ampere: 40,000 KB</a:t>
            </a:r>
          </a:p>
          <a:p>
            <a:endParaRPr lang="en-US" sz="2000" dirty="0"/>
          </a:p>
          <a:p>
            <a:r>
              <a:rPr lang="en-US" sz="2000" dirty="0"/>
              <a:t>Whether reads are cached in </a:t>
            </a:r>
            <a:r>
              <a:rPr lang="en-US" sz="2000" dirty="0">
                <a:solidFill>
                  <a:srgbClr val="0070C0"/>
                </a:solidFill>
              </a:rPr>
              <a:t>[L1 &amp; L2]</a:t>
            </a:r>
            <a:r>
              <a:rPr lang="en-US" sz="2000" dirty="0"/>
              <a:t> or in </a:t>
            </a:r>
            <a:r>
              <a:rPr lang="en-US" sz="2000" dirty="0">
                <a:solidFill>
                  <a:srgbClr val="0070C0"/>
                </a:solidFill>
              </a:rPr>
              <a:t>[L2 only]</a:t>
            </a:r>
            <a:r>
              <a:rPr lang="en-US" sz="2000" dirty="0"/>
              <a:t> can be partially configured on a per-access basis using modifiers to the load or store instruction</a:t>
            </a:r>
          </a:p>
          <a:p>
            <a:pPr lvl="1"/>
            <a:r>
              <a:rPr lang="en-US" sz="1600" dirty="0"/>
              <a:t>More on this in a bit; or byte.</a:t>
            </a:r>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43</a:t>
            </a:fld>
            <a:endParaRPr lang="en-US" altLang="en-US" dirty="0"/>
          </a:p>
        </p:txBody>
      </p:sp>
    </p:spTree>
    <p:extLst>
      <p:ext uri="{BB962C8B-B14F-4D97-AF65-F5344CB8AC3E}">
        <p14:creationId xmlns:p14="http://schemas.microsoft.com/office/powerpoint/2010/main" val="2215154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L1 Cache vs. Shared Memory</a:t>
            </a:r>
            <a:br>
              <a:rPr lang="en-US" sz="3200" dirty="0"/>
            </a:br>
            <a:r>
              <a:rPr lang="en-US" sz="2000" dirty="0"/>
              <a:t>[two slide detour – 2/2]</a:t>
            </a:r>
            <a:endParaRPr lang="en-US" sz="3200" dirty="0"/>
          </a:p>
        </p:txBody>
      </p:sp>
      <p:sp>
        <p:nvSpPr>
          <p:cNvPr id="3" name="Content Placeholder 2"/>
          <p:cNvSpPr>
            <a:spLocks noGrp="1"/>
          </p:cNvSpPr>
          <p:nvPr>
            <p:ph idx="1"/>
          </p:nvPr>
        </p:nvSpPr>
        <p:spPr/>
        <p:txBody>
          <a:bodyPr/>
          <a:lstStyle/>
          <a:p>
            <a:r>
              <a:rPr lang="en-US" sz="2000" dirty="0"/>
              <a:t>Starting w/ Fermi architecture, you can split some fast memory between shared memory and cache</a:t>
            </a:r>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44</a:t>
            </a:fld>
            <a:endParaRPr lang="en-US"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367" y="2518303"/>
            <a:ext cx="2286000" cy="324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bwMode="auto">
          <a:xfrm>
            <a:off x="4800600" y="2471738"/>
            <a:ext cx="7073900" cy="4081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1800" kern="0" dirty="0"/>
              <a:t>Example, Fermi: you can go 48/16 or 16/48 KB for Shared Mem/Cache</a:t>
            </a:r>
          </a:p>
          <a:p>
            <a:pPr lvl="1"/>
            <a:endParaRPr lang="en-US" sz="1400" kern="0" dirty="0"/>
          </a:p>
          <a:p>
            <a:pPr lvl="1"/>
            <a:endParaRPr lang="en-US" sz="1400" kern="0" dirty="0"/>
          </a:p>
          <a:p>
            <a:r>
              <a:rPr lang="en-US" sz="1800" u="sng" kern="0" dirty="0"/>
              <a:t>OPTION 1</a:t>
            </a:r>
            <a:r>
              <a:rPr lang="en-US" sz="1800" kern="0" dirty="0"/>
              <a:t>: you choose to go w/ “Lots of Cache &amp; Little Shared Mem”</a:t>
            </a:r>
          </a:p>
          <a:p>
            <a:pPr lvl="1"/>
            <a:r>
              <a:rPr lang="en-US" sz="1600" kern="0" dirty="0"/>
              <a:t>Cache handled for you by the scheduler</a:t>
            </a:r>
          </a:p>
          <a:p>
            <a:pPr lvl="1"/>
            <a:r>
              <a:rPr lang="en-US" sz="1600" kern="0" dirty="0"/>
              <a:t>No control over it</a:t>
            </a:r>
          </a:p>
          <a:p>
            <a:pPr lvl="1"/>
            <a:r>
              <a:rPr lang="en-US" sz="1600" kern="0" dirty="0"/>
              <a:t>Can’t have too many blocks of threads running if blocks use Shared Mem</a:t>
            </a:r>
          </a:p>
          <a:p>
            <a:pPr lvl="1"/>
            <a:endParaRPr lang="en-US" sz="1600" kern="0" dirty="0"/>
          </a:p>
          <a:p>
            <a:r>
              <a:rPr lang="en-US" sz="1800" u="sng" kern="0" dirty="0"/>
              <a:t>OPTION 2</a:t>
            </a:r>
            <a:r>
              <a:rPr lang="en-US" sz="1800" kern="0" dirty="0"/>
              <a:t>: you choose to go w/ “Lots of Shared Mem &amp; Little Cache”</a:t>
            </a:r>
          </a:p>
          <a:p>
            <a:pPr lvl="1"/>
            <a:r>
              <a:rPr lang="en-US" sz="1600" kern="0" dirty="0"/>
              <a:t>Good in tiling, you have full control</a:t>
            </a:r>
          </a:p>
          <a:p>
            <a:pPr lvl="1"/>
            <a:r>
              <a:rPr lang="en-US" sz="1600" kern="0" dirty="0"/>
              <a:t>Shared Mem pretty cumbersome to manage</a:t>
            </a:r>
          </a:p>
        </p:txBody>
      </p:sp>
    </p:spTree>
    <p:extLst>
      <p:ext uri="{BB962C8B-B14F-4D97-AF65-F5344CB8AC3E}">
        <p14:creationId xmlns:p14="http://schemas.microsoft.com/office/powerpoint/2010/main" val="3263179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DE56-A06E-4284-A632-9A96C3293920}"/>
              </a:ext>
            </a:extLst>
          </p:cNvPr>
          <p:cNvSpPr>
            <a:spLocks noGrp="1"/>
          </p:cNvSpPr>
          <p:nvPr>
            <p:ph type="title"/>
          </p:nvPr>
        </p:nvSpPr>
        <p:spPr/>
        <p:txBody>
          <a:bodyPr/>
          <a:lstStyle/>
          <a:p>
            <a:r>
              <a:rPr lang="en-US" dirty="0"/>
              <a:t>L1: odds and ends</a:t>
            </a:r>
          </a:p>
        </p:txBody>
      </p:sp>
      <p:sp>
        <p:nvSpPr>
          <p:cNvPr id="3" name="Content Placeholder 2">
            <a:extLst>
              <a:ext uri="{FF2B5EF4-FFF2-40B4-BE49-F238E27FC236}">
                <a16:creationId xmlns:a16="http://schemas.microsoft.com/office/drawing/2014/main" id="{B030B205-DB26-4B85-84D6-9FD270DFB470}"/>
              </a:ext>
            </a:extLst>
          </p:cNvPr>
          <p:cNvSpPr>
            <a:spLocks noGrp="1"/>
          </p:cNvSpPr>
          <p:nvPr>
            <p:ph idx="1"/>
          </p:nvPr>
        </p:nvSpPr>
        <p:spPr/>
        <p:txBody>
          <a:bodyPr/>
          <a:lstStyle/>
          <a:p>
            <a:endParaRPr lang="en-US" dirty="0"/>
          </a:p>
          <a:p>
            <a:r>
              <a:rPr lang="en-US" dirty="0"/>
              <a:t>The L1 data cache involved in handling </a:t>
            </a:r>
          </a:p>
          <a:p>
            <a:pPr lvl="1"/>
            <a:r>
              <a:rPr lang="en-US" dirty="0"/>
              <a:t>Memory reads &amp; writes: global, local, shared, texture, and surface memories</a:t>
            </a:r>
          </a:p>
          <a:p>
            <a:pPr lvl="1"/>
            <a:r>
              <a:rPr lang="en-US" dirty="0"/>
              <a:t>Reduction operations</a:t>
            </a:r>
          </a:p>
          <a:p>
            <a:pPr lvl="1"/>
            <a:r>
              <a:rPr lang="en-US" dirty="0"/>
              <a:t>Atomic operations</a:t>
            </a:r>
          </a:p>
          <a:p>
            <a:pPr lvl="1"/>
            <a:endParaRPr lang="en-US" dirty="0"/>
          </a:p>
          <a:p>
            <a:r>
              <a:rPr lang="en-US" dirty="0"/>
              <a:t>Texture memory:</a:t>
            </a:r>
          </a:p>
          <a:p>
            <a:pPr lvl="1"/>
            <a:r>
              <a:rPr lang="en-US" dirty="0">
                <a:solidFill>
                  <a:srgbClr val="7030A0"/>
                </a:solidFill>
              </a:rPr>
              <a:t>Opportunity for class participation</a:t>
            </a:r>
          </a:p>
          <a:p>
            <a:pPr lvl="1"/>
            <a:r>
              <a:rPr lang="en-US" dirty="0"/>
              <a:t>Slightly different requirements to hit the “TEX cache” compared to hitting “typical memory cache”</a:t>
            </a:r>
          </a:p>
          <a:p>
            <a:pPr lvl="2"/>
            <a:r>
              <a:rPr lang="en-US" dirty="0"/>
              <a:t>There is a different concept of “locality” at play</a:t>
            </a:r>
          </a:p>
          <a:p>
            <a:pPr lvl="3"/>
            <a:r>
              <a:rPr lang="en-US" dirty="0"/>
              <a:t>How “texture data” is stored different than how typical data is stored</a:t>
            </a:r>
          </a:p>
          <a:p>
            <a:pPr lvl="2"/>
            <a:endParaRPr lang="en-US" dirty="0"/>
          </a:p>
          <a:p>
            <a:endParaRPr lang="en-US" dirty="0"/>
          </a:p>
        </p:txBody>
      </p:sp>
      <p:sp>
        <p:nvSpPr>
          <p:cNvPr id="4" name="Slide Number Placeholder 3">
            <a:extLst>
              <a:ext uri="{FF2B5EF4-FFF2-40B4-BE49-F238E27FC236}">
                <a16:creationId xmlns:a16="http://schemas.microsoft.com/office/drawing/2014/main" id="{20088145-7C79-4585-80D9-4AC6655B207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18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Grp="1" noChangeArrowheads="1"/>
          </p:cNvSpPr>
          <p:nvPr>
            <p:ph type="title"/>
          </p:nvPr>
        </p:nvSpPr>
        <p:spPr/>
        <p:txBody>
          <a:bodyPr/>
          <a:lstStyle/>
          <a:p>
            <a:r>
              <a:rPr lang="en-US" sz="3500" dirty="0"/>
              <a:t>On the architecture of the GPU’s Shared Memory </a:t>
            </a:r>
            <a:r>
              <a:rPr lang="en-US" sz="1800" dirty="0"/>
              <a:t>[1/2]</a:t>
            </a:r>
            <a:endParaRPr lang="en-US" sz="1200" dirty="0"/>
          </a:p>
        </p:txBody>
      </p:sp>
      <p:sp>
        <p:nvSpPr>
          <p:cNvPr id="224259" name="Rectangle 3"/>
          <p:cNvSpPr>
            <a:spLocks noGrp="1" noChangeArrowheads="1"/>
          </p:cNvSpPr>
          <p:nvPr>
            <p:ph type="body" idx="4294967295"/>
          </p:nvPr>
        </p:nvSpPr>
        <p:spPr>
          <a:xfrm>
            <a:off x="206669" y="1471311"/>
            <a:ext cx="9106829" cy="4876800"/>
          </a:xfrm>
        </p:spPr>
        <p:txBody>
          <a:bodyPr>
            <a:normAutofit/>
          </a:bodyPr>
          <a:lstStyle/>
          <a:p>
            <a:pPr marL="457200" indent="-457200"/>
            <a:endParaRPr lang="en-US" sz="2200" dirty="0"/>
          </a:p>
          <a:p>
            <a:pPr marL="457200" indent="-457200"/>
            <a:r>
              <a:rPr lang="en-US" sz="2200" dirty="0"/>
              <a:t>GPU computing: many threads access the </a:t>
            </a:r>
            <a:r>
              <a:rPr lang="en-US" sz="2200" dirty="0" err="1"/>
              <a:t>ShMem</a:t>
            </a:r>
            <a:r>
              <a:rPr lang="en-US" sz="2200" dirty="0"/>
              <a:t> at the same time</a:t>
            </a:r>
          </a:p>
          <a:p>
            <a:pPr marL="974725" lvl="1" indent="-403225"/>
            <a:r>
              <a:rPr lang="en-US" dirty="0"/>
              <a:t>To service more than one thread, </a:t>
            </a:r>
            <a:r>
              <a:rPr lang="en-US" dirty="0" err="1"/>
              <a:t>ShMem</a:t>
            </a:r>
            <a:r>
              <a:rPr lang="en-US" dirty="0"/>
              <a:t> is divided into independent </a:t>
            </a:r>
            <a:r>
              <a:rPr lang="en-US" dirty="0">
                <a:solidFill>
                  <a:schemeClr val="accent2"/>
                </a:solidFill>
              </a:rPr>
              <a:t>banks</a:t>
            </a:r>
            <a:endParaRPr lang="en-US" dirty="0"/>
          </a:p>
          <a:p>
            <a:pPr marL="974725" lvl="1" indent="-403225"/>
            <a:r>
              <a:rPr lang="en-US" dirty="0"/>
              <a:t>This layout essential to achieve high bandwidth</a:t>
            </a:r>
          </a:p>
          <a:p>
            <a:pPr marL="974725" lvl="1" indent="-403225"/>
            <a:endParaRPr lang="en-US" dirty="0"/>
          </a:p>
          <a:p>
            <a:pPr marL="974725" lvl="1" indent="-403225"/>
            <a:endParaRPr lang="en-US" dirty="0"/>
          </a:p>
          <a:p>
            <a:pPr marL="457200" indent="-457200">
              <a:lnSpc>
                <a:spcPct val="80000"/>
              </a:lnSpc>
            </a:pPr>
            <a:r>
              <a:rPr lang="en-US" sz="2000" u="sng" dirty="0"/>
              <a:t>Each</a:t>
            </a:r>
            <a:r>
              <a:rPr lang="en-US" sz="2000" dirty="0"/>
              <a:t> SM has </a:t>
            </a:r>
            <a:r>
              <a:rPr lang="en-US" sz="2000" dirty="0" err="1"/>
              <a:t>ShMem</a:t>
            </a:r>
            <a:r>
              <a:rPr lang="en-US" sz="2000" dirty="0"/>
              <a:t> organized in 32 Memory banks</a:t>
            </a:r>
          </a:p>
          <a:p>
            <a:pPr marL="974725" lvl="1" indent="-403225"/>
            <a:endParaRPr lang="en-US" dirty="0"/>
          </a:p>
          <a:p>
            <a:pPr marL="974725" lvl="1" indent="-403225"/>
            <a:endParaRPr lang="en-US" dirty="0"/>
          </a:p>
          <a:p>
            <a:pPr marL="457200" indent="-457200">
              <a:lnSpc>
                <a:spcPct val="80000"/>
              </a:lnSpc>
            </a:pPr>
            <a:r>
              <a:rPr lang="en-US" sz="2000" dirty="0"/>
              <a:t>Successive 32-bit words map to successive banks </a:t>
            </a:r>
          </a:p>
          <a:p>
            <a:pPr marL="914400" lvl="1" indent="-457200">
              <a:lnSpc>
                <a:spcPct val="80000"/>
              </a:lnSpc>
            </a:pPr>
            <a:endParaRPr lang="en-US" sz="1600" dirty="0"/>
          </a:p>
          <a:p>
            <a:pPr marL="914400" lvl="1" indent="-457200">
              <a:lnSpc>
                <a:spcPct val="80000"/>
              </a:lnSpc>
            </a:pPr>
            <a:endParaRPr lang="en-US" sz="1600" dirty="0"/>
          </a:p>
          <a:p>
            <a:pPr marL="457200" indent="-457200">
              <a:lnSpc>
                <a:spcPct val="80000"/>
              </a:lnSpc>
            </a:pPr>
            <a:r>
              <a:rPr lang="en-US" sz="2000" dirty="0"/>
              <a:t>Each bank has a bandwidth of 32 bits per clock cycle</a:t>
            </a:r>
          </a:p>
        </p:txBody>
      </p:sp>
      <p:grpSp>
        <p:nvGrpSpPr>
          <p:cNvPr id="2" name="Group 1"/>
          <p:cNvGrpSpPr/>
          <p:nvPr/>
        </p:nvGrpSpPr>
        <p:grpSpPr>
          <a:xfrm>
            <a:off x="9947260" y="2056657"/>
            <a:ext cx="1219200" cy="3276600"/>
            <a:chOff x="9220200" y="2819400"/>
            <a:chExt cx="1219200" cy="3276600"/>
          </a:xfrm>
        </p:grpSpPr>
        <p:sp>
          <p:nvSpPr>
            <p:cNvPr id="224261" name="AutoShape 5"/>
            <p:cNvSpPr>
              <a:spLocks noChangeArrowheads="1"/>
            </p:cNvSpPr>
            <p:nvPr/>
          </p:nvSpPr>
          <p:spPr bwMode="auto">
            <a:xfrm>
              <a:off x="9220200" y="571500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31</a:t>
              </a:r>
            </a:p>
          </p:txBody>
        </p:sp>
        <p:sp>
          <p:nvSpPr>
            <p:cNvPr id="224262" name="AutoShape 6"/>
            <p:cNvSpPr>
              <a:spLocks noChangeArrowheads="1"/>
            </p:cNvSpPr>
            <p:nvPr/>
          </p:nvSpPr>
          <p:spPr bwMode="auto">
            <a:xfrm>
              <a:off x="9220200" y="472440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7</a:t>
              </a:r>
            </a:p>
          </p:txBody>
        </p:sp>
        <p:sp>
          <p:nvSpPr>
            <p:cNvPr id="224263" name="AutoShape 7"/>
            <p:cNvSpPr>
              <a:spLocks noChangeArrowheads="1"/>
            </p:cNvSpPr>
            <p:nvPr/>
          </p:nvSpPr>
          <p:spPr bwMode="auto">
            <a:xfrm>
              <a:off x="9220200" y="4448175"/>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6</a:t>
              </a:r>
            </a:p>
          </p:txBody>
        </p:sp>
        <p:sp>
          <p:nvSpPr>
            <p:cNvPr id="224264" name="AutoShape 8"/>
            <p:cNvSpPr>
              <a:spLocks noChangeArrowheads="1"/>
            </p:cNvSpPr>
            <p:nvPr/>
          </p:nvSpPr>
          <p:spPr bwMode="auto">
            <a:xfrm>
              <a:off x="9220200" y="4181475"/>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5</a:t>
              </a:r>
            </a:p>
          </p:txBody>
        </p:sp>
        <p:sp>
          <p:nvSpPr>
            <p:cNvPr id="224265" name="AutoShape 9"/>
            <p:cNvSpPr>
              <a:spLocks noChangeArrowheads="1"/>
            </p:cNvSpPr>
            <p:nvPr/>
          </p:nvSpPr>
          <p:spPr bwMode="auto">
            <a:xfrm>
              <a:off x="9220200" y="390525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4</a:t>
              </a:r>
            </a:p>
          </p:txBody>
        </p:sp>
        <p:sp>
          <p:nvSpPr>
            <p:cNvPr id="224266" name="AutoShape 10"/>
            <p:cNvSpPr>
              <a:spLocks noChangeArrowheads="1"/>
            </p:cNvSpPr>
            <p:nvPr/>
          </p:nvSpPr>
          <p:spPr bwMode="auto">
            <a:xfrm>
              <a:off x="9220200" y="3629025"/>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3</a:t>
              </a:r>
            </a:p>
          </p:txBody>
        </p:sp>
        <p:sp>
          <p:nvSpPr>
            <p:cNvPr id="224267" name="AutoShape 11"/>
            <p:cNvSpPr>
              <a:spLocks noChangeArrowheads="1"/>
            </p:cNvSpPr>
            <p:nvPr/>
          </p:nvSpPr>
          <p:spPr bwMode="auto">
            <a:xfrm>
              <a:off x="9220200" y="3362325"/>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2</a:t>
              </a:r>
            </a:p>
          </p:txBody>
        </p:sp>
        <p:sp>
          <p:nvSpPr>
            <p:cNvPr id="224268" name="AutoShape 12"/>
            <p:cNvSpPr>
              <a:spLocks noChangeArrowheads="1"/>
            </p:cNvSpPr>
            <p:nvPr/>
          </p:nvSpPr>
          <p:spPr bwMode="auto">
            <a:xfrm>
              <a:off x="9220200" y="308610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1</a:t>
              </a:r>
            </a:p>
          </p:txBody>
        </p:sp>
        <p:sp>
          <p:nvSpPr>
            <p:cNvPr id="224269" name="AutoShape 13"/>
            <p:cNvSpPr>
              <a:spLocks noChangeArrowheads="1"/>
            </p:cNvSpPr>
            <p:nvPr/>
          </p:nvSpPr>
          <p:spPr bwMode="auto">
            <a:xfrm>
              <a:off x="9220200" y="281940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0</a:t>
              </a:r>
            </a:p>
          </p:txBody>
        </p:sp>
        <p:grpSp>
          <p:nvGrpSpPr>
            <p:cNvPr id="224270" name="Group 14"/>
            <p:cNvGrpSpPr>
              <a:grpSpLocks/>
            </p:cNvGrpSpPr>
            <p:nvPr/>
          </p:nvGrpSpPr>
          <p:grpSpPr bwMode="auto">
            <a:xfrm>
              <a:off x="9782175" y="5219700"/>
              <a:ext cx="76200" cy="381000"/>
              <a:chOff x="2400" y="2832"/>
              <a:chExt cx="48" cy="240"/>
            </a:xfrm>
          </p:grpSpPr>
          <p:sp>
            <p:nvSpPr>
              <p:cNvPr id="224271" name="Oval 15"/>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4272" name="Oval 16"/>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4273" name="Oval 17"/>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235926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Grp="1" noChangeArrowheads="1"/>
          </p:cNvSpPr>
          <p:nvPr>
            <p:ph type="title"/>
          </p:nvPr>
        </p:nvSpPr>
        <p:spPr/>
        <p:txBody>
          <a:bodyPr/>
          <a:lstStyle/>
          <a:p>
            <a:r>
              <a:rPr lang="en-US" sz="3500" dirty="0"/>
              <a:t>On the architecture of the GPU’s Shared Memory </a:t>
            </a:r>
            <a:r>
              <a:rPr lang="en-US" sz="1800" dirty="0"/>
              <a:t>[1/2]</a:t>
            </a:r>
            <a:endParaRPr lang="en-US" sz="1200" dirty="0"/>
          </a:p>
        </p:txBody>
      </p:sp>
      <mc:AlternateContent xmlns:mc="http://schemas.openxmlformats.org/markup-compatibility/2006" xmlns:a14="http://schemas.microsoft.com/office/drawing/2010/main">
        <mc:Choice Requires="a14">
          <p:sp>
            <p:nvSpPr>
              <p:cNvPr id="224259" name="Rectangle 3"/>
              <p:cNvSpPr>
                <a:spLocks noGrp="1" noChangeArrowheads="1"/>
              </p:cNvSpPr>
              <p:nvPr>
                <p:ph type="body" idx="4294967295"/>
              </p:nvPr>
            </p:nvSpPr>
            <p:spPr>
              <a:xfrm>
                <a:off x="206669" y="1471311"/>
                <a:ext cx="9106829" cy="4876800"/>
              </a:xfrm>
            </p:spPr>
            <p:txBody>
              <a:bodyPr>
                <a:normAutofit/>
              </a:bodyPr>
              <a:lstStyle/>
              <a:p>
                <a:pPr marL="457200" indent="-457200">
                  <a:lnSpc>
                    <a:spcPct val="80000"/>
                  </a:lnSpc>
                </a:pPr>
                <a:endParaRPr lang="en-US" sz="2000" dirty="0"/>
              </a:p>
              <a:p>
                <a:pPr marL="457200" indent="-457200">
                  <a:lnSpc>
                    <a:spcPct val="80000"/>
                  </a:lnSpc>
                </a:pPr>
                <a:r>
                  <a:rPr lang="en-US" sz="2000" dirty="0" err="1"/>
                  <a:t>ShMem</a:t>
                </a:r>
                <a:r>
                  <a:rPr lang="en-US" sz="2000" dirty="0"/>
                  <a:t> and L1 cache draw on the same physical memory inside an SM</a:t>
                </a:r>
              </a:p>
              <a:p>
                <a:pPr marL="914400" lvl="1" indent="-457200">
                  <a:lnSpc>
                    <a:spcPct val="80000"/>
                  </a:lnSpc>
                </a:pPr>
                <a:r>
                  <a:rPr lang="en-US" sz="1600" dirty="0"/>
                  <a:t>The cache: managed by the CUDA runtime</a:t>
                </a:r>
              </a:p>
              <a:p>
                <a:pPr marL="914400" lvl="1" indent="-457200">
                  <a:lnSpc>
                    <a:spcPct val="80000"/>
                  </a:lnSpc>
                </a:pPr>
                <a:r>
                  <a:rPr lang="en-US" sz="1600" dirty="0" err="1"/>
                  <a:t>ShMem</a:t>
                </a:r>
                <a:r>
                  <a:rPr lang="en-US" sz="1600" dirty="0"/>
                  <a:t>: managed by you (scratchpad memory) </a:t>
                </a:r>
              </a:p>
              <a:p>
                <a:pPr marL="457200" indent="-457200">
                  <a:lnSpc>
                    <a:spcPct val="80000"/>
                  </a:lnSpc>
                </a:pPr>
                <a:endParaRPr lang="en-US" sz="2000" dirty="0"/>
              </a:p>
              <a:p>
                <a:pPr marL="457200" indent="-457200">
                  <a:lnSpc>
                    <a:spcPct val="80000"/>
                  </a:lnSpc>
                </a:pPr>
                <a:endParaRPr lang="en-US" sz="2000" dirty="0"/>
              </a:p>
              <a:p>
                <a:pPr marL="457200" indent="-457200">
                  <a:lnSpc>
                    <a:spcPct val="80000"/>
                  </a:lnSpc>
                </a:pPr>
                <a:r>
                  <a:rPr lang="en-US" sz="2000" dirty="0"/>
                  <a:t>Example </a:t>
                </a:r>
                <a14:m>
                  <m:oMath xmlns:m="http://schemas.openxmlformats.org/officeDocument/2006/math">
                    <m:r>
                      <a:rPr lang="en-US" sz="2000" b="0" i="1" smtClean="0">
                        <a:latin typeface="Cambria Math" panose="02040503050406030204" pitchFamily="18" charset="0"/>
                      </a:rPr>
                      <m:t>→</m:t>
                    </m:r>
                  </m:oMath>
                </a14:m>
                <a:r>
                  <a:rPr lang="en-US" sz="2000" dirty="0"/>
                  <a:t> Volta:</a:t>
                </a:r>
              </a:p>
              <a:p>
                <a:pPr lvl="1"/>
                <a:r>
                  <a:rPr lang="en-US" sz="1800" dirty="0"/>
                  <a:t>L1 cache + Shared Mem = </a:t>
                </a:r>
                <a:r>
                  <a:rPr lang="en-US" sz="1800" dirty="0">
                    <a:solidFill>
                      <a:srgbClr val="0070C0"/>
                    </a:solidFill>
                  </a:rPr>
                  <a:t>128 KB per SM</a:t>
                </a:r>
              </a:p>
              <a:p>
                <a:pPr lvl="1"/>
                <a:r>
                  <a:rPr lang="en-US" sz="1800" dirty="0"/>
                  <a:t>One can carve out of 128KB shared memory as follows:</a:t>
                </a:r>
              </a:p>
              <a:p>
                <a:pPr lvl="2"/>
                <a:r>
                  <a:rPr lang="en-US" sz="1600" dirty="0"/>
                  <a:t>0 KB, 8 KB, 16 KB, 32 KB, 64 KB, or 96 KB</a:t>
                </a:r>
              </a:p>
              <a:p>
                <a:pPr lvl="1"/>
                <a:r>
                  <a:rPr lang="en-US" sz="1800" dirty="0"/>
                  <a:t>What is not taken by the </a:t>
                </a:r>
                <a:r>
                  <a:rPr lang="en-US" sz="1800" dirty="0" err="1"/>
                  <a:t>ShMem</a:t>
                </a:r>
                <a:r>
                  <a:rPr lang="en-US" sz="1800" dirty="0"/>
                  <a:t> becomes L1 cache:</a:t>
                </a:r>
              </a:p>
              <a:p>
                <a:pPr lvl="2"/>
                <a:r>
                  <a:rPr lang="en-US" sz="1600" dirty="0"/>
                  <a:t>128 KB, 120 KB, 112 KB, 96 KB, 64 KB, 32 KB</a:t>
                </a:r>
                <a:endParaRPr lang="en-US" sz="2000" dirty="0"/>
              </a:p>
            </p:txBody>
          </p:sp>
        </mc:Choice>
        <mc:Fallback xmlns="">
          <p:sp>
            <p:nvSpPr>
              <p:cNvPr id="224259" name="Rectangle 3"/>
              <p:cNvSpPr>
                <a:spLocks noGrp="1" noRot="1" noChangeAspect="1" noMove="1" noResize="1" noEditPoints="1" noAdjustHandles="1" noChangeArrowheads="1" noChangeShapeType="1" noTextEdit="1"/>
              </p:cNvSpPr>
              <p:nvPr>
                <p:ph type="body" idx="4294967295"/>
              </p:nvPr>
            </p:nvSpPr>
            <p:spPr>
              <a:xfrm>
                <a:off x="206669" y="1471311"/>
                <a:ext cx="9106829" cy="4876800"/>
              </a:xfrm>
              <a:blipFill>
                <a:blip r:embed="rId3"/>
                <a:stretch>
                  <a:fillRect l="-602"/>
                </a:stretch>
              </a:blipFill>
            </p:spPr>
            <p:txBody>
              <a:bodyPr/>
              <a:lstStyle/>
              <a:p>
                <a:r>
                  <a:rPr lang="en-US">
                    <a:noFill/>
                  </a:rPr>
                  <a:t> </a:t>
                </a:r>
              </a:p>
            </p:txBody>
          </p:sp>
        </mc:Fallback>
      </mc:AlternateContent>
      <p:grpSp>
        <p:nvGrpSpPr>
          <p:cNvPr id="2" name="Group 1"/>
          <p:cNvGrpSpPr/>
          <p:nvPr/>
        </p:nvGrpSpPr>
        <p:grpSpPr>
          <a:xfrm>
            <a:off x="9947260" y="2056657"/>
            <a:ext cx="1219200" cy="3276600"/>
            <a:chOff x="9220200" y="2819400"/>
            <a:chExt cx="1219200" cy="3276600"/>
          </a:xfrm>
        </p:grpSpPr>
        <p:sp>
          <p:nvSpPr>
            <p:cNvPr id="224261" name="AutoShape 5"/>
            <p:cNvSpPr>
              <a:spLocks noChangeArrowheads="1"/>
            </p:cNvSpPr>
            <p:nvPr/>
          </p:nvSpPr>
          <p:spPr bwMode="auto">
            <a:xfrm>
              <a:off x="9220200" y="571500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31</a:t>
              </a:r>
            </a:p>
          </p:txBody>
        </p:sp>
        <p:sp>
          <p:nvSpPr>
            <p:cNvPr id="224262" name="AutoShape 6"/>
            <p:cNvSpPr>
              <a:spLocks noChangeArrowheads="1"/>
            </p:cNvSpPr>
            <p:nvPr/>
          </p:nvSpPr>
          <p:spPr bwMode="auto">
            <a:xfrm>
              <a:off x="9220200" y="472440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7</a:t>
              </a:r>
            </a:p>
          </p:txBody>
        </p:sp>
        <p:sp>
          <p:nvSpPr>
            <p:cNvPr id="224263" name="AutoShape 7"/>
            <p:cNvSpPr>
              <a:spLocks noChangeArrowheads="1"/>
            </p:cNvSpPr>
            <p:nvPr/>
          </p:nvSpPr>
          <p:spPr bwMode="auto">
            <a:xfrm>
              <a:off x="9220200" y="4448175"/>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6</a:t>
              </a:r>
            </a:p>
          </p:txBody>
        </p:sp>
        <p:sp>
          <p:nvSpPr>
            <p:cNvPr id="224264" name="AutoShape 8"/>
            <p:cNvSpPr>
              <a:spLocks noChangeArrowheads="1"/>
            </p:cNvSpPr>
            <p:nvPr/>
          </p:nvSpPr>
          <p:spPr bwMode="auto">
            <a:xfrm>
              <a:off x="9220200" y="4181475"/>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5</a:t>
              </a:r>
            </a:p>
          </p:txBody>
        </p:sp>
        <p:sp>
          <p:nvSpPr>
            <p:cNvPr id="224265" name="AutoShape 9"/>
            <p:cNvSpPr>
              <a:spLocks noChangeArrowheads="1"/>
            </p:cNvSpPr>
            <p:nvPr/>
          </p:nvSpPr>
          <p:spPr bwMode="auto">
            <a:xfrm>
              <a:off x="9220200" y="390525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4</a:t>
              </a:r>
            </a:p>
          </p:txBody>
        </p:sp>
        <p:sp>
          <p:nvSpPr>
            <p:cNvPr id="224266" name="AutoShape 10"/>
            <p:cNvSpPr>
              <a:spLocks noChangeArrowheads="1"/>
            </p:cNvSpPr>
            <p:nvPr/>
          </p:nvSpPr>
          <p:spPr bwMode="auto">
            <a:xfrm>
              <a:off x="9220200" y="3629025"/>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3</a:t>
              </a:r>
            </a:p>
          </p:txBody>
        </p:sp>
        <p:sp>
          <p:nvSpPr>
            <p:cNvPr id="224267" name="AutoShape 11"/>
            <p:cNvSpPr>
              <a:spLocks noChangeArrowheads="1"/>
            </p:cNvSpPr>
            <p:nvPr/>
          </p:nvSpPr>
          <p:spPr bwMode="auto">
            <a:xfrm>
              <a:off x="9220200" y="3362325"/>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2</a:t>
              </a:r>
            </a:p>
          </p:txBody>
        </p:sp>
        <p:sp>
          <p:nvSpPr>
            <p:cNvPr id="224268" name="AutoShape 12"/>
            <p:cNvSpPr>
              <a:spLocks noChangeArrowheads="1"/>
            </p:cNvSpPr>
            <p:nvPr/>
          </p:nvSpPr>
          <p:spPr bwMode="auto">
            <a:xfrm>
              <a:off x="9220200" y="308610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1</a:t>
              </a:r>
            </a:p>
          </p:txBody>
        </p:sp>
        <p:sp>
          <p:nvSpPr>
            <p:cNvPr id="224269" name="AutoShape 13"/>
            <p:cNvSpPr>
              <a:spLocks noChangeArrowheads="1"/>
            </p:cNvSpPr>
            <p:nvPr/>
          </p:nvSpPr>
          <p:spPr bwMode="auto">
            <a:xfrm>
              <a:off x="9220200" y="281940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0</a:t>
              </a:r>
            </a:p>
          </p:txBody>
        </p:sp>
        <p:grpSp>
          <p:nvGrpSpPr>
            <p:cNvPr id="224270" name="Group 14"/>
            <p:cNvGrpSpPr>
              <a:grpSpLocks/>
            </p:cNvGrpSpPr>
            <p:nvPr/>
          </p:nvGrpSpPr>
          <p:grpSpPr bwMode="auto">
            <a:xfrm>
              <a:off x="9782175" y="5219700"/>
              <a:ext cx="76200" cy="381000"/>
              <a:chOff x="2400" y="2832"/>
              <a:chExt cx="48" cy="240"/>
            </a:xfrm>
          </p:grpSpPr>
          <p:sp>
            <p:nvSpPr>
              <p:cNvPr id="224271" name="Oval 15"/>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4272" name="Oval 16"/>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4273" name="Oval 17"/>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684489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sz="3500" dirty="0">
                <a:solidFill>
                  <a:prstClr val="white"/>
                </a:solidFill>
              </a:rPr>
              <a:t>On the architecture of the GPU’s Shared Memory </a:t>
            </a:r>
            <a:r>
              <a:rPr lang="en-US" sz="1800" dirty="0">
                <a:solidFill>
                  <a:prstClr val="white"/>
                </a:solidFill>
              </a:rPr>
              <a:t>[2/2]</a:t>
            </a:r>
            <a:endParaRPr lang="en-US" sz="1200" dirty="0"/>
          </a:p>
        </p:txBody>
      </p:sp>
      <p:sp>
        <p:nvSpPr>
          <p:cNvPr id="218115" name="Rectangle 3"/>
          <p:cNvSpPr>
            <a:spLocks noGrp="1" noChangeArrowheads="1"/>
          </p:cNvSpPr>
          <p:nvPr>
            <p:ph type="body" sz="half" idx="4294967295"/>
          </p:nvPr>
        </p:nvSpPr>
        <p:spPr>
          <a:xfrm>
            <a:off x="294387" y="1011413"/>
            <a:ext cx="8229601" cy="4305300"/>
          </a:xfrm>
        </p:spPr>
        <p:txBody>
          <a:bodyPr/>
          <a:lstStyle/>
          <a:p>
            <a:pPr marL="227013" indent="-227013">
              <a:lnSpc>
                <a:spcPct val="80000"/>
              </a:lnSpc>
            </a:pPr>
            <a:r>
              <a:rPr lang="en-US" sz="2000" dirty="0"/>
              <a:t>The 32 </a:t>
            </a:r>
            <a:r>
              <a:rPr lang="en-US" sz="2000" dirty="0" err="1"/>
              <a:t>ShMem</a:t>
            </a:r>
            <a:r>
              <a:rPr lang="en-US" sz="2000" dirty="0"/>
              <a:t> banks organized like benches in a movie theater</a:t>
            </a:r>
          </a:p>
          <a:p>
            <a:pPr marL="974725" lvl="1" indent="-403225">
              <a:lnSpc>
                <a:spcPct val="80000"/>
              </a:lnSpc>
            </a:pPr>
            <a:r>
              <a:rPr lang="en-US" sz="1800" dirty="0"/>
              <a:t>You have multiple rows of benches</a:t>
            </a:r>
          </a:p>
          <a:p>
            <a:pPr marL="974725" lvl="1" indent="-403225">
              <a:lnSpc>
                <a:spcPct val="80000"/>
              </a:lnSpc>
            </a:pPr>
            <a:r>
              <a:rPr lang="en-US" sz="1800" dirty="0"/>
              <a:t>Each row has 32 benches separated; each bench belongs to a long column</a:t>
            </a:r>
          </a:p>
          <a:p>
            <a:pPr marL="974725" lvl="1" indent="-403225">
              <a:lnSpc>
                <a:spcPct val="80000"/>
              </a:lnSpc>
            </a:pPr>
            <a:r>
              <a:rPr lang="en-US" sz="1800" dirty="0"/>
              <a:t>A bank: a column of benches in the movie theater, perpendicular to screen </a:t>
            </a:r>
          </a:p>
          <a:p>
            <a:pPr marL="974725" lvl="1" indent="-403225">
              <a:lnSpc>
                <a:spcPct val="80000"/>
              </a:lnSpc>
            </a:pPr>
            <a:r>
              <a:rPr lang="en-US" sz="1800" dirty="0"/>
              <a:t>In each bench you can “seat” a family of four bytes (32 bits total)</a:t>
            </a:r>
          </a:p>
          <a:p>
            <a:pPr marL="227013" indent="-227013"/>
            <a:r>
              <a:rPr lang="en-US" sz="2000" dirty="0"/>
              <a:t>Each bank has a bandwidth of 32 bits per two </a:t>
            </a:r>
            <a:r>
              <a:rPr lang="en-US" sz="2000" dirty="0">
                <a:solidFill>
                  <a:srgbClr val="0070C0"/>
                </a:solidFill>
              </a:rPr>
              <a:t>clock cycles</a:t>
            </a:r>
          </a:p>
        </p:txBody>
      </p:sp>
      <p:grpSp>
        <p:nvGrpSpPr>
          <p:cNvPr id="2" name="Group 1"/>
          <p:cNvGrpSpPr/>
          <p:nvPr/>
        </p:nvGrpSpPr>
        <p:grpSpPr>
          <a:xfrm>
            <a:off x="9033763" y="2810188"/>
            <a:ext cx="2038350" cy="3952875"/>
            <a:chOff x="6877050" y="1838325"/>
            <a:chExt cx="2038350" cy="3952875"/>
          </a:xfrm>
        </p:grpSpPr>
        <p:sp>
          <p:nvSpPr>
            <p:cNvPr id="218116" name="AutoShape 4"/>
            <p:cNvSpPr>
              <a:spLocks noChangeAspect="1" noChangeArrowheads="1" noTextEdit="1"/>
            </p:cNvSpPr>
            <p:nvPr/>
          </p:nvSpPr>
          <p:spPr bwMode="auto">
            <a:xfrm>
              <a:off x="6877050" y="1838325"/>
              <a:ext cx="2038350" cy="3952875"/>
            </a:xfrm>
            <a:prstGeom prst="rect">
              <a:avLst/>
            </a:prstGeom>
            <a:noFill/>
            <a:ln w="9525">
              <a:noFill/>
              <a:miter lim="800000"/>
              <a:headEnd/>
              <a:tailEnd/>
            </a:ln>
          </p:spPr>
          <p:txBody>
            <a:bodyPr/>
            <a:lstStyle/>
            <a:p>
              <a:endParaRPr lang="en-US"/>
            </a:p>
          </p:txBody>
        </p:sp>
        <p:sp>
          <p:nvSpPr>
            <p:cNvPr id="218117" name="Rectangle 5"/>
            <p:cNvSpPr>
              <a:spLocks noChangeArrowheads="1"/>
            </p:cNvSpPr>
            <p:nvPr/>
          </p:nvSpPr>
          <p:spPr bwMode="auto">
            <a:xfrm>
              <a:off x="7253288" y="3338513"/>
              <a:ext cx="1639887" cy="546100"/>
            </a:xfrm>
            <a:prstGeom prst="rect">
              <a:avLst/>
            </a:prstGeom>
            <a:solidFill>
              <a:srgbClr val="FFFFFF"/>
            </a:solidFill>
            <a:ln w="9525">
              <a:noFill/>
              <a:miter lim="800000"/>
              <a:headEnd/>
              <a:tailEnd/>
            </a:ln>
          </p:spPr>
          <p:txBody>
            <a:bodyPr/>
            <a:lstStyle/>
            <a:p>
              <a:endParaRPr lang="en-US"/>
            </a:p>
          </p:txBody>
        </p:sp>
        <p:sp>
          <p:nvSpPr>
            <p:cNvPr id="218118" name="Rectangle 6"/>
            <p:cNvSpPr>
              <a:spLocks noChangeArrowheads="1"/>
            </p:cNvSpPr>
            <p:nvPr/>
          </p:nvSpPr>
          <p:spPr bwMode="auto">
            <a:xfrm>
              <a:off x="7253288" y="3338513"/>
              <a:ext cx="1639887" cy="546100"/>
            </a:xfrm>
            <a:prstGeom prst="rect">
              <a:avLst/>
            </a:prstGeom>
            <a:noFill/>
            <a:ln w="7938" cap="rnd">
              <a:solidFill>
                <a:srgbClr val="C0C0C0"/>
              </a:solidFill>
              <a:round/>
              <a:headEnd/>
              <a:tailEnd/>
            </a:ln>
          </p:spPr>
          <p:txBody>
            <a:bodyPr/>
            <a:lstStyle/>
            <a:p>
              <a:endParaRPr lang="en-US"/>
            </a:p>
          </p:txBody>
        </p:sp>
        <p:sp>
          <p:nvSpPr>
            <p:cNvPr id="218119" name="Rectangle 7"/>
            <p:cNvSpPr>
              <a:spLocks noChangeArrowheads="1"/>
            </p:cNvSpPr>
            <p:nvPr/>
          </p:nvSpPr>
          <p:spPr bwMode="auto">
            <a:xfrm>
              <a:off x="7283450" y="1860550"/>
              <a:ext cx="1579563" cy="438150"/>
            </a:xfrm>
            <a:prstGeom prst="rect">
              <a:avLst/>
            </a:prstGeom>
            <a:solidFill>
              <a:srgbClr val="FFFFFF"/>
            </a:solidFill>
            <a:ln w="9525">
              <a:noFill/>
              <a:miter lim="800000"/>
              <a:headEnd/>
              <a:tailEnd/>
            </a:ln>
          </p:spPr>
          <p:txBody>
            <a:bodyPr/>
            <a:lstStyle/>
            <a:p>
              <a:endParaRPr lang="en-US"/>
            </a:p>
          </p:txBody>
        </p:sp>
        <p:sp>
          <p:nvSpPr>
            <p:cNvPr id="218120" name="Rectangle 8"/>
            <p:cNvSpPr>
              <a:spLocks noChangeArrowheads="1"/>
            </p:cNvSpPr>
            <p:nvPr/>
          </p:nvSpPr>
          <p:spPr bwMode="auto">
            <a:xfrm>
              <a:off x="7283450" y="1860550"/>
              <a:ext cx="1579563" cy="438150"/>
            </a:xfrm>
            <a:prstGeom prst="rect">
              <a:avLst/>
            </a:prstGeom>
            <a:noFill/>
            <a:ln w="7938" cap="rnd">
              <a:solidFill>
                <a:srgbClr val="C0C0C0"/>
              </a:solidFill>
              <a:round/>
              <a:headEnd/>
              <a:tailEnd/>
            </a:ln>
          </p:spPr>
          <p:txBody>
            <a:bodyPr/>
            <a:lstStyle/>
            <a:p>
              <a:endParaRPr lang="en-US"/>
            </a:p>
          </p:txBody>
        </p:sp>
        <p:sp>
          <p:nvSpPr>
            <p:cNvPr id="218121" name="Rectangle 9"/>
            <p:cNvSpPr>
              <a:spLocks noChangeArrowheads="1"/>
            </p:cNvSpPr>
            <p:nvPr/>
          </p:nvSpPr>
          <p:spPr bwMode="auto">
            <a:xfrm>
              <a:off x="8007350" y="1911350"/>
              <a:ext cx="43282"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pitchFamily="34" charset="0"/>
                </a:rPr>
                <a:t>I</a:t>
              </a:r>
              <a:endParaRPr lang="en-US" sz="2000">
                <a:latin typeface="Arial" pitchFamily="34" charset="0"/>
              </a:endParaRPr>
            </a:p>
          </p:txBody>
        </p:sp>
        <p:sp>
          <p:nvSpPr>
            <p:cNvPr id="218122" name="Rectangle 10"/>
            <p:cNvSpPr>
              <a:spLocks noChangeArrowheads="1"/>
            </p:cNvSpPr>
            <p:nvPr/>
          </p:nvSpPr>
          <p:spPr bwMode="auto">
            <a:xfrm>
              <a:off x="8053388" y="1911350"/>
              <a:ext cx="84960"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pitchFamily="34" charset="0"/>
                </a:rPr>
                <a:t>$</a:t>
              </a:r>
              <a:endParaRPr lang="en-US" sz="2000">
                <a:latin typeface="Arial" pitchFamily="34" charset="0"/>
              </a:endParaRPr>
            </a:p>
          </p:txBody>
        </p:sp>
        <p:sp>
          <p:nvSpPr>
            <p:cNvPr id="218123" name="Rectangle 11"/>
            <p:cNvSpPr>
              <a:spLocks noChangeArrowheads="1"/>
            </p:cNvSpPr>
            <p:nvPr/>
          </p:nvSpPr>
          <p:spPr bwMode="auto">
            <a:xfrm>
              <a:off x="7989888" y="2084388"/>
              <a:ext cx="84960"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pitchFamily="34" charset="0"/>
                </a:rPr>
                <a:t>L</a:t>
              </a:r>
              <a:endParaRPr lang="en-US" sz="2000">
                <a:latin typeface="Arial" pitchFamily="34" charset="0"/>
              </a:endParaRPr>
            </a:p>
          </p:txBody>
        </p:sp>
        <p:sp>
          <p:nvSpPr>
            <p:cNvPr id="218124" name="Rectangle 12"/>
            <p:cNvSpPr>
              <a:spLocks noChangeArrowheads="1"/>
            </p:cNvSpPr>
            <p:nvPr/>
          </p:nvSpPr>
          <p:spPr bwMode="auto">
            <a:xfrm>
              <a:off x="8070850" y="2084388"/>
              <a:ext cx="84960"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pitchFamily="34" charset="0"/>
                </a:rPr>
                <a:t>1</a:t>
              </a:r>
              <a:endParaRPr lang="en-US" sz="2000">
                <a:latin typeface="Arial" pitchFamily="34" charset="0"/>
              </a:endParaRPr>
            </a:p>
          </p:txBody>
        </p:sp>
        <p:sp>
          <p:nvSpPr>
            <p:cNvPr id="218125" name="Rectangle 13"/>
            <p:cNvSpPr>
              <a:spLocks noChangeArrowheads="1"/>
            </p:cNvSpPr>
            <p:nvPr/>
          </p:nvSpPr>
          <p:spPr bwMode="auto">
            <a:xfrm>
              <a:off x="7283450" y="2627313"/>
              <a:ext cx="1579563" cy="436562"/>
            </a:xfrm>
            <a:prstGeom prst="rect">
              <a:avLst/>
            </a:prstGeom>
            <a:solidFill>
              <a:srgbClr val="FFCC00"/>
            </a:solidFill>
            <a:ln w="9525">
              <a:noFill/>
              <a:miter lim="800000"/>
              <a:headEnd/>
              <a:tailEnd/>
            </a:ln>
          </p:spPr>
          <p:txBody>
            <a:bodyPr/>
            <a:lstStyle/>
            <a:p>
              <a:endParaRPr lang="en-US"/>
            </a:p>
          </p:txBody>
        </p:sp>
        <p:sp>
          <p:nvSpPr>
            <p:cNvPr id="218126" name="Rectangle 14"/>
            <p:cNvSpPr>
              <a:spLocks noChangeArrowheads="1"/>
            </p:cNvSpPr>
            <p:nvPr/>
          </p:nvSpPr>
          <p:spPr bwMode="auto">
            <a:xfrm>
              <a:off x="7283450" y="2627313"/>
              <a:ext cx="1579563" cy="436562"/>
            </a:xfrm>
            <a:prstGeom prst="rect">
              <a:avLst/>
            </a:prstGeom>
            <a:solidFill>
              <a:schemeClr val="bg1"/>
            </a:solidFill>
            <a:ln w="7938" cap="rnd">
              <a:solidFill>
                <a:srgbClr val="C0C0C0"/>
              </a:solidFill>
              <a:round/>
              <a:headEnd/>
              <a:tailEnd/>
            </a:ln>
          </p:spPr>
          <p:txBody>
            <a:bodyPr/>
            <a:lstStyle/>
            <a:p>
              <a:endParaRPr lang="en-US"/>
            </a:p>
          </p:txBody>
        </p:sp>
        <p:sp>
          <p:nvSpPr>
            <p:cNvPr id="218127" name="Rectangle 15"/>
            <p:cNvSpPr>
              <a:spLocks noChangeArrowheads="1"/>
            </p:cNvSpPr>
            <p:nvPr/>
          </p:nvSpPr>
          <p:spPr bwMode="auto">
            <a:xfrm>
              <a:off x="7634288" y="2678113"/>
              <a:ext cx="928139" cy="184666"/>
            </a:xfrm>
            <a:prstGeom prst="rect">
              <a:avLst/>
            </a:prstGeom>
            <a:noFill/>
            <a:ln w="9525">
              <a:noFill/>
              <a:miter lim="800000"/>
              <a:headEnd/>
              <a:tailEnd/>
            </a:ln>
          </p:spPr>
          <p:txBody>
            <a:bodyPr wrap="none" lIns="0" tIns="0" rIns="0" bIns="0">
              <a:spAutoFit/>
            </a:bodyPr>
            <a:lstStyle/>
            <a:p>
              <a:r>
                <a:rPr lang="en-US" sz="1200">
                  <a:latin typeface="Arial" pitchFamily="34" charset="0"/>
                </a:rPr>
                <a:t>Multithreaded</a:t>
              </a:r>
              <a:endParaRPr lang="en-US" sz="2000">
                <a:latin typeface="Arial" pitchFamily="34" charset="0"/>
              </a:endParaRPr>
            </a:p>
          </p:txBody>
        </p:sp>
        <p:sp>
          <p:nvSpPr>
            <p:cNvPr id="218128" name="Rectangle 16"/>
            <p:cNvSpPr>
              <a:spLocks noChangeArrowheads="1"/>
            </p:cNvSpPr>
            <p:nvPr/>
          </p:nvSpPr>
          <p:spPr bwMode="auto">
            <a:xfrm>
              <a:off x="7524750" y="2851150"/>
              <a:ext cx="1159420" cy="184666"/>
            </a:xfrm>
            <a:prstGeom prst="rect">
              <a:avLst/>
            </a:prstGeom>
            <a:noFill/>
            <a:ln w="9525">
              <a:noFill/>
              <a:miter lim="800000"/>
              <a:headEnd/>
              <a:tailEnd/>
            </a:ln>
          </p:spPr>
          <p:txBody>
            <a:bodyPr wrap="none" lIns="0" tIns="0" rIns="0" bIns="0">
              <a:spAutoFit/>
            </a:bodyPr>
            <a:lstStyle/>
            <a:p>
              <a:r>
                <a:rPr lang="en-US" sz="1200" dirty="0">
                  <a:latin typeface="Arial" pitchFamily="34" charset="0"/>
                </a:rPr>
                <a:t>Instruction Buffer</a:t>
              </a:r>
              <a:endParaRPr lang="en-US" sz="2000" dirty="0">
                <a:latin typeface="Arial" pitchFamily="34" charset="0"/>
              </a:endParaRPr>
            </a:p>
          </p:txBody>
        </p:sp>
        <p:sp>
          <p:nvSpPr>
            <p:cNvPr id="218129" name="Rectangle 17"/>
            <p:cNvSpPr>
              <a:spLocks noChangeArrowheads="1"/>
            </p:cNvSpPr>
            <p:nvPr/>
          </p:nvSpPr>
          <p:spPr bwMode="auto">
            <a:xfrm>
              <a:off x="7464425" y="3392488"/>
              <a:ext cx="182563" cy="438150"/>
            </a:xfrm>
            <a:prstGeom prst="rect">
              <a:avLst/>
            </a:prstGeom>
            <a:solidFill>
              <a:srgbClr val="FFFFFF"/>
            </a:solidFill>
            <a:ln w="9525">
              <a:noFill/>
              <a:miter lim="800000"/>
              <a:headEnd/>
              <a:tailEnd/>
            </a:ln>
          </p:spPr>
          <p:txBody>
            <a:bodyPr/>
            <a:lstStyle/>
            <a:p>
              <a:endParaRPr lang="en-US"/>
            </a:p>
          </p:txBody>
        </p:sp>
        <p:sp>
          <p:nvSpPr>
            <p:cNvPr id="218130" name="Rectangle 18"/>
            <p:cNvSpPr>
              <a:spLocks noChangeArrowheads="1"/>
            </p:cNvSpPr>
            <p:nvPr/>
          </p:nvSpPr>
          <p:spPr bwMode="auto">
            <a:xfrm>
              <a:off x="7334250" y="3392488"/>
              <a:ext cx="685800" cy="438150"/>
            </a:xfrm>
            <a:prstGeom prst="rect">
              <a:avLst/>
            </a:prstGeom>
            <a:noFill/>
            <a:ln w="7938" cap="rnd">
              <a:solidFill>
                <a:srgbClr val="C0C0C0"/>
              </a:solidFill>
              <a:round/>
              <a:headEnd/>
              <a:tailEnd/>
            </a:ln>
          </p:spPr>
          <p:txBody>
            <a:bodyPr/>
            <a:lstStyle/>
            <a:p>
              <a:endParaRPr lang="en-US"/>
            </a:p>
          </p:txBody>
        </p:sp>
        <p:sp>
          <p:nvSpPr>
            <p:cNvPr id="218131" name="Rectangle 19"/>
            <p:cNvSpPr>
              <a:spLocks noChangeArrowheads="1"/>
            </p:cNvSpPr>
            <p:nvPr/>
          </p:nvSpPr>
          <p:spPr bwMode="auto">
            <a:xfrm>
              <a:off x="7632700" y="3479800"/>
              <a:ext cx="83356" cy="138499"/>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R</a:t>
              </a:r>
              <a:endParaRPr lang="en-US" sz="2000">
                <a:latin typeface="Arial" pitchFamily="34" charset="0"/>
              </a:endParaRPr>
            </a:p>
          </p:txBody>
        </p:sp>
        <p:sp>
          <p:nvSpPr>
            <p:cNvPr id="218132" name="Rectangle 20"/>
            <p:cNvSpPr>
              <a:spLocks noChangeArrowheads="1"/>
            </p:cNvSpPr>
            <p:nvPr/>
          </p:nvSpPr>
          <p:spPr bwMode="auto">
            <a:xfrm>
              <a:off x="7642225" y="3606800"/>
              <a:ext cx="70532" cy="138499"/>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F</a:t>
              </a:r>
              <a:endParaRPr lang="en-US" sz="2000">
                <a:latin typeface="Arial" pitchFamily="34" charset="0"/>
              </a:endParaRPr>
            </a:p>
          </p:txBody>
        </p:sp>
        <p:sp>
          <p:nvSpPr>
            <p:cNvPr id="218133" name="Rectangle 21"/>
            <p:cNvSpPr>
              <a:spLocks noChangeArrowheads="1"/>
            </p:cNvSpPr>
            <p:nvPr/>
          </p:nvSpPr>
          <p:spPr bwMode="auto">
            <a:xfrm>
              <a:off x="8072438" y="3392488"/>
              <a:ext cx="365125" cy="438150"/>
            </a:xfrm>
            <a:prstGeom prst="rect">
              <a:avLst/>
            </a:prstGeom>
            <a:solidFill>
              <a:srgbClr val="FFFFFF"/>
            </a:solidFill>
            <a:ln w="9525">
              <a:noFill/>
              <a:miter lim="800000"/>
              <a:headEnd/>
              <a:tailEnd/>
            </a:ln>
          </p:spPr>
          <p:txBody>
            <a:bodyPr/>
            <a:lstStyle/>
            <a:p>
              <a:endParaRPr lang="en-US"/>
            </a:p>
          </p:txBody>
        </p:sp>
        <p:sp>
          <p:nvSpPr>
            <p:cNvPr id="218134" name="Rectangle 22"/>
            <p:cNvSpPr>
              <a:spLocks noChangeArrowheads="1"/>
            </p:cNvSpPr>
            <p:nvPr/>
          </p:nvSpPr>
          <p:spPr bwMode="auto">
            <a:xfrm>
              <a:off x="8072438" y="3392488"/>
              <a:ext cx="365125" cy="438150"/>
            </a:xfrm>
            <a:prstGeom prst="rect">
              <a:avLst/>
            </a:prstGeom>
            <a:noFill/>
            <a:ln w="7938" cap="rnd">
              <a:solidFill>
                <a:srgbClr val="C0C0C0"/>
              </a:solidFill>
              <a:round/>
              <a:headEnd/>
              <a:tailEnd/>
            </a:ln>
          </p:spPr>
          <p:txBody>
            <a:bodyPr/>
            <a:lstStyle/>
            <a:p>
              <a:endParaRPr lang="en-US"/>
            </a:p>
          </p:txBody>
        </p:sp>
        <p:sp>
          <p:nvSpPr>
            <p:cNvPr id="218135" name="Rectangle 23"/>
            <p:cNvSpPr>
              <a:spLocks noChangeArrowheads="1"/>
            </p:cNvSpPr>
            <p:nvPr/>
          </p:nvSpPr>
          <p:spPr bwMode="auto">
            <a:xfrm>
              <a:off x="8180388" y="3479800"/>
              <a:ext cx="83356" cy="138499"/>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Arial" pitchFamily="34" charset="0"/>
                </a:rPr>
                <a:t>D</a:t>
              </a:r>
              <a:endParaRPr lang="en-US" sz="2000" dirty="0">
                <a:latin typeface="Arial" pitchFamily="34" charset="0"/>
              </a:endParaRPr>
            </a:p>
          </p:txBody>
        </p:sp>
        <p:sp>
          <p:nvSpPr>
            <p:cNvPr id="218136" name="Rectangle 24"/>
            <p:cNvSpPr>
              <a:spLocks noChangeArrowheads="1"/>
            </p:cNvSpPr>
            <p:nvPr/>
          </p:nvSpPr>
          <p:spPr bwMode="auto">
            <a:xfrm>
              <a:off x="8262938" y="3479800"/>
              <a:ext cx="64120" cy="138499"/>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a:t>
              </a:r>
              <a:endParaRPr lang="en-US" sz="2000">
                <a:latin typeface="Arial" pitchFamily="34" charset="0"/>
              </a:endParaRPr>
            </a:p>
          </p:txBody>
        </p:sp>
        <p:sp>
          <p:nvSpPr>
            <p:cNvPr id="218137" name="Rectangle 25"/>
            <p:cNvSpPr>
              <a:spLocks noChangeArrowheads="1"/>
            </p:cNvSpPr>
            <p:nvPr/>
          </p:nvSpPr>
          <p:spPr bwMode="auto">
            <a:xfrm>
              <a:off x="8189913" y="3606800"/>
              <a:ext cx="64120" cy="138499"/>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L</a:t>
              </a:r>
              <a:endParaRPr lang="en-US" sz="2000">
                <a:latin typeface="Arial" pitchFamily="34" charset="0"/>
              </a:endParaRPr>
            </a:p>
          </p:txBody>
        </p:sp>
        <p:sp>
          <p:nvSpPr>
            <p:cNvPr id="218138" name="Rectangle 26"/>
            <p:cNvSpPr>
              <a:spLocks noChangeArrowheads="1"/>
            </p:cNvSpPr>
            <p:nvPr/>
          </p:nvSpPr>
          <p:spPr bwMode="auto">
            <a:xfrm>
              <a:off x="8253413" y="3606800"/>
              <a:ext cx="64120" cy="138499"/>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1</a:t>
              </a:r>
              <a:endParaRPr lang="en-US" sz="2000">
                <a:latin typeface="Arial" pitchFamily="34" charset="0"/>
              </a:endParaRPr>
            </a:p>
          </p:txBody>
        </p:sp>
        <p:sp>
          <p:nvSpPr>
            <p:cNvPr id="218139" name="Rectangle 27"/>
            <p:cNvSpPr>
              <a:spLocks noChangeArrowheads="1"/>
            </p:cNvSpPr>
            <p:nvPr/>
          </p:nvSpPr>
          <p:spPr bwMode="auto">
            <a:xfrm>
              <a:off x="8497888" y="3392488"/>
              <a:ext cx="365125" cy="438150"/>
            </a:xfrm>
            <a:prstGeom prst="rect">
              <a:avLst/>
            </a:prstGeom>
            <a:solidFill>
              <a:srgbClr val="FFFFFF"/>
            </a:solidFill>
            <a:ln w="9525">
              <a:noFill/>
              <a:miter lim="800000"/>
              <a:headEnd/>
              <a:tailEnd/>
            </a:ln>
          </p:spPr>
          <p:txBody>
            <a:bodyPr/>
            <a:lstStyle/>
            <a:p>
              <a:endParaRPr lang="en-US"/>
            </a:p>
          </p:txBody>
        </p:sp>
        <p:sp>
          <p:nvSpPr>
            <p:cNvPr id="218140" name="Rectangle 28"/>
            <p:cNvSpPr>
              <a:spLocks noChangeArrowheads="1"/>
            </p:cNvSpPr>
            <p:nvPr/>
          </p:nvSpPr>
          <p:spPr bwMode="auto">
            <a:xfrm>
              <a:off x="8497888" y="3392488"/>
              <a:ext cx="365125" cy="438150"/>
            </a:xfrm>
            <a:prstGeom prst="rect">
              <a:avLst/>
            </a:prstGeom>
            <a:solidFill>
              <a:schemeClr val="accent2"/>
            </a:solidFill>
            <a:ln w="7938" cap="rnd">
              <a:solidFill>
                <a:srgbClr val="C0C0C0"/>
              </a:solidFill>
              <a:round/>
              <a:headEnd/>
              <a:tailEnd/>
            </a:ln>
          </p:spPr>
          <p:txBody>
            <a:bodyPr/>
            <a:lstStyle/>
            <a:p>
              <a:endParaRPr lang="en-US"/>
            </a:p>
          </p:txBody>
        </p:sp>
        <p:sp>
          <p:nvSpPr>
            <p:cNvPr id="218141" name="Rectangle 29"/>
            <p:cNvSpPr>
              <a:spLocks noChangeArrowheads="1"/>
            </p:cNvSpPr>
            <p:nvPr/>
          </p:nvSpPr>
          <p:spPr bwMode="auto">
            <a:xfrm>
              <a:off x="8507413" y="3479800"/>
              <a:ext cx="371897" cy="138499"/>
            </a:xfrm>
            <a:prstGeom prst="rect">
              <a:avLst/>
            </a:prstGeom>
            <a:noFill/>
            <a:ln w="9525">
              <a:noFill/>
              <a:miter lim="800000"/>
              <a:headEnd/>
              <a:tailEnd/>
            </a:ln>
          </p:spPr>
          <p:txBody>
            <a:bodyPr wrap="none" lIns="0" tIns="0" rIns="0" bIns="0">
              <a:spAutoFit/>
            </a:bodyPr>
            <a:lstStyle/>
            <a:p>
              <a:r>
                <a:rPr lang="en-US" sz="900" dirty="0">
                  <a:solidFill>
                    <a:schemeClr val="bg1"/>
                  </a:solidFill>
                  <a:latin typeface="Arial" pitchFamily="34" charset="0"/>
                </a:rPr>
                <a:t>Shared</a:t>
              </a:r>
              <a:endParaRPr lang="en-US" sz="2000" dirty="0">
                <a:solidFill>
                  <a:schemeClr val="bg1"/>
                </a:solidFill>
                <a:latin typeface="Arial" pitchFamily="34" charset="0"/>
              </a:endParaRPr>
            </a:p>
          </p:txBody>
        </p:sp>
        <p:sp>
          <p:nvSpPr>
            <p:cNvPr id="218142" name="Rectangle 30"/>
            <p:cNvSpPr>
              <a:spLocks noChangeArrowheads="1"/>
            </p:cNvSpPr>
            <p:nvPr/>
          </p:nvSpPr>
          <p:spPr bwMode="auto">
            <a:xfrm>
              <a:off x="8555038" y="3606800"/>
              <a:ext cx="256480" cy="138499"/>
            </a:xfrm>
            <a:prstGeom prst="rect">
              <a:avLst/>
            </a:prstGeom>
            <a:noFill/>
            <a:ln w="9525">
              <a:noFill/>
              <a:miter lim="800000"/>
              <a:headEnd/>
              <a:tailEnd/>
            </a:ln>
          </p:spPr>
          <p:txBody>
            <a:bodyPr wrap="none" lIns="0" tIns="0" rIns="0" bIns="0">
              <a:spAutoFit/>
            </a:bodyPr>
            <a:lstStyle/>
            <a:p>
              <a:r>
                <a:rPr lang="en-US" sz="900">
                  <a:solidFill>
                    <a:schemeClr val="bg1"/>
                  </a:solidFill>
                  <a:latin typeface="Arial" pitchFamily="34" charset="0"/>
                </a:rPr>
                <a:t>Mem</a:t>
              </a:r>
              <a:endParaRPr lang="en-US" sz="2000">
                <a:solidFill>
                  <a:schemeClr val="bg1"/>
                </a:solidFill>
                <a:latin typeface="Arial" pitchFamily="34" charset="0"/>
              </a:endParaRPr>
            </a:p>
          </p:txBody>
        </p:sp>
        <p:sp>
          <p:nvSpPr>
            <p:cNvPr id="218143" name="Rectangle 31"/>
            <p:cNvSpPr>
              <a:spLocks noChangeArrowheads="1"/>
            </p:cNvSpPr>
            <p:nvPr/>
          </p:nvSpPr>
          <p:spPr bwMode="auto">
            <a:xfrm>
              <a:off x="7283450" y="4049713"/>
              <a:ext cx="1579563" cy="436562"/>
            </a:xfrm>
            <a:prstGeom prst="rect">
              <a:avLst/>
            </a:prstGeom>
            <a:solidFill>
              <a:srgbClr val="FFFFFF"/>
            </a:solidFill>
            <a:ln w="9525">
              <a:noFill/>
              <a:miter lim="800000"/>
              <a:headEnd/>
              <a:tailEnd/>
            </a:ln>
          </p:spPr>
          <p:txBody>
            <a:bodyPr/>
            <a:lstStyle/>
            <a:p>
              <a:endParaRPr lang="en-US"/>
            </a:p>
          </p:txBody>
        </p:sp>
        <p:sp>
          <p:nvSpPr>
            <p:cNvPr id="218144" name="Rectangle 32"/>
            <p:cNvSpPr>
              <a:spLocks noChangeArrowheads="1"/>
            </p:cNvSpPr>
            <p:nvPr/>
          </p:nvSpPr>
          <p:spPr bwMode="auto">
            <a:xfrm>
              <a:off x="7283450" y="4049713"/>
              <a:ext cx="1579563" cy="436562"/>
            </a:xfrm>
            <a:prstGeom prst="rect">
              <a:avLst/>
            </a:prstGeom>
            <a:noFill/>
            <a:ln w="7938" cap="rnd">
              <a:solidFill>
                <a:srgbClr val="C0C0C0"/>
              </a:solidFill>
              <a:round/>
              <a:headEnd/>
              <a:tailEnd/>
            </a:ln>
          </p:spPr>
          <p:txBody>
            <a:bodyPr/>
            <a:lstStyle/>
            <a:p>
              <a:endParaRPr lang="en-US"/>
            </a:p>
          </p:txBody>
        </p:sp>
        <p:sp>
          <p:nvSpPr>
            <p:cNvPr id="218145" name="Rectangle 33"/>
            <p:cNvSpPr>
              <a:spLocks noChangeArrowheads="1"/>
            </p:cNvSpPr>
            <p:nvPr/>
          </p:nvSpPr>
          <p:spPr bwMode="auto">
            <a:xfrm>
              <a:off x="7562850" y="4181475"/>
              <a:ext cx="1065997"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pitchFamily="34" charset="0"/>
                </a:rPr>
                <a:t>Operand Select</a:t>
              </a:r>
              <a:endParaRPr lang="en-US" sz="2000">
                <a:latin typeface="Arial" pitchFamily="34" charset="0"/>
              </a:endParaRPr>
            </a:p>
          </p:txBody>
        </p:sp>
        <p:sp>
          <p:nvSpPr>
            <p:cNvPr id="218146" name="Rectangle 34"/>
            <p:cNvSpPr>
              <a:spLocks noChangeArrowheads="1"/>
            </p:cNvSpPr>
            <p:nvPr/>
          </p:nvSpPr>
          <p:spPr bwMode="auto">
            <a:xfrm>
              <a:off x="7283450" y="4814888"/>
              <a:ext cx="728663" cy="438150"/>
            </a:xfrm>
            <a:prstGeom prst="rect">
              <a:avLst/>
            </a:prstGeom>
            <a:solidFill>
              <a:srgbClr val="FFFFFF"/>
            </a:solidFill>
            <a:ln w="9525">
              <a:noFill/>
              <a:miter lim="800000"/>
              <a:headEnd/>
              <a:tailEnd/>
            </a:ln>
          </p:spPr>
          <p:txBody>
            <a:bodyPr/>
            <a:lstStyle/>
            <a:p>
              <a:endParaRPr lang="en-US"/>
            </a:p>
          </p:txBody>
        </p:sp>
        <p:sp>
          <p:nvSpPr>
            <p:cNvPr id="218147" name="Rectangle 35"/>
            <p:cNvSpPr>
              <a:spLocks noChangeArrowheads="1"/>
            </p:cNvSpPr>
            <p:nvPr/>
          </p:nvSpPr>
          <p:spPr bwMode="auto">
            <a:xfrm>
              <a:off x="7283450" y="4814888"/>
              <a:ext cx="728663" cy="438150"/>
            </a:xfrm>
            <a:prstGeom prst="rect">
              <a:avLst/>
            </a:prstGeom>
            <a:noFill/>
            <a:ln w="7938" cap="rnd">
              <a:solidFill>
                <a:srgbClr val="C0C0C0"/>
              </a:solidFill>
              <a:round/>
              <a:headEnd/>
              <a:tailEnd/>
            </a:ln>
          </p:spPr>
          <p:txBody>
            <a:bodyPr/>
            <a:lstStyle/>
            <a:p>
              <a:endParaRPr lang="en-US"/>
            </a:p>
          </p:txBody>
        </p:sp>
        <p:sp>
          <p:nvSpPr>
            <p:cNvPr id="218148" name="Rectangle 36"/>
            <p:cNvSpPr>
              <a:spLocks noChangeArrowheads="1"/>
            </p:cNvSpPr>
            <p:nvPr/>
          </p:nvSpPr>
          <p:spPr bwMode="auto">
            <a:xfrm>
              <a:off x="7488238" y="4948238"/>
              <a:ext cx="341440"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pitchFamily="34" charset="0"/>
                </a:rPr>
                <a:t>MAD</a:t>
              </a:r>
              <a:endParaRPr lang="en-US" sz="2000">
                <a:latin typeface="Arial" pitchFamily="34" charset="0"/>
              </a:endParaRPr>
            </a:p>
          </p:txBody>
        </p:sp>
        <p:sp>
          <p:nvSpPr>
            <p:cNvPr id="218149" name="Rectangle 37"/>
            <p:cNvSpPr>
              <a:spLocks noChangeArrowheads="1"/>
            </p:cNvSpPr>
            <p:nvPr/>
          </p:nvSpPr>
          <p:spPr bwMode="auto">
            <a:xfrm>
              <a:off x="8134350" y="4814888"/>
              <a:ext cx="728663" cy="438150"/>
            </a:xfrm>
            <a:prstGeom prst="rect">
              <a:avLst/>
            </a:prstGeom>
            <a:solidFill>
              <a:srgbClr val="FFFFFF"/>
            </a:solidFill>
            <a:ln w="9525">
              <a:noFill/>
              <a:miter lim="800000"/>
              <a:headEnd/>
              <a:tailEnd/>
            </a:ln>
          </p:spPr>
          <p:txBody>
            <a:bodyPr/>
            <a:lstStyle/>
            <a:p>
              <a:endParaRPr lang="en-US"/>
            </a:p>
          </p:txBody>
        </p:sp>
        <p:sp>
          <p:nvSpPr>
            <p:cNvPr id="218150" name="Rectangle 38"/>
            <p:cNvSpPr>
              <a:spLocks noChangeArrowheads="1"/>
            </p:cNvSpPr>
            <p:nvPr/>
          </p:nvSpPr>
          <p:spPr bwMode="auto">
            <a:xfrm>
              <a:off x="8134350" y="4814888"/>
              <a:ext cx="728663" cy="438150"/>
            </a:xfrm>
            <a:prstGeom prst="rect">
              <a:avLst/>
            </a:prstGeom>
            <a:noFill/>
            <a:ln w="7938" cap="rnd">
              <a:solidFill>
                <a:srgbClr val="C0C0C0"/>
              </a:solidFill>
              <a:round/>
              <a:headEnd/>
              <a:tailEnd/>
            </a:ln>
          </p:spPr>
          <p:txBody>
            <a:bodyPr/>
            <a:lstStyle/>
            <a:p>
              <a:endParaRPr lang="en-US"/>
            </a:p>
          </p:txBody>
        </p:sp>
        <p:sp>
          <p:nvSpPr>
            <p:cNvPr id="218151" name="Rectangle 39"/>
            <p:cNvSpPr>
              <a:spLocks noChangeArrowheads="1"/>
            </p:cNvSpPr>
            <p:nvPr/>
          </p:nvSpPr>
          <p:spPr bwMode="auto">
            <a:xfrm>
              <a:off x="8353425" y="4948238"/>
              <a:ext cx="307777"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pitchFamily="34" charset="0"/>
                </a:rPr>
                <a:t>SFU</a:t>
              </a:r>
              <a:endParaRPr lang="en-US" sz="2000">
                <a:latin typeface="Arial" pitchFamily="34" charset="0"/>
              </a:endParaRPr>
            </a:p>
          </p:txBody>
        </p:sp>
        <p:sp>
          <p:nvSpPr>
            <p:cNvPr id="218152" name="Line 40"/>
            <p:cNvSpPr>
              <a:spLocks noChangeShapeType="1"/>
            </p:cNvSpPr>
            <p:nvPr/>
          </p:nvSpPr>
          <p:spPr bwMode="auto">
            <a:xfrm>
              <a:off x="8072438" y="3063875"/>
              <a:ext cx="1587" cy="214313"/>
            </a:xfrm>
            <a:prstGeom prst="line">
              <a:avLst/>
            </a:prstGeom>
            <a:noFill/>
            <a:ln w="7938" cap="rnd">
              <a:solidFill>
                <a:srgbClr val="C0C0C0"/>
              </a:solidFill>
              <a:round/>
              <a:headEnd/>
              <a:tailEnd/>
            </a:ln>
          </p:spPr>
          <p:txBody>
            <a:bodyPr/>
            <a:lstStyle/>
            <a:p>
              <a:endParaRPr lang="en-US"/>
            </a:p>
          </p:txBody>
        </p:sp>
        <p:sp>
          <p:nvSpPr>
            <p:cNvPr id="218153" name="Freeform 41"/>
            <p:cNvSpPr>
              <a:spLocks/>
            </p:cNvSpPr>
            <p:nvPr/>
          </p:nvSpPr>
          <p:spPr bwMode="auto">
            <a:xfrm>
              <a:off x="8034338" y="3259138"/>
              <a:ext cx="77787" cy="79375"/>
            </a:xfrm>
            <a:custGeom>
              <a:avLst/>
              <a:gdLst/>
              <a:ahLst/>
              <a:cxnLst>
                <a:cxn ang="0">
                  <a:pos x="69" y="138"/>
                </a:cxn>
                <a:cxn ang="0">
                  <a:pos x="0" y="0"/>
                </a:cxn>
                <a:cxn ang="0">
                  <a:pos x="138" y="0"/>
                </a:cxn>
                <a:cxn ang="0">
                  <a:pos x="138" y="0"/>
                </a:cxn>
                <a:cxn ang="0">
                  <a:pos x="69" y="138"/>
                </a:cxn>
              </a:cxnLst>
              <a:rect l="0" t="0" r="r" b="b"/>
              <a:pathLst>
                <a:path w="138" h="138">
                  <a:moveTo>
                    <a:pt x="69" y="138"/>
                  </a:moveTo>
                  <a:lnTo>
                    <a:pt x="0" y="0"/>
                  </a:lnTo>
                  <a:cubicBezTo>
                    <a:pt x="43" y="21"/>
                    <a:pt x="95" y="21"/>
                    <a:pt x="138" y="0"/>
                  </a:cubicBezTo>
                  <a:lnTo>
                    <a:pt x="138" y="0"/>
                  </a:ln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54" name="Line 42"/>
            <p:cNvSpPr>
              <a:spLocks noChangeShapeType="1"/>
            </p:cNvSpPr>
            <p:nvPr/>
          </p:nvSpPr>
          <p:spPr bwMode="auto">
            <a:xfrm>
              <a:off x="7646988" y="4486275"/>
              <a:ext cx="1587" cy="268288"/>
            </a:xfrm>
            <a:prstGeom prst="line">
              <a:avLst/>
            </a:prstGeom>
            <a:noFill/>
            <a:ln w="7938" cap="rnd">
              <a:solidFill>
                <a:srgbClr val="C0C0C0"/>
              </a:solidFill>
              <a:round/>
              <a:headEnd/>
              <a:tailEnd/>
            </a:ln>
          </p:spPr>
          <p:txBody>
            <a:bodyPr/>
            <a:lstStyle/>
            <a:p>
              <a:endParaRPr lang="en-US"/>
            </a:p>
          </p:txBody>
        </p:sp>
        <p:sp>
          <p:nvSpPr>
            <p:cNvPr id="218155" name="Freeform 43"/>
            <p:cNvSpPr>
              <a:spLocks/>
            </p:cNvSpPr>
            <p:nvPr/>
          </p:nvSpPr>
          <p:spPr bwMode="auto">
            <a:xfrm>
              <a:off x="7607300" y="4735513"/>
              <a:ext cx="79375" cy="79375"/>
            </a:xfrm>
            <a:custGeom>
              <a:avLst/>
              <a:gdLst/>
              <a:ahLst/>
              <a:cxnLst>
                <a:cxn ang="0">
                  <a:pos x="69" y="138"/>
                </a:cxn>
                <a:cxn ang="0">
                  <a:pos x="0" y="0"/>
                </a:cxn>
                <a:cxn ang="0">
                  <a:pos x="138" y="0"/>
                </a:cxn>
                <a:cxn ang="0">
                  <a:pos x="69" y="138"/>
                </a:cxn>
              </a:cxnLst>
              <a:rect l="0" t="0" r="r" b="b"/>
              <a:pathLst>
                <a:path w="138" h="138">
                  <a:moveTo>
                    <a:pt x="69" y="138"/>
                  </a:moveTo>
                  <a:lnTo>
                    <a:pt x="0" y="0"/>
                  </a:lnTo>
                  <a:cubicBezTo>
                    <a:pt x="44" y="21"/>
                    <a:pt x="95" y="21"/>
                    <a:pt x="138" y="0"/>
                  </a:cubicBez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56" name="Line 44"/>
            <p:cNvSpPr>
              <a:spLocks noChangeShapeType="1"/>
            </p:cNvSpPr>
            <p:nvPr/>
          </p:nvSpPr>
          <p:spPr bwMode="auto">
            <a:xfrm>
              <a:off x="8072438" y="2298700"/>
              <a:ext cx="1587" cy="268288"/>
            </a:xfrm>
            <a:prstGeom prst="line">
              <a:avLst/>
            </a:prstGeom>
            <a:noFill/>
            <a:ln w="7938" cap="rnd">
              <a:solidFill>
                <a:srgbClr val="C0C0C0"/>
              </a:solidFill>
              <a:round/>
              <a:headEnd/>
              <a:tailEnd/>
            </a:ln>
          </p:spPr>
          <p:txBody>
            <a:bodyPr/>
            <a:lstStyle/>
            <a:p>
              <a:endParaRPr lang="en-US"/>
            </a:p>
          </p:txBody>
        </p:sp>
        <p:sp>
          <p:nvSpPr>
            <p:cNvPr id="218157" name="Freeform 45"/>
            <p:cNvSpPr>
              <a:spLocks/>
            </p:cNvSpPr>
            <p:nvPr/>
          </p:nvSpPr>
          <p:spPr bwMode="auto">
            <a:xfrm>
              <a:off x="8034338" y="2547938"/>
              <a:ext cx="77787" cy="79375"/>
            </a:xfrm>
            <a:custGeom>
              <a:avLst/>
              <a:gdLst/>
              <a:ahLst/>
              <a:cxnLst>
                <a:cxn ang="0">
                  <a:pos x="69" y="138"/>
                </a:cxn>
                <a:cxn ang="0">
                  <a:pos x="0" y="0"/>
                </a:cxn>
                <a:cxn ang="0">
                  <a:pos x="138" y="0"/>
                </a:cxn>
                <a:cxn ang="0">
                  <a:pos x="138" y="0"/>
                </a:cxn>
                <a:cxn ang="0">
                  <a:pos x="69" y="138"/>
                </a:cxn>
              </a:cxnLst>
              <a:rect l="0" t="0" r="r" b="b"/>
              <a:pathLst>
                <a:path w="138" h="138">
                  <a:moveTo>
                    <a:pt x="69" y="138"/>
                  </a:moveTo>
                  <a:lnTo>
                    <a:pt x="0" y="0"/>
                  </a:lnTo>
                  <a:cubicBezTo>
                    <a:pt x="43" y="21"/>
                    <a:pt x="95" y="21"/>
                    <a:pt x="138" y="0"/>
                  </a:cubicBezTo>
                  <a:lnTo>
                    <a:pt x="138" y="0"/>
                  </a:ln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58" name="Line 46"/>
            <p:cNvSpPr>
              <a:spLocks noChangeShapeType="1"/>
            </p:cNvSpPr>
            <p:nvPr/>
          </p:nvSpPr>
          <p:spPr bwMode="auto">
            <a:xfrm>
              <a:off x="7646988" y="5253038"/>
              <a:ext cx="1587" cy="158750"/>
            </a:xfrm>
            <a:prstGeom prst="line">
              <a:avLst/>
            </a:prstGeom>
            <a:noFill/>
            <a:ln w="7938" cap="rnd">
              <a:solidFill>
                <a:srgbClr val="C0C0C0"/>
              </a:solidFill>
              <a:round/>
              <a:headEnd/>
              <a:tailEnd/>
            </a:ln>
          </p:spPr>
          <p:txBody>
            <a:bodyPr/>
            <a:lstStyle/>
            <a:p>
              <a:endParaRPr lang="en-US"/>
            </a:p>
          </p:txBody>
        </p:sp>
        <p:sp>
          <p:nvSpPr>
            <p:cNvPr id="218159" name="Freeform 47"/>
            <p:cNvSpPr>
              <a:spLocks/>
            </p:cNvSpPr>
            <p:nvPr/>
          </p:nvSpPr>
          <p:spPr bwMode="auto">
            <a:xfrm>
              <a:off x="7607300" y="5392738"/>
              <a:ext cx="79375" cy="77787"/>
            </a:xfrm>
            <a:custGeom>
              <a:avLst/>
              <a:gdLst/>
              <a:ahLst/>
              <a:cxnLst>
                <a:cxn ang="0">
                  <a:pos x="69" y="138"/>
                </a:cxn>
                <a:cxn ang="0">
                  <a:pos x="0" y="0"/>
                </a:cxn>
                <a:cxn ang="0">
                  <a:pos x="138" y="0"/>
                </a:cxn>
                <a:cxn ang="0">
                  <a:pos x="69" y="138"/>
                </a:cxn>
              </a:cxnLst>
              <a:rect l="0" t="0" r="r" b="b"/>
              <a:pathLst>
                <a:path w="138" h="138">
                  <a:moveTo>
                    <a:pt x="69" y="138"/>
                  </a:moveTo>
                  <a:lnTo>
                    <a:pt x="0" y="0"/>
                  </a:lnTo>
                  <a:cubicBezTo>
                    <a:pt x="44" y="21"/>
                    <a:pt x="95" y="21"/>
                    <a:pt x="138" y="0"/>
                  </a:cubicBez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60" name="Line 48"/>
            <p:cNvSpPr>
              <a:spLocks noChangeShapeType="1"/>
            </p:cNvSpPr>
            <p:nvPr/>
          </p:nvSpPr>
          <p:spPr bwMode="auto">
            <a:xfrm>
              <a:off x="8497888" y="5253038"/>
              <a:ext cx="1587" cy="377825"/>
            </a:xfrm>
            <a:prstGeom prst="line">
              <a:avLst/>
            </a:prstGeom>
            <a:noFill/>
            <a:ln w="7938" cap="rnd">
              <a:solidFill>
                <a:srgbClr val="C0C0C0"/>
              </a:solidFill>
              <a:round/>
              <a:headEnd/>
              <a:tailEnd/>
            </a:ln>
          </p:spPr>
          <p:txBody>
            <a:bodyPr/>
            <a:lstStyle/>
            <a:p>
              <a:endParaRPr lang="en-US"/>
            </a:p>
          </p:txBody>
        </p:sp>
        <p:sp>
          <p:nvSpPr>
            <p:cNvPr id="218161" name="Freeform 49"/>
            <p:cNvSpPr>
              <a:spLocks/>
            </p:cNvSpPr>
            <p:nvPr/>
          </p:nvSpPr>
          <p:spPr bwMode="auto">
            <a:xfrm>
              <a:off x="8459788" y="5611813"/>
              <a:ext cx="77787" cy="77787"/>
            </a:xfrm>
            <a:custGeom>
              <a:avLst/>
              <a:gdLst/>
              <a:ahLst/>
              <a:cxnLst>
                <a:cxn ang="0">
                  <a:pos x="69" y="138"/>
                </a:cxn>
                <a:cxn ang="0">
                  <a:pos x="0" y="0"/>
                </a:cxn>
                <a:cxn ang="0">
                  <a:pos x="138" y="0"/>
                </a:cxn>
                <a:cxn ang="0">
                  <a:pos x="69" y="138"/>
                </a:cxn>
              </a:cxnLst>
              <a:rect l="0" t="0" r="r" b="b"/>
              <a:pathLst>
                <a:path w="138" h="138">
                  <a:moveTo>
                    <a:pt x="69" y="138"/>
                  </a:moveTo>
                  <a:lnTo>
                    <a:pt x="0" y="0"/>
                  </a:lnTo>
                  <a:cubicBezTo>
                    <a:pt x="43" y="21"/>
                    <a:pt x="94" y="21"/>
                    <a:pt x="138" y="0"/>
                  </a:cubicBez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62" name="Line 50"/>
            <p:cNvSpPr>
              <a:spLocks noChangeShapeType="1"/>
            </p:cNvSpPr>
            <p:nvPr/>
          </p:nvSpPr>
          <p:spPr bwMode="auto">
            <a:xfrm>
              <a:off x="8497888" y="4486275"/>
              <a:ext cx="1587" cy="268288"/>
            </a:xfrm>
            <a:prstGeom prst="line">
              <a:avLst/>
            </a:prstGeom>
            <a:noFill/>
            <a:ln w="7938" cap="rnd">
              <a:solidFill>
                <a:srgbClr val="C0C0C0"/>
              </a:solidFill>
              <a:round/>
              <a:headEnd/>
              <a:tailEnd/>
            </a:ln>
          </p:spPr>
          <p:txBody>
            <a:bodyPr/>
            <a:lstStyle/>
            <a:p>
              <a:endParaRPr lang="en-US"/>
            </a:p>
          </p:txBody>
        </p:sp>
        <p:sp>
          <p:nvSpPr>
            <p:cNvPr id="218163" name="Freeform 51"/>
            <p:cNvSpPr>
              <a:spLocks/>
            </p:cNvSpPr>
            <p:nvPr/>
          </p:nvSpPr>
          <p:spPr bwMode="auto">
            <a:xfrm>
              <a:off x="8459788" y="4735513"/>
              <a:ext cx="77787" cy="79375"/>
            </a:xfrm>
            <a:custGeom>
              <a:avLst/>
              <a:gdLst/>
              <a:ahLst/>
              <a:cxnLst>
                <a:cxn ang="0">
                  <a:pos x="69" y="138"/>
                </a:cxn>
                <a:cxn ang="0">
                  <a:pos x="0" y="0"/>
                </a:cxn>
                <a:cxn ang="0">
                  <a:pos x="138" y="0"/>
                </a:cxn>
                <a:cxn ang="0">
                  <a:pos x="69" y="138"/>
                </a:cxn>
              </a:cxnLst>
              <a:rect l="0" t="0" r="r" b="b"/>
              <a:pathLst>
                <a:path w="138" h="138">
                  <a:moveTo>
                    <a:pt x="69" y="138"/>
                  </a:moveTo>
                  <a:lnTo>
                    <a:pt x="0" y="0"/>
                  </a:lnTo>
                  <a:cubicBezTo>
                    <a:pt x="43" y="21"/>
                    <a:pt x="94" y="21"/>
                    <a:pt x="138" y="0"/>
                  </a:cubicBez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64" name="Line 52"/>
            <p:cNvSpPr>
              <a:spLocks noChangeShapeType="1"/>
            </p:cNvSpPr>
            <p:nvPr/>
          </p:nvSpPr>
          <p:spPr bwMode="auto">
            <a:xfrm>
              <a:off x="8680450" y="3830638"/>
              <a:ext cx="1588" cy="158750"/>
            </a:xfrm>
            <a:prstGeom prst="line">
              <a:avLst/>
            </a:prstGeom>
            <a:noFill/>
            <a:ln w="7938" cap="rnd">
              <a:solidFill>
                <a:srgbClr val="C0C0C0"/>
              </a:solidFill>
              <a:round/>
              <a:headEnd/>
              <a:tailEnd/>
            </a:ln>
          </p:spPr>
          <p:txBody>
            <a:bodyPr/>
            <a:lstStyle/>
            <a:p>
              <a:endParaRPr lang="en-US"/>
            </a:p>
          </p:txBody>
        </p:sp>
        <p:sp>
          <p:nvSpPr>
            <p:cNvPr id="218165" name="Freeform 53"/>
            <p:cNvSpPr>
              <a:spLocks/>
            </p:cNvSpPr>
            <p:nvPr/>
          </p:nvSpPr>
          <p:spPr bwMode="auto">
            <a:xfrm>
              <a:off x="8642350" y="3970338"/>
              <a:ext cx="77788" cy="79375"/>
            </a:xfrm>
            <a:custGeom>
              <a:avLst/>
              <a:gdLst/>
              <a:ahLst/>
              <a:cxnLst>
                <a:cxn ang="0">
                  <a:pos x="69" y="138"/>
                </a:cxn>
                <a:cxn ang="0">
                  <a:pos x="0" y="0"/>
                </a:cxn>
                <a:cxn ang="0">
                  <a:pos x="138" y="0"/>
                </a:cxn>
                <a:cxn ang="0">
                  <a:pos x="138" y="0"/>
                </a:cxn>
                <a:cxn ang="0">
                  <a:pos x="69" y="138"/>
                </a:cxn>
              </a:cxnLst>
              <a:rect l="0" t="0" r="r" b="b"/>
              <a:pathLst>
                <a:path w="138" h="138">
                  <a:moveTo>
                    <a:pt x="69" y="138"/>
                  </a:moveTo>
                  <a:lnTo>
                    <a:pt x="0" y="0"/>
                  </a:lnTo>
                  <a:cubicBezTo>
                    <a:pt x="43" y="21"/>
                    <a:pt x="94" y="21"/>
                    <a:pt x="138" y="0"/>
                  </a:cubicBezTo>
                  <a:lnTo>
                    <a:pt x="138" y="0"/>
                  </a:ln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66" name="Rectangle 54"/>
            <p:cNvSpPr>
              <a:spLocks noChangeArrowheads="1"/>
            </p:cNvSpPr>
            <p:nvPr/>
          </p:nvSpPr>
          <p:spPr bwMode="auto">
            <a:xfrm>
              <a:off x="7707313" y="3606800"/>
              <a:ext cx="65" cy="307777"/>
            </a:xfrm>
            <a:prstGeom prst="rect">
              <a:avLst/>
            </a:prstGeom>
            <a:noFill/>
            <a:ln w="9525">
              <a:noFill/>
              <a:miter lim="800000"/>
              <a:headEnd/>
              <a:tailEnd/>
            </a:ln>
          </p:spPr>
          <p:txBody>
            <a:bodyPr wrap="none" lIns="0" tIns="0" rIns="0" bIns="0">
              <a:spAutoFit/>
            </a:bodyPr>
            <a:lstStyle/>
            <a:p>
              <a:endParaRPr lang="en-US" sz="2000">
                <a:latin typeface="Arial" pitchFamily="34" charset="0"/>
              </a:endParaRPr>
            </a:p>
          </p:txBody>
        </p:sp>
        <p:sp>
          <p:nvSpPr>
            <p:cNvPr id="218167" name="Line 55"/>
            <p:cNvSpPr>
              <a:spLocks noChangeShapeType="1"/>
            </p:cNvSpPr>
            <p:nvPr/>
          </p:nvSpPr>
          <p:spPr bwMode="auto">
            <a:xfrm>
              <a:off x="7556500" y="3830638"/>
              <a:ext cx="1588" cy="158750"/>
            </a:xfrm>
            <a:prstGeom prst="line">
              <a:avLst/>
            </a:prstGeom>
            <a:noFill/>
            <a:ln w="7938" cap="rnd">
              <a:solidFill>
                <a:srgbClr val="C0C0C0"/>
              </a:solidFill>
              <a:round/>
              <a:headEnd/>
              <a:tailEnd/>
            </a:ln>
          </p:spPr>
          <p:txBody>
            <a:bodyPr/>
            <a:lstStyle/>
            <a:p>
              <a:endParaRPr lang="en-US"/>
            </a:p>
          </p:txBody>
        </p:sp>
        <p:sp>
          <p:nvSpPr>
            <p:cNvPr id="218168" name="Freeform 56"/>
            <p:cNvSpPr>
              <a:spLocks/>
            </p:cNvSpPr>
            <p:nvPr/>
          </p:nvSpPr>
          <p:spPr bwMode="auto">
            <a:xfrm>
              <a:off x="7516813" y="3970338"/>
              <a:ext cx="79375" cy="79375"/>
            </a:xfrm>
            <a:custGeom>
              <a:avLst/>
              <a:gdLst/>
              <a:ahLst/>
              <a:cxnLst>
                <a:cxn ang="0">
                  <a:pos x="69" y="138"/>
                </a:cxn>
                <a:cxn ang="0">
                  <a:pos x="0" y="0"/>
                </a:cxn>
                <a:cxn ang="0">
                  <a:pos x="138" y="0"/>
                </a:cxn>
                <a:cxn ang="0">
                  <a:pos x="138" y="0"/>
                </a:cxn>
                <a:cxn ang="0">
                  <a:pos x="69" y="138"/>
                </a:cxn>
              </a:cxnLst>
              <a:rect l="0" t="0" r="r" b="b"/>
              <a:pathLst>
                <a:path w="138" h="138">
                  <a:moveTo>
                    <a:pt x="69" y="138"/>
                  </a:moveTo>
                  <a:lnTo>
                    <a:pt x="0" y="0"/>
                  </a:lnTo>
                  <a:cubicBezTo>
                    <a:pt x="44" y="21"/>
                    <a:pt x="95" y="21"/>
                    <a:pt x="138" y="0"/>
                  </a:cubicBezTo>
                  <a:lnTo>
                    <a:pt x="138" y="0"/>
                  </a:ln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69" name="Line 57"/>
            <p:cNvSpPr>
              <a:spLocks noChangeShapeType="1"/>
            </p:cNvSpPr>
            <p:nvPr/>
          </p:nvSpPr>
          <p:spPr bwMode="auto">
            <a:xfrm>
              <a:off x="8255000" y="3830638"/>
              <a:ext cx="1588" cy="158750"/>
            </a:xfrm>
            <a:prstGeom prst="line">
              <a:avLst/>
            </a:prstGeom>
            <a:noFill/>
            <a:ln w="7938" cap="rnd">
              <a:solidFill>
                <a:srgbClr val="C0C0C0"/>
              </a:solidFill>
              <a:round/>
              <a:headEnd/>
              <a:tailEnd/>
            </a:ln>
          </p:spPr>
          <p:txBody>
            <a:bodyPr/>
            <a:lstStyle/>
            <a:p>
              <a:endParaRPr lang="en-US"/>
            </a:p>
          </p:txBody>
        </p:sp>
        <p:sp>
          <p:nvSpPr>
            <p:cNvPr id="218170" name="Freeform 58"/>
            <p:cNvSpPr>
              <a:spLocks/>
            </p:cNvSpPr>
            <p:nvPr/>
          </p:nvSpPr>
          <p:spPr bwMode="auto">
            <a:xfrm>
              <a:off x="8215313" y="3970338"/>
              <a:ext cx="79375" cy="79375"/>
            </a:xfrm>
            <a:custGeom>
              <a:avLst/>
              <a:gdLst/>
              <a:ahLst/>
              <a:cxnLst>
                <a:cxn ang="0">
                  <a:pos x="69" y="138"/>
                </a:cxn>
                <a:cxn ang="0">
                  <a:pos x="0" y="0"/>
                </a:cxn>
                <a:cxn ang="0">
                  <a:pos x="138" y="0"/>
                </a:cxn>
                <a:cxn ang="0">
                  <a:pos x="138" y="0"/>
                </a:cxn>
                <a:cxn ang="0">
                  <a:pos x="69" y="138"/>
                </a:cxn>
              </a:cxnLst>
              <a:rect l="0" t="0" r="r" b="b"/>
              <a:pathLst>
                <a:path w="138" h="138">
                  <a:moveTo>
                    <a:pt x="69" y="138"/>
                  </a:moveTo>
                  <a:lnTo>
                    <a:pt x="0" y="0"/>
                  </a:lnTo>
                  <a:cubicBezTo>
                    <a:pt x="43" y="21"/>
                    <a:pt x="95" y="21"/>
                    <a:pt x="138" y="0"/>
                  </a:cubicBezTo>
                  <a:lnTo>
                    <a:pt x="138" y="0"/>
                  </a:ln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71" name="Freeform 59"/>
            <p:cNvSpPr>
              <a:spLocks/>
            </p:cNvSpPr>
            <p:nvPr/>
          </p:nvSpPr>
          <p:spPr bwMode="auto">
            <a:xfrm>
              <a:off x="7088188" y="3611563"/>
              <a:ext cx="558800" cy="1858962"/>
            </a:xfrm>
            <a:custGeom>
              <a:avLst/>
              <a:gdLst/>
              <a:ahLst/>
              <a:cxnLst>
                <a:cxn ang="0">
                  <a:pos x="352" y="1171"/>
                </a:cxn>
                <a:cxn ang="0">
                  <a:pos x="0" y="1171"/>
                </a:cxn>
                <a:cxn ang="0">
                  <a:pos x="0" y="0"/>
                </a:cxn>
                <a:cxn ang="0">
                  <a:pos x="85" y="0"/>
                </a:cxn>
              </a:cxnLst>
              <a:rect l="0" t="0" r="r" b="b"/>
              <a:pathLst>
                <a:path w="352" h="1171">
                  <a:moveTo>
                    <a:pt x="352" y="1171"/>
                  </a:moveTo>
                  <a:lnTo>
                    <a:pt x="0" y="1171"/>
                  </a:lnTo>
                  <a:lnTo>
                    <a:pt x="0" y="0"/>
                  </a:lnTo>
                  <a:lnTo>
                    <a:pt x="85" y="0"/>
                  </a:lnTo>
                </a:path>
              </a:pathLst>
            </a:custGeom>
            <a:noFill/>
            <a:ln w="7938" cap="rnd">
              <a:solidFill>
                <a:srgbClr val="C0C0C0"/>
              </a:solidFill>
              <a:prstDash val="solid"/>
              <a:round/>
              <a:headEnd/>
              <a:tailEnd/>
            </a:ln>
          </p:spPr>
          <p:txBody>
            <a:bodyPr/>
            <a:lstStyle/>
            <a:p>
              <a:endParaRPr lang="en-US"/>
            </a:p>
          </p:txBody>
        </p:sp>
        <p:sp>
          <p:nvSpPr>
            <p:cNvPr id="218172" name="Freeform 60"/>
            <p:cNvSpPr>
              <a:spLocks/>
            </p:cNvSpPr>
            <p:nvPr/>
          </p:nvSpPr>
          <p:spPr bwMode="auto">
            <a:xfrm>
              <a:off x="7204075" y="3571875"/>
              <a:ext cx="79375" cy="79375"/>
            </a:xfrm>
            <a:custGeom>
              <a:avLst/>
              <a:gdLst/>
              <a:ahLst/>
              <a:cxnLst>
                <a:cxn ang="0">
                  <a:pos x="138" y="69"/>
                </a:cxn>
                <a:cxn ang="0">
                  <a:pos x="0" y="138"/>
                </a:cxn>
                <a:cxn ang="0">
                  <a:pos x="0" y="0"/>
                </a:cxn>
                <a:cxn ang="0">
                  <a:pos x="138" y="69"/>
                </a:cxn>
              </a:cxnLst>
              <a:rect l="0" t="0" r="r" b="b"/>
              <a:pathLst>
                <a:path w="138" h="138">
                  <a:moveTo>
                    <a:pt x="138" y="69"/>
                  </a:moveTo>
                  <a:lnTo>
                    <a:pt x="0" y="138"/>
                  </a:lnTo>
                  <a:cubicBezTo>
                    <a:pt x="22" y="94"/>
                    <a:pt x="22" y="43"/>
                    <a:pt x="0" y="0"/>
                  </a:cubicBezTo>
                  <a:lnTo>
                    <a:pt x="138" y="69"/>
                  </a:lnTo>
                  <a:close/>
                </a:path>
              </a:pathLst>
            </a:custGeom>
            <a:solidFill>
              <a:srgbClr val="C0C0C0"/>
            </a:solidFill>
            <a:ln w="0">
              <a:solidFill>
                <a:srgbClr val="000000"/>
              </a:solidFill>
              <a:prstDash val="solid"/>
              <a:round/>
              <a:headEnd/>
              <a:tailEnd/>
            </a:ln>
          </p:spPr>
          <p:txBody>
            <a:bodyPr/>
            <a:lstStyle/>
            <a:p>
              <a:endParaRPr lang="en-US"/>
            </a:p>
          </p:txBody>
        </p:sp>
        <p:sp>
          <p:nvSpPr>
            <p:cNvPr id="218173" name="Freeform 61"/>
            <p:cNvSpPr>
              <a:spLocks/>
            </p:cNvSpPr>
            <p:nvPr/>
          </p:nvSpPr>
          <p:spPr bwMode="auto">
            <a:xfrm>
              <a:off x="6978650" y="3502025"/>
              <a:ext cx="1519238" cy="2187575"/>
            </a:xfrm>
            <a:custGeom>
              <a:avLst/>
              <a:gdLst/>
              <a:ahLst/>
              <a:cxnLst>
                <a:cxn ang="0">
                  <a:pos x="957" y="1378"/>
                </a:cxn>
                <a:cxn ang="0">
                  <a:pos x="0" y="1378"/>
                </a:cxn>
                <a:cxn ang="0">
                  <a:pos x="0" y="0"/>
                </a:cxn>
                <a:cxn ang="0">
                  <a:pos x="154" y="0"/>
                </a:cxn>
              </a:cxnLst>
              <a:rect l="0" t="0" r="r" b="b"/>
              <a:pathLst>
                <a:path w="957" h="1378">
                  <a:moveTo>
                    <a:pt x="957" y="1378"/>
                  </a:moveTo>
                  <a:lnTo>
                    <a:pt x="0" y="1378"/>
                  </a:lnTo>
                  <a:lnTo>
                    <a:pt x="0" y="0"/>
                  </a:lnTo>
                  <a:lnTo>
                    <a:pt x="154" y="0"/>
                  </a:lnTo>
                </a:path>
              </a:pathLst>
            </a:custGeom>
            <a:noFill/>
            <a:ln w="7938" cap="rnd">
              <a:solidFill>
                <a:srgbClr val="C0C0C0"/>
              </a:solidFill>
              <a:prstDash val="solid"/>
              <a:round/>
              <a:headEnd/>
              <a:tailEnd/>
            </a:ln>
          </p:spPr>
          <p:txBody>
            <a:bodyPr/>
            <a:lstStyle/>
            <a:p>
              <a:endParaRPr lang="en-US"/>
            </a:p>
          </p:txBody>
        </p:sp>
        <p:sp>
          <p:nvSpPr>
            <p:cNvPr id="218174" name="Freeform 62"/>
            <p:cNvSpPr>
              <a:spLocks/>
            </p:cNvSpPr>
            <p:nvPr/>
          </p:nvSpPr>
          <p:spPr bwMode="auto">
            <a:xfrm>
              <a:off x="7204075" y="3462338"/>
              <a:ext cx="79375" cy="79375"/>
            </a:xfrm>
            <a:custGeom>
              <a:avLst/>
              <a:gdLst/>
              <a:ahLst/>
              <a:cxnLst>
                <a:cxn ang="0">
                  <a:pos x="138" y="69"/>
                </a:cxn>
                <a:cxn ang="0">
                  <a:pos x="0" y="138"/>
                </a:cxn>
                <a:cxn ang="0">
                  <a:pos x="0" y="0"/>
                </a:cxn>
                <a:cxn ang="0">
                  <a:pos x="138" y="69"/>
                </a:cxn>
              </a:cxnLst>
              <a:rect l="0" t="0" r="r" b="b"/>
              <a:pathLst>
                <a:path w="138" h="138">
                  <a:moveTo>
                    <a:pt x="138" y="69"/>
                  </a:moveTo>
                  <a:lnTo>
                    <a:pt x="0" y="138"/>
                  </a:lnTo>
                  <a:cubicBezTo>
                    <a:pt x="22" y="94"/>
                    <a:pt x="22" y="43"/>
                    <a:pt x="0" y="0"/>
                  </a:cubicBezTo>
                  <a:lnTo>
                    <a:pt x="138" y="69"/>
                  </a:lnTo>
                  <a:close/>
                </a:path>
              </a:pathLst>
            </a:custGeom>
            <a:solidFill>
              <a:srgbClr val="C0C0C0"/>
            </a:solidFill>
            <a:ln w="0">
              <a:solidFill>
                <a:srgbClr val="000000"/>
              </a:solidFill>
              <a:prstDash val="solid"/>
              <a:round/>
              <a:headEnd/>
              <a:tailEnd/>
            </a:ln>
          </p:spPr>
          <p:txBody>
            <a:bodyPr/>
            <a:lstStyle/>
            <a:p>
              <a:endParaRPr lang="en-US"/>
            </a:p>
          </p:txBody>
        </p:sp>
      </p:grpSp>
      <p:grpSp>
        <p:nvGrpSpPr>
          <p:cNvPr id="10" name="Group 9"/>
          <p:cNvGrpSpPr/>
          <p:nvPr/>
        </p:nvGrpSpPr>
        <p:grpSpPr>
          <a:xfrm>
            <a:off x="2439099" y="3190918"/>
            <a:ext cx="4248620" cy="3076319"/>
            <a:chOff x="2439099" y="3190918"/>
            <a:chExt cx="4248620" cy="3076319"/>
          </a:xfrm>
        </p:grpSpPr>
        <p:grpSp>
          <p:nvGrpSpPr>
            <p:cNvPr id="65" name="Group 4"/>
            <p:cNvGrpSpPr>
              <a:grpSpLocks/>
            </p:cNvGrpSpPr>
            <p:nvPr/>
          </p:nvGrpSpPr>
          <p:grpSpPr bwMode="auto">
            <a:xfrm>
              <a:off x="5141975" y="3609762"/>
              <a:ext cx="1482725" cy="2657475"/>
              <a:chOff x="4656" y="1488"/>
              <a:chExt cx="768" cy="2064"/>
            </a:xfrm>
          </p:grpSpPr>
          <p:sp>
            <p:nvSpPr>
              <p:cNvPr id="66" name="AutoShape 5"/>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31</a:t>
                </a:r>
              </a:p>
            </p:txBody>
          </p:sp>
          <p:sp>
            <p:nvSpPr>
              <p:cNvPr id="67" name="AutoShape 6"/>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7</a:t>
                </a:r>
              </a:p>
            </p:txBody>
          </p:sp>
          <p:sp>
            <p:nvSpPr>
              <p:cNvPr id="68" name="AutoShape 7"/>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6</a:t>
                </a:r>
              </a:p>
            </p:txBody>
          </p:sp>
          <p:sp>
            <p:nvSpPr>
              <p:cNvPr id="69" name="AutoShape 8"/>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5</a:t>
                </a:r>
              </a:p>
            </p:txBody>
          </p:sp>
          <p:sp>
            <p:nvSpPr>
              <p:cNvPr id="70" name="AutoShape 9"/>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4</a:t>
                </a:r>
              </a:p>
            </p:txBody>
          </p:sp>
          <p:sp>
            <p:nvSpPr>
              <p:cNvPr id="71" name="AutoShape 10"/>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3</a:t>
                </a:r>
              </a:p>
            </p:txBody>
          </p:sp>
          <p:sp>
            <p:nvSpPr>
              <p:cNvPr id="72" name="AutoShape 11"/>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2</a:t>
                </a:r>
              </a:p>
            </p:txBody>
          </p:sp>
          <p:sp>
            <p:nvSpPr>
              <p:cNvPr id="73" name="AutoShape 12"/>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1</a:t>
                </a:r>
              </a:p>
            </p:txBody>
          </p:sp>
          <p:sp>
            <p:nvSpPr>
              <p:cNvPr id="74" name="AutoShape 13"/>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0</a:t>
                </a:r>
              </a:p>
            </p:txBody>
          </p:sp>
          <p:grpSp>
            <p:nvGrpSpPr>
              <p:cNvPr id="75" name="Group 14"/>
              <p:cNvGrpSpPr>
                <a:grpSpLocks/>
              </p:cNvGrpSpPr>
              <p:nvPr/>
            </p:nvGrpSpPr>
            <p:grpSpPr bwMode="auto">
              <a:xfrm>
                <a:off x="5010" y="3000"/>
                <a:ext cx="48" cy="240"/>
                <a:chOff x="2400" y="2832"/>
                <a:chExt cx="48" cy="240"/>
              </a:xfrm>
            </p:grpSpPr>
            <p:sp>
              <p:nvSpPr>
                <p:cNvPr id="76" name="Oval 15"/>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7" name="Oval 16"/>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8" name="Oval 17"/>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3" name="Rectangle 2"/>
            <p:cNvSpPr/>
            <p:nvPr/>
          </p:nvSpPr>
          <p:spPr>
            <a:xfrm>
              <a:off x="3557145" y="3522501"/>
              <a:ext cx="178420" cy="27240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439099" y="4509882"/>
              <a:ext cx="1076151" cy="830997"/>
            </a:xfrm>
            <a:prstGeom prst="rect">
              <a:avLst/>
            </a:prstGeom>
          </p:spPr>
          <p:txBody>
            <a:bodyPr wrap="square">
              <a:spAutoFit/>
            </a:bodyPr>
            <a:lstStyle/>
            <a:p>
              <a:r>
                <a:rPr lang="en-US" sz="1200" dirty="0"/>
                <a:t>This is the</a:t>
              </a:r>
              <a:br>
                <a:rPr lang="en-US" sz="1200" dirty="0"/>
              </a:br>
              <a:r>
                <a:rPr lang="en-US" sz="1200" dirty="0"/>
                <a:t>back of the </a:t>
              </a:r>
              <a:br>
                <a:rPr lang="en-US" sz="1200" dirty="0"/>
              </a:br>
              <a:r>
                <a:rPr lang="en-US" sz="1200" dirty="0"/>
                <a:t>screen of the </a:t>
              </a:r>
              <a:br>
                <a:rPr lang="en-US" sz="1200" dirty="0"/>
              </a:br>
              <a:r>
                <a:rPr lang="en-US" sz="1200" dirty="0"/>
                <a:t>movie theater</a:t>
              </a:r>
            </a:p>
          </p:txBody>
        </p:sp>
        <p:sp>
          <p:nvSpPr>
            <p:cNvPr id="5" name="Rectangle 4"/>
            <p:cNvSpPr/>
            <p:nvPr/>
          </p:nvSpPr>
          <p:spPr>
            <a:xfrm>
              <a:off x="3899077" y="3190918"/>
              <a:ext cx="2788642" cy="461665"/>
            </a:xfrm>
            <a:prstGeom prst="rect">
              <a:avLst/>
            </a:prstGeom>
          </p:spPr>
          <p:txBody>
            <a:bodyPr wrap="square">
              <a:spAutoFit/>
            </a:bodyPr>
            <a:lstStyle/>
            <a:p>
              <a:pPr algn="r"/>
              <a:r>
                <a:rPr lang="en-US" sz="1200" dirty="0"/>
                <a:t>There are 32 columns of benches (banks); </a:t>
              </a:r>
            </a:p>
            <a:p>
              <a:pPr algn="r"/>
              <a:r>
                <a:rPr lang="en-US" sz="1200" dirty="0"/>
                <a:t>each column is very deep (many benches)</a:t>
              </a:r>
            </a:p>
          </p:txBody>
        </p:sp>
      </p:grpSp>
      <p:sp>
        <p:nvSpPr>
          <p:cNvPr id="6" name="Right Brace 5"/>
          <p:cNvSpPr/>
          <p:nvPr/>
        </p:nvSpPr>
        <p:spPr>
          <a:xfrm>
            <a:off x="6786932" y="3532537"/>
            <a:ext cx="245218" cy="2743294"/>
          </a:xfrm>
          <a:prstGeom prst="rightBrace">
            <a:avLst>
              <a:gd name="adj1" fmla="val 67892"/>
              <a:gd name="adj2" fmla="val 50000"/>
            </a:avLst>
          </a:prstGeom>
          <a:ln w="19050">
            <a:solidFill>
              <a:srgbClr val="ED7D3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flipV="1">
            <a:off x="7179733" y="4753289"/>
            <a:ext cx="3473281" cy="144678"/>
          </a:xfrm>
          <a:prstGeom prst="line">
            <a:avLst/>
          </a:prstGeom>
          <a:ln w="15875">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Arrow: Right 6">
            <a:extLst>
              <a:ext uri="{FF2B5EF4-FFF2-40B4-BE49-F238E27FC236}">
                <a16:creationId xmlns:a16="http://schemas.microsoft.com/office/drawing/2014/main" id="{D21B83A5-7A55-4F31-8B20-E8CBFCB5E38C}"/>
              </a:ext>
            </a:extLst>
          </p:cNvPr>
          <p:cNvSpPr/>
          <p:nvPr/>
        </p:nvSpPr>
        <p:spPr>
          <a:xfrm>
            <a:off x="3273668" y="4575415"/>
            <a:ext cx="232677" cy="170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473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normAutofit/>
          </a:bodyPr>
          <a:lstStyle/>
          <a:p>
            <a:r>
              <a:rPr lang="en-US" sz="3500" dirty="0"/>
              <a:t>Shared Memory: Transaction Rules &amp; Bank Conflicts</a:t>
            </a:r>
          </a:p>
        </p:txBody>
      </p:sp>
      <p:sp>
        <p:nvSpPr>
          <p:cNvPr id="222211" name="Rectangle 3"/>
          <p:cNvSpPr>
            <a:spLocks noGrp="1" noChangeArrowheads="1"/>
          </p:cNvSpPr>
          <p:nvPr>
            <p:ph type="body" idx="4294967295"/>
          </p:nvPr>
        </p:nvSpPr>
        <p:spPr>
          <a:xfrm>
            <a:off x="355601" y="1794934"/>
            <a:ext cx="11400366" cy="4572000"/>
          </a:xfrm>
        </p:spPr>
        <p:txBody>
          <a:bodyPr>
            <a:normAutofit/>
          </a:bodyPr>
          <a:lstStyle/>
          <a:p>
            <a:endParaRPr lang="en-US" sz="2000" dirty="0"/>
          </a:p>
          <a:p>
            <a:endParaRPr lang="en-US" sz="2000" dirty="0"/>
          </a:p>
          <a:p>
            <a:r>
              <a:rPr lang="en-US" sz="2000" dirty="0"/>
              <a:t>When reading in four-byte words, 32 threads in a warp attempt to access shared memory simultaneously</a:t>
            </a:r>
          </a:p>
          <a:p>
            <a:endParaRPr lang="en-US" sz="2000" dirty="0"/>
          </a:p>
          <a:p>
            <a:endParaRPr lang="en-US" sz="2000" dirty="0"/>
          </a:p>
          <a:p>
            <a:r>
              <a:rPr lang="en-US" sz="2000" dirty="0"/>
              <a:t>Bank conflict: two different threads access *different* words in different rows of the same bank</a:t>
            </a:r>
          </a:p>
          <a:p>
            <a:endParaRPr lang="en-US" sz="2000" dirty="0"/>
          </a:p>
          <a:p>
            <a:endParaRPr lang="en-US" sz="2000" dirty="0"/>
          </a:p>
          <a:p>
            <a:r>
              <a:rPr lang="en-US" sz="2000" dirty="0"/>
              <a:t>Note that there is no conflict if different threads access any bytes within the same word (same row)</a:t>
            </a:r>
          </a:p>
          <a:p>
            <a:pPr marL="0" indent="0">
              <a:buNone/>
            </a:pPr>
            <a:endParaRPr lang="en-US" sz="2000" dirty="0"/>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068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7DF034-1A46-46B0-9F63-E4724DC0E1C1}"/>
              </a:ext>
            </a:extLst>
          </p:cNvPr>
          <p:cNvSpPr>
            <a:spLocks noGrp="1"/>
          </p:cNvSpPr>
          <p:nvPr>
            <p:ph type="title"/>
          </p:nvPr>
        </p:nvSpPr>
        <p:spPr/>
        <p:txBody>
          <a:bodyPr/>
          <a:lstStyle/>
          <a:p>
            <a:r>
              <a:rPr lang="en-US" dirty="0"/>
              <a:t>Don’t panic yet…</a:t>
            </a:r>
          </a:p>
        </p:txBody>
      </p:sp>
      <p:sp>
        <p:nvSpPr>
          <p:cNvPr id="4" name="Slide Number Placeholder 3">
            <a:extLst>
              <a:ext uri="{FF2B5EF4-FFF2-40B4-BE49-F238E27FC236}">
                <a16:creationId xmlns:a16="http://schemas.microsoft.com/office/drawing/2014/main" id="{A60467C6-322D-41F0-8FFC-5F9B3B40CD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E0945727-8CF8-443D-930A-6405F6C8C661}"/>
                  </a:ext>
                </a:extLst>
              </p:cNvPr>
              <p:cNvSpPr>
                <a:spLocks noGrp="1"/>
              </p:cNvSpPr>
              <p:nvPr>
                <p:ph type="body" sz="quarter" idx="13"/>
              </p:nvPr>
            </p:nvSpPr>
            <p:spPr/>
            <p:txBody>
              <a:bodyPr/>
              <a:lstStyle/>
              <a:p>
                <a:r>
                  <a:rPr lang="en-US" dirty="0"/>
                  <a:t>[Robert </a:t>
                </a:r>
                <a:r>
                  <a:rPr lang="en-US" dirty="0" err="1"/>
                  <a:t>Mankoff</a:t>
                </a:r>
                <a:r>
                  <a:rPr lang="en-US" dirty="0"/>
                  <a:t>]</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6" name="Text Placeholder 5">
                <a:extLst>
                  <a:ext uri="{FF2B5EF4-FFF2-40B4-BE49-F238E27FC236}">
                    <a16:creationId xmlns:a16="http://schemas.microsoft.com/office/drawing/2014/main" id="{E0945727-8CF8-443D-930A-6405F6C8C661}"/>
                  </a:ext>
                </a:extLst>
              </p:cNvPr>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8" name="Picture 7" descr="Diagram&#10;&#10;Description automatically generated">
            <a:extLst>
              <a:ext uri="{FF2B5EF4-FFF2-40B4-BE49-F238E27FC236}">
                <a16:creationId xmlns:a16="http://schemas.microsoft.com/office/drawing/2014/main" id="{114FA288-370E-4ECF-B305-5318D55F73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0124" y="914400"/>
            <a:ext cx="7577854" cy="5320145"/>
          </a:xfrm>
          <a:prstGeom prst="rect">
            <a:avLst/>
          </a:prstGeom>
        </p:spPr>
      </p:pic>
    </p:spTree>
    <p:extLst>
      <p:ext uri="{BB962C8B-B14F-4D97-AF65-F5344CB8AC3E}">
        <p14:creationId xmlns:p14="http://schemas.microsoft.com/office/powerpoint/2010/main" val="31322198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normAutofit/>
          </a:bodyPr>
          <a:lstStyle/>
          <a:p>
            <a:r>
              <a:rPr lang="en-US" sz="3500" dirty="0"/>
              <a:t>Shared Memory: Transaction Rules &amp; Bank Conflicts</a:t>
            </a:r>
          </a:p>
        </p:txBody>
      </p:sp>
      <p:sp>
        <p:nvSpPr>
          <p:cNvPr id="222211" name="Rectangle 3"/>
          <p:cNvSpPr>
            <a:spLocks noGrp="1" noChangeArrowheads="1"/>
          </p:cNvSpPr>
          <p:nvPr>
            <p:ph type="body" idx="4294967295"/>
          </p:nvPr>
        </p:nvSpPr>
        <p:spPr>
          <a:xfrm>
            <a:off x="355601" y="1794934"/>
            <a:ext cx="11400366" cy="4572000"/>
          </a:xfrm>
        </p:spPr>
        <p:txBody>
          <a:bodyPr>
            <a:normAutofit/>
          </a:bodyPr>
          <a:lstStyle/>
          <a:p>
            <a:endParaRPr lang="en-US" sz="2000" dirty="0"/>
          </a:p>
          <a:p>
            <a:endParaRPr lang="en-US" sz="2000" dirty="0"/>
          </a:p>
          <a:p>
            <a:r>
              <a:rPr lang="en-US" sz="2000" dirty="0"/>
              <a:t>Bank conflicts enforce the hardware to serialize a </a:t>
            </a:r>
            <a:r>
              <a:rPr lang="en-US" sz="2000" dirty="0" err="1"/>
              <a:t>ShMem</a:t>
            </a:r>
            <a:r>
              <a:rPr lang="en-US" sz="2000" dirty="0"/>
              <a:t> access, which adversely impacts bandwidth</a:t>
            </a:r>
          </a:p>
          <a:p>
            <a:endParaRPr lang="en-US" sz="2000" dirty="0"/>
          </a:p>
          <a:p>
            <a:r>
              <a:rPr lang="en-US" sz="2000" dirty="0"/>
              <a:t>If multiple threads make the same </a:t>
            </a:r>
            <a:r>
              <a:rPr lang="en-US" sz="2000" dirty="0" err="1"/>
              <a:t>ShMem</a:t>
            </a:r>
            <a:r>
              <a:rPr lang="en-US" sz="2000" dirty="0"/>
              <a:t> read access, one thread receives the data &amp; then broadcasts it to the other threads. </a:t>
            </a:r>
          </a:p>
          <a:p>
            <a:endParaRPr lang="en-US" sz="2000" dirty="0"/>
          </a:p>
          <a:p>
            <a:r>
              <a:rPr lang="en-US" sz="2000" dirty="0"/>
              <a:t>When multiple threads write to the same </a:t>
            </a:r>
            <a:r>
              <a:rPr lang="en-US" sz="2000" dirty="0" err="1"/>
              <a:t>ShMem</a:t>
            </a:r>
            <a:r>
              <a:rPr lang="en-US" sz="2000" dirty="0"/>
              <a:t> location, only one thread succeeds in the write; which thread that succeeds is undefined</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8098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Shared Memory Bank Conflicts</a:t>
            </a:r>
          </a:p>
        </p:txBody>
      </p:sp>
      <p:sp>
        <p:nvSpPr>
          <p:cNvPr id="232451" name="Rectangle 3"/>
          <p:cNvSpPr>
            <a:spLocks noGrp="1" noChangeArrowheads="1"/>
          </p:cNvSpPr>
          <p:nvPr>
            <p:ph type="body" idx="4294967295"/>
          </p:nvPr>
        </p:nvSpPr>
        <p:spPr>
          <a:xfrm>
            <a:off x="615175" y="1356732"/>
            <a:ext cx="11101039" cy="4906963"/>
          </a:xfrm>
        </p:spPr>
        <p:txBody>
          <a:bodyPr/>
          <a:lstStyle/>
          <a:p>
            <a:pPr marL="339725" indent="-339725"/>
            <a:endParaRPr lang="en-US" sz="2000" dirty="0"/>
          </a:p>
          <a:p>
            <a:pPr marL="339725" indent="-339725"/>
            <a:r>
              <a:rPr lang="en-US" sz="2000" dirty="0"/>
              <a:t>If there are no bank conflicts:</a:t>
            </a:r>
          </a:p>
          <a:p>
            <a:pPr marL="574675" lvl="1"/>
            <a:r>
              <a:rPr lang="en-US" sz="1600" dirty="0"/>
              <a:t>Shared memory access is fast, but not quite as fast as register access</a:t>
            </a:r>
          </a:p>
          <a:p>
            <a:pPr marL="574675" lvl="1"/>
            <a:r>
              <a:rPr lang="en-US" sz="1600" dirty="0"/>
              <a:t>On the bright side, latency is roughly 100x lower than global memory latency</a:t>
            </a:r>
          </a:p>
          <a:p>
            <a:pPr marL="806450" lvl="1" indent="-457200"/>
            <a:endParaRPr lang="en-US" sz="1600" dirty="0"/>
          </a:p>
          <a:p>
            <a:pPr marL="806450" lvl="1" indent="-457200"/>
            <a:endParaRPr lang="en-US" sz="1600" dirty="0"/>
          </a:p>
          <a:p>
            <a:pPr marL="339725" indent="-339725"/>
            <a:r>
              <a:rPr lang="en-US" sz="2000" dirty="0" err="1"/>
              <a:t>ShMem</a:t>
            </a:r>
            <a:r>
              <a:rPr lang="en-US" sz="2000" dirty="0"/>
              <a:t> operation, the fast case:</a:t>
            </a:r>
          </a:p>
          <a:p>
            <a:pPr marL="574675" lvl="1"/>
            <a:r>
              <a:rPr lang="en-US" sz="1600" dirty="0"/>
              <a:t>If all threads of a warp access different banks, there is no bank conflict</a:t>
            </a:r>
          </a:p>
          <a:p>
            <a:pPr marL="574675" lvl="1"/>
            <a:r>
              <a:rPr lang="en-US" sz="1600" dirty="0"/>
              <a:t>If all threads of a warp access an identical address for a fetch operation, there is no bank conflict (broadcast)</a:t>
            </a:r>
          </a:p>
          <a:p>
            <a:pPr marL="806450" lvl="1" indent="-457200"/>
            <a:endParaRPr lang="en-US" sz="1600" dirty="0"/>
          </a:p>
          <a:p>
            <a:pPr marL="806450" lvl="1" indent="-457200"/>
            <a:endParaRPr lang="en-US" sz="1600" dirty="0"/>
          </a:p>
          <a:p>
            <a:pPr marL="339725" indent="-339725"/>
            <a:r>
              <a:rPr lang="en-US" sz="2000" dirty="0" err="1"/>
              <a:t>ShMem</a:t>
            </a:r>
            <a:r>
              <a:rPr lang="en-US" sz="2000" dirty="0"/>
              <a:t> memory operation, the slow case:</a:t>
            </a:r>
          </a:p>
          <a:p>
            <a:pPr marL="574675" lvl="1"/>
            <a:r>
              <a:rPr lang="en-US" sz="1600" dirty="0"/>
              <a:t>Worst case: 32 threads access 32 different words in the same bank</a:t>
            </a:r>
          </a:p>
          <a:p>
            <a:pPr marL="574675" lvl="1"/>
            <a:r>
              <a:rPr lang="en-US" sz="1600" dirty="0"/>
              <a:t>Must serialize all the accesses</a:t>
            </a:r>
          </a:p>
          <a:p>
            <a:pPr marL="574675" lvl="1"/>
            <a:r>
              <a:rPr lang="en-US" sz="1600" dirty="0"/>
              <a:t>In general, cost = max # of simultaneous accesses to a single bank</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943036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normAutofit/>
          </a:bodyPr>
          <a:lstStyle/>
          <a:p>
            <a:r>
              <a:rPr lang="en-US" dirty="0"/>
              <a:t>Example: How Addresses Map to Banks, for array of </a:t>
            </a:r>
            <a:r>
              <a:rPr lang="en-US" dirty="0">
                <a:latin typeface="Consolas" panose="020B0609020204030204" pitchFamily="49" charset="0"/>
              </a:rPr>
              <a:t>float</a:t>
            </a:r>
          </a:p>
        </p:txBody>
      </p:sp>
      <p:sp>
        <p:nvSpPr>
          <p:cNvPr id="230403" name="Rectangle 3"/>
          <p:cNvSpPr>
            <a:spLocks noGrp="1" noChangeArrowheads="1"/>
          </p:cNvSpPr>
          <p:nvPr>
            <p:ph type="body" idx="4294967295"/>
          </p:nvPr>
        </p:nvSpPr>
        <p:spPr>
          <a:xfrm>
            <a:off x="182033" y="1430867"/>
            <a:ext cx="11887200" cy="5105400"/>
          </a:xfrm>
        </p:spPr>
        <p:txBody>
          <a:bodyPr/>
          <a:lstStyle/>
          <a:p>
            <a:pPr marL="282575" indent="-282575"/>
            <a:endParaRPr lang="en-US" sz="2200" dirty="0"/>
          </a:p>
          <a:p>
            <a:pPr marL="282575" indent="-282575"/>
            <a:r>
              <a:rPr lang="en-US" sz="2200" dirty="0"/>
              <a:t>An allotted chunk of shared memory starts at an address that is at least a multiple of 128 (if not 256)</a:t>
            </a:r>
          </a:p>
          <a:p>
            <a:pPr marL="806450" lvl="1" indent="-457200"/>
            <a:endParaRPr lang="en-US" sz="1800" dirty="0"/>
          </a:p>
          <a:p>
            <a:pPr marL="282575" lvl="1" indent="-282575">
              <a:buClr>
                <a:schemeClr val="tx2"/>
              </a:buClr>
            </a:pPr>
            <a:r>
              <a:rPr lang="en-US" sz="2200" dirty="0"/>
              <a:t>Bank you work with = </a:t>
            </a:r>
            <a:r>
              <a:rPr lang="en-US" sz="2200" dirty="0">
                <a:solidFill>
                  <a:srgbClr val="C00000"/>
                </a:solidFill>
              </a:rPr>
              <a:t>(address of offset) % 32</a:t>
            </a:r>
          </a:p>
          <a:p>
            <a:pPr marL="574675" lvl="1" indent="-225425"/>
            <a:r>
              <a:rPr lang="en-US" sz="1800" dirty="0"/>
              <a:t>Example: 1D shared mem array, </a:t>
            </a:r>
            <a:r>
              <a:rPr lang="en-US" sz="1800" dirty="0" err="1">
                <a:solidFill>
                  <a:srgbClr val="0070C0"/>
                </a:solidFill>
                <a:latin typeface="Consolas" pitchFamily="49" charset="0"/>
                <a:cs typeface="Consolas" pitchFamily="49" charset="0"/>
              </a:rPr>
              <a:t>myShMemVar</a:t>
            </a:r>
            <a:r>
              <a:rPr lang="en-US" sz="1800" dirty="0"/>
              <a:t>, of 1024 </a:t>
            </a:r>
            <a:r>
              <a:rPr lang="en-US" sz="1800" dirty="0">
                <a:solidFill>
                  <a:srgbClr val="0070C0"/>
                </a:solidFill>
                <a:latin typeface="Consolas" panose="020B0609020204030204" pitchFamily="49" charset="0"/>
              </a:rPr>
              <a:t>float</a:t>
            </a:r>
            <a:r>
              <a:rPr lang="en-US" sz="1800" dirty="0"/>
              <a:t>s</a:t>
            </a:r>
          </a:p>
          <a:p>
            <a:pPr marL="1101725" lvl="2" indent="-457200"/>
            <a:r>
              <a:rPr lang="en-US" sz="1500" dirty="0" err="1">
                <a:solidFill>
                  <a:srgbClr val="0070C0"/>
                </a:solidFill>
                <a:latin typeface="Consolas" pitchFamily="49" charset="0"/>
                <a:cs typeface="Consolas" pitchFamily="49" charset="0"/>
              </a:rPr>
              <a:t>myShMemVar</a:t>
            </a:r>
            <a:r>
              <a:rPr lang="en-US" sz="1500" dirty="0">
                <a:solidFill>
                  <a:srgbClr val="0070C0"/>
                </a:solidFill>
                <a:latin typeface="Consolas" pitchFamily="49" charset="0"/>
                <a:cs typeface="Consolas" pitchFamily="49" charset="0"/>
              </a:rPr>
              <a:t>[4]</a:t>
            </a:r>
            <a:r>
              <a:rPr lang="en-US" sz="1500" dirty="0"/>
              <a:t>: accesses bank #4 (physically, the fifth one – first row)</a:t>
            </a:r>
          </a:p>
          <a:p>
            <a:pPr marL="1101725" lvl="2" indent="-457200"/>
            <a:r>
              <a:rPr lang="en-US" sz="1500" dirty="0" err="1">
                <a:solidFill>
                  <a:srgbClr val="0070C0"/>
                </a:solidFill>
                <a:latin typeface="Consolas" pitchFamily="49" charset="0"/>
                <a:cs typeface="Consolas" pitchFamily="49" charset="0"/>
              </a:rPr>
              <a:t>myShMemVar</a:t>
            </a:r>
            <a:r>
              <a:rPr lang="en-US" sz="1500" dirty="0">
                <a:solidFill>
                  <a:srgbClr val="0070C0"/>
                </a:solidFill>
                <a:latin typeface="Consolas" pitchFamily="49" charset="0"/>
                <a:cs typeface="Consolas" pitchFamily="49" charset="0"/>
              </a:rPr>
              <a:t>[31]</a:t>
            </a:r>
            <a:r>
              <a:rPr lang="en-US" sz="1500" dirty="0"/>
              <a:t>: accesses bank #31 (physically, the last one – first row)</a:t>
            </a:r>
          </a:p>
          <a:p>
            <a:pPr marL="1101725" lvl="2" indent="-457200"/>
            <a:r>
              <a:rPr lang="en-US" sz="1500" dirty="0" err="1">
                <a:solidFill>
                  <a:srgbClr val="0070C0"/>
                </a:solidFill>
                <a:latin typeface="Consolas" pitchFamily="49" charset="0"/>
                <a:cs typeface="Consolas" pitchFamily="49" charset="0"/>
              </a:rPr>
              <a:t>myShMemVar</a:t>
            </a:r>
            <a:r>
              <a:rPr lang="en-US" sz="1500" dirty="0">
                <a:solidFill>
                  <a:srgbClr val="0070C0"/>
                </a:solidFill>
                <a:latin typeface="Consolas" pitchFamily="49" charset="0"/>
                <a:cs typeface="Consolas" pitchFamily="49" charset="0"/>
              </a:rPr>
              <a:t>[50]</a:t>
            </a:r>
            <a:r>
              <a:rPr lang="en-US" sz="1500" dirty="0"/>
              <a:t>: access bank #18 (physically, the 19</a:t>
            </a:r>
            <a:r>
              <a:rPr lang="en-US" sz="1500" baseline="30000" dirty="0"/>
              <a:t>th</a:t>
            </a:r>
            <a:r>
              <a:rPr lang="en-US" sz="1500" dirty="0"/>
              <a:t> one – second row)</a:t>
            </a:r>
          </a:p>
          <a:p>
            <a:pPr marL="1101725" lvl="2" indent="-457200"/>
            <a:r>
              <a:rPr lang="en-US" sz="1500" dirty="0" err="1">
                <a:solidFill>
                  <a:srgbClr val="0070C0"/>
                </a:solidFill>
                <a:latin typeface="Consolas" pitchFamily="49" charset="0"/>
                <a:cs typeface="Consolas" pitchFamily="49" charset="0"/>
              </a:rPr>
              <a:t>myShMemVar</a:t>
            </a:r>
            <a:r>
              <a:rPr lang="en-US" sz="1500" dirty="0">
                <a:solidFill>
                  <a:srgbClr val="0070C0"/>
                </a:solidFill>
                <a:latin typeface="Consolas" pitchFamily="49" charset="0"/>
                <a:cs typeface="Consolas" pitchFamily="49" charset="0"/>
              </a:rPr>
              <a:t>[128]</a:t>
            </a:r>
            <a:r>
              <a:rPr lang="en-US" sz="1500" dirty="0"/>
              <a:t>: access bank #0 (physically, the first one – fifth row)</a:t>
            </a:r>
          </a:p>
          <a:p>
            <a:pPr marL="1101725" lvl="2" indent="-457200"/>
            <a:r>
              <a:rPr lang="en-US" sz="1500" dirty="0" err="1">
                <a:solidFill>
                  <a:srgbClr val="0070C0"/>
                </a:solidFill>
                <a:latin typeface="Consolas" pitchFamily="49" charset="0"/>
                <a:cs typeface="Consolas" pitchFamily="49" charset="0"/>
              </a:rPr>
              <a:t>myShMemVar</a:t>
            </a:r>
            <a:r>
              <a:rPr lang="en-US" sz="1500" dirty="0">
                <a:solidFill>
                  <a:srgbClr val="0070C0"/>
                </a:solidFill>
                <a:latin typeface="Consolas" pitchFamily="49" charset="0"/>
                <a:cs typeface="Consolas" pitchFamily="49" charset="0"/>
              </a:rPr>
              <a:t>[178]</a:t>
            </a:r>
            <a:r>
              <a:rPr lang="en-US" sz="1500" dirty="0"/>
              <a:t>: access bank #18 (physically, the 19</a:t>
            </a:r>
            <a:r>
              <a:rPr lang="en-US" sz="1500" baseline="30000" dirty="0"/>
              <a:t>th</a:t>
            </a:r>
            <a:r>
              <a:rPr lang="en-US" sz="1500" dirty="0"/>
              <a:t> one – sixth row)</a:t>
            </a:r>
          </a:p>
          <a:p>
            <a:pPr marL="574675" lvl="1" indent="-225425"/>
            <a:r>
              <a:rPr lang="en-US" sz="1800" dirty="0"/>
              <a:t>If, for instance, the third thread in a warp accesses </a:t>
            </a:r>
            <a:r>
              <a:rPr lang="en-US" sz="1800" dirty="0" err="1">
                <a:solidFill>
                  <a:srgbClr val="0070C0"/>
                </a:solidFill>
                <a:latin typeface="Consolas" pitchFamily="49" charset="0"/>
                <a:cs typeface="Consolas" pitchFamily="49" charset="0"/>
              </a:rPr>
              <a:t>myShMemVar</a:t>
            </a:r>
            <a:r>
              <a:rPr lang="en-US" sz="1800" dirty="0">
                <a:solidFill>
                  <a:srgbClr val="0070C0"/>
                </a:solidFill>
                <a:latin typeface="Consolas" pitchFamily="49" charset="0"/>
                <a:cs typeface="Consolas" pitchFamily="49" charset="0"/>
              </a:rPr>
              <a:t>[50]</a:t>
            </a:r>
            <a:r>
              <a:rPr lang="en-US" sz="1800" dirty="0"/>
              <a:t> and the eight thread in the warp accesses </a:t>
            </a:r>
            <a:r>
              <a:rPr lang="en-US" sz="1800" dirty="0" err="1">
                <a:solidFill>
                  <a:srgbClr val="0070C0"/>
                </a:solidFill>
                <a:latin typeface="Consolas" pitchFamily="49" charset="0"/>
                <a:cs typeface="Consolas" pitchFamily="49" charset="0"/>
              </a:rPr>
              <a:t>myShMemVar</a:t>
            </a:r>
            <a:r>
              <a:rPr lang="en-US" sz="1800" dirty="0">
                <a:solidFill>
                  <a:srgbClr val="0070C0"/>
                </a:solidFill>
                <a:latin typeface="Consolas" pitchFamily="49" charset="0"/>
                <a:cs typeface="Consolas" pitchFamily="49" charset="0"/>
              </a:rPr>
              <a:t>[178]</a:t>
            </a:r>
            <a:r>
              <a:rPr lang="en-US" sz="1800" dirty="0"/>
              <a:t>, then you have a two-way bank conflict, and the two transactions get serialized</a:t>
            </a:r>
          </a:p>
          <a:p>
            <a:pPr marL="574675" lvl="1" indent="-225425"/>
            <a:endParaRPr lang="en-US" sz="1800" dirty="0"/>
          </a:p>
          <a:p>
            <a:pPr marL="282575" indent="-282575"/>
            <a:r>
              <a:rPr lang="en-US" sz="2200" dirty="0"/>
              <a:t>IMPORTANT: There is no such thing as “bank conflicts” between threads belonging to different warps</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13570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fontScale="90000"/>
          </a:bodyPr>
          <a:lstStyle/>
          <a:p>
            <a:r>
              <a:rPr lang="en-US" dirty="0"/>
              <a:t>Bank Addressing Examples</a:t>
            </a:r>
            <a:br>
              <a:rPr lang="en-US" dirty="0"/>
            </a:br>
            <a:r>
              <a:rPr lang="en-US" sz="2000" dirty="0"/>
              <a:t>Transactions Involving 4 Byte Words</a:t>
            </a:r>
          </a:p>
        </p:txBody>
      </p:sp>
      <p:sp>
        <p:nvSpPr>
          <p:cNvPr id="226307" name="Rectangle 3"/>
          <p:cNvSpPr>
            <a:spLocks noGrp="1" noChangeArrowheads="1"/>
          </p:cNvSpPr>
          <p:nvPr>
            <p:ph type="body" sz="half" idx="4294967295"/>
          </p:nvPr>
        </p:nvSpPr>
        <p:spPr>
          <a:xfrm>
            <a:off x="922863" y="1831181"/>
            <a:ext cx="3733800" cy="706438"/>
          </a:xfrm>
          <a:noFill/>
          <a:ln>
            <a:solidFill>
              <a:schemeClr val="tx1"/>
            </a:solidFill>
          </a:ln>
        </p:spPr>
        <p:txBody>
          <a:bodyPr/>
          <a:lstStyle/>
          <a:p>
            <a:pPr marL="457200" indent="-457200"/>
            <a:r>
              <a:rPr lang="en-US" sz="1800" dirty="0"/>
              <a:t>No Bank Conflicts</a:t>
            </a:r>
          </a:p>
          <a:p>
            <a:pPr marL="974725" lvl="1" indent="-403225"/>
            <a:r>
              <a:rPr lang="en-US" sz="1600" dirty="0"/>
              <a:t>Linear addressing stride == 1</a:t>
            </a:r>
          </a:p>
        </p:txBody>
      </p:sp>
      <p:sp>
        <p:nvSpPr>
          <p:cNvPr id="226308" name="Rectangle 4"/>
          <p:cNvSpPr>
            <a:spLocks noGrp="1" noChangeArrowheads="1"/>
          </p:cNvSpPr>
          <p:nvPr>
            <p:ph type="body" sz="half" idx="4294967295"/>
          </p:nvPr>
        </p:nvSpPr>
        <p:spPr>
          <a:xfrm>
            <a:off x="7437966" y="1835414"/>
            <a:ext cx="3589867" cy="702205"/>
          </a:xfrm>
          <a:noFill/>
          <a:ln>
            <a:solidFill>
              <a:schemeClr val="tx1"/>
            </a:solidFill>
          </a:ln>
        </p:spPr>
        <p:txBody>
          <a:bodyPr/>
          <a:lstStyle/>
          <a:p>
            <a:pPr marL="457200" indent="-457200"/>
            <a:r>
              <a:rPr lang="en-US" sz="1800"/>
              <a:t>No Bank Conflicts</a:t>
            </a:r>
          </a:p>
          <a:p>
            <a:pPr marL="974725" lvl="1" indent="-403225"/>
            <a:r>
              <a:rPr lang="en-US" sz="1600"/>
              <a:t>Random 1:1 Permutation</a:t>
            </a:r>
          </a:p>
        </p:txBody>
      </p:sp>
      <p:grpSp>
        <p:nvGrpSpPr>
          <p:cNvPr id="226309" name="Group 5"/>
          <p:cNvGrpSpPr>
            <a:grpSpLocks/>
          </p:cNvGrpSpPr>
          <p:nvPr/>
        </p:nvGrpSpPr>
        <p:grpSpPr bwMode="auto">
          <a:xfrm>
            <a:off x="922874" y="2667000"/>
            <a:ext cx="3657600" cy="3276600"/>
            <a:chOff x="432" y="1680"/>
            <a:chExt cx="2304" cy="2064"/>
          </a:xfrm>
        </p:grpSpPr>
        <p:grpSp>
          <p:nvGrpSpPr>
            <p:cNvPr id="226310" name="Group 6"/>
            <p:cNvGrpSpPr>
              <a:grpSpLocks/>
            </p:cNvGrpSpPr>
            <p:nvPr/>
          </p:nvGrpSpPr>
          <p:grpSpPr bwMode="auto">
            <a:xfrm>
              <a:off x="1968" y="1680"/>
              <a:ext cx="768" cy="2064"/>
              <a:chOff x="4656" y="1488"/>
              <a:chExt cx="768" cy="2064"/>
            </a:xfrm>
          </p:grpSpPr>
          <p:sp>
            <p:nvSpPr>
              <p:cNvPr id="226311" name="AutoShape 7"/>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31</a:t>
                </a:r>
              </a:p>
            </p:txBody>
          </p:sp>
          <p:sp>
            <p:nvSpPr>
              <p:cNvPr id="226312" name="AutoShape 8"/>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7</a:t>
                </a:r>
              </a:p>
            </p:txBody>
          </p:sp>
          <p:sp>
            <p:nvSpPr>
              <p:cNvPr id="226313" name="AutoShape 9"/>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6</a:t>
                </a:r>
              </a:p>
            </p:txBody>
          </p:sp>
          <p:sp>
            <p:nvSpPr>
              <p:cNvPr id="226314" name="AutoShape 10"/>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5</a:t>
                </a:r>
              </a:p>
            </p:txBody>
          </p:sp>
          <p:sp>
            <p:nvSpPr>
              <p:cNvPr id="226315" name="AutoShape 11"/>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4</a:t>
                </a:r>
              </a:p>
            </p:txBody>
          </p:sp>
          <p:sp>
            <p:nvSpPr>
              <p:cNvPr id="226316" name="AutoShape 12"/>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3</a:t>
                </a:r>
              </a:p>
            </p:txBody>
          </p:sp>
          <p:sp>
            <p:nvSpPr>
              <p:cNvPr id="226317" name="AutoShape 13"/>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2</a:t>
                </a:r>
              </a:p>
            </p:txBody>
          </p:sp>
          <p:sp>
            <p:nvSpPr>
              <p:cNvPr id="226318" name="AutoShape 14"/>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1</a:t>
                </a:r>
              </a:p>
            </p:txBody>
          </p:sp>
          <p:sp>
            <p:nvSpPr>
              <p:cNvPr id="226319" name="AutoShape 15"/>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0</a:t>
                </a:r>
              </a:p>
            </p:txBody>
          </p:sp>
          <p:grpSp>
            <p:nvGrpSpPr>
              <p:cNvPr id="226320" name="Group 16"/>
              <p:cNvGrpSpPr>
                <a:grpSpLocks/>
              </p:cNvGrpSpPr>
              <p:nvPr/>
            </p:nvGrpSpPr>
            <p:grpSpPr bwMode="auto">
              <a:xfrm>
                <a:off x="5010" y="3000"/>
                <a:ext cx="48" cy="240"/>
                <a:chOff x="2400" y="2832"/>
                <a:chExt cx="48" cy="240"/>
              </a:xfrm>
            </p:grpSpPr>
            <p:sp>
              <p:nvSpPr>
                <p:cNvPr id="226321" name="Oval 17"/>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22" name="Oval 18"/>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23" name="Oval 19"/>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226324" name="Group 20"/>
            <p:cNvGrpSpPr>
              <a:grpSpLocks/>
            </p:cNvGrpSpPr>
            <p:nvPr/>
          </p:nvGrpSpPr>
          <p:grpSpPr bwMode="auto">
            <a:xfrm>
              <a:off x="432" y="1680"/>
              <a:ext cx="768" cy="2064"/>
              <a:chOff x="4656" y="1488"/>
              <a:chExt cx="768" cy="2064"/>
            </a:xfrm>
          </p:grpSpPr>
          <p:sp>
            <p:nvSpPr>
              <p:cNvPr id="226325" name="AutoShape 21"/>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Thread 31</a:t>
                </a:r>
              </a:p>
            </p:txBody>
          </p:sp>
          <p:sp>
            <p:nvSpPr>
              <p:cNvPr id="226326" name="AutoShape 22"/>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7</a:t>
                </a:r>
              </a:p>
            </p:txBody>
          </p:sp>
          <p:sp>
            <p:nvSpPr>
              <p:cNvPr id="226327" name="AutoShape 23"/>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6</a:t>
                </a:r>
              </a:p>
            </p:txBody>
          </p:sp>
          <p:sp>
            <p:nvSpPr>
              <p:cNvPr id="226328" name="AutoShape 24"/>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5</a:t>
                </a:r>
              </a:p>
            </p:txBody>
          </p:sp>
          <p:sp>
            <p:nvSpPr>
              <p:cNvPr id="226329" name="AutoShape 25"/>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4</a:t>
                </a:r>
              </a:p>
            </p:txBody>
          </p:sp>
          <p:sp>
            <p:nvSpPr>
              <p:cNvPr id="226330" name="AutoShape 26"/>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3</a:t>
                </a:r>
              </a:p>
            </p:txBody>
          </p:sp>
          <p:sp>
            <p:nvSpPr>
              <p:cNvPr id="226331" name="AutoShape 27"/>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2</a:t>
                </a:r>
              </a:p>
            </p:txBody>
          </p:sp>
          <p:sp>
            <p:nvSpPr>
              <p:cNvPr id="226332" name="AutoShape 28"/>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1</a:t>
                </a:r>
              </a:p>
            </p:txBody>
          </p:sp>
          <p:sp>
            <p:nvSpPr>
              <p:cNvPr id="226333" name="AutoShape 29"/>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0</a:t>
                </a:r>
              </a:p>
            </p:txBody>
          </p:sp>
          <p:grpSp>
            <p:nvGrpSpPr>
              <p:cNvPr id="226334" name="Group 30"/>
              <p:cNvGrpSpPr>
                <a:grpSpLocks/>
              </p:cNvGrpSpPr>
              <p:nvPr/>
            </p:nvGrpSpPr>
            <p:grpSpPr bwMode="auto">
              <a:xfrm>
                <a:off x="5010" y="3000"/>
                <a:ext cx="48" cy="240"/>
                <a:chOff x="2400" y="2832"/>
                <a:chExt cx="48" cy="240"/>
              </a:xfrm>
            </p:grpSpPr>
            <p:sp>
              <p:nvSpPr>
                <p:cNvPr id="226335" name="Oval 31"/>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36" name="Oval 32"/>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37" name="Oval 33"/>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26338" name="AutoShape 34"/>
            <p:cNvCxnSpPr>
              <a:cxnSpLocks noChangeShapeType="1"/>
              <a:stCxn id="226333" idx="4"/>
              <a:endCxn id="226319" idx="2"/>
            </p:cNvCxnSpPr>
            <p:nvPr/>
          </p:nvCxnSpPr>
          <p:spPr bwMode="auto">
            <a:xfrm>
              <a:off x="1136" y="1832"/>
              <a:ext cx="832" cy="0"/>
            </a:xfrm>
            <a:prstGeom prst="straightConnector1">
              <a:avLst/>
            </a:prstGeom>
            <a:noFill/>
            <a:ln w="25400">
              <a:solidFill>
                <a:schemeClr val="tx1"/>
              </a:solidFill>
              <a:round/>
              <a:headEnd/>
              <a:tailEnd type="triangle" w="lg" len="lg"/>
            </a:ln>
            <a:effectLst/>
          </p:spPr>
        </p:cxnSp>
        <p:cxnSp>
          <p:nvCxnSpPr>
            <p:cNvPr id="226339" name="AutoShape 35"/>
            <p:cNvCxnSpPr>
              <a:cxnSpLocks noChangeShapeType="1"/>
              <a:stCxn id="226332" idx="4"/>
              <a:endCxn id="226318" idx="2"/>
            </p:cNvCxnSpPr>
            <p:nvPr/>
          </p:nvCxnSpPr>
          <p:spPr bwMode="auto">
            <a:xfrm>
              <a:off x="1136" y="2000"/>
              <a:ext cx="832" cy="0"/>
            </a:xfrm>
            <a:prstGeom prst="straightConnector1">
              <a:avLst/>
            </a:prstGeom>
            <a:noFill/>
            <a:ln w="25400">
              <a:solidFill>
                <a:schemeClr val="tx1"/>
              </a:solidFill>
              <a:round/>
              <a:headEnd/>
              <a:tailEnd type="triangle" w="lg" len="lg"/>
            </a:ln>
            <a:effectLst/>
          </p:spPr>
        </p:cxnSp>
        <p:cxnSp>
          <p:nvCxnSpPr>
            <p:cNvPr id="226340" name="AutoShape 36"/>
            <p:cNvCxnSpPr>
              <a:cxnSpLocks noChangeShapeType="1"/>
              <a:stCxn id="226331" idx="4"/>
              <a:endCxn id="226317" idx="2"/>
            </p:cNvCxnSpPr>
            <p:nvPr/>
          </p:nvCxnSpPr>
          <p:spPr bwMode="auto">
            <a:xfrm>
              <a:off x="1136" y="2174"/>
              <a:ext cx="832" cy="0"/>
            </a:xfrm>
            <a:prstGeom prst="straightConnector1">
              <a:avLst/>
            </a:prstGeom>
            <a:noFill/>
            <a:ln w="25400">
              <a:solidFill>
                <a:schemeClr val="tx1"/>
              </a:solidFill>
              <a:round/>
              <a:headEnd/>
              <a:tailEnd type="triangle" w="lg" len="lg"/>
            </a:ln>
            <a:effectLst/>
          </p:spPr>
        </p:cxnSp>
        <p:cxnSp>
          <p:nvCxnSpPr>
            <p:cNvPr id="226341" name="AutoShape 37"/>
            <p:cNvCxnSpPr>
              <a:cxnSpLocks noChangeShapeType="1"/>
              <a:stCxn id="226330" idx="4"/>
              <a:endCxn id="226316" idx="2"/>
            </p:cNvCxnSpPr>
            <p:nvPr/>
          </p:nvCxnSpPr>
          <p:spPr bwMode="auto">
            <a:xfrm>
              <a:off x="1136" y="2342"/>
              <a:ext cx="832" cy="0"/>
            </a:xfrm>
            <a:prstGeom prst="straightConnector1">
              <a:avLst/>
            </a:prstGeom>
            <a:noFill/>
            <a:ln w="25400">
              <a:solidFill>
                <a:schemeClr val="tx1"/>
              </a:solidFill>
              <a:round/>
              <a:headEnd/>
              <a:tailEnd type="triangle" w="lg" len="lg"/>
            </a:ln>
            <a:effectLst/>
          </p:spPr>
        </p:cxnSp>
        <p:cxnSp>
          <p:nvCxnSpPr>
            <p:cNvPr id="226342" name="AutoShape 38"/>
            <p:cNvCxnSpPr>
              <a:cxnSpLocks noChangeShapeType="1"/>
              <a:stCxn id="226329" idx="4"/>
              <a:endCxn id="226315" idx="2"/>
            </p:cNvCxnSpPr>
            <p:nvPr/>
          </p:nvCxnSpPr>
          <p:spPr bwMode="auto">
            <a:xfrm>
              <a:off x="1136" y="2516"/>
              <a:ext cx="832" cy="0"/>
            </a:xfrm>
            <a:prstGeom prst="straightConnector1">
              <a:avLst/>
            </a:prstGeom>
            <a:noFill/>
            <a:ln w="25400">
              <a:solidFill>
                <a:schemeClr val="tx1"/>
              </a:solidFill>
              <a:round/>
              <a:headEnd/>
              <a:tailEnd type="triangle" w="lg" len="lg"/>
            </a:ln>
            <a:effectLst/>
          </p:spPr>
        </p:cxnSp>
        <p:cxnSp>
          <p:nvCxnSpPr>
            <p:cNvPr id="226343" name="AutoShape 39"/>
            <p:cNvCxnSpPr>
              <a:cxnSpLocks noChangeShapeType="1"/>
              <a:stCxn id="226328" idx="4"/>
              <a:endCxn id="226314" idx="2"/>
            </p:cNvCxnSpPr>
            <p:nvPr/>
          </p:nvCxnSpPr>
          <p:spPr bwMode="auto">
            <a:xfrm>
              <a:off x="1136" y="2690"/>
              <a:ext cx="832" cy="0"/>
            </a:xfrm>
            <a:prstGeom prst="straightConnector1">
              <a:avLst/>
            </a:prstGeom>
            <a:noFill/>
            <a:ln w="25400">
              <a:solidFill>
                <a:schemeClr val="tx1"/>
              </a:solidFill>
              <a:round/>
              <a:headEnd/>
              <a:tailEnd type="triangle" w="lg" len="lg"/>
            </a:ln>
            <a:effectLst/>
          </p:spPr>
        </p:cxnSp>
        <p:cxnSp>
          <p:nvCxnSpPr>
            <p:cNvPr id="226344" name="AutoShape 40"/>
            <p:cNvCxnSpPr>
              <a:cxnSpLocks noChangeShapeType="1"/>
              <a:stCxn id="226327" idx="4"/>
              <a:endCxn id="226313" idx="2"/>
            </p:cNvCxnSpPr>
            <p:nvPr/>
          </p:nvCxnSpPr>
          <p:spPr bwMode="auto">
            <a:xfrm>
              <a:off x="1136" y="2858"/>
              <a:ext cx="832" cy="0"/>
            </a:xfrm>
            <a:prstGeom prst="straightConnector1">
              <a:avLst/>
            </a:prstGeom>
            <a:noFill/>
            <a:ln w="25400">
              <a:solidFill>
                <a:schemeClr val="tx1"/>
              </a:solidFill>
              <a:round/>
              <a:headEnd/>
              <a:tailEnd type="triangle" w="lg" len="lg"/>
            </a:ln>
            <a:effectLst/>
          </p:spPr>
        </p:cxnSp>
        <p:cxnSp>
          <p:nvCxnSpPr>
            <p:cNvPr id="226345" name="AutoShape 41"/>
            <p:cNvCxnSpPr>
              <a:cxnSpLocks noChangeShapeType="1"/>
              <a:stCxn id="226326" idx="4"/>
              <a:endCxn id="226312" idx="2"/>
            </p:cNvCxnSpPr>
            <p:nvPr/>
          </p:nvCxnSpPr>
          <p:spPr bwMode="auto">
            <a:xfrm>
              <a:off x="1136" y="3032"/>
              <a:ext cx="832" cy="0"/>
            </a:xfrm>
            <a:prstGeom prst="straightConnector1">
              <a:avLst/>
            </a:prstGeom>
            <a:noFill/>
            <a:ln w="25400">
              <a:solidFill>
                <a:schemeClr val="tx1"/>
              </a:solidFill>
              <a:round/>
              <a:headEnd/>
              <a:tailEnd type="triangle" w="lg" len="lg"/>
            </a:ln>
            <a:effectLst/>
          </p:spPr>
        </p:cxnSp>
        <p:cxnSp>
          <p:nvCxnSpPr>
            <p:cNvPr id="226346" name="AutoShape 42"/>
            <p:cNvCxnSpPr>
              <a:cxnSpLocks noChangeShapeType="1"/>
              <a:stCxn id="226325" idx="4"/>
              <a:endCxn id="226311" idx="2"/>
            </p:cNvCxnSpPr>
            <p:nvPr/>
          </p:nvCxnSpPr>
          <p:spPr bwMode="auto">
            <a:xfrm>
              <a:off x="1136" y="3656"/>
              <a:ext cx="832" cy="0"/>
            </a:xfrm>
            <a:prstGeom prst="straightConnector1">
              <a:avLst/>
            </a:prstGeom>
            <a:noFill/>
            <a:ln w="25400">
              <a:solidFill>
                <a:schemeClr val="tx1"/>
              </a:solidFill>
              <a:round/>
              <a:headEnd/>
              <a:tailEnd type="triangle" w="lg" len="lg"/>
            </a:ln>
            <a:effectLst/>
          </p:spPr>
        </p:cxnSp>
      </p:grpSp>
      <p:grpSp>
        <p:nvGrpSpPr>
          <p:cNvPr id="226347" name="Group 43"/>
          <p:cNvGrpSpPr>
            <a:grpSpLocks/>
          </p:cNvGrpSpPr>
          <p:nvPr/>
        </p:nvGrpSpPr>
        <p:grpSpPr bwMode="auto">
          <a:xfrm>
            <a:off x="7404099" y="2667000"/>
            <a:ext cx="3657600" cy="3276600"/>
            <a:chOff x="3024" y="1680"/>
            <a:chExt cx="2304" cy="2064"/>
          </a:xfrm>
        </p:grpSpPr>
        <p:grpSp>
          <p:nvGrpSpPr>
            <p:cNvPr id="226348" name="Group 44"/>
            <p:cNvGrpSpPr>
              <a:grpSpLocks/>
            </p:cNvGrpSpPr>
            <p:nvPr/>
          </p:nvGrpSpPr>
          <p:grpSpPr bwMode="auto">
            <a:xfrm>
              <a:off x="4560" y="1680"/>
              <a:ext cx="768" cy="2064"/>
              <a:chOff x="4656" y="1488"/>
              <a:chExt cx="768" cy="2064"/>
            </a:xfrm>
          </p:grpSpPr>
          <p:sp>
            <p:nvSpPr>
              <p:cNvPr id="226349" name="AutoShape 45"/>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31</a:t>
                </a:r>
              </a:p>
            </p:txBody>
          </p:sp>
          <p:sp>
            <p:nvSpPr>
              <p:cNvPr id="226350" name="AutoShape 46"/>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7</a:t>
                </a:r>
              </a:p>
            </p:txBody>
          </p:sp>
          <p:sp>
            <p:nvSpPr>
              <p:cNvPr id="226351" name="AutoShape 47"/>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6</a:t>
                </a:r>
              </a:p>
            </p:txBody>
          </p:sp>
          <p:sp>
            <p:nvSpPr>
              <p:cNvPr id="226352" name="AutoShape 48"/>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5</a:t>
                </a:r>
              </a:p>
            </p:txBody>
          </p:sp>
          <p:sp>
            <p:nvSpPr>
              <p:cNvPr id="226353" name="AutoShape 49"/>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4</a:t>
                </a:r>
              </a:p>
            </p:txBody>
          </p:sp>
          <p:sp>
            <p:nvSpPr>
              <p:cNvPr id="226354" name="AutoShape 50"/>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3</a:t>
                </a:r>
              </a:p>
            </p:txBody>
          </p:sp>
          <p:sp>
            <p:nvSpPr>
              <p:cNvPr id="226355" name="AutoShape 51"/>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2</a:t>
                </a:r>
              </a:p>
            </p:txBody>
          </p:sp>
          <p:sp>
            <p:nvSpPr>
              <p:cNvPr id="226356" name="AutoShape 52"/>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1</a:t>
                </a:r>
              </a:p>
            </p:txBody>
          </p:sp>
          <p:sp>
            <p:nvSpPr>
              <p:cNvPr id="226357" name="AutoShape 53"/>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0</a:t>
                </a:r>
              </a:p>
            </p:txBody>
          </p:sp>
          <p:grpSp>
            <p:nvGrpSpPr>
              <p:cNvPr id="226358" name="Group 54"/>
              <p:cNvGrpSpPr>
                <a:grpSpLocks/>
              </p:cNvGrpSpPr>
              <p:nvPr/>
            </p:nvGrpSpPr>
            <p:grpSpPr bwMode="auto">
              <a:xfrm>
                <a:off x="5010" y="3000"/>
                <a:ext cx="48" cy="240"/>
                <a:chOff x="2400" y="2832"/>
                <a:chExt cx="48" cy="240"/>
              </a:xfrm>
            </p:grpSpPr>
            <p:sp>
              <p:nvSpPr>
                <p:cNvPr id="226359" name="Oval 55"/>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60" name="Oval 56"/>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61" name="Oval 57"/>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226362" name="Group 58"/>
            <p:cNvGrpSpPr>
              <a:grpSpLocks/>
            </p:cNvGrpSpPr>
            <p:nvPr/>
          </p:nvGrpSpPr>
          <p:grpSpPr bwMode="auto">
            <a:xfrm>
              <a:off x="3024" y="1680"/>
              <a:ext cx="768" cy="2064"/>
              <a:chOff x="4656" y="1488"/>
              <a:chExt cx="768" cy="2064"/>
            </a:xfrm>
          </p:grpSpPr>
          <p:sp>
            <p:nvSpPr>
              <p:cNvPr id="226363" name="AutoShape 59"/>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Thread 31</a:t>
                </a:r>
              </a:p>
            </p:txBody>
          </p:sp>
          <p:sp>
            <p:nvSpPr>
              <p:cNvPr id="226364" name="AutoShape 60"/>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7</a:t>
                </a:r>
              </a:p>
            </p:txBody>
          </p:sp>
          <p:sp>
            <p:nvSpPr>
              <p:cNvPr id="226365" name="AutoShape 61"/>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6</a:t>
                </a:r>
              </a:p>
            </p:txBody>
          </p:sp>
          <p:sp>
            <p:nvSpPr>
              <p:cNvPr id="226366" name="AutoShape 62"/>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5</a:t>
                </a:r>
              </a:p>
            </p:txBody>
          </p:sp>
          <p:sp>
            <p:nvSpPr>
              <p:cNvPr id="226367" name="AutoShape 63"/>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4</a:t>
                </a:r>
              </a:p>
            </p:txBody>
          </p:sp>
          <p:sp>
            <p:nvSpPr>
              <p:cNvPr id="226368" name="AutoShape 64"/>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3</a:t>
                </a:r>
              </a:p>
            </p:txBody>
          </p:sp>
          <p:sp>
            <p:nvSpPr>
              <p:cNvPr id="226369" name="AutoShape 65"/>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2</a:t>
                </a:r>
              </a:p>
            </p:txBody>
          </p:sp>
          <p:sp>
            <p:nvSpPr>
              <p:cNvPr id="226370" name="AutoShape 66"/>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1</a:t>
                </a:r>
              </a:p>
            </p:txBody>
          </p:sp>
          <p:sp>
            <p:nvSpPr>
              <p:cNvPr id="226371" name="AutoShape 67"/>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0</a:t>
                </a:r>
              </a:p>
            </p:txBody>
          </p:sp>
          <p:grpSp>
            <p:nvGrpSpPr>
              <p:cNvPr id="226372" name="Group 68"/>
              <p:cNvGrpSpPr>
                <a:grpSpLocks/>
              </p:cNvGrpSpPr>
              <p:nvPr/>
            </p:nvGrpSpPr>
            <p:grpSpPr bwMode="auto">
              <a:xfrm>
                <a:off x="5010" y="3000"/>
                <a:ext cx="48" cy="240"/>
                <a:chOff x="2400" y="2832"/>
                <a:chExt cx="48" cy="240"/>
              </a:xfrm>
            </p:grpSpPr>
            <p:sp>
              <p:nvSpPr>
                <p:cNvPr id="226373" name="Oval 69"/>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74" name="Oval 70"/>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75" name="Oval 71"/>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26376" name="AutoShape 72"/>
            <p:cNvCxnSpPr>
              <a:cxnSpLocks noChangeShapeType="1"/>
              <a:stCxn id="226371" idx="4"/>
              <a:endCxn id="226356" idx="2"/>
            </p:cNvCxnSpPr>
            <p:nvPr/>
          </p:nvCxnSpPr>
          <p:spPr bwMode="auto">
            <a:xfrm>
              <a:off x="3728" y="1832"/>
              <a:ext cx="832" cy="168"/>
            </a:xfrm>
            <a:prstGeom prst="straightConnector1">
              <a:avLst/>
            </a:prstGeom>
            <a:noFill/>
            <a:ln w="25400">
              <a:solidFill>
                <a:schemeClr val="tx1"/>
              </a:solidFill>
              <a:round/>
              <a:headEnd/>
              <a:tailEnd type="triangle" w="lg" len="lg"/>
            </a:ln>
            <a:effectLst/>
          </p:spPr>
        </p:cxnSp>
        <p:cxnSp>
          <p:nvCxnSpPr>
            <p:cNvPr id="226377" name="AutoShape 73"/>
            <p:cNvCxnSpPr>
              <a:cxnSpLocks noChangeShapeType="1"/>
              <a:stCxn id="226370" idx="4"/>
              <a:endCxn id="226352" idx="2"/>
            </p:cNvCxnSpPr>
            <p:nvPr/>
          </p:nvCxnSpPr>
          <p:spPr bwMode="auto">
            <a:xfrm>
              <a:off x="3728" y="2000"/>
              <a:ext cx="832" cy="690"/>
            </a:xfrm>
            <a:prstGeom prst="straightConnector1">
              <a:avLst/>
            </a:prstGeom>
            <a:noFill/>
            <a:ln w="25400">
              <a:solidFill>
                <a:schemeClr val="tx1"/>
              </a:solidFill>
              <a:round/>
              <a:headEnd/>
              <a:tailEnd type="triangle" w="lg" len="lg"/>
            </a:ln>
            <a:effectLst/>
          </p:spPr>
        </p:cxnSp>
        <p:cxnSp>
          <p:nvCxnSpPr>
            <p:cNvPr id="226378" name="AutoShape 74"/>
            <p:cNvCxnSpPr>
              <a:cxnSpLocks noChangeShapeType="1"/>
              <a:stCxn id="226369" idx="4"/>
              <a:endCxn id="226355" idx="2"/>
            </p:cNvCxnSpPr>
            <p:nvPr/>
          </p:nvCxnSpPr>
          <p:spPr bwMode="auto">
            <a:xfrm>
              <a:off x="3728" y="2174"/>
              <a:ext cx="832" cy="0"/>
            </a:xfrm>
            <a:prstGeom prst="straightConnector1">
              <a:avLst/>
            </a:prstGeom>
            <a:noFill/>
            <a:ln w="25400">
              <a:solidFill>
                <a:schemeClr val="tx1"/>
              </a:solidFill>
              <a:round/>
              <a:headEnd/>
              <a:tailEnd type="triangle" w="lg" len="lg"/>
            </a:ln>
            <a:effectLst/>
          </p:spPr>
        </p:cxnSp>
        <p:cxnSp>
          <p:nvCxnSpPr>
            <p:cNvPr id="226379" name="AutoShape 75"/>
            <p:cNvCxnSpPr>
              <a:cxnSpLocks noChangeShapeType="1"/>
              <a:stCxn id="226368" idx="4"/>
              <a:endCxn id="226357" idx="2"/>
            </p:cNvCxnSpPr>
            <p:nvPr/>
          </p:nvCxnSpPr>
          <p:spPr bwMode="auto">
            <a:xfrm flipV="1">
              <a:off x="3728" y="1832"/>
              <a:ext cx="832" cy="510"/>
            </a:xfrm>
            <a:prstGeom prst="straightConnector1">
              <a:avLst/>
            </a:prstGeom>
            <a:noFill/>
            <a:ln w="25400">
              <a:solidFill>
                <a:schemeClr val="tx1"/>
              </a:solidFill>
              <a:round/>
              <a:headEnd/>
              <a:tailEnd type="triangle" w="lg" len="lg"/>
            </a:ln>
            <a:effectLst/>
          </p:spPr>
        </p:cxnSp>
        <p:cxnSp>
          <p:nvCxnSpPr>
            <p:cNvPr id="226380" name="AutoShape 76"/>
            <p:cNvCxnSpPr>
              <a:cxnSpLocks noChangeShapeType="1"/>
              <a:stCxn id="226367" idx="4"/>
              <a:endCxn id="226354" idx="2"/>
            </p:cNvCxnSpPr>
            <p:nvPr/>
          </p:nvCxnSpPr>
          <p:spPr bwMode="auto">
            <a:xfrm flipV="1">
              <a:off x="3728" y="2342"/>
              <a:ext cx="832" cy="174"/>
            </a:xfrm>
            <a:prstGeom prst="straightConnector1">
              <a:avLst/>
            </a:prstGeom>
            <a:noFill/>
            <a:ln w="25400">
              <a:solidFill>
                <a:schemeClr val="tx1"/>
              </a:solidFill>
              <a:round/>
              <a:headEnd/>
              <a:tailEnd type="triangle" w="lg" len="lg"/>
            </a:ln>
            <a:effectLst/>
          </p:spPr>
        </p:cxnSp>
        <p:cxnSp>
          <p:nvCxnSpPr>
            <p:cNvPr id="226381" name="AutoShape 77"/>
            <p:cNvCxnSpPr>
              <a:cxnSpLocks noChangeShapeType="1"/>
              <a:stCxn id="226366" idx="4"/>
              <a:endCxn id="226350" idx="2"/>
            </p:cNvCxnSpPr>
            <p:nvPr/>
          </p:nvCxnSpPr>
          <p:spPr bwMode="auto">
            <a:xfrm>
              <a:off x="3728" y="2690"/>
              <a:ext cx="832" cy="342"/>
            </a:xfrm>
            <a:prstGeom prst="straightConnector1">
              <a:avLst/>
            </a:prstGeom>
            <a:noFill/>
            <a:ln w="25400">
              <a:solidFill>
                <a:schemeClr val="tx1"/>
              </a:solidFill>
              <a:round/>
              <a:headEnd/>
              <a:tailEnd type="triangle" w="lg" len="lg"/>
            </a:ln>
            <a:effectLst/>
          </p:spPr>
        </p:cxnSp>
        <p:cxnSp>
          <p:nvCxnSpPr>
            <p:cNvPr id="226382" name="AutoShape 78"/>
            <p:cNvCxnSpPr>
              <a:cxnSpLocks noChangeShapeType="1"/>
              <a:stCxn id="226365" idx="4"/>
              <a:endCxn id="226351" idx="2"/>
            </p:cNvCxnSpPr>
            <p:nvPr/>
          </p:nvCxnSpPr>
          <p:spPr bwMode="auto">
            <a:xfrm>
              <a:off x="3728" y="2858"/>
              <a:ext cx="832" cy="0"/>
            </a:xfrm>
            <a:prstGeom prst="straightConnector1">
              <a:avLst/>
            </a:prstGeom>
            <a:noFill/>
            <a:ln w="25400">
              <a:solidFill>
                <a:schemeClr val="tx1"/>
              </a:solidFill>
              <a:round/>
              <a:headEnd/>
              <a:tailEnd type="triangle" w="lg" len="lg"/>
            </a:ln>
            <a:effectLst/>
          </p:spPr>
        </p:cxnSp>
        <p:cxnSp>
          <p:nvCxnSpPr>
            <p:cNvPr id="226383" name="AutoShape 79"/>
            <p:cNvCxnSpPr>
              <a:cxnSpLocks noChangeShapeType="1"/>
              <a:stCxn id="226364" idx="4"/>
              <a:endCxn id="226349" idx="2"/>
            </p:cNvCxnSpPr>
            <p:nvPr/>
          </p:nvCxnSpPr>
          <p:spPr bwMode="auto">
            <a:xfrm>
              <a:off x="3728" y="3032"/>
              <a:ext cx="832" cy="624"/>
            </a:xfrm>
            <a:prstGeom prst="straightConnector1">
              <a:avLst/>
            </a:prstGeom>
            <a:noFill/>
            <a:ln w="25400">
              <a:solidFill>
                <a:schemeClr val="tx1"/>
              </a:solidFill>
              <a:round/>
              <a:headEnd/>
              <a:tailEnd type="triangle" w="lg" len="lg"/>
            </a:ln>
            <a:effectLst/>
          </p:spPr>
        </p:cxnSp>
        <p:cxnSp>
          <p:nvCxnSpPr>
            <p:cNvPr id="226384" name="AutoShape 80"/>
            <p:cNvCxnSpPr>
              <a:cxnSpLocks noChangeShapeType="1"/>
              <a:stCxn id="226363" idx="4"/>
              <a:endCxn id="226353" idx="2"/>
            </p:cNvCxnSpPr>
            <p:nvPr/>
          </p:nvCxnSpPr>
          <p:spPr bwMode="auto">
            <a:xfrm flipV="1">
              <a:off x="3728" y="2516"/>
              <a:ext cx="832" cy="1140"/>
            </a:xfrm>
            <a:prstGeom prst="straightConnector1">
              <a:avLst/>
            </a:prstGeom>
            <a:noFill/>
            <a:ln w="25400">
              <a:solidFill>
                <a:schemeClr val="tx1"/>
              </a:solidFill>
              <a:round/>
              <a:headEnd/>
              <a:tailEnd type="triangle" w="lg" len="lg"/>
            </a:ln>
            <a:effectLst/>
          </p:spPr>
        </p:cxnSp>
      </p:grpSp>
      <mc:AlternateContent xmlns:mc="http://schemas.openxmlformats.org/markup-compatibility/2006" xmlns:a14="http://schemas.microsoft.com/office/drawing/2010/main">
        <mc:Choice Requires="a14">
          <p:sp>
            <p:nvSpPr>
              <p:cNvPr id="82" name="Rectangle 81"/>
              <p:cNvSpPr/>
              <p:nvPr/>
            </p:nvSpPr>
            <p:spPr>
              <a:xfrm>
                <a:off x="69687" y="6575370"/>
                <a:ext cx="631904" cy="215444"/>
              </a:xfrm>
              <a:prstGeom prst="rect">
                <a:avLst/>
              </a:prstGeom>
            </p:spPr>
            <p:txBody>
              <a:bodyPr wrap="none">
                <a:spAutoFit/>
              </a:bodyPr>
              <a:lstStyle/>
              <a:p>
                <a:r>
                  <a:rPr lang="en-US" sz="800" dirty="0"/>
                  <a:t>[NVIDIA]</a:t>
                </a:r>
                <a14:m>
                  <m:oMath xmlns:m="http://schemas.openxmlformats.org/officeDocument/2006/math">
                    <m:r>
                      <a:rPr lang="en-US" sz="800" b="0" i="1" smtClean="0">
                        <a:latin typeface="Cambria Math" panose="02040503050406030204" pitchFamily="18" charset="0"/>
                      </a:rPr>
                      <m:t>→</m:t>
                    </m:r>
                  </m:oMath>
                </a14:m>
                <a:endParaRPr lang="en-US" sz="800" dirty="0"/>
              </a:p>
            </p:txBody>
          </p:sp>
        </mc:Choice>
        <mc:Fallback xmlns="">
          <p:sp>
            <p:nvSpPr>
              <p:cNvPr id="82" name="Rectangle 81"/>
              <p:cNvSpPr>
                <a:spLocks noRot="1" noChangeAspect="1" noMove="1" noResize="1" noEditPoints="1" noAdjustHandles="1" noChangeArrowheads="1" noChangeShapeType="1" noTextEdit="1"/>
              </p:cNvSpPr>
              <p:nvPr/>
            </p:nvSpPr>
            <p:spPr>
              <a:xfrm>
                <a:off x="69687" y="6575370"/>
                <a:ext cx="631904" cy="215444"/>
              </a:xfrm>
              <a:prstGeom prst="rect">
                <a:avLst/>
              </a:prstGeom>
              <a:blipFill>
                <a:blip r:embed="rId3"/>
                <a:stretch>
                  <a:fillRect b="-1142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122936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Bank Addressing Examples</a:t>
            </a:r>
            <a:br>
              <a:rPr lang="en-US" dirty="0"/>
            </a:br>
            <a:r>
              <a:rPr lang="en-US" sz="2000" dirty="0"/>
              <a:t>Transactions Involving 4 Byte Words</a:t>
            </a:r>
            <a:endParaRPr lang="en-US" dirty="0"/>
          </a:p>
        </p:txBody>
      </p:sp>
      <p:sp>
        <p:nvSpPr>
          <p:cNvPr id="5" name="Slide Number Placeholder 4"/>
          <p:cNvSpPr>
            <a:spLocks noGrp="1"/>
          </p:cNvSpPr>
          <p:nvPr>
            <p:ph type="sldNum" sz="quarter" idx="12"/>
          </p:nvPr>
        </p:nvSpPr>
        <p:spPr/>
        <p:txBody>
          <a:bodyPr/>
          <a:lstStyle/>
          <a:p>
            <a:fld id="{D3CBA5F2-BA81-4598-939D-5BFFBD4009F6}" type="slidenum">
              <a:rPr lang="en-US" altLang="en-US" smtClean="0"/>
              <a:pPr/>
              <a:t>54</a:t>
            </a:fld>
            <a:endParaRPr lang="en-US" altLang="en-US"/>
          </a:p>
        </p:txBody>
      </p:sp>
      <p:pic>
        <p:nvPicPr>
          <p:cNvPr id="2050" name="Picture 2" descr="C:\Users\negrut\Academic\Classes\ME964\SupportMaterial\NVIDAmaterial\steveRennichMemJuly2011\Capture7.PNG"/>
          <p:cNvPicPr>
            <a:picLocks noChangeAspect="1" noChangeArrowheads="1"/>
          </p:cNvPicPr>
          <p:nvPr/>
        </p:nvPicPr>
        <p:blipFill rotWithShape="1">
          <a:blip r:embed="rId3">
            <a:extLst>
              <a:ext uri="{28A0092B-C50C-407E-A947-70E740481C1C}">
                <a14:useLocalDpi xmlns:a14="http://schemas.microsoft.com/office/drawing/2010/main" val="0"/>
              </a:ext>
            </a:extLst>
          </a:blip>
          <a:srcRect l="50139" t="24817" r="6636" b="14103"/>
          <a:stretch/>
        </p:blipFill>
        <p:spPr bwMode="auto">
          <a:xfrm>
            <a:off x="7281334" y="2649692"/>
            <a:ext cx="3952474" cy="3390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199" y="2046709"/>
            <a:ext cx="4470399" cy="523220"/>
          </a:xfrm>
          <a:prstGeom prst="rect">
            <a:avLst/>
          </a:prstGeom>
        </p:spPr>
        <p:txBody>
          <a:bodyPr wrap="square">
            <a:spAutoFit/>
          </a:bodyPr>
          <a:lstStyle/>
          <a:p>
            <a:r>
              <a:rPr lang="en-US" sz="1400" dirty="0">
                <a:latin typeface="+mj-lt"/>
              </a:rPr>
              <a:t>A case in which only the even banks end up being accessed, and the warps access different words in each bank</a:t>
            </a:r>
          </a:p>
        </p:txBody>
      </p:sp>
      <p:sp>
        <p:nvSpPr>
          <p:cNvPr id="6" name="Rectangle 5"/>
          <p:cNvSpPr/>
          <p:nvPr/>
        </p:nvSpPr>
        <p:spPr>
          <a:xfrm>
            <a:off x="6886904" y="2046709"/>
            <a:ext cx="4741333" cy="523220"/>
          </a:xfrm>
          <a:prstGeom prst="rect">
            <a:avLst/>
          </a:prstGeom>
        </p:spPr>
        <p:txBody>
          <a:bodyPr wrap="square">
            <a:spAutoFit/>
          </a:bodyPr>
          <a:lstStyle/>
          <a:p>
            <a:r>
              <a:rPr lang="en-US" sz="1400" dirty="0">
                <a:latin typeface="+mj-lt"/>
              </a:rPr>
              <a:t>A case in which the 32 threads in a warp access only banks 0, 8, 16, and 24 (and different words in these four banks)</a:t>
            </a:r>
          </a:p>
        </p:txBody>
      </p:sp>
      <p:pic>
        <p:nvPicPr>
          <p:cNvPr id="7" name="Picture 2" descr="C:\Users\negrut\Academic\Classes\ME964\SupportMaterial\NVIDAmaterial\steveRennichMemJuly2011\Capture7.PNG"/>
          <p:cNvPicPr>
            <a:picLocks noChangeAspect="1" noChangeArrowheads="1"/>
          </p:cNvPicPr>
          <p:nvPr/>
        </p:nvPicPr>
        <p:blipFill rotWithShape="1">
          <a:blip r:embed="rId3">
            <a:extLst>
              <a:ext uri="{28A0092B-C50C-407E-A947-70E740481C1C}">
                <a14:useLocalDpi xmlns:a14="http://schemas.microsoft.com/office/drawing/2010/main" val="0"/>
              </a:ext>
            </a:extLst>
          </a:blip>
          <a:srcRect l="6018" t="24817" r="49722" b="14103"/>
          <a:stretch/>
        </p:blipFill>
        <p:spPr bwMode="auto">
          <a:xfrm>
            <a:off x="820867" y="2649692"/>
            <a:ext cx="4047065" cy="33905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ctangle 3"/>
              <p:cNvSpPr/>
              <p:nvPr/>
            </p:nvSpPr>
            <p:spPr>
              <a:xfrm>
                <a:off x="69687" y="6575370"/>
                <a:ext cx="631904" cy="215444"/>
              </a:xfrm>
              <a:prstGeom prst="rect">
                <a:avLst/>
              </a:prstGeom>
            </p:spPr>
            <p:txBody>
              <a:bodyPr wrap="none">
                <a:spAutoFit/>
              </a:bodyPr>
              <a:lstStyle/>
              <a:p>
                <a:r>
                  <a:rPr lang="en-US" sz="800" dirty="0"/>
                  <a:t>[NVIDIA]</a:t>
                </a:r>
                <a14:m>
                  <m:oMath xmlns:m="http://schemas.openxmlformats.org/officeDocument/2006/math">
                    <m:r>
                      <a:rPr lang="en-US" sz="800" b="0" i="1" smtClean="0">
                        <a:latin typeface="Cambria Math" panose="02040503050406030204" pitchFamily="18" charset="0"/>
                      </a:rPr>
                      <m:t>→</m:t>
                    </m:r>
                  </m:oMath>
                </a14:m>
                <a:endParaRPr lang="en-US" sz="800" dirty="0"/>
              </a:p>
            </p:txBody>
          </p:sp>
        </mc:Choice>
        <mc:Fallback xmlns="">
          <p:sp>
            <p:nvSpPr>
              <p:cNvPr id="4" name="Rectangle 3"/>
              <p:cNvSpPr>
                <a:spLocks noRot="1" noChangeAspect="1" noMove="1" noResize="1" noEditPoints="1" noAdjustHandles="1" noChangeArrowheads="1" noChangeShapeType="1" noTextEdit="1"/>
              </p:cNvSpPr>
              <p:nvPr/>
            </p:nvSpPr>
            <p:spPr>
              <a:xfrm>
                <a:off x="69687" y="6575370"/>
                <a:ext cx="631904" cy="215444"/>
              </a:xfrm>
              <a:prstGeom prst="rect">
                <a:avLst/>
              </a:prstGeom>
              <a:blipFill>
                <a:blip r:embed="rId4"/>
                <a:stretch>
                  <a:fillRect b="-11429"/>
                </a:stretch>
              </a:blipFill>
            </p:spPr>
            <p:txBody>
              <a:bodyPr/>
              <a:lstStyle/>
              <a:p>
                <a:r>
                  <a:rPr lang="en-US">
                    <a:noFill/>
                  </a:rPr>
                  <a:t> </a:t>
                </a:r>
              </a:p>
            </p:txBody>
          </p:sp>
        </mc:Fallback>
      </mc:AlternateContent>
    </p:spTree>
    <p:extLst>
      <p:ext uri="{BB962C8B-B14F-4D97-AF65-F5344CB8AC3E}">
        <p14:creationId xmlns:p14="http://schemas.microsoft.com/office/powerpoint/2010/main" val="5259902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Examples</a:t>
            </a:r>
          </a:p>
        </p:txBody>
      </p:sp>
      <p:sp>
        <p:nvSpPr>
          <p:cNvPr id="5" name="Slide Number Placeholder 4"/>
          <p:cNvSpPr>
            <a:spLocks noGrp="1"/>
          </p:cNvSpPr>
          <p:nvPr>
            <p:ph type="sldNum" sz="quarter" idx="12"/>
          </p:nvPr>
        </p:nvSpPr>
        <p:spPr/>
        <p:txBody>
          <a:bodyPr/>
          <a:lstStyle/>
          <a:p>
            <a:fld id="{D3CBA5F2-BA81-4598-939D-5BFFBD4009F6}" type="slidenum">
              <a:rPr lang="en-US" altLang="en-US" smtClean="0"/>
              <a:pPr/>
              <a:t>55</a:t>
            </a:fld>
            <a:endParaRPr lang="en-US" altLang="en-US"/>
          </a:p>
        </p:txBody>
      </p:sp>
      <p:pic>
        <p:nvPicPr>
          <p:cNvPr id="3074" name="Picture 2" descr="C:\Users\negrut\Academic\Classes\ME964\SupportMaterial\NVIDAmaterial\steveRennichMemJuly2011\Capture8Multicast.PNG"/>
          <p:cNvPicPr>
            <a:picLocks noChangeAspect="1" noChangeArrowheads="1"/>
          </p:cNvPicPr>
          <p:nvPr/>
        </p:nvPicPr>
        <p:blipFill rotWithShape="1">
          <a:blip r:embed="rId3">
            <a:extLst>
              <a:ext uri="{28A0092B-C50C-407E-A947-70E740481C1C}">
                <a14:useLocalDpi xmlns:a14="http://schemas.microsoft.com/office/drawing/2010/main" val="0"/>
              </a:ext>
            </a:extLst>
          </a:blip>
          <a:srcRect l="5841" t="27120" r="50004" b="15235"/>
          <a:stretch/>
        </p:blipFill>
        <p:spPr bwMode="auto">
          <a:xfrm>
            <a:off x="659916" y="2836333"/>
            <a:ext cx="4037512" cy="3277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bwMode="auto">
          <a:xfrm>
            <a:off x="394113" y="1096124"/>
            <a:ext cx="8839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4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0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18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9pPr>
          </a:lstStyle>
          <a:p>
            <a:pPr marL="457200" indent="-457200">
              <a:lnSpc>
                <a:spcPct val="90000"/>
              </a:lnSpc>
            </a:pPr>
            <a:r>
              <a:rPr lang="en-US" sz="2200" dirty="0"/>
              <a:t>Two “no conflict” scenarios, </a:t>
            </a:r>
            <a:r>
              <a:rPr lang="en-US" sz="2200" u="sng" dirty="0">
                <a:solidFill>
                  <a:srgbClr val="0070C0"/>
                </a:solidFill>
              </a:rPr>
              <a:t>reading</a:t>
            </a:r>
            <a:r>
              <a:rPr lang="en-US" sz="2200" dirty="0"/>
              <a:t> operations:</a:t>
            </a:r>
          </a:p>
          <a:p>
            <a:pPr marL="806450" lvl="1" indent="-457200">
              <a:lnSpc>
                <a:spcPct val="90000"/>
              </a:lnSpc>
            </a:pPr>
            <a:r>
              <a:rPr lang="en-US" sz="1800" dirty="0"/>
              <a:t>Broadcast: all threads in a warp access the same word in a bank</a:t>
            </a:r>
          </a:p>
          <a:p>
            <a:pPr marL="806450" lvl="1" indent="-457200">
              <a:lnSpc>
                <a:spcPct val="90000"/>
              </a:lnSpc>
            </a:pPr>
            <a:r>
              <a:rPr lang="en-US" sz="1800" dirty="0"/>
              <a:t>Multicast: several threads in a warp access the same word in the same bank</a:t>
            </a:r>
          </a:p>
        </p:txBody>
      </p:sp>
      <p:grpSp>
        <p:nvGrpSpPr>
          <p:cNvPr id="4" name="Group 3"/>
          <p:cNvGrpSpPr/>
          <p:nvPr/>
        </p:nvGrpSpPr>
        <p:grpSpPr>
          <a:xfrm>
            <a:off x="6481234" y="2836333"/>
            <a:ext cx="3928533" cy="3277275"/>
            <a:chOff x="6096000" y="2806390"/>
            <a:chExt cx="3928533" cy="3277275"/>
          </a:xfrm>
        </p:grpSpPr>
        <p:pic>
          <p:nvPicPr>
            <p:cNvPr id="7" name="Picture 2" descr="C:\Users\negrut\Academic\Classes\ME964\SupportMaterial\NVIDAmaterial\steveRennichMemJuly2011\Capture8Multicast.PNG"/>
            <p:cNvPicPr>
              <a:picLocks noChangeAspect="1" noChangeArrowheads="1"/>
            </p:cNvPicPr>
            <p:nvPr/>
          </p:nvPicPr>
          <p:blipFill rotWithShape="1">
            <a:blip r:embed="rId3">
              <a:extLst>
                <a:ext uri="{28A0092B-C50C-407E-A947-70E740481C1C}">
                  <a14:useLocalDpi xmlns:a14="http://schemas.microsoft.com/office/drawing/2010/main" val="0"/>
                </a:ext>
              </a:extLst>
            </a:blip>
            <a:srcRect l="49692" t="27120" r="7345" b="15235"/>
            <a:stretch/>
          </p:blipFill>
          <p:spPr bwMode="auto">
            <a:xfrm>
              <a:off x="6096000" y="2806390"/>
              <a:ext cx="3928533" cy="3277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336367" y="2836333"/>
              <a:ext cx="2002366" cy="245534"/>
            </a:xfrm>
            <a:prstGeom prst="rect">
              <a:avLst/>
            </a:prstGeom>
            <a:solidFill>
              <a:srgbClr val="030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955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sz="3500" dirty="0"/>
              <a:t>Linear Addressing</a:t>
            </a:r>
          </a:p>
        </p:txBody>
      </p:sp>
      <p:sp>
        <p:nvSpPr>
          <p:cNvPr id="234499" name="Rectangle 3"/>
          <p:cNvSpPr>
            <a:spLocks noGrp="1" noChangeArrowheads="1"/>
          </p:cNvSpPr>
          <p:nvPr>
            <p:ph type="body" idx="4294967295"/>
          </p:nvPr>
        </p:nvSpPr>
        <p:spPr>
          <a:xfrm>
            <a:off x="875370" y="1125400"/>
            <a:ext cx="10885449" cy="2743200"/>
          </a:xfrm>
        </p:spPr>
        <p:txBody>
          <a:bodyPr/>
          <a:lstStyle/>
          <a:p>
            <a:pPr marL="457200" indent="-457200"/>
            <a:r>
              <a:rPr lang="en-US" sz="2200" dirty="0"/>
              <a:t>Given:</a:t>
            </a:r>
          </a:p>
          <a:p>
            <a:pPr marL="0" indent="0">
              <a:buNone/>
            </a:pPr>
            <a:r>
              <a:rPr lang="en-US" sz="2000" dirty="0">
                <a:solidFill>
                  <a:srgbClr val="FF00FF"/>
                </a:solidFill>
                <a:latin typeface="Consolas" pitchFamily="49" charset="0"/>
                <a:cs typeface="Consolas" pitchFamily="49" charset="0"/>
              </a:rPr>
              <a:t>__shared__</a:t>
            </a:r>
            <a:r>
              <a:rPr lang="en-US" sz="2000" dirty="0">
                <a:solidFill>
                  <a:prstClr val="black"/>
                </a:solidFill>
                <a:latin typeface="Consolas" pitchFamily="49" charset="0"/>
                <a:cs typeface="Consolas" pitchFamily="49" charset="0"/>
              </a:rPr>
              <a:t> </a:t>
            </a:r>
            <a:r>
              <a:rPr lang="en-US" sz="2000" dirty="0">
                <a:solidFill>
                  <a:srgbClr val="0000FF"/>
                </a:solidFill>
                <a:latin typeface="Consolas" pitchFamily="49" charset="0"/>
                <a:cs typeface="Consolas" pitchFamily="49" charset="0"/>
              </a:rPr>
              <a:t>float</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sharedM</a:t>
            </a:r>
            <a:r>
              <a:rPr lang="en-US" sz="2000" dirty="0">
                <a:solidFill>
                  <a:prstClr val="black"/>
                </a:solidFill>
                <a:latin typeface="Consolas" pitchFamily="49" charset="0"/>
                <a:cs typeface="Consolas" pitchFamily="49" charset="0"/>
              </a:rPr>
              <a:t>[256]; </a:t>
            </a:r>
          </a:p>
          <a:p>
            <a:pPr marL="0" indent="0">
              <a:buNone/>
            </a:pPr>
            <a:r>
              <a:rPr lang="en-US" sz="2000" dirty="0">
                <a:solidFill>
                  <a:srgbClr val="0000FF"/>
                </a:solidFill>
                <a:latin typeface="Consolas" pitchFamily="49" charset="0"/>
                <a:cs typeface="Consolas" pitchFamily="49" charset="0"/>
              </a:rPr>
              <a:t>float</a:t>
            </a:r>
            <a:r>
              <a:rPr lang="en-US" sz="2000" dirty="0">
                <a:solidFill>
                  <a:prstClr val="black"/>
                </a:solidFill>
                <a:latin typeface="Consolas" pitchFamily="49" charset="0"/>
                <a:cs typeface="Consolas" pitchFamily="49" charset="0"/>
              </a:rPr>
              <a:t> foo =  </a:t>
            </a:r>
            <a:r>
              <a:rPr lang="en-US" sz="2000" dirty="0" err="1">
                <a:solidFill>
                  <a:prstClr val="black"/>
                </a:solidFill>
                <a:latin typeface="Consolas" pitchFamily="49" charset="0"/>
                <a:cs typeface="Consolas" pitchFamily="49" charset="0"/>
              </a:rPr>
              <a:t>sharedM</a:t>
            </a:r>
            <a:r>
              <a:rPr lang="en-US" sz="2000" dirty="0">
                <a:solidFill>
                  <a:prstClr val="black"/>
                </a:solidFill>
                <a:latin typeface="Consolas" pitchFamily="49" charset="0"/>
                <a:cs typeface="Consolas" pitchFamily="49" charset="0"/>
              </a:rPr>
              <a:t>[</a:t>
            </a:r>
            <a:r>
              <a:rPr lang="en-US" sz="2000" dirty="0" err="1">
                <a:solidFill>
                  <a:prstClr val="black"/>
                </a:solidFill>
                <a:latin typeface="Consolas" pitchFamily="49" charset="0"/>
                <a:cs typeface="Consolas" pitchFamily="49" charset="0"/>
              </a:rPr>
              <a:t>baseIndex</a:t>
            </a:r>
            <a:r>
              <a:rPr lang="en-US" sz="2000" dirty="0">
                <a:solidFill>
                  <a:prstClr val="black"/>
                </a:solidFill>
                <a:latin typeface="Consolas" pitchFamily="49" charset="0"/>
                <a:cs typeface="Consolas" pitchFamily="49" charset="0"/>
              </a:rPr>
              <a:t> + s * </a:t>
            </a:r>
            <a:r>
              <a:rPr lang="en-US" sz="2000" dirty="0" err="1">
                <a:solidFill>
                  <a:srgbClr val="FF00FF"/>
                </a:solidFill>
                <a:latin typeface="Consolas" pitchFamily="49" charset="0"/>
                <a:cs typeface="Consolas" pitchFamily="49" charset="0"/>
              </a:rPr>
              <a:t>threadIdx</a:t>
            </a:r>
            <a:r>
              <a:rPr lang="en-US" sz="2000" dirty="0" err="1">
                <a:solidFill>
                  <a:prstClr val="black"/>
                </a:solidFill>
                <a:latin typeface="Consolas" pitchFamily="49" charset="0"/>
                <a:cs typeface="Consolas" pitchFamily="49" charset="0"/>
              </a:rPr>
              <a:t>.x</a:t>
            </a:r>
            <a:r>
              <a:rPr lang="en-US" sz="2000" dirty="0">
                <a:solidFill>
                  <a:prstClr val="black"/>
                </a:solidFill>
                <a:latin typeface="Consolas" pitchFamily="49" charset="0"/>
                <a:cs typeface="Consolas" pitchFamily="49" charset="0"/>
              </a:rPr>
              <a:t>];</a:t>
            </a:r>
          </a:p>
          <a:p>
            <a:pPr marL="457200" indent="-457200" algn="ctr">
              <a:buNone/>
            </a:pPr>
            <a:endParaRPr lang="en-US" sz="2000" dirty="0">
              <a:solidFill>
                <a:schemeClr val="tx2"/>
              </a:solidFill>
            </a:endParaRPr>
          </a:p>
          <a:p>
            <a:pPr marL="457200" indent="-457200"/>
            <a:r>
              <a:rPr lang="en-US" sz="2200" dirty="0"/>
              <a:t>This is bank-conflict-free if </a:t>
            </a:r>
            <a:r>
              <a:rPr lang="en-US" dirty="0">
                <a:solidFill>
                  <a:srgbClr val="0070C0"/>
                </a:solidFill>
                <a:latin typeface="Consolas" pitchFamily="49" charset="0"/>
                <a:cs typeface="Consolas" pitchFamily="49" charset="0"/>
              </a:rPr>
              <a:t>s</a:t>
            </a:r>
            <a:r>
              <a:rPr lang="en-US" sz="2200" dirty="0"/>
              <a:t> shares no common factors with the number of banks </a:t>
            </a:r>
          </a:p>
          <a:p>
            <a:pPr marL="974725" lvl="1" indent="-403225"/>
            <a:r>
              <a:rPr lang="en-US" dirty="0"/>
              <a:t>Conclusion: you are fine if </a:t>
            </a:r>
            <a:r>
              <a:rPr lang="en-US" dirty="0">
                <a:solidFill>
                  <a:srgbClr val="0070C0"/>
                </a:solidFill>
                <a:latin typeface="Consolas" pitchFamily="49" charset="0"/>
                <a:cs typeface="Consolas" pitchFamily="49" charset="0"/>
              </a:rPr>
              <a:t>s</a:t>
            </a:r>
            <a:r>
              <a:rPr lang="en-US" dirty="0"/>
              <a:t> is </a:t>
            </a:r>
            <a:r>
              <a:rPr lang="en-US" u="sng" dirty="0"/>
              <a:t>odd</a:t>
            </a:r>
            <a:endParaRPr lang="en-US" u="sng" dirty="0">
              <a:solidFill>
                <a:schemeClr val="accent2"/>
              </a:solidFill>
            </a:endParaRPr>
          </a:p>
        </p:txBody>
      </p:sp>
      <p:grpSp>
        <p:nvGrpSpPr>
          <p:cNvPr id="5" name="Group 4"/>
          <p:cNvGrpSpPr/>
          <p:nvPr/>
        </p:nvGrpSpPr>
        <p:grpSpPr>
          <a:xfrm>
            <a:off x="6584795" y="3707123"/>
            <a:ext cx="2209800" cy="2554287"/>
            <a:chOff x="6584795" y="3707123"/>
            <a:chExt cx="2209800" cy="2554287"/>
          </a:xfrm>
        </p:grpSpPr>
        <p:grpSp>
          <p:nvGrpSpPr>
            <p:cNvPr id="234539" name="Group 43"/>
            <p:cNvGrpSpPr>
              <a:grpSpLocks/>
            </p:cNvGrpSpPr>
            <p:nvPr/>
          </p:nvGrpSpPr>
          <p:grpSpPr bwMode="auto">
            <a:xfrm>
              <a:off x="8057995" y="3975410"/>
              <a:ext cx="736600" cy="2286000"/>
              <a:chOff x="4656" y="1488"/>
              <a:chExt cx="768" cy="2064"/>
            </a:xfrm>
          </p:grpSpPr>
          <p:sp>
            <p:nvSpPr>
              <p:cNvPr id="234540" name="AutoShape 44"/>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34541" name="AutoShape 45"/>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34542" name="AutoShape 46"/>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34543" name="AutoShape 47"/>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34544" name="AutoShape 48"/>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4</a:t>
                </a:r>
              </a:p>
            </p:txBody>
          </p:sp>
          <p:sp>
            <p:nvSpPr>
              <p:cNvPr id="234545" name="AutoShape 49"/>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a:t>
                </a:r>
              </a:p>
            </p:txBody>
          </p:sp>
          <p:sp>
            <p:nvSpPr>
              <p:cNvPr id="234546" name="AutoShape 50"/>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34547" name="AutoShape 51"/>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1</a:t>
                </a:r>
              </a:p>
            </p:txBody>
          </p:sp>
          <p:sp>
            <p:nvSpPr>
              <p:cNvPr id="234548" name="AutoShape 52"/>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grpSp>
            <p:nvGrpSpPr>
              <p:cNvPr id="234549" name="Group 53"/>
              <p:cNvGrpSpPr>
                <a:grpSpLocks/>
              </p:cNvGrpSpPr>
              <p:nvPr/>
            </p:nvGrpSpPr>
            <p:grpSpPr bwMode="auto">
              <a:xfrm>
                <a:off x="5010" y="3000"/>
                <a:ext cx="48" cy="240"/>
                <a:chOff x="2400" y="2832"/>
                <a:chExt cx="48" cy="240"/>
              </a:xfrm>
            </p:grpSpPr>
            <p:sp>
              <p:nvSpPr>
                <p:cNvPr id="234550" name="Oval 54"/>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51" name="Oval 55"/>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52" name="Oval 56"/>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234553" name="Group 57"/>
            <p:cNvGrpSpPr>
              <a:grpSpLocks/>
            </p:cNvGrpSpPr>
            <p:nvPr/>
          </p:nvGrpSpPr>
          <p:grpSpPr bwMode="auto">
            <a:xfrm>
              <a:off x="6584795" y="3975410"/>
              <a:ext cx="736600" cy="2286000"/>
              <a:chOff x="4656" y="1488"/>
              <a:chExt cx="768" cy="2064"/>
            </a:xfrm>
          </p:grpSpPr>
          <p:sp>
            <p:nvSpPr>
              <p:cNvPr id="234554" name="AutoShape 58"/>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31</a:t>
                </a:r>
              </a:p>
            </p:txBody>
          </p:sp>
          <p:sp>
            <p:nvSpPr>
              <p:cNvPr id="234555" name="AutoShape 59"/>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7</a:t>
                </a:r>
              </a:p>
            </p:txBody>
          </p:sp>
          <p:sp>
            <p:nvSpPr>
              <p:cNvPr id="234556" name="AutoShape 60"/>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6</a:t>
                </a:r>
              </a:p>
            </p:txBody>
          </p:sp>
          <p:sp>
            <p:nvSpPr>
              <p:cNvPr id="234557" name="AutoShape 61"/>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5</a:t>
                </a:r>
              </a:p>
            </p:txBody>
          </p:sp>
          <p:sp>
            <p:nvSpPr>
              <p:cNvPr id="234558" name="AutoShape 62"/>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4</a:t>
                </a:r>
              </a:p>
            </p:txBody>
          </p:sp>
          <p:sp>
            <p:nvSpPr>
              <p:cNvPr id="234559" name="AutoShape 63"/>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34560" name="AutoShape 64"/>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34561" name="AutoShape 65"/>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34562" name="AutoShape 66"/>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grpSp>
            <p:nvGrpSpPr>
              <p:cNvPr id="234563" name="Group 67"/>
              <p:cNvGrpSpPr>
                <a:grpSpLocks/>
              </p:cNvGrpSpPr>
              <p:nvPr/>
            </p:nvGrpSpPr>
            <p:grpSpPr bwMode="auto">
              <a:xfrm>
                <a:off x="5010" y="3000"/>
                <a:ext cx="48" cy="240"/>
                <a:chOff x="2400" y="2832"/>
                <a:chExt cx="48" cy="240"/>
              </a:xfrm>
            </p:grpSpPr>
            <p:sp>
              <p:nvSpPr>
                <p:cNvPr id="234564" name="Oval 68"/>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65" name="Oval 69"/>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66" name="Oval 70"/>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34567" name="AutoShape 71"/>
            <p:cNvCxnSpPr>
              <a:cxnSpLocks noChangeShapeType="1"/>
              <a:stCxn id="234562" idx="4"/>
              <a:endCxn id="234548" idx="2"/>
            </p:cNvCxnSpPr>
            <p:nvPr/>
          </p:nvCxnSpPr>
          <p:spPr bwMode="auto">
            <a:xfrm>
              <a:off x="7259484" y="4143685"/>
              <a:ext cx="798513" cy="0"/>
            </a:xfrm>
            <a:prstGeom prst="straightConnector1">
              <a:avLst/>
            </a:prstGeom>
            <a:noFill/>
            <a:ln w="12700">
              <a:solidFill>
                <a:schemeClr val="tx1"/>
              </a:solidFill>
              <a:round/>
              <a:headEnd/>
              <a:tailEnd type="triangle" w="lg" len="lg"/>
            </a:ln>
            <a:effectLst/>
          </p:spPr>
        </p:cxnSp>
        <p:cxnSp>
          <p:nvCxnSpPr>
            <p:cNvPr id="234568" name="AutoShape 72"/>
            <p:cNvCxnSpPr>
              <a:cxnSpLocks noChangeShapeType="1"/>
              <a:stCxn id="234561" idx="4"/>
              <a:endCxn id="234545" idx="2"/>
            </p:cNvCxnSpPr>
            <p:nvPr/>
          </p:nvCxnSpPr>
          <p:spPr bwMode="auto">
            <a:xfrm>
              <a:off x="7249958" y="4329424"/>
              <a:ext cx="808038" cy="379413"/>
            </a:xfrm>
            <a:prstGeom prst="straightConnector1">
              <a:avLst/>
            </a:prstGeom>
            <a:noFill/>
            <a:ln w="12700">
              <a:solidFill>
                <a:schemeClr val="tx1"/>
              </a:solidFill>
              <a:round/>
              <a:headEnd/>
              <a:tailEnd type="triangle" w="lg" len="lg"/>
            </a:ln>
            <a:effectLst/>
          </p:spPr>
        </p:cxnSp>
        <p:cxnSp>
          <p:nvCxnSpPr>
            <p:cNvPr id="234569" name="AutoShape 73"/>
            <p:cNvCxnSpPr>
              <a:cxnSpLocks noChangeShapeType="1"/>
              <a:stCxn id="234560" idx="4"/>
              <a:endCxn id="234542" idx="2"/>
            </p:cNvCxnSpPr>
            <p:nvPr/>
          </p:nvCxnSpPr>
          <p:spPr bwMode="auto">
            <a:xfrm>
              <a:off x="7251545" y="4523098"/>
              <a:ext cx="806450" cy="757238"/>
            </a:xfrm>
            <a:prstGeom prst="straightConnector1">
              <a:avLst/>
            </a:prstGeom>
            <a:noFill/>
            <a:ln w="12700">
              <a:solidFill>
                <a:schemeClr val="tx1"/>
              </a:solidFill>
              <a:round/>
              <a:headEnd/>
              <a:tailEnd type="triangle" w="lg" len="lg"/>
            </a:ln>
            <a:effectLst/>
          </p:spPr>
        </p:cxnSp>
        <p:cxnSp>
          <p:nvCxnSpPr>
            <p:cNvPr id="234570" name="AutoShape 74"/>
            <p:cNvCxnSpPr>
              <a:cxnSpLocks noChangeShapeType="1"/>
              <a:stCxn id="234559" idx="4"/>
            </p:cNvCxnSpPr>
            <p:nvPr/>
          </p:nvCxnSpPr>
          <p:spPr bwMode="auto">
            <a:xfrm>
              <a:off x="7251545" y="4708836"/>
              <a:ext cx="857250" cy="942975"/>
            </a:xfrm>
            <a:prstGeom prst="straightConnector1">
              <a:avLst/>
            </a:prstGeom>
            <a:noFill/>
            <a:ln w="12700">
              <a:solidFill>
                <a:schemeClr val="tx1"/>
              </a:solidFill>
              <a:prstDash val="dash"/>
              <a:round/>
              <a:headEnd/>
              <a:tailEnd type="triangle" w="lg" len="lg"/>
            </a:ln>
            <a:effectLst/>
          </p:spPr>
        </p:cxnSp>
        <p:cxnSp>
          <p:nvCxnSpPr>
            <p:cNvPr id="234571" name="AutoShape 75"/>
            <p:cNvCxnSpPr>
              <a:cxnSpLocks noChangeShapeType="1"/>
            </p:cNvCxnSpPr>
            <p:nvPr/>
          </p:nvCxnSpPr>
          <p:spPr bwMode="auto">
            <a:xfrm flipV="1">
              <a:off x="6987473" y="4354195"/>
              <a:ext cx="1009294" cy="1508494"/>
            </a:xfrm>
            <a:prstGeom prst="straightConnector1">
              <a:avLst/>
            </a:prstGeom>
            <a:noFill/>
            <a:ln w="12700">
              <a:solidFill>
                <a:schemeClr val="tx1"/>
              </a:solidFill>
              <a:prstDash val="dash"/>
              <a:round/>
              <a:headEnd/>
              <a:tailEnd type="triangle" w="lg" len="lg"/>
            </a:ln>
            <a:effectLst/>
          </p:spPr>
        </p:cxnSp>
        <p:cxnSp>
          <p:nvCxnSpPr>
            <p:cNvPr id="234575" name="AutoShape 79"/>
            <p:cNvCxnSpPr>
              <a:cxnSpLocks noChangeShapeType="1"/>
              <a:stCxn id="234554" idx="4"/>
            </p:cNvCxnSpPr>
            <p:nvPr/>
          </p:nvCxnSpPr>
          <p:spPr bwMode="auto">
            <a:xfrm flipV="1">
              <a:off x="7250782" y="5809527"/>
              <a:ext cx="1029618" cy="354283"/>
            </a:xfrm>
            <a:prstGeom prst="straightConnector1">
              <a:avLst/>
            </a:prstGeom>
            <a:noFill/>
            <a:ln w="12700">
              <a:solidFill>
                <a:schemeClr val="tx1"/>
              </a:solidFill>
              <a:prstDash val="dash"/>
              <a:round/>
              <a:headEnd/>
              <a:tailEnd type="triangle" w="lg" len="lg"/>
            </a:ln>
            <a:effectLst/>
          </p:spPr>
        </p:cxnSp>
        <p:sp>
          <p:nvSpPr>
            <p:cNvPr id="234576" name="Text Box 80"/>
            <p:cNvSpPr txBox="1">
              <a:spLocks noChangeArrowheads="1"/>
            </p:cNvSpPr>
            <p:nvPr/>
          </p:nvSpPr>
          <p:spPr bwMode="auto">
            <a:xfrm>
              <a:off x="7407120" y="3707123"/>
              <a:ext cx="558800" cy="366712"/>
            </a:xfrm>
            <a:prstGeom prst="rect">
              <a:avLst/>
            </a:prstGeom>
            <a:noFill/>
            <a:ln w="9525">
              <a:noFill/>
              <a:miter lim="800000"/>
              <a:headEnd/>
              <a:tailEnd/>
            </a:ln>
            <a:effectLst/>
          </p:spPr>
          <p:txBody>
            <a:bodyPr wrap="none">
              <a:spAutoFit/>
            </a:bodyPr>
            <a:lstStyle/>
            <a:p>
              <a:r>
                <a:rPr lang="en-US">
                  <a:latin typeface="Arial" pitchFamily="34" charset="0"/>
                </a:rPr>
                <a:t>s=3</a:t>
              </a:r>
            </a:p>
          </p:txBody>
        </p:sp>
      </p:grpSp>
      <p:grpSp>
        <p:nvGrpSpPr>
          <p:cNvPr id="4" name="Group 3"/>
          <p:cNvGrpSpPr/>
          <p:nvPr/>
        </p:nvGrpSpPr>
        <p:grpSpPr>
          <a:xfrm>
            <a:off x="3079595" y="3670611"/>
            <a:ext cx="2209800" cy="2590799"/>
            <a:chOff x="3079595" y="3670611"/>
            <a:chExt cx="2209800" cy="2590799"/>
          </a:xfrm>
        </p:grpSpPr>
        <p:grpSp>
          <p:nvGrpSpPr>
            <p:cNvPr id="234500" name="Group 4"/>
            <p:cNvGrpSpPr>
              <a:grpSpLocks/>
            </p:cNvGrpSpPr>
            <p:nvPr/>
          </p:nvGrpSpPr>
          <p:grpSpPr bwMode="auto">
            <a:xfrm>
              <a:off x="3079595" y="3975410"/>
              <a:ext cx="2209800" cy="2286000"/>
              <a:chOff x="432" y="1680"/>
              <a:chExt cx="2304" cy="2064"/>
            </a:xfrm>
          </p:grpSpPr>
          <p:grpSp>
            <p:nvGrpSpPr>
              <p:cNvPr id="234501" name="Group 5"/>
              <p:cNvGrpSpPr>
                <a:grpSpLocks/>
              </p:cNvGrpSpPr>
              <p:nvPr/>
            </p:nvGrpSpPr>
            <p:grpSpPr bwMode="auto">
              <a:xfrm>
                <a:off x="1968" y="1680"/>
                <a:ext cx="768" cy="2064"/>
                <a:chOff x="4656" y="1488"/>
                <a:chExt cx="768" cy="2064"/>
              </a:xfrm>
            </p:grpSpPr>
            <p:sp>
              <p:nvSpPr>
                <p:cNvPr id="234502" name="AutoShape 6"/>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34503" name="AutoShape 7"/>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34504" name="AutoShape 8"/>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34505" name="AutoShape 9"/>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34506" name="AutoShape 10"/>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4</a:t>
                  </a:r>
                </a:p>
              </p:txBody>
            </p:sp>
            <p:sp>
              <p:nvSpPr>
                <p:cNvPr id="234507" name="AutoShape 11"/>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a:t>
                  </a:r>
                </a:p>
              </p:txBody>
            </p:sp>
            <p:sp>
              <p:nvSpPr>
                <p:cNvPr id="234508" name="AutoShape 12"/>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34509" name="AutoShape 13"/>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1</a:t>
                  </a:r>
                </a:p>
              </p:txBody>
            </p:sp>
            <p:sp>
              <p:nvSpPr>
                <p:cNvPr id="234510" name="AutoShape 14"/>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grpSp>
              <p:nvGrpSpPr>
                <p:cNvPr id="234511" name="Group 15"/>
                <p:cNvGrpSpPr>
                  <a:grpSpLocks/>
                </p:cNvGrpSpPr>
                <p:nvPr/>
              </p:nvGrpSpPr>
              <p:grpSpPr bwMode="auto">
                <a:xfrm>
                  <a:off x="5010" y="3000"/>
                  <a:ext cx="48" cy="240"/>
                  <a:chOff x="2400" y="2832"/>
                  <a:chExt cx="48" cy="240"/>
                </a:xfrm>
              </p:grpSpPr>
              <p:sp>
                <p:nvSpPr>
                  <p:cNvPr id="234512" name="Oval 16"/>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13" name="Oval 17"/>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14" name="Oval 18"/>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234515" name="Group 19"/>
              <p:cNvGrpSpPr>
                <a:grpSpLocks/>
              </p:cNvGrpSpPr>
              <p:nvPr/>
            </p:nvGrpSpPr>
            <p:grpSpPr bwMode="auto">
              <a:xfrm>
                <a:off x="432" y="1680"/>
                <a:ext cx="768" cy="2064"/>
                <a:chOff x="4656" y="1488"/>
                <a:chExt cx="768" cy="2064"/>
              </a:xfrm>
            </p:grpSpPr>
            <p:sp>
              <p:nvSpPr>
                <p:cNvPr id="234516" name="AutoShape 20"/>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31</a:t>
                  </a:r>
                </a:p>
              </p:txBody>
            </p:sp>
            <p:sp>
              <p:nvSpPr>
                <p:cNvPr id="234517" name="AutoShape 21"/>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7</a:t>
                  </a:r>
                </a:p>
              </p:txBody>
            </p:sp>
            <p:sp>
              <p:nvSpPr>
                <p:cNvPr id="234518" name="AutoShape 22"/>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6</a:t>
                  </a:r>
                </a:p>
              </p:txBody>
            </p:sp>
            <p:sp>
              <p:nvSpPr>
                <p:cNvPr id="234519" name="AutoShape 23"/>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5</a:t>
                  </a:r>
                </a:p>
              </p:txBody>
            </p:sp>
            <p:sp>
              <p:nvSpPr>
                <p:cNvPr id="234520" name="AutoShape 24"/>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4</a:t>
                  </a:r>
                </a:p>
              </p:txBody>
            </p:sp>
            <p:sp>
              <p:nvSpPr>
                <p:cNvPr id="234521" name="AutoShape 25"/>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34522" name="AutoShape 26"/>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34523" name="AutoShape 27"/>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34524" name="AutoShape 28"/>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grpSp>
              <p:nvGrpSpPr>
                <p:cNvPr id="234525" name="Group 29"/>
                <p:cNvGrpSpPr>
                  <a:grpSpLocks/>
                </p:cNvGrpSpPr>
                <p:nvPr/>
              </p:nvGrpSpPr>
              <p:grpSpPr bwMode="auto">
                <a:xfrm>
                  <a:off x="5010" y="3000"/>
                  <a:ext cx="48" cy="240"/>
                  <a:chOff x="2400" y="2832"/>
                  <a:chExt cx="48" cy="240"/>
                </a:xfrm>
              </p:grpSpPr>
              <p:sp>
                <p:nvSpPr>
                  <p:cNvPr id="234526" name="Oval 30"/>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27" name="Oval 31"/>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28" name="Oval 32"/>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34529" name="AutoShape 33"/>
              <p:cNvCxnSpPr>
                <a:cxnSpLocks noChangeShapeType="1"/>
                <a:stCxn id="234524" idx="4"/>
                <a:endCxn id="234510" idx="2"/>
              </p:cNvCxnSpPr>
              <p:nvPr/>
            </p:nvCxnSpPr>
            <p:spPr bwMode="auto">
              <a:xfrm>
                <a:off x="1136" y="1832"/>
                <a:ext cx="832" cy="0"/>
              </a:xfrm>
              <a:prstGeom prst="straightConnector1">
                <a:avLst/>
              </a:prstGeom>
              <a:noFill/>
              <a:ln w="12700">
                <a:solidFill>
                  <a:schemeClr val="tx1"/>
                </a:solidFill>
                <a:round/>
                <a:headEnd/>
                <a:tailEnd type="triangle" w="lg" len="lg"/>
              </a:ln>
              <a:effectLst/>
            </p:spPr>
          </p:cxnSp>
          <p:cxnSp>
            <p:nvCxnSpPr>
              <p:cNvPr id="234530" name="AutoShape 34"/>
              <p:cNvCxnSpPr>
                <a:cxnSpLocks noChangeShapeType="1"/>
                <a:stCxn id="234523" idx="4"/>
                <a:endCxn id="234509" idx="2"/>
              </p:cNvCxnSpPr>
              <p:nvPr/>
            </p:nvCxnSpPr>
            <p:spPr bwMode="auto">
              <a:xfrm>
                <a:off x="1136" y="2000"/>
                <a:ext cx="832" cy="0"/>
              </a:xfrm>
              <a:prstGeom prst="straightConnector1">
                <a:avLst/>
              </a:prstGeom>
              <a:noFill/>
              <a:ln w="12700">
                <a:solidFill>
                  <a:schemeClr val="tx1"/>
                </a:solidFill>
                <a:round/>
                <a:headEnd/>
                <a:tailEnd type="triangle" w="lg" len="lg"/>
              </a:ln>
              <a:effectLst/>
            </p:spPr>
          </p:cxnSp>
          <p:cxnSp>
            <p:nvCxnSpPr>
              <p:cNvPr id="234531" name="AutoShape 35"/>
              <p:cNvCxnSpPr>
                <a:cxnSpLocks noChangeShapeType="1"/>
                <a:stCxn id="234522" idx="4"/>
                <a:endCxn id="234508" idx="2"/>
              </p:cNvCxnSpPr>
              <p:nvPr/>
            </p:nvCxnSpPr>
            <p:spPr bwMode="auto">
              <a:xfrm>
                <a:off x="1136" y="2174"/>
                <a:ext cx="832" cy="0"/>
              </a:xfrm>
              <a:prstGeom prst="straightConnector1">
                <a:avLst/>
              </a:prstGeom>
              <a:noFill/>
              <a:ln w="12700">
                <a:solidFill>
                  <a:schemeClr val="tx1"/>
                </a:solidFill>
                <a:round/>
                <a:headEnd/>
                <a:tailEnd type="triangle" w="lg" len="lg"/>
              </a:ln>
              <a:effectLst/>
            </p:spPr>
          </p:cxnSp>
          <p:cxnSp>
            <p:nvCxnSpPr>
              <p:cNvPr id="234532" name="AutoShape 36"/>
              <p:cNvCxnSpPr>
                <a:cxnSpLocks noChangeShapeType="1"/>
                <a:stCxn id="234521" idx="4"/>
                <a:endCxn id="234507" idx="2"/>
              </p:cNvCxnSpPr>
              <p:nvPr/>
            </p:nvCxnSpPr>
            <p:spPr bwMode="auto">
              <a:xfrm>
                <a:off x="1136" y="2342"/>
                <a:ext cx="832" cy="0"/>
              </a:xfrm>
              <a:prstGeom prst="straightConnector1">
                <a:avLst/>
              </a:prstGeom>
              <a:noFill/>
              <a:ln w="12700">
                <a:solidFill>
                  <a:schemeClr val="tx1"/>
                </a:solidFill>
                <a:round/>
                <a:headEnd/>
                <a:tailEnd type="triangle" w="lg" len="lg"/>
              </a:ln>
              <a:effectLst/>
            </p:spPr>
          </p:cxnSp>
          <p:cxnSp>
            <p:nvCxnSpPr>
              <p:cNvPr id="234533" name="AutoShape 37"/>
              <p:cNvCxnSpPr>
                <a:cxnSpLocks noChangeShapeType="1"/>
                <a:stCxn id="234520" idx="4"/>
                <a:endCxn id="234506" idx="2"/>
              </p:cNvCxnSpPr>
              <p:nvPr/>
            </p:nvCxnSpPr>
            <p:spPr bwMode="auto">
              <a:xfrm>
                <a:off x="1136" y="2516"/>
                <a:ext cx="832" cy="0"/>
              </a:xfrm>
              <a:prstGeom prst="straightConnector1">
                <a:avLst/>
              </a:prstGeom>
              <a:noFill/>
              <a:ln w="12700">
                <a:solidFill>
                  <a:schemeClr val="tx1"/>
                </a:solidFill>
                <a:round/>
                <a:headEnd/>
                <a:tailEnd type="triangle" w="lg" len="lg"/>
              </a:ln>
              <a:effectLst/>
            </p:spPr>
          </p:cxnSp>
          <p:cxnSp>
            <p:nvCxnSpPr>
              <p:cNvPr id="234534" name="AutoShape 38"/>
              <p:cNvCxnSpPr>
                <a:cxnSpLocks noChangeShapeType="1"/>
                <a:stCxn id="234519" idx="4"/>
                <a:endCxn id="234505" idx="2"/>
              </p:cNvCxnSpPr>
              <p:nvPr/>
            </p:nvCxnSpPr>
            <p:spPr bwMode="auto">
              <a:xfrm>
                <a:off x="1136" y="2690"/>
                <a:ext cx="832" cy="0"/>
              </a:xfrm>
              <a:prstGeom prst="straightConnector1">
                <a:avLst/>
              </a:prstGeom>
              <a:noFill/>
              <a:ln w="12700">
                <a:solidFill>
                  <a:schemeClr val="tx1"/>
                </a:solidFill>
                <a:round/>
                <a:headEnd/>
                <a:tailEnd type="triangle" w="lg" len="lg"/>
              </a:ln>
              <a:effectLst/>
            </p:spPr>
          </p:cxnSp>
          <p:cxnSp>
            <p:nvCxnSpPr>
              <p:cNvPr id="234535" name="AutoShape 39"/>
              <p:cNvCxnSpPr>
                <a:cxnSpLocks noChangeShapeType="1"/>
                <a:stCxn id="234518" idx="4"/>
                <a:endCxn id="234504" idx="2"/>
              </p:cNvCxnSpPr>
              <p:nvPr/>
            </p:nvCxnSpPr>
            <p:spPr bwMode="auto">
              <a:xfrm>
                <a:off x="1136" y="2858"/>
                <a:ext cx="832" cy="0"/>
              </a:xfrm>
              <a:prstGeom prst="straightConnector1">
                <a:avLst/>
              </a:prstGeom>
              <a:noFill/>
              <a:ln w="12700">
                <a:solidFill>
                  <a:schemeClr val="tx1"/>
                </a:solidFill>
                <a:round/>
                <a:headEnd/>
                <a:tailEnd type="triangle" w="lg" len="lg"/>
              </a:ln>
              <a:effectLst/>
            </p:spPr>
          </p:cxnSp>
          <p:cxnSp>
            <p:nvCxnSpPr>
              <p:cNvPr id="234536" name="AutoShape 40"/>
              <p:cNvCxnSpPr>
                <a:cxnSpLocks noChangeShapeType="1"/>
                <a:stCxn id="234517" idx="4"/>
                <a:endCxn id="234503" idx="2"/>
              </p:cNvCxnSpPr>
              <p:nvPr/>
            </p:nvCxnSpPr>
            <p:spPr bwMode="auto">
              <a:xfrm>
                <a:off x="1136" y="3032"/>
                <a:ext cx="832" cy="0"/>
              </a:xfrm>
              <a:prstGeom prst="straightConnector1">
                <a:avLst/>
              </a:prstGeom>
              <a:noFill/>
              <a:ln w="12700">
                <a:solidFill>
                  <a:schemeClr val="tx1"/>
                </a:solidFill>
                <a:round/>
                <a:headEnd/>
                <a:tailEnd type="triangle" w="lg" len="lg"/>
              </a:ln>
              <a:effectLst/>
            </p:spPr>
          </p:cxnSp>
          <p:cxnSp>
            <p:nvCxnSpPr>
              <p:cNvPr id="234537" name="AutoShape 41"/>
              <p:cNvCxnSpPr>
                <a:cxnSpLocks noChangeShapeType="1"/>
                <a:stCxn id="234516" idx="4"/>
                <a:endCxn id="234502" idx="2"/>
              </p:cNvCxnSpPr>
              <p:nvPr/>
            </p:nvCxnSpPr>
            <p:spPr bwMode="auto">
              <a:xfrm>
                <a:off x="1136" y="3656"/>
                <a:ext cx="832" cy="0"/>
              </a:xfrm>
              <a:prstGeom prst="straightConnector1">
                <a:avLst/>
              </a:prstGeom>
              <a:noFill/>
              <a:ln w="12700">
                <a:solidFill>
                  <a:schemeClr val="tx1"/>
                </a:solidFill>
                <a:round/>
                <a:headEnd/>
                <a:tailEnd type="triangle" w="lg" len="lg"/>
              </a:ln>
              <a:effectLst/>
            </p:spPr>
          </p:cxnSp>
        </p:grpSp>
        <p:sp>
          <p:nvSpPr>
            <p:cNvPr id="234577" name="Text Box 81"/>
            <p:cNvSpPr txBox="1">
              <a:spLocks noChangeArrowheads="1"/>
            </p:cNvSpPr>
            <p:nvPr/>
          </p:nvSpPr>
          <p:spPr bwMode="auto">
            <a:xfrm>
              <a:off x="3892395" y="3670611"/>
              <a:ext cx="558800" cy="366713"/>
            </a:xfrm>
            <a:prstGeom prst="rect">
              <a:avLst/>
            </a:prstGeom>
            <a:noFill/>
            <a:ln w="9525">
              <a:noFill/>
              <a:miter lim="800000"/>
              <a:headEnd/>
              <a:tailEnd/>
            </a:ln>
            <a:effectLst/>
          </p:spPr>
          <p:txBody>
            <a:bodyPr wrap="none">
              <a:spAutoFit/>
            </a:bodyPr>
            <a:lstStyle/>
            <a:p>
              <a:r>
                <a:rPr lang="en-US">
                  <a:latin typeface="Arial" pitchFamily="34" charset="0"/>
                </a:rPr>
                <a:t>s=1</a:t>
              </a:r>
            </a:p>
          </p:txBody>
        </p:sp>
      </p:gr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Down Arrow 2"/>
          <p:cNvSpPr/>
          <p:nvPr/>
        </p:nvSpPr>
        <p:spPr>
          <a:xfrm rot="10800000">
            <a:off x="5491289" y="2244436"/>
            <a:ext cx="303171" cy="322729"/>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0074" y="6551850"/>
            <a:ext cx="3275256" cy="261610"/>
          </a:xfrm>
          <a:prstGeom prst="rect">
            <a:avLst/>
          </a:prstGeom>
          <a:ln>
            <a:solidFill>
              <a:srgbClr val="0070C0"/>
            </a:solidFill>
          </a:ln>
        </p:spPr>
        <p:txBody>
          <a:bodyPr wrap="none">
            <a:spAutoFit/>
          </a:bodyPr>
          <a:lstStyle/>
          <a:p>
            <a:r>
              <a:rPr lang="en-US" sz="1100" dirty="0"/>
              <a:t>Note: </a:t>
            </a:r>
            <a:r>
              <a:rPr lang="en-US" sz="1100" dirty="0" err="1">
                <a:latin typeface="Consolas" panose="020B0609020204030204" pitchFamily="49" charset="0"/>
              </a:rPr>
              <a:t>baseIndex</a:t>
            </a:r>
            <a:r>
              <a:rPr lang="en-US" sz="1100" dirty="0"/>
              <a:t> assumed 0 (zero) in these two pics</a:t>
            </a:r>
          </a:p>
        </p:txBody>
      </p:sp>
    </p:spTree>
    <p:extLst>
      <p:ext uri="{BB962C8B-B14F-4D97-AF65-F5344CB8AC3E}">
        <p14:creationId xmlns:p14="http://schemas.microsoft.com/office/powerpoint/2010/main" val="2869116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4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449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sz="3500"/>
              <a:t>Data types and bank conflicts</a:t>
            </a:r>
          </a:p>
        </p:txBody>
      </p:sp>
      <p:sp>
        <p:nvSpPr>
          <p:cNvPr id="236547" name="Rectangle 3"/>
          <p:cNvSpPr>
            <a:spLocks noGrp="1" noChangeArrowheads="1"/>
          </p:cNvSpPr>
          <p:nvPr>
            <p:ph type="body" idx="4294967295"/>
          </p:nvPr>
        </p:nvSpPr>
        <p:spPr>
          <a:xfrm>
            <a:off x="0" y="1371600"/>
            <a:ext cx="6400800" cy="4953000"/>
          </a:xfrm>
        </p:spPr>
        <p:txBody>
          <a:bodyPr/>
          <a:lstStyle/>
          <a:p>
            <a:pPr marL="457200" indent="-457200"/>
            <a:r>
              <a:rPr lang="en-US" sz="2000" dirty="0"/>
              <a:t>No conflicts if </a:t>
            </a:r>
            <a:r>
              <a:rPr lang="en-US" sz="2000" dirty="0" err="1">
                <a:solidFill>
                  <a:srgbClr val="0070C0"/>
                </a:solidFill>
                <a:latin typeface="Consolas" pitchFamily="49" charset="0"/>
                <a:cs typeface="Consolas" pitchFamily="49" charset="0"/>
              </a:rPr>
              <a:t>shrd</a:t>
            </a:r>
            <a:r>
              <a:rPr lang="en-US" sz="2000" dirty="0"/>
              <a:t> is a 32-bit data type:</a:t>
            </a:r>
          </a:p>
          <a:p>
            <a:pPr marL="457200" indent="-457200">
              <a:buNone/>
            </a:pPr>
            <a:br>
              <a:rPr lang="en-US" sz="2000" dirty="0"/>
            </a:br>
            <a:r>
              <a:rPr lang="en-US" sz="1600" dirty="0">
                <a:latin typeface="Consolas" pitchFamily="49" charset="0"/>
                <a:cs typeface="Consolas" pitchFamily="49" charset="0"/>
              </a:rPr>
              <a:t>foo =</a:t>
            </a:r>
            <a:r>
              <a:rPr lang="en-US" sz="1600" dirty="0">
                <a:solidFill>
                  <a:schemeClr val="tx2"/>
                </a:solidFill>
                <a:latin typeface="Consolas" pitchFamily="49" charset="0"/>
                <a:cs typeface="Consolas" pitchFamily="49" charset="0"/>
              </a:rPr>
              <a:t> </a:t>
            </a:r>
            <a:r>
              <a:rPr lang="en-US" sz="1600" dirty="0" err="1">
                <a:solidFill>
                  <a:srgbClr val="0070C0"/>
                </a:solidFill>
                <a:latin typeface="Consolas" pitchFamily="49" charset="0"/>
                <a:cs typeface="Consolas" pitchFamily="49" charset="0"/>
              </a:rPr>
              <a:t>shrd</a:t>
            </a:r>
            <a:r>
              <a:rPr lang="en-US" sz="1600" dirty="0">
                <a:solidFill>
                  <a:schemeClr val="tx2"/>
                </a:solidFill>
                <a:latin typeface="Consolas" pitchFamily="49" charset="0"/>
                <a:cs typeface="Consolas" pitchFamily="49" charset="0"/>
              </a:rPr>
              <a:t>[</a:t>
            </a:r>
            <a:r>
              <a:rPr lang="en-US" sz="1600" dirty="0" err="1">
                <a:latin typeface="Consolas" pitchFamily="49" charset="0"/>
                <a:cs typeface="Consolas" pitchFamily="49" charset="0"/>
              </a:rPr>
              <a:t>baseIndex</a:t>
            </a:r>
            <a:r>
              <a:rPr lang="en-US" sz="1600" dirty="0">
                <a:latin typeface="Consolas" pitchFamily="49" charset="0"/>
                <a:cs typeface="Consolas" pitchFamily="49" charset="0"/>
              </a:rPr>
              <a:t> + </a:t>
            </a:r>
            <a:r>
              <a:rPr lang="en-US" sz="1600" dirty="0" err="1">
                <a:latin typeface="Consolas" pitchFamily="49" charset="0"/>
                <a:cs typeface="Consolas" pitchFamily="49" charset="0"/>
              </a:rPr>
              <a:t>threadIdx.x</a:t>
            </a:r>
            <a:r>
              <a:rPr lang="en-US" sz="1600" dirty="0">
                <a:solidFill>
                  <a:schemeClr val="tx2"/>
                </a:solidFill>
                <a:latin typeface="Consolas" pitchFamily="49" charset="0"/>
                <a:cs typeface="Consolas" pitchFamily="49" charset="0"/>
              </a:rPr>
              <a:t>]</a:t>
            </a:r>
          </a:p>
          <a:p>
            <a:pPr marL="457200" indent="-457200"/>
            <a:endParaRPr lang="en-US" sz="2000" dirty="0"/>
          </a:p>
          <a:p>
            <a:pPr marL="457200" indent="-457200"/>
            <a:r>
              <a:rPr lang="en-US" sz="2000" dirty="0"/>
              <a:t>Also if accessing one byte-per-thread, no conflict since *different* bytes of the same word are accessed</a:t>
            </a:r>
          </a:p>
          <a:p>
            <a:pPr marL="974725" lvl="1" indent="-403225"/>
            <a:r>
              <a:rPr lang="en-US" sz="1800" dirty="0"/>
              <a:t>No conflicts:</a:t>
            </a:r>
          </a:p>
          <a:p>
            <a:pPr marL="974725" lvl="1" indent="-403225">
              <a:buNone/>
            </a:pPr>
            <a:r>
              <a:rPr lang="en-US" sz="1600" dirty="0">
                <a:latin typeface="Consolas" pitchFamily="49" charset="0"/>
                <a:cs typeface="Consolas" pitchFamily="49" charset="0"/>
              </a:rPr>
              <a:t>extern __shared__ </a:t>
            </a:r>
            <a:r>
              <a:rPr lang="en-US" sz="1600" b="1" dirty="0">
                <a:solidFill>
                  <a:srgbClr val="C00000"/>
                </a:solidFill>
                <a:latin typeface="Consolas" pitchFamily="49" charset="0"/>
                <a:cs typeface="Consolas" pitchFamily="49" charset="0"/>
              </a:rPr>
              <a:t>char</a:t>
            </a:r>
            <a:r>
              <a:rPr lang="en-US" sz="1600" dirty="0">
                <a:latin typeface="Consolas" pitchFamily="49" charset="0"/>
                <a:cs typeface="Consolas" pitchFamily="49" charset="0"/>
              </a:rPr>
              <a:t> </a:t>
            </a:r>
            <a:r>
              <a:rPr lang="en-US" sz="1600" dirty="0" err="1">
                <a:solidFill>
                  <a:srgbClr val="0070C0"/>
                </a:solidFill>
                <a:latin typeface="Consolas" pitchFamily="49" charset="0"/>
                <a:cs typeface="Consolas" pitchFamily="49" charset="0"/>
              </a:rPr>
              <a:t>shrd</a:t>
            </a:r>
            <a:r>
              <a:rPr lang="en-US" sz="1600" dirty="0">
                <a:latin typeface="Consolas" pitchFamily="49" charset="0"/>
                <a:cs typeface="Consolas" pitchFamily="49" charset="0"/>
              </a:rPr>
              <a:t>[];</a:t>
            </a:r>
          </a:p>
          <a:p>
            <a:pPr marL="974725" lvl="1" indent="-403225">
              <a:buNone/>
            </a:pPr>
            <a:r>
              <a:rPr lang="en-US" sz="1600" dirty="0">
                <a:latin typeface="Consolas" pitchFamily="49" charset="0"/>
                <a:cs typeface="Consolas" pitchFamily="49" charset="0"/>
              </a:rPr>
              <a:t>foo = </a:t>
            </a:r>
            <a:r>
              <a:rPr lang="en-US" sz="1600" dirty="0" err="1">
                <a:solidFill>
                  <a:srgbClr val="0070C0"/>
                </a:solidFill>
                <a:latin typeface="Consolas" pitchFamily="49" charset="0"/>
                <a:cs typeface="Consolas" pitchFamily="49" charset="0"/>
              </a:rPr>
              <a:t>shrd</a:t>
            </a:r>
            <a:r>
              <a:rPr lang="en-US" sz="1600" dirty="0">
                <a:latin typeface="Consolas" pitchFamily="49" charset="0"/>
                <a:cs typeface="Consolas" pitchFamily="49" charset="0"/>
              </a:rPr>
              <a:t>[</a:t>
            </a:r>
            <a:r>
              <a:rPr lang="en-US" sz="1600" dirty="0" err="1">
                <a:latin typeface="Consolas" pitchFamily="49" charset="0"/>
                <a:cs typeface="Consolas" pitchFamily="49" charset="0"/>
              </a:rPr>
              <a:t>baseIndex</a:t>
            </a:r>
            <a:r>
              <a:rPr lang="en-US" sz="1600" dirty="0">
                <a:latin typeface="Consolas" pitchFamily="49" charset="0"/>
                <a:cs typeface="Consolas" pitchFamily="49" charset="0"/>
              </a:rPr>
              <a:t> + </a:t>
            </a:r>
            <a:r>
              <a:rPr lang="en-US" sz="1600" dirty="0" err="1">
                <a:latin typeface="Consolas" pitchFamily="49" charset="0"/>
                <a:cs typeface="Consolas" pitchFamily="49" charset="0"/>
              </a:rPr>
              <a:t>threadIdx.x</a:t>
            </a:r>
            <a:r>
              <a:rPr lang="en-US" sz="1600" dirty="0">
                <a:latin typeface="Consolas" pitchFamily="49" charset="0"/>
                <a:cs typeface="Consolas" pitchFamily="49" charset="0"/>
              </a:rPr>
              <a:t>];</a:t>
            </a:r>
            <a:br>
              <a:rPr lang="en-US" sz="1600" dirty="0">
                <a:latin typeface="Consolas" pitchFamily="49" charset="0"/>
                <a:cs typeface="Consolas" pitchFamily="49" charset="0"/>
              </a:rPr>
            </a:br>
            <a:endParaRPr lang="en-US" sz="1600" dirty="0">
              <a:latin typeface="Consolas" pitchFamily="49" charset="0"/>
              <a:cs typeface="Consolas" pitchFamily="49" charset="0"/>
            </a:endParaRPr>
          </a:p>
          <a:p>
            <a:pPr marL="974725" lvl="1" indent="-403225"/>
            <a:endParaRPr lang="en-US" sz="1800" dirty="0"/>
          </a:p>
          <a:p>
            <a:pPr marL="974725" lvl="1" indent="-403225"/>
            <a:r>
              <a:rPr lang="en-US" sz="1800" dirty="0"/>
              <a:t>No conflicts:</a:t>
            </a:r>
          </a:p>
          <a:p>
            <a:pPr marL="974725" lvl="1" indent="-403225">
              <a:buNone/>
            </a:pPr>
            <a:r>
              <a:rPr lang="en-US" sz="1600" dirty="0">
                <a:latin typeface="Consolas" pitchFamily="49" charset="0"/>
                <a:cs typeface="Consolas" pitchFamily="49" charset="0"/>
              </a:rPr>
              <a:t>extern __shared__ </a:t>
            </a:r>
            <a:r>
              <a:rPr lang="en-US" sz="1600" b="1" dirty="0">
                <a:solidFill>
                  <a:srgbClr val="C00000"/>
                </a:solidFill>
                <a:latin typeface="Consolas" pitchFamily="49" charset="0"/>
                <a:cs typeface="Consolas" pitchFamily="49" charset="0"/>
              </a:rPr>
              <a:t>short</a:t>
            </a:r>
            <a:r>
              <a:rPr lang="en-US" sz="1600" dirty="0">
                <a:latin typeface="Consolas" pitchFamily="49" charset="0"/>
                <a:cs typeface="Consolas" pitchFamily="49" charset="0"/>
              </a:rPr>
              <a:t> </a:t>
            </a:r>
            <a:r>
              <a:rPr lang="en-US" sz="1600" dirty="0" err="1">
                <a:solidFill>
                  <a:srgbClr val="0070C0"/>
                </a:solidFill>
                <a:latin typeface="Consolas" pitchFamily="49" charset="0"/>
                <a:cs typeface="Consolas" pitchFamily="49" charset="0"/>
              </a:rPr>
              <a:t>shrd</a:t>
            </a:r>
            <a:r>
              <a:rPr lang="en-US" sz="1600" dirty="0">
                <a:latin typeface="Consolas" pitchFamily="49" charset="0"/>
                <a:cs typeface="Consolas" pitchFamily="49" charset="0"/>
              </a:rPr>
              <a:t>[];</a:t>
            </a:r>
          </a:p>
          <a:p>
            <a:pPr marL="974725" lvl="1" indent="-403225">
              <a:buNone/>
            </a:pPr>
            <a:r>
              <a:rPr lang="en-US" sz="1600" dirty="0">
                <a:latin typeface="Consolas" pitchFamily="49" charset="0"/>
                <a:cs typeface="Consolas" pitchFamily="49" charset="0"/>
              </a:rPr>
              <a:t>foo = </a:t>
            </a:r>
            <a:r>
              <a:rPr lang="en-US" sz="1600" dirty="0" err="1">
                <a:solidFill>
                  <a:srgbClr val="0070C0"/>
                </a:solidFill>
                <a:latin typeface="Consolas" pitchFamily="49" charset="0"/>
                <a:cs typeface="Consolas" pitchFamily="49" charset="0"/>
              </a:rPr>
              <a:t>shrd</a:t>
            </a:r>
            <a:r>
              <a:rPr lang="en-US" sz="1600" dirty="0">
                <a:latin typeface="Consolas" pitchFamily="49" charset="0"/>
                <a:cs typeface="Consolas" pitchFamily="49" charset="0"/>
              </a:rPr>
              <a:t>[</a:t>
            </a:r>
            <a:r>
              <a:rPr lang="en-US" sz="1600" dirty="0" err="1">
                <a:latin typeface="Consolas" pitchFamily="49" charset="0"/>
                <a:cs typeface="Consolas" pitchFamily="49" charset="0"/>
              </a:rPr>
              <a:t>baseIndex</a:t>
            </a:r>
            <a:r>
              <a:rPr lang="en-US" sz="1600" dirty="0">
                <a:latin typeface="Consolas" pitchFamily="49" charset="0"/>
                <a:cs typeface="Consolas" pitchFamily="49" charset="0"/>
              </a:rPr>
              <a:t> + </a:t>
            </a:r>
            <a:r>
              <a:rPr lang="en-US" sz="1600" dirty="0" err="1">
                <a:latin typeface="Consolas" pitchFamily="49" charset="0"/>
                <a:cs typeface="Consolas" pitchFamily="49" charset="0"/>
              </a:rPr>
              <a:t>threadIdx.x</a:t>
            </a:r>
            <a:r>
              <a:rPr lang="en-US" sz="1600" dirty="0">
                <a:latin typeface="Consolas" pitchFamily="49" charset="0"/>
                <a:cs typeface="Consolas" pitchFamily="49" charset="0"/>
              </a:rPr>
              <a:t>];</a:t>
            </a:r>
          </a:p>
          <a:p>
            <a:pPr marL="974725" lvl="1" indent="-403225">
              <a:buNone/>
            </a:pPr>
            <a:endParaRPr lang="en-US" sz="1600" dirty="0">
              <a:latin typeface="Consolas" pitchFamily="49" charset="0"/>
              <a:cs typeface="Consolas" pitchFamily="49" charset="0"/>
            </a:endParaRPr>
          </a:p>
          <a:p>
            <a:pPr marL="457200" lvl="1" indent="-457200">
              <a:buClr>
                <a:schemeClr val="tx2"/>
              </a:buClr>
            </a:pPr>
            <a:endParaRPr lang="en-US" dirty="0"/>
          </a:p>
        </p:txBody>
      </p:sp>
      <p:sp>
        <p:nvSpPr>
          <p:cNvPr id="236548" name="Line 4"/>
          <p:cNvSpPr>
            <a:spLocks noChangeShapeType="1"/>
          </p:cNvSpPr>
          <p:nvPr/>
        </p:nvSpPr>
        <p:spPr bwMode="auto">
          <a:xfrm>
            <a:off x="8382000" y="4343400"/>
            <a:ext cx="2286000" cy="0"/>
          </a:xfrm>
          <a:prstGeom prst="line">
            <a:avLst/>
          </a:prstGeom>
          <a:noFill/>
          <a:ln w="9525">
            <a:solidFill>
              <a:schemeClr val="tx1"/>
            </a:solidFill>
            <a:prstDash val="dash"/>
            <a:round/>
            <a:headEnd/>
            <a:tailEnd/>
          </a:ln>
          <a:effectLst/>
        </p:spPr>
        <p:txBody>
          <a:bodyPr/>
          <a:lstStyle/>
          <a:p>
            <a:endParaRPr lang="en-US"/>
          </a:p>
        </p:txBody>
      </p:sp>
      <p:grpSp>
        <p:nvGrpSpPr>
          <p:cNvPr id="236549" name="Group 5"/>
          <p:cNvGrpSpPr>
            <a:grpSpLocks/>
          </p:cNvGrpSpPr>
          <p:nvPr/>
        </p:nvGrpSpPr>
        <p:grpSpPr bwMode="auto">
          <a:xfrm>
            <a:off x="8458200" y="1981200"/>
            <a:ext cx="1981200" cy="2057400"/>
            <a:chOff x="4320" y="1392"/>
            <a:chExt cx="1248" cy="1296"/>
          </a:xfrm>
        </p:grpSpPr>
        <p:grpSp>
          <p:nvGrpSpPr>
            <p:cNvPr id="236550" name="Group 6"/>
            <p:cNvGrpSpPr>
              <a:grpSpLocks/>
            </p:cNvGrpSpPr>
            <p:nvPr/>
          </p:nvGrpSpPr>
          <p:grpSpPr bwMode="auto">
            <a:xfrm>
              <a:off x="5152" y="1392"/>
              <a:ext cx="416" cy="1296"/>
              <a:chOff x="4656" y="1488"/>
              <a:chExt cx="768" cy="2064"/>
            </a:xfrm>
          </p:grpSpPr>
          <p:sp>
            <p:nvSpPr>
              <p:cNvPr id="236551" name="AutoShape 7"/>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36552" name="AutoShape 8"/>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36553" name="AutoShape 9"/>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36554" name="AutoShape 10"/>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36555" name="AutoShape 11"/>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4</a:t>
                </a:r>
              </a:p>
            </p:txBody>
          </p:sp>
          <p:sp>
            <p:nvSpPr>
              <p:cNvPr id="236556" name="AutoShape 12"/>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3</a:t>
                </a:r>
              </a:p>
            </p:txBody>
          </p:sp>
          <p:sp>
            <p:nvSpPr>
              <p:cNvPr id="236557" name="AutoShape 13"/>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36558" name="AutoShape 14"/>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1</a:t>
                </a:r>
              </a:p>
            </p:txBody>
          </p:sp>
          <p:sp>
            <p:nvSpPr>
              <p:cNvPr id="236559" name="AutoShape 15"/>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grpSp>
            <p:nvGrpSpPr>
              <p:cNvPr id="236560" name="Group 16"/>
              <p:cNvGrpSpPr>
                <a:grpSpLocks/>
              </p:cNvGrpSpPr>
              <p:nvPr/>
            </p:nvGrpSpPr>
            <p:grpSpPr bwMode="auto">
              <a:xfrm>
                <a:off x="5010" y="3000"/>
                <a:ext cx="48" cy="240"/>
                <a:chOff x="2400" y="2832"/>
                <a:chExt cx="48" cy="240"/>
              </a:xfrm>
            </p:grpSpPr>
            <p:sp>
              <p:nvSpPr>
                <p:cNvPr id="236561" name="Oval 17"/>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562" name="Oval 18"/>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563" name="Oval 19"/>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236564" name="Group 20"/>
            <p:cNvGrpSpPr>
              <a:grpSpLocks/>
            </p:cNvGrpSpPr>
            <p:nvPr/>
          </p:nvGrpSpPr>
          <p:grpSpPr bwMode="auto">
            <a:xfrm>
              <a:off x="4320" y="1392"/>
              <a:ext cx="416" cy="1296"/>
              <a:chOff x="4656" y="1488"/>
              <a:chExt cx="768" cy="2064"/>
            </a:xfrm>
          </p:grpSpPr>
          <p:sp>
            <p:nvSpPr>
              <p:cNvPr id="236565" name="AutoShape 21"/>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31</a:t>
                </a:r>
              </a:p>
            </p:txBody>
          </p:sp>
          <p:sp>
            <p:nvSpPr>
              <p:cNvPr id="236566" name="AutoShape 22"/>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7</a:t>
                </a:r>
              </a:p>
            </p:txBody>
          </p:sp>
          <p:sp>
            <p:nvSpPr>
              <p:cNvPr id="236567" name="AutoShape 23"/>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6</a:t>
                </a:r>
              </a:p>
            </p:txBody>
          </p:sp>
          <p:sp>
            <p:nvSpPr>
              <p:cNvPr id="236568" name="AutoShape 24"/>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5</a:t>
                </a:r>
              </a:p>
            </p:txBody>
          </p:sp>
          <p:sp>
            <p:nvSpPr>
              <p:cNvPr id="236569" name="AutoShape 25"/>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4</a:t>
                </a:r>
              </a:p>
            </p:txBody>
          </p:sp>
          <p:sp>
            <p:nvSpPr>
              <p:cNvPr id="236570" name="AutoShape 26"/>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36571" name="AutoShape 27"/>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36572" name="AutoShape 28"/>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36573" name="AutoShape 29"/>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grpSp>
            <p:nvGrpSpPr>
              <p:cNvPr id="236574" name="Group 30"/>
              <p:cNvGrpSpPr>
                <a:grpSpLocks/>
              </p:cNvGrpSpPr>
              <p:nvPr/>
            </p:nvGrpSpPr>
            <p:grpSpPr bwMode="auto">
              <a:xfrm>
                <a:off x="5010" y="3000"/>
                <a:ext cx="48" cy="240"/>
                <a:chOff x="2400" y="2832"/>
                <a:chExt cx="48" cy="240"/>
              </a:xfrm>
            </p:grpSpPr>
            <p:sp>
              <p:nvSpPr>
                <p:cNvPr id="236575" name="Oval 31"/>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576" name="Oval 32"/>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577" name="Oval 33"/>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36578" name="AutoShape 34"/>
            <p:cNvCxnSpPr>
              <a:cxnSpLocks noChangeShapeType="1"/>
              <a:stCxn id="236573" idx="4"/>
              <a:endCxn id="236559" idx="2"/>
            </p:cNvCxnSpPr>
            <p:nvPr/>
          </p:nvCxnSpPr>
          <p:spPr bwMode="auto">
            <a:xfrm>
              <a:off x="4701" y="1487"/>
              <a:ext cx="451" cy="0"/>
            </a:xfrm>
            <a:prstGeom prst="straightConnector1">
              <a:avLst/>
            </a:prstGeom>
            <a:noFill/>
            <a:ln w="12700">
              <a:solidFill>
                <a:schemeClr val="tx1"/>
              </a:solidFill>
              <a:round/>
              <a:headEnd/>
              <a:tailEnd type="triangle" w="lg" len="lg"/>
            </a:ln>
            <a:effectLst/>
          </p:spPr>
        </p:cxnSp>
        <p:cxnSp>
          <p:nvCxnSpPr>
            <p:cNvPr id="236579" name="AutoShape 35"/>
            <p:cNvCxnSpPr>
              <a:cxnSpLocks noChangeShapeType="1"/>
              <a:stCxn id="236572" idx="4"/>
              <a:endCxn id="236559" idx="2"/>
            </p:cNvCxnSpPr>
            <p:nvPr/>
          </p:nvCxnSpPr>
          <p:spPr bwMode="auto">
            <a:xfrm flipV="1">
              <a:off x="4696" y="1488"/>
              <a:ext cx="456" cy="105"/>
            </a:xfrm>
            <a:prstGeom prst="straightConnector1">
              <a:avLst/>
            </a:prstGeom>
            <a:noFill/>
            <a:ln w="12700">
              <a:solidFill>
                <a:schemeClr val="tx1"/>
              </a:solidFill>
              <a:round/>
              <a:headEnd/>
              <a:tailEnd type="triangle" w="lg" len="lg"/>
            </a:ln>
            <a:effectLst/>
          </p:spPr>
        </p:cxnSp>
        <p:cxnSp>
          <p:nvCxnSpPr>
            <p:cNvPr id="236580" name="AutoShape 36"/>
            <p:cNvCxnSpPr>
              <a:cxnSpLocks noChangeShapeType="1"/>
              <a:stCxn id="236571" idx="4"/>
              <a:endCxn id="236559" idx="2"/>
            </p:cNvCxnSpPr>
            <p:nvPr/>
          </p:nvCxnSpPr>
          <p:spPr bwMode="auto">
            <a:xfrm flipV="1">
              <a:off x="4696" y="1488"/>
              <a:ext cx="456" cy="214"/>
            </a:xfrm>
            <a:prstGeom prst="straightConnector1">
              <a:avLst/>
            </a:prstGeom>
            <a:noFill/>
            <a:ln w="12700">
              <a:solidFill>
                <a:schemeClr val="tx1"/>
              </a:solidFill>
              <a:round/>
              <a:headEnd/>
              <a:tailEnd type="triangle" w="lg" len="lg"/>
            </a:ln>
            <a:effectLst/>
          </p:spPr>
        </p:cxnSp>
        <p:cxnSp>
          <p:nvCxnSpPr>
            <p:cNvPr id="236581" name="AutoShape 37"/>
            <p:cNvCxnSpPr>
              <a:cxnSpLocks noChangeShapeType="1"/>
              <a:stCxn id="236570" idx="4"/>
              <a:endCxn id="236559" idx="2"/>
            </p:cNvCxnSpPr>
            <p:nvPr/>
          </p:nvCxnSpPr>
          <p:spPr bwMode="auto">
            <a:xfrm flipV="1">
              <a:off x="4696" y="1488"/>
              <a:ext cx="456" cy="320"/>
            </a:xfrm>
            <a:prstGeom prst="straightConnector1">
              <a:avLst/>
            </a:prstGeom>
            <a:noFill/>
            <a:ln w="12700">
              <a:solidFill>
                <a:schemeClr val="tx1"/>
              </a:solidFill>
              <a:round/>
              <a:headEnd/>
              <a:tailEnd type="triangle" w="lg" len="lg"/>
            </a:ln>
            <a:effectLst/>
          </p:spPr>
        </p:cxnSp>
        <p:cxnSp>
          <p:nvCxnSpPr>
            <p:cNvPr id="236582" name="AutoShape 38"/>
            <p:cNvCxnSpPr>
              <a:cxnSpLocks noChangeShapeType="1"/>
              <a:stCxn id="236569" idx="4"/>
              <a:endCxn id="236558" idx="2"/>
            </p:cNvCxnSpPr>
            <p:nvPr/>
          </p:nvCxnSpPr>
          <p:spPr bwMode="auto">
            <a:xfrm flipV="1">
              <a:off x="4696" y="1593"/>
              <a:ext cx="456" cy="324"/>
            </a:xfrm>
            <a:prstGeom prst="straightConnector1">
              <a:avLst/>
            </a:prstGeom>
            <a:noFill/>
            <a:ln w="12700">
              <a:solidFill>
                <a:schemeClr val="tx1"/>
              </a:solidFill>
              <a:round/>
              <a:headEnd/>
              <a:tailEnd type="triangle" w="lg" len="lg"/>
            </a:ln>
            <a:effectLst/>
          </p:spPr>
        </p:cxnSp>
        <p:cxnSp>
          <p:nvCxnSpPr>
            <p:cNvPr id="236583" name="AutoShape 39"/>
            <p:cNvCxnSpPr>
              <a:cxnSpLocks noChangeShapeType="1"/>
              <a:stCxn id="236568" idx="4"/>
              <a:endCxn id="236558" idx="2"/>
            </p:cNvCxnSpPr>
            <p:nvPr/>
          </p:nvCxnSpPr>
          <p:spPr bwMode="auto">
            <a:xfrm flipV="1">
              <a:off x="4696" y="1593"/>
              <a:ext cx="456" cy="433"/>
            </a:xfrm>
            <a:prstGeom prst="straightConnector1">
              <a:avLst/>
            </a:prstGeom>
            <a:noFill/>
            <a:ln w="12700">
              <a:solidFill>
                <a:schemeClr val="tx1"/>
              </a:solidFill>
              <a:round/>
              <a:headEnd/>
              <a:tailEnd type="triangle" w="lg" len="lg"/>
            </a:ln>
            <a:effectLst/>
          </p:spPr>
        </p:cxnSp>
        <p:cxnSp>
          <p:nvCxnSpPr>
            <p:cNvPr id="236584" name="AutoShape 40"/>
            <p:cNvCxnSpPr>
              <a:cxnSpLocks noChangeShapeType="1"/>
              <a:stCxn id="236567" idx="4"/>
              <a:endCxn id="236558" idx="2"/>
            </p:cNvCxnSpPr>
            <p:nvPr/>
          </p:nvCxnSpPr>
          <p:spPr bwMode="auto">
            <a:xfrm flipV="1">
              <a:off x="4696" y="1593"/>
              <a:ext cx="456" cy="539"/>
            </a:xfrm>
            <a:prstGeom prst="straightConnector1">
              <a:avLst/>
            </a:prstGeom>
            <a:noFill/>
            <a:ln w="12700">
              <a:solidFill>
                <a:schemeClr val="tx1"/>
              </a:solidFill>
              <a:round/>
              <a:headEnd/>
              <a:tailEnd type="triangle" w="lg" len="lg"/>
            </a:ln>
            <a:effectLst/>
          </p:spPr>
        </p:cxnSp>
        <p:cxnSp>
          <p:nvCxnSpPr>
            <p:cNvPr id="236585" name="AutoShape 41"/>
            <p:cNvCxnSpPr>
              <a:cxnSpLocks noChangeShapeType="1"/>
              <a:stCxn id="236566" idx="4"/>
              <a:endCxn id="236558" idx="2"/>
            </p:cNvCxnSpPr>
            <p:nvPr/>
          </p:nvCxnSpPr>
          <p:spPr bwMode="auto">
            <a:xfrm flipV="1">
              <a:off x="4696" y="1593"/>
              <a:ext cx="456" cy="648"/>
            </a:xfrm>
            <a:prstGeom prst="straightConnector1">
              <a:avLst/>
            </a:prstGeom>
            <a:noFill/>
            <a:ln w="12700">
              <a:solidFill>
                <a:schemeClr val="tx1"/>
              </a:solidFill>
              <a:round/>
              <a:headEnd/>
              <a:tailEnd type="triangle" w="lg" len="lg"/>
            </a:ln>
            <a:effectLst/>
          </p:spPr>
        </p:cxnSp>
        <p:cxnSp>
          <p:nvCxnSpPr>
            <p:cNvPr id="236586" name="AutoShape 42"/>
            <p:cNvCxnSpPr>
              <a:cxnSpLocks noChangeShapeType="1"/>
              <a:stCxn id="236565" idx="4"/>
            </p:cNvCxnSpPr>
            <p:nvPr/>
          </p:nvCxnSpPr>
          <p:spPr bwMode="auto">
            <a:xfrm flipV="1">
              <a:off x="4696" y="2356"/>
              <a:ext cx="456" cy="276"/>
            </a:xfrm>
            <a:prstGeom prst="straightConnector1">
              <a:avLst/>
            </a:prstGeom>
            <a:noFill/>
            <a:ln w="12700">
              <a:solidFill>
                <a:schemeClr val="tx1"/>
              </a:solidFill>
              <a:prstDash val="sysDash"/>
              <a:round/>
              <a:headEnd/>
              <a:tailEnd type="triangle" w="lg" len="lg"/>
            </a:ln>
            <a:effectLst/>
          </p:spPr>
        </p:cxnSp>
      </p:grpSp>
      <p:grpSp>
        <p:nvGrpSpPr>
          <p:cNvPr id="236587" name="Group 43"/>
          <p:cNvGrpSpPr>
            <a:grpSpLocks/>
          </p:cNvGrpSpPr>
          <p:nvPr/>
        </p:nvGrpSpPr>
        <p:grpSpPr bwMode="auto">
          <a:xfrm>
            <a:off x="8458200" y="4572000"/>
            <a:ext cx="1981200" cy="2057400"/>
            <a:chOff x="4320" y="2880"/>
            <a:chExt cx="1248" cy="1296"/>
          </a:xfrm>
        </p:grpSpPr>
        <p:sp>
          <p:nvSpPr>
            <p:cNvPr id="236588" name="AutoShape 44"/>
            <p:cNvSpPr>
              <a:spLocks noChangeArrowheads="1"/>
            </p:cNvSpPr>
            <p:nvPr/>
          </p:nvSpPr>
          <p:spPr bwMode="auto">
            <a:xfrm>
              <a:off x="5152" y="4025"/>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36589" name="AutoShape 45"/>
            <p:cNvSpPr>
              <a:spLocks noChangeArrowheads="1"/>
            </p:cNvSpPr>
            <p:nvPr/>
          </p:nvSpPr>
          <p:spPr bwMode="auto">
            <a:xfrm>
              <a:off x="5152" y="3633"/>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36590" name="AutoShape 46"/>
            <p:cNvSpPr>
              <a:spLocks noChangeArrowheads="1"/>
            </p:cNvSpPr>
            <p:nvPr/>
          </p:nvSpPr>
          <p:spPr bwMode="auto">
            <a:xfrm>
              <a:off x="5152" y="3524"/>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36591" name="AutoShape 47"/>
            <p:cNvSpPr>
              <a:spLocks noChangeArrowheads="1"/>
            </p:cNvSpPr>
            <p:nvPr/>
          </p:nvSpPr>
          <p:spPr bwMode="auto">
            <a:xfrm>
              <a:off x="5152" y="3419"/>
              <a:ext cx="416" cy="15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36592" name="AutoShape 48"/>
            <p:cNvSpPr>
              <a:spLocks noChangeArrowheads="1"/>
            </p:cNvSpPr>
            <p:nvPr/>
          </p:nvSpPr>
          <p:spPr bwMode="auto">
            <a:xfrm>
              <a:off x="5152" y="3309"/>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4</a:t>
              </a:r>
            </a:p>
          </p:txBody>
        </p:sp>
        <p:sp>
          <p:nvSpPr>
            <p:cNvPr id="236593" name="AutoShape 49"/>
            <p:cNvSpPr>
              <a:spLocks noChangeArrowheads="1"/>
            </p:cNvSpPr>
            <p:nvPr/>
          </p:nvSpPr>
          <p:spPr bwMode="auto">
            <a:xfrm>
              <a:off x="5152" y="3200"/>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3</a:t>
              </a:r>
            </a:p>
          </p:txBody>
        </p:sp>
        <p:sp>
          <p:nvSpPr>
            <p:cNvPr id="236594" name="AutoShape 50"/>
            <p:cNvSpPr>
              <a:spLocks noChangeArrowheads="1"/>
            </p:cNvSpPr>
            <p:nvPr/>
          </p:nvSpPr>
          <p:spPr bwMode="auto">
            <a:xfrm>
              <a:off x="5152" y="3095"/>
              <a:ext cx="416" cy="15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36595" name="AutoShape 51"/>
            <p:cNvSpPr>
              <a:spLocks noChangeArrowheads="1"/>
            </p:cNvSpPr>
            <p:nvPr/>
          </p:nvSpPr>
          <p:spPr bwMode="auto">
            <a:xfrm>
              <a:off x="5152" y="2985"/>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1</a:t>
              </a:r>
            </a:p>
          </p:txBody>
        </p:sp>
        <p:sp>
          <p:nvSpPr>
            <p:cNvPr id="236596" name="AutoShape 52"/>
            <p:cNvSpPr>
              <a:spLocks noChangeArrowheads="1"/>
            </p:cNvSpPr>
            <p:nvPr/>
          </p:nvSpPr>
          <p:spPr bwMode="auto">
            <a:xfrm>
              <a:off x="5152" y="2880"/>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grpSp>
          <p:nvGrpSpPr>
            <p:cNvPr id="236597" name="Group 53"/>
            <p:cNvGrpSpPr>
              <a:grpSpLocks/>
            </p:cNvGrpSpPr>
            <p:nvPr/>
          </p:nvGrpSpPr>
          <p:grpSpPr bwMode="auto">
            <a:xfrm>
              <a:off x="5344" y="3829"/>
              <a:ext cx="26" cy="151"/>
              <a:chOff x="2400" y="2832"/>
              <a:chExt cx="48" cy="240"/>
            </a:xfrm>
          </p:grpSpPr>
          <p:sp>
            <p:nvSpPr>
              <p:cNvPr id="236598" name="Oval 54"/>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599" name="Oval 55"/>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600" name="Oval 56"/>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nvGrpSpPr>
            <p:cNvPr id="236601" name="Group 57"/>
            <p:cNvGrpSpPr>
              <a:grpSpLocks/>
            </p:cNvGrpSpPr>
            <p:nvPr/>
          </p:nvGrpSpPr>
          <p:grpSpPr bwMode="auto">
            <a:xfrm>
              <a:off x="4320" y="2880"/>
              <a:ext cx="416" cy="1296"/>
              <a:chOff x="4656" y="1488"/>
              <a:chExt cx="768" cy="2064"/>
            </a:xfrm>
          </p:grpSpPr>
          <p:sp>
            <p:nvSpPr>
              <p:cNvPr id="236602" name="AutoShape 58"/>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31</a:t>
                </a:r>
              </a:p>
            </p:txBody>
          </p:sp>
          <p:sp>
            <p:nvSpPr>
              <p:cNvPr id="236603" name="AutoShape 59"/>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7</a:t>
                </a:r>
              </a:p>
            </p:txBody>
          </p:sp>
          <p:sp>
            <p:nvSpPr>
              <p:cNvPr id="236604" name="AutoShape 60"/>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6</a:t>
                </a:r>
              </a:p>
            </p:txBody>
          </p:sp>
          <p:sp>
            <p:nvSpPr>
              <p:cNvPr id="236605" name="AutoShape 61"/>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5</a:t>
                </a:r>
              </a:p>
            </p:txBody>
          </p:sp>
          <p:sp>
            <p:nvSpPr>
              <p:cNvPr id="236606" name="AutoShape 62"/>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4</a:t>
                </a:r>
              </a:p>
            </p:txBody>
          </p:sp>
          <p:sp>
            <p:nvSpPr>
              <p:cNvPr id="236607" name="AutoShape 63"/>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36608" name="AutoShape 64"/>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36609" name="AutoShape 65"/>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36610" name="AutoShape 66"/>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grpSp>
            <p:nvGrpSpPr>
              <p:cNvPr id="236611" name="Group 67"/>
              <p:cNvGrpSpPr>
                <a:grpSpLocks/>
              </p:cNvGrpSpPr>
              <p:nvPr/>
            </p:nvGrpSpPr>
            <p:grpSpPr bwMode="auto">
              <a:xfrm>
                <a:off x="5010" y="3000"/>
                <a:ext cx="48" cy="240"/>
                <a:chOff x="2400" y="2832"/>
                <a:chExt cx="48" cy="240"/>
              </a:xfrm>
            </p:grpSpPr>
            <p:sp>
              <p:nvSpPr>
                <p:cNvPr id="236612" name="Oval 68"/>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613" name="Oval 69"/>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614" name="Oval 70"/>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36615" name="AutoShape 71"/>
            <p:cNvCxnSpPr>
              <a:cxnSpLocks noChangeShapeType="1"/>
              <a:stCxn id="236610" idx="4"/>
              <a:endCxn id="236596" idx="2"/>
            </p:cNvCxnSpPr>
            <p:nvPr/>
          </p:nvCxnSpPr>
          <p:spPr bwMode="auto">
            <a:xfrm>
              <a:off x="4696" y="2976"/>
              <a:ext cx="456" cy="0"/>
            </a:xfrm>
            <a:prstGeom prst="straightConnector1">
              <a:avLst/>
            </a:prstGeom>
            <a:noFill/>
            <a:ln w="12700">
              <a:solidFill>
                <a:schemeClr val="tx1"/>
              </a:solidFill>
              <a:round/>
              <a:headEnd/>
              <a:tailEnd type="triangle" w="lg" len="lg"/>
            </a:ln>
            <a:effectLst/>
          </p:spPr>
        </p:cxnSp>
        <p:cxnSp>
          <p:nvCxnSpPr>
            <p:cNvPr id="236616" name="AutoShape 72"/>
            <p:cNvCxnSpPr>
              <a:cxnSpLocks noChangeShapeType="1"/>
              <a:stCxn id="236609" idx="4"/>
              <a:endCxn id="236596" idx="2"/>
            </p:cNvCxnSpPr>
            <p:nvPr/>
          </p:nvCxnSpPr>
          <p:spPr bwMode="auto">
            <a:xfrm flipV="1">
              <a:off x="4696" y="2976"/>
              <a:ext cx="456" cy="105"/>
            </a:xfrm>
            <a:prstGeom prst="straightConnector1">
              <a:avLst/>
            </a:prstGeom>
            <a:noFill/>
            <a:ln w="12700">
              <a:solidFill>
                <a:schemeClr val="tx1"/>
              </a:solidFill>
              <a:round/>
              <a:headEnd/>
              <a:tailEnd type="triangle" w="lg" len="lg"/>
            </a:ln>
            <a:effectLst/>
          </p:spPr>
        </p:cxnSp>
        <p:cxnSp>
          <p:nvCxnSpPr>
            <p:cNvPr id="236617" name="AutoShape 73"/>
            <p:cNvCxnSpPr>
              <a:cxnSpLocks noChangeShapeType="1"/>
              <a:stCxn id="236608" idx="4"/>
              <a:endCxn id="236595" idx="2"/>
            </p:cNvCxnSpPr>
            <p:nvPr/>
          </p:nvCxnSpPr>
          <p:spPr bwMode="auto">
            <a:xfrm flipV="1">
              <a:off x="4696" y="3081"/>
              <a:ext cx="456" cy="109"/>
            </a:xfrm>
            <a:prstGeom prst="straightConnector1">
              <a:avLst/>
            </a:prstGeom>
            <a:noFill/>
            <a:ln w="12700">
              <a:solidFill>
                <a:schemeClr val="tx1"/>
              </a:solidFill>
              <a:round/>
              <a:headEnd/>
              <a:tailEnd type="triangle" w="lg" len="lg"/>
            </a:ln>
            <a:effectLst/>
          </p:spPr>
        </p:cxnSp>
        <p:cxnSp>
          <p:nvCxnSpPr>
            <p:cNvPr id="236618" name="AutoShape 74"/>
            <p:cNvCxnSpPr>
              <a:cxnSpLocks noChangeShapeType="1"/>
              <a:stCxn id="236607" idx="4"/>
              <a:endCxn id="236595" idx="2"/>
            </p:cNvCxnSpPr>
            <p:nvPr/>
          </p:nvCxnSpPr>
          <p:spPr bwMode="auto">
            <a:xfrm flipV="1">
              <a:off x="4696" y="3081"/>
              <a:ext cx="456" cy="215"/>
            </a:xfrm>
            <a:prstGeom prst="straightConnector1">
              <a:avLst/>
            </a:prstGeom>
            <a:noFill/>
            <a:ln w="12700">
              <a:solidFill>
                <a:schemeClr val="tx1"/>
              </a:solidFill>
              <a:round/>
              <a:headEnd/>
              <a:tailEnd type="triangle" w="lg" len="lg"/>
            </a:ln>
            <a:effectLst/>
          </p:spPr>
        </p:cxnSp>
        <p:cxnSp>
          <p:nvCxnSpPr>
            <p:cNvPr id="236619" name="AutoShape 75"/>
            <p:cNvCxnSpPr>
              <a:cxnSpLocks noChangeShapeType="1"/>
              <a:stCxn id="236606" idx="4"/>
              <a:endCxn id="236594" idx="2"/>
            </p:cNvCxnSpPr>
            <p:nvPr/>
          </p:nvCxnSpPr>
          <p:spPr bwMode="auto">
            <a:xfrm flipV="1">
              <a:off x="4696" y="3190"/>
              <a:ext cx="456" cy="215"/>
            </a:xfrm>
            <a:prstGeom prst="straightConnector1">
              <a:avLst/>
            </a:prstGeom>
            <a:noFill/>
            <a:ln w="12700">
              <a:solidFill>
                <a:schemeClr val="tx1"/>
              </a:solidFill>
              <a:round/>
              <a:headEnd/>
              <a:tailEnd type="triangle" w="lg" len="lg"/>
            </a:ln>
            <a:effectLst/>
          </p:spPr>
        </p:cxnSp>
        <p:cxnSp>
          <p:nvCxnSpPr>
            <p:cNvPr id="236620" name="AutoShape 76"/>
            <p:cNvCxnSpPr>
              <a:cxnSpLocks noChangeShapeType="1"/>
              <a:stCxn id="236605" idx="4"/>
              <a:endCxn id="236594" idx="2"/>
            </p:cNvCxnSpPr>
            <p:nvPr/>
          </p:nvCxnSpPr>
          <p:spPr bwMode="auto">
            <a:xfrm flipV="1">
              <a:off x="4696" y="3190"/>
              <a:ext cx="456" cy="324"/>
            </a:xfrm>
            <a:prstGeom prst="straightConnector1">
              <a:avLst/>
            </a:prstGeom>
            <a:noFill/>
            <a:ln w="12700">
              <a:solidFill>
                <a:schemeClr val="tx1"/>
              </a:solidFill>
              <a:round/>
              <a:headEnd/>
              <a:tailEnd type="triangle" w="lg" len="lg"/>
            </a:ln>
            <a:effectLst/>
          </p:spPr>
        </p:cxnSp>
        <p:cxnSp>
          <p:nvCxnSpPr>
            <p:cNvPr id="236621" name="AutoShape 77"/>
            <p:cNvCxnSpPr>
              <a:cxnSpLocks noChangeShapeType="1"/>
              <a:stCxn id="236604" idx="4"/>
              <a:endCxn id="236593" idx="2"/>
            </p:cNvCxnSpPr>
            <p:nvPr/>
          </p:nvCxnSpPr>
          <p:spPr bwMode="auto">
            <a:xfrm flipV="1">
              <a:off x="4696" y="3296"/>
              <a:ext cx="456" cy="324"/>
            </a:xfrm>
            <a:prstGeom prst="straightConnector1">
              <a:avLst/>
            </a:prstGeom>
            <a:noFill/>
            <a:ln w="12700">
              <a:solidFill>
                <a:schemeClr val="tx1"/>
              </a:solidFill>
              <a:round/>
              <a:headEnd/>
              <a:tailEnd type="triangle" w="lg" len="lg"/>
            </a:ln>
            <a:effectLst/>
          </p:spPr>
        </p:cxnSp>
        <p:cxnSp>
          <p:nvCxnSpPr>
            <p:cNvPr id="236622" name="AutoShape 78"/>
            <p:cNvCxnSpPr>
              <a:cxnSpLocks noChangeShapeType="1"/>
              <a:stCxn id="236603" idx="4"/>
              <a:endCxn id="236593" idx="2"/>
            </p:cNvCxnSpPr>
            <p:nvPr/>
          </p:nvCxnSpPr>
          <p:spPr bwMode="auto">
            <a:xfrm flipV="1">
              <a:off x="4696" y="3296"/>
              <a:ext cx="456" cy="433"/>
            </a:xfrm>
            <a:prstGeom prst="straightConnector1">
              <a:avLst/>
            </a:prstGeom>
            <a:noFill/>
            <a:ln w="12700">
              <a:solidFill>
                <a:schemeClr val="tx1"/>
              </a:solidFill>
              <a:round/>
              <a:headEnd/>
              <a:tailEnd type="triangle" w="lg" len="lg"/>
            </a:ln>
            <a:effectLst/>
          </p:spPr>
        </p:cxnSp>
        <p:cxnSp>
          <p:nvCxnSpPr>
            <p:cNvPr id="236623" name="AutoShape 79"/>
            <p:cNvCxnSpPr>
              <a:cxnSpLocks noChangeShapeType="1"/>
              <a:stCxn id="236602" idx="4"/>
            </p:cNvCxnSpPr>
            <p:nvPr/>
          </p:nvCxnSpPr>
          <p:spPr bwMode="auto">
            <a:xfrm flipV="1">
              <a:off x="4696" y="3920"/>
              <a:ext cx="488" cy="201"/>
            </a:xfrm>
            <a:prstGeom prst="straightConnector1">
              <a:avLst/>
            </a:prstGeom>
            <a:noFill/>
            <a:ln w="12700">
              <a:solidFill>
                <a:schemeClr val="tx1"/>
              </a:solidFill>
              <a:prstDash val="sysDash"/>
              <a:round/>
              <a:headEnd/>
              <a:tailEnd type="triangle" w="lg" len="lg"/>
            </a:ln>
            <a:effectLst/>
          </p:spPr>
        </p:cxnSp>
      </p:gr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56321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rmAutofit/>
          </a:bodyPr>
          <a:lstStyle/>
          <a:p>
            <a:r>
              <a:rPr lang="en-US" dirty="0"/>
              <a:t>Exercise: Is </a:t>
            </a:r>
            <a:r>
              <a:rPr lang="en-US" dirty="0" err="1"/>
              <a:t>ShMem</a:t>
            </a:r>
            <a:r>
              <a:rPr lang="en-US" dirty="0"/>
              <a:t> access below good or bad?</a:t>
            </a:r>
          </a:p>
        </p:txBody>
      </p:sp>
      <p:sp>
        <p:nvSpPr>
          <p:cNvPr id="240643" name="Rectangle 3"/>
          <p:cNvSpPr>
            <a:spLocks noGrp="1" noChangeArrowheads="1"/>
          </p:cNvSpPr>
          <p:nvPr>
            <p:ph type="body" idx="4294967295"/>
          </p:nvPr>
        </p:nvSpPr>
        <p:spPr>
          <a:xfrm>
            <a:off x="365234" y="1209887"/>
            <a:ext cx="7140670" cy="5334000"/>
          </a:xfrm>
        </p:spPr>
        <p:txBody>
          <a:bodyPr/>
          <a:lstStyle/>
          <a:p>
            <a:pPr marL="457200" indent="-457200"/>
            <a:r>
              <a:rPr lang="en-US" sz="1800" dirty="0"/>
              <a:t>Snippet from a kernel, each thread loads two floats into </a:t>
            </a:r>
            <a:r>
              <a:rPr lang="en-US" sz="1800" dirty="0" err="1"/>
              <a:t>ShMem</a:t>
            </a:r>
            <a:r>
              <a:rPr lang="en-US" sz="1800" dirty="0"/>
              <a:t>:</a:t>
            </a:r>
            <a:endParaRPr lang="en-US" sz="1600" dirty="0"/>
          </a:p>
          <a:p>
            <a:pPr marL="974725" lvl="1" indent="-403225">
              <a:buNone/>
            </a:pPr>
            <a:endParaRPr lang="en-US" sz="1600" dirty="0"/>
          </a:p>
          <a:p>
            <a:pPr marL="457200" indent="-457200">
              <a:buNone/>
            </a:pPr>
            <a:endParaRPr lang="en-US" sz="1600" dirty="0"/>
          </a:p>
          <a:p>
            <a:pPr marL="457200" indent="-457200">
              <a:buNone/>
            </a:pPr>
            <a:endParaRPr lang="en-US" sz="1600" dirty="0"/>
          </a:p>
          <a:p>
            <a:pPr marL="457200" indent="-457200">
              <a:buNone/>
            </a:pPr>
            <a:endParaRPr lang="en-US" sz="1600" dirty="0"/>
          </a:p>
          <a:p>
            <a:pPr marL="457200" indent="-457200">
              <a:buNone/>
            </a:pPr>
            <a:endParaRPr lang="en-US" sz="1600" dirty="0"/>
          </a:p>
          <a:p>
            <a:pPr marL="457200" indent="-457200"/>
            <a:r>
              <a:rPr lang="en-US" sz="1800" dirty="0"/>
              <a:t>This makes sense for traditional CPU threads, locality in cache line usage and reduced sharing traffic</a:t>
            </a:r>
          </a:p>
          <a:p>
            <a:pPr marL="974725" lvl="1" indent="-403225"/>
            <a:r>
              <a:rPr lang="en-US" sz="1600" dirty="0"/>
              <a:t>Doesn’t make sense in shared memory usage where there is no cache line effects but banking effects</a:t>
            </a:r>
          </a:p>
          <a:p>
            <a:pPr marL="974725" lvl="1" indent="-403225"/>
            <a:r>
              <a:rPr lang="en-US" sz="1600" dirty="0"/>
              <a:t>2-way-interleaved loads result in 2-way bank conflicts</a:t>
            </a:r>
          </a:p>
          <a:p>
            <a:pPr marL="571500" lvl="1" indent="0">
              <a:buNone/>
            </a:pPr>
            <a:endParaRPr lang="en-US" sz="1600" dirty="0"/>
          </a:p>
          <a:p>
            <a:pPr marL="457200" indent="-457200"/>
            <a:endParaRPr lang="en-US" sz="1800" dirty="0"/>
          </a:p>
          <a:p>
            <a:pPr marL="457200" indent="-457200"/>
            <a:r>
              <a:rPr lang="en-US" sz="1800" dirty="0"/>
              <a:t>Adding insult to injury: you don’t have coalesced global memory loads – basically you are halving the global mem bandwidth (more on this later)</a:t>
            </a:r>
          </a:p>
        </p:txBody>
      </p:sp>
      <p:sp>
        <p:nvSpPr>
          <p:cNvPr id="240645" name="AutoShape 5"/>
          <p:cNvSpPr>
            <a:spLocks noChangeArrowheads="1"/>
          </p:cNvSpPr>
          <p:nvPr/>
        </p:nvSpPr>
        <p:spPr bwMode="auto">
          <a:xfrm>
            <a:off x="8971226" y="461948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19</a:t>
            </a:r>
          </a:p>
        </p:txBody>
      </p:sp>
      <p:sp>
        <p:nvSpPr>
          <p:cNvPr id="240646" name="AutoShape 6"/>
          <p:cNvSpPr>
            <a:spLocks noChangeArrowheads="1"/>
          </p:cNvSpPr>
          <p:nvPr/>
        </p:nvSpPr>
        <p:spPr bwMode="auto">
          <a:xfrm>
            <a:off x="8971226" y="434984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18</a:t>
            </a:r>
          </a:p>
        </p:txBody>
      </p:sp>
      <p:sp>
        <p:nvSpPr>
          <p:cNvPr id="240647" name="AutoShape 7"/>
          <p:cNvSpPr>
            <a:spLocks noChangeArrowheads="1"/>
          </p:cNvSpPr>
          <p:nvPr/>
        </p:nvSpPr>
        <p:spPr bwMode="auto">
          <a:xfrm>
            <a:off x="8971226" y="408020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17</a:t>
            </a:r>
          </a:p>
        </p:txBody>
      </p:sp>
      <p:sp>
        <p:nvSpPr>
          <p:cNvPr id="240648" name="AutoShape 8"/>
          <p:cNvSpPr>
            <a:spLocks noChangeArrowheads="1"/>
          </p:cNvSpPr>
          <p:nvPr/>
        </p:nvSpPr>
        <p:spPr bwMode="auto">
          <a:xfrm>
            <a:off x="8971226" y="382064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16</a:t>
            </a:r>
          </a:p>
        </p:txBody>
      </p:sp>
      <p:sp>
        <p:nvSpPr>
          <p:cNvPr id="240650" name="AutoShape 10"/>
          <p:cNvSpPr>
            <a:spLocks noChangeArrowheads="1"/>
          </p:cNvSpPr>
          <p:nvPr/>
        </p:nvSpPr>
        <p:spPr bwMode="auto">
          <a:xfrm>
            <a:off x="8971226" y="2583324"/>
            <a:ext cx="812800" cy="37044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40651" name="AutoShape 11"/>
          <p:cNvSpPr>
            <a:spLocks noChangeArrowheads="1"/>
          </p:cNvSpPr>
          <p:nvPr/>
        </p:nvSpPr>
        <p:spPr bwMode="auto">
          <a:xfrm>
            <a:off x="8971226" y="232124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40652" name="AutoShape 12"/>
          <p:cNvSpPr>
            <a:spLocks noChangeArrowheads="1"/>
          </p:cNvSpPr>
          <p:nvPr/>
        </p:nvSpPr>
        <p:spPr bwMode="auto">
          <a:xfrm>
            <a:off x="8971226" y="205160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40653" name="AutoShape 13"/>
          <p:cNvSpPr>
            <a:spLocks noChangeArrowheads="1"/>
          </p:cNvSpPr>
          <p:nvPr/>
        </p:nvSpPr>
        <p:spPr bwMode="auto">
          <a:xfrm>
            <a:off x="8971226" y="179204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cxnSp>
        <p:nvCxnSpPr>
          <p:cNvPr id="240658" name="AutoShape 18"/>
          <p:cNvCxnSpPr>
            <a:cxnSpLocks noChangeShapeType="1"/>
            <a:stCxn id="240653" idx="4"/>
          </p:cNvCxnSpPr>
          <p:nvPr/>
        </p:nvCxnSpPr>
        <p:spPr bwMode="auto">
          <a:xfrm>
            <a:off x="9715710" y="2028924"/>
            <a:ext cx="881117" cy="0"/>
          </a:xfrm>
          <a:prstGeom prst="straightConnector1">
            <a:avLst/>
          </a:prstGeom>
          <a:noFill/>
          <a:ln w="12700">
            <a:solidFill>
              <a:srgbClr val="CC0000"/>
            </a:solidFill>
            <a:round/>
            <a:headEnd/>
            <a:tailEnd type="triangle" w="lg" len="lg"/>
          </a:ln>
          <a:effectLst/>
        </p:spPr>
      </p:cxnSp>
      <p:cxnSp>
        <p:nvCxnSpPr>
          <p:cNvPr id="240659" name="AutoShape 19"/>
          <p:cNvCxnSpPr>
            <a:cxnSpLocks noChangeShapeType="1"/>
            <a:stCxn id="240652" idx="4"/>
          </p:cNvCxnSpPr>
          <p:nvPr/>
        </p:nvCxnSpPr>
        <p:spPr bwMode="auto">
          <a:xfrm>
            <a:off x="9715710" y="2288484"/>
            <a:ext cx="881117" cy="269640"/>
          </a:xfrm>
          <a:prstGeom prst="straightConnector1">
            <a:avLst/>
          </a:prstGeom>
          <a:noFill/>
          <a:ln w="12700">
            <a:solidFill>
              <a:srgbClr val="CC0000"/>
            </a:solidFill>
            <a:round/>
            <a:headEnd/>
            <a:tailEnd type="triangle" w="lg" len="lg"/>
          </a:ln>
          <a:effectLst/>
        </p:spPr>
      </p:cxnSp>
      <p:cxnSp>
        <p:nvCxnSpPr>
          <p:cNvPr id="240660" name="AutoShape 20"/>
          <p:cNvCxnSpPr>
            <a:cxnSpLocks noChangeShapeType="1"/>
            <a:stCxn id="240651" idx="4"/>
          </p:cNvCxnSpPr>
          <p:nvPr/>
        </p:nvCxnSpPr>
        <p:spPr bwMode="auto">
          <a:xfrm>
            <a:off x="9715710" y="2558124"/>
            <a:ext cx="881117" cy="529200"/>
          </a:xfrm>
          <a:prstGeom prst="straightConnector1">
            <a:avLst/>
          </a:prstGeom>
          <a:noFill/>
          <a:ln w="12700">
            <a:solidFill>
              <a:srgbClr val="CC0000"/>
            </a:solidFill>
            <a:round/>
            <a:headEnd/>
            <a:tailEnd type="triangle" w="lg" len="lg"/>
          </a:ln>
          <a:effectLst/>
        </p:spPr>
      </p:cxnSp>
      <p:cxnSp>
        <p:nvCxnSpPr>
          <p:cNvPr id="240661" name="AutoShape 21"/>
          <p:cNvCxnSpPr>
            <a:cxnSpLocks noChangeShapeType="1"/>
            <a:stCxn id="240650" idx="4"/>
          </p:cNvCxnSpPr>
          <p:nvPr/>
        </p:nvCxnSpPr>
        <p:spPr bwMode="auto">
          <a:xfrm>
            <a:off x="9715710" y="2817684"/>
            <a:ext cx="881117" cy="801360"/>
          </a:xfrm>
          <a:prstGeom prst="straightConnector1">
            <a:avLst/>
          </a:prstGeom>
          <a:noFill/>
          <a:ln w="12700">
            <a:solidFill>
              <a:srgbClr val="CC0000"/>
            </a:solidFill>
            <a:round/>
            <a:headEnd/>
            <a:tailEnd type="triangle" w="lg" len="lg"/>
          </a:ln>
          <a:effectLst/>
        </p:spPr>
      </p:cxnSp>
      <p:cxnSp>
        <p:nvCxnSpPr>
          <p:cNvPr id="240662" name="AutoShape 22"/>
          <p:cNvCxnSpPr>
            <a:cxnSpLocks noChangeShapeType="1"/>
            <a:stCxn id="240648" idx="4"/>
          </p:cNvCxnSpPr>
          <p:nvPr/>
        </p:nvCxnSpPr>
        <p:spPr bwMode="auto">
          <a:xfrm flipV="1">
            <a:off x="9715710" y="2031444"/>
            <a:ext cx="881117" cy="2026080"/>
          </a:xfrm>
          <a:prstGeom prst="straightConnector1">
            <a:avLst/>
          </a:prstGeom>
          <a:noFill/>
          <a:ln w="12700">
            <a:solidFill>
              <a:srgbClr val="CC0000"/>
            </a:solidFill>
            <a:round/>
            <a:headEnd/>
            <a:tailEnd type="triangle" w="lg" len="lg"/>
          </a:ln>
          <a:effectLst/>
        </p:spPr>
      </p:cxnSp>
      <p:cxnSp>
        <p:nvCxnSpPr>
          <p:cNvPr id="240663" name="AutoShape 23"/>
          <p:cNvCxnSpPr>
            <a:cxnSpLocks noChangeShapeType="1"/>
            <a:stCxn id="240647" idx="4"/>
          </p:cNvCxnSpPr>
          <p:nvPr/>
        </p:nvCxnSpPr>
        <p:spPr bwMode="auto">
          <a:xfrm flipV="1">
            <a:off x="9715710" y="2558124"/>
            <a:ext cx="881117" cy="1758960"/>
          </a:xfrm>
          <a:prstGeom prst="straightConnector1">
            <a:avLst/>
          </a:prstGeom>
          <a:noFill/>
          <a:ln w="12700">
            <a:solidFill>
              <a:srgbClr val="CC0000"/>
            </a:solidFill>
            <a:round/>
            <a:headEnd/>
            <a:tailEnd type="triangle" w="lg" len="lg"/>
          </a:ln>
          <a:effectLst/>
        </p:spPr>
      </p:cxnSp>
      <p:cxnSp>
        <p:nvCxnSpPr>
          <p:cNvPr id="240664" name="AutoShape 24"/>
          <p:cNvCxnSpPr>
            <a:cxnSpLocks noChangeShapeType="1"/>
            <a:stCxn id="240646" idx="4"/>
          </p:cNvCxnSpPr>
          <p:nvPr/>
        </p:nvCxnSpPr>
        <p:spPr bwMode="auto">
          <a:xfrm flipV="1">
            <a:off x="9715710" y="3087324"/>
            <a:ext cx="881117" cy="1499400"/>
          </a:xfrm>
          <a:prstGeom prst="straightConnector1">
            <a:avLst/>
          </a:prstGeom>
          <a:noFill/>
          <a:ln w="12700">
            <a:solidFill>
              <a:srgbClr val="CC0000"/>
            </a:solidFill>
            <a:round/>
            <a:headEnd/>
            <a:tailEnd type="triangle" w="lg" len="lg"/>
          </a:ln>
          <a:effectLst/>
        </p:spPr>
      </p:cxnSp>
      <p:cxnSp>
        <p:nvCxnSpPr>
          <p:cNvPr id="240665" name="AutoShape 25"/>
          <p:cNvCxnSpPr>
            <a:cxnSpLocks noChangeShapeType="1"/>
            <a:stCxn id="240645" idx="4"/>
          </p:cNvCxnSpPr>
          <p:nvPr/>
        </p:nvCxnSpPr>
        <p:spPr bwMode="auto">
          <a:xfrm flipV="1">
            <a:off x="9715710" y="3619044"/>
            <a:ext cx="881117" cy="1237320"/>
          </a:xfrm>
          <a:prstGeom prst="straightConnector1">
            <a:avLst/>
          </a:prstGeom>
          <a:noFill/>
          <a:ln w="12700">
            <a:solidFill>
              <a:srgbClr val="CC0000"/>
            </a:solidFill>
            <a:round/>
            <a:headEnd/>
            <a:tailEnd type="triangle" w="lg" len="lg"/>
          </a:ln>
          <a:effectLst/>
        </p:spPr>
      </p:cxnSp>
      <p:sp>
        <p:nvSpPr>
          <p:cNvPr id="240668" name="AutoShape 28"/>
          <p:cNvSpPr>
            <a:spLocks noChangeArrowheads="1"/>
          </p:cNvSpPr>
          <p:nvPr/>
        </p:nvSpPr>
        <p:spPr bwMode="auto">
          <a:xfrm>
            <a:off x="10571426" y="5180532"/>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40669" name="AutoShape 29"/>
          <p:cNvSpPr>
            <a:spLocks noChangeArrowheads="1"/>
          </p:cNvSpPr>
          <p:nvPr/>
        </p:nvSpPr>
        <p:spPr bwMode="auto">
          <a:xfrm>
            <a:off x="10596826" y="365180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40670" name="AutoShape 30"/>
          <p:cNvSpPr>
            <a:spLocks noChangeArrowheads="1"/>
          </p:cNvSpPr>
          <p:nvPr/>
        </p:nvSpPr>
        <p:spPr bwMode="auto">
          <a:xfrm>
            <a:off x="10596826" y="338216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40671" name="AutoShape 31"/>
          <p:cNvSpPr>
            <a:spLocks noChangeArrowheads="1"/>
          </p:cNvSpPr>
          <p:nvPr/>
        </p:nvSpPr>
        <p:spPr bwMode="auto">
          <a:xfrm>
            <a:off x="10596826" y="312260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40672" name="AutoShape 32"/>
          <p:cNvSpPr>
            <a:spLocks noChangeArrowheads="1"/>
          </p:cNvSpPr>
          <p:nvPr/>
        </p:nvSpPr>
        <p:spPr bwMode="auto">
          <a:xfrm>
            <a:off x="10596826" y="285296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4</a:t>
            </a:r>
          </a:p>
        </p:txBody>
      </p:sp>
      <p:sp>
        <p:nvSpPr>
          <p:cNvPr id="240673" name="AutoShape 33"/>
          <p:cNvSpPr>
            <a:spLocks noChangeArrowheads="1"/>
          </p:cNvSpPr>
          <p:nvPr/>
        </p:nvSpPr>
        <p:spPr bwMode="auto">
          <a:xfrm>
            <a:off x="10596826" y="2583324"/>
            <a:ext cx="812800" cy="37044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3</a:t>
            </a:r>
          </a:p>
        </p:txBody>
      </p:sp>
      <p:sp>
        <p:nvSpPr>
          <p:cNvPr id="240674" name="AutoShape 34"/>
          <p:cNvSpPr>
            <a:spLocks noChangeArrowheads="1"/>
          </p:cNvSpPr>
          <p:nvPr/>
        </p:nvSpPr>
        <p:spPr bwMode="auto">
          <a:xfrm>
            <a:off x="10596826" y="232124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40675" name="AutoShape 35"/>
          <p:cNvSpPr>
            <a:spLocks noChangeArrowheads="1"/>
          </p:cNvSpPr>
          <p:nvPr/>
        </p:nvSpPr>
        <p:spPr bwMode="auto">
          <a:xfrm>
            <a:off x="10596826" y="205160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1</a:t>
            </a:r>
          </a:p>
        </p:txBody>
      </p:sp>
      <p:sp>
        <p:nvSpPr>
          <p:cNvPr id="240676" name="AutoShape 36"/>
          <p:cNvSpPr>
            <a:spLocks noChangeArrowheads="1"/>
          </p:cNvSpPr>
          <p:nvPr/>
        </p:nvSpPr>
        <p:spPr bwMode="auto">
          <a:xfrm>
            <a:off x="10596826" y="179204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sp>
        <p:nvSpPr>
          <p:cNvPr id="240682" name="Line 42"/>
          <p:cNvSpPr>
            <a:spLocks noChangeShapeType="1"/>
          </p:cNvSpPr>
          <p:nvPr/>
        </p:nvSpPr>
        <p:spPr bwMode="auto">
          <a:xfrm>
            <a:off x="9758626" y="2031444"/>
            <a:ext cx="838200" cy="289800"/>
          </a:xfrm>
          <a:prstGeom prst="line">
            <a:avLst/>
          </a:prstGeom>
          <a:noFill/>
          <a:ln w="19050">
            <a:solidFill>
              <a:srgbClr val="00B050"/>
            </a:solidFill>
            <a:round/>
            <a:headEnd/>
            <a:tailEnd type="triangle" w="lg" len="lg"/>
          </a:ln>
          <a:effectLst/>
        </p:spPr>
        <p:txBody>
          <a:bodyPr/>
          <a:lstStyle/>
          <a:p>
            <a:endParaRPr lang="en-US"/>
          </a:p>
        </p:txBody>
      </p:sp>
      <p:sp>
        <p:nvSpPr>
          <p:cNvPr id="2" name="Rectangle 1"/>
          <p:cNvSpPr/>
          <p:nvPr/>
        </p:nvSpPr>
        <p:spPr>
          <a:xfrm>
            <a:off x="1256574" y="1770874"/>
            <a:ext cx="5457491" cy="923330"/>
          </a:xfrm>
          <a:prstGeom prst="rect">
            <a:avLst/>
          </a:prstGeom>
          <a:solidFill>
            <a:schemeClr val="bg1">
              <a:lumMod val="85000"/>
            </a:schemeClr>
          </a:solidFill>
        </p:spPr>
        <p:txBody>
          <a:bodyPr wrap="square">
            <a:spAutoFit/>
          </a:bodyPr>
          <a:lstStyle/>
          <a:p>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C00000"/>
                </a:solidFill>
                <a:latin typeface="Consolas" pitchFamily="49" charset="0"/>
                <a:cs typeface="Consolas" pitchFamily="49" charset="0"/>
              </a:rPr>
              <a:t>shared[2*</a:t>
            </a:r>
            <a:r>
              <a:rPr lang="en-US" dirty="0" err="1">
                <a:solidFill>
                  <a:srgbClr val="C00000"/>
                </a:solidFill>
                <a:latin typeface="Consolas" pitchFamily="49" charset="0"/>
                <a:cs typeface="Consolas" pitchFamily="49" charset="0"/>
              </a:rPr>
              <a:t>tid</a:t>
            </a:r>
            <a:r>
              <a:rPr lang="en-US" dirty="0">
                <a:solidFill>
                  <a:srgbClr val="C00000"/>
                </a:solidFill>
                <a:latin typeface="Consolas" pitchFamily="49" charset="0"/>
                <a:cs typeface="Consolas" pitchFamily="49" charset="0"/>
              </a:rPr>
              <a:t>  ] = global[offset+2*</a:t>
            </a:r>
            <a:r>
              <a:rPr lang="en-US" dirty="0" err="1">
                <a:solidFill>
                  <a:srgbClr val="C00000"/>
                </a:solidFill>
                <a:latin typeface="Consolas" pitchFamily="49" charset="0"/>
                <a:cs typeface="Consolas" pitchFamily="49" charset="0"/>
              </a:rPr>
              <a:t>tid</a:t>
            </a:r>
            <a:r>
              <a:rPr lang="en-US" dirty="0">
                <a:solidFill>
                  <a:srgbClr val="C00000"/>
                </a:solidFill>
                <a:latin typeface="Consolas" pitchFamily="49" charset="0"/>
                <a:cs typeface="Consolas" pitchFamily="49" charset="0"/>
              </a:rPr>
              <a:t>  ];</a:t>
            </a:r>
          </a:p>
          <a:p>
            <a:r>
              <a:rPr lang="en-US" dirty="0">
                <a:solidFill>
                  <a:srgbClr val="00B050"/>
                </a:solidFill>
                <a:latin typeface="Consolas" pitchFamily="49" charset="0"/>
                <a:cs typeface="Consolas" pitchFamily="49" charset="0"/>
              </a:rPr>
              <a:t>shared[2*tid+1] = global[offset+2*tid+1];</a:t>
            </a:r>
          </a:p>
        </p:txBody>
      </p:sp>
      <p:sp>
        <p:nvSpPr>
          <p:cNvPr id="45" name="Line 42"/>
          <p:cNvSpPr>
            <a:spLocks noChangeShapeType="1"/>
          </p:cNvSpPr>
          <p:nvPr/>
        </p:nvSpPr>
        <p:spPr bwMode="auto">
          <a:xfrm>
            <a:off x="9758289" y="2321244"/>
            <a:ext cx="838200" cy="531720"/>
          </a:xfrm>
          <a:prstGeom prst="line">
            <a:avLst/>
          </a:prstGeom>
          <a:noFill/>
          <a:ln w="19050">
            <a:solidFill>
              <a:srgbClr val="00B050"/>
            </a:solidFill>
            <a:round/>
            <a:headEnd/>
            <a:tailEnd type="triangle" w="lg" len="lg"/>
          </a:ln>
          <a:effectLst/>
        </p:spPr>
        <p:txBody>
          <a:bodyPr/>
          <a:lstStyle/>
          <a:p>
            <a:endParaRPr lang="en-US"/>
          </a:p>
        </p:txBody>
      </p:sp>
      <p:sp>
        <p:nvSpPr>
          <p:cNvPr id="46" name="Line 42"/>
          <p:cNvSpPr>
            <a:spLocks noChangeShapeType="1"/>
          </p:cNvSpPr>
          <p:nvPr/>
        </p:nvSpPr>
        <p:spPr bwMode="auto">
          <a:xfrm>
            <a:off x="9708404" y="2555604"/>
            <a:ext cx="863022" cy="798840"/>
          </a:xfrm>
          <a:prstGeom prst="line">
            <a:avLst/>
          </a:prstGeom>
          <a:noFill/>
          <a:ln w="19050">
            <a:solidFill>
              <a:srgbClr val="00B050"/>
            </a:solidFill>
            <a:round/>
            <a:headEnd/>
            <a:tailEnd type="triangle" w="lg" len="lg"/>
          </a:ln>
          <a:effectLst/>
        </p:spPr>
        <p:txBody>
          <a:bodyPr/>
          <a:lstStyle/>
          <a:p>
            <a:endParaRPr lang="en-US"/>
          </a:p>
        </p:txBody>
      </p:sp>
      <p:sp>
        <p:nvSpPr>
          <p:cNvPr id="47" name="Line 42"/>
          <p:cNvSpPr>
            <a:spLocks noChangeShapeType="1"/>
          </p:cNvSpPr>
          <p:nvPr/>
        </p:nvSpPr>
        <p:spPr bwMode="auto">
          <a:xfrm>
            <a:off x="9708404" y="2828632"/>
            <a:ext cx="888422" cy="1097012"/>
          </a:xfrm>
          <a:prstGeom prst="line">
            <a:avLst/>
          </a:prstGeom>
          <a:noFill/>
          <a:ln w="19050">
            <a:solidFill>
              <a:srgbClr val="00B050"/>
            </a:solidFill>
            <a:round/>
            <a:headEnd/>
            <a:tailEnd type="triangle" w="lg" len="lg"/>
          </a:ln>
          <a:effectLst/>
        </p:spPr>
        <p:txBody>
          <a:bodyPr/>
          <a:lstStyle/>
          <a:p>
            <a:endParaRPr lang="en-US"/>
          </a:p>
        </p:txBody>
      </p:sp>
      <p:grpSp>
        <p:nvGrpSpPr>
          <p:cNvPr id="48" name="Group 37"/>
          <p:cNvGrpSpPr>
            <a:grpSpLocks/>
          </p:cNvGrpSpPr>
          <p:nvPr/>
        </p:nvGrpSpPr>
        <p:grpSpPr bwMode="auto">
          <a:xfrm>
            <a:off x="9285630" y="5068644"/>
            <a:ext cx="63158" cy="298694"/>
            <a:chOff x="2400" y="2832"/>
            <a:chExt cx="48" cy="240"/>
          </a:xfrm>
        </p:grpSpPr>
        <p:sp>
          <p:nvSpPr>
            <p:cNvPr id="49" name="Oval 38"/>
            <p:cNvSpPr>
              <a:spLocks noChangeArrowheads="1"/>
            </p:cNvSpPr>
            <p:nvPr/>
          </p:nvSpPr>
          <p:spPr bwMode="auto">
            <a:xfrm>
              <a:off x="2400" y="283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0" name="Oval 39"/>
            <p:cNvSpPr>
              <a:spLocks noChangeArrowheads="1"/>
            </p:cNvSpPr>
            <p:nvPr/>
          </p:nvSpPr>
          <p:spPr bwMode="auto">
            <a:xfrm>
              <a:off x="2400" y="292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1" name="Oval 40"/>
            <p:cNvSpPr>
              <a:spLocks noChangeArrowheads="1"/>
            </p:cNvSpPr>
            <p:nvPr/>
          </p:nvSpPr>
          <p:spPr bwMode="auto">
            <a:xfrm>
              <a:off x="2400" y="3024"/>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52" name="Group 37"/>
          <p:cNvGrpSpPr>
            <a:grpSpLocks/>
          </p:cNvGrpSpPr>
          <p:nvPr/>
        </p:nvGrpSpPr>
        <p:grpSpPr bwMode="auto">
          <a:xfrm>
            <a:off x="10941998" y="4422196"/>
            <a:ext cx="63158" cy="298694"/>
            <a:chOff x="2400" y="2832"/>
            <a:chExt cx="48" cy="240"/>
          </a:xfrm>
        </p:grpSpPr>
        <p:sp>
          <p:nvSpPr>
            <p:cNvPr id="53" name="Oval 38"/>
            <p:cNvSpPr>
              <a:spLocks noChangeArrowheads="1"/>
            </p:cNvSpPr>
            <p:nvPr/>
          </p:nvSpPr>
          <p:spPr bwMode="auto">
            <a:xfrm>
              <a:off x="2400" y="283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4" name="Oval 39"/>
            <p:cNvSpPr>
              <a:spLocks noChangeArrowheads="1"/>
            </p:cNvSpPr>
            <p:nvPr/>
          </p:nvSpPr>
          <p:spPr bwMode="auto">
            <a:xfrm>
              <a:off x="2400" y="292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5" name="Oval 40"/>
            <p:cNvSpPr>
              <a:spLocks noChangeArrowheads="1"/>
            </p:cNvSpPr>
            <p:nvPr/>
          </p:nvSpPr>
          <p:spPr bwMode="auto">
            <a:xfrm>
              <a:off x="2400" y="3024"/>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grpSp>
        <p:nvGrpSpPr>
          <p:cNvPr id="56" name="Group 37"/>
          <p:cNvGrpSpPr>
            <a:grpSpLocks/>
          </p:cNvGrpSpPr>
          <p:nvPr/>
        </p:nvGrpSpPr>
        <p:grpSpPr bwMode="auto">
          <a:xfrm>
            <a:off x="9311889" y="3401657"/>
            <a:ext cx="63158" cy="298694"/>
            <a:chOff x="2400" y="2832"/>
            <a:chExt cx="48" cy="240"/>
          </a:xfrm>
        </p:grpSpPr>
        <p:sp>
          <p:nvSpPr>
            <p:cNvPr id="57" name="Oval 38"/>
            <p:cNvSpPr>
              <a:spLocks noChangeArrowheads="1"/>
            </p:cNvSpPr>
            <p:nvPr/>
          </p:nvSpPr>
          <p:spPr bwMode="auto">
            <a:xfrm>
              <a:off x="2400" y="283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8" name="Oval 39"/>
            <p:cNvSpPr>
              <a:spLocks noChangeArrowheads="1"/>
            </p:cNvSpPr>
            <p:nvPr/>
          </p:nvSpPr>
          <p:spPr bwMode="auto">
            <a:xfrm>
              <a:off x="2400" y="292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9" name="Oval 40"/>
            <p:cNvSpPr>
              <a:spLocks noChangeArrowheads="1"/>
            </p:cNvSpPr>
            <p:nvPr/>
          </p:nvSpPr>
          <p:spPr bwMode="auto">
            <a:xfrm>
              <a:off x="2400" y="3024"/>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8102535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6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06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06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06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06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066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06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06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82" grpId="0" animBg="1"/>
      <p:bldP spid="45" grpId="0" animBg="1"/>
      <p:bldP spid="46" grpId="0" animBg="1"/>
      <p:bldP spid="4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z="3500" dirty="0"/>
              <a:t>A better array access pattern: Revisiting example on previous slide</a:t>
            </a:r>
          </a:p>
        </p:txBody>
      </p:sp>
      <p:sp>
        <p:nvSpPr>
          <p:cNvPr id="242691" name="Rectangle 3"/>
          <p:cNvSpPr>
            <a:spLocks noGrp="1" noChangeArrowheads="1"/>
          </p:cNvSpPr>
          <p:nvPr>
            <p:ph type="body" idx="4294967295"/>
          </p:nvPr>
        </p:nvSpPr>
        <p:spPr>
          <a:xfrm>
            <a:off x="385102" y="2408053"/>
            <a:ext cx="7056039" cy="1079500"/>
          </a:xfrm>
        </p:spPr>
        <p:txBody>
          <a:bodyPr/>
          <a:lstStyle/>
          <a:p>
            <a:pPr marL="457200" indent="-457200"/>
            <a:r>
              <a:rPr lang="en-US" sz="1800" dirty="0"/>
              <a:t>Here’s a better way of doing it</a:t>
            </a:r>
          </a:p>
          <a:p>
            <a:pPr marL="806450" lvl="1" indent="-457200"/>
            <a:r>
              <a:rPr lang="en-US" sz="1400" dirty="0"/>
              <a:t>Each thread loads one element in every consecutive group of </a:t>
            </a:r>
            <a:r>
              <a:rPr lang="en-US" sz="1400" dirty="0" err="1"/>
              <a:t>blockDim</a:t>
            </a:r>
            <a:r>
              <a:rPr lang="en-US" sz="1400" dirty="0"/>
              <a:t> elements.</a:t>
            </a:r>
          </a:p>
        </p:txBody>
      </p:sp>
      <p:sp>
        <p:nvSpPr>
          <p:cNvPr id="2" name="Rectangle 1"/>
          <p:cNvSpPr/>
          <p:nvPr/>
        </p:nvSpPr>
        <p:spPr>
          <a:xfrm>
            <a:off x="673101" y="3324602"/>
            <a:ext cx="6193366" cy="523220"/>
          </a:xfrm>
          <a:prstGeom prst="rect">
            <a:avLst/>
          </a:prstGeom>
          <a:solidFill>
            <a:schemeClr val="bg1">
              <a:lumMod val="85000"/>
            </a:schemeClr>
          </a:solidFill>
        </p:spPr>
        <p:txBody>
          <a:bodyPr wrap="square">
            <a:spAutoFit/>
          </a:bodyPr>
          <a:lstStyle/>
          <a:p>
            <a:r>
              <a:rPr lang="en-US" sz="1400" dirty="0">
                <a:latin typeface="Consolas" pitchFamily="49" charset="0"/>
                <a:cs typeface="Consolas" pitchFamily="49" charset="0"/>
              </a:rPr>
              <a:t>shared[</a:t>
            </a:r>
            <a:r>
              <a:rPr lang="en-US" sz="1400" dirty="0" err="1">
                <a:latin typeface="Consolas" pitchFamily="49" charset="0"/>
                <a:cs typeface="Consolas" pitchFamily="49" charset="0"/>
              </a:rPr>
              <a:t>tid</a:t>
            </a:r>
            <a:r>
              <a:rPr lang="en-US" sz="1400" dirty="0">
                <a:latin typeface="Consolas" pitchFamily="49" charset="0"/>
                <a:cs typeface="Consolas" pitchFamily="49" charset="0"/>
              </a:rPr>
              <a:t>] = global[offset + </a:t>
            </a:r>
            <a:r>
              <a:rPr lang="en-US" sz="1400" dirty="0" err="1">
                <a:latin typeface="Consolas" pitchFamily="49" charset="0"/>
                <a:cs typeface="Consolas" pitchFamily="49" charset="0"/>
              </a:rPr>
              <a:t>tid</a:t>
            </a:r>
            <a:r>
              <a:rPr lang="en-US" sz="1400" dirty="0">
                <a:latin typeface="Consolas" pitchFamily="49" charset="0"/>
                <a:cs typeface="Consolas" pitchFamily="49" charset="0"/>
              </a:rPr>
              <a:t>];</a:t>
            </a:r>
          </a:p>
          <a:p>
            <a:r>
              <a:rPr lang="en-US" sz="1400" dirty="0">
                <a:latin typeface="Consolas" pitchFamily="49" charset="0"/>
                <a:cs typeface="Consolas" pitchFamily="49" charset="0"/>
              </a:rPr>
              <a:t>shared[</a:t>
            </a:r>
            <a:r>
              <a:rPr lang="en-US" sz="1400" dirty="0" err="1">
                <a:latin typeface="Consolas" pitchFamily="49" charset="0"/>
                <a:cs typeface="Consolas" pitchFamily="49" charset="0"/>
              </a:rPr>
              <a:t>tid</a:t>
            </a:r>
            <a:r>
              <a:rPr lang="en-US" sz="1400" dirty="0">
                <a:latin typeface="Consolas" pitchFamily="49" charset="0"/>
                <a:cs typeface="Consolas" pitchFamily="49" charset="0"/>
              </a:rPr>
              <a:t> + </a:t>
            </a:r>
            <a:r>
              <a:rPr lang="en-US" sz="1400" dirty="0" err="1">
                <a:solidFill>
                  <a:srgbClr val="FF00FF"/>
                </a:solidFill>
                <a:latin typeface="Consolas" pitchFamily="49" charset="0"/>
                <a:cs typeface="Consolas" pitchFamily="49" charset="0"/>
              </a:rPr>
              <a:t>blockDim</a:t>
            </a:r>
            <a:r>
              <a:rPr lang="en-US" sz="1400" dirty="0" err="1">
                <a:solidFill>
                  <a:prstClr val="black"/>
                </a:solidFill>
                <a:latin typeface="Consolas" pitchFamily="49" charset="0"/>
                <a:cs typeface="Consolas" pitchFamily="49" charset="0"/>
              </a:rPr>
              <a:t>.x</a:t>
            </a:r>
            <a:r>
              <a:rPr lang="en-US" sz="1400" dirty="0">
                <a:solidFill>
                  <a:prstClr val="black"/>
                </a:solidFill>
                <a:latin typeface="Consolas" pitchFamily="49" charset="0"/>
                <a:cs typeface="Consolas" pitchFamily="49" charset="0"/>
              </a:rPr>
              <a:t>] = global[</a:t>
            </a:r>
            <a:r>
              <a:rPr lang="en-US" sz="1400" dirty="0">
                <a:latin typeface="Consolas" pitchFamily="49" charset="0"/>
                <a:cs typeface="Consolas" pitchFamily="49" charset="0"/>
              </a:rPr>
              <a:t>offset + </a:t>
            </a:r>
            <a:r>
              <a:rPr lang="en-US" sz="1400" dirty="0" err="1">
                <a:solidFill>
                  <a:prstClr val="black"/>
                </a:solidFill>
                <a:latin typeface="Consolas" pitchFamily="49" charset="0"/>
                <a:cs typeface="Consolas" pitchFamily="49" charset="0"/>
              </a:rPr>
              <a:t>tid</a:t>
            </a:r>
            <a:r>
              <a:rPr lang="en-US" sz="1400" dirty="0">
                <a:solidFill>
                  <a:prstClr val="black"/>
                </a:solidFill>
                <a:latin typeface="Consolas" pitchFamily="49" charset="0"/>
                <a:cs typeface="Consolas" pitchFamily="49" charset="0"/>
              </a:rPr>
              <a:t> + </a:t>
            </a:r>
            <a:r>
              <a:rPr lang="en-US" sz="1400" dirty="0" err="1">
                <a:solidFill>
                  <a:srgbClr val="FF00FF"/>
                </a:solidFill>
                <a:latin typeface="Consolas" pitchFamily="49" charset="0"/>
                <a:cs typeface="Consolas" pitchFamily="49" charset="0"/>
              </a:rPr>
              <a:t>blockDim</a:t>
            </a:r>
            <a:r>
              <a:rPr lang="en-US" sz="1400" dirty="0" err="1">
                <a:solidFill>
                  <a:prstClr val="black"/>
                </a:solidFill>
                <a:latin typeface="Consolas" pitchFamily="49" charset="0"/>
                <a:cs typeface="Consolas" pitchFamily="49" charset="0"/>
              </a:rPr>
              <a:t>.x</a:t>
            </a:r>
            <a:r>
              <a:rPr lang="en-US" sz="1400" dirty="0">
                <a:solidFill>
                  <a:prstClr val="black"/>
                </a:solidFill>
                <a:latin typeface="Consolas" pitchFamily="49" charset="0"/>
                <a:cs typeface="Consolas" pitchFamily="49" charset="0"/>
              </a:rPr>
              <a: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4" name="Group 3"/>
          <p:cNvGrpSpPr/>
          <p:nvPr/>
        </p:nvGrpSpPr>
        <p:grpSpPr>
          <a:xfrm>
            <a:off x="7848600" y="1981200"/>
            <a:ext cx="2667000" cy="4038600"/>
            <a:chOff x="7848600" y="1981200"/>
            <a:chExt cx="2667000" cy="4038600"/>
          </a:xfrm>
        </p:grpSpPr>
        <p:sp>
          <p:nvSpPr>
            <p:cNvPr id="242694" name="AutoShape 6"/>
            <p:cNvSpPr>
              <a:spLocks noChangeArrowheads="1"/>
            </p:cNvSpPr>
            <p:nvPr/>
          </p:nvSpPr>
          <p:spPr bwMode="auto">
            <a:xfrm>
              <a:off x="9626600" y="5550195"/>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42695" name="AutoShape 7"/>
            <p:cNvSpPr>
              <a:spLocks noChangeArrowheads="1"/>
            </p:cNvSpPr>
            <p:nvPr/>
          </p:nvSpPr>
          <p:spPr bwMode="auto">
            <a:xfrm>
              <a:off x="9626600" y="4329223"/>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42696" name="AutoShape 8"/>
            <p:cNvSpPr>
              <a:spLocks noChangeArrowheads="1"/>
            </p:cNvSpPr>
            <p:nvPr/>
          </p:nvSpPr>
          <p:spPr bwMode="auto">
            <a:xfrm>
              <a:off x="9626600" y="3988760"/>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42697" name="AutoShape 9"/>
            <p:cNvSpPr>
              <a:spLocks noChangeArrowheads="1"/>
            </p:cNvSpPr>
            <p:nvPr/>
          </p:nvSpPr>
          <p:spPr bwMode="auto">
            <a:xfrm>
              <a:off x="9626600" y="3660037"/>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42698" name="AutoShape 10"/>
            <p:cNvSpPr>
              <a:spLocks noChangeArrowheads="1"/>
            </p:cNvSpPr>
            <p:nvPr/>
          </p:nvSpPr>
          <p:spPr bwMode="auto">
            <a:xfrm>
              <a:off x="9626600" y="3319573"/>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4</a:t>
              </a:r>
            </a:p>
          </p:txBody>
        </p:sp>
        <p:sp>
          <p:nvSpPr>
            <p:cNvPr id="242699" name="AutoShape 11"/>
            <p:cNvSpPr>
              <a:spLocks noChangeArrowheads="1"/>
            </p:cNvSpPr>
            <p:nvPr/>
          </p:nvSpPr>
          <p:spPr bwMode="auto">
            <a:xfrm>
              <a:off x="9626600" y="2979110"/>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3</a:t>
              </a:r>
            </a:p>
          </p:txBody>
        </p:sp>
        <p:sp>
          <p:nvSpPr>
            <p:cNvPr id="242700" name="AutoShape 12"/>
            <p:cNvSpPr>
              <a:spLocks noChangeArrowheads="1"/>
            </p:cNvSpPr>
            <p:nvPr/>
          </p:nvSpPr>
          <p:spPr bwMode="auto">
            <a:xfrm>
              <a:off x="9626600" y="2650387"/>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42701" name="AutoShape 13"/>
            <p:cNvSpPr>
              <a:spLocks noChangeArrowheads="1"/>
            </p:cNvSpPr>
            <p:nvPr/>
          </p:nvSpPr>
          <p:spPr bwMode="auto">
            <a:xfrm>
              <a:off x="9626600" y="2309923"/>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1</a:t>
              </a:r>
            </a:p>
          </p:txBody>
        </p:sp>
        <p:sp>
          <p:nvSpPr>
            <p:cNvPr id="242702" name="AutoShape 14"/>
            <p:cNvSpPr>
              <a:spLocks noChangeArrowheads="1"/>
            </p:cNvSpPr>
            <p:nvPr/>
          </p:nvSpPr>
          <p:spPr bwMode="auto">
            <a:xfrm>
              <a:off x="9626600" y="1981200"/>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sp>
          <p:nvSpPr>
            <p:cNvPr id="242708" name="AutoShape 20"/>
            <p:cNvSpPr>
              <a:spLocks noChangeArrowheads="1"/>
            </p:cNvSpPr>
            <p:nvPr/>
          </p:nvSpPr>
          <p:spPr bwMode="auto">
            <a:xfrm>
              <a:off x="7848600" y="5550195"/>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31</a:t>
              </a:r>
            </a:p>
          </p:txBody>
        </p:sp>
        <p:sp>
          <p:nvSpPr>
            <p:cNvPr id="242709" name="AutoShape 21"/>
            <p:cNvSpPr>
              <a:spLocks noChangeArrowheads="1"/>
            </p:cNvSpPr>
            <p:nvPr/>
          </p:nvSpPr>
          <p:spPr bwMode="auto">
            <a:xfrm>
              <a:off x="7848600" y="4329223"/>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7</a:t>
              </a:r>
            </a:p>
          </p:txBody>
        </p:sp>
        <p:sp>
          <p:nvSpPr>
            <p:cNvPr id="242710" name="AutoShape 22"/>
            <p:cNvSpPr>
              <a:spLocks noChangeArrowheads="1"/>
            </p:cNvSpPr>
            <p:nvPr/>
          </p:nvSpPr>
          <p:spPr bwMode="auto">
            <a:xfrm>
              <a:off x="7848600" y="3988760"/>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6</a:t>
              </a:r>
            </a:p>
          </p:txBody>
        </p:sp>
        <p:sp>
          <p:nvSpPr>
            <p:cNvPr id="242711" name="AutoShape 23"/>
            <p:cNvSpPr>
              <a:spLocks noChangeArrowheads="1"/>
            </p:cNvSpPr>
            <p:nvPr/>
          </p:nvSpPr>
          <p:spPr bwMode="auto">
            <a:xfrm>
              <a:off x="7848600" y="3660037"/>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5</a:t>
              </a:r>
            </a:p>
          </p:txBody>
        </p:sp>
        <p:sp>
          <p:nvSpPr>
            <p:cNvPr id="242712" name="AutoShape 24"/>
            <p:cNvSpPr>
              <a:spLocks noChangeArrowheads="1"/>
            </p:cNvSpPr>
            <p:nvPr/>
          </p:nvSpPr>
          <p:spPr bwMode="auto">
            <a:xfrm>
              <a:off x="7848600" y="3319573"/>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4</a:t>
              </a:r>
            </a:p>
          </p:txBody>
        </p:sp>
        <p:sp>
          <p:nvSpPr>
            <p:cNvPr id="242713" name="AutoShape 25"/>
            <p:cNvSpPr>
              <a:spLocks noChangeArrowheads="1"/>
            </p:cNvSpPr>
            <p:nvPr/>
          </p:nvSpPr>
          <p:spPr bwMode="auto">
            <a:xfrm>
              <a:off x="7848600" y="2979110"/>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42714" name="AutoShape 26"/>
            <p:cNvSpPr>
              <a:spLocks noChangeArrowheads="1"/>
            </p:cNvSpPr>
            <p:nvPr/>
          </p:nvSpPr>
          <p:spPr bwMode="auto">
            <a:xfrm>
              <a:off x="7848600" y="2650387"/>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42715" name="AutoShape 27"/>
            <p:cNvSpPr>
              <a:spLocks noChangeArrowheads="1"/>
            </p:cNvSpPr>
            <p:nvPr/>
          </p:nvSpPr>
          <p:spPr bwMode="auto">
            <a:xfrm>
              <a:off x="7848600" y="2309923"/>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42716" name="AutoShape 28"/>
            <p:cNvSpPr>
              <a:spLocks noChangeArrowheads="1"/>
            </p:cNvSpPr>
            <p:nvPr/>
          </p:nvSpPr>
          <p:spPr bwMode="auto">
            <a:xfrm>
              <a:off x="7848600" y="1981200"/>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cxnSp>
          <p:nvCxnSpPr>
            <p:cNvPr id="242721" name="AutoShape 33"/>
            <p:cNvCxnSpPr>
              <a:cxnSpLocks noChangeShapeType="1"/>
              <a:stCxn id="242716" idx="4"/>
              <a:endCxn id="242702" idx="2"/>
            </p:cNvCxnSpPr>
            <p:nvPr/>
          </p:nvCxnSpPr>
          <p:spPr bwMode="auto">
            <a:xfrm>
              <a:off x="8663517" y="2278616"/>
              <a:ext cx="963083" cy="0"/>
            </a:xfrm>
            <a:prstGeom prst="straightConnector1">
              <a:avLst/>
            </a:prstGeom>
            <a:noFill/>
            <a:ln w="12700">
              <a:solidFill>
                <a:schemeClr val="tx1"/>
              </a:solidFill>
              <a:round/>
              <a:headEnd/>
              <a:tailEnd type="triangle" w="lg" len="lg"/>
            </a:ln>
            <a:effectLst/>
          </p:spPr>
        </p:cxnSp>
        <p:cxnSp>
          <p:nvCxnSpPr>
            <p:cNvPr id="242722" name="AutoShape 34"/>
            <p:cNvCxnSpPr>
              <a:cxnSpLocks noChangeShapeType="1"/>
              <a:stCxn id="242715" idx="4"/>
              <a:endCxn id="242701" idx="2"/>
            </p:cNvCxnSpPr>
            <p:nvPr/>
          </p:nvCxnSpPr>
          <p:spPr bwMode="auto">
            <a:xfrm>
              <a:off x="8663517" y="2607340"/>
              <a:ext cx="963083" cy="0"/>
            </a:xfrm>
            <a:prstGeom prst="straightConnector1">
              <a:avLst/>
            </a:prstGeom>
            <a:noFill/>
            <a:ln w="12700">
              <a:solidFill>
                <a:schemeClr val="tx1"/>
              </a:solidFill>
              <a:round/>
              <a:headEnd/>
              <a:tailEnd type="triangle" w="lg" len="lg"/>
            </a:ln>
            <a:effectLst/>
          </p:spPr>
        </p:cxnSp>
        <p:cxnSp>
          <p:nvCxnSpPr>
            <p:cNvPr id="242723" name="AutoShape 35"/>
            <p:cNvCxnSpPr>
              <a:cxnSpLocks noChangeShapeType="1"/>
              <a:stCxn id="242714" idx="4"/>
              <a:endCxn id="242700" idx="2"/>
            </p:cNvCxnSpPr>
            <p:nvPr/>
          </p:nvCxnSpPr>
          <p:spPr bwMode="auto">
            <a:xfrm>
              <a:off x="8663517" y="2947803"/>
              <a:ext cx="963083" cy="0"/>
            </a:xfrm>
            <a:prstGeom prst="straightConnector1">
              <a:avLst/>
            </a:prstGeom>
            <a:noFill/>
            <a:ln w="12700">
              <a:solidFill>
                <a:schemeClr val="tx1"/>
              </a:solidFill>
              <a:round/>
              <a:headEnd/>
              <a:tailEnd type="triangle" w="lg" len="lg"/>
            </a:ln>
            <a:effectLst/>
          </p:spPr>
        </p:cxnSp>
        <p:cxnSp>
          <p:nvCxnSpPr>
            <p:cNvPr id="242724" name="AutoShape 36"/>
            <p:cNvCxnSpPr>
              <a:cxnSpLocks noChangeShapeType="1"/>
              <a:stCxn id="242713" idx="4"/>
              <a:endCxn id="242699" idx="2"/>
            </p:cNvCxnSpPr>
            <p:nvPr/>
          </p:nvCxnSpPr>
          <p:spPr bwMode="auto">
            <a:xfrm>
              <a:off x="8663517" y="3276526"/>
              <a:ext cx="963083" cy="0"/>
            </a:xfrm>
            <a:prstGeom prst="straightConnector1">
              <a:avLst/>
            </a:prstGeom>
            <a:noFill/>
            <a:ln w="12700">
              <a:solidFill>
                <a:schemeClr val="tx1"/>
              </a:solidFill>
              <a:round/>
              <a:headEnd/>
              <a:tailEnd type="triangle" w="lg" len="lg"/>
            </a:ln>
            <a:effectLst/>
          </p:spPr>
        </p:cxnSp>
        <p:cxnSp>
          <p:nvCxnSpPr>
            <p:cNvPr id="242725" name="AutoShape 37"/>
            <p:cNvCxnSpPr>
              <a:cxnSpLocks noChangeShapeType="1"/>
              <a:stCxn id="242712" idx="4"/>
              <a:endCxn id="242698" idx="2"/>
            </p:cNvCxnSpPr>
            <p:nvPr/>
          </p:nvCxnSpPr>
          <p:spPr bwMode="auto">
            <a:xfrm>
              <a:off x="8663517" y="3616990"/>
              <a:ext cx="963083" cy="0"/>
            </a:xfrm>
            <a:prstGeom prst="straightConnector1">
              <a:avLst/>
            </a:prstGeom>
            <a:noFill/>
            <a:ln w="12700">
              <a:solidFill>
                <a:schemeClr val="tx1"/>
              </a:solidFill>
              <a:round/>
              <a:headEnd/>
              <a:tailEnd type="triangle" w="lg" len="lg"/>
            </a:ln>
            <a:effectLst/>
          </p:spPr>
        </p:cxnSp>
        <p:cxnSp>
          <p:nvCxnSpPr>
            <p:cNvPr id="242726" name="AutoShape 38"/>
            <p:cNvCxnSpPr>
              <a:cxnSpLocks noChangeShapeType="1"/>
              <a:stCxn id="242711" idx="4"/>
              <a:endCxn id="242697" idx="2"/>
            </p:cNvCxnSpPr>
            <p:nvPr/>
          </p:nvCxnSpPr>
          <p:spPr bwMode="auto">
            <a:xfrm>
              <a:off x="8663517" y="3957453"/>
              <a:ext cx="963083" cy="0"/>
            </a:xfrm>
            <a:prstGeom prst="straightConnector1">
              <a:avLst/>
            </a:prstGeom>
            <a:noFill/>
            <a:ln w="12700">
              <a:solidFill>
                <a:schemeClr val="tx1"/>
              </a:solidFill>
              <a:round/>
              <a:headEnd/>
              <a:tailEnd type="triangle" w="lg" len="lg"/>
            </a:ln>
            <a:effectLst/>
          </p:spPr>
        </p:cxnSp>
        <p:cxnSp>
          <p:nvCxnSpPr>
            <p:cNvPr id="242727" name="AutoShape 39"/>
            <p:cNvCxnSpPr>
              <a:cxnSpLocks noChangeShapeType="1"/>
              <a:stCxn id="242710" idx="4"/>
              <a:endCxn id="242696" idx="2"/>
            </p:cNvCxnSpPr>
            <p:nvPr/>
          </p:nvCxnSpPr>
          <p:spPr bwMode="auto">
            <a:xfrm>
              <a:off x="8663517" y="4286176"/>
              <a:ext cx="963083" cy="0"/>
            </a:xfrm>
            <a:prstGeom prst="straightConnector1">
              <a:avLst/>
            </a:prstGeom>
            <a:noFill/>
            <a:ln w="12700">
              <a:solidFill>
                <a:schemeClr val="tx1"/>
              </a:solidFill>
              <a:round/>
              <a:headEnd/>
              <a:tailEnd type="triangle" w="lg" len="lg"/>
            </a:ln>
            <a:effectLst/>
          </p:spPr>
        </p:cxnSp>
        <p:cxnSp>
          <p:nvCxnSpPr>
            <p:cNvPr id="242728" name="AutoShape 40"/>
            <p:cNvCxnSpPr>
              <a:cxnSpLocks noChangeShapeType="1"/>
              <a:stCxn id="242709" idx="4"/>
              <a:endCxn id="242695" idx="2"/>
            </p:cNvCxnSpPr>
            <p:nvPr/>
          </p:nvCxnSpPr>
          <p:spPr bwMode="auto">
            <a:xfrm>
              <a:off x="8663517" y="4626640"/>
              <a:ext cx="963083" cy="0"/>
            </a:xfrm>
            <a:prstGeom prst="straightConnector1">
              <a:avLst/>
            </a:prstGeom>
            <a:noFill/>
            <a:ln w="12700">
              <a:solidFill>
                <a:schemeClr val="tx1"/>
              </a:solidFill>
              <a:round/>
              <a:headEnd/>
              <a:tailEnd type="triangle" w="lg" len="lg"/>
            </a:ln>
            <a:effectLst/>
          </p:spPr>
        </p:cxnSp>
        <p:cxnSp>
          <p:nvCxnSpPr>
            <p:cNvPr id="242729" name="AutoShape 41"/>
            <p:cNvCxnSpPr>
              <a:cxnSpLocks noChangeShapeType="1"/>
              <a:stCxn id="242708" idx="4"/>
              <a:endCxn id="242694" idx="2"/>
            </p:cNvCxnSpPr>
            <p:nvPr/>
          </p:nvCxnSpPr>
          <p:spPr bwMode="auto">
            <a:xfrm>
              <a:off x="8663517" y="5847612"/>
              <a:ext cx="963083" cy="0"/>
            </a:xfrm>
            <a:prstGeom prst="straightConnector1">
              <a:avLst/>
            </a:prstGeom>
            <a:noFill/>
            <a:ln w="12700">
              <a:solidFill>
                <a:schemeClr val="tx1"/>
              </a:solidFill>
              <a:round/>
              <a:headEnd/>
              <a:tailEnd type="triangle" w="lg" len="lg"/>
            </a:ln>
            <a:effectLst/>
          </p:spPr>
        </p:cxnSp>
        <p:grpSp>
          <p:nvGrpSpPr>
            <p:cNvPr id="44" name="Group 37"/>
            <p:cNvGrpSpPr>
              <a:grpSpLocks/>
            </p:cNvGrpSpPr>
            <p:nvPr/>
          </p:nvGrpSpPr>
          <p:grpSpPr bwMode="auto">
            <a:xfrm>
              <a:off x="8229942" y="5044095"/>
              <a:ext cx="63158" cy="298694"/>
              <a:chOff x="2400" y="2832"/>
              <a:chExt cx="48" cy="240"/>
            </a:xfrm>
          </p:grpSpPr>
          <p:sp>
            <p:nvSpPr>
              <p:cNvPr id="45" name="Oval 38"/>
              <p:cNvSpPr>
                <a:spLocks noChangeArrowheads="1"/>
              </p:cNvSpPr>
              <p:nvPr/>
            </p:nvSpPr>
            <p:spPr bwMode="auto">
              <a:xfrm>
                <a:off x="2400" y="283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46" name="Oval 39"/>
              <p:cNvSpPr>
                <a:spLocks noChangeArrowheads="1"/>
              </p:cNvSpPr>
              <p:nvPr/>
            </p:nvSpPr>
            <p:spPr bwMode="auto">
              <a:xfrm>
                <a:off x="2400" y="292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47" name="Oval 40"/>
              <p:cNvSpPr>
                <a:spLocks noChangeArrowheads="1"/>
              </p:cNvSpPr>
              <p:nvPr/>
            </p:nvSpPr>
            <p:spPr bwMode="auto">
              <a:xfrm>
                <a:off x="2400" y="3024"/>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grpSp>
          <p:nvGrpSpPr>
            <p:cNvPr id="48" name="Group 37"/>
            <p:cNvGrpSpPr>
              <a:grpSpLocks/>
            </p:cNvGrpSpPr>
            <p:nvPr/>
          </p:nvGrpSpPr>
          <p:grpSpPr bwMode="auto">
            <a:xfrm>
              <a:off x="10001592" y="5044095"/>
              <a:ext cx="63158" cy="298694"/>
              <a:chOff x="2400" y="2832"/>
              <a:chExt cx="48" cy="240"/>
            </a:xfrm>
          </p:grpSpPr>
          <p:sp>
            <p:nvSpPr>
              <p:cNvPr id="49" name="Oval 38"/>
              <p:cNvSpPr>
                <a:spLocks noChangeArrowheads="1"/>
              </p:cNvSpPr>
              <p:nvPr/>
            </p:nvSpPr>
            <p:spPr bwMode="auto">
              <a:xfrm>
                <a:off x="2400" y="283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0" name="Oval 39"/>
              <p:cNvSpPr>
                <a:spLocks noChangeArrowheads="1"/>
              </p:cNvSpPr>
              <p:nvPr/>
            </p:nvSpPr>
            <p:spPr bwMode="auto">
              <a:xfrm>
                <a:off x="2400" y="292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1" name="Oval 40"/>
              <p:cNvSpPr>
                <a:spLocks noChangeArrowheads="1"/>
              </p:cNvSpPr>
              <p:nvPr/>
            </p:nvSpPr>
            <p:spPr bwMode="auto">
              <a:xfrm>
                <a:off x="2400" y="3024"/>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grpSp>
    </p:spTree>
    <p:extLst>
      <p:ext uri="{BB962C8B-B14F-4D97-AF65-F5344CB8AC3E}">
        <p14:creationId xmlns:p14="http://schemas.microsoft.com/office/powerpoint/2010/main" val="9095176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3805" y="3601845"/>
            <a:ext cx="7623717" cy="1059365"/>
          </a:xfrm>
          <a:solidFill>
            <a:schemeClr val="accent1">
              <a:lumMod val="50000"/>
            </a:schemeClr>
          </a:solidFill>
        </p:spPr>
        <p:txBody>
          <a:bodyPr vert="horz" lIns="91440" tIns="45720" rIns="91440" bIns="45720" rtlCol="0" anchor="ctr">
            <a:normAutofit/>
          </a:bodyPr>
          <a:lstStyle/>
          <a:p>
            <a:pPr>
              <a:spcBef>
                <a:spcPct val="0"/>
              </a:spcBef>
              <a:buNone/>
            </a:pPr>
            <a:r>
              <a:rPr lang="en-US" sz="3600" dirty="0">
                <a:solidFill>
                  <a:schemeClr val="bg1"/>
                </a:solidFill>
                <a:latin typeface="+mj-lt"/>
                <a:ea typeface="+mj-ea"/>
                <a:cs typeface="+mj-cs"/>
              </a:rPr>
              <a:t>The NVIDIA GPU Memory Ecosystem</a:t>
            </a:r>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6</a:t>
            </a:fld>
            <a:endParaRPr lang="en-US" altLang="en-US" dirty="0"/>
          </a:p>
        </p:txBody>
      </p:sp>
    </p:spTree>
    <p:extLst>
      <p:ext uri="{BB962C8B-B14F-4D97-AF65-F5344CB8AC3E}">
        <p14:creationId xmlns:p14="http://schemas.microsoft.com/office/powerpoint/2010/main" val="17866392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3ED-35B7-4F85-B960-1A21F04B5AFF}"/>
              </a:ext>
            </a:extLst>
          </p:cNvPr>
          <p:cNvSpPr>
            <a:spLocks noGrp="1"/>
          </p:cNvSpPr>
          <p:nvPr>
            <p:ph type="title"/>
          </p:nvPr>
        </p:nvSpPr>
        <p:spPr/>
        <p:txBody>
          <a:bodyPr/>
          <a:lstStyle/>
          <a:p>
            <a:r>
              <a:rPr lang="en-US" dirty="0"/>
              <a:t>Ruminations, memory related</a:t>
            </a:r>
          </a:p>
        </p:txBody>
      </p:sp>
      <p:sp>
        <p:nvSpPr>
          <p:cNvPr id="3" name="Content Placeholder 2">
            <a:extLst>
              <a:ext uri="{FF2B5EF4-FFF2-40B4-BE49-F238E27FC236}">
                <a16:creationId xmlns:a16="http://schemas.microsoft.com/office/drawing/2014/main" id="{04C897E0-0BDD-4DA7-9953-FBE8BEBAB544}"/>
              </a:ext>
            </a:extLst>
          </p:cNvPr>
          <p:cNvSpPr>
            <a:spLocks noGrp="1"/>
          </p:cNvSpPr>
          <p:nvPr>
            <p:ph idx="1"/>
          </p:nvPr>
        </p:nvSpPr>
        <p:spPr/>
        <p:txBody>
          <a:bodyPr/>
          <a:lstStyle/>
          <a:p>
            <a:endParaRPr lang="en-US" dirty="0"/>
          </a:p>
          <a:p>
            <a:r>
              <a:rPr lang="en-US" dirty="0"/>
              <a:t>Looking ahead (today and next lecture), ruminations on two topics</a:t>
            </a:r>
          </a:p>
          <a:p>
            <a:endParaRPr lang="en-US" dirty="0"/>
          </a:p>
          <a:p>
            <a:endParaRPr lang="en-US" dirty="0"/>
          </a:p>
          <a:p>
            <a:pPr lvl="1"/>
            <a:r>
              <a:rPr lang="en-US" dirty="0"/>
              <a:t>Memory operations, getting the result right (broad discussion, for parallel computing, not only GPU)</a:t>
            </a:r>
          </a:p>
          <a:p>
            <a:pPr lvl="1"/>
            <a:endParaRPr lang="en-US" dirty="0"/>
          </a:p>
          <a:p>
            <a:pPr lvl="1"/>
            <a:endParaRPr lang="en-US" dirty="0"/>
          </a:p>
          <a:p>
            <a:pPr lvl="1"/>
            <a:endParaRPr lang="en-US" dirty="0"/>
          </a:p>
          <a:p>
            <a:pPr lvl="1"/>
            <a:r>
              <a:rPr lang="en-US" dirty="0"/>
              <a:t>Memory operations, getting the result fast (narrower discussion, for GPU computing)</a:t>
            </a:r>
          </a:p>
        </p:txBody>
      </p:sp>
      <p:sp>
        <p:nvSpPr>
          <p:cNvPr id="4" name="Slide Number Placeholder 3">
            <a:extLst>
              <a:ext uri="{FF2B5EF4-FFF2-40B4-BE49-F238E27FC236}">
                <a16:creationId xmlns:a16="http://schemas.microsoft.com/office/drawing/2014/main" id="{FB8A5B71-8451-44D1-AAC8-FE5B358F98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ight Arrow 4"/>
          <p:cNvSpPr/>
          <p:nvPr/>
        </p:nvSpPr>
        <p:spPr>
          <a:xfrm>
            <a:off x="220134" y="3279067"/>
            <a:ext cx="351366" cy="262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62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07EFA3-406F-4E56-9DD2-4C036976C4CD}" type="slidenum">
              <a:rPr lang="en-US" altLang="en-US" smtClean="0"/>
              <a:pPr/>
              <a:t>61</a:t>
            </a:fld>
            <a:endParaRPr lang="en-US" altLang="en-US" dirty="0"/>
          </a:p>
        </p:txBody>
      </p:sp>
      <p:sp>
        <p:nvSpPr>
          <p:cNvPr id="5" name="Rectangle 4"/>
          <p:cNvSpPr/>
          <p:nvPr/>
        </p:nvSpPr>
        <p:spPr>
          <a:xfrm>
            <a:off x="379239" y="312762"/>
            <a:ext cx="6477000" cy="6232475"/>
          </a:xfrm>
          <a:prstGeom prst="rect">
            <a:avLst/>
          </a:prstGeom>
          <a:solidFill>
            <a:schemeClr val="bg1">
              <a:lumMod val="95000"/>
            </a:schemeClr>
          </a:solidFill>
          <a:ln>
            <a:solidFill>
              <a:srgbClr val="FF9900"/>
            </a:solidFill>
          </a:ln>
        </p:spPr>
        <p:txBody>
          <a:bodyPr wrap="square">
            <a:spAutoFit/>
          </a:bodyPr>
          <a:lstStyle/>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cuda.h</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iostream</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endParaRPr lang="en-US" sz="1050" dirty="0">
              <a:solidFill>
                <a:srgbClr val="000000"/>
              </a:solidFill>
              <a:latin typeface="Consolas" panose="020B0609020204030204" pitchFamily="49" charset="0"/>
            </a:endParaRPr>
          </a:p>
          <a:p>
            <a:r>
              <a:rPr lang="en-US" sz="1050" dirty="0">
                <a:solidFill>
                  <a:srgbClr val="0000FF"/>
                </a:solidFill>
                <a:latin typeface="Consolas" panose="020B0609020204030204" pitchFamily="49" charset="0"/>
              </a:rPr>
              <a:t>__global__</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odd_even</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data)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i = </a:t>
            </a:r>
            <a:r>
              <a:rPr lang="en-US" sz="1050" dirty="0" err="1">
                <a:solidFill>
                  <a:srgbClr val="0000FF"/>
                </a:solidFill>
                <a:latin typeface="Consolas" panose="020B0609020204030204" pitchFamily="49" charset="0"/>
              </a:rPr>
              <a:t>threadIdx</a:t>
            </a:r>
            <a:r>
              <a:rPr lang="en-US" sz="1050" dirty="0" err="1">
                <a:solidFill>
                  <a:srgbClr val="000000"/>
                </a:solidFill>
                <a:latin typeface="Consolas" panose="020B0609020204030204" pitchFamily="49" charset="0"/>
              </a:rPr>
              <a:t>.x</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if</a:t>
            </a:r>
            <a:r>
              <a:rPr lang="en-US" sz="1050" dirty="0">
                <a:solidFill>
                  <a:srgbClr val="000000"/>
                </a:solidFill>
                <a:latin typeface="Consolas" panose="020B0609020204030204" pitchFamily="49" charset="0"/>
              </a:rPr>
              <a:t> ((i &amp; 0x01) == 0)</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 = data[i] + i; </a:t>
            </a:r>
            <a:r>
              <a:rPr lang="en-US" sz="1050" dirty="0">
                <a:solidFill>
                  <a:srgbClr val="008000"/>
                </a:solidFill>
                <a:latin typeface="Consolas" panose="020B0609020204030204" pitchFamily="49" charset="0"/>
              </a:rPr>
              <a:t>// if even, come here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else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 = data[i] + 2*i; </a:t>
            </a:r>
            <a:r>
              <a:rPr lang="en-US" sz="1050" dirty="0">
                <a:solidFill>
                  <a:srgbClr val="008000"/>
                </a:solidFill>
                <a:latin typeface="Consolas" panose="020B0609020204030204" pitchFamily="49" charset="0"/>
              </a:rPr>
              <a:t>// come here if you're odd</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main() {</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4;</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//allocate memory on the device (GPU); zero out all device array entries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cudaMalloc</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cudaMemset</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0,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//invoke GPU kernel, with one block that has four threads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odd_even</a:t>
            </a:r>
            <a:r>
              <a:rPr lang="en-US" sz="1050" dirty="0">
                <a:solidFill>
                  <a:srgbClr val="000000"/>
                </a:solidFill>
                <a:latin typeface="Consolas" panose="020B0609020204030204" pitchFamily="49" charset="0"/>
              </a:rPr>
              <a:t>&lt;&lt;&lt;1, 4 &gt;&gt;&gt;(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//bring the result back from the GPU into the </a:t>
            </a:r>
            <a:r>
              <a:rPr lang="en-US" sz="1050" dirty="0" err="1">
                <a:solidFill>
                  <a:srgbClr val="008000"/>
                </a:solidFill>
                <a:latin typeface="Consolas" panose="020B0609020204030204" pitchFamily="49" charset="0"/>
              </a:rPr>
              <a:t>hostArray</a:t>
            </a:r>
            <a:r>
              <a:rPr lang="en-US" sz="1050" dirty="0">
                <a:solidFill>
                  <a:srgbClr val="008000"/>
                </a:solidFill>
                <a:latin typeface="Consolas" panose="020B0609020204030204" pitchFamily="49" charset="0"/>
              </a:rPr>
              <a:t>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cudaMemcpy</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cudaMemcpyDeviceToHost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//print out the result to confirm that things are looking good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a:solidFill>
                  <a:srgbClr val="A31515"/>
                </a:solidFill>
                <a:latin typeface="Consolas" panose="020B0609020204030204" pitchFamily="49" charset="0"/>
              </a:rPr>
              <a:t>"Values stored in </a:t>
            </a:r>
            <a:r>
              <a:rPr lang="en-US" sz="1050" dirty="0" err="1">
                <a:solidFill>
                  <a:srgbClr val="A31515"/>
                </a:solidFill>
                <a:latin typeface="Consolas" panose="020B0609020204030204" pitchFamily="49" charset="0"/>
              </a:rPr>
              <a:t>hostArray</a:t>
            </a:r>
            <a:r>
              <a:rPr lang="en-US" sz="1050" dirty="0">
                <a:solidFill>
                  <a:srgbClr val="A31515"/>
                </a:solidFill>
                <a:latin typeface="Consolas" panose="020B0609020204030204" pitchFamily="49" charset="0"/>
              </a:rPr>
              <a:t>: "</a:t>
            </a:r>
            <a:r>
              <a:rPr lang="en-US" sz="1050" dirty="0">
                <a:solidFill>
                  <a:srgbClr val="000000"/>
                </a:solidFill>
                <a:latin typeface="Consolas" panose="020B0609020204030204" pitchFamily="49" charset="0"/>
              </a:rPr>
              <a:t>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int</a:t>
            </a:r>
            <a:r>
              <a:rPr lang="nn-NO" sz="1050" dirty="0">
                <a:solidFill>
                  <a:srgbClr val="000000"/>
                </a:solidFill>
                <a:latin typeface="Consolas" panose="020B0609020204030204" pitchFamily="49" charset="0"/>
              </a:rPr>
              <a:t> i = 0; i &lt; numElems; i++)</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[i]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//release the memory allocated on the GPU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cudaFree</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return</a:t>
            </a:r>
            <a:r>
              <a:rPr lang="en-US" sz="1050" dirty="0">
                <a:solidFill>
                  <a:srgbClr val="000000"/>
                </a:solidFill>
                <a:latin typeface="Consolas" panose="020B0609020204030204" pitchFamily="49" charset="0"/>
              </a:rPr>
              <a:t> 0;</a:t>
            </a:r>
          </a:p>
          <a:p>
            <a:r>
              <a:rPr lang="en-US" sz="1050" dirty="0">
                <a:solidFill>
                  <a:srgbClr val="000000"/>
                </a:solidFill>
                <a:latin typeface="Consolas" panose="020B0609020204030204" pitchFamily="49" charset="0"/>
              </a:rPr>
              <a:t>}</a:t>
            </a:r>
            <a:endParaRPr lang="en-US" sz="2400" dirty="0"/>
          </a:p>
        </p:txBody>
      </p:sp>
      <p:pic>
        <p:nvPicPr>
          <p:cNvPr id="6" name="Picture 5"/>
          <p:cNvPicPr>
            <a:picLocks noChangeAspect="1"/>
          </p:cNvPicPr>
          <p:nvPr/>
        </p:nvPicPr>
        <p:blipFill>
          <a:blip r:embed="rId2"/>
          <a:stretch>
            <a:fillRect/>
          </a:stretch>
        </p:blipFill>
        <p:spPr>
          <a:xfrm>
            <a:off x="7764966" y="1540727"/>
            <a:ext cx="3623310" cy="1640205"/>
          </a:xfrm>
          <a:prstGeom prst="rect">
            <a:avLst/>
          </a:prstGeom>
        </p:spPr>
      </p:pic>
      <p:pic>
        <p:nvPicPr>
          <p:cNvPr id="7" name="Picture 6"/>
          <p:cNvPicPr>
            <a:picLocks noChangeAspect="1"/>
          </p:cNvPicPr>
          <p:nvPr/>
        </p:nvPicPr>
        <p:blipFill>
          <a:blip r:embed="rId3"/>
          <a:stretch>
            <a:fillRect/>
          </a:stretch>
        </p:blipFill>
        <p:spPr>
          <a:xfrm>
            <a:off x="8257288" y="4694364"/>
            <a:ext cx="2954655" cy="1394460"/>
          </a:xfrm>
          <a:prstGeom prst="rect">
            <a:avLst/>
          </a:prstGeom>
        </p:spPr>
      </p:pic>
      <p:sp>
        <p:nvSpPr>
          <p:cNvPr id="8" name="Rectangle 7"/>
          <p:cNvSpPr/>
          <p:nvPr/>
        </p:nvSpPr>
        <p:spPr>
          <a:xfrm>
            <a:off x="8419917" y="1171394"/>
            <a:ext cx="1577676" cy="369332"/>
          </a:xfrm>
          <a:prstGeom prst="rect">
            <a:avLst/>
          </a:prstGeom>
          <a:solidFill>
            <a:schemeClr val="bg1"/>
          </a:solidFill>
        </p:spPr>
        <p:txBody>
          <a:bodyPr wrap="none">
            <a:spAutoFit/>
          </a:bodyPr>
          <a:lstStyle/>
          <a:p>
            <a:r>
              <a:rPr lang="en-US" dirty="0">
                <a:solidFill>
                  <a:srgbClr val="000000"/>
                </a:solidFill>
                <a:latin typeface="Consolas" panose="020B0609020204030204" pitchFamily="49" charset="0"/>
              </a:rPr>
              <a:t>Linux, P100</a:t>
            </a:r>
            <a:endParaRPr lang="en-US" dirty="0"/>
          </a:p>
        </p:txBody>
      </p:sp>
      <p:sp>
        <p:nvSpPr>
          <p:cNvPr id="9" name="Rectangle 8"/>
          <p:cNvSpPr/>
          <p:nvPr/>
        </p:nvSpPr>
        <p:spPr>
          <a:xfrm>
            <a:off x="8629185" y="4325032"/>
            <a:ext cx="2210862" cy="369332"/>
          </a:xfrm>
          <a:prstGeom prst="rect">
            <a:avLst/>
          </a:prstGeom>
        </p:spPr>
        <p:txBody>
          <a:bodyPr wrap="none">
            <a:spAutoFit/>
          </a:bodyPr>
          <a:lstStyle/>
          <a:p>
            <a:r>
              <a:rPr lang="en-US" dirty="0">
                <a:solidFill>
                  <a:srgbClr val="000000"/>
                </a:solidFill>
                <a:latin typeface="Consolas" panose="020B0609020204030204" pitchFamily="49" charset="0"/>
              </a:rPr>
              <a:t>Windows, GTX1080</a:t>
            </a:r>
            <a:endParaRPr lang="en-US" dirty="0"/>
          </a:p>
        </p:txBody>
      </p:sp>
    </p:spTree>
    <p:extLst>
      <p:ext uri="{BB962C8B-B14F-4D97-AF65-F5344CB8AC3E}">
        <p14:creationId xmlns:p14="http://schemas.microsoft.com/office/powerpoint/2010/main" val="157064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07EFA3-406F-4E56-9DD2-4C036976C4CD}" type="slidenum">
              <a:rPr lang="en-US" altLang="en-US" smtClean="0"/>
              <a:pPr/>
              <a:t>62</a:t>
            </a:fld>
            <a:endParaRPr lang="en-US" altLang="en-US" dirty="0"/>
          </a:p>
        </p:txBody>
      </p:sp>
      <p:sp>
        <p:nvSpPr>
          <p:cNvPr id="5" name="Rectangle 4"/>
          <p:cNvSpPr/>
          <p:nvPr/>
        </p:nvSpPr>
        <p:spPr>
          <a:xfrm>
            <a:off x="102147" y="75611"/>
            <a:ext cx="6477000" cy="6232475"/>
          </a:xfrm>
          <a:prstGeom prst="rect">
            <a:avLst/>
          </a:prstGeom>
          <a:solidFill>
            <a:schemeClr val="bg1">
              <a:lumMod val="95000"/>
            </a:schemeClr>
          </a:solidFill>
          <a:ln>
            <a:solidFill>
              <a:srgbClr val="FF9900"/>
            </a:solidFill>
          </a:ln>
        </p:spPr>
        <p:txBody>
          <a:bodyPr wrap="square">
            <a:spAutoFit/>
          </a:bodyPr>
          <a:lstStyle/>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cuda.h</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iostream</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endParaRPr lang="en-US" sz="1050" dirty="0">
              <a:solidFill>
                <a:srgbClr val="000000"/>
              </a:solidFill>
              <a:latin typeface="Consolas" panose="020B0609020204030204" pitchFamily="49" charset="0"/>
            </a:endParaRPr>
          </a:p>
          <a:p>
            <a:r>
              <a:rPr lang="en-US" sz="1050" dirty="0">
                <a:solidFill>
                  <a:srgbClr val="0000FF"/>
                </a:solidFill>
                <a:latin typeface="Consolas" panose="020B0609020204030204" pitchFamily="49" charset="0"/>
              </a:rPr>
              <a:t>__global__</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wicked(</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data)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i = </a:t>
            </a:r>
            <a:r>
              <a:rPr lang="en-US" sz="1050" dirty="0" err="1">
                <a:solidFill>
                  <a:srgbClr val="0000FF"/>
                </a:solidFill>
                <a:latin typeface="Consolas" panose="020B0609020204030204" pitchFamily="49" charset="0"/>
              </a:rPr>
              <a:t>threadIdx</a:t>
            </a:r>
            <a:r>
              <a:rPr lang="en-US" sz="1050" dirty="0" err="1">
                <a:solidFill>
                  <a:srgbClr val="000000"/>
                </a:solidFill>
                <a:latin typeface="Consolas" panose="020B0609020204030204" pitchFamily="49" charset="0"/>
              </a:rPr>
              <a:t>.x</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if</a:t>
            </a:r>
            <a:r>
              <a:rPr lang="en-US" sz="1050" dirty="0">
                <a:solidFill>
                  <a:srgbClr val="000000"/>
                </a:solidFill>
                <a:latin typeface="Consolas" panose="020B0609020204030204" pitchFamily="49" charset="0"/>
              </a:rPr>
              <a:t> ((i &amp; 0x01) == 0)</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a:t>
            </a:r>
            <a:r>
              <a:rPr lang="en-US" sz="1050" dirty="0">
                <a:solidFill>
                  <a:srgbClr val="C00000"/>
                </a:solidFill>
                <a:latin typeface="Consolas" panose="020B0609020204030204" pitchFamily="49" charset="0"/>
              </a:rPr>
              <a:t>+1</a:t>
            </a:r>
            <a:r>
              <a:rPr lang="en-US" sz="1050" dirty="0">
                <a:solidFill>
                  <a:srgbClr val="000000"/>
                </a:solidFill>
                <a:latin typeface="Consolas" panose="020B0609020204030204" pitchFamily="49" charset="0"/>
              </a:rPr>
              <a:t>] = data[i</a:t>
            </a:r>
            <a:r>
              <a:rPr lang="en-US" sz="1050" dirty="0">
                <a:solidFill>
                  <a:srgbClr val="C00000"/>
                </a:solidFill>
                <a:latin typeface="Consolas" panose="020B0609020204030204" pitchFamily="49" charset="0"/>
              </a:rPr>
              <a:t>+1</a:t>
            </a:r>
            <a:r>
              <a:rPr lang="en-US" sz="1050" dirty="0">
                <a:solidFill>
                  <a:srgbClr val="000000"/>
                </a:solidFill>
                <a:latin typeface="Consolas" panose="020B0609020204030204" pitchFamily="49" charset="0"/>
              </a:rPr>
              <a:t>] + i; </a:t>
            </a:r>
            <a:r>
              <a:rPr lang="en-US" sz="1050" dirty="0">
                <a:solidFill>
                  <a:srgbClr val="008000"/>
                </a:solidFill>
                <a:latin typeface="Consolas" panose="020B0609020204030204" pitchFamily="49" charset="0"/>
              </a:rPr>
              <a:t>// if even, come here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else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 = data[i] + 2*i; </a:t>
            </a:r>
            <a:r>
              <a:rPr lang="en-US" sz="1050" dirty="0">
                <a:solidFill>
                  <a:srgbClr val="008000"/>
                </a:solidFill>
                <a:latin typeface="Consolas" panose="020B0609020204030204" pitchFamily="49" charset="0"/>
              </a:rPr>
              <a:t>// come here if you're odd</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main() {</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4;</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//allocate memory on the device (GPU); zero out all device array entries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cudaMalloc</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cudaMemset</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0,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//invoke GPU kernel, with one block that has four threads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wicked&lt;&lt;&lt;1, 4 &gt;&gt;&gt;(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//bring the result back from the GPU into the </a:t>
            </a:r>
            <a:r>
              <a:rPr lang="en-US" sz="1050" dirty="0" err="1">
                <a:solidFill>
                  <a:srgbClr val="008000"/>
                </a:solidFill>
                <a:latin typeface="Consolas" panose="020B0609020204030204" pitchFamily="49" charset="0"/>
              </a:rPr>
              <a:t>hostArray</a:t>
            </a:r>
            <a:r>
              <a:rPr lang="en-US" sz="1050" dirty="0">
                <a:solidFill>
                  <a:srgbClr val="008000"/>
                </a:solidFill>
                <a:latin typeface="Consolas" panose="020B0609020204030204" pitchFamily="49" charset="0"/>
              </a:rPr>
              <a:t>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cudaMemcpy</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cudaMemcpyDeviceToHost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//print out the result to confirm that things are looking good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a:solidFill>
                  <a:srgbClr val="A31515"/>
                </a:solidFill>
                <a:latin typeface="Consolas" panose="020B0609020204030204" pitchFamily="49" charset="0"/>
              </a:rPr>
              <a:t>"Values stored in </a:t>
            </a:r>
            <a:r>
              <a:rPr lang="en-US" sz="1050" dirty="0" err="1">
                <a:solidFill>
                  <a:srgbClr val="A31515"/>
                </a:solidFill>
                <a:latin typeface="Consolas" panose="020B0609020204030204" pitchFamily="49" charset="0"/>
              </a:rPr>
              <a:t>hostArray</a:t>
            </a:r>
            <a:r>
              <a:rPr lang="en-US" sz="1050" dirty="0">
                <a:solidFill>
                  <a:srgbClr val="A31515"/>
                </a:solidFill>
                <a:latin typeface="Consolas" panose="020B0609020204030204" pitchFamily="49" charset="0"/>
              </a:rPr>
              <a:t>: "</a:t>
            </a:r>
            <a:r>
              <a:rPr lang="en-US" sz="1050" dirty="0">
                <a:solidFill>
                  <a:srgbClr val="000000"/>
                </a:solidFill>
                <a:latin typeface="Consolas" panose="020B0609020204030204" pitchFamily="49" charset="0"/>
              </a:rPr>
              <a:t>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int</a:t>
            </a:r>
            <a:r>
              <a:rPr lang="nn-NO" sz="1050" dirty="0">
                <a:solidFill>
                  <a:srgbClr val="000000"/>
                </a:solidFill>
                <a:latin typeface="Consolas" panose="020B0609020204030204" pitchFamily="49" charset="0"/>
              </a:rPr>
              <a:t> i = 0; i &lt; numElems; i++)</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[i]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//release the memory allocated on the GPU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cudaFree</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return</a:t>
            </a:r>
            <a:r>
              <a:rPr lang="en-US" sz="1050" dirty="0">
                <a:solidFill>
                  <a:srgbClr val="000000"/>
                </a:solidFill>
                <a:latin typeface="Consolas" panose="020B0609020204030204" pitchFamily="49" charset="0"/>
              </a:rPr>
              <a:t> 0;</a:t>
            </a:r>
          </a:p>
          <a:p>
            <a:r>
              <a:rPr lang="en-US" sz="1050" dirty="0">
                <a:solidFill>
                  <a:srgbClr val="000000"/>
                </a:solidFill>
                <a:latin typeface="Consolas" panose="020B0609020204030204" pitchFamily="49" charset="0"/>
              </a:rPr>
              <a:t>}</a:t>
            </a:r>
            <a:endParaRPr lang="en-US" sz="2400" dirty="0"/>
          </a:p>
        </p:txBody>
      </p:sp>
      <p:sp>
        <p:nvSpPr>
          <p:cNvPr id="6" name="Right Arrow 5"/>
          <p:cNvSpPr/>
          <p:nvPr/>
        </p:nvSpPr>
        <p:spPr>
          <a:xfrm rot="16200000">
            <a:off x="1520582" y="1636295"/>
            <a:ext cx="228600" cy="2286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6200000">
            <a:off x="2373487" y="1649663"/>
            <a:ext cx="228600" cy="2286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8466543" y="2764968"/>
            <a:ext cx="3623310" cy="1640205"/>
          </a:xfrm>
          <a:prstGeom prst="rect">
            <a:avLst/>
          </a:prstGeom>
        </p:spPr>
      </p:pic>
      <p:sp>
        <p:nvSpPr>
          <p:cNvPr id="12" name="Rectangle 11"/>
          <p:cNvSpPr/>
          <p:nvPr/>
        </p:nvSpPr>
        <p:spPr>
          <a:xfrm>
            <a:off x="7016995" y="3261904"/>
            <a:ext cx="993703" cy="646331"/>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Linux, P100</a:t>
            </a:r>
            <a:endParaRPr lang="en-US" dirty="0"/>
          </a:p>
        </p:txBody>
      </p:sp>
      <p:grpSp>
        <p:nvGrpSpPr>
          <p:cNvPr id="20" name="Group 19">
            <a:extLst>
              <a:ext uri="{FF2B5EF4-FFF2-40B4-BE49-F238E27FC236}">
                <a16:creationId xmlns:a16="http://schemas.microsoft.com/office/drawing/2014/main" id="{6AEA708B-2EA3-4829-ADD2-CB1C0EDB1F8D}"/>
              </a:ext>
            </a:extLst>
          </p:cNvPr>
          <p:cNvGrpSpPr/>
          <p:nvPr/>
        </p:nvGrpSpPr>
        <p:grpSpPr>
          <a:xfrm>
            <a:off x="6689250" y="299188"/>
            <a:ext cx="5379428" cy="1468904"/>
            <a:chOff x="6689250" y="2468047"/>
            <a:chExt cx="5379428" cy="1468904"/>
          </a:xfrm>
        </p:grpSpPr>
        <p:sp>
          <p:nvSpPr>
            <p:cNvPr id="21" name="Rectangle 20">
              <a:extLst>
                <a:ext uri="{FF2B5EF4-FFF2-40B4-BE49-F238E27FC236}">
                  <a16:creationId xmlns:a16="http://schemas.microsoft.com/office/drawing/2014/main" id="{055902B8-4ACB-4A47-9212-489D5FFD041E}"/>
                </a:ext>
              </a:extLst>
            </p:cNvPr>
            <p:cNvSpPr/>
            <p:nvPr/>
          </p:nvSpPr>
          <p:spPr>
            <a:xfrm>
              <a:off x="6689250" y="2489458"/>
              <a:ext cx="1980029" cy="338554"/>
            </a:xfrm>
            <a:prstGeom prst="rect">
              <a:avLst/>
            </a:prstGeom>
          </p:spPr>
          <p:txBody>
            <a:bodyPr wrap="none">
              <a:spAutoFit/>
            </a:bodyPr>
            <a:lstStyle/>
            <a:p>
              <a:r>
                <a:rPr lang="en-US" sz="1600" dirty="0">
                  <a:solidFill>
                    <a:srgbClr val="000000"/>
                  </a:solidFill>
                  <a:latin typeface="Consolas" panose="020B0609020204030204" pitchFamily="49" charset="0"/>
                </a:rPr>
                <a:t>Windows, GTX1080</a:t>
              </a:r>
              <a:endParaRPr lang="en-US" sz="1600" dirty="0"/>
            </a:p>
          </p:txBody>
        </p:sp>
        <p:pic>
          <p:nvPicPr>
            <p:cNvPr id="22" name="Picture 21">
              <a:extLst>
                <a:ext uri="{FF2B5EF4-FFF2-40B4-BE49-F238E27FC236}">
                  <a16:creationId xmlns:a16="http://schemas.microsoft.com/office/drawing/2014/main" id="{11D6C30C-2A3B-4A10-B37B-DFB5B62B17B5}"/>
                </a:ext>
              </a:extLst>
            </p:cNvPr>
            <p:cNvPicPr>
              <a:picLocks noChangeAspect="1"/>
            </p:cNvPicPr>
            <p:nvPr/>
          </p:nvPicPr>
          <p:blipFill>
            <a:blip r:embed="rId3"/>
            <a:stretch>
              <a:fillRect/>
            </a:stretch>
          </p:blipFill>
          <p:spPr>
            <a:xfrm>
              <a:off x="6778013" y="2751773"/>
              <a:ext cx="2465370" cy="1185178"/>
            </a:xfrm>
            <a:prstGeom prst="rect">
              <a:avLst/>
            </a:prstGeom>
          </p:spPr>
        </p:pic>
        <p:pic>
          <p:nvPicPr>
            <p:cNvPr id="23" name="Picture 22">
              <a:extLst>
                <a:ext uri="{FF2B5EF4-FFF2-40B4-BE49-F238E27FC236}">
                  <a16:creationId xmlns:a16="http://schemas.microsoft.com/office/drawing/2014/main" id="{0A5270F9-2218-4C7F-8ED3-0C727EBE529A}"/>
                </a:ext>
              </a:extLst>
            </p:cNvPr>
            <p:cNvPicPr>
              <a:picLocks noChangeAspect="1"/>
            </p:cNvPicPr>
            <p:nvPr/>
          </p:nvPicPr>
          <p:blipFill>
            <a:blip r:embed="rId4"/>
            <a:stretch>
              <a:fillRect/>
            </a:stretch>
          </p:blipFill>
          <p:spPr>
            <a:xfrm>
              <a:off x="9603308" y="2751773"/>
              <a:ext cx="2465370" cy="1159669"/>
            </a:xfrm>
            <a:prstGeom prst="rect">
              <a:avLst/>
            </a:prstGeom>
          </p:spPr>
        </p:pic>
        <p:sp>
          <p:nvSpPr>
            <p:cNvPr id="24" name="Rectangle 23">
              <a:extLst>
                <a:ext uri="{FF2B5EF4-FFF2-40B4-BE49-F238E27FC236}">
                  <a16:creationId xmlns:a16="http://schemas.microsoft.com/office/drawing/2014/main" id="{EFB50884-B071-4186-A40A-8FB7551D9717}"/>
                </a:ext>
              </a:extLst>
            </p:cNvPr>
            <p:cNvSpPr/>
            <p:nvPr/>
          </p:nvSpPr>
          <p:spPr>
            <a:xfrm>
              <a:off x="9524385" y="2468047"/>
              <a:ext cx="1980029" cy="338554"/>
            </a:xfrm>
            <a:prstGeom prst="rect">
              <a:avLst/>
            </a:prstGeom>
          </p:spPr>
          <p:txBody>
            <a:bodyPr wrap="none">
              <a:spAutoFit/>
            </a:bodyPr>
            <a:lstStyle/>
            <a:p>
              <a:r>
                <a:rPr lang="en-US" sz="1600" dirty="0">
                  <a:solidFill>
                    <a:srgbClr val="000000"/>
                  </a:solidFill>
                  <a:latin typeface="Consolas" panose="020B0609020204030204" pitchFamily="49" charset="0"/>
                </a:rPr>
                <a:t>Windows, RTX2070</a:t>
              </a:r>
              <a:endParaRPr lang="en-US" sz="1600" dirty="0"/>
            </a:p>
          </p:txBody>
        </p:sp>
      </p:grpSp>
      <p:sp>
        <p:nvSpPr>
          <p:cNvPr id="25" name="Arrow: Right 24">
            <a:extLst>
              <a:ext uri="{FF2B5EF4-FFF2-40B4-BE49-F238E27FC236}">
                <a16:creationId xmlns:a16="http://schemas.microsoft.com/office/drawing/2014/main" id="{7340A904-A5F7-4162-BED2-7636E69821A7}"/>
              </a:ext>
            </a:extLst>
          </p:cNvPr>
          <p:cNvSpPr/>
          <p:nvPr/>
        </p:nvSpPr>
        <p:spPr>
          <a:xfrm>
            <a:off x="8010698" y="3312312"/>
            <a:ext cx="271801" cy="295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427739C1-5F7B-4B31-A9B2-60311EF6C63E}"/>
              </a:ext>
            </a:extLst>
          </p:cNvPr>
          <p:cNvSpPr/>
          <p:nvPr/>
        </p:nvSpPr>
        <p:spPr>
          <a:xfrm rot="5400000">
            <a:off x="7230156" y="3927324"/>
            <a:ext cx="271801" cy="295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D438569A-0506-457D-8C82-4682F25335CB}"/>
              </a:ext>
            </a:extLst>
          </p:cNvPr>
          <p:cNvPicPr>
            <a:picLocks noChangeAspect="1"/>
          </p:cNvPicPr>
          <p:nvPr/>
        </p:nvPicPr>
        <p:blipFill>
          <a:blip r:embed="rId5"/>
          <a:stretch>
            <a:fillRect/>
          </a:stretch>
        </p:blipFill>
        <p:spPr>
          <a:xfrm>
            <a:off x="5614397" y="4657142"/>
            <a:ext cx="6403718" cy="1241843"/>
          </a:xfrm>
          <a:prstGeom prst="rect">
            <a:avLst/>
          </a:prstGeom>
        </p:spPr>
      </p:pic>
    </p:spTree>
    <p:extLst>
      <p:ext uri="{BB962C8B-B14F-4D97-AF65-F5344CB8AC3E}">
        <p14:creationId xmlns:p14="http://schemas.microsoft.com/office/powerpoint/2010/main" val="323987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Hazards in </a:t>
            </a:r>
            <a:r>
              <a:rPr lang="en-US" b="1" dirty="0">
                <a:solidFill>
                  <a:srgbClr val="FFC000"/>
                </a:solidFill>
              </a:rPr>
              <a:t>Parallel</a:t>
            </a:r>
            <a:r>
              <a:rPr lang="en-US" dirty="0"/>
              <a:t> Computing (not only GPU)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5564" y="1056682"/>
                <a:ext cx="11960872" cy="5344117"/>
              </a:xfrm>
            </p:spPr>
            <p:txBody>
              <a:bodyPr>
                <a:normAutofit fontScale="85000" lnSpcReduction="20000"/>
              </a:bodyPr>
              <a:lstStyle/>
              <a:p>
                <a:r>
                  <a:rPr lang="en-US" dirty="0"/>
                  <a:t>Backdrop: </a:t>
                </a:r>
              </a:p>
              <a:p>
                <a:pPr lvl="1"/>
                <a:r>
                  <a:rPr lang="en-US" dirty="0"/>
                  <a:t>Threads </a:t>
                </a:r>
                <a14:m>
                  <m:oMath xmlns:m="http://schemas.openxmlformats.org/officeDocument/2006/math">
                    <m:r>
                      <a:rPr lang="en-US" i="1" dirty="0" smtClean="0">
                        <a:latin typeface="Cambria Math" panose="02040503050406030204" pitchFamily="18" charset="0"/>
                      </a:rPr>
                      <m:t>𝑖</m:t>
                    </m:r>
                  </m:oMath>
                </a14:m>
                <a:r>
                  <a:rPr lang="en-US" dirty="0"/>
                  <a:t> and </a:t>
                </a:r>
                <a14:m>
                  <m:oMath xmlns:m="http://schemas.openxmlformats.org/officeDocument/2006/math">
                    <m:r>
                      <a:rPr lang="en-US" i="1" dirty="0" smtClean="0">
                        <a:latin typeface="Cambria Math" panose="02040503050406030204" pitchFamily="18" charset="0"/>
                      </a:rPr>
                      <m:t>𝑗</m:t>
                    </m:r>
                  </m:oMath>
                </a14:m>
                <a:r>
                  <a:rPr lang="en-US" dirty="0"/>
                  <a:t> execute two streams of instructions in parallel and operate at some point on the </a:t>
                </a:r>
                <a:r>
                  <a:rPr lang="en-US" u="sng" dirty="0"/>
                  <a:t>sam</a:t>
                </a:r>
                <a:r>
                  <a:rPr lang="en-US" dirty="0"/>
                  <a:t>e memory entry</a:t>
                </a:r>
              </a:p>
              <a:p>
                <a:pPr lvl="1"/>
                <a:r>
                  <a:rPr lang="en-US" dirty="0"/>
                  <a:t>For program’s correctness, the </a:t>
                </a:r>
                <a:r>
                  <a:rPr lang="en-US" i="1" dirty="0"/>
                  <a:t>programmer’s expectation</a:t>
                </a:r>
                <a:r>
                  <a:rPr lang="en-US" dirty="0"/>
                  <a:t> is that </a:t>
                </a:r>
                <a14:m>
                  <m:oMath xmlns:m="http://schemas.openxmlformats.org/officeDocument/2006/math">
                    <m:r>
                      <a:rPr lang="en-US" i="1" dirty="0">
                        <a:latin typeface="Cambria Math" panose="02040503050406030204" pitchFamily="18" charset="0"/>
                      </a:rPr>
                      <m:t>𝑖</m:t>
                    </m:r>
                  </m:oMath>
                </a14:m>
                <a:r>
                  <a:rPr lang="en-US" dirty="0"/>
                  <a:t> executes before </a:t>
                </a:r>
                <a14:m>
                  <m:oMath xmlns:m="http://schemas.openxmlformats.org/officeDocument/2006/math">
                    <m:r>
                      <a:rPr lang="en-US" i="1" dirty="0">
                        <a:latin typeface="Cambria Math" panose="02040503050406030204" pitchFamily="18" charset="0"/>
                      </a:rPr>
                      <m:t>𝑗</m:t>
                    </m:r>
                  </m:oMath>
                </a14:m>
                <a:r>
                  <a:rPr lang="en-US" dirty="0"/>
                  <a:t> </a:t>
                </a:r>
              </a:p>
              <a:p>
                <a:endParaRPr lang="en-US" dirty="0"/>
              </a:p>
              <a:p>
                <a:r>
                  <a:rPr lang="en-US" dirty="0"/>
                  <a:t>Three types of data hazards</a:t>
                </a:r>
              </a:p>
              <a:p>
                <a:pPr lvl="1"/>
                <a:r>
                  <a:rPr lang="en-US" dirty="0"/>
                  <a:t>Read-After-Write (RAW) – think of it as a violation of “</a:t>
                </a:r>
                <a14:m>
                  <m:oMath xmlns:m="http://schemas.openxmlformats.org/officeDocument/2006/math">
                    <m:r>
                      <a:rPr lang="en-US" i="1" dirty="0" smtClean="0">
                        <a:solidFill>
                          <a:srgbClr val="0070C0"/>
                        </a:solidFill>
                        <a:latin typeface="Cambria Math" panose="02040503050406030204" pitchFamily="18" charset="0"/>
                      </a:rPr>
                      <m:t>𝑗</m:t>
                    </m:r>
                  </m:oMath>
                </a14:m>
                <a:r>
                  <a:rPr lang="en-US" dirty="0">
                    <a:solidFill>
                      <a:srgbClr val="0070C0"/>
                    </a:solidFill>
                  </a:rPr>
                  <a:t> ought to </a:t>
                </a:r>
                <a:r>
                  <a:rPr lang="en-US" u="sng" dirty="0">
                    <a:solidFill>
                      <a:srgbClr val="0070C0"/>
                    </a:solidFill>
                  </a:rPr>
                  <a:t>R</a:t>
                </a:r>
                <a:r>
                  <a:rPr lang="en-US" dirty="0">
                    <a:solidFill>
                      <a:srgbClr val="0070C0"/>
                    </a:solidFill>
                  </a:rPr>
                  <a:t>ead only </a:t>
                </a:r>
                <a:r>
                  <a:rPr lang="en-US" u="sng" dirty="0">
                    <a:solidFill>
                      <a:srgbClr val="0070C0"/>
                    </a:solidFill>
                  </a:rPr>
                  <a:t>A</a:t>
                </a:r>
                <a:r>
                  <a:rPr lang="en-US" dirty="0">
                    <a:solidFill>
                      <a:srgbClr val="0070C0"/>
                    </a:solidFill>
                  </a:rPr>
                  <a:t>fter the </a:t>
                </a:r>
                <a:r>
                  <a:rPr lang="en-US" u="sng" dirty="0">
                    <a:solidFill>
                      <a:srgbClr val="0070C0"/>
                    </a:solidFill>
                  </a:rPr>
                  <a:t>W</a:t>
                </a:r>
                <a:r>
                  <a:rPr lang="en-US" dirty="0">
                    <a:solidFill>
                      <a:srgbClr val="0070C0"/>
                    </a:solidFill>
                  </a:rPr>
                  <a:t>rite by </a:t>
                </a:r>
                <a14:m>
                  <m:oMath xmlns:m="http://schemas.openxmlformats.org/officeDocument/2006/math">
                    <m:r>
                      <a:rPr lang="en-US" i="1" dirty="0" smtClean="0">
                        <a:solidFill>
                          <a:srgbClr val="0070C0"/>
                        </a:solidFill>
                        <a:latin typeface="Cambria Math" panose="02040503050406030204" pitchFamily="18" charset="0"/>
                      </a:rPr>
                      <m:t>𝑖</m:t>
                    </m:r>
                  </m:oMath>
                </a14:m>
                <a:r>
                  <a:rPr lang="en-US" dirty="0">
                    <a:solidFill>
                      <a:srgbClr val="0070C0"/>
                    </a:solidFill>
                  </a:rPr>
                  <a:t> occurred</a:t>
                </a:r>
                <a:r>
                  <a:rPr lang="en-US" dirty="0"/>
                  <a:t>”</a:t>
                </a:r>
              </a:p>
              <a:p>
                <a:pPr lvl="2"/>
                <a:r>
                  <a:rPr lang="en-US" dirty="0"/>
                  <a:t>How things go wrong: </a:t>
                </a:r>
                <a14:m>
                  <m:oMath xmlns:m="http://schemas.openxmlformats.org/officeDocument/2006/math">
                    <m:r>
                      <a:rPr lang="en-US" i="1" dirty="0" smtClean="0">
                        <a:latin typeface="Cambria Math" panose="02040503050406030204" pitchFamily="18" charset="0"/>
                      </a:rPr>
                      <m:t>𝑗</m:t>
                    </m:r>
                  </m:oMath>
                </a14:m>
                <a:r>
                  <a:rPr lang="en-US" dirty="0"/>
                  <a:t> reads a source before </a:t>
                </a:r>
                <a14:m>
                  <m:oMath xmlns:m="http://schemas.openxmlformats.org/officeDocument/2006/math">
                    <m:r>
                      <a:rPr lang="en-US" i="1" dirty="0" smtClean="0">
                        <a:latin typeface="Cambria Math" panose="02040503050406030204" pitchFamily="18" charset="0"/>
                      </a:rPr>
                      <m:t>𝑖</m:t>
                    </m:r>
                  </m:oMath>
                </a14:m>
                <a:r>
                  <a:rPr lang="en-US" dirty="0"/>
                  <a:t> writes it, so </a:t>
                </a:r>
                <a14:m>
                  <m:oMath xmlns:m="http://schemas.openxmlformats.org/officeDocument/2006/math">
                    <m:r>
                      <a:rPr lang="en-US" i="1" dirty="0" smtClean="0">
                        <a:latin typeface="Cambria Math" panose="02040503050406030204" pitchFamily="18" charset="0"/>
                      </a:rPr>
                      <m:t>𝑗</m:t>
                    </m:r>
                  </m:oMath>
                </a14:m>
                <a:r>
                  <a:rPr lang="en-US" dirty="0"/>
                  <a:t> incorrectly gets the old value</a:t>
                </a:r>
              </a:p>
              <a:p>
                <a:pPr lvl="2"/>
                <a:r>
                  <a:rPr lang="en-US" dirty="0"/>
                  <a:t>Perhaps most common of them three hazards</a:t>
                </a:r>
              </a:p>
              <a:p>
                <a:pPr lvl="2"/>
                <a:endParaRPr lang="en-US" dirty="0"/>
              </a:p>
              <a:p>
                <a:pPr lvl="2"/>
                <a:endParaRPr lang="en-US" dirty="0"/>
              </a:p>
              <a:p>
                <a:pPr lvl="1"/>
                <a:r>
                  <a:rPr lang="en-US" dirty="0"/>
                  <a:t>Write-After-Read (WAR) – think of it as a violation of “</a:t>
                </a:r>
                <a14:m>
                  <m:oMath xmlns:m="http://schemas.openxmlformats.org/officeDocument/2006/math">
                    <m:r>
                      <a:rPr lang="en-US" i="1" dirty="0" smtClean="0">
                        <a:solidFill>
                          <a:srgbClr val="0070C0"/>
                        </a:solidFill>
                        <a:latin typeface="Cambria Math" panose="02040503050406030204" pitchFamily="18" charset="0"/>
                      </a:rPr>
                      <m:t>𝑗</m:t>
                    </m:r>
                  </m:oMath>
                </a14:m>
                <a:r>
                  <a:rPr lang="en-US" dirty="0">
                    <a:solidFill>
                      <a:srgbClr val="0070C0"/>
                    </a:solidFill>
                  </a:rPr>
                  <a:t> ought to </a:t>
                </a:r>
                <a:r>
                  <a:rPr lang="en-US" u="sng" dirty="0">
                    <a:solidFill>
                      <a:srgbClr val="0070C0"/>
                    </a:solidFill>
                  </a:rPr>
                  <a:t>W</a:t>
                </a:r>
                <a:r>
                  <a:rPr lang="en-US" dirty="0">
                    <a:solidFill>
                      <a:srgbClr val="0070C0"/>
                    </a:solidFill>
                  </a:rPr>
                  <a:t>rite only </a:t>
                </a:r>
                <a:r>
                  <a:rPr lang="en-US" u="sng" dirty="0">
                    <a:solidFill>
                      <a:srgbClr val="0070C0"/>
                    </a:solidFill>
                  </a:rPr>
                  <a:t>A</a:t>
                </a:r>
                <a:r>
                  <a:rPr lang="en-US" dirty="0">
                    <a:solidFill>
                      <a:srgbClr val="0070C0"/>
                    </a:solidFill>
                  </a:rPr>
                  <a:t>fter the </a:t>
                </a:r>
                <a:r>
                  <a:rPr lang="en-US" u="sng" dirty="0">
                    <a:solidFill>
                      <a:srgbClr val="0070C0"/>
                    </a:solidFill>
                  </a:rPr>
                  <a:t>R</a:t>
                </a:r>
                <a:r>
                  <a:rPr lang="en-US" dirty="0">
                    <a:solidFill>
                      <a:srgbClr val="0070C0"/>
                    </a:solidFill>
                  </a:rPr>
                  <a:t>ead by </a:t>
                </a:r>
                <a14:m>
                  <m:oMath xmlns:m="http://schemas.openxmlformats.org/officeDocument/2006/math">
                    <m:r>
                      <a:rPr lang="en-US" i="1" dirty="0" smtClean="0">
                        <a:solidFill>
                          <a:srgbClr val="0070C0"/>
                        </a:solidFill>
                        <a:latin typeface="Cambria Math" panose="02040503050406030204" pitchFamily="18" charset="0"/>
                      </a:rPr>
                      <m:t>𝑖</m:t>
                    </m:r>
                  </m:oMath>
                </a14:m>
                <a:r>
                  <a:rPr lang="en-US" dirty="0">
                    <a:solidFill>
                      <a:srgbClr val="0070C0"/>
                    </a:solidFill>
                  </a:rPr>
                  <a:t> occurred</a:t>
                </a:r>
                <a:r>
                  <a:rPr lang="en-US" dirty="0"/>
                  <a:t>”</a:t>
                </a:r>
              </a:p>
              <a:p>
                <a:pPr lvl="2"/>
                <a:r>
                  <a:rPr lang="en-US" dirty="0"/>
                  <a:t>How things go wrong: </a:t>
                </a:r>
                <a14:m>
                  <m:oMath xmlns:m="http://schemas.openxmlformats.org/officeDocument/2006/math">
                    <m:r>
                      <a:rPr lang="en-US" i="1" dirty="0" smtClean="0">
                        <a:latin typeface="Cambria Math" panose="02040503050406030204" pitchFamily="18" charset="0"/>
                      </a:rPr>
                      <m:t>𝑗</m:t>
                    </m:r>
                  </m:oMath>
                </a14:m>
                <a:r>
                  <a:rPr lang="en-US" dirty="0"/>
                  <a:t> writes a destination before it is read by </a:t>
                </a:r>
                <a14:m>
                  <m:oMath xmlns:m="http://schemas.openxmlformats.org/officeDocument/2006/math">
                    <m:r>
                      <a:rPr lang="en-US" i="1" dirty="0" smtClean="0">
                        <a:latin typeface="Cambria Math" panose="02040503050406030204" pitchFamily="18" charset="0"/>
                      </a:rPr>
                      <m:t>𝑖</m:t>
                    </m:r>
                  </m:oMath>
                </a14:m>
                <a:r>
                  <a:rPr lang="en-US" dirty="0"/>
                  <a:t> , so </a:t>
                </a:r>
                <a14:m>
                  <m:oMath xmlns:m="http://schemas.openxmlformats.org/officeDocument/2006/math">
                    <m:r>
                      <a:rPr lang="en-US" i="1" dirty="0" smtClean="0">
                        <a:latin typeface="Cambria Math" panose="02040503050406030204" pitchFamily="18" charset="0"/>
                      </a:rPr>
                      <m:t>𝑖</m:t>
                    </m:r>
                  </m:oMath>
                </a14:m>
                <a:r>
                  <a:rPr lang="en-US" dirty="0"/>
                  <a:t> gets the new (and wrong) value</a:t>
                </a:r>
              </a:p>
              <a:p>
                <a:pPr lvl="2"/>
                <a:endParaRPr lang="en-US" dirty="0"/>
              </a:p>
              <a:p>
                <a:pPr lvl="2"/>
                <a:endParaRPr lang="en-US" dirty="0"/>
              </a:p>
              <a:p>
                <a:pPr lvl="1"/>
                <a:r>
                  <a:rPr lang="en-US" dirty="0"/>
                  <a:t>Write-After-Write (WAW) – think of it as a violation “</a:t>
                </a:r>
                <a14:m>
                  <m:oMath xmlns:m="http://schemas.openxmlformats.org/officeDocument/2006/math">
                    <m:r>
                      <a:rPr lang="en-US" i="1" dirty="0" smtClean="0">
                        <a:solidFill>
                          <a:srgbClr val="0070C0"/>
                        </a:solidFill>
                        <a:latin typeface="Cambria Math" panose="02040503050406030204" pitchFamily="18" charset="0"/>
                      </a:rPr>
                      <m:t>𝑗</m:t>
                    </m:r>
                  </m:oMath>
                </a14:m>
                <a:r>
                  <a:rPr lang="en-US" dirty="0">
                    <a:solidFill>
                      <a:srgbClr val="0070C0"/>
                    </a:solidFill>
                  </a:rPr>
                  <a:t> ought to </a:t>
                </a:r>
                <a:r>
                  <a:rPr lang="en-US" u="sng" dirty="0">
                    <a:solidFill>
                      <a:srgbClr val="0070C0"/>
                    </a:solidFill>
                  </a:rPr>
                  <a:t>W</a:t>
                </a:r>
                <a:r>
                  <a:rPr lang="en-US" dirty="0">
                    <a:solidFill>
                      <a:srgbClr val="0070C0"/>
                    </a:solidFill>
                  </a:rPr>
                  <a:t>rite only </a:t>
                </a:r>
                <a:r>
                  <a:rPr lang="en-US" u="sng" dirty="0">
                    <a:solidFill>
                      <a:srgbClr val="0070C0"/>
                    </a:solidFill>
                  </a:rPr>
                  <a:t>A</a:t>
                </a:r>
                <a:r>
                  <a:rPr lang="en-US" dirty="0">
                    <a:solidFill>
                      <a:srgbClr val="0070C0"/>
                    </a:solidFill>
                  </a:rPr>
                  <a:t>fter the </a:t>
                </a:r>
                <a:r>
                  <a:rPr lang="en-US" u="sng" dirty="0">
                    <a:solidFill>
                      <a:srgbClr val="0070C0"/>
                    </a:solidFill>
                  </a:rPr>
                  <a:t>W</a:t>
                </a:r>
                <a:r>
                  <a:rPr lang="en-US" dirty="0">
                    <a:solidFill>
                      <a:srgbClr val="0070C0"/>
                    </a:solidFill>
                  </a:rPr>
                  <a:t>rite by </a:t>
                </a:r>
                <a14:m>
                  <m:oMath xmlns:m="http://schemas.openxmlformats.org/officeDocument/2006/math">
                    <m:r>
                      <a:rPr lang="en-US" i="1" dirty="0" smtClean="0">
                        <a:solidFill>
                          <a:srgbClr val="0070C0"/>
                        </a:solidFill>
                        <a:latin typeface="Cambria Math" panose="02040503050406030204" pitchFamily="18" charset="0"/>
                      </a:rPr>
                      <m:t>𝑖</m:t>
                    </m:r>
                  </m:oMath>
                </a14:m>
                <a:r>
                  <a:rPr lang="en-US" dirty="0"/>
                  <a:t> </a:t>
                </a:r>
                <a:r>
                  <a:rPr lang="en-US" dirty="0">
                    <a:solidFill>
                      <a:srgbClr val="0070C0"/>
                    </a:solidFill>
                  </a:rPr>
                  <a:t>occurred</a:t>
                </a:r>
                <a:r>
                  <a:rPr lang="en-US" dirty="0"/>
                  <a:t>”</a:t>
                </a:r>
              </a:p>
              <a:p>
                <a:pPr lvl="2"/>
                <a:r>
                  <a:rPr lang="en-US" dirty="0"/>
                  <a:t>How things go wrong: </a:t>
                </a:r>
                <a14:m>
                  <m:oMath xmlns:m="http://schemas.openxmlformats.org/officeDocument/2006/math">
                    <m:r>
                      <a:rPr lang="en-US" i="1" dirty="0" smtClean="0">
                        <a:latin typeface="Cambria Math" panose="02040503050406030204" pitchFamily="18" charset="0"/>
                      </a:rPr>
                      <m:t>𝑗</m:t>
                    </m:r>
                  </m:oMath>
                </a14:m>
                <a:r>
                  <a:rPr lang="en-US" dirty="0"/>
                  <a:t> writes an operand before it is written by </a:t>
                </a:r>
                <a14:m>
                  <m:oMath xmlns:m="http://schemas.openxmlformats.org/officeDocument/2006/math">
                    <m:r>
                      <a:rPr lang="en-US" i="1" dirty="0" smtClean="0">
                        <a:latin typeface="Cambria Math" panose="02040503050406030204" pitchFamily="18" charset="0"/>
                      </a:rPr>
                      <m:t>𝑖</m:t>
                    </m:r>
                  </m:oMath>
                </a14:m>
                <a:r>
                  <a:rPr lang="en-US" dirty="0"/>
                  <a:t>. </a:t>
                </a:r>
              </a:p>
              <a:p>
                <a:pPr lvl="3"/>
                <a:r>
                  <a:rPr lang="en-US" dirty="0"/>
                  <a:t>The writes end up being performed in the wrong order, leaving the value written by </a:t>
                </a:r>
                <a14:m>
                  <m:oMath xmlns:m="http://schemas.openxmlformats.org/officeDocument/2006/math">
                    <m:r>
                      <a:rPr lang="en-US" i="1" dirty="0" smtClean="0">
                        <a:latin typeface="Cambria Math" panose="02040503050406030204" pitchFamily="18" charset="0"/>
                      </a:rPr>
                      <m:t>𝑖</m:t>
                    </m:r>
                  </m:oMath>
                </a14:m>
                <a:r>
                  <a:rPr lang="en-US" dirty="0"/>
                  <a:t> rather than the value written by </a:t>
                </a:r>
                <a14:m>
                  <m:oMath xmlns:m="http://schemas.openxmlformats.org/officeDocument/2006/math">
                    <m:r>
                      <a:rPr lang="en-US" i="1" dirty="0" smtClean="0">
                        <a:latin typeface="Cambria Math" panose="02040503050406030204" pitchFamily="18" charset="0"/>
                      </a:rPr>
                      <m:t>𝑗</m:t>
                    </m:r>
                  </m:oMath>
                </a14:m>
                <a:r>
                  <a:rPr lang="en-US" dirty="0"/>
                  <a:t> in the destination</a:t>
                </a:r>
              </a:p>
              <a:p>
                <a:endParaRPr lang="en-US" dirty="0"/>
              </a:p>
              <a:p>
                <a:endParaRPr lang="en-US" dirty="0"/>
              </a:p>
              <a:p>
                <a:r>
                  <a:rPr lang="en-US" dirty="0"/>
                  <a:t>Moral of the story: The </a:t>
                </a:r>
                <a:r>
                  <a:rPr lang="en-US" i="1" dirty="0"/>
                  <a:t>ordering</a:t>
                </a:r>
                <a:r>
                  <a:rPr lang="en-US" dirty="0"/>
                  <a:t> of memory operations is important in getting the result right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5564" y="1056682"/>
                <a:ext cx="11960872" cy="5344117"/>
              </a:xfrm>
              <a:blipFill>
                <a:blip r:embed="rId2"/>
                <a:stretch>
                  <a:fillRect l="-459" t="-2052" b="-2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7D2203D-769A-4D5A-AE4C-EA73FDE6A130}" type="slidenum">
              <a:rPr lang="en-US" smtClean="0"/>
              <a:t>63</a:t>
            </a:fld>
            <a:endParaRPr lang="en-US"/>
          </a:p>
        </p:txBody>
      </p:sp>
    </p:spTree>
    <p:extLst>
      <p:ext uri="{BB962C8B-B14F-4D97-AF65-F5344CB8AC3E}">
        <p14:creationId xmlns:p14="http://schemas.microsoft.com/office/powerpoint/2010/main" val="21316610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computing, bottom line</a:t>
            </a:r>
          </a:p>
        </p:txBody>
      </p:sp>
      <p:sp>
        <p:nvSpPr>
          <p:cNvPr id="3" name="Content Placeholder 2"/>
          <p:cNvSpPr>
            <a:spLocks noGrp="1"/>
          </p:cNvSpPr>
          <p:nvPr>
            <p:ph idx="1"/>
          </p:nvPr>
        </p:nvSpPr>
        <p:spPr/>
        <p:txBody>
          <a:bodyPr/>
          <a:lstStyle/>
          <a:p>
            <a:endParaRPr lang="en-US" dirty="0"/>
          </a:p>
          <a:p>
            <a:r>
              <a:rPr lang="en-US" dirty="0"/>
              <a:t>Parallel computing: previous slide, two threads led to race conditions – in absence of special measures, there is no way to know who executes what and when</a:t>
            </a:r>
          </a:p>
          <a:p>
            <a:pPr lvl="1"/>
            <a:r>
              <a:rPr lang="en-US" dirty="0"/>
              <a:t>A matter of “</a:t>
            </a:r>
            <a:r>
              <a:rPr lang="en-US" dirty="0">
                <a:solidFill>
                  <a:srgbClr val="C00000"/>
                </a:solidFill>
              </a:rPr>
              <a:t>thread racing</a:t>
            </a:r>
            <a:r>
              <a:rPr lang="en-US" dirty="0"/>
              <a:t>”, or “</a:t>
            </a:r>
            <a:r>
              <a:rPr lang="en-US" dirty="0">
                <a:solidFill>
                  <a:srgbClr val="C00000"/>
                </a:solidFill>
              </a:rPr>
              <a:t>race conditions</a:t>
            </a:r>
            <a:r>
              <a:rPr lang="en-US" dirty="0"/>
              <a:t>”</a:t>
            </a:r>
          </a:p>
          <a:p>
            <a:endParaRPr lang="en-US" dirty="0"/>
          </a:p>
          <a:p>
            <a:endParaRPr lang="en-US" dirty="0"/>
          </a:p>
          <a:p>
            <a:r>
              <a:rPr lang="en-US" dirty="0"/>
              <a:t>“special measures”, example: use of </a:t>
            </a:r>
            <a:r>
              <a:rPr lang="en-US" dirty="0">
                <a:latin typeface="Consolas" panose="020B0609020204030204" pitchFamily="49" charset="0"/>
              </a:rPr>
              <a:t>__</a:t>
            </a:r>
            <a:r>
              <a:rPr lang="en-US" dirty="0" err="1">
                <a:latin typeface="Consolas" panose="020B0609020204030204" pitchFamily="49" charset="0"/>
              </a:rPr>
              <a:t>syncthreads</a:t>
            </a:r>
            <a:r>
              <a:rPr lang="en-US" dirty="0">
                <a:latin typeface="Consolas" panose="020B0609020204030204" pitchFamily="49" charset="0"/>
              </a:rPr>
              <a:t>()</a:t>
            </a:r>
          </a:p>
          <a:p>
            <a:endParaRPr lang="en-US" dirty="0"/>
          </a:p>
          <a:p>
            <a:endParaRPr lang="en-US" dirty="0"/>
          </a:p>
          <a:p>
            <a:r>
              <a:rPr lang="en-US" dirty="0"/>
              <a:t>Can we at least say something about the </a:t>
            </a:r>
            <a:r>
              <a:rPr lang="en-US" dirty="0">
                <a:solidFill>
                  <a:srgbClr val="00B050"/>
                </a:solidFill>
              </a:rPr>
              <a:t>order in which memory operations</a:t>
            </a:r>
            <a:r>
              <a:rPr lang="en-US" dirty="0"/>
              <a:t> are carried out?</a:t>
            </a:r>
          </a:p>
          <a:p>
            <a:pPr lvl="1"/>
            <a:r>
              <a:rPr lang="en-US" dirty="0"/>
              <a:t>A matter of “</a:t>
            </a:r>
            <a:r>
              <a:rPr lang="en-US" dirty="0">
                <a:solidFill>
                  <a:srgbClr val="C00000"/>
                </a:solidFill>
              </a:rPr>
              <a:t>sequence of memory ops</a:t>
            </a:r>
            <a:r>
              <a:rPr lang="en-US" dirty="0"/>
              <a:t>”, pertains </a:t>
            </a:r>
            <a:r>
              <a:rPr lang="en-US" u="sng" dirty="0"/>
              <a:t>one</a:t>
            </a:r>
            <a:r>
              <a:rPr lang="en-US" dirty="0"/>
              <a:t> thread (with side effects when a 2</a:t>
            </a:r>
            <a:r>
              <a:rPr lang="en-US" baseline="30000" dirty="0"/>
              <a:t>nd</a:t>
            </a:r>
            <a:r>
              <a:rPr lang="en-US" dirty="0"/>
              <a:t> thread present)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3813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The concept of “</a:t>
            </a:r>
            <a:r>
              <a:rPr lang="en-US" dirty="0">
                <a:solidFill>
                  <a:srgbClr val="FFC000"/>
                </a:solidFill>
              </a:rPr>
              <a:t>memory consistency</a:t>
            </a:r>
            <a:r>
              <a:rPr lang="en-US" dirty="0"/>
              <a:t>”</a:t>
            </a:r>
          </a:p>
        </p:txBody>
      </p:sp>
      <p:sp>
        <p:nvSpPr>
          <p:cNvPr id="6" name="Content Placeholder 5"/>
          <p:cNvSpPr>
            <a:spLocks noGrp="1"/>
          </p:cNvSpPr>
          <p:nvPr>
            <p:ph idx="1"/>
          </p:nvPr>
        </p:nvSpPr>
        <p:spPr/>
        <p:txBody>
          <a:bodyPr>
            <a:normAutofit/>
          </a:bodyPr>
          <a:lstStyle/>
          <a:p>
            <a:r>
              <a:rPr lang="en-US" dirty="0"/>
              <a:t>Backdrop</a:t>
            </a:r>
          </a:p>
          <a:p>
            <a:pPr lvl="1"/>
            <a:r>
              <a:rPr lang="en-US" dirty="0"/>
              <a:t>Thread_1 executes </a:t>
            </a:r>
            <a:r>
              <a:rPr lang="en-US" dirty="0" err="1"/>
              <a:t>writeXY</a:t>
            </a:r>
            <a:r>
              <a:rPr lang="en-US" dirty="0"/>
              <a:t>()</a:t>
            </a:r>
          </a:p>
          <a:p>
            <a:pPr lvl="1"/>
            <a:r>
              <a:rPr lang="en-US" dirty="0"/>
              <a:t>Thread_2 executes </a:t>
            </a:r>
            <a:r>
              <a:rPr lang="en-US" dirty="0" err="1"/>
              <a:t>readXY</a:t>
            </a:r>
            <a:r>
              <a:rPr lang="en-US" dirty="0"/>
              <a:t>()</a:t>
            </a:r>
          </a:p>
          <a:p>
            <a:endParaRPr lang="en-US" dirty="0"/>
          </a:p>
          <a:p>
            <a:r>
              <a:rPr lang="en-US" dirty="0"/>
              <a:t>Question: what values can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assume?</a:t>
            </a:r>
          </a:p>
          <a:p>
            <a:endParaRPr lang="en-US" dirty="0"/>
          </a:p>
          <a:p>
            <a:r>
              <a:rPr lang="en-US" dirty="0"/>
              <a:t>For sequential consistency (“strongly-ordered mem. model”), the </a:t>
            </a:r>
            <a:r>
              <a:rPr lang="en-US" u="sng" dirty="0"/>
              <a:t>only</a:t>
            </a:r>
            <a:r>
              <a:rPr lang="en-US" dirty="0"/>
              <a:t> possible scenarios are</a:t>
            </a:r>
          </a:p>
          <a:p>
            <a:pPr lvl="1"/>
            <a:r>
              <a:rPr lang="en-US" dirty="0">
                <a:latin typeface="Consolas" panose="020B0609020204030204" pitchFamily="49" charset="0"/>
              </a:rPr>
              <a:t>A=2</a:t>
            </a:r>
            <a:r>
              <a:rPr lang="en-US" dirty="0"/>
              <a:t> and </a:t>
            </a:r>
            <a:r>
              <a:rPr lang="en-US" dirty="0">
                <a:latin typeface="Consolas" panose="020B0609020204030204" pitchFamily="49" charset="0"/>
              </a:rPr>
              <a:t>B=1</a:t>
            </a:r>
          </a:p>
          <a:p>
            <a:pPr lvl="1"/>
            <a:r>
              <a:rPr lang="en-US" dirty="0">
                <a:latin typeface="Consolas" panose="020B0609020204030204" pitchFamily="49" charset="0"/>
              </a:rPr>
              <a:t>A=20</a:t>
            </a:r>
            <a:r>
              <a:rPr lang="en-US" dirty="0"/>
              <a:t> and </a:t>
            </a:r>
            <a:r>
              <a:rPr lang="en-US" dirty="0">
                <a:latin typeface="Consolas" panose="020B0609020204030204" pitchFamily="49" charset="0"/>
              </a:rPr>
              <a:t>B=10</a:t>
            </a:r>
          </a:p>
          <a:p>
            <a:pPr lvl="1"/>
            <a:r>
              <a:rPr lang="en-US" dirty="0">
                <a:latin typeface="Consolas" panose="020B0609020204030204" pitchFamily="49" charset="0"/>
              </a:rPr>
              <a:t>A=2</a:t>
            </a:r>
            <a:r>
              <a:rPr lang="en-US" dirty="0"/>
              <a:t> and </a:t>
            </a:r>
            <a:r>
              <a:rPr lang="en-US" dirty="0">
                <a:latin typeface="Consolas" panose="020B0609020204030204" pitchFamily="49" charset="0"/>
              </a:rPr>
              <a:t>B=10</a:t>
            </a:r>
          </a:p>
          <a:p>
            <a:r>
              <a:rPr lang="en-US" dirty="0"/>
              <a:t>For weak consistency (“weakly-ordered memory model”), it is possible to have this</a:t>
            </a:r>
          </a:p>
          <a:p>
            <a:pPr lvl="1"/>
            <a:r>
              <a:rPr lang="en-US" dirty="0">
                <a:latin typeface="Consolas" panose="020B0609020204030204" pitchFamily="49" charset="0"/>
              </a:rPr>
              <a:t>A=20</a:t>
            </a:r>
            <a:r>
              <a:rPr lang="en-US" dirty="0"/>
              <a:t> and </a:t>
            </a:r>
            <a:r>
              <a:rPr lang="en-US" dirty="0">
                <a:latin typeface="Consolas" panose="020B0609020204030204" pitchFamily="49" charset="0"/>
              </a:rPr>
              <a:t>B=1</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7241117" y="939286"/>
            <a:ext cx="4760383" cy="2893100"/>
          </a:xfrm>
          <a:prstGeom prst="rect">
            <a:avLst/>
          </a:prstGeom>
          <a:solidFill>
            <a:schemeClr val="bg1">
              <a:lumMod val="95000"/>
            </a:schemeClr>
          </a:solidFill>
        </p:spPr>
        <p:txBody>
          <a:bodyPr wrap="square">
            <a:spAutoFit/>
          </a:bodyPr>
          <a:lstStyle/>
          <a:p>
            <a:r>
              <a:rPr lang="en-US" sz="1400" b="1" dirty="0">
                <a:solidFill>
                  <a:srgbClr val="AC2CD4"/>
                </a:solidFill>
                <a:latin typeface="Consolas" panose="020B0609020204030204" pitchFamily="49" charset="0"/>
              </a:rPr>
              <a:t>__device__</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volatile</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X = 1, Y = 2;</a:t>
            </a:r>
          </a:p>
          <a:p>
            <a:endParaRPr lang="en-US" sz="1400" b="1" dirty="0">
              <a:solidFill>
                <a:srgbClr val="000000"/>
              </a:solidFill>
              <a:latin typeface="Consolas" panose="020B0609020204030204" pitchFamily="49" charset="0"/>
            </a:endParaRPr>
          </a:p>
          <a:p>
            <a:r>
              <a:rPr lang="en-US" sz="1400" b="1" dirty="0">
                <a:solidFill>
                  <a:srgbClr val="AC2CD4"/>
                </a:solidFill>
                <a:latin typeface="Consolas" panose="020B0609020204030204" pitchFamily="49" charset="0"/>
              </a:rPr>
              <a:t>__device__</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writeXY</a:t>
            </a:r>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    X = 10;</a:t>
            </a:r>
          </a:p>
          <a:p>
            <a:r>
              <a:rPr lang="en-US" sz="1400" b="1" dirty="0">
                <a:solidFill>
                  <a:srgbClr val="000000"/>
                </a:solidFill>
                <a:latin typeface="Consolas" panose="020B0609020204030204" pitchFamily="49" charset="0"/>
              </a:rPr>
              <a:t>    Y = 20;</a:t>
            </a:r>
          </a:p>
          <a:p>
            <a:r>
              <a:rPr lang="en-US" sz="1400" b="1" dirty="0">
                <a:solidFill>
                  <a:srgbClr val="000000"/>
                </a:solidFill>
                <a:latin typeface="Consolas" panose="020B0609020204030204" pitchFamily="49" charset="0"/>
              </a:rPr>
              <a:t>}</a:t>
            </a:r>
          </a:p>
          <a:p>
            <a:endParaRPr lang="en-US" sz="1400" b="1" dirty="0">
              <a:solidFill>
                <a:srgbClr val="0000FF"/>
              </a:solidFill>
              <a:latin typeface="Consolas" panose="020B0609020204030204" pitchFamily="49" charset="0"/>
            </a:endParaRPr>
          </a:p>
          <a:p>
            <a:r>
              <a:rPr lang="en-US" sz="1400" b="1" dirty="0">
                <a:solidFill>
                  <a:srgbClr val="AC2CD4"/>
                </a:solidFill>
                <a:latin typeface="Consolas" panose="020B0609020204030204" pitchFamily="49" charset="0"/>
              </a:rPr>
              <a:t>__device__</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readXY</a:t>
            </a:r>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A = Y;</a:t>
            </a:r>
          </a:p>
          <a:p>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B = X;</a:t>
            </a:r>
          </a:p>
          <a:p>
            <a:r>
              <a:rPr lang="en-US" sz="1400" b="1" dirty="0">
                <a:solidFill>
                  <a:srgbClr val="000000"/>
                </a:solidFill>
                <a:latin typeface="Consolas" panose="020B0609020204030204" pitchFamily="49" charset="0"/>
              </a:rPr>
              <a:t>}</a:t>
            </a:r>
            <a:endParaRPr lang="en-US" sz="3600" b="1" dirty="0"/>
          </a:p>
        </p:txBody>
      </p:sp>
    </p:spTree>
    <p:extLst>
      <p:ext uri="{BB962C8B-B14F-4D97-AF65-F5344CB8AC3E}">
        <p14:creationId xmlns:p14="http://schemas.microsoft.com/office/powerpoint/2010/main" val="110819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Flavors of </a:t>
            </a:r>
            <a:r>
              <a:rPr lang="en-US" dirty="0">
                <a:solidFill>
                  <a:srgbClr val="FFC000"/>
                </a:solidFill>
              </a:rPr>
              <a:t>memory consistency</a:t>
            </a:r>
          </a:p>
        </p:txBody>
      </p:sp>
      <p:sp>
        <p:nvSpPr>
          <p:cNvPr id="3" name="Content Placeholder 2"/>
          <p:cNvSpPr>
            <a:spLocks noGrp="1"/>
          </p:cNvSpPr>
          <p:nvPr>
            <p:ph idx="1"/>
          </p:nvPr>
        </p:nvSpPr>
        <p:spPr/>
        <p:txBody>
          <a:bodyPr/>
          <a:lstStyle/>
          <a:p>
            <a:endParaRPr lang="en-US" dirty="0"/>
          </a:p>
          <a:p>
            <a:r>
              <a:rPr lang="en-US" dirty="0"/>
              <a:t>Sequential consistency: all reads and all writes are in-order</a:t>
            </a:r>
          </a:p>
          <a:p>
            <a:endParaRPr lang="en-US" dirty="0"/>
          </a:p>
          <a:p>
            <a:r>
              <a:rPr lang="en-US" dirty="0"/>
              <a:t>Relaxed consistency: some types of reordering are allowed</a:t>
            </a:r>
          </a:p>
          <a:p>
            <a:pPr lvl="1"/>
            <a:r>
              <a:rPr lang="en-US" dirty="0"/>
              <a:t>Loads can be reordered after loads (for better working of cache coherency, better scaling)</a:t>
            </a:r>
          </a:p>
          <a:p>
            <a:pPr lvl="1"/>
            <a:r>
              <a:rPr lang="en-US" dirty="0"/>
              <a:t>Loads can be reordered after stores</a:t>
            </a:r>
          </a:p>
          <a:p>
            <a:pPr lvl="1"/>
            <a:r>
              <a:rPr lang="en-US" dirty="0"/>
              <a:t>Stores can be reordered after stores</a:t>
            </a:r>
          </a:p>
          <a:p>
            <a:pPr lvl="1"/>
            <a:r>
              <a:rPr lang="en-US" dirty="0"/>
              <a:t>Stores can be reordered after loads</a:t>
            </a:r>
          </a:p>
          <a:p>
            <a:endParaRPr lang="en-US" dirty="0"/>
          </a:p>
          <a:p>
            <a:r>
              <a:rPr lang="en-US" dirty="0"/>
              <a:t>Weak consistency: reads &amp; writes arbitrarily reordered</a:t>
            </a:r>
          </a:p>
          <a:p>
            <a:pPr lvl="1"/>
            <a:r>
              <a:rPr lang="en-US" dirty="0"/>
              <a:t>Programmer expected to step in and use explicit memory barriers if a certain order needed to be observed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70187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a GPU computing but rather a parallel computing issue</a:t>
            </a:r>
          </a:p>
        </p:txBody>
      </p:sp>
      <p:sp>
        <p:nvSpPr>
          <p:cNvPr id="5" name="Content Placeholder 4"/>
          <p:cNvSpPr>
            <a:spLocks noGrp="1"/>
          </p:cNvSpPr>
          <p:nvPr>
            <p:ph idx="1"/>
          </p:nvPr>
        </p:nvSpPr>
        <p:spPr/>
        <p:txBody>
          <a:bodyPr/>
          <a:lstStyle/>
          <a:p>
            <a:r>
              <a:rPr lang="en-US" dirty="0"/>
              <a:t>Example, memory ordering for some non-GPU architectures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3"/>
              </p:nvPr>
            </p:nvSpPr>
            <p:spPr>
              <a:xfrm>
                <a:off x="147344" y="6570308"/>
                <a:ext cx="767056" cy="205819"/>
              </a:xfrm>
            </p:spPr>
            <p:txBody>
              <a:bodyPr/>
              <a:lstStyle/>
              <a:p>
                <a:r>
                  <a:rPr lang="en-US" dirty="0"/>
                  <a:t>[</a:t>
                </a:r>
                <a:r>
                  <a:rPr lang="en-US" dirty="0">
                    <a:hlinkClick r:id="rId2"/>
                  </a:rPr>
                  <a:t>Wikipedia</a:t>
                </a:r>
                <a:r>
                  <a:rPr lang="en-US" dirty="0"/>
                  <a:t>]</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3"/>
              </p:nvPr>
            </p:nvSpPr>
            <p:spPr>
              <a:xfrm>
                <a:off x="147344" y="6570308"/>
                <a:ext cx="767056" cy="205819"/>
              </a:xfrm>
              <a:blipFill>
                <a:blip r:embed="rId3"/>
                <a:stretch>
                  <a:fillRect/>
                </a:stretch>
              </a:blipFill>
            </p:spPr>
            <p:txBody>
              <a:bodyPr/>
              <a:lstStyle/>
              <a:p>
                <a:r>
                  <a:rPr lang="en-US">
                    <a:noFill/>
                  </a:rPr>
                  <a:t> </a:t>
                </a:r>
              </a:p>
            </p:txBody>
          </p:sp>
        </mc:Fallback>
      </mc:AlternateContent>
      <p:grpSp>
        <p:nvGrpSpPr>
          <p:cNvPr id="9" name="Group 8"/>
          <p:cNvGrpSpPr/>
          <p:nvPr/>
        </p:nvGrpSpPr>
        <p:grpSpPr>
          <a:xfrm>
            <a:off x="1091989" y="2632924"/>
            <a:ext cx="9915525" cy="2524125"/>
            <a:chOff x="248709" y="3284010"/>
            <a:chExt cx="9915525" cy="2524125"/>
          </a:xfrm>
        </p:grpSpPr>
        <p:pic>
          <p:nvPicPr>
            <p:cNvPr id="7" name="Picture 6"/>
            <p:cNvPicPr>
              <a:picLocks noChangeAspect="1"/>
            </p:cNvPicPr>
            <p:nvPr/>
          </p:nvPicPr>
          <p:blipFill>
            <a:blip r:embed="rId4"/>
            <a:stretch>
              <a:fillRect/>
            </a:stretch>
          </p:blipFill>
          <p:spPr>
            <a:xfrm>
              <a:off x="248709" y="3284010"/>
              <a:ext cx="9915525" cy="2524125"/>
            </a:xfrm>
            <a:prstGeom prst="rect">
              <a:avLst/>
            </a:prstGeom>
          </p:spPr>
        </p:pic>
        <p:sp>
          <p:nvSpPr>
            <p:cNvPr id="8" name="Rectangle 7"/>
            <p:cNvSpPr/>
            <p:nvPr/>
          </p:nvSpPr>
          <p:spPr>
            <a:xfrm>
              <a:off x="6273800" y="3305175"/>
              <a:ext cx="234950" cy="1254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8975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Fermi: Global Memory </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7</a:t>
            </a:fld>
            <a:endParaRPr lang="en-US" altLang="en-US" dirty="0"/>
          </a:p>
        </p:txBody>
      </p:sp>
      <p:sp>
        <p:nvSpPr>
          <p:cNvPr id="3" name="Content Placeholder 2"/>
          <p:cNvSpPr>
            <a:spLocks noGrp="1"/>
          </p:cNvSpPr>
          <p:nvPr>
            <p:ph idx="4294967295"/>
          </p:nvPr>
        </p:nvSpPr>
        <p:spPr>
          <a:xfrm>
            <a:off x="446049" y="1481370"/>
            <a:ext cx="10891024" cy="947732"/>
          </a:xfrm>
        </p:spPr>
        <p:txBody>
          <a:bodyPr>
            <a:normAutofit fontScale="92500" lnSpcReduction="10000"/>
          </a:bodyPr>
          <a:lstStyle/>
          <a:p>
            <a:r>
              <a:rPr lang="en-US" sz="2000" dirty="0"/>
              <a:t>Up to 6 GB of “global memory” on Fermi, see pic below</a:t>
            </a:r>
          </a:p>
          <a:p>
            <a:pPr lvl="1"/>
            <a:r>
              <a:rPr lang="en-US" sz="1600" dirty="0"/>
              <a:t>Kepler goes up to 12 GB, Pascal up to 16 GB, Volta up to 32 GB, Ampere up to 40 GB</a:t>
            </a:r>
          </a:p>
          <a:p>
            <a:r>
              <a:rPr lang="en-US" sz="2000" dirty="0"/>
              <a:t>“Global” in the sense that it doesn’t belong to an SM but rather all SMs can access it</a:t>
            </a:r>
          </a:p>
          <a:p>
            <a:endParaRPr lang="en-US" sz="2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3048000"/>
            <a:ext cx="4485348" cy="3501490"/>
          </a:xfrm>
          <a:prstGeom prst="rect">
            <a:avLst/>
          </a:prstGeom>
        </p:spPr>
      </p:pic>
      <p:grpSp>
        <p:nvGrpSpPr>
          <p:cNvPr id="4" name="Group 3"/>
          <p:cNvGrpSpPr/>
          <p:nvPr/>
        </p:nvGrpSpPr>
        <p:grpSpPr>
          <a:xfrm>
            <a:off x="2571750" y="3505200"/>
            <a:ext cx="6648450" cy="2590800"/>
            <a:chOff x="1047750" y="3505200"/>
            <a:chExt cx="6648450" cy="2590800"/>
          </a:xfrm>
        </p:grpSpPr>
        <p:cxnSp>
          <p:nvCxnSpPr>
            <p:cNvPr id="7" name="Straight Arrow Connector 6"/>
            <p:cNvCxnSpPr/>
            <p:nvPr/>
          </p:nvCxnSpPr>
          <p:spPr>
            <a:xfrm flipH="1">
              <a:off x="6858000" y="6096000"/>
              <a:ext cx="838200" cy="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858000" y="5181600"/>
              <a:ext cx="838200" cy="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858000" y="4343400"/>
              <a:ext cx="838200" cy="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858000" y="3505200"/>
              <a:ext cx="838200" cy="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047750" y="3505200"/>
              <a:ext cx="838200" cy="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057275" y="6096000"/>
              <a:ext cx="838200" cy="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276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100" dirty="0"/>
              <a:t>CUDA Memory Ecosystem, high vantage point</a:t>
            </a:r>
            <a:br>
              <a:rPr lang="en-US" sz="3100" dirty="0"/>
            </a:br>
            <a:r>
              <a:rPr lang="en-US" sz="2000" dirty="0"/>
              <a:t>[</a:t>
            </a:r>
            <a:r>
              <a:rPr lang="en-US" sz="2000" dirty="0">
                <a:solidFill>
                  <a:srgbClr val="FFC000"/>
                </a:solidFill>
              </a:rPr>
              <a:t>Note: picture assumes two blocks, each with two threads</a:t>
            </a:r>
            <a:r>
              <a:rPr lang="en-US" sz="2000" dirty="0"/>
              <a:t>]</a:t>
            </a:r>
            <a:endParaRPr lang="en-US" sz="31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8</a:t>
            </a:fld>
            <a:endParaRPr lang="en-US" altLang="en-US"/>
          </a:p>
        </p:txBody>
      </p:sp>
      <p:sp>
        <p:nvSpPr>
          <p:cNvPr id="35843" name="Rectangle 3"/>
          <p:cNvSpPr>
            <a:spLocks noGrp="1" noChangeArrowheads="1"/>
          </p:cNvSpPr>
          <p:nvPr>
            <p:ph type="body" idx="4294967295"/>
          </p:nvPr>
        </p:nvSpPr>
        <p:spPr>
          <a:xfrm>
            <a:off x="256380" y="1231639"/>
            <a:ext cx="5850733" cy="3725411"/>
          </a:xfrm>
        </p:spPr>
        <p:txBody>
          <a:bodyPr/>
          <a:lstStyle/>
          <a:p>
            <a:pPr marL="457200" indent="-457200"/>
            <a:r>
              <a:rPr lang="en-US" sz="2000" dirty="0"/>
              <a:t>Image shows the memory hierarchy that a block sees while running on an SM</a:t>
            </a:r>
          </a:p>
          <a:p>
            <a:pPr marL="457200" indent="-457200"/>
            <a:endParaRPr lang="en-US" sz="1300" dirty="0"/>
          </a:p>
          <a:p>
            <a:pPr marL="457200" indent="-457200"/>
            <a:r>
              <a:rPr lang="en-US" sz="2000" dirty="0"/>
              <a:t>Each thread can:</a:t>
            </a:r>
          </a:p>
          <a:p>
            <a:pPr marL="974725" lvl="1" indent="-403225"/>
            <a:r>
              <a:rPr lang="en-US" sz="1700" dirty="0"/>
              <a:t>R/W per-thread </a:t>
            </a:r>
            <a:r>
              <a:rPr lang="en-US" sz="1700" dirty="0">
                <a:solidFill>
                  <a:schemeClr val="accent2"/>
                </a:solidFill>
              </a:rPr>
              <a:t>registers</a:t>
            </a:r>
          </a:p>
          <a:p>
            <a:pPr marL="974725" lvl="1" indent="-403225"/>
            <a:r>
              <a:rPr lang="en-US" sz="1700" dirty="0"/>
              <a:t>R/W per-thread </a:t>
            </a:r>
            <a:r>
              <a:rPr lang="en-US" sz="1700" dirty="0">
                <a:solidFill>
                  <a:schemeClr val="accent2"/>
                </a:solidFill>
              </a:rPr>
              <a:t>local memory</a:t>
            </a:r>
          </a:p>
          <a:p>
            <a:pPr marL="974725" lvl="1" indent="-403225"/>
            <a:r>
              <a:rPr lang="en-US" sz="1700" dirty="0"/>
              <a:t>R/W per-block </a:t>
            </a:r>
            <a:r>
              <a:rPr lang="en-US" sz="1700" dirty="0">
                <a:solidFill>
                  <a:schemeClr val="accent2"/>
                </a:solidFill>
              </a:rPr>
              <a:t>shared memory</a:t>
            </a:r>
          </a:p>
          <a:p>
            <a:pPr marL="974725" lvl="1" indent="-403225"/>
            <a:r>
              <a:rPr lang="en-US" sz="1700" dirty="0"/>
              <a:t>R/W per-grid </a:t>
            </a:r>
            <a:r>
              <a:rPr lang="en-US" sz="1700" dirty="0">
                <a:solidFill>
                  <a:schemeClr val="accent2"/>
                </a:solidFill>
              </a:rPr>
              <a:t>global memory</a:t>
            </a:r>
          </a:p>
          <a:p>
            <a:pPr marL="974725" lvl="1" indent="-403225"/>
            <a:r>
              <a:rPr lang="en-US" sz="1700" dirty="0"/>
              <a:t>Read only per-grid </a:t>
            </a:r>
            <a:r>
              <a:rPr lang="en-US" sz="1700" dirty="0">
                <a:solidFill>
                  <a:schemeClr val="accent2"/>
                </a:solidFill>
              </a:rPr>
              <a:t>constant memory</a:t>
            </a:r>
          </a:p>
          <a:p>
            <a:pPr marL="974725" lvl="1" indent="-403225"/>
            <a:r>
              <a:rPr lang="en-US" sz="1700" dirty="0"/>
              <a:t>Read only per-grid </a:t>
            </a:r>
            <a:r>
              <a:rPr lang="en-US" sz="1700" dirty="0">
                <a:solidFill>
                  <a:schemeClr val="accent2"/>
                </a:solidFill>
              </a:rPr>
              <a:t>texture memory</a:t>
            </a:r>
          </a:p>
          <a:p>
            <a:pPr marL="974725" lvl="1" indent="-403225"/>
            <a:r>
              <a:rPr lang="en-US" sz="1700" dirty="0"/>
              <a:t>Read only per-grid </a:t>
            </a:r>
            <a:r>
              <a:rPr lang="en-US" sz="1700" dirty="0">
                <a:solidFill>
                  <a:schemeClr val="accent2"/>
                </a:solidFill>
              </a:rPr>
              <a:t>surface memory</a:t>
            </a:r>
          </a:p>
        </p:txBody>
      </p:sp>
      <p:sp>
        <p:nvSpPr>
          <p:cNvPr id="35894" name="Rectangle 54"/>
          <p:cNvSpPr>
            <a:spLocks noChangeArrowheads="1"/>
          </p:cNvSpPr>
          <p:nvPr/>
        </p:nvSpPr>
        <p:spPr bwMode="auto">
          <a:xfrm>
            <a:off x="152401" y="4957050"/>
            <a:ext cx="6381792" cy="851475"/>
          </a:xfrm>
          <a:prstGeom prst="rect">
            <a:avLst/>
          </a:prstGeom>
          <a:noFill/>
          <a:ln w="9525">
            <a:noFill/>
            <a:miter lim="800000"/>
            <a:headEnd/>
            <a:tailEnd/>
          </a:ln>
          <a:effectLst/>
        </p:spPr>
        <p:txBody>
          <a:bodyPr/>
          <a:lstStyle/>
          <a:p>
            <a:pPr marL="457200" indent="-457200">
              <a:spcBef>
                <a:spcPct val="20000"/>
              </a:spcBef>
              <a:buClr>
                <a:schemeClr val="tx2"/>
              </a:buClr>
              <a:buSzPct val="70000"/>
              <a:buFont typeface="Wingdings" pitchFamily="2" charset="2"/>
              <a:buChar char="l"/>
            </a:pPr>
            <a:r>
              <a:rPr lang="en-US" dirty="0">
                <a:latin typeface="Arial" pitchFamily="34" charset="0"/>
              </a:rPr>
              <a:t>Host can R/W </a:t>
            </a:r>
            <a:r>
              <a:rPr lang="en-US" dirty="0">
                <a:solidFill>
                  <a:schemeClr val="accent2"/>
                </a:solidFill>
                <a:latin typeface="Arial" pitchFamily="34" charset="0"/>
              </a:rPr>
              <a:t>global</a:t>
            </a:r>
            <a:r>
              <a:rPr lang="en-US" dirty="0">
                <a:latin typeface="Arial" pitchFamily="34" charset="0"/>
              </a:rPr>
              <a:t>, </a:t>
            </a:r>
            <a:r>
              <a:rPr lang="en-US" dirty="0">
                <a:solidFill>
                  <a:schemeClr val="accent2"/>
                </a:solidFill>
                <a:latin typeface="Arial" pitchFamily="34" charset="0"/>
              </a:rPr>
              <a:t>constant</a:t>
            </a:r>
            <a:r>
              <a:rPr lang="en-US" dirty="0">
                <a:latin typeface="Arial" pitchFamily="34" charset="0"/>
              </a:rPr>
              <a:t>, and </a:t>
            </a:r>
            <a:r>
              <a:rPr lang="en-US" dirty="0">
                <a:solidFill>
                  <a:schemeClr val="accent2"/>
                </a:solidFill>
                <a:latin typeface="Arial" pitchFamily="34" charset="0"/>
              </a:rPr>
              <a:t>texture*</a:t>
            </a:r>
            <a:r>
              <a:rPr lang="en-US" dirty="0">
                <a:latin typeface="Arial" pitchFamily="34" charset="0"/>
              </a:rPr>
              <a:t> memory</a:t>
            </a:r>
          </a:p>
          <a:p>
            <a:pPr marL="914400" lvl="1" indent="-457200">
              <a:spcBef>
                <a:spcPct val="20000"/>
              </a:spcBef>
              <a:buClr>
                <a:schemeClr val="tx2"/>
              </a:buClr>
              <a:buSzPct val="70000"/>
              <a:buFont typeface="Wingdings" pitchFamily="2" charset="2"/>
              <a:buChar char="l"/>
            </a:pPr>
            <a:r>
              <a:rPr lang="en-US" dirty="0">
                <a:latin typeface="Arial" pitchFamily="34" charset="0"/>
              </a:rPr>
              <a:t>*: texture can be written only as “surface” mem</a:t>
            </a:r>
          </a:p>
        </p:txBody>
      </p:sp>
      <p:sp>
        <p:nvSpPr>
          <p:cNvPr id="35896" name="Rectangle 56"/>
          <p:cNvSpPr>
            <a:spLocks noChangeArrowheads="1"/>
          </p:cNvSpPr>
          <p:nvPr/>
        </p:nvSpPr>
        <p:spPr bwMode="auto">
          <a:xfrm>
            <a:off x="540803" y="5938924"/>
            <a:ext cx="6240572" cy="523220"/>
          </a:xfrm>
          <a:prstGeom prst="rect">
            <a:avLst/>
          </a:prstGeom>
          <a:noFill/>
          <a:ln w="9525">
            <a:noFill/>
            <a:miter lim="800000"/>
            <a:headEnd/>
            <a:tailEnd/>
          </a:ln>
          <a:effectLst/>
        </p:spPr>
        <p:txBody>
          <a:bodyPr wrap="square">
            <a:spAutoFit/>
          </a:bodyPr>
          <a:lstStyle/>
          <a:p>
            <a:pPr>
              <a:spcBef>
                <a:spcPct val="30000"/>
              </a:spcBef>
            </a:pPr>
            <a:r>
              <a:rPr lang="en-US" sz="1400" u="sng" dirty="0">
                <a:latin typeface="Arial" pitchFamily="34" charset="0"/>
              </a:rPr>
              <a:t>IMPORTANT NOTE</a:t>
            </a:r>
            <a:r>
              <a:rPr lang="en-US" sz="1400" dirty="0">
                <a:latin typeface="Arial" pitchFamily="34" charset="0"/>
              </a:rPr>
              <a:t>:  </a:t>
            </a:r>
            <a:r>
              <a:rPr lang="en-US" sz="1400" dirty="0">
                <a:solidFill>
                  <a:srgbClr val="0070C0"/>
                </a:solidFill>
                <a:latin typeface="Arial" pitchFamily="34" charset="0"/>
              </a:rPr>
              <a:t>Global</a:t>
            </a:r>
            <a:r>
              <a:rPr lang="en-US" sz="1400" dirty="0">
                <a:latin typeface="Arial" pitchFamily="34" charset="0"/>
              </a:rPr>
              <a:t>, </a:t>
            </a:r>
            <a:r>
              <a:rPr lang="en-US" sz="1400" dirty="0">
                <a:solidFill>
                  <a:srgbClr val="0070C0"/>
                </a:solidFill>
                <a:latin typeface="Arial" pitchFamily="34" charset="0"/>
              </a:rPr>
              <a:t>constant</a:t>
            </a:r>
            <a:r>
              <a:rPr lang="en-US" sz="1400" dirty="0">
                <a:latin typeface="Arial" pitchFamily="34" charset="0"/>
              </a:rPr>
              <a:t>, and </a:t>
            </a:r>
            <a:r>
              <a:rPr lang="en-US" sz="1400" dirty="0">
                <a:solidFill>
                  <a:srgbClr val="0070C0"/>
                </a:solidFill>
                <a:latin typeface="Arial" pitchFamily="34" charset="0"/>
              </a:rPr>
              <a:t>texture</a:t>
            </a:r>
            <a:r>
              <a:rPr lang="en-US" sz="1400" dirty="0">
                <a:latin typeface="Arial" pitchFamily="34" charset="0"/>
              </a:rPr>
              <a:t> memory spaces are </a:t>
            </a:r>
            <a:r>
              <a:rPr lang="en-US" sz="1400" b="1" u="sng" dirty="0">
                <a:solidFill>
                  <a:srgbClr val="C00000"/>
                </a:solidFill>
                <a:latin typeface="Arial" pitchFamily="34" charset="0"/>
              </a:rPr>
              <a:t>persistent</a:t>
            </a:r>
            <a:r>
              <a:rPr lang="en-US" sz="1400" dirty="0">
                <a:latin typeface="Arial" pitchFamily="34" charset="0"/>
              </a:rPr>
              <a:t> between kernels called by the same host application.</a:t>
            </a:r>
          </a:p>
        </p:txBody>
      </p:sp>
      <mc:AlternateContent xmlns:mc="http://schemas.openxmlformats.org/markup-compatibility/2006" xmlns:a14="http://schemas.microsoft.com/office/drawing/2010/main">
        <mc:Choice Requires="a14">
          <p:sp>
            <p:nvSpPr>
              <p:cNvPr id="35897" name="Rectangle 57"/>
              <p:cNvSpPr>
                <a:spLocks noChangeArrowheads="1"/>
              </p:cNvSpPr>
              <p:nvPr/>
            </p:nvSpPr>
            <p:spPr bwMode="auto">
              <a:xfrm>
                <a:off x="152401" y="6592542"/>
                <a:ext cx="627095" cy="230832"/>
              </a:xfrm>
              <a:prstGeom prst="rect">
                <a:avLst/>
              </a:prstGeom>
              <a:noFill/>
              <a:ln w="9525">
                <a:noFill/>
                <a:miter lim="800000"/>
                <a:headEnd/>
                <a:tailEnd/>
              </a:ln>
              <a:effectLst/>
            </p:spPr>
            <p:txBody>
              <a:bodyPr wrap="none">
                <a:spAutoFit/>
              </a:bodyPr>
              <a:lstStyle/>
              <a:p>
                <a:r>
                  <a:rPr lang="en-US" sz="900" dirty="0">
                    <a:latin typeface="Arial" pitchFamily="34" charset="0"/>
                  </a:rPr>
                  <a:t>[UIUC]</a:t>
                </a:r>
                <a14:m>
                  <m:oMath xmlns:m="http://schemas.openxmlformats.org/officeDocument/2006/math">
                    <m:r>
                      <a:rPr lang="en-US" sz="900" b="0" i="1" smtClean="0">
                        <a:latin typeface="Cambria Math" panose="02040503050406030204" pitchFamily="18" charset="0"/>
                      </a:rPr>
                      <m:t>→</m:t>
                    </m:r>
                  </m:oMath>
                </a14:m>
                <a:endParaRPr lang="en-US" sz="900" dirty="0">
                  <a:latin typeface="Arial" pitchFamily="34" charset="0"/>
                </a:endParaRPr>
              </a:p>
            </p:txBody>
          </p:sp>
        </mc:Choice>
        <mc:Fallback xmlns="">
          <p:sp>
            <p:nvSpPr>
              <p:cNvPr id="35897" name="Rectangle 57"/>
              <p:cNvSpPr>
                <a:spLocks noRot="1" noChangeAspect="1" noMove="1" noResize="1" noEditPoints="1" noAdjustHandles="1" noChangeArrowheads="1" noChangeShapeType="1" noTextEdit="1"/>
              </p:cNvSpPr>
              <p:nvPr/>
            </p:nvSpPr>
            <p:spPr bwMode="auto">
              <a:xfrm>
                <a:off x="152401" y="6592542"/>
                <a:ext cx="627095" cy="230832"/>
              </a:xfrm>
              <a:prstGeom prst="rect">
                <a:avLst/>
              </a:prstGeom>
              <a:blipFill>
                <a:blip r:embed="rId3"/>
                <a:stretch>
                  <a:fillRect b="-10526"/>
                </a:stretch>
              </a:blipFill>
              <a:ln w="9525">
                <a:noFill/>
                <a:miter lim="800000"/>
                <a:headEnd/>
                <a:tailEnd/>
              </a:ln>
              <a:effectLst/>
            </p:spPr>
            <p:txBody>
              <a:bodyPr/>
              <a:lstStyle/>
              <a:p>
                <a:r>
                  <a:rPr lang="en-US">
                    <a:noFill/>
                  </a:rPr>
                  <a:t> </a:t>
                </a:r>
              </a:p>
            </p:txBody>
          </p:sp>
        </mc:Fallback>
      </mc:AlternateContent>
      <p:grpSp>
        <p:nvGrpSpPr>
          <p:cNvPr id="5" name="Group 4">
            <a:extLst>
              <a:ext uri="{FF2B5EF4-FFF2-40B4-BE49-F238E27FC236}">
                <a16:creationId xmlns:a16="http://schemas.microsoft.com/office/drawing/2014/main" id="{D0CB54B8-1F68-4E01-B035-572A9BA6FB65}"/>
              </a:ext>
            </a:extLst>
          </p:cNvPr>
          <p:cNvGrpSpPr/>
          <p:nvPr/>
        </p:nvGrpSpPr>
        <p:grpSpPr>
          <a:xfrm>
            <a:off x="7043312" y="895436"/>
            <a:ext cx="4541838" cy="5554663"/>
            <a:chOff x="6099175" y="1066800"/>
            <a:chExt cx="4541838" cy="5554663"/>
          </a:xfrm>
        </p:grpSpPr>
        <p:grpSp>
          <p:nvGrpSpPr>
            <p:cNvPr id="2" name="Group 4"/>
            <p:cNvGrpSpPr>
              <a:grpSpLocks/>
            </p:cNvGrpSpPr>
            <p:nvPr/>
          </p:nvGrpSpPr>
          <p:grpSpPr bwMode="auto">
            <a:xfrm>
              <a:off x="6099175" y="1576388"/>
              <a:ext cx="4541838" cy="5045075"/>
              <a:chOff x="2842" y="974"/>
              <a:chExt cx="2861" cy="3178"/>
            </a:xfrm>
          </p:grpSpPr>
          <p:sp>
            <p:nvSpPr>
              <p:cNvPr id="35845" name="AutoShape 5"/>
              <p:cNvSpPr>
                <a:spLocks noChangeAspect="1" noChangeArrowheads="1"/>
              </p:cNvSpPr>
              <p:nvPr/>
            </p:nvSpPr>
            <p:spPr bwMode="auto">
              <a:xfrm>
                <a:off x="3362" y="974"/>
                <a:ext cx="2341" cy="3178"/>
              </a:xfrm>
              <a:prstGeom prst="rect">
                <a:avLst/>
              </a:prstGeom>
              <a:noFill/>
              <a:ln w="9525">
                <a:noFill/>
                <a:miter lim="800000"/>
                <a:headEnd/>
                <a:tailEnd/>
              </a:ln>
            </p:spPr>
            <p:txBody>
              <a:bodyPr/>
              <a:lstStyle/>
              <a:p>
                <a:endParaRPr lang="en-US"/>
              </a:p>
            </p:txBody>
          </p:sp>
          <p:sp>
            <p:nvSpPr>
              <p:cNvPr id="35846" name="Text Box 6"/>
              <p:cNvSpPr txBox="1">
                <a:spLocks noChangeArrowheads="1"/>
              </p:cNvSpPr>
              <p:nvPr/>
            </p:nvSpPr>
            <p:spPr bwMode="auto">
              <a:xfrm>
                <a:off x="3365" y="977"/>
                <a:ext cx="2335" cy="3172"/>
              </a:xfrm>
              <a:prstGeom prst="rect">
                <a:avLst/>
              </a:prstGeom>
              <a:solidFill>
                <a:srgbClr val="99CCFF"/>
              </a:solidFill>
              <a:ln w="9525">
                <a:solidFill>
                  <a:srgbClr val="969696"/>
                </a:solidFill>
                <a:miter lim="800000"/>
                <a:headEnd/>
                <a:tailEnd/>
              </a:ln>
            </p:spPr>
            <p:txBody>
              <a:bodyPr/>
              <a:lstStyle/>
              <a:p>
                <a:r>
                  <a:rPr lang="en-US" sz="1200" b="1">
                    <a:solidFill>
                      <a:srgbClr val="003300"/>
                    </a:solidFill>
                    <a:latin typeface="Arial" pitchFamily="34" charset="0"/>
                  </a:rPr>
                  <a:t>(Device) Grid</a:t>
                </a:r>
              </a:p>
            </p:txBody>
          </p:sp>
          <p:sp>
            <p:nvSpPr>
              <p:cNvPr id="35847" name="Text Box 7"/>
              <p:cNvSpPr txBox="1">
                <a:spLocks noChangeArrowheads="1"/>
              </p:cNvSpPr>
              <p:nvPr/>
            </p:nvSpPr>
            <p:spPr bwMode="auto">
              <a:xfrm>
                <a:off x="3397" y="3491"/>
                <a:ext cx="2271" cy="269"/>
              </a:xfrm>
              <a:prstGeom prst="rect">
                <a:avLst/>
              </a:prstGeom>
              <a:solidFill>
                <a:srgbClr val="FF6600"/>
              </a:solidFill>
              <a:ln w="9525">
                <a:solidFill>
                  <a:srgbClr val="969696"/>
                </a:solidFill>
                <a:miter lim="800000"/>
                <a:headEnd/>
                <a:tailEnd/>
              </a:ln>
            </p:spPr>
            <p:txBody>
              <a:bodyPr/>
              <a:lstStyle/>
              <a:p>
                <a:r>
                  <a:rPr lang="en-US" sz="1000" b="1">
                    <a:solidFill>
                      <a:srgbClr val="003300"/>
                    </a:solidFill>
                    <a:latin typeface="Arial" pitchFamily="34" charset="0"/>
                  </a:rPr>
                  <a:t>Constant</a:t>
                </a:r>
              </a:p>
              <a:p>
                <a:r>
                  <a:rPr lang="en-US" sz="1000" b="1">
                    <a:solidFill>
                      <a:srgbClr val="003300"/>
                    </a:solidFill>
                    <a:latin typeface="Arial" pitchFamily="34" charset="0"/>
                  </a:rPr>
                  <a:t>Memory</a:t>
                </a:r>
                <a:endParaRPr lang="en-US" sz="1000">
                  <a:solidFill>
                    <a:srgbClr val="003300"/>
                  </a:solidFill>
                  <a:latin typeface="Arial" pitchFamily="34" charset="0"/>
                </a:endParaRPr>
              </a:p>
            </p:txBody>
          </p:sp>
          <p:sp>
            <p:nvSpPr>
              <p:cNvPr id="35848" name="Text Box 8"/>
              <p:cNvSpPr txBox="1">
                <a:spLocks noChangeArrowheads="1"/>
              </p:cNvSpPr>
              <p:nvPr/>
            </p:nvSpPr>
            <p:spPr bwMode="auto">
              <a:xfrm>
                <a:off x="3397" y="3830"/>
                <a:ext cx="2271" cy="268"/>
              </a:xfrm>
              <a:prstGeom prst="rect">
                <a:avLst/>
              </a:prstGeom>
              <a:solidFill>
                <a:srgbClr val="FF6600"/>
              </a:solidFill>
              <a:ln w="9525">
                <a:solidFill>
                  <a:srgbClr val="969696"/>
                </a:solidFill>
                <a:miter lim="800000"/>
                <a:headEnd/>
                <a:tailEnd/>
              </a:ln>
            </p:spPr>
            <p:txBody>
              <a:bodyPr/>
              <a:lstStyle/>
              <a:p>
                <a:r>
                  <a:rPr lang="en-US" sz="1000" b="1">
                    <a:solidFill>
                      <a:srgbClr val="003300"/>
                    </a:solidFill>
                    <a:latin typeface="Arial" pitchFamily="34" charset="0"/>
                  </a:rPr>
                  <a:t>Texture</a:t>
                </a:r>
              </a:p>
              <a:p>
                <a:r>
                  <a:rPr lang="en-US" sz="1000" b="1">
                    <a:solidFill>
                      <a:srgbClr val="003300"/>
                    </a:solidFill>
                    <a:latin typeface="Arial" pitchFamily="34" charset="0"/>
                  </a:rPr>
                  <a:t>Memory</a:t>
                </a:r>
                <a:endParaRPr lang="en-US" sz="1000">
                  <a:solidFill>
                    <a:srgbClr val="003300"/>
                  </a:solidFill>
                  <a:latin typeface="Arial" pitchFamily="34" charset="0"/>
                </a:endParaRPr>
              </a:p>
            </p:txBody>
          </p:sp>
          <p:sp>
            <p:nvSpPr>
              <p:cNvPr id="35849" name="Text Box 9"/>
              <p:cNvSpPr txBox="1">
                <a:spLocks noChangeArrowheads="1"/>
              </p:cNvSpPr>
              <p:nvPr/>
            </p:nvSpPr>
            <p:spPr bwMode="auto">
              <a:xfrm>
                <a:off x="3397" y="3147"/>
                <a:ext cx="2271" cy="268"/>
              </a:xfrm>
              <a:prstGeom prst="rect">
                <a:avLst/>
              </a:prstGeom>
              <a:solidFill>
                <a:srgbClr val="FF6600"/>
              </a:solidFill>
              <a:ln w="9525">
                <a:solidFill>
                  <a:srgbClr val="969696"/>
                </a:solidFill>
                <a:miter lim="800000"/>
                <a:headEnd/>
                <a:tailEnd/>
              </a:ln>
            </p:spPr>
            <p:txBody>
              <a:bodyPr/>
              <a:lstStyle/>
              <a:p>
                <a:r>
                  <a:rPr lang="en-US" sz="1000" b="1">
                    <a:solidFill>
                      <a:srgbClr val="003300"/>
                    </a:solidFill>
                    <a:latin typeface="Arial" pitchFamily="34" charset="0"/>
                  </a:rPr>
                  <a:t>Global</a:t>
                </a:r>
              </a:p>
              <a:p>
                <a:r>
                  <a:rPr lang="en-US" sz="1000" b="1">
                    <a:solidFill>
                      <a:srgbClr val="003300"/>
                    </a:solidFill>
                    <a:latin typeface="Arial" pitchFamily="34" charset="0"/>
                  </a:rPr>
                  <a:t>Memory</a:t>
                </a:r>
                <a:endParaRPr lang="en-US" sz="1000">
                  <a:solidFill>
                    <a:srgbClr val="003300"/>
                  </a:solidFill>
                  <a:latin typeface="Arial" pitchFamily="34" charset="0"/>
                </a:endParaRPr>
              </a:p>
            </p:txBody>
          </p:sp>
          <p:sp>
            <p:nvSpPr>
              <p:cNvPr id="35850" name="Text Box 10"/>
              <p:cNvSpPr txBox="1">
                <a:spLocks noChangeArrowheads="1"/>
              </p:cNvSpPr>
              <p:nvPr/>
            </p:nvSpPr>
            <p:spPr bwMode="auto">
              <a:xfrm>
                <a:off x="3396" y="1288"/>
                <a:ext cx="1116" cy="1797"/>
              </a:xfrm>
              <a:prstGeom prst="rect">
                <a:avLst/>
              </a:prstGeom>
              <a:solidFill>
                <a:srgbClr val="92D050"/>
              </a:solidFill>
              <a:ln w="9525">
                <a:solidFill>
                  <a:srgbClr val="969696"/>
                </a:solidFill>
                <a:miter lim="800000"/>
                <a:headEnd/>
                <a:tailEnd/>
              </a:ln>
            </p:spPr>
            <p:txBody>
              <a:bodyPr/>
              <a:lstStyle/>
              <a:p>
                <a:r>
                  <a:rPr lang="en-US" sz="1200" b="1">
                    <a:solidFill>
                      <a:srgbClr val="003300"/>
                    </a:solidFill>
                    <a:latin typeface="Arial" pitchFamily="34" charset="0"/>
                  </a:rPr>
                  <a:t>Block (0, 0)</a:t>
                </a:r>
              </a:p>
            </p:txBody>
          </p:sp>
          <p:sp>
            <p:nvSpPr>
              <p:cNvPr id="35851" name="Text Box 11"/>
              <p:cNvSpPr txBox="1">
                <a:spLocks noChangeArrowheads="1"/>
              </p:cNvSpPr>
              <p:nvPr/>
            </p:nvSpPr>
            <p:spPr bwMode="auto">
              <a:xfrm>
                <a:off x="3427" y="1609"/>
                <a:ext cx="1060" cy="220"/>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latin typeface="Arial" pitchFamily="34" charset="0"/>
                  </a:rPr>
                  <a:t>Shared Memory</a:t>
                </a:r>
                <a:endParaRPr lang="en-US" sz="1000">
                  <a:solidFill>
                    <a:srgbClr val="003300"/>
                  </a:solidFill>
                  <a:latin typeface="Arial" pitchFamily="34" charset="0"/>
                </a:endParaRPr>
              </a:p>
            </p:txBody>
          </p:sp>
          <p:sp>
            <p:nvSpPr>
              <p:cNvPr id="35852" name="Text Box 12"/>
              <p:cNvSpPr txBox="1">
                <a:spLocks noChangeArrowheads="1"/>
              </p:cNvSpPr>
              <p:nvPr/>
            </p:nvSpPr>
            <p:spPr bwMode="auto">
              <a:xfrm>
                <a:off x="3427"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latin typeface="Arial" pitchFamily="34" charset="0"/>
                  </a:rPr>
                  <a:t>Local</a:t>
                </a:r>
              </a:p>
              <a:p>
                <a:pPr algn="ctr"/>
                <a:r>
                  <a:rPr lang="en-US" sz="1000" b="1">
                    <a:solidFill>
                      <a:srgbClr val="003300"/>
                    </a:solidFill>
                    <a:latin typeface="Arial" pitchFamily="34" charset="0"/>
                  </a:rPr>
                  <a:t>Memory</a:t>
                </a:r>
                <a:endParaRPr lang="en-US" sz="1000">
                  <a:solidFill>
                    <a:srgbClr val="003300"/>
                  </a:solidFill>
                  <a:latin typeface="Arial" pitchFamily="34" charset="0"/>
                </a:endParaRPr>
              </a:p>
            </p:txBody>
          </p:sp>
          <p:sp>
            <p:nvSpPr>
              <p:cNvPr id="35853" name="Text Box 13"/>
              <p:cNvSpPr txBox="1">
                <a:spLocks noChangeArrowheads="1"/>
              </p:cNvSpPr>
              <p:nvPr/>
            </p:nvSpPr>
            <p:spPr bwMode="auto">
              <a:xfrm>
                <a:off x="3421"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latin typeface="Arial" pitchFamily="34" charset="0"/>
                  </a:rPr>
                  <a:t>Thread (0, 0)</a:t>
                </a:r>
                <a:endParaRPr lang="en-US" sz="1000">
                  <a:solidFill>
                    <a:srgbClr val="003300"/>
                  </a:solidFill>
                  <a:latin typeface="Arial" pitchFamily="34" charset="0"/>
                </a:endParaRPr>
              </a:p>
            </p:txBody>
          </p:sp>
          <p:sp>
            <p:nvSpPr>
              <p:cNvPr id="35854" name="Text Box 14"/>
              <p:cNvSpPr txBox="1">
                <a:spLocks noChangeArrowheads="1"/>
              </p:cNvSpPr>
              <p:nvPr/>
            </p:nvSpPr>
            <p:spPr bwMode="auto">
              <a:xfrm>
                <a:off x="3421" y="1926"/>
                <a:ext cx="392"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latin typeface="Arial" pitchFamily="34" charset="0"/>
                  </a:rPr>
                  <a:t>Registers</a:t>
                </a:r>
                <a:endParaRPr lang="en-US" sz="1000">
                  <a:solidFill>
                    <a:srgbClr val="003300"/>
                  </a:solidFill>
                  <a:latin typeface="Arial" pitchFamily="34" charset="0"/>
                </a:endParaRPr>
              </a:p>
            </p:txBody>
          </p:sp>
          <p:sp>
            <p:nvSpPr>
              <p:cNvPr id="35855" name="Line 15"/>
              <p:cNvSpPr>
                <a:spLocks noChangeShapeType="1"/>
              </p:cNvSpPr>
              <p:nvPr/>
            </p:nvSpPr>
            <p:spPr bwMode="auto">
              <a:xfrm flipV="1">
                <a:off x="3874"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35856" name="Line 16"/>
              <p:cNvSpPr>
                <a:spLocks noChangeShapeType="1"/>
              </p:cNvSpPr>
              <p:nvPr/>
            </p:nvSpPr>
            <p:spPr bwMode="auto">
              <a:xfrm flipV="1">
                <a:off x="3617"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35857" name="Line 17"/>
              <p:cNvSpPr>
                <a:spLocks noChangeShapeType="1"/>
              </p:cNvSpPr>
              <p:nvPr/>
            </p:nvSpPr>
            <p:spPr bwMode="auto">
              <a:xfrm flipV="1">
                <a:off x="3593"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35858" name="Line 18"/>
              <p:cNvSpPr>
                <a:spLocks noChangeShapeType="1"/>
              </p:cNvSpPr>
              <p:nvPr/>
            </p:nvSpPr>
            <p:spPr bwMode="auto">
              <a:xfrm>
                <a:off x="3798"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35859" name="Line 19"/>
              <p:cNvSpPr>
                <a:spLocks noChangeShapeType="1"/>
              </p:cNvSpPr>
              <p:nvPr/>
            </p:nvSpPr>
            <p:spPr bwMode="auto">
              <a:xfrm>
                <a:off x="3919" y="2567"/>
                <a:ext cx="0" cy="1265"/>
              </a:xfrm>
              <a:prstGeom prst="line">
                <a:avLst/>
              </a:prstGeom>
              <a:noFill/>
              <a:ln w="25400">
                <a:solidFill>
                  <a:schemeClr val="tx1"/>
                </a:solidFill>
                <a:round/>
                <a:headEnd type="triangle" w="lg" len="med"/>
                <a:tailEnd/>
              </a:ln>
            </p:spPr>
            <p:txBody>
              <a:bodyPr/>
              <a:lstStyle/>
              <a:p>
                <a:endParaRPr lang="en-US"/>
              </a:p>
            </p:txBody>
          </p:sp>
          <p:sp>
            <p:nvSpPr>
              <p:cNvPr id="35860" name="Line 20"/>
              <p:cNvSpPr>
                <a:spLocks noChangeShapeType="1"/>
              </p:cNvSpPr>
              <p:nvPr/>
            </p:nvSpPr>
            <p:spPr bwMode="auto">
              <a:xfrm>
                <a:off x="3858" y="2567"/>
                <a:ext cx="1" cy="921"/>
              </a:xfrm>
              <a:prstGeom prst="line">
                <a:avLst/>
              </a:prstGeom>
              <a:noFill/>
              <a:ln w="25400">
                <a:solidFill>
                  <a:schemeClr val="tx1"/>
                </a:solidFill>
                <a:round/>
                <a:headEnd type="triangle" w="lg" len="med"/>
                <a:tailEnd/>
              </a:ln>
            </p:spPr>
            <p:txBody>
              <a:bodyPr/>
              <a:lstStyle/>
              <a:p>
                <a:endParaRPr lang="en-US"/>
              </a:p>
            </p:txBody>
          </p:sp>
          <p:sp>
            <p:nvSpPr>
              <p:cNvPr id="35861" name="Text Box 21"/>
              <p:cNvSpPr txBox="1">
                <a:spLocks noChangeArrowheads="1"/>
              </p:cNvSpPr>
              <p:nvPr/>
            </p:nvSpPr>
            <p:spPr bwMode="auto">
              <a:xfrm>
                <a:off x="3975" y="2709"/>
                <a:ext cx="333"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dirty="0">
                    <a:solidFill>
                      <a:srgbClr val="003300"/>
                    </a:solidFill>
                    <a:latin typeface="Arial" pitchFamily="34" charset="0"/>
                  </a:rPr>
                  <a:t>Local</a:t>
                </a:r>
              </a:p>
              <a:p>
                <a:pPr algn="ctr"/>
                <a:r>
                  <a:rPr lang="en-US" sz="1000" b="1" dirty="0">
                    <a:solidFill>
                      <a:srgbClr val="003300"/>
                    </a:solidFill>
                    <a:latin typeface="Arial" pitchFamily="34" charset="0"/>
                  </a:rPr>
                  <a:t>Memory</a:t>
                </a:r>
                <a:endParaRPr lang="en-US" sz="1000" dirty="0">
                  <a:solidFill>
                    <a:srgbClr val="003300"/>
                  </a:solidFill>
                  <a:latin typeface="Arial" pitchFamily="34" charset="0"/>
                </a:endParaRPr>
              </a:p>
            </p:txBody>
          </p:sp>
          <p:sp>
            <p:nvSpPr>
              <p:cNvPr id="35862" name="Text Box 22"/>
              <p:cNvSpPr txBox="1">
                <a:spLocks noChangeArrowheads="1"/>
              </p:cNvSpPr>
              <p:nvPr/>
            </p:nvSpPr>
            <p:spPr bwMode="auto">
              <a:xfrm>
                <a:off x="3970"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latin typeface="Arial" pitchFamily="34" charset="0"/>
                  </a:rPr>
                  <a:t>Thread (1, 0)</a:t>
                </a:r>
                <a:endParaRPr lang="en-US" sz="1000">
                  <a:solidFill>
                    <a:srgbClr val="003300"/>
                  </a:solidFill>
                  <a:latin typeface="Arial" pitchFamily="34" charset="0"/>
                </a:endParaRPr>
              </a:p>
            </p:txBody>
          </p:sp>
          <p:sp>
            <p:nvSpPr>
              <p:cNvPr id="35863" name="Text Box 23"/>
              <p:cNvSpPr txBox="1">
                <a:spLocks noChangeArrowheads="1"/>
              </p:cNvSpPr>
              <p:nvPr/>
            </p:nvSpPr>
            <p:spPr bwMode="auto">
              <a:xfrm>
                <a:off x="3970"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latin typeface="Arial" pitchFamily="34" charset="0"/>
                  </a:rPr>
                  <a:t>Registers</a:t>
                </a:r>
                <a:endParaRPr lang="en-US" sz="1000">
                  <a:solidFill>
                    <a:srgbClr val="003300"/>
                  </a:solidFill>
                  <a:latin typeface="Arial" pitchFamily="34" charset="0"/>
                </a:endParaRPr>
              </a:p>
            </p:txBody>
          </p:sp>
          <p:sp>
            <p:nvSpPr>
              <p:cNvPr id="35864" name="Line 24"/>
              <p:cNvSpPr>
                <a:spLocks noChangeShapeType="1"/>
              </p:cNvSpPr>
              <p:nvPr/>
            </p:nvSpPr>
            <p:spPr bwMode="auto">
              <a:xfrm flipV="1">
                <a:off x="4422"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35865" name="Line 25"/>
              <p:cNvSpPr>
                <a:spLocks noChangeShapeType="1"/>
              </p:cNvSpPr>
              <p:nvPr/>
            </p:nvSpPr>
            <p:spPr bwMode="auto">
              <a:xfrm flipV="1">
                <a:off x="4166"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35866" name="Line 26"/>
              <p:cNvSpPr>
                <a:spLocks noChangeShapeType="1"/>
              </p:cNvSpPr>
              <p:nvPr/>
            </p:nvSpPr>
            <p:spPr bwMode="auto">
              <a:xfrm flipV="1">
                <a:off x="4141"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35867" name="Line 27"/>
              <p:cNvSpPr>
                <a:spLocks noChangeShapeType="1"/>
              </p:cNvSpPr>
              <p:nvPr/>
            </p:nvSpPr>
            <p:spPr bwMode="auto">
              <a:xfrm>
                <a:off x="4347"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35868" name="Line 28"/>
              <p:cNvSpPr>
                <a:spLocks noChangeShapeType="1"/>
              </p:cNvSpPr>
              <p:nvPr/>
            </p:nvSpPr>
            <p:spPr bwMode="auto">
              <a:xfrm>
                <a:off x="4467" y="2567"/>
                <a:ext cx="0" cy="1265"/>
              </a:xfrm>
              <a:prstGeom prst="line">
                <a:avLst/>
              </a:prstGeom>
              <a:noFill/>
              <a:ln w="25400">
                <a:solidFill>
                  <a:schemeClr val="tx1"/>
                </a:solidFill>
                <a:round/>
                <a:headEnd type="triangle" w="lg" len="med"/>
                <a:tailEnd/>
              </a:ln>
            </p:spPr>
            <p:txBody>
              <a:bodyPr/>
              <a:lstStyle/>
              <a:p>
                <a:endParaRPr lang="en-US"/>
              </a:p>
            </p:txBody>
          </p:sp>
          <p:sp>
            <p:nvSpPr>
              <p:cNvPr id="35869" name="Line 29"/>
              <p:cNvSpPr>
                <a:spLocks noChangeShapeType="1"/>
              </p:cNvSpPr>
              <p:nvPr/>
            </p:nvSpPr>
            <p:spPr bwMode="auto">
              <a:xfrm>
                <a:off x="4406" y="2567"/>
                <a:ext cx="1" cy="921"/>
              </a:xfrm>
              <a:prstGeom prst="line">
                <a:avLst/>
              </a:prstGeom>
              <a:noFill/>
              <a:ln w="25400">
                <a:solidFill>
                  <a:schemeClr val="tx1"/>
                </a:solidFill>
                <a:round/>
                <a:headEnd type="triangle" w="lg" len="med"/>
                <a:tailEnd/>
              </a:ln>
            </p:spPr>
            <p:txBody>
              <a:bodyPr/>
              <a:lstStyle/>
              <a:p>
                <a:endParaRPr lang="en-US"/>
              </a:p>
            </p:txBody>
          </p:sp>
          <p:sp>
            <p:nvSpPr>
              <p:cNvPr id="35870" name="Text Box 30"/>
              <p:cNvSpPr txBox="1">
                <a:spLocks noChangeArrowheads="1"/>
              </p:cNvSpPr>
              <p:nvPr/>
            </p:nvSpPr>
            <p:spPr bwMode="auto">
              <a:xfrm>
                <a:off x="4553" y="1288"/>
                <a:ext cx="1116" cy="1797"/>
              </a:xfrm>
              <a:prstGeom prst="rect">
                <a:avLst/>
              </a:prstGeom>
              <a:solidFill>
                <a:srgbClr val="92D050"/>
              </a:solidFill>
              <a:ln w="9525">
                <a:solidFill>
                  <a:srgbClr val="969696"/>
                </a:solidFill>
                <a:miter lim="800000"/>
                <a:headEnd/>
                <a:tailEnd/>
              </a:ln>
            </p:spPr>
            <p:txBody>
              <a:bodyPr/>
              <a:lstStyle/>
              <a:p>
                <a:r>
                  <a:rPr lang="en-US" sz="1200" b="1">
                    <a:solidFill>
                      <a:srgbClr val="003300"/>
                    </a:solidFill>
                    <a:latin typeface="Arial" pitchFamily="34" charset="0"/>
                  </a:rPr>
                  <a:t>Block (1, 0)</a:t>
                </a:r>
                <a:endParaRPr lang="en-US">
                  <a:solidFill>
                    <a:srgbClr val="003300"/>
                  </a:solidFill>
                  <a:latin typeface="Arial" pitchFamily="34" charset="0"/>
                </a:endParaRPr>
              </a:p>
            </p:txBody>
          </p:sp>
          <p:sp>
            <p:nvSpPr>
              <p:cNvPr id="35871" name="Text Box 31"/>
              <p:cNvSpPr txBox="1">
                <a:spLocks noChangeArrowheads="1"/>
              </p:cNvSpPr>
              <p:nvPr/>
            </p:nvSpPr>
            <p:spPr bwMode="auto">
              <a:xfrm>
                <a:off x="4583" y="1609"/>
                <a:ext cx="1061" cy="220"/>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latin typeface="Arial" pitchFamily="34" charset="0"/>
                  </a:rPr>
                  <a:t>Shared Memory</a:t>
                </a:r>
                <a:endParaRPr lang="en-US" sz="1000">
                  <a:solidFill>
                    <a:srgbClr val="003300"/>
                  </a:solidFill>
                  <a:latin typeface="Arial" pitchFamily="34" charset="0"/>
                </a:endParaRPr>
              </a:p>
            </p:txBody>
          </p:sp>
          <p:sp>
            <p:nvSpPr>
              <p:cNvPr id="35872" name="Text Box 32"/>
              <p:cNvSpPr txBox="1">
                <a:spLocks noChangeArrowheads="1"/>
              </p:cNvSpPr>
              <p:nvPr/>
            </p:nvSpPr>
            <p:spPr bwMode="auto">
              <a:xfrm>
                <a:off x="4583"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latin typeface="Arial" pitchFamily="34" charset="0"/>
                  </a:rPr>
                  <a:t>Local</a:t>
                </a:r>
              </a:p>
              <a:p>
                <a:pPr algn="ctr"/>
                <a:r>
                  <a:rPr lang="en-US" sz="1000" b="1">
                    <a:solidFill>
                      <a:srgbClr val="003300"/>
                    </a:solidFill>
                    <a:latin typeface="Arial" pitchFamily="34" charset="0"/>
                  </a:rPr>
                  <a:t>Memory</a:t>
                </a:r>
                <a:endParaRPr lang="en-US" sz="1000">
                  <a:solidFill>
                    <a:srgbClr val="003300"/>
                  </a:solidFill>
                  <a:latin typeface="Arial" pitchFamily="34" charset="0"/>
                </a:endParaRPr>
              </a:p>
            </p:txBody>
          </p:sp>
          <p:sp>
            <p:nvSpPr>
              <p:cNvPr id="35873" name="Text Box 33"/>
              <p:cNvSpPr txBox="1">
                <a:spLocks noChangeArrowheads="1"/>
              </p:cNvSpPr>
              <p:nvPr/>
            </p:nvSpPr>
            <p:spPr bwMode="auto">
              <a:xfrm>
                <a:off x="4578"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latin typeface="Arial" pitchFamily="34" charset="0"/>
                  </a:rPr>
                  <a:t>Thread (0, 0)</a:t>
                </a:r>
                <a:endParaRPr lang="en-US" sz="1000">
                  <a:solidFill>
                    <a:srgbClr val="003300"/>
                  </a:solidFill>
                  <a:latin typeface="Arial" pitchFamily="34" charset="0"/>
                </a:endParaRPr>
              </a:p>
            </p:txBody>
          </p:sp>
          <p:sp>
            <p:nvSpPr>
              <p:cNvPr id="35874" name="Text Box 34"/>
              <p:cNvSpPr txBox="1">
                <a:spLocks noChangeArrowheads="1"/>
              </p:cNvSpPr>
              <p:nvPr/>
            </p:nvSpPr>
            <p:spPr bwMode="auto">
              <a:xfrm>
                <a:off x="4578"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latin typeface="Arial" pitchFamily="34" charset="0"/>
                  </a:rPr>
                  <a:t>Registers</a:t>
                </a:r>
                <a:endParaRPr lang="en-US" sz="1000">
                  <a:solidFill>
                    <a:srgbClr val="003300"/>
                  </a:solidFill>
                  <a:latin typeface="Arial" pitchFamily="34" charset="0"/>
                </a:endParaRPr>
              </a:p>
            </p:txBody>
          </p:sp>
          <p:sp>
            <p:nvSpPr>
              <p:cNvPr id="35875" name="Line 35"/>
              <p:cNvSpPr>
                <a:spLocks noChangeShapeType="1"/>
              </p:cNvSpPr>
              <p:nvPr/>
            </p:nvSpPr>
            <p:spPr bwMode="auto">
              <a:xfrm flipV="1">
                <a:off x="5030"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35876" name="Line 36"/>
              <p:cNvSpPr>
                <a:spLocks noChangeShapeType="1"/>
              </p:cNvSpPr>
              <p:nvPr/>
            </p:nvSpPr>
            <p:spPr bwMode="auto">
              <a:xfrm flipV="1">
                <a:off x="4774"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35877" name="Line 37"/>
              <p:cNvSpPr>
                <a:spLocks noChangeShapeType="1"/>
              </p:cNvSpPr>
              <p:nvPr/>
            </p:nvSpPr>
            <p:spPr bwMode="auto">
              <a:xfrm flipV="1">
                <a:off x="4749"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35878" name="Line 38"/>
              <p:cNvSpPr>
                <a:spLocks noChangeShapeType="1"/>
              </p:cNvSpPr>
              <p:nvPr/>
            </p:nvSpPr>
            <p:spPr bwMode="auto">
              <a:xfrm>
                <a:off x="4955"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35879" name="Line 39"/>
              <p:cNvSpPr>
                <a:spLocks noChangeShapeType="1"/>
              </p:cNvSpPr>
              <p:nvPr/>
            </p:nvSpPr>
            <p:spPr bwMode="auto">
              <a:xfrm>
                <a:off x="5075" y="2567"/>
                <a:ext cx="0" cy="1265"/>
              </a:xfrm>
              <a:prstGeom prst="line">
                <a:avLst/>
              </a:prstGeom>
              <a:noFill/>
              <a:ln w="25400">
                <a:solidFill>
                  <a:schemeClr val="tx1"/>
                </a:solidFill>
                <a:round/>
                <a:headEnd type="triangle" w="lg" len="med"/>
                <a:tailEnd/>
              </a:ln>
            </p:spPr>
            <p:txBody>
              <a:bodyPr/>
              <a:lstStyle/>
              <a:p>
                <a:endParaRPr lang="en-US"/>
              </a:p>
            </p:txBody>
          </p:sp>
          <p:sp>
            <p:nvSpPr>
              <p:cNvPr id="35880" name="Line 40"/>
              <p:cNvSpPr>
                <a:spLocks noChangeShapeType="1"/>
              </p:cNvSpPr>
              <p:nvPr/>
            </p:nvSpPr>
            <p:spPr bwMode="auto">
              <a:xfrm>
                <a:off x="5014" y="2567"/>
                <a:ext cx="1" cy="921"/>
              </a:xfrm>
              <a:prstGeom prst="line">
                <a:avLst/>
              </a:prstGeom>
              <a:noFill/>
              <a:ln w="25400">
                <a:solidFill>
                  <a:schemeClr val="tx1"/>
                </a:solidFill>
                <a:round/>
                <a:headEnd type="triangle" w="lg" len="med"/>
                <a:tailEnd/>
              </a:ln>
            </p:spPr>
            <p:txBody>
              <a:bodyPr/>
              <a:lstStyle/>
              <a:p>
                <a:endParaRPr lang="en-US"/>
              </a:p>
            </p:txBody>
          </p:sp>
          <p:sp>
            <p:nvSpPr>
              <p:cNvPr id="35881" name="Text Box 41"/>
              <p:cNvSpPr txBox="1">
                <a:spLocks noChangeArrowheads="1"/>
              </p:cNvSpPr>
              <p:nvPr/>
            </p:nvSpPr>
            <p:spPr bwMode="auto">
              <a:xfrm>
                <a:off x="5132"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latin typeface="Arial" pitchFamily="34" charset="0"/>
                  </a:rPr>
                  <a:t>Local</a:t>
                </a:r>
              </a:p>
              <a:p>
                <a:pPr algn="ctr"/>
                <a:r>
                  <a:rPr lang="en-US" sz="1000" b="1">
                    <a:solidFill>
                      <a:srgbClr val="003300"/>
                    </a:solidFill>
                    <a:latin typeface="Arial" pitchFamily="34" charset="0"/>
                  </a:rPr>
                  <a:t>Memory</a:t>
                </a:r>
                <a:endParaRPr lang="en-US" sz="1000">
                  <a:solidFill>
                    <a:srgbClr val="003300"/>
                  </a:solidFill>
                  <a:latin typeface="Arial" pitchFamily="34" charset="0"/>
                </a:endParaRPr>
              </a:p>
            </p:txBody>
          </p:sp>
          <p:sp>
            <p:nvSpPr>
              <p:cNvPr id="35882" name="Text Box 42"/>
              <p:cNvSpPr txBox="1">
                <a:spLocks noChangeArrowheads="1"/>
              </p:cNvSpPr>
              <p:nvPr/>
            </p:nvSpPr>
            <p:spPr bwMode="auto">
              <a:xfrm>
                <a:off x="5127"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latin typeface="Arial" pitchFamily="34" charset="0"/>
                  </a:rPr>
                  <a:t>Thread (1, 0)</a:t>
                </a:r>
                <a:endParaRPr lang="en-US" sz="1000">
                  <a:solidFill>
                    <a:srgbClr val="003300"/>
                  </a:solidFill>
                  <a:latin typeface="Arial" pitchFamily="34" charset="0"/>
                </a:endParaRPr>
              </a:p>
            </p:txBody>
          </p:sp>
          <p:sp>
            <p:nvSpPr>
              <p:cNvPr id="35883" name="Text Box 43"/>
              <p:cNvSpPr txBox="1">
                <a:spLocks noChangeArrowheads="1"/>
              </p:cNvSpPr>
              <p:nvPr/>
            </p:nvSpPr>
            <p:spPr bwMode="auto">
              <a:xfrm>
                <a:off x="5127"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latin typeface="Arial" pitchFamily="34" charset="0"/>
                  </a:rPr>
                  <a:t>Registers</a:t>
                </a:r>
                <a:endParaRPr lang="en-US" sz="1000">
                  <a:solidFill>
                    <a:srgbClr val="003300"/>
                  </a:solidFill>
                  <a:latin typeface="Arial" pitchFamily="34" charset="0"/>
                </a:endParaRPr>
              </a:p>
            </p:txBody>
          </p:sp>
          <p:sp>
            <p:nvSpPr>
              <p:cNvPr id="35884" name="Line 44"/>
              <p:cNvSpPr>
                <a:spLocks noChangeShapeType="1"/>
              </p:cNvSpPr>
              <p:nvPr/>
            </p:nvSpPr>
            <p:spPr bwMode="auto">
              <a:xfrm flipV="1">
                <a:off x="5579"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35885" name="Line 45"/>
              <p:cNvSpPr>
                <a:spLocks noChangeShapeType="1"/>
              </p:cNvSpPr>
              <p:nvPr/>
            </p:nvSpPr>
            <p:spPr bwMode="auto">
              <a:xfrm flipV="1">
                <a:off x="5322"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35886" name="Line 46"/>
              <p:cNvSpPr>
                <a:spLocks noChangeShapeType="1"/>
              </p:cNvSpPr>
              <p:nvPr/>
            </p:nvSpPr>
            <p:spPr bwMode="auto">
              <a:xfrm flipV="1">
                <a:off x="5298"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35887" name="Line 47"/>
              <p:cNvSpPr>
                <a:spLocks noChangeShapeType="1"/>
              </p:cNvSpPr>
              <p:nvPr/>
            </p:nvSpPr>
            <p:spPr bwMode="auto">
              <a:xfrm>
                <a:off x="5504"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35888" name="Line 48"/>
              <p:cNvSpPr>
                <a:spLocks noChangeShapeType="1"/>
              </p:cNvSpPr>
              <p:nvPr/>
            </p:nvSpPr>
            <p:spPr bwMode="auto">
              <a:xfrm>
                <a:off x="5624" y="2567"/>
                <a:ext cx="0" cy="1265"/>
              </a:xfrm>
              <a:prstGeom prst="line">
                <a:avLst/>
              </a:prstGeom>
              <a:noFill/>
              <a:ln w="25400">
                <a:solidFill>
                  <a:schemeClr val="tx1"/>
                </a:solidFill>
                <a:round/>
                <a:headEnd type="triangle" w="lg" len="med"/>
                <a:tailEnd/>
              </a:ln>
            </p:spPr>
            <p:txBody>
              <a:bodyPr/>
              <a:lstStyle/>
              <a:p>
                <a:endParaRPr lang="en-US"/>
              </a:p>
            </p:txBody>
          </p:sp>
          <p:sp>
            <p:nvSpPr>
              <p:cNvPr id="35889" name="Line 49"/>
              <p:cNvSpPr>
                <a:spLocks noChangeShapeType="1"/>
              </p:cNvSpPr>
              <p:nvPr/>
            </p:nvSpPr>
            <p:spPr bwMode="auto">
              <a:xfrm>
                <a:off x="5563" y="2567"/>
                <a:ext cx="1" cy="921"/>
              </a:xfrm>
              <a:prstGeom prst="line">
                <a:avLst/>
              </a:prstGeom>
              <a:noFill/>
              <a:ln w="25400">
                <a:solidFill>
                  <a:schemeClr val="tx1"/>
                </a:solidFill>
                <a:round/>
                <a:headEnd type="triangle" w="lg" len="med"/>
                <a:tailEnd/>
              </a:ln>
            </p:spPr>
            <p:txBody>
              <a:bodyPr/>
              <a:lstStyle/>
              <a:p>
                <a:endParaRPr lang="en-US"/>
              </a:p>
            </p:txBody>
          </p:sp>
          <p:sp>
            <p:nvSpPr>
              <p:cNvPr id="35890" name="Text Box 50"/>
              <p:cNvSpPr txBox="1">
                <a:spLocks noChangeArrowheads="1"/>
              </p:cNvSpPr>
              <p:nvPr/>
            </p:nvSpPr>
            <p:spPr bwMode="auto">
              <a:xfrm>
                <a:off x="2842" y="3144"/>
                <a:ext cx="355" cy="1008"/>
              </a:xfrm>
              <a:prstGeom prst="rect">
                <a:avLst/>
              </a:prstGeom>
              <a:solidFill>
                <a:srgbClr val="99CCFF"/>
              </a:solidFill>
              <a:ln w="9525">
                <a:solidFill>
                  <a:srgbClr val="969696"/>
                </a:solidFill>
                <a:miter lim="800000"/>
                <a:headEnd/>
                <a:tailEnd/>
              </a:ln>
            </p:spPr>
            <p:txBody>
              <a:bodyPr/>
              <a:lstStyle/>
              <a:p>
                <a:r>
                  <a:rPr lang="en-US" sz="1200" b="1">
                    <a:solidFill>
                      <a:srgbClr val="003300"/>
                    </a:solidFill>
                    <a:latin typeface="Arial" pitchFamily="34" charset="0"/>
                  </a:rPr>
                  <a:t>Host</a:t>
                </a:r>
              </a:p>
            </p:txBody>
          </p:sp>
          <p:sp>
            <p:nvSpPr>
              <p:cNvPr id="35891" name="Line 51"/>
              <p:cNvSpPr>
                <a:spLocks noChangeShapeType="1"/>
              </p:cNvSpPr>
              <p:nvPr/>
            </p:nvSpPr>
            <p:spPr bwMode="auto">
              <a:xfrm flipV="1">
                <a:off x="3197" y="3278"/>
                <a:ext cx="199" cy="0"/>
              </a:xfrm>
              <a:prstGeom prst="line">
                <a:avLst/>
              </a:prstGeom>
              <a:noFill/>
              <a:ln w="25400">
                <a:solidFill>
                  <a:schemeClr val="tx1"/>
                </a:solidFill>
                <a:round/>
                <a:headEnd type="triangle" w="lg" len="med"/>
                <a:tailEnd type="triangle" w="lg" len="med"/>
              </a:ln>
            </p:spPr>
            <p:txBody>
              <a:bodyPr/>
              <a:lstStyle/>
              <a:p>
                <a:endParaRPr lang="en-US"/>
              </a:p>
            </p:txBody>
          </p:sp>
          <p:sp>
            <p:nvSpPr>
              <p:cNvPr id="35892" name="Line 52"/>
              <p:cNvSpPr>
                <a:spLocks noChangeShapeType="1"/>
              </p:cNvSpPr>
              <p:nvPr/>
            </p:nvSpPr>
            <p:spPr bwMode="auto">
              <a:xfrm flipV="1">
                <a:off x="3197" y="3618"/>
                <a:ext cx="199" cy="0"/>
              </a:xfrm>
              <a:prstGeom prst="line">
                <a:avLst/>
              </a:prstGeom>
              <a:noFill/>
              <a:ln w="25400">
                <a:solidFill>
                  <a:schemeClr val="tx1"/>
                </a:solidFill>
                <a:round/>
                <a:headEnd type="triangle" w="lg" len="med"/>
                <a:tailEnd type="triangle" w="lg" len="med"/>
              </a:ln>
            </p:spPr>
            <p:txBody>
              <a:bodyPr/>
              <a:lstStyle/>
              <a:p>
                <a:endParaRPr lang="en-US"/>
              </a:p>
            </p:txBody>
          </p:sp>
          <p:sp>
            <p:nvSpPr>
              <p:cNvPr id="35893" name="Line 53"/>
              <p:cNvSpPr>
                <a:spLocks noChangeShapeType="1"/>
              </p:cNvSpPr>
              <p:nvPr/>
            </p:nvSpPr>
            <p:spPr bwMode="auto">
              <a:xfrm flipV="1">
                <a:off x="3197" y="3958"/>
                <a:ext cx="199" cy="0"/>
              </a:xfrm>
              <a:prstGeom prst="line">
                <a:avLst/>
              </a:prstGeom>
              <a:noFill/>
              <a:ln w="25400">
                <a:solidFill>
                  <a:schemeClr val="tx1"/>
                </a:solidFill>
                <a:round/>
                <a:headEnd type="triangle" w="lg" len="med"/>
                <a:tailEnd type="triangle" w="lg" len="med"/>
              </a:ln>
            </p:spPr>
            <p:txBody>
              <a:bodyPr/>
              <a:lstStyle/>
              <a:p>
                <a:endParaRPr lang="en-US"/>
              </a:p>
            </p:txBody>
          </p:sp>
        </p:grpSp>
        <p:sp>
          <p:nvSpPr>
            <p:cNvPr id="3" name="Rectangle 2"/>
            <p:cNvSpPr/>
            <p:nvPr/>
          </p:nvSpPr>
          <p:spPr>
            <a:xfrm>
              <a:off x="7332131" y="1066800"/>
              <a:ext cx="1124026" cy="400110"/>
            </a:xfrm>
            <a:prstGeom prst="rect">
              <a:avLst/>
            </a:prstGeom>
          </p:spPr>
          <p:txBody>
            <a:bodyPr wrap="none">
              <a:spAutoFit/>
            </a:bodyPr>
            <a:lstStyle/>
            <a:p>
              <a:r>
                <a:rPr lang="en-US" sz="2000" kern="0" dirty="0">
                  <a:solidFill>
                    <a:srgbClr val="000000"/>
                  </a:solidFill>
                  <a:latin typeface="Arial"/>
                </a:rPr>
                <a:t>One SM</a:t>
              </a:r>
              <a:endParaRPr lang="en-US" dirty="0"/>
            </a:p>
          </p:txBody>
        </p:sp>
        <p:sp>
          <p:nvSpPr>
            <p:cNvPr id="59" name="Rectangle 58"/>
            <p:cNvSpPr/>
            <p:nvPr/>
          </p:nvSpPr>
          <p:spPr>
            <a:xfrm>
              <a:off x="8913775" y="1066800"/>
              <a:ext cx="1537600" cy="400110"/>
            </a:xfrm>
            <a:prstGeom prst="rect">
              <a:avLst/>
            </a:prstGeom>
            <a:solidFill>
              <a:schemeClr val="bg1"/>
            </a:solidFill>
          </p:spPr>
          <p:txBody>
            <a:bodyPr wrap="none">
              <a:spAutoFit/>
            </a:bodyPr>
            <a:lstStyle/>
            <a:p>
              <a:r>
                <a:rPr lang="en-US" sz="2000" kern="0" dirty="0">
                  <a:solidFill>
                    <a:srgbClr val="000000"/>
                  </a:solidFill>
                  <a:latin typeface="Arial"/>
                </a:rPr>
                <a:t>Another SM</a:t>
              </a:r>
              <a:endParaRPr lang="en-US" dirty="0"/>
            </a:p>
          </p:txBody>
        </p:sp>
        <p:cxnSp>
          <p:nvCxnSpPr>
            <p:cNvPr id="7" name="Straight Arrow Connector 6"/>
            <p:cNvCxnSpPr/>
            <p:nvPr/>
          </p:nvCxnSpPr>
          <p:spPr>
            <a:xfrm>
              <a:off x="8200232" y="1454990"/>
              <a:ext cx="100013" cy="589710"/>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35870" idx="0"/>
            </p:cNvCxnSpPr>
            <p:nvPr/>
          </p:nvCxnSpPr>
          <p:spPr>
            <a:xfrm>
              <a:off x="9627133" y="1485152"/>
              <a:ext cx="74081" cy="589710"/>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1584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A0B4-0439-4518-9A27-BDD13D0A0FB2}"/>
              </a:ext>
            </a:extLst>
          </p:cNvPr>
          <p:cNvSpPr>
            <a:spLocks noGrp="1"/>
          </p:cNvSpPr>
          <p:nvPr>
            <p:ph type="title"/>
          </p:nvPr>
        </p:nvSpPr>
        <p:spPr/>
        <p:txBody>
          <a:bodyPr/>
          <a:lstStyle/>
          <a:p>
            <a:r>
              <a:rPr lang="en-US" dirty="0"/>
              <a:t>What “</a:t>
            </a:r>
            <a:r>
              <a:rPr lang="en-US" dirty="0">
                <a:solidFill>
                  <a:srgbClr val="FFC000"/>
                </a:solidFill>
              </a:rPr>
              <a:t>register</a:t>
            </a:r>
            <a:r>
              <a:rPr lang="en-US" dirty="0"/>
              <a:t>” means in CUDA</a:t>
            </a:r>
          </a:p>
        </p:txBody>
      </p:sp>
      <p:sp>
        <p:nvSpPr>
          <p:cNvPr id="4" name="Slide Number Placeholder 3">
            <a:extLst>
              <a:ext uri="{FF2B5EF4-FFF2-40B4-BE49-F238E27FC236}">
                <a16:creationId xmlns:a16="http://schemas.microsoft.com/office/drawing/2014/main" id="{693D0E43-11A2-40D9-B518-6D8EC6E1729F}"/>
              </a:ext>
            </a:extLst>
          </p:cNvPr>
          <p:cNvSpPr>
            <a:spLocks noGrp="1"/>
          </p:cNvSpPr>
          <p:nvPr>
            <p:ph type="sldNum" sz="quarter" idx="12"/>
          </p:nvPr>
        </p:nvSpPr>
        <p:spPr/>
        <p:txBody>
          <a:bodyPr/>
          <a:lstStyle/>
          <a:p>
            <a:fld id="{2607EFA3-406F-4E56-9DD2-4C036976C4CD}" type="slidenum">
              <a:rPr lang="en-US" altLang="en-US" smtClean="0"/>
              <a:pPr/>
              <a:t>9</a:t>
            </a:fld>
            <a:endParaRPr lang="en-US" altLang="en-US" dirty="0"/>
          </a:p>
        </p:txBody>
      </p:sp>
      <p:sp>
        <p:nvSpPr>
          <p:cNvPr id="3" name="Content Placeholder 2">
            <a:extLst>
              <a:ext uri="{FF2B5EF4-FFF2-40B4-BE49-F238E27FC236}">
                <a16:creationId xmlns:a16="http://schemas.microsoft.com/office/drawing/2014/main" id="{951A6B31-93BB-4682-BE72-C57204B324D0}"/>
              </a:ext>
            </a:extLst>
          </p:cNvPr>
          <p:cNvSpPr>
            <a:spLocks noGrp="1"/>
          </p:cNvSpPr>
          <p:nvPr>
            <p:ph idx="4294967295"/>
          </p:nvPr>
        </p:nvSpPr>
        <p:spPr>
          <a:xfrm>
            <a:off x="289437" y="1734708"/>
            <a:ext cx="11515241" cy="4411662"/>
          </a:xfrm>
        </p:spPr>
        <p:txBody>
          <a:bodyPr/>
          <a:lstStyle/>
          <a:p>
            <a:endParaRPr lang="en-US" sz="2000" dirty="0"/>
          </a:p>
          <a:p>
            <a:r>
              <a:rPr lang="en-US" sz="2000" dirty="0"/>
              <a:t>Any variable that you are using in a kernel eats up a register</a:t>
            </a:r>
          </a:p>
          <a:p>
            <a:pPr lvl="1"/>
            <a:r>
              <a:rPr lang="en-US" sz="1600" dirty="0"/>
              <a:t>The variable that you use, it needs to “live” somewhere </a:t>
            </a:r>
          </a:p>
          <a:p>
            <a:pPr lvl="1"/>
            <a:endParaRPr lang="en-US" sz="1600" dirty="0"/>
          </a:p>
          <a:p>
            <a:endParaRPr lang="en-US" sz="2000" dirty="0"/>
          </a:p>
          <a:p>
            <a:r>
              <a:rPr lang="en-US" sz="2000" dirty="0"/>
              <a:t>Then every single variable you use in a kernel will burn (at some point in the execution flow) a register</a:t>
            </a:r>
          </a:p>
          <a:p>
            <a:pPr lvl="1"/>
            <a:r>
              <a:rPr lang="en-US" sz="1600" dirty="0"/>
              <a:t>NOTE: even a variable stored in </a:t>
            </a:r>
            <a:r>
              <a:rPr lang="en-US" sz="1600" dirty="0" err="1"/>
              <a:t>ShMem</a:t>
            </a:r>
            <a:r>
              <a:rPr lang="en-US" sz="1600" dirty="0"/>
              <a:t>, for it to be operated on, it’ll eat up a register</a:t>
            </a:r>
            <a:r>
              <a:rPr lang="en-US" sz="1600" b="1" dirty="0">
                <a:solidFill>
                  <a:srgbClr val="FF0000"/>
                </a:solidFill>
              </a:rPr>
              <a:t>*</a:t>
            </a:r>
            <a:r>
              <a:rPr lang="en-US" sz="1600" dirty="0"/>
              <a:t> at some point in the execution</a:t>
            </a:r>
          </a:p>
          <a:p>
            <a:endParaRPr lang="en-US" sz="2000" dirty="0"/>
          </a:p>
          <a:p>
            <a:r>
              <a:rPr lang="en-US" sz="2000" dirty="0"/>
              <a:t>As execution advances through a kernel, the number of registers occupied keeps changing</a:t>
            </a:r>
          </a:p>
          <a:p>
            <a:pPr lvl="1"/>
            <a:r>
              <a:rPr lang="en-US" sz="1600" dirty="0"/>
              <a:t>What’s relevant: max number of registers required during the execution of the kernel</a:t>
            </a:r>
          </a:p>
          <a:p>
            <a:endParaRPr lang="en-US" sz="2000" dirty="0"/>
          </a:p>
          <a:p>
            <a:r>
              <a:rPr lang="en-US" sz="2000" dirty="0"/>
              <a:t> </a:t>
            </a:r>
            <a:r>
              <a:rPr lang="en-US" sz="2000" dirty="0">
                <a:solidFill>
                  <a:srgbClr val="C00000"/>
                </a:solidFill>
              </a:rPr>
              <a:t>*</a:t>
            </a:r>
            <a:r>
              <a:rPr lang="en-US" sz="2000" dirty="0"/>
              <a:t>: except on Ampere, where one can actually control this…</a:t>
            </a:r>
          </a:p>
        </p:txBody>
      </p:sp>
    </p:spTree>
    <p:extLst>
      <p:ext uri="{BB962C8B-B14F-4D97-AF65-F5344CB8AC3E}">
        <p14:creationId xmlns:p14="http://schemas.microsoft.com/office/powerpoint/2010/main" val="124974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1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4.xml><?xml version="1.0" encoding="utf-8"?>
<a:theme xmlns:a="http://schemas.openxmlformats.org/drawingml/2006/main" name="2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5.xml><?xml version="1.0" encoding="utf-8"?>
<a:theme xmlns:a="http://schemas.openxmlformats.org/drawingml/2006/main" name="3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14384</TotalTime>
  <Words>9293</Words>
  <Application>Microsoft Office PowerPoint</Application>
  <PresentationFormat>Widescreen</PresentationFormat>
  <Paragraphs>1510</Paragraphs>
  <Slides>67</Slides>
  <Notes>44</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67</vt:i4>
      </vt:variant>
    </vt:vector>
  </HeadingPairs>
  <TitlesOfParts>
    <vt:vector size="82" baseType="lpstr">
      <vt:lpstr>Arial</vt:lpstr>
      <vt:lpstr>Calibri</vt:lpstr>
      <vt:lpstr>Calibri Light</vt:lpstr>
      <vt:lpstr>Cambria Math</vt:lpstr>
      <vt:lpstr>Consolas</vt:lpstr>
      <vt:lpstr>Courier New</vt:lpstr>
      <vt:lpstr>PalatinoLinotype-Roman</vt:lpstr>
      <vt:lpstr>Tahoma</vt:lpstr>
      <vt:lpstr>Wingdings</vt:lpstr>
      <vt:lpstr>Custom Design</vt:lpstr>
      <vt:lpstr>Main</vt:lpstr>
      <vt:lpstr>1_Main</vt:lpstr>
      <vt:lpstr>2_Main</vt:lpstr>
      <vt:lpstr>3_Main</vt:lpstr>
      <vt:lpstr>Visio</vt:lpstr>
      <vt:lpstr>ME759 High Performance Computing for Applications in Engineering  [Spring 2021] </vt:lpstr>
      <vt:lpstr>Quote of the day</vt:lpstr>
      <vt:lpstr>PowerPoint Presentation</vt:lpstr>
      <vt:lpstr>Before we get started…</vt:lpstr>
      <vt:lpstr>Don’t panic yet…</vt:lpstr>
      <vt:lpstr>PowerPoint Presentation</vt:lpstr>
      <vt:lpstr>Fermi: Global Memory </vt:lpstr>
      <vt:lpstr>CUDA Memory Ecosystem, high vantage point [Note: picture assumes two blocks, each with two threads]</vt:lpstr>
      <vt:lpstr>What “register” means in CUDA</vt:lpstr>
      <vt:lpstr> Live registers    [snapshot from NVIDIA’s Nsight]</vt:lpstr>
      <vt:lpstr>Programmer View of Register File</vt:lpstr>
      <vt:lpstr>Register related: a “level of parsimony” issue</vt:lpstr>
      <vt:lpstr>From the left field…</vt:lpstr>
      <vt:lpstr>The Concept of Local Memory [“local”: misnomer]</vt:lpstr>
      <vt:lpstr>Caches &amp; the Shared Memory</vt:lpstr>
      <vt:lpstr>Global, Constant, and Texture Memories</vt:lpstr>
      <vt:lpstr>CUDA Device Memory Allocation/Deallocation </vt:lpstr>
      <vt:lpstr>CUDA Host-Device Data Transfer</vt:lpstr>
      <vt:lpstr>CUDA Host-Device Data Transfer (cont.)</vt:lpstr>
      <vt:lpstr>Memory Access Times</vt:lpstr>
      <vt:lpstr>Storage Locations</vt:lpstr>
      <vt:lpstr>Putting things in perspective: The 3 most important GPU memory spaces</vt:lpstr>
      <vt:lpstr>Slightly from the left field</vt:lpstr>
      <vt:lpstr>Example: Matrix Multiplication, Revisited</vt:lpstr>
      <vt:lpstr>A Critique of the Old Matrix Multiplication Example</vt:lpstr>
      <vt:lpstr>Why Revisit the Old Example?</vt:lpstr>
      <vt:lpstr>Answering the question: “Could/Should I use Shared Memory?”</vt:lpstr>
      <vt:lpstr>A Common CUDA Programming Pattern: Tiling w/ Shared Memory</vt:lpstr>
      <vt:lpstr>Tiling used for Matrix-Matrix multiplication</vt:lpstr>
      <vt:lpstr>A Block of 16 X 16 Threads</vt:lpstr>
      <vt:lpstr>PowerPoint Presentation</vt:lpstr>
      <vt:lpstr>PowerPoint Presentation</vt:lpstr>
      <vt:lpstr>PowerPoint Presentation</vt:lpstr>
      <vt:lpstr>Synchronization Function</vt:lpstr>
      <vt:lpstr>[warning]  __syncthreads() &amp; thread divergence</vt:lpstr>
      <vt:lpstr>3 Ways to Set Aside Shared Memory</vt:lpstr>
      <vt:lpstr>Example: Dynamic shared memory</vt:lpstr>
      <vt:lpstr>Dwelling on the fetching data into shared memory</vt:lpstr>
      <vt:lpstr>Ampere A100 specific, Cache and Shared Memory aspects</vt:lpstr>
      <vt:lpstr>Memory Layout: All GPU units communicate to main memory through L2 cache</vt:lpstr>
      <vt:lpstr>How L2 is used</vt:lpstr>
      <vt:lpstr>Short Trip: Compression – why bother?</vt:lpstr>
      <vt:lpstr>L1 &amp; L2 Cache Issues [two slide detour – 1/2]</vt:lpstr>
      <vt:lpstr>L1 Cache vs. Shared Memory [two slide detour – 2/2]</vt:lpstr>
      <vt:lpstr>L1: odds and ends</vt:lpstr>
      <vt:lpstr>On the architecture of the GPU’s Shared Memory [1/2]</vt:lpstr>
      <vt:lpstr>On the architecture of the GPU’s Shared Memory [1/2]</vt:lpstr>
      <vt:lpstr>On the architecture of the GPU’s Shared Memory [2/2]</vt:lpstr>
      <vt:lpstr>Shared Memory: Transaction Rules &amp; Bank Conflicts</vt:lpstr>
      <vt:lpstr>Shared Memory: Transaction Rules &amp; Bank Conflicts</vt:lpstr>
      <vt:lpstr>Shared Memory Bank Conflicts</vt:lpstr>
      <vt:lpstr>Example: How Addresses Map to Banks, for array of float</vt:lpstr>
      <vt:lpstr>Bank Addressing Examples Transactions Involving 4 Byte Words</vt:lpstr>
      <vt:lpstr>Bank Addressing Examples Transactions Involving 4 Byte Words</vt:lpstr>
      <vt:lpstr>Other Examples</vt:lpstr>
      <vt:lpstr>Linear Addressing</vt:lpstr>
      <vt:lpstr>Data types and bank conflicts</vt:lpstr>
      <vt:lpstr>Exercise: Is ShMem access below good or bad?</vt:lpstr>
      <vt:lpstr>A better array access pattern: Revisiting example on previous slide</vt:lpstr>
      <vt:lpstr>Ruminations, memory related</vt:lpstr>
      <vt:lpstr>PowerPoint Presentation</vt:lpstr>
      <vt:lpstr>PowerPoint Presentation</vt:lpstr>
      <vt:lpstr>Data Hazards in Parallel Computing (not only GPU)</vt:lpstr>
      <vt:lpstr>Parallel computing, bottom line</vt:lpstr>
      <vt:lpstr>The concept of “memory consistency”</vt:lpstr>
      <vt:lpstr>Flavors of memory consistency</vt:lpstr>
      <vt:lpstr>Not a GPU computing but rather a parallel computing issue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580</cp:revision>
  <dcterms:created xsi:type="dcterms:W3CDTF">2018-05-16T17:28:20Z</dcterms:created>
  <dcterms:modified xsi:type="dcterms:W3CDTF">2021-02-17T16:53:18Z</dcterms:modified>
</cp:coreProperties>
</file>