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56"/>
  </p:notesMasterIdLst>
  <p:handoutMasterIdLst>
    <p:handoutMasterId r:id="rId57"/>
  </p:handoutMasterIdLst>
  <p:sldIdLst>
    <p:sldId id="256" r:id="rId5"/>
    <p:sldId id="1383" r:id="rId6"/>
    <p:sldId id="1377" r:id="rId7"/>
    <p:sldId id="257" r:id="rId8"/>
    <p:sldId id="1907" r:id="rId9"/>
    <p:sldId id="1908" r:id="rId10"/>
    <p:sldId id="1957" r:id="rId11"/>
    <p:sldId id="1958" r:id="rId12"/>
    <p:sldId id="1959" r:id="rId13"/>
    <p:sldId id="1909" r:id="rId14"/>
    <p:sldId id="1910" r:id="rId15"/>
    <p:sldId id="1911" r:id="rId16"/>
    <p:sldId id="2009" r:id="rId17"/>
    <p:sldId id="1960" r:id="rId18"/>
    <p:sldId id="1961" r:id="rId19"/>
    <p:sldId id="1962" r:id="rId20"/>
    <p:sldId id="1912" r:id="rId21"/>
    <p:sldId id="1913" r:id="rId22"/>
    <p:sldId id="1921" r:id="rId23"/>
    <p:sldId id="2003" r:id="rId24"/>
    <p:sldId id="1922" r:id="rId25"/>
    <p:sldId id="2006" r:id="rId26"/>
    <p:sldId id="1924" r:id="rId27"/>
    <p:sldId id="1923" r:id="rId28"/>
    <p:sldId id="1925" r:id="rId29"/>
    <p:sldId id="1963" r:id="rId30"/>
    <p:sldId id="1964" r:id="rId31"/>
    <p:sldId id="1965" r:id="rId32"/>
    <p:sldId id="1966" r:id="rId33"/>
    <p:sldId id="2004" r:id="rId34"/>
    <p:sldId id="1942" r:id="rId35"/>
    <p:sldId id="1926" r:id="rId36"/>
    <p:sldId id="1936" r:id="rId37"/>
    <p:sldId id="1937" r:id="rId38"/>
    <p:sldId id="1943" r:id="rId39"/>
    <p:sldId id="1938" r:id="rId40"/>
    <p:sldId id="1944" r:id="rId41"/>
    <p:sldId id="1727" r:id="rId42"/>
    <p:sldId id="1728" r:id="rId43"/>
    <p:sldId id="1939" r:id="rId44"/>
    <p:sldId id="1940" r:id="rId45"/>
    <p:sldId id="1945" r:id="rId46"/>
    <p:sldId id="1946" r:id="rId47"/>
    <p:sldId id="1979" r:id="rId48"/>
    <p:sldId id="1730" r:id="rId49"/>
    <p:sldId id="1729" r:id="rId50"/>
    <p:sldId id="1731" r:id="rId51"/>
    <p:sldId id="1732" r:id="rId52"/>
    <p:sldId id="2010" r:id="rId53"/>
    <p:sldId id="1947" r:id="rId54"/>
    <p:sldId id="194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08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57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0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1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780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02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692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293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80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441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8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939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921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you can use any variable you want, if it is of the appropriate type and can handle the data that is expected to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580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01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60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266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0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80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79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08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7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623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99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74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927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6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1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16025" indent="-275394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01577" indent="-220316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42207" indent="-220316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82838" indent="-220316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423468" indent="-22031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64099" indent="-22031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304728" indent="-22031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745359" indent="-22031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8A90F-38A9-4EEA-BFA8-6C2FBFFF38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83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1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5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icl.cs.utk.edu/hpcc/hpcc_results_lat_band.cgi?display=opt" TargetMode="Externa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5w8j0l1hs7d41p87954dk33au7f97dxc" TargetMode="External"/><Relationship Id="rId2" Type="http://schemas.openxmlformats.org/officeDocument/2006/relationships/hyperlink" Target="https://uwmadison.box.com/s/oboe3t95di8rne0g002ydj8tpd0pwwk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26</a:t>
            </a:r>
          </a:p>
          <a:p>
            <a:r>
              <a:rPr lang="en-US"/>
              <a:t>03/24/2021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High-level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MPI process, which runs most often on one core, executes the </a:t>
            </a:r>
            <a:r>
              <a:rPr lang="en-US" sz="2000" b="1" dirty="0">
                <a:solidFill>
                  <a:srgbClr val="0070C0"/>
                </a:solidFill>
              </a:rPr>
              <a:t>same</a:t>
            </a:r>
            <a:r>
              <a:rPr lang="en-US" sz="2000" dirty="0"/>
              <a:t> executable at roughly the same time</a:t>
            </a:r>
          </a:p>
          <a:p>
            <a:pPr lvl="1"/>
            <a:r>
              <a:rPr lang="en-US" sz="1800" dirty="0"/>
              <a:t>Synchronization calls can be invoked (more later); useful to coordinate the execution of the MPI job</a:t>
            </a:r>
          </a:p>
          <a:p>
            <a:pPr lvl="1"/>
            <a:r>
              <a:rPr lang="en-US" sz="1800" dirty="0"/>
              <a:t>Unlike in CUDA, synchronization in MPI can be </a:t>
            </a:r>
            <a:r>
              <a:rPr lang="en-US" sz="1800" dirty="0">
                <a:solidFill>
                  <a:srgbClr val="C00000"/>
                </a:solidFill>
              </a:rPr>
              <a:t>global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42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High-level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What differentiates processes is their </a:t>
            </a:r>
            <a:r>
              <a:rPr lang="en-US" sz="2000" b="1" dirty="0">
                <a:solidFill>
                  <a:srgbClr val="C00000"/>
                </a:solidFill>
              </a:rPr>
              <a:t>rank</a:t>
            </a:r>
            <a:r>
              <a:rPr lang="en-US" sz="2000" dirty="0"/>
              <a:t>: processes with different ranks do different things (“branching based on the process rank”)</a:t>
            </a:r>
            <a:endParaRPr lang="en-US" sz="2000" u="sng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Very similar to GPU computing, where one thread did work based on its thread index</a:t>
            </a:r>
          </a:p>
          <a:p>
            <a:pPr lvl="1"/>
            <a:r>
              <a:rPr lang="en-US" sz="1800" dirty="0"/>
              <a:t>Very similar to </a:t>
            </a:r>
            <a:r>
              <a:rPr lang="en-US" sz="1800" dirty="0" err="1"/>
              <a:t>OpenMP</a:t>
            </a:r>
            <a:r>
              <a:rPr lang="en-US" sz="1800" dirty="0"/>
              <a:t>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The Message-Passing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Each process has its own </a:t>
            </a:r>
            <a:r>
              <a:rPr lang="en-US" sz="2000" dirty="0">
                <a:solidFill>
                  <a:srgbClr val="0070C0"/>
                </a:solidFill>
              </a:rPr>
              <a:t>program counter</a:t>
            </a:r>
            <a:r>
              <a:rPr lang="en-US" sz="2000" dirty="0"/>
              <a:t> *and* </a:t>
            </a:r>
            <a:r>
              <a:rPr lang="en-US" sz="2000" dirty="0">
                <a:solidFill>
                  <a:srgbClr val="0070C0"/>
                </a:solidFill>
              </a:rPr>
              <a:t>virtual address space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Message passing enables communication among processes that have separate address spaces</a:t>
            </a:r>
          </a:p>
          <a:p>
            <a:pPr lvl="1"/>
            <a:r>
              <a:rPr lang="en-US" sz="1800" dirty="0"/>
              <a:t>This is how different then OpenMP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Inter-process communication typically consists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Synchronization, followed by…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… movement of data from one process’s address space to another process’s address space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889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C859-E891-4F80-89CD-000D3184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MPI, quick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6558-D9D4-4E41-BD59-BD15E192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MPI: Avoids cache coherence slowdowns - ranks running on different nodes, typically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transparent data movement between ranks</a:t>
            </a:r>
          </a:p>
          <a:p>
            <a:pPr lvl="1"/>
            <a:r>
              <a:rPr lang="en-US" dirty="0"/>
              <a:t>No inter-rank data movement will happen behind your back</a:t>
            </a:r>
          </a:p>
          <a:p>
            <a:pPr lvl="1"/>
            <a:r>
              <a:rPr lang="en-US" dirty="0"/>
              <a:t>Your duty to manage/choreograph the data movement between ranks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1C42-5871-4FFB-ADA0-A37B746F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62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A Second Example Application</a:t>
            </a:r>
            <a:br>
              <a:rPr lang="en-US" sz="3200" dirty="0"/>
            </a:b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11927" y="2365461"/>
            <a:ext cx="4038600" cy="8715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Example from Peter Pacheco’s book:</a:t>
            </a:r>
            <a:br>
              <a:rPr lang="en-US" sz="1800" dirty="0"/>
            </a:br>
            <a:r>
              <a:rPr lang="en-US" sz="1800" dirty="0"/>
              <a:t>“Parallel Programming with MPI”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3198" y="4191000"/>
            <a:ext cx="6934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greetings.c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-- greetings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 Send a message from all processes with rank != 0 to process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    Process 0 prints the messages received.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 Input: none.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 Output: contents of messages received by process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 See Chapter 3, pp. 41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 PPMPI.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24000"/>
            <a:ext cx="190747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0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A Second Example Application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858571"/>
            <a:ext cx="7239000" cy="5847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stdio.h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main(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*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process 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p;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number of processes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source;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sender  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receiver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tag = 0;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tag for messages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message[100];  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storage for message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MPI_Status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status;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return status for receive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Start up MPI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Find out process 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&amp;p);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Find out number of 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!=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Create message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sprintf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"Greetings from process %d!"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Use strlen+1 so that '\0' gets transmitted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strlen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(message)+1, MPI_CHAR,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tag, MPI_COMM_WORLD);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== 0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(source = 1; source &lt; p; source++)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MPI_Recv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100, MPI_CHAR, source, tag, MPI_COMM_WORLD, &amp;status);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"%s\n"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message);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MPI_Finalize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Shut down MPI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main */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476" y="5885538"/>
            <a:ext cx="1213925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Buffer to be sent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3990109" y="4757810"/>
            <a:ext cx="2032330" cy="112772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81800" y="5876833"/>
            <a:ext cx="13716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Number of items to send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252526" y="4812266"/>
            <a:ext cx="2215074" cy="10645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13445" y="2477303"/>
            <a:ext cx="14227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Type of each sent item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6248400" y="2938967"/>
            <a:ext cx="1676400" cy="163822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6468" y="3144310"/>
            <a:ext cx="110513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Destination process rank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6705600" y="3605975"/>
            <a:ext cx="1733434" cy="97121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96234" y="3703848"/>
            <a:ext cx="110513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Identifier for this message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7010400" y="3934680"/>
            <a:ext cx="1885834" cy="65006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D763-7CB3-4D1F-AB06-4A885907C45B}"/>
              </a:ext>
            </a:extLst>
          </p:cNvPr>
          <p:cNvSpPr txBox="1"/>
          <p:nvPr/>
        </p:nvSpPr>
        <p:spPr>
          <a:xfrm>
            <a:off x="9153827" y="5226213"/>
            <a:ext cx="1752600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The receiving rank gets all messages in sequence; as such, printing will happen in a sequence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778C8DC-1845-4769-B2B9-660A67D6E5F8}"/>
              </a:ext>
            </a:extLst>
          </p:cNvPr>
          <p:cNvSpPr/>
          <p:nvPr/>
        </p:nvSpPr>
        <p:spPr>
          <a:xfrm>
            <a:off x="8933597" y="5038009"/>
            <a:ext cx="116006" cy="696035"/>
          </a:xfrm>
          <a:prstGeom prst="rightBrace">
            <a:avLst>
              <a:gd name="adj1" fmla="val 527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62E53D-0460-4090-B0A4-C88F692830EF}"/>
              </a:ext>
            </a:extLst>
          </p:cNvPr>
          <p:cNvSpPr/>
          <p:nvPr/>
        </p:nvSpPr>
        <p:spPr>
          <a:xfrm>
            <a:off x="10707717" y="600344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39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Program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1" y="1554970"/>
            <a:ext cx="5760609" cy="42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Message-Passing Programming Paradigm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018205-685D-4A00-BF29-2C68F79631B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14775"/>
            <a:ext cx="7402513" cy="457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dirty="0"/>
              <a:t>The Sequential Programming Paradigm</a:t>
            </a:r>
          </a:p>
        </p:txBody>
      </p:sp>
      <p:sp>
        <p:nvSpPr>
          <p:cNvPr id="10256" name="AutoShape 7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9144000" y="2474912"/>
            <a:ext cx="1042988" cy="1042988"/>
          </a:xfrm>
          <a:prstGeom prst="actionButtonE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7" name="Rectangle 4"/>
          <p:cNvSpPr>
            <a:spLocks noChangeArrowheads="1"/>
          </p:cNvSpPr>
          <p:nvPr/>
        </p:nvSpPr>
        <p:spPr bwMode="auto">
          <a:xfrm>
            <a:off x="2286000" y="4038600"/>
            <a:ext cx="7402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Message-Passing Programming Paradigm</a:t>
            </a:r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7935204" y="4915935"/>
            <a:ext cx="361070" cy="0"/>
          </a:xfrm>
          <a:prstGeom prst="line">
            <a:avLst/>
          </a:prstGeom>
          <a:noFill/>
          <a:ln w="12700">
            <a:solidFill>
              <a:srgbClr val="C00000"/>
            </a:solidFill>
            <a:prstDash val="sysDot"/>
            <a:round/>
            <a:headEnd type="arrow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7954760" y="5689832"/>
            <a:ext cx="341513" cy="320338"/>
          </a:xfrm>
          <a:prstGeom prst="line">
            <a:avLst/>
          </a:prstGeom>
          <a:noFill/>
          <a:ln w="12700">
            <a:solidFill>
              <a:srgbClr val="C00000"/>
            </a:solidFill>
            <a:prstDash val="sysDot"/>
            <a:round/>
            <a:headEnd type="arrow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8263176" y="4761587"/>
            <a:ext cx="2176224" cy="343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Distributed memory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8263176" y="5932446"/>
            <a:ext cx="2176224" cy="343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Multiple processes</a:t>
            </a: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4267200" y="2133600"/>
            <a:ext cx="609600" cy="6096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962401" y="2895600"/>
            <a:ext cx="1236663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76" name="AutoShape 7"/>
          <p:cNvCxnSpPr>
            <a:cxnSpLocks noChangeShapeType="1"/>
            <a:stCxn id="74" idx="4"/>
            <a:endCxn id="75" idx="0"/>
          </p:cNvCxnSpPr>
          <p:nvPr/>
        </p:nvCxnSpPr>
        <p:spPr bwMode="auto">
          <a:xfrm>
            <a:off x="4572000" y="2743200"/>
            <a:ext cx="8732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5275263" y="2514600"/>
            <a:ext cx="381000" cy="0"/>
          </a:xfrm>
          <a:prstGeom prst="line">
            <a:avLst/>
          </a:prstGeom>
          <a:noFill/>
          <a:ln w="12700">
            <a:solidFill>
              <a:srgbClr val="C00000"/>
            </a:solidFill>
            <a:prstDash val="sysDot"/>
            <a:round/>
            <a:headEnd type="arrow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5641976" y="2322513"/>
            <a:ext cx="1015319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80" name="Text Box 11"/>
          <p:cNvSpPr txBox="1">
            <a:spLocks noChangeArrowheads="1"/>
          </p:cNvSpPr>
          <p:nvPr/>
        </p:nvSpPr>
        <p:spPr bwMode="auto">
          <a:xfrm>
            <a:off x="5656264" y="2997201"/>
            <a:ext cx="2118185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Processor/Process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752600" y="3733800"/>
            <a:ext cx="8428038" cy="0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5217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097630" y="5583746"/>
            <a:ext cx="2198643" cy="484545"/>
          </a:xfrm>
          <a:prstGeom prst="line">
            <a:avLst/>
          </a:prstGeom>
          <a:noFill/>
          <a:ln w="12700">
            <a:solidFill>
              <a:srgbClr val="C00000"/>
            </a:solidFill>
            <a:prstDash val="sysDot"/>
            <a:round/>
            <a:headEnd type="arrow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774917" y="4676762"/>
            <a:ext cx="577711" cy="478346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30489" y="5214901"/>
            <a:ext cx="866567" cy="47834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49" name="AutoShape 43"/>
          <p:cNvCxnSpPr>
            <a:cxnSpLocks noChangeShapeType="1"/>
            <a:stCxn id="47" idx="4"/>
            <a:endCxn id="48" idx="0"/>
          </p:cNvCxnSpPr>
          <p:nvPr/>
        </p:nvCxnSpPr>
        <p:spPr bwMode="auto">
          <a:xfrm>
            <a:off x="3063773" y="5155108"/>
            <a:ext cx="0" cy="597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4002554" y="4676762"/>
            <a:ext cx="577711" cy="478346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858126" y="5214901"/>
            <a:ext cx="866567" cy="47834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52" name="AutoShape 46"/>
          <p:cNvCxnSpPr>
            <a:cxnSpLocks noChangeShapeType="1"/>
            <a:stCxn id="50" idx="4"/>
            <a:endCxn id="51" idx="0"/>
          </p:cNvCxnSpPr>
          <p:nvPr/>
        </p:nvCxnSpPr>
        <p:spPr bwMode="auto">
          <a:xfrm>
            <a:off x="4291409" y="5155108"/>
            <a:ext cx="0" cy="597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230191" y="4676762"/>
            <a:ext cx="577711" cy="478346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085763" y="5214901"/>
            <a:ext cx="866567" cy="47834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55" name="AutoShape 49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5519046" y="5155108"/>
            <a:ext cx="0" cy="597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179967" y="4676762"/>
            <a:ext cx="577711" cy="478346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035539" y="5214901"/>
            <a:ext cx="866567" cy="47834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58" name="AutoShape 52"/>
          <p:cNvCxnSpPr>
            <a:cxnSpLocks noChangeShapeType="1"/>
            <a:stCxn id="56" idx="4"/>
            <a:endCxn id="57" idx="0"/>
          </p:cNvCxnSpPr>
          <p:nvPr/>
        </p:nvCxnSpPr>
        <p:spPr bwMode="auto">
          <a:xfrm>
            <a:off x="7468822" y="5155108"/>
            <a:ext cx="0" cy="597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168972" y="5155108"/>
            <a:ext cx="72214" cy="5979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313400" y="5155108"/>
            <a:ext cx="72214" cy="5979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6457827" y="5160152"/>
            <a:ext cx="72214" cy="5979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602255" y="5155108"/>
            <a:ext cx="72214" cy="5979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746683" y="5155108"/>
            <a:ext cx="72214" cy="5979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2984915" y="5862370"/>
            <a:ext cx="4283275" cy="617246"/>
          </a:xfrm>
          <a:custGeom>
            <a:avLst/>
            <a:gdLst>
              <a:gd name="T0" fmla="*/ 160 w 2896"/>
              <a:gd name="T1" fmla="*/ 68 h 444"/>
              <a:gd name="T2" fmla="*/ 448 w 2896"/>
              <a:gd name="T3" fmla="*/ 116 h 444"/>
              <a:gd name="T4" fmla="*/ 816 w 2896"/>
              <a:gd name="T5" fmla="*/ 28 h 444"/>
              <a:gd name="T6" fmla="*/ 912 w 2896"/>
              <a:gd name="T7" fmla="*/ 28 h 444"/>
              <a:gd name="T8" fmla="*/ 1336 w 2896"/>
              <a:gd name="T9" fmla="*/ 148 h 444"/>
              <a:gd name="T10" fmla="*/ 1232 w 2896"/>
              <a:gd name="T11" fmla="*/ 12 h 444"/>
              <a:gd name="T12" fmla="*/ 1648 w 2896"/>
              <a:gd name="T13" fmla="*/ 76 h 444"/>
              <a:gd name="T14" fmla="*/ 1792 w 2896"/>
              <a:gd name="T15" fmla="*/ 20 h 444"/>
              <a:gd name="T16" fmla="*/ 2176 w 2896"/>
              <a:gd name="T17" fmla="*/ 116 h 444"/>
              <a:gd name="T18" fmla="*/ 2416 w 2896"/>
              <a:gd name="T19" fmla="*/ 20 h 444"/>
              <a:gd name="T20" fmla="*/ 2848 w 2896"/>
              <a:gd name="T21" fmla="*/ 116 h 444"/>
              <a:gd name="T22" fmla="*/ 2704 w 2896"/>
              <a:gd name="T23" fmla="*/ 308 h 444"/>
              <a:gd name="T24" fmla="*/ 2240 w 2896"/>
              <a:gd name="T25" fmla="*/ 340 h 444"/>
              <a:gd name="T26" fmla="*/ 2288 w 2896"/>
              <a:gd name="T27" fmla="*/ 412 h 444"/>
              <a:gd name="T28" fmla="*/ 1608 w 2896"/>
              <a:gd name="T29" fmla="*/ 396 h 444"/>
              <a:gd name="T30" fmla="*/ 1224 w 2896"/>
              <a:gd name="T31" fmla="*/ 356 h 444"/>
              <a:gd name="T32" fmla="*/ 1224 w 2896"/>
              <a:gd name="T33" fmla="*/ 444 h 444"/>
              <a:gd name="T34" fmla="*/ 360 w 2896"/>
              <a:gd name="T35" fmla="*/ 356 h 444"/>
              <a:gd name="T36" fmla="*/ 368 w 2896"/>
              <a:gd name="T37" fmla="*/ 436 h 444"/>
              <a:gd name="T38" fmla="*/ 64 w 2896"/>
              <a:gd name="T39" fmla="*/ 308 h 444"/>
              <a:gd name="T40" fmla="*/ 16 w 2896"/>
              <a:gd name="T41" fmla="*/ 164 h 444"/>
              <a:gd name="T42" fmla="*/ 160 w 2896"/>
              <a:gd name="T43" fmla="*/ 68 h 4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552 w 10000"/>
              <a:gd name="connsiteY0" fmla="*/ 1532 h 11378"/>
              <a:gd name="connsiteX1" fmla="*/ 1547 w 10000"/>
              <a:gd name="connsiteY1" fmla="*/ 2613 h 11378"/>
              <a:gd name="connsiteX2" fmla="*/ 2818 w 10000"/>
              <a:gd name="connsiteY2" fmla="*/ 631 h 11378"/>
              <a:gd name="connsiteX3" fmla="*/ 3149 w 10000"/>
              <a:gd name="connsiteY3" fmla="*/ 631 h 11378"/>
              <a:gd name="connsiteX4" fmla="*/ 4613 w 10000"/>
              <a:gd name="connsiteY4" fmla="*/ 3333 h 11378"/>
              <a:gd name="connsiteX5" fmla="*/ 4254 w 10000"/>
              <a:gd name="connsiteY5" fmla="*/ 270 h 11378"/>
              <a:gd name="connsiteX6" fmla="*/ 5691 w 10000"/>
              <a:gd name="connsiteY6" fmla="*/ 1712 h 11378"/>
              <a:gd name="connsiteX7" fmla="*/ 6188 w 10000"/>
              <a:gd name="connsiteY7" fmla="*/ 450 h 11378"/>
              <a:gd name="connsiteX8" fmla="*/ 7514 w 10000"/>
              <a:gd name="connsiteY8" fmla="*/ 2613 h 11378"/>
              <a:gd name="connsiteX9" fmla="*/ 8343 w 10000"/>
              <a:gd name="connsiteY9" fmla="*/ 450 h 11378"/>
              <a:gd name="connsiteX10" fmla="*/ 9834 w 10000"/>
              <a:gd name="connsiteY10" fmla="*/ 2613 h 11378"/>
              <a:gd name="connsiteX11" fmla="*/ 9337 w 10000"/>
              <a:gd name="connsiteY11" fmla="*/ 6937 h 11378"/>
              <a:gd name="connsiteX12" fmla="*/ 7735 w 10000"/>
              <a:gd name="connsiteY12" fmla="*/ 7658 h 11378"/>
              <a:gd name="connsiteX13" fmla="*/ 7901 w 10000"/>
              <a:gd name="connsiteY13" fmla="*/ 9279 h 11378"/>
              <a:gd name="connsiteX14" fmla="*/ 5552 w 10000"/>
              <a:gd name="connsiteY14" fmla="*/ 8919 h 11378"/>
              <a:gd name="connsiteX15" fmla="*/ 4227 w 10000"/>
              <a:gd name="connsiteY15" fmla="*/ 8018 h 11378"/>
              <a:gd name="connsiteX16" fmla="*/ 3858 w 10000"/>
              <a:gd name="connsiteY16" fmla="*/ 11378 h 11378"/>
              <a:gd name="connsiteX17" fmla="*/ 1243 w 10000"/>
              <a:gd name="connsiteY17" fmla="*/ 8018 h 11378"/>
              <a:gd name="connsiteX18" fmla="*/ 1271 w 10000"/>
              <a:gd name="connsiteY18" fmla="*/ 9820 h 11378"/>
              <a:gd name="connsiteX19" fmla="*/ 221 w 10000"/>
              <a:gd name="connsiteY19" fmla="*/ 6937 h 11378"/>
              <a:gd name="connsiteX20" fmla="*/ 55 w 10000"/>
              <a:gd name="connsiteY20" fmla="*/ 3694 h 11378"/>
              <a:gd name="connsiteX21" fmla="*/ 552 w 10000"/>
              <a:gd name="connsiteY21" fmla="*/ 1532 h 1137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7735 w 10000"/>
              <a:gd name="connsiteY12" fmla="*/ 7658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1271 w 10000"/>
              <a:gd name="connsiteY18" fmla="*/ 9820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7735 w 10000"/>
              <a:gd name="connsiteY12" fmla="*/ 7658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709 w 10000"/>
              <a:gd name="connsiteY18" fmla="*/ 8622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8405 w 10000"/>
              <a:gd name="connsiteY12" fmla="*/ 8622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709 w 10000"/>
              <a:gd name="connsiteY18" fmla="*/ 8622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552 w 10000"/>
              <a:gd name="connsiteY14" fmla="*/ 8882 h 11671"/>
              <a:gd name="connsiteX15" fmla="*/ 4557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  <a:gd name="connsiteX0" fmla="*/ 552 w 10000"/>
              <a:gd name="connsiteY0" fmla="*/ 1495 h 11901"/>
              <a:gd name="connsiteX1" fmla="*/ 1547 w 10000"/>
              <a:gd name="connsiteY1" fmla="*/ 2576 h 11901"/>
              <a:gd name="connsiteX2" fmla="*/ 2818 w 10000"/>
              <a:gd name="connsiteY2" fmla="*/ 594 h 11901"/>
              <a:gd name="connsiteX3" fmla="*/ 3149 w 10000"/>
              <a:gd name="connsiteY3" fmla="*/ 594 h 11901"/>
              <a:gd name="connsiteX4" fmla="*/ 4032 w 10000"/>
              <a:gd name="connsiteY4" fmla="*/ 3074 h 11901"/>
              <a:gd name="connsiteX5" fmla="*/ 4254 w 10000"/>
              <a:gd name="connsiteY5" fmla="*/ 233 h 11901"/>
              <a:gd name="connsiteX6" fmla="*/ 5691 w 10000"/>
              <a:gd name="connsiteY6" fmla="*/ 1675 h 11901"/>
              <a:gd name="connsiteX7" fmla="*/ 6188 w 10000"/>
              <a:gd name="connsiteY7" fmla="*/ 413 h 11901"/>
              <a:gd name="connsiteX8" fmla="*/ 7514 w 10000"/>
              <a:gd name="connsiteY8" fmla="*/ 2576 h 11901"/>
              <a:gd name="connsiteX9" fmla="*/ 8343 w 10000"/>
              <a:gd name="connsiteY9" fmla="*/ 413 h 11901"/>
              <a:gd name="connsiteX10" fmla="*/ 9834 w 10000"/>
              <a:gd name="connsiteY10" fmla="*/ 2576 h 11901"/>
              <a:gd name="connsiteX11" fmla="*/ 9337 w 10000"/>
              <a:gd name="connsiteY11" fmla="*/ 6900 h 11901"/>
              <a:gd name="connsiteX12" fmla="*/ 8405 w 10000"/>
              <a:gd name="connsiteY12" fmla="*/ 8585 h 11901"/>
              <a:gd name="connsiteX13" fmla="*/ 7901 w 10000"/>
              <a:gd name="connsiteY13" fmla="*/ 9242 h 11901"/>
              <a:gd name="connsiteX14" fmla="*/ 5552 w 10000"/>
              <a:gd name="connsiteY14" fmla="*/ 8882 h 11901"/>
              <a:gd name="connsiteX15" fmla="*/ 4732 w 10000"/>
              <a:gd name="connsiteY15" fmla="*/ 11341 h 11901"/>
              <a:gd name="connsiteX16" fmla="*/ 3858 w 10000"/>
              <a:gd name="connsiteY16" fmla="*/ 11341 h 11901"/>
              <a:gd name="connsiteX17" fmla="*/ 1243 w 10000"/>
              <a:gd name="connsiteY17" fmla="*/ 7981 h 11901"/>
              <a:gd name="connsiteX18" fmla="*/ 709 w 10000"/>
              <a:gd name="connsiteY18" fmla="*/ 8585 h 11901"/>
              <a:gd name="connsiteX19" fmla="*/ 221 w 10000"/>
              <a:gd name="connsiteY19" fmla="*/ 6900 h 11901"/>
              <a:gd name="connsiteX20" fmla="*/ 55 w 10000"/>
              <a:gd name="connsiteY20" fmla="*/ 3657 h 11901"/>
              <a:gd name="connsiteX21" fmla="*/ 552 w 10000"/>
              <a:gd name="connsiteY21" fmla="*/ 1495 h 11901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552 w 10000"/>
              <a:gd name="connsiteY14" fmla="*/ 8882 h 11671"/>
              <a:gd name="connsiteX15" fmla="*/ 4732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956 w 10000"/>
              <a:gd name="connsiteY14" fmla="*/ 9963 h 11671"/>
              <a:gd name="connsiteX15" fmla="*/ 4732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  <a:gd name="connsiteX0" fmla="*/ 512 w 9831"/>
              <a:gd name="connsiteY0" fmla="*/ 1267 h 11160"/>
              <a:gd name="connsiteX1" fmla="*/ 1507 w 9831"/>
              <a:gd name="connsiteY1" fmla="*/ 2348 h 11160"/>
              <a:gd name="connsiteX2" fmla="*/ 2778 w 9831"/>
              <a:gd name="connsiteY2" fmla="*/ 366 h 11160"/>
              <a:gd name="connsiteX3" fmla="*/ 3109 w 9831"/>
              <a:gd name="connsiteY3" fmla="*/ 366 h 11160"/>
              <a:gd name="connsiteX4" fmla="*/ 3687 w 9831"/>
              <a:gd name="connsiteY4" fmla="*/ 2046 h 11160"/>
              <a:gd name="connsiteX5" fmla="*/ 4214 w 9831"/>
              <a:gd name="connsiteY5" fmla="*/ 5 h 11160"/>
              <a:gd name="connsiteX6" fmla="*/ 5651 w 9831"/>
              <a:gd name="connsiteY6" fmla="*/ 1447 h 11160"/>
              <a:gd name="connsiteX7" fmla="*/ 6148 w 9831"/>
              <a:gd name="connsiteY7" fmla="*/ 185 h 11160"/>
              <a:gd name="connsiteX8" fmla="*/ 7474 w 9831"/>
              <a:gd name="connsiteY8" fmla="*/ 2348 h 11160"/>
              <a:gd name="connsiteX9" fmla="*/ 8303 w 9831"/>
              <a:gd name="connsiteY9" fmla="*/ 185 h 11160"/>
              <a:gd name="connsiteX10" fmla="*/ 9794 w 9831"/>
              <a:gd name="connsiteY10" fmla="*/ 2348 h 11160"/>
              <a:gd name="connsiteX11" fmla="*/ 9297 w 9831"/>
              <a:gd name="connsiteY11" fmla="*/ 6672 h 11160"/>
              <a:gd name="connsiteX12" fmla="*/ 8365 w 9831"/>
              <a:gd name="connsiteY12" fmla="*/ 8357 h 11160"/>
              <a:gd name="connsiteX13" fmla="*/ 7861 w 9831"/>
              <a:gd name="connsiteY13" fmla="*/ 9014 h 11160"/>
              <a:gd name="connsiteX14" fmla="*/ 5916 w 9831"/>
              <a:gd name="connsiteY14" fmla="*/ 9735 h 11160"/>
              <a:gd name="connsiteX15" fmla="*/ 4692 w 9831"/>
              <a:gd name="connsiteY15" fmla="*/ 9735 h 11160"/>
              <a:gd name="connsiteX16" fmla="*/ 3818 w 9831"/>
              <a:gd name="connsiteY16" fmla="*/ 11113 h 11160"/>
              <a:gd name="connsiteX17" fmla="*/ 1203 w 9831"/>
              <a:gd name="connsiteY17" fmla="*/ 7753 h 11160"/>
              <a:gd name="connsiteX18" fmla="*/ 669 w 9831"/>
              <a:gd name="connsiteY18" fmla="*/ 8357 h 11160"/>
              <a:gd name="connsiteX19" fmla="*/ 181 w 9831"/>
              <a:gd name="connsiteY19" fmla="*/ 6672 h 11160"/>
              <a:gd name="connsiteX20" fmla="*/ 15 w 9831"/>
              <a:gd name="connsiteY20" fmla="*/ 3429 h 11160"/>
              <a:gd name="connsiteX21" fmla="*/ 512 w 9831"/>
              <a:gd name="connsiteY21" fmla="*/ 1267 h 1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831" h="11160">
                <a:moveTo>
                  <a:pt x="512" y="1267"/>
                </a:moveTo>
                <a:cubicBezTo>
                  <a:pt x="761" y="1086"/>
                  <a:pt x="1131" y="2505"/>
                  <a:pt x="1507" y="2348"/>
                </a:cubicBezTo>
                <a:cubicBezTo>
                  <a:pt x="1883" y="2190"/>
                  <a:pt x="2512" y="703"/>
                  <a:pt x="2778" y="366"/>
                </a:cubicBezTo>
                <a:cubicBezTo>
                  <a:pt x="3044" y="28"/>
                  <a:pt x="2958" y="86"/>
                  <a:pt x="3109" y="366"/>
                </a:cubicBezTo>
                <a:cubicBezTo>
                  <a:pt x="3260" y="646"/>
                  <a:pt x="3504" y="2114"/>
                  <a:pt x="3687" y="2046"/>
                </a:cubicBezTo>
                <a:cubicBezTo>
                  <a:pt x="3870" y="1979"/>
                  <a:pt x="3887" y="105"/>
                  <a:pt x="4214" y="5"/>
                </a:cubicBezTo>
                <a:cubicBezTo>
                  <a:pt x="4541" y="-95"/>
                  <a:pt x="5329" y="1424"/>
                  <a:pt x="5651" y="1447"/>
                </a:cubicBezTo>
                <a:cubicBezTo>
                  <a:pt x="5972" y="1469"/>
                  <a:pt x="5844" y="28"/>
                  <a:pt x="6148" y="185"/>
                </a:cubicBezTo>
                <a:cubicBezTo>
                  <a:pt x="6452" y="343"/>
                  <a:pt x="7115" y="2348"/>
                  <a:pt x="7474" y="2348"/>
                </a:cubicBezTo>
                <a:cubicBezTo>
                  <a:pt x="7833" y="2348"/>
                  <a:pt x="7916" y="185"/>
                  <a:pt x="8303" y="185"/>
                </a:cubicBezTo>
                <a:cubicBezTo>
                  <a:pt x="8689" y="185"/>
                  <a:pt x="9629" y="1267"/>
                  <a:pt x="9794" y="2348"/>
                </a:cubicBezTo>
                <a:cubicBezTo>
                  <a:pt x="9960" y="3429"/>
                  <a:pt x="9535" y="5671"/>
                  <a:pt x="9297" y="6672"/>
                </a:cubicBezTo>
                <a:cubicBezTo>
                  <a:pt x="9059" y="7674"/>
                  <a:pt x="8603" y="7974"/>
                  <a:pt x="8365" y="8357"/>
                </a:cubicBezTo>
                <a:cubicBezTo>
                  <a:pt x="8127" y="8740"/>
                  <a:pt x="8269" y="8784"/>
                  <a:pt x="7861" y="9014"/>
                </a:cubicBezTo>
                <a:cubicBezTo>
                  <a:pt x="7453" y="9244"/>
                  <a:pt x="6444" y="9615"/>
                  <a:pt x="5916" y="9735"/>
                </a:cubicBezTo>
                <a:cubicBezTo>
                  <a:pt x="5388" y="9855"/>
                  <a:pt x="5042" y="9505"/>
                  <a:pt x="4692" y="9735"/>
                </a:cubicBezTo>
                <a:cubicBezTo>
                  <a:pt x="4342" y="9965"/>
                  <a:pt x="4399" y="11443"/>
                  <a:pt x="3818" y="11113"/>
                </a:cubicBezTo>
                <a:cubicBezTo>
                  <a:pt x="3237" y="10783"/>
                  <a:pt x="1728" y="8212"/>
                  <a:pt x="1203" y="7753"/>
                </a:cubicBezTo>
                <a:cubicBezTo>
                  <a:pt x="678" y="7294"/>
                  <a:pt x="838" y="8537"/>
                  <a:pt x="669" y="8357"/>
                </a:cubicBezTo>
                <a:cubicBezTo>
                  <a:pt x="500" y="8177"/>
                  <a:pt x="290" y="7493"/>
                  <a:pt x="181" y="6672"/>
                </a:cubicBezTo>
                <a:cubicBezTo>
                  <a:pt x="72" y="5851"/>
                  <a:pt x="-40" y="4330"/>
                  <a:pt x="15" y="3429"/>
                </a:cubicBezTo>
                <a:cubicBezTo>
                  <a:pt x="70" y="2528"/>
                  <a:pt x="264" y="1447"/>
                  <a:pt x="512" y="1267"/>
                </a:cubicBezTo>
                <a:close/>
              </a:path>
            </a:pathLst>
          </a:custGeom>
          <a:solidFill>
            <a:srgbClr val="FF99CC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3713698" y="6012144"/>
            <a:ext cx="260549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communication network</a:t>
            </a:r>
          </a:p>
        </p:txBody>
      </p:sp>
      <p:cxnSp>
        <p:nvCxnSpPr>
          <p:cNvPr id="66" name="AutoShape 60"/>
          <p:cNvCxnSpPr>
            <a:cxnSpLocks noChangeShapeType="1"/>
            <a:stCxn id="48" idx="2"/>
            <a:endCxn id="64" idx="0"/>
          </p:cNvCxnSpPr>
          <p:nvPr/>
        </p:nvCxnSpPr>
        <p:spPr bwMode="auto">
          <a:xfrm>
            <a:off x="3063773" y="5693247"/>
            <a:ext cx="144216" cy="23919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AutoShape 61"/>
          <p:cNvCxnSpPr>
            <a:cxnSpLocks noChangeShapeType="1"/>
            <a:stCxn id="51" idx="2"/>
            <a:endCxn id="64" idx="3"/>
          </p:cNvCxnSpPr>
          <p:nvPr/>
        </p:nvCxnSpPr>
        <p:spPr bwMode="auto">
          <a:xfrm>
            <a:off x="4291410" y="5693247"/>
            <a:ext cx="48067" cy="18936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AutoShape 62"/>
          <p:cNvCxnSpPr>
            <a:cxnSpLocks noChangeShapeType="1"/>
            <a:stCxn id="54" idx="2"/>
            <a:endCxn id="64" idx="6"/>
          </p:cNvCxnSpPr>
          <p:nvPr/>
        </p:nvCxnSpPr>
        <p:spPr bwMode="auto">
          <a:xfrm flipH="1">
            <a:off x="5447003" y="5693247"/>
            <a:ext cx="72044" cy="2491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AutoShape 63"/>
          <p:cNvCxnSpPr>
            <a:cxnSpLocks noChangeShapeType="1"/>
            <a:stCxn id="57" idx="2"/>
            <a:endCxn id="64" idx="10"/>
          </p:cNvCxnSpPr>
          <p:nvPr/>
        </p:nvCxnSpPr>
        <p:spPr bwMode="auto">
          <a:xfrm flipH="1">
            <a:off x="7252069" y="5693247"/>
            <a:ext cx="216754" cy="298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78" name="Line 9"/>
          <p:cNvSpPr>
            <a:spLocks noChangeShapeType="1"/>
          </p:cNvSpPr>
          <p:nvPr/>
        </p:nvSpPr>
        <p:spPr bwMode="auto">
          <a:xfrm>
            <a:off x="5275263" y="3200400"/>
            <a:ext cx="381000" cy="0"/>
          </a:xfrm>
          <a:prstGeom prst="line">
            <a:avLst/>
          </a:prstGeom>
          <a:noFill/>
          <a:ln w="12700">
            <a:solidFill>
              <a:srgbClr val="C00000"/>
            </a:solidFill>
            <a:prstDash val="sysDot"/>
            <a:round/>
            <a:headEnd type="arrow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2427C-51C5-470F-841D-743C61C289F8}"/>
              </a:ext>
            </a:extLst>
          </p:cNvPr>
          <p:cNvSpPr/>
          <p:nvPr/>
        </p:nvSpPr>
        <p:spPr>
          <a:xfrm>
            <a:off x="2483005" y="4586868"/>
            <a:ext cx="5452199" cy="589703"/>
          </a:xfrm>
          <a:prstGeom prst="rect">
            <a:avLst/>
          </a:prstGeom>
          <a:noFill/>
          <a:ln>
            <a:solidFill>
              <a:srgbClr val="C8202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8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/>
      <p:bldP spid="70" grpId="0" animBg="1"/>
      <p:bldP spid="71" grpId="0" animBg="1"/>
      <p:bldP spid="72" grpId="0"/>
      <p:bldP spid="73" grpId="0"/>
      <p:bldP spid="45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Fundamental Concepts: Process/Program/Processor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7A947-9760-4322-B511-89F1FC1132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1676400"/>
            <a:ext cx="11928348" cy="2819400"/>
          </a:xfrm>
        </p:spPr>
        <p:txBody>
          <a:bodyPr/>
          <a:lstStyle/>
          <a:p>
            <a:pPr eaLnBrk="1" hangingPunct="1"/>
            <a:r>
              <a:rPr lang="en-GB" sz="2000" dirty="0"/>
              <a:t>A </a:t>
            </a:r>
            <a:r>
              <a:rPr lang="en-GB" sz="2000" b="1" dirty="0">
                <a:solidFill>
                  <a:srgbClr val="0070C0"/>
                </a:solidFill>
              </a:rPr>
              <a:t>process</a:t>
            </a:r>
            <a:r>
              <a:rPr lang="en-GB" sz="2000" dirty="0"/>
              <a:t> is a </a:t>
            </a:r>
            <a:r>
              <a:rPr lang="en-GB" sz="2000" b="1" dirty="0">
                <a:solidFill>
                  <a:srgbClr val="0070C0"/>
                </a:solidFill>
              </a:rPr>
              <a:t>software program</a:t>
            </a:r>
            <a:r>
              <a:rPr lang="en-GB" sz="2000" dirty="0"/>
              <a:t> executing in its own memory virtual space a task on a </a:t>
            </a:r>
            <a:r>
              <a:rPr lang="en-GB" sz="2000" b="1" dirty="0">
                <a:solidFill>
                  <a:srgbClr val="0070C0"/>
                </a:solidFill>
              </a:rPr>
              <a:t>processor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dirty="0"/>
              <a:t>In other words, each process in an MPI job runs an instance of a </a:t>
            </a:r>
            <a:r>
              <a:rPr lang="en-US" sz="2000" b="1" dirty="0"/>
              <a:t>program:</a:t>
            </a:r>
          </a:p>
          <a:p>
            <a:pPr lvl="1" eaLnBrk="1" hangingPunct="1"/>
            <a:r>
              <a:rPr lang="en-US" sz="1800" dirty="0"/>
              <a:t>Program is written in C, C++, or Fortran. Reason: these are the languages for scientific computing, which MPI serves</a:t>
            </a:r>
          </a:p>
          <a:p>
            <a:pPr lvl="1" eaLnBrk="1" hangingPunct="1"/>
            <a:r>
              <a:rPr lang="en-US" sz="1800" dirty="0"/>
              <a:t>The variables of each program have the </a:t>
            </a:r>
            <a:r>
              <a:rPr lang="en-US" sz="1800" dirty="0">
                <a:solidFill>
                  <a:srgbClr val="C00000"/>
                </a:solidFill>
              </a:rPr>
              <a:t>same name </a:t>
            </a:r>
            <a:r>
              <a:rPr lang="en-US" sz="1800" dirty="0"/>
              <a:t>but live in </a:t>
            </a:r>
            <a:r>
              <a:rPr lang="en-US" sz="1800" dirty="0">
                <a:solidFill>
                  <a:srgbClr val="C00000"/>
                </a:solidFill>
              </a:rPr>
              <a:t>different </a:t>
            </a:r>
            <a:r>
              <a:rPr lang="en-US" sz="1800" dirty="0"/>
              <a:t>virtual memories and assume </a:t>
            </a:r>
            <a:r>
              <a:rPr lang="en-US" sz="1800" dirty="0">
                <a:solidFill>
                  <a:srgbClr val="C00000"/>
                </a:solidFill>
              </a:rPr>
              <a:t>different values</a:t>
            </a:r>
            <a:endParaRPr lang="en-US" sz="1200" dirty="0"/>
          </a:p>
          <a:p>
            <a:pPr lvl="1" eaLnBrk="1" hangingPunct="1"/>
            <a:r>
              <a:rPr lang="en-US" sz="1800" dirty="0"/>
              <a:t>Communicate via special send &amp; receive routines (</a:t>
            </a:r>
            <a:r>
              <a:rPr lang="en-US" sz="1800" b="1" dirty="0"/>
              <a:t>message passing</a:t>
            </a:r>
            <a:r>
              <a:rPr lang="en-US" sz="1800" dirty="0"/>
              <a:t>)</a:t>
            </a:r>
          </a:p>
          <a:p>
            <a:pPr lvl="1" eaLnBrk="1" hangingPunct="1"/>
            <a:r>
              <a:rPr lang="en-US" sz="1800" dirty="0"/>
              <a:t>What each program does is controlled by the rank of its process within the MPI job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3059" y="4439554"/>
            <a:ext cx="5271617" cy="1818506"/>
            <a:chOff x="2057400" y="4648200"/>
            <a:chExt cx="5271617" cy="1818506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201828" y="4648200"/>
              <a:ext cx="577711" cy="47834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057400" y="5186339"/>
              <a:ext cx="866567" cy="4783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83" name="AutoShape 43"/>
            <p:cNvCxnSpPr>
              <a:cxnSpLocks noChangeShapeType="1"/>
              <a:stCxn id="81" idx="4"/>
              <a:endCxn id="82" idx="0"/>
            </p:cNvCxnSpPr>
            <p:nvPr/>
          </p:nvCxnSpPr>
          <p:spPr bwMode="auto">
            <a:xfrm>
              <a:off x="2490684" y="5126546"/>
              <a:ext cx="0" cy="597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429465" y="4648200"/>
              <a:ext cx="577711" cy="47834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285037" y="5186339"/>
              <a:ext cx="866567" cy="4783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86" name="AutoShape 46"/>
            <p:cNvCxnSpPr>
              <a:cxnSpLocks noChangeShapeType="1"/>
              <a:stCxn id="84" idx="4"/>
              <a:endCxn id="85" idx="0"/>
            </p:cNvCxnSpPr>
            <p:nvPr/>
          </p:nvCxnSpPr>
          <p:spPr bwMode="auto">
            <a:xfrm>
              <a:off x="3718320" y="5126546"/>
              <a:ext cx="0" cy="597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657102" y="4648200"/>
              <a:ext cx="577711" cy="47834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512674" y="5186339"/>
              <a:ext cx="866567" cy="4783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89" name="AutoShape 49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>
              <a:off x="4945957" y="5126546"/>
              <a:ext cx="0" cy="597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6606878" y="4648200"/>
              <a:ext cx="577711" cy="47834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462450" y="5186339"/>
              <a:ext cx="866567" cy="47834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92" name="AutoShape 52"/>
            <p:cNvCxnSpPr>
              <a:cxnSpLocks noChangeShapeType="1"/>
              <a:stCxn id="90" idx="4"/>
              <a:endCxn id="91" idx="0"/>
            </p:cNvCxnSpPr>
            <p:nvPr/>
          </p:nvCxnSpPr>
          <p:spPr bwMode="auto">
            <a:xfrm>
              <a:off x="6895733" y="5126546"/>
              <a:ext cx="0" cy="597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595883" y="5126546"/>
              <a:ext cx="72214" cy="597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5740311" y="5126546"/>
              <a:ext cx="72214" cy="597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5884738" y="5126546"/>
              <a:ext cx="72214" cy="597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6029166" y="5126546"/>
              <a:ext cx="72214" cy="597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6173594" y="5126546"/>
              <a:ext cx="72214" cy="597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394398" y="5819152"/>
              <a:ext cx="4356907" cy="647554"/>
            </a:xfrm>
            <a:custGeom>
              <a:avLst/>
              <a:gdLst>
                <a:gd name="T0" fmla="*/ 160 w 2896"/>
                <a:gd name="T1" fmla="*/ 68 h 444"/>
                <a:gd name="T2" fmla="*/ 448 w 2896"/>
                <a:gd name="T3" fmla="*/ 116 h 444"/>
                <a:gd name="T4" fmla="*/ 816 w 2896"/>
                <a:gd name="T5" fmla="*/ 28 h 444"/>
                <a:gd name="T6" fmla="*/ 912 w 2896"/>
                <a:gd name="T7" fmla="*/ 28 h 444"/>
                <a:gd name="T8" fmla="*/ 1336 w 2896"/>
                <a:gd name="T9" fmla="*/ 148 h 444"/>
                <a:gd name="T10" fmla="*/ 1232 w 2896"/>
                <a:gd name="T11" fmla="*/ 12 h 444"/>
                <a:gd name="T12" fmla="*/ 1648 w 2896"/>
                <a:gd name="T13" fmla="*/ 76 h 444"/>
                <a:gd name="T14" fmla="*/ 1792 w 2896"/>
                <a:gd name="T15" fmla="*/ 20 h 444"/>
                <a:gd name="T16" fmla="*/ 2176 w 2896"/>
                <a:gd name="T17" fmla="*/ 116 h 444"/>
                <a:gd name="T18" fmla="*/ 2416 w 2896"/>
                <a:gd name="T19" fmla="*/ 20 h 444"/>
                <a:gd name="T20" fmla="*/ 2848 w 2896"/>
                <a:gd name="T21" fmla="*/ 116 h 444"/>
                <a:gd name="T22" fmla="*/ 2704 w 2896"/>
                <a:gd name="T23" fmla="*/ 308 h 444"/>
                <a:gd name="T24" fmla="*/ 2240 w 2896"/>
                <a:gd name="T25" fmla="*/ 340 h 444"/>
                <a:gd name="T26" fmla="*/ 2288 w 2896"/>
                <a:gd name="T27" fmla="*/ 412 h 444"/>
                <a:gd name="T28" fmla="*/ 1608 w 2896"/>
                <a:gd name="T29" fmla="*/ 396 h 444"/>
                <a:gd name="T30" fmla="*/ 1224 w 2896"/>
                <a:gd name="T31" fmla="*/ 356 h 444"/>
                <a:gd name="T32" fmla="*/ 1224 w 2896"/>
                <a:gd name="T33" fmla="*/ 444 h 444"/>
                <a:gd name="T34" fmla="*/ 360 w 2896"/>
                <a:gd name="T35" fmla="*/ 356 h 444"/>
                <a:gd name="T36" fmla="*/ 368 w 2896"/>
                <a:gd name="T37" fmla="*/ 436 h 444"/>
                <a:gd name="T38" fmla="*/ 64 w 2896"/>
                <a:gd name="T39" fmla="*/ 308 h 444"/>
                <a:gd name="T40" fmla="*/ 16 w 2896"/>
                <a:gd name="T41" fmla="*/ 164 h 444"/>
                <a:gd name="T42" fmla="*/ 160 w 2896"/>
                <a:gd name="T43" fmla="*/ 68 h 4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connsiteX0" fmla="*/ 552 w 10000"/>
                <a:gd name="connsiteY0" fmla="*/ 1532 h 11378"/>
                <a:gd name="connsiteX1" fmla="*/ 1547 w 10000"/>
                <a:gd name="connsiteY1" fmla="*/ 2613 h 11378"/>
                <a:gd name="connsiteX2" fmla="*/ 2818 w 10000"/>
                <a:gd name="connsiteY2" fmla="*/ 631 h 11378"/>
                <a:gd name="connsiteX3" fmla="*/ 3149 w 10000"/>
                <a:gd name="connsiteY3" fmla="*/ 631 h 11378"/>
                <a:gd name="connsiteX4" fmla="*/ 4613 w 10000"/>
                <a:gd name="connsiteY4" fmla="*/ 3333 h 11378"/>
                <a:gd name="connsiteX5" fmla="*/ 4254 w 10000"/>
                <a:gd name="connsiteY5" fmla="*/ 270 h 11378"/>
                <a:gd name="connsiteX6" fmla="*/ 5691 w 10000"/>
                <a:gd name="connsiteY6" fmla="*/ 1712 h 11378"/>
                <a:gd name="connsiteX7" fmla="*/ 6188 w 10000"/>
                <a:gd name="connsiteY7" fmla="*/ 450 h 11378"/>
                <a:gd name="connsiteX8" fmla="*/ 7514 w 10000"/>
                <a:gd name="connsiteY8" fmla="*/ 2613 h 11378"/>
                <a:gd name="connsiteX9" fmla="*/ 8343 w 10000"/>
                <a:gd name="connsiteY9" fmla="*/ 450 h 11378"/>
                <a:gd name="connsiteX10" fmla="*/ 9834 w 10000"/>
                <a:gd name="connsiteY10" fmla="*/ 2613 h 11378"/>
                <a:gd name="connsiteX11" fmla="*/ 9337 w 10000"/>
                <a:gd name="connsiteY11" fmla="*/ 6937 h 11378"/>
                <a:gd name="connsiteX12" fmla="*/ 7735 w 10000"/>
                <a:gd name="connsiteY12" fmla="*/ 7658 h 11378"/>
                <a:gd name="connsiteX13" fmla="*/ 7901 w 10000"/>
                <a:gd name="connsiteY13" fmla="*/ 9279 h 11378"/>
                <a:gd name="connsiteX14" fmla="*/ 5552 w 10000"/>
                <a:gd name="connsiteY14" fmla="*/ 8919 h 11378"/>
                <a:gd name="connsiteX15" fmla="*/ 4227 w 10000"/>
                <a:gd name="connsiteY15" fmla="*/ 8018 h 11378"/>
                <a:gd name="connsiteX16" fmla="*/ 3858 w 10000"/>
                <a:gd name="connsiteY16" fmla="*/ 11378 h 11378"/>
                <a:gd name="connsiteX17" fmla="*/ 1243 w 10000"/>
                <a:gd name="connsiteY17" fmla="*/ 8018 h 11378"/>
                <a:gd name="connsiteX18" fmla="*/ 1271 w 10000"/>
                <a:gd name="connsiteY18" fmla="*/ 9820 h 11378"/>
                <a:gd name="connsiteX19" fmla="*/ 221 w 10000"/>
                <a:gd name="connsiteY19" fmla="*/ 6937 h 11378"/>
                <a:gd name="connsiteX20" fmla="*/ 55 w 10000"/>
                <a:gd name="connsiteY20" fmla="*/ 3694 h 11378"/>
                <a:gd name="connsiteX21" fmla="*/ 552 w 10000"/>
                <a:gd name="connsiteY21" fmla="*/ 1532 h 11378"/>
                <a:gd name="connsiteX0" fmla="*/ 552 w 10000"/>
                <a:gd name="connsiteY0" fmla="*/ 1532 h 11708"/>
                <a:gd name="connsiteX1" fmla="*/ 1547 w 10000"/>
                <a:gd name="connsiteY1" fmla="*/ 2613 h 11708"/>
                <a:gd name="connsiteX2" fmla="*/ 2818 w 10000"/>
                <a:gd name="connsiteY2" fmla="*/ 631 h 11708"/>
                <a:gd name="connsiteX3" fmla="*/ 3149 w 10000"/>
                <a:gd name="connsiteY3" fmla="*/ 631 h 11708"/>
                <a:gd name="connsiteX4" fmla="*/ 4613 w 10000"/>
                <a:gd name="connsiteY4" fmla="*/ 3333 h 11708"/>
                <a:gd name="connsiteX5" fmla="*/ 4254 w 10000"/>
                <a:gd name="connsiteY5" fmla="*/ 270 h 11708"/>
                <a:gd name="connsiteX6" fmla="*/ 5691 w 10000"/>
                <a:gd name="connsiteY6" fmla="*/ 1712 h 11708"/>
                <a:gd name="connsiteX7" fmla="*/ 6188 w 10000"/>
                <a:gd name="connsiteY7" fmla="*/ 450 h 11708"/>
                <a:gd name="connsiteX8" fmla="*/ 7514 w 10000"/>
                <a:gd name="connsiteY8" fmla="*/ 2613 h 11708"/>
                <a:gd name="connsiteX9" fmla="*/ 8343 w 10000"/>
                <a:gd name="connsiteY9" fmla="*/ 450 h 11708"/>
                <a:gd name="connsiteX10" fmla="*/ 9834 w 10000"/>
                <a:gd name="connsiteY10" fmla="*/ 2613 h 11708"/>
                <a:gd name="connsiteX11" fmla="*/ 9337 w 10000"/>
                <a:gd name="connsiteY11" fmla="*/ 6937 h 11708"/>
                <a:gd name="connsiteX12" fmla="*/ 7735 w 10000"/>
                <a:gd name="connsiteY12" fmla="*/ 7658 h 11708"/>
                <a:gd name="connsiteX13" fmla="*/ 7901 w 10000"/>
                <a:gd name="connsiteY13" fmla="*/ 9279 h 11708"/>
                <a:gd name="connsiteX14" fmla="*/ 5552 w 10000"/>
                <a:gd name="connsiteY14" fmla="*/ 8919 h 11708"/>
                <a:gd name="connsiteX15" fmla="*/ 4557 w 10000"/>
                <a:gd name="connsiteY15" fmla="*/ 10000 h 11708"/>
                <a:gd name="connsiteX16" fmla="*/ 3858 w 10000"/>
                <a:gd name="connsiteY16" fmla="*/ 11378 h 11708"/>
                <a:gd name="connsiteX17" fmla="*/ 1243 w 10000"/>
                <a:gd name="connsiteY17" fmla="*/ 8018 h 11708"/>
                <a:gd name="connsiteX18" fmla="*/ 1271 w 10000"/>
                <a:gd name="connsiteY18" fmla="*/ 9820 h 11708"/>
                <a:gd name="connsiteX19" fmla="*/ 221 w 10000"/>
                <a:gd name="connsiteY19" fmla="*/ 6937 h 11708"/>
                <a:gd name="connsiteX20" fmla="*/ 55 w 10000"/>
                <a:gd name="connsiteY20" fmla="*/ 3694 h 11708"/>
                <a:gd name="connsiteX21" fmla="*/ 552 w 10000"/>
                <a:gd name="connsiteY21" fmla="*/ 1532 h 11708"/>
                <a:gd name="connsiteX0" fmla="*/ 552 w 10000"/>
                <a:gd name="connsiteY0" fmla="*/ 1532 h 11708"/>
                <a:gd name="connsiteX1" fmla="*/ 1547 w 10000"/>
                <a:gd name="connsiteY1" fmla="*/ 2613 h 11708"/>
                <a:gd name="connsiteX2" fmla="*/ 2818 w 10000"/>
                <a:gd name="connsiteY2" fmla="*/ 631 h 11708"/>
                <a:gd name="connsiteX3" fmla="*/ 3149 w 10000"/>
                <a:gd name="connsiteY3" fmla="*/ 631 h 11708"/>
                <a:gd name="connsiteX4" fmla="*/ 4613 w 10000"/>
                <a:gd name="connsiteY4" fmla="*/ 3333 h 11708"/>
                <a:gd name="connsiteX5" fmla="*/ 4254 w 10000"/>
                <a:gd name="connsiteY5" fmla="*/ 270 h 11708"/>
                <a:gd name="connsiteX6" fmla="*/ 5691 w 10000"/>
                <a:gd name="connsiteY6" fmla="*/ 1712 h 11708"/>
                <a:gd name="connsiteX7" fmla="*/ 6188 w 10000"/>
                <a:gd name="connsiteY7" fmla="*/ 450 h 11708"/>
                <a:gd name="connsiteX8" fmla="*/ 7514 w 10000"/>
                <a:gd name="connsiteY8" fmla="*/ 2613 h 11708"/>
                <a:gd name="connsiteX9" fmla="*/ 8343 w 10000"/>
                <a:gd name="connsiteY9" fmla="*/ 450 h 11708"/>
                <a:gd name="connsiteX10" fmla="*/ 9834 w 10000"/>
                <a:gd name="connsiteY10" fmla="*/ 2613 h 11708"/>
                <a:gd name="connsiteX11" fmla="*/ 9337 w 10000"/>
                <a:gd name="connsiteY11" fmla="*/ 6937 h 11708"/>
                <a:gd name="connsiteX12" fmla="*/ 7735 w 10000"/>
                <a:gd name="connsiteY12" fmla="*/ 7658 h 11708"/>
                <a:gd name="connsiteX13" fmla="*/ 7901 w 10000"/>
                <a:gd name="connsiteY13" fmla="*/ 9279 h 11708"/>
                <a:gd name="connsiteX14" fmla="*/ 5552 w 10000"/>
                <a:gd name="connsiteY14" fmla="*/ 8919 h 11708"/>
                <a:gd name="connsiteX15" fmla="*/ 4557 w 10000"/>
                <a:gd name="connsiteY15" fmla="*/ 10000 h 11708"/>
                <a:gd name="connsiteX16" fmla="*/ 3858 w 10000"/>
                <a:gd name="connsiteY16" fmla="*/ 11378 h 11708"/>
                <a:gd name="connsiteX17" fmla="*/ 1243 w 10000"/>
                <a:gd name="connsiteY17" fmla="*/ 8018 h 11708"/>
                <a:gd name="connsiteX18" fmla="*/ 709 w 10000"/>
                <a:gd name="connsiteY18" fmla="*/ 8622 h 11708"/>
                <a:gd name="connsiteX19" fmla="*/ 221 w 10000"/>
                <a:gd name="connsiteY19" fmla="*/ 6937 h 11708"/>
                <a:gd name="connsiteX20" fmla="*/ 55 w 10000"/>
                <a:gd name="connsiteY20" fmla="*/ 3694 h 11708"/>
                <a:gd name="connsiteX21" fmla="*/ 552 w 10000"/>
                <a:gd name="connsiteY21" fmla="*/ 1532 h 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1708">
                  <a:moveTo>
                    <a:pt x="552" y="1532"/>
                  </a:moveTo>
                  <a:cubicBezTo>
                    <a:pt x="801" y="1351"/>
                    <a:pt x="1171" y="2770"/>
                    <a:pt x="1547" y="2613"/>
                  </a:cubicBezTo>
                  <a:cubicBezTo>
                    <a:pt x="1923" y="2455"/>
                    <a:pt x="2552" y="968"/>
                    <a:pt x="2818" y="631"/>
                  </a:cubicBezTo>
                  <a:cubicBezTo>
                    <a:pt x="3084" y="293"/>
                    <a:pt x="2849" y="180"/>
                    <a:pt x="3149" y="631"/>
                  </a:cubicBezTo>
                  <a:cubicBezTo>
                    <a:pt x="3450" y="1081"/>
                    <a:pt x="4430" y="3401"/>
                    <a:pt x="4613" y="3333"/>
                  </a:cubicBezTo>
                  <a:cubicBezTo>
                    <a:pt x="4796" y="3266"/>
                    <a:pt x="4075" y="541"/>
                    <a:pt x="4254" y="270"/>
                  </a:cubicBezTo>
                  <a:cubicBezTo>
                    <a:pt x="4434" y="0"/>
                    <a:pt x="5369" y="1689"/>
                    <a:pt x="5691" y="1712"/>
                  </a:cubicBezTo>
                  <a:cubicBezTo>
                    <a:pt x="6012" y="1734"/>
                    <a:pt x="5884" y="293"/>
                    <a:pt x="6188" y="450"/>
                  </a:cubicBezTo>
                  <a:cubicBezTo>
                    <a:pt x="6492" y="608"/>
                    <a:pt x="7155" y="2613"/>
                    <a:pt x="7514" y="2613"/>
                  </a:cubicBezTo>
                  <a:cubicBezTo>
                    <a:pt x="7873" y="2613"/>
                    <a:pt x="7956" y="450"/>
                    <a:pt x="8343" y="450"/>
                  </a:cubicBezTo>
                  <a:cubicBezTo>
                    <a:pt x="8729" y="450"/>
                    <a:pt x="9669" y="1532"/>
                    <a:pt x="9834" y="2613"/>
                  </a:cubicBezTo>
                  <a:cubicBezTo>
                    <a:pt x="10000" y="3694"/>
                    <a:pt x="9686" y="6104"/>
                    <a:pt x="9337" y="6937"/>
                  </a:cubicBezTo>
                  <a:cubicBezTo>
                    <a:pt x="8988" y="7770"/>
                    <a:pt x="7973" y="7275"/>
                    <a:pt x="7735" y="7658"/>
                  </a:cubicBezTo>
                  <a:cubicBezTo>
                    <a:pt x="7497" y="8041"/>
                    <a:pt x="8263" y="9077"/>
                    <a:pt x="7901" y="9279"/>
                  </a:cubicBezTo>
                  <a:cubicBezTo>
                    <a:pt x="7538" y="9482"/>
                    <a:pt x="6109" y="8799"/>
                    <a:pt x="5552" y="8919"/>
                  </a:cubicBezTo>
                  <a:cubicBezTo>
                    <a:pt x="4995" y="9039"/>
                    <a:pt x="4839" y="9590"/>
                    <a:pt x="4557" y="10000"/>
                  </a:cubicBezTo>
                  <a:cubicBezTo>
                    <a:pt x="4275" y="10410"/>
                    <a:pt x="4410" y="11708"/>
                    <a:pt x="3858" y="11378"/>
                  </a:cubicBezTo>
                  <a:cubicBezTo>
                    <a:pt x="3306" y="11048"/>
                    <a:pt x="1768" y="8477"/>
                    <a:pt x="1243" y="8018"/>
                  </a:cubicBezTo>
                  <a:cubicBezTo>
                    <a:pt x="718" y="7559"/>
                    <a:pt x="878" y="8802"/>
                    <a:pt x="709" y="8622"/>
                  </a:cubicBezTo>
                  <a:cubicBezTo>
                    <a:pt x="540" y="8442"/>
                    <a:pt x="330" y="7758"/>
                    <a:pt x="221" y="6937"/>
                  </a:cubicBezTo>
                  <a:cubicBezTo>
                    <a:pt x="112" y="6116"/>
                    <a:pt x="0" y="4595"/>
                    <a:pt x="55" y="3694"/>
                  </a:cubicBezTo>
                  <a:cubicBezTo>
                    <a:pt x="110" y="2793"/>
                    <a:pt x="304" y="1712"/>
                    <a:pt x="552" y="1532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99" name="Text Box 59"/>
            <p:cNvSpPr txBox="1">
              <a:spLocks noChangeArrowheads="1"/>
            </p:cNvSpPr>
            <p:nvPr/>
          </p:nvSpPr>
          <p:spPr bwMode="auto">
            <a:xfrm>
              <a:off x="3140609" y="5983582"/>
              <a:ext cx="2605498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de-DE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tx2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communication network</a:t>
              </a:r>
            </a:p>
          </p:txBody>
        </p:sp>
        <p:cxnSp>
          <p:nvCxnSpPr>
            <p:cNvPr id="100" name="AutoShape 60"/>
            <p:cNvCxnSpPr>
              <a:cxnSpLocks noChangeShapeType="1"/>
              <a:stCxn id="82" idx="2"/>
              <a:endCxn id="98" idx="0"/>
            </p:cNvCxnSpPr>
            <p:nvPr/>
          </p:nvCxnSpPr>
          <p:spPr bwMode="auto">
            <a:xfrm>
              <a:off x="2490684" y="5664685"/>
              <a:ext cx="144215" cy="239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AutoShape 61"/>
            <p:cNvCxnSpPr>
              <a:cxnSpLocks noChangeShapeType="1"/>
              <a:stCxn id="85" idx="2"/>
              <a:endCxn id="98" idx="3"/>
            </p:cNvCxnSpPr>
            <p:nvPr/>
          </p:nvCxnSpPr>
          <p:spPr bwMode="auto">
            <a:xfrm>
              <a:off x="3718321" y="5664685"/>
              <a:ext cx="48067" cy="18936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2" name="AutoShape 62"/>
            <p:cNvCxnSpPr>
              <a:cxnSpLocks noChangeShapeType="1"/>
              <a:stCxn id="88" idx="2"/>
              <a:endCxn id="98" idx="6"/>
            </p:cNvCxnSpPr>
            <p:nvPr/>
          </p:nvCxnSpPr>
          <p:spPr bwMode="auto">
            <a:xfrm flipH="1">
              <a:off x="4873914" y="5664685"/>
              <a:ext cx="72044" cy="249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AutoShape 63"/>
            <p:cNvCxnSpPr>
              <a:cxnSpLocks noChangeShapeType="1"/>
              <a:stCxn id="91" idx="2"/>
              <a:endCxn id="98" idx="10"/>
            </p:cNvCxnSpPr>
            <p:nvPr/>
          </p:nvCxnSpPr>
          <p:spPr bwMode="auto">
            <a:xfrm flipH="1">
              <a:off x="6678980" y="5664685"/>
              <a:ext cx="216754" cy="2989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711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MPI?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standard</a:t>
                </a:r>
                <a:r>
                  <a:rPr lang="en-US" sz="2000" dirty="0"/>
                  <a:t> that specifies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rules</a:t>
                </a:r>
                <a:r>
                  <a:rPr lang="en-US" sz="2000" dirty="0"/>
                  <a:t> &amp;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functionality</a:t>
                </a:r>
                <a:r>
                  <a:rPr lang="en-US" sz="2000" dirty="0"/>
                  <a:t> to facilitate parallel programming through message passing</a:t>
                </a:r>
              </a:p>
              <a:p>
                <a:pPr lvl="1"/>
                <a:r>
                  <a:rPr lang="en-US" sz="1800" dirty="0"/>
                  <a:t>Specifies a set of operations, but says nothing about their implementation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MPI: a widely accepted standard, many vendors implemented 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MPI code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is portable</a:t>
                </a:r>
                <a:endParaRPr lang="en-US" sz="22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000" dirty="0"/>
              </a:p>
              <a:p>
                <a:pPr>
                  <a:lnSpc>
                    <a:spcPct val="100000"/>
                  </a:lnSpc>
                </a:pP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Note: MPI is not a library. It’s a specification of services as well as guarantees regarding data safety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D97-8277-4563-975A-36E30C6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Cartoon of the day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7497D-EE03-4785-AEDC-E197C97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881EDA3-E4D0-4388-B55F-96A09DA235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[P.C. Vey]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881EDA3-E4D0-4388-B55F-96A09DA23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70E4D7-623E-4CB2-B882-C9E827A6B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14" y="1087124"/>
            <a:ext cx="7218572" cy="51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MPI implementations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Early implementation of MPI: </a:t>
            </a:r>
            <a:r>
              <a:rPr lang="en-US" sz="2000" dirty="0">
                <a:solidFill>
                  <a:srgbClr val="0070C0"/>
                </a:solidFill>
              </a:rPr>
              <a:t>MPICH</a:t>
            </a:r>
            <a:r>
              <a:rPr lang="en-US" sz="2000" dirty="0"/>
              <a:t> (this is a library that implements [some of] the MPI specifications)</a:t>
            </a:r>
          </a:p>
          <a:p>
            <a:pPr lvl="1"/>
            <a:r>
              <a:rPr lang="en-US" sz="1800" dirty="0"/>
              <a:t>The CH comes from Chameleon, the software layer used in the original MPICH to provide portability to the existing message-passing systems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rgbClr val="0070C0"/>
                </a:solidFill>
              </a:rPr>
              <a:t>OpenMPI</a:t>
            </a:r>
            <a:r>
              <a:rPr lang="en-US" sz="2000" dirty="0"/>
              <a:t>: another library that implements [some of] the MPI specifications</a:t>
            </a:r>
          </a:p>
          <a:p>
            <a:pPr lvl="1"/>
            <a:r>
              <a:rPr lang="en-US" sz="1800" dirty="0"/>
              <a:t>Joint effort of several groups from Los Alamos, Tennessee, Indiana University, Europe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000" dirty="0"/>
              <a:t>Just as we discussed for OpenMP, MPI is a standard and different vendor provide libraries that implement a certain version of the standard and a certain set of features defined in that version of the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82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Where can we use MPI?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Message passing can be used wherever it is possible for processes to exchange messages:</a:t>
            </a:r>
          </a:p>
          <a:p>
            <a:pPr lvl="2"/>
            <a:endParaRPr lang="en-US" sz="800" dirty="0"/>
          </a:p>
          <a:p>
            <a:pPr lvl="1"/>
            <a:r>
              <a:rPr lang="en-US" sz="1800" dirty="0"/>
              <a:t>Distributed memory systems</a:t>
            </a:r>
          </a:p>
          <a:p>
            <a:pPr lvl="1"/>
            <a:endParaRPr lang="en-US" dirty="0"/>
          </a:p>
          <a:p>
            <a:pPr lvl="1"/>
            <a:r>
              <a:rPr lang="en-US" sz="1800" dirty="0"/>
              <a:t>Network of workstations</a:t>
            </a:r>
          </a:p>
          <a:p>
            <a:pPr lvl="1"/>
            <a:endParaRPr lang="en-US" dirty="0"/>
          </a:p>
          <a:p>
            <a:pPr lvl="1"/>
            <a:r>
              <a:rPr lang="en-US" sz="1800" dirty="0"/>
              <a:t>Even on one </a:t>
            </a:r>
            <a:r>
              <a:rPr lang="en-US" sz="1800" dirty="0">
                <a:solidFill>
                  <a:srgbClr val="00B050"/>
                </a:solidFill>
              </a:rPr>
              <a:t>workstation</a:t>
            </a:r>
            <a:r>
              <a:rPr lang="en-US" sz="1800" dirty="0"/>
              <a:t> that has many cores</a:t>
            </a:r>
          </a:p>
          <a:p>
            <a:pPr lvl="2"/>
            <a:r>
              <a:rPr lang="en-US" sz="1600" dirty="0"/>
              <a:t>An MPI job run on one workstation does not pass data over a network; it does so through the main memory</a:t>
            </a:r>
          </a:p>
          <a:p>
            <a:pPr lvl="2"/>
            <a:r>
              <a:rPr lang="en-US" sz="1600" dirty="0"/>
              <a:t>Important Note: the ranks share the same physical memory, but they are each tied to separate virtual memory spaces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04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MPI vs OpenMP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Assume 16 threads/ranks on one workstation (assume one socket, 16-core processor)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600" dirty="0"/>
              <a:t>If 16 </a:t>
            </a:r>
            <a:r>
              <a:rPr lang="en-US" sz="1600" dirty="0">
                <a:solidFill>
                  <a:srgbClr val="0070C0"/>
                </a:solidFill>
              </a:rPr>
              <a:t>OpenMP</a:t>
            </a:r>
            <a:r>
              <a:rPr lang="en-US" sz="1600" dirty="0"/>
              <a:t> threads, they will operate against the same virtual memory</a:t>
            </a:r>
          </a:p>
          <a:p>
            <a:pPr lvl="2"/>
            <a:r>
              <a:rPr lang="en-US" sz="1400" dirty="0"/>
              <a:t>They are relatively lightweight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If 16 </a:t>
            </a:r>
            <a:r>
              <a:rPr lang="en-US" sz="1600" dirty="0">
                <a:solidFill>
                  <a:srgbClr val="0070C0"/>
                </a:solidFill>
              </a:rPr>
              <a:t>MPI</a:t>
            </a:r>
            <a:r>
              <a:rPr lang="en-US" sz="1600" dirty="0"/>
              <a:t> ranks, they do not operate against the same virtual memory </a:t>
            </a:r>
          </a:p>
          <a:p>
            <a:pPr lvl="2"/>
            <a:r>
              <a:rPr lang="en-US" sz="1400" dirty="0"/>
              <a:t>There will be 16*distinct* processes, each with its virtual memory space</a:t>
            </a:r>
          </a:p>
          <a:p>
            <a:pPr lvl="2"/>
            <a:r>
              <a:rPr lang="en-US" sz="1400" dirty="0"/>
              <a:t>The OS will see 16 processes, they might as well be Matlab, python program running, </a:t>
            </a:r>
            <a:r>
              <a:rPr lang="en-US" sz="1400" dirty="0" err="1"/>
              <a:t>spotify</a:t>
            </a:r>
            <a:r>
              <a:rPr lang="en-US" sz="1400" dirty="0"/>
              <a:t>, chrome, etc.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threads as in OpenMP have a </a:t>
            </a:r>
            <a:r>
              <a:rPr lang="en-US" sz="1600" i="1" dirty="0"/>
              <a:t>lower runtime overhead</a:t>
            </a:r>
            <a:r>
              <a:rPr lang="en-US" sz="1600" dirty="0"/>
              <a:t> than processes as in MPI</a:t>
            </a:r>
          </a:p>
          <a:p>
            <a:pPr lvl="2"/>
            <a:r>
              <a:rPr lang="en-US" sz="1400" dirty="0"/>
              <a:t>Handling threads vs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83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 vs.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When would you use GPU computing and when would you use MPI-based parallel programming?</a:t>
            </a:r>
          </a:p>
          <a:p>
            <a:pPr lvl="3"/>
            <a:endParaRPr lang="en-US" sz="8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 GPU </a:t>
            </a:r>
          </a:p>
          <a:p>
            <a:pPr lvl="2"/>
            <a:r>
              <a:rPr lang="en-US" sz="1400" dirty="0"/>
              <a:t>If your data fits the memory constraints associated with GPU computing</a:t>
            </a:r>
          </a:p>
          <a:p>
            <a:pPr lvl="2"/>
            <a:r>
              <a:rPr lang="en-US" sz="1400" dirty="0"/>
              <a:t>You have parallelism at a fine grain so that you the SIMD paradigm applies</a:t>
            </a:r>
          </a:p>
          <a:p>
            <a:pPr lvl="2"/>
            <a:r>
              <a:rPr lang="en-US" sz="1400" dirty="0"/>
              <a:t>Example: Image processing</a:t>
            </a:r>
          </a:p>
          <a:p>
            <a:pPr lvl="4"/>
            <a:endParaRPr lang="en-US" sz="11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 MPI-enabled parallel programming</a:t>
            </a:r>
          </a:p>
          <a:p>
            <a:pPr lvl="2"/>
            <a:r>
              <a:rPr lang="en-US" sz="1400" dirty="0"/>
              <a:t>If you have a very large problem, with a lot of data that needs to be spread out across several machines</a:t>
            </a:r>
          </a:p>
          <a:p>
            <a:pPr lvl="2"/>
            <a:r>
              <a:rPr lang="en-US" sz="1400" dirty="0"/>
              <a:t>Example: Large-scale CFD, FEA – sophisticated, multi-stage algorithms</a:t>
            </a:r>
          </a:p>
          <a:p>
            <a:endParaRPr lang="en-US" sz="2000" dirty="0"/>
          </a:p>
          <a:p>
            <a:r>
              <a:rPr lang="en-US" sz="2000" dirty="0"/>
              <a:t>NOTE: there are many machines on which HPC is done using both MPI and CUDA</a:t>
            </a:r>
          </a:p>
          <a:p>
            <a:pPr lvl="3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4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care about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Widely used in Scientific Computing; MPI has </a:t>
            </a:r>
            <a:r>
              <a:rPr lang="en-US" dirty="0">
                <a:solidFill>
                  <a:srgbClr val="0070C0"/>
                </a:solidFill>
              </a:rPr>
              <a:t>FORTRAN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 bindings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MPI is what enables supercomputers to run at </a:t>
            </a:r>
            <a:r>
              <a:rPr lang="en-US" dirty="0" err="1"/>
              <a:t>PFlops</a:t>
            </a:r>
            <a:r>
              <a:rPr lang="en-US" dirty="0"/>
              <a:t> rates</a:t>
            </a:r>
          </a:p>
          <a:p>
            <a:pPr lvl="1"/>
            <a:r>
              <a:rPr lang="en-US" dirty="0"/>
              <a:t>At the node level:</a:t>
            </a:r>
          </a:p>
          <a:p>
            <a:pPr lvl="2"/>
            <a:r>
              <a:rPr lang="en-US" dirty="0"/>
              <a:t>An MPI rank might use OpenMP the multiple cores available on a node</a:t>
            </a:r>
          </a:p>
          <a:p>
            <a:pPr lvl="2"/>
            <a:r>
              <a:rPr lang="en-US" dirty="0"/>
              <a:t>An OpenMP thread might use a GPU to launch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4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Pluses and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000" dirty="0"/>
              <a:t>Pluses:</a:t>
            </a:r>
          </a:p>
          <a:p>
            <a:pPr lvl="1"/>
            <a:r>
              <a:rPr lang="en-US" sz="1800" dirty="0"/>
              <a:t>Access to lots of memory (across many nodes…)</a:t>
            </a:r>
          </a:p>
          <a:p>
            <a:pPr lvl="1"/>
            <a:r>
              <a:rPr lang="en-US" sz="1800" dirty="0"/>
              <a:t>Access to a lot of processors (across many nodes…)</a:t>
            </a:r>
          </a:p>
          <a:p>
            <a:pPr lvl="1"/>
            <a:r>
              <a:rPr lang="en-US" sz="1800" dirty="0"/>
              <a:t>Better scalability - No cache coherence overhead at all when two ranks run on different nodes</a:t>
            </a:r>
          </a:p>
          <a:p>
            <a:pPr lvl="2"/>
            <a:r>
              <a:rPr lang="en-US" sz="1600" dirty="0"/>
              <a:t>Large MPI jobs involve tens of thousands of processes, each running heavy weight code</a:t>
            </a:r>
          </a:p>
          <a:p>
            <a:endParaRPr lang="en-US" sz="2000" dirty="0"/>
          </a:p>
          <a:p>
            <a:r>
              <a:rPr lang="en-US" sz="2000" dirty="0"/>
              <a:t>Minuses:</a:t>
            </a:r>
          </a:p>
          <a:p>
            <a:pPr lvl="1"/>
            <a:r>
              <a:rPr lang="en-US" sz="1800" dirty="0"/>
              <a:t>High latency in node-to-node communication</a:t>
            </a:r>
          </a:p>
          <a:p>
            <a:pPr lvl="1"/>
            <a:r>
              <a:rPr lang="en-US" sz="1800" dirty="0"/>
              <a:t>Low bandwidth compared to what we’ve seen so far (GPU &amp; OpenMP on a workstation)</a:t>
            </a:r>
          </a:p>
          <a:p>
            <a:pPr lvl="1"/>
            <a:r>
              <a:rPr lang="en-US" sz="1800" dirty="0"/>
              <a:t>It’s your  responsibility to share data amongst ranks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NOTE: up-to-date typical latencies &amp; bandwidth of various systems available </a:t>
            </a:r>
            <a:r>
              <a:rPr lang="en-US" sz="2200" dirty="0">
                <a:hlinkClick r:id="rId2"/>
              </a:rPr>
              <a:t>here</a:t>
            </a:r>
            <a:endParaRPr lang="en-US" sz="2200" dirty="0"/>
          </a:p>
          <a:p>
            <a:pPr lvl="1"/>
            <a:r>
              <a:rPr lang="en-US" sz="1800" dirty="0"/>
              <a:t>Ranges: 5-10 </a:t>
            </a:r>
            <a:r>
              <a:rPr lang="en-US" sz="1800" dirty="0" err="1"/>
              <a:t>usec</a:t>
            </a:r>
            <a:r>
              <a:rPr lang="en-US" sz="1800" dirty="0"/>
              <a:t> &amp; 1-80 GB/s (BW depends heavily on size of the big-iron machine; more like 1-5 GB/s)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52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2"/>
          <p:cNvSpPr txBox="1"/>
          <p:nvPr/>
        </p:nvSpPr>
        <p:spPr>
          <a:xfrm>
            <a:off x="1428466" y="1330236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available: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OpenMPI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MVAPICH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MVAPICH2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OpenMPI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default on Euler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load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OpenMPI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 variables: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not needed, should be done automatically for you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3352800" y="4800600"/>
            <a:ext cx="4648200" cy="39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 module load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openmpi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4CD1D-634B-4273-946B-86B64DFD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on Euler [Selecting MPI Distribution]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946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9212" y="2340360"/>
            <a:ext cx="9902468" cy="23908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MPI distributions provide wrapper scripts named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mpicc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mpicxx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–L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 flags for MPI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 any options to your native compiler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similar to what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nvcc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did for CUDA – it’s a compile driver…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779898" y="4954282"/>
            <a:ext cx="6324600" cy="450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mpicxx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integrate_mpi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integrate_mpi.cpp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C136-8A88-4132-A937-18271887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MPI Code by Hand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455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4"/>
          <p:cNvSpPr/>
          <p:nvPr/>
        </p:nvSpPr>
        <p:spPr>
          <a:xfrm>
            <a:off x="1874280" y="1143000"/>
            <a:ext cx="726948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### BEGINNING OF submit_mpi.sh SCRIPT ###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#!/bin/bash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#SBATCH -t 0-5:0:0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#SBATCH -o output.txt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cd $SLURM_SUBMIT_DIR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mpirun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./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integrate_mpi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### END OF SCRIPT ###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904999" y="3809880"/>
            <a:ext cx="8599449" cy="266712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sbatch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–p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wacc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=infiniband:1 -N 2 --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ntasks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-per-node=4 submit_mpi.sh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cat output.txt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32.121040666358297 in 2.171963s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sbatch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–p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wacc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=infiniband:1 -N 2 --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ntasks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-per-node=2 submit_mpi.sh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cat output.txt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32.121040666358297 in 4.600204s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sbatch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–p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wacc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=infiniband:1 -N 1 --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ntasks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-per-node=1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$ cat output.txt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32.121040666358297 in 15.163330s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8B60-F5E0-4239-8050-727928C5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Example, Running on Euler </a:t>
            </a:r>
            <a:br>
              <a:rPr lang="en-US" dirty="0"/>
            </a:br>
            <a:r>
              <a:rPr lang="en-US" dirty="0"/>
              <a:t>[Context: running the executable </a:t>
            </a:r>
            <a:r>
              <a:rPr lang="en-US" dirty="0" err="1"/>
              <a:t>integrate_mpi</a:t>
            </a:r>
            <a:r>
              <a:rPr lang="en-US" dirty="0"/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930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2"/>
          <p:cNvSpPr txBox="1"/>
          <p:nvPr/>
        </p:nvSpPr>
        <p:spPr>
          <a:xfrm>
            <a:off x="1600320" y="4069440"/>
            <a:ext cx="8991360" cy="2514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-np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set automatically by SLURM. Do not use it.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machinefile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be set automatically by SLURM. Do not use it.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mpirun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manpage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more options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057520" y="1828800"/>
            <a:ext cx="7772280" cy="39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mpirun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[-np #] [-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machinefile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file] &lt;program&gt; [&lt;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&gt;]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676280" y="2666880"/>
            <a:ext cx="2514240" cy="1050193"/>
          </a:xfrm>
          <a:prstGeom prst="rect">
            <a:avLst/>
          </a:prstGeom>
          <a:ln>
            <a:solidFill>
              <a:srgbClr val="C7C7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Number of processors. Inside SLURM, this is handled automatically.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4350720" y="2666880"/>
            <a:ext cx="2811960" cy="959760"/>
          </a:xfrm>
          <a:prstGeom prst="rect">
            <a:avLst/>
          </a:prstGeom>
          <a:ln>
            <a:solidFill>
              <a:srgbClr val="C7C7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of hostnames to use. Inside SLURM, this is handled automatically.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stomShape 7"/>
          <p:cNvSpPr/>
          <p:nvPr/>
        </p:nvSpPr>
        <p:spPr>
          <a:xfrm flipH="1">
            <a:off x="3505080" y="2228760"/>
            <a:ext cx="228240" cy="437760"/>
          </a:xfrm>
          <a:prstGeom prst="straightConnector1">
            <a:avLst/>
          </a:pr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6172320" y="2228760"/>
            <a:ext cx="360" cy="437760"/>
          </a:xfrm>
          <a:prstGeom prst="straightConnector1">
            <a:avLst/>
          </a:pr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7315320" y="2671200"/>
            <a:ext cx="2811960" cy="639000"/>
          </a:xfrm>
          <a:prstGeom prst="rect">
            <a:avLst/>
          </a:prstGeom>
          <a:ln>
            <a:solidFill>
              <a:srgbClr val="C7C7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program and its arguments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8458320" y="2228760"/>
            <a:ext cx="151920" cy="437760"/>
          </a:xfrm>
          <a:prstGeom prst="straightConnector1">
            <a:avLst/>
          </a:pr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8B6C2-6913-45F4-AE0B-96728555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MPI, In General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44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DFEB6-71C1-4A8E-AB7B-EEBAC0FB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2FBAD-92BD-4256-A480-238811C7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ME759 is not about remembering how to launch (or lunch?) a job on a cluster</a:t>
            </a:r>
          </a:p>
          <a:p>
            <a:pPr lvl="1"/>
            <a:r>
              <a:rPr lang="en-US" dirty="0"/>
              <a:t>This is where a sysadmin person steps in. For clusters, somebody like Colin is meant to set things 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the focus is on understanding how things work, how you can get the code to run fast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4FBCA-6806-47EA-AC10-1BCACEB7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32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Outline, Parallel Computing w/ MPI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659" y="1449705"/>
            <a:ext cx="10192385" cy="49323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dirty="0">
              <a:solidFill>
                <a:srgbClr val="BCBCBC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Introduction to message passing and MPI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Point-to-Point (P2P) Communication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Collective Actions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MPI Closing Remarks</a:t>
            </a:r>
          </a:p>
          <a:p>
            <a:pPr eaLnBrk="1" hangingPunct="1"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3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computing issue: Who am I? What’s my problem/task?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Parallel computing on the GPU, on multi-core chips, and multi-node (MPI) share one thing:</a:t>
            </a:r>
          </a:p>
          <a:p>
            <a:pPr lvl="3"/>
            <a:endParaRPr lang="en-US" sz="1400" dirty="0"/>
          </a:p>
          <a:p>
            <a:pPr lvl="1"/>
            <a:r>
              <a:rPr lang="en-US" dirty="0"/>
              <a:t>For each thread/rank a mechanism is in place to provide a </a:t>
            </a:r>
            <a:r>
              <a:rPr lang="en-US" dirty="0">
                <a:solidFill>
                  <a:srgbClr val="0070C0"/>
                </a:solidFill>
              </a:rPr>
              <a:t>unique ID</a:t>
            </a:r>
          </a:p>
          <a:p>
            <a:pPr lvl="2"/>
            <a:r>
              <a:rPr lang="en-US" dirty="0"/>
              <a:t>ID then used to figure out what that thread/rank ought to be doing</a:t>
            </a:r>
          </a:p>
          <a:p>
            <a:endParaRPr lang="en-US" sz="2200" dirty="0"/>
          </a:p>
          <a:p>
            <a:pPr lvl="1"/>
            <a:r>
              <a:rPr lang="en-US" dirty="0"/>
              <a:t>Specifically,</a:t>
            </a:r>
          </a:p>
          <a:p>
            <a:pPr lvl="2"/>
            <a:r>
              <a:rPr lang="en-US" sz="2000" dirty="0"/>
              <a:t>In CUDA you have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In </a:t>
            </a:r>
            <a:r>
              <a:rPr lang="en-US" sz="2000" dirty="0" err="1"/>
              <a:t>OpenMP</a:t>
            </a:r>
            <a:r>
              <a:rPr lang="en-US" sz="2000" dirty="0"/>
              <a:t> you have the </a:t>
            </a:r>
            <a:r>
              <a:rPr lang="en-US" sz="2000" dirty="0">
                <a:solidFill>
                  <a:srgbClr val="0070C0"/>
                </a:solidFill>
              </a:rPr>
              <a:t>thread ID</a:t>
            </a:r>
          </a:p>
          <a:p>
            <a:pPr lvl="2"/>
            <a:r>
              <a:rPr lang="en-US" sz="2000" dirty="0"/>
              <a:t>In MPI you have a process </a:t>
            </a:r>
            <a:r>
              <a:rPr lang="en-US" sz="2000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07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>
            <a:spLocks/>
          </p:cNvSpPr>
          <p:nvPr/>
        </p:nvSpPr>
        <p:spPr bwMode="auto">
          <a:xfrm>
            <a:off x="3720294" y="5760720"/>
            <a:ext cx="4356907" cy="645508"/>
          </a:xfrm>
          <a:custGeom>
            <a:avLst/>
            <a:gdLst>
              <a:gd name="T0" fmla="*/ 160 w 2896"/>
              <a:gd name="T1" fmla="*/ 68 h 444"/>
              <a:gd name="T2" fmla="*/ 448 w 2896"/>
              <a:gd name="T3" fmla="*/ 116 h 444"/>
              <a:gd name="T4" fmla="*/ 816 w 2896"/>
              <a:gd name="T5" fmla="*/ 28 h 444"/>
              <a:gd name="T6" fmla="*/ 912 w 2896"/>
              <a:gd name="T7" fmla="*/ 28 h 444"/>
              <a:gd name="T8" fmla="*/ 1336 w 2896"/>
              <a:gd name="T9" fmla="*/ 148 h 444"/>
              <a:gd name="T10" fmla="*/ 1232 w 2896"/>
              <a:gd name="T11" fmla="*/ 12 h 444"/>
              <a:gd name="T12" fmla="*/ 1648 w 2896"/>
              <a:gd name="T13" fmla="*/ 76 h 444"/>
              <a:gd name="T14" fmla="*/ 1792 w 2896"/>
              <a:gd name="T15" fmla="*/ 20 h 444"/>
              <a:gd name="T16" fmla="*/ 2176 w 2896"/>
              <a:gd name="T17" fmla="*/ 116 h 444"/>
              <a:gd name="T18" fmla="*/ 2416 w 2896"/>
              <a:gd name="T19" fmla="*/ 20 h 444"/>
              <a:gd name="T20" fmla="*/ 2848 w 2896"/>
              <a:gd name="T21" fmla="*/ 116 h 444"/>
              <a:gd name="T22" fmla="*/ 2704 w 2896"/>
              <a:gd name="T23" fmla="*/ 308 h 444"/>
              <a:gd name="T24" fmla="*/ 2240 w 2896"/>
              <a:gd name="T25" fmla="*/ 340 h 444"/>
              <a:gd name="T26" fmla="*/ 2288 w 2896"/>
              <a:gd name="T27" fmla="*/ 412 h 444"/>
              <a:gd name="T28" fmla="*/ 1608 w 2896"/>
              <a:gd name="T29" fmla="*/ 396 h 444"/>
              <a:gd name="T30" fmla="*/ 1224 w 2896"/>
              <a:gd name="T31" fmla="*/ 356 h 444"/>
              <a:gd name="T32" fmla="*/ 1224 w 2896"/>
              <a:gd name="T33" fmla="*/ 444 h 444"/>
              <a:gd name="T34" fmla="*/ 360 w 2896"/>
              <a:gd name="T35" fmla="*/ 356 h 444"/>
              <a:gd name="T36" fmla="*/ 368 w 2896"/>
              <a:gd name="T37" fmla="*/ 436 h 444"/>
              <a:gd name="T38" fmla="*/ 64 w 2896"/>
              <a:gd name="T39" fmla="*/ 308 h 444"/>
              <a:gd name="T40" fmla="*/ 16 w 2896"/>
              <a:gd name="T41" fmla="*/ 164 h 444"/>
              <a:gd name="T42" fmla="*/ 160 w 2896"/>
              <a:gd name="T43" fmla="*/ 68 h 4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552 w 10000"/>
              <a:gd name="connsiteY0" fmla="*/ 1532 h 11378"/>
              <a:gd name="connsiteX1" fmla="*/ 1547 w 10000"/>
              <a:gd name="connsiteY1" fmla="*/ 2613 h 11378"/>
              <a:gd name="connsiteX2" fmla="*/ 2818 w 10000"/>
              <a:gd name="connsiteY2" fmla="*/ 631 h 11378"/>
              <a:gd name="connsiteX3" fmla="*/ 3149 w 10000"/>
              <a:gd name="connsiteY3" fmla="*/ 631 h 11378"/>
              <a:gd name="connsiteX4" fmla="*/ 4613 w 10000"/>
              <a:gd name="connsiteY4" fmla="*/ 3333 h 11378"/>
              <a:gd name="connsiteX5" fmla="*/ 4254 w 10000"/>
              <a:gd name="connsiteY5" fmla="*/ 270 h 11378"/>
              <a:gd name="connsiteX6" fmla="*/ 5691 w 10000"/>
              <a:gd name="connsiteY6" fmla="*/ 1712 h 11378"/>
              <a:gd name="connsiteX7" fmla="*/ 6188 w 10000"/>
              <a:gd name="connsiteY7" fmla="*/ 450 h 11378"/>
              <a:gd name="connsiteX8" fmla="*/ 7514 w 10000"/>
              <a:gd name="connsiteY8" fmla="*/ 2613 h 11378"/>
              <a:gd name="connsiteX9" fmla="*/ 8343 w 10000"/>
              <a:gd name="connsiteY9" fmla="*/ 450 h 11378"/>
              <a:gd name="connsiteX10" fmla="*/ 9834 w 10000"/>
              <a:gd name="connsiteY10" fmla="*/ 2613 h 11378"/>
              <a:gd name="connsiteX11" fmla="*/ 9337 w 10000"/>
              <a:gd name="connsiteY11" fmla="*/ 6937 h 11378"/>
              <a:gd name="connsiteX12" fmla="*/ 7735 w 10000"/>
              <a:gd name="connsiteY12" fmla="*/ 7658 h 11378"/>
              <a:gd name="connsiteX13" fmla="*/ 7901 w 10000"/>
              <a:gd name="connsiteY13" fmla="*/ 9279 h 11378"/>
              <a:gd name="connsiteX14" fmla="*/ 5552 w 10000"/>
              <a:gd name="connsiteY14" fmla="*/ 8919 h 11378"/>
              <a:gd name="connsiteX15" fmla="*/ 4227 w 10000"/>
              <a:gd name="connsiteY15" fmla="*/ 8018 h 11378"/>
              <a:gd name="connsiteX16" fmla="*/ 3858 w 10000"/>
              <a:gd name="connsiteY16" fmla="*/ 11378 h 11378"/>
              <a:gd name="connsiteX17" fmla="*/ 1243 w 10000"/>
              <a:gd name="connsiteY17" fmla="*/ 8018 h 11378"/>
              <a:gd name="connsiteX18" fmla="*/ 1271 w 10000"/>
              <a:gd name="connsiteY18" fmla="*/ 9820 h 11378"/>
              <a:gd name="connsiteX19" fmla="*/ 221 w 10000"/>
              <a:gd name="connsiteY19" fmla="*/ 6937 h 11378"/>
              <a:gd name="connsiteX20" fmla="*/ 55 w 10000"/>
              <a:gd name="connsiteY20" fmla="*/ 3694 h 11378"/>
              <a:gd name="connsiteX21" fmla="*/ 552 w 10000"/>
              <a:gd name="connsiteY21" fmla="*/ 1532 h 1137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7735 w 10000"/>
              <a:gd name="connsiteY12" fmla="*/ 7658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1271 w 10000"/>
              <a:gd name="connsiteY18" fmla="*/ 9820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7735 w 10000"/>
              <a:gd name="connsiteY12" fmla="*/ 7658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709 w 10000"/>
              <a:gd name="connsiteY18" fmla="*/ 8622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532 h 11708"/>
              <a:gd name="connsiteX1" fmla="*/ 1547 w 10000"/>
              <a:gd name="connsiteY1" fmla="*/ 2613 h 11708"/>
              <a:gd name="connsiteX2" fmla="*/ 2818 w 10000"/>
              <a:gd name="connsiteY2" fmla="*/ 631 h 11708"/>
              <a:gd name="connsiteX3" fmla="*/ 3149 w 10000"/>
              <a:gd name="connsiteY3" fmla="*/ 631 h 11708"/>
              <a:gd name="connsiteX4" fmla="*/ 4613 w 10000"/>
              <a:gd name="connsiteY4" fmla="*/ 3333 h 11708"/>
              <a:gd name="connsiteX5" fmla="*/ 4254 w 10000"/>
              <a:gd name="connsiteY5" fmla="*/ 270 h 11708"/>
              <a:gd name="connsiteX6" fmla="*/ 5691 w 10000"/>
              <a:gd name="connsiteY6" fmla="*/ 1712 h 11708"/>
              <a:gd name="connsiteX7" fmla="*/ 6188 w 10000"/>
              <a:gd name="connsiteY7" fmla="*/ 450 h 11708"/>
              <a:gd name="connsiteX8" fmla="*/ 7514 w 10000"/>
              <a:gd name="connsiteY8" fmla="*/ 2613 h 11708"/>
              <a:gd name="connsiteX9" fmla="*/ 8343 w 10000"/>
              <a:gd name="connsiteY9" fmla="*/ 450 h 11708"/>
              <a:gd name="connsiteX10" fmla="*/ 9834 w 10000"/>
              <a:gd name="connsiteY10" fmla="*/ 2613 h 11708"/>
              <a:gd name="connsiteX11" fmla="*/ 9337 w 10000"/>
              <a:gd name="connsiteY11" fmla="*/ 6937 h 11708"/>
              <a:gd name="connsiteX12" fmla="*/ 8405 w 10000"/>
              <a:gd name="connsiteY12" fmla="*/ 8622 h 11708"/>
              <a:gd name="connsiteX13" fmla="*/ 7901 w 10000"/>
              <a:gd name="connsiteY13" fmla="*/ 9279 h 11708"/>
              <a:gd name="connsiteX14" fmla="*/ 5552 w 10000"/>
              <a:gd name="connsiteY14" fmla="*/ 8919 h 11708"/>
              <a:gd name="connsiteX15" fmla="*/ 4557 w 10000"/>
              <a:gd name="connsiteY15" fmla="*/ 10000 h 11708"/>
              <a:gd name="connsiteX16" fmla="*/ 3858 w 10000"/>
              <a:gd name="connsiteY16" fmla="*/ 11378 h 11708"/>
              <a:gd name="connsiteX17" fmla="*/ 1243 w 10000"/>
              <a:gd name="connsiteY17" fmla="*/ 8018 h 11708"/>
              <a:gd name="connsiteX18" fmla="*/ 709 w 10000"/>
              <a:gd name="connsiteY18" fmla="*/ 8622 h 11708"/>
              <a:gd name="connsiteX19" fmla="*/ 221 w 10000"/>
              <a:gd name="connsiteY19" fmla="*/ 6937 h 11708"/>
              <a:gd name="connsiteX20" fmla="*/ 55 w 10000"/>
              <a:gd name="connsiteY20" fmla="*/ 3694 h 11708"/>
              <a:gd name="connsiteX21" fmla="*/ 552 w 10000"/>
              <a:gd name="connsiteY21" fmla="*/ 1532 h 11708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552 w 10000"/>
              <a:gd name="connsiteY14" fmla="*/ 8882 h 11671"/>
              <a:gd name="connsiteX15" fmla="*/ 4557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  <a:gd name="connsiteX0" fmla="*/ 552 w 10000"/>
              <a:gd name="connsiteY0" fmla="*/ 1495 h 11901"/>
              <a:gd name="connsiteX1" fmla="*/ 1547 w 10000"/>
              <a:gd name="connsiteY1" fmla="*/ 2576 h 11901"/>
              <a:gd name="connsiteX2" fmla="*/ 2818 w 10000"/>
              <a:gd name="connsiteY2" fmla="*/ 594 h 11901"/>
              <a:gd name="connsiteX3" fmla="*/ 3149 w 10000"/>
              <a:gd name="connsiteY3" fmla="*/ 594 h 11901"/>
              <a:gd name="connsiteX4" fmla="*/ 4032 w 10000"/>
              <a:gd name="connsiteY4" fmla="*/ 3074 h 11901"/>
              <a:gd name="connsiteX5" fmla="*/ 4254 w 10000"/>
              <a:gd name="connsiteY5" fmla="*/ 233 h 11901"/>
              <a:gd name="connsiteX6" fmla="*/ 5691 w 10000"/>
              <a:gd name="connsiteY6" fmla="*/ 1675 h 11901"/>
              <a:gd name="connsiteX7" fmla="*/ 6188 w 10000"/>
              <a:gd name="connsiteY7" fmla="*/ 413 h 11901"/>
              <a:gd name="connsiteX8" fmla="*/ 7514 w 10000"/>
              <a:gd name="connsiteY8" fmla="*/ 2576 h 11901"/>
              <a:gd name="connsiteX9" fmla="*/ 8343 w 10000"/>
              <a:gd name="connsiteY9" fmla="*/ 413 h 11901"/>
              <a:gd name="connsiteX10" fmla="*/ 9834 w 10000"/>
              <a:gd name="connsiteY10" fmla="*/ 2576 h 11901"/>
              <a:gd name="connsiteX11" fmla="*/ 9337 w 10000"/>
              <a:gd name="connsiteY11" fmla="*/ 6900 h 11901"/>
              <a:gd name="connsiteX12" fmla="*/ 8405 w 10000"/>
              <a:gd name="connsiteY12" fmla="*/ 8585 h 11901"/>
              <a:gd name="connsiteX13" fmla="*/ 7901 w 10000"/>
              <a:gd name="connsiteY13" fmla="*/ 9242 h 11901"/>
              <a:gd name="connsiteX14" fmla="*/ 5552 w 10000"/>
              <a:gd name="connsiteY14" fmla="*/ 8882 h 11901"/>
              <a:gd name="connsiteX15" fmla="*/ 4732 w 10000"/>
              <a:gd name="connsiteY15" fmla="*/ 11341 h 11901"/>
              <a:gd name="connsiteX16" fmla="*/ 3858 w 10000"/>
              <a:gd name="connsiteY16" fmla="*/ 11341 h 11901"/>
              <a:gd name="connsiteX17" fmla="*/ 1243 w 10000"/>
              <a:gd name="connsiteY17" fmla="*/ 7981 h 11901"/>
              <a:gd name="connsiteX18" fmla="*/ 709 w 10000"/>
              <a:gd name="connsiteY18" fmla="*/ 8585 h 11901"/>
              <a:gd name="connsiteX19" fmla="*/ 221 w 10000"/>
              <a:gd name="connsiteY19" fmla="*/ 6900 h 11901"/>
              <a:gd name="connsiteX20" fmla="*/ 55 w 10000"/>
              <a:gd name="connsiteY20" fmla="*/ 3657 h 11901"/>
              <a:gd name="connsiteX21" fmla="*/ 552 w 10000"/>
              <a:gd name="connsiteY21" fmla="*/ 1495 h 11901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552 w 10000"/>
              <a:gd name="connsiteY14" fmla="*/ 8882 h 11671"/>
              <a:gd name="connsiteX15" fmla="*/ 4732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  <a:gd name="connsiteX0" fmla="*/ 552 w 10000"/>
              <a:gd name="connsiteY0" fmla="*/ 1495 h 11671"/>
              <a:gd name="connsiteX1" fmla="*/ 1547 w 10000"/>
              <a:gd name="connsiteY1" fmla="*/ 2576 h 11671"/>
              <a:gd name="connsiteX2" fmla="*/ 2818 w 10000"/>
              <a:gd name="connsiteY2" fmla="*/ 594 h 11671"/>
              <a:gd name="connsiteX3" fmla="*/ 3149 w 10000"/>
              <a:gd name="connsiteY3" fmla="*/ 594 h 11671"/>
              <a:gd name="connsiteX4" fmla="*/ 4032 w 10000"/>
              <a:gd name="connsiteY4" fmla="*/ 3074 h 11671"/>
              <a:gd name="connsiteX5" fmla="*/ 4254 w 10000"/>
              <a:gd name="connsiteY5" fmla="*/ 233 h 11671"/>
              <a:gd name="connsiteX6" fmla="*/ 5691 w 10000"/>
              <a:gd name="connsiteY6" fmla="*/ 1675 h 11671"/>
              <a:gd name="connsiteX7" fmla="*/ 6188 w 10000"/>
              <a:gd name="connsiteY7" fmla="*/ 413 h 11671"/>
              <a:gd name="connsiteX8" fmla="*/ 7514 w 10000"/>
              <a:gd name="connsiteY8" fmla="*/ 2576 h 11671"/>
              <a:gd name="connsiteX9" fmla="*/ 8343 w 10000"/>
              <a:gd name="connsiteY9" fmla="*/ 413 h 11671"/>
              <a:gd name="connsiteX10" fmla="*/ 9834 w 10000"/>
              <a:gd name="connsiteY10" fmla="*/ 2576 h 11671"/>
              <a:gd name="connsiteX11" fmla="*/ 9337 w 10000"/>
              <a:gd name="connsiteY11" fmla="*/ 6900 h 11671"/>
              <a:gd name="connsiteX12" fmla="*/ 8405 w 10000"/>
              <a:gd name="connsiteY12" fmla="*/ 8585 h 11671"/>
              <a:gd name="connsiteX13" fmla="*/ 7901 w 10000"/>
              <a:gd name="connsiteY13" fmla="*/ 9242 h 11671"/>
              <a:gd name="connsiteX14" fmla="*/ 5956 w 10000"/>
              <a:gd name="connsiteY14" fmla="*/ 9963 h 11671"/>
              <a:gd name="connsiteX15" fmla="*/ 4732 w 10000"/>
              <a:gd name="connsiteY15" fmla="*/ 9963 h 11671"/>
              <a:gd name="connsiteX16" fmla="*/ 3858 w 10000"/>
              <a:gd name="connsiteY16" fmla="*/ 11341 h 11671"/>
              <a:gd name="connsiteX17" fmla="*/ 1243 w 10000"/>
              <a:gd name="connsiteY17" fmla="*/ 7981 h 11671"/>
              <a:gd name="connsiteX18" fmla="*/ 709 w 10000"/>
              <a:gd name="connsiteY18" fmla="*/ 8585 h 11671"/>
              <a:gd name="connsiteX19" fmla="*/ 221 w 10000"/>
              <a:gd name="connsiteY19" fmla="*/ 6900 h 11671"/>
              <a:gd name="connsiteX20" fmla="*/ 55 w 10000"/>
              <a:gd name="connsiteY20" fmla="*/ 3657 h 11671"/>
              <a:gd name="connsiteX21" fmla="*/ 552 w 10000"/>
              <a:gd name="connsiteY21" fmla="*/ 1495 h 1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00" h="11671">
                <a:moveTo>
                  <a:pt x="552" y="1495"/>
                </a:moveTo>
                <a:cubicBezTo>
                  <a:pt x="801" y="1314"/>
                  <a:pt x="1171" y="2733"/>
                  <a:pt x="1547" y="2576"/>
                </a:cubicBezTo>
                <a:cubicBezTo>
                  <a:pt x="1923" y="2418"/>
                  <a:pt x="2552" y="931"/>
                  <a:pt x="2818" y="594"/>
                </a:cubicBezTo>
                <a:cubicBezTo>
                  <a:pt x="3084" y="256"/>
                  <a:pt x="2947" y="181"/>
                  <a:pt x="3149" y="594"/>
                </a:cubicBezTo>
                <a:cubicBezTo>
                  <a:pt x="3351" y="1007"/>
                  <a:pt x="3849" y="3142"/>
                  <a:pt x="4032" y="3074"/>
                </a:cubicBezTo>
                <a:cubicBezTo>
                  <a:pt x="4215" y="3007"/>
                  <a:pt x="3978" y="466"/>
                  <a:pt x="4254" y="233"/>
                </a:cubicBezTo>
                <a:cubicBezTo>
                  <a:pt x="4531" y="0"/>
                  <a:pt x="5369" y="1652"/>
                  <a:pt x="5691" y="1675"/>
                </a:cubicBezTo>
                <a:cubicBezTo>
                  <a:pt x="6012" y="1697"/>
                  <a:pt x="5884" y="256"/>
                  <a:pt x="6188" y="413"/>
                </a:cubicBezTo>
                <a:cubicBezTo>
                  <a:pt x="6492" y="571"/>
                  <a:pt x="7155" y="2576"/>
                  <a:pt x="7514" y="2576"/>
                </a:cubicBezTo>
                <a:cubicBezTo>
                  <a:pt x="7873" y="2576"/>
                  <a:pt x="7956" y="413"/>
                  <a:pt x="8343" y="413"/>
                </a:cubicBezTo>
                <a:cubicBezTo>
                  <a:pt x="8729" y="413"/>
                  <a:pt x="9669" y="1495"/>
                  <a:pt x="9834" y="2576"/>
                </a:cubicBezTo>
                <a:cubicBezTo>
                  <a:pt x="10000" y="3657"/>
                  <a:pt x="9575" y="5899"/>
                  <a:pt x="9337" y="6900"/>
                </a:cubicBezTo>
                <a:cubicBezTo>
                  <a:pt x="9099" y="7902"/>
                  <a:pt x="8643" y="8202"/>
                  <a:pt x="8405" y="8585"/>
                </a:cubicBezTo>
                <a:cubicBezTo>
                  <a:pt x="8167" y="8968"/>
                  <a:pt x="8309" y="9012"/>
                  <a:pt x="7901" y="9242"/>
                </a:cubicBezTo>
                <a:cubicBezTo>
                  <a:pt x="7493" y="9472"/>
                  <a:pt x="6484" y="9843"/>
                  <a:pt x="5956" y="9963"/>
                </a:cubicBezTo>
                <a:cubicBezTo>
                  <a:pt x="5428" y="10083"/>
                  <a:pt x="5082" y="9733"/>
                  <a:pt x="4732" y="9963"/>
                </a:cubicBezTo>
                <a:cubicBezTo>
                  <a:pt x="4382" y="10193"/>
                  <a:pt x="4439" y="11671"/>
                  <a:pt x="3858" y="11341"/>
                </a:cubicBezTo>
                <a:cubicBezTo>
                  <a:pt x="3277" y="11011"/>
                  <a:pt x="1768" y="8440"/>
                  <a:pt x="1243" y="7981"/>
                </a:cubicBezTo>
                <a:cubicBezTo>
                  <a:pt x="718" y="7522"/>
                  <a:pt x="878" y="8765"/>
                  <a:pt x="709" y="8585"/>
                </a:cubicBezTo>
                <a:cubicBezTo>
                  <a:pt x="540" y="8405"/>
                  <a:pt x="330" y="7721"/>
                  <a:pt x="221" y="6900"/>
                </a:cubicBezTo>
                <a:cubicBezTo>
                  <a:pt x="112" y="6079"/>
                  <a:pt x="0" y="4558"/>
                  <a:pt x="55" y="3657"/>
                </a:cubicBezTo>
                <a:cubicBezTo>
                  <a:pt x="110" y="2756"/>
                  <a:pt x="304" y="1675"/>
                  <a:pt x="552" y="1495"/>
                </a:cubicBezTo>
                <a:close/>
              </a:path>
            </a:pathLst>
          </a:custGeom>
          <a:solidFill>
            <a:srgbClr val="FF99CC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The Rank &amp; The Communicator</a:t>
            </a:r>
            <a:br>
              <a:rPr lang="en-US" sz="2800" dirty="0"/>
            </a:br>
            <a:r>
              <a:rPr lang="en-US" sz="2400" dirty="0"/>
              <a:t>[As Facilitators for Data and Work Distribution]</a:t>
            </a:r>
            <a:endParaRPr lang="en-US" sz="2800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7E0DC-C3F2-4E80-A87F-1E0130A7D28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308" y="1677989"/>
            <a:ext cx="11832336" cy="2286000"/>
          </a:xfrm>
        </p:spPr>
        <p:txBody>
          <a:bodyPr/>
          <a:lstStyle/>
          <a:p>
            <a:pPr eaLnBrk="1" hangingPunct="1"/>
            <a:r>
              <a:rPr lang="en-GB" dirty="0"/>
              <a:t>To communicate with each other MPI processes need identifiers: </a:t>
            </a:r>
            <a:r>
              <a:rPr lang="en-GB" b="1" dirty="0"/>
              <a:t>rank = identifying number</a:t>
            </a:r>
          </a:p>
          <a:p>
            <a:pPr lvl="2"/>
            <a:endParaRPr lang="en-US" sz="1700" dirty="0"/>
          </a:p>
          <a:p>
            <a:pPr eaLnBrk="1" hangingPunct="1"/>
            <a:r>
              <a:rPr lang="en-US" dirty="0"/>
              <a:t>Work distribution decisions are based on the </a:t>
            </a:r>
            <a:r>
              <a:rPr lang="en-US" b="1" i="1" dirty="0"/>
              <a:t>rank</a:t>
            </a:r>
          </a:p>
          <a:p>
            <a:pPr lvl="1" eaLnBrk="1" hangingPunct="1"/>
            <a:r>
              <a:rPr lang="en-US" dirty="0"/>
              <a:t>Helps establish which process works on which data</a:t>
            </a:r>
          </a:p>
          <a:p>
            <a:pPr lvl="1" eaLnBrk="1" hangingPunct="1"/>
            <a:r>
              <a:rPr lang="en-US" dirty="0"/>
              <a:t>Just like we had thread and block indices in CUDA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192463" y="379857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myrank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268663" y="501459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32" name="AutoShape 7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3763963" y="4941571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4419600" y="379857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myrank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495800" y="501459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35" name="AutoShape 10"/>
          <p:cNvCxnSpPr>
            <a:cxnSpLocks noChangeShapeType="1"/>
            <a:stCxn id="33" idx="4"/>
            <a:endCxn id="34" idx="0"/>
          </p:cNvCxnSpPr>
          <p:nvPr/>
        </p:nvCxnSpPr>
        <p:spPr bwMode="auto">
          <a:xfrm>
            <a:off x="4991100" y="4941571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648325" y="379857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myrank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724526" y="5014595"/>
            <a:ext cx="989013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38" name="AutoShape 13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219825" y="4941571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7597775" y="3798570"/>
            <a:ext cx="11430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myrank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7673975" y="5014595"/>
            <a:ext cx="990600" cy="5778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</p:txBody>
      </p:sp>
      <p:cxnSp>
        <p:nvCxnSpPr>
          <p:cNvPr id="41" name="AutoShape 16"/>
          <p:cNvCxnSpPr>
            <a:cxnSpLocks noChangeShapeType="1"/>
            <a:stCxn id="39" idx="4"/>
            <a:endCxn id="40" idx="0"/>
          </p:cNvCxnSpPr>
          <p:nvPr/>
        </p:nvCxnSpPr>
        <p:spPr bwMode="auto">
          <a:xfrm>
            <a:off x="8169275" y="4941571"/>
            <a:ext cx="0" cy="7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grpSp>
        <p:nvGrpSpPr>
          <p:cNvPr id="42" name="Group 33"/>
          <p:cNvGrpSpPr>
            <a:grpSpLocks/>
          </p:cNvGrpSpPr>
          <p:nvPr/>
        </p:nvGrpSpPr>
        <p:grpSpPr bwMode="auto">
          <a:xfrm>
            <a:off x="6858001" y="4312921"/>
            <a:ext cx="688975" cy="93663"/>
            <a:chOff x="3360" y="3359"/>
            <a:chExt cx="434" cy="59"/>
          </a:xfrm>
        </p:grpSpPr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3360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3451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3542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633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3724" y="3359"/>
              <a:ext cx="70" cy="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4419600" y="5913121"/>
            <a:ext cx="260549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communication network</a:t>
            </a:r>
          </a:p>
        </p:txBody>
      </p:sp>
      <p:cxnSp>
        <p:nvCxnSpPr>
          <p:cNvPr id="50" name="AutoShape 24"/>
          <p:cNvCxnSpPr>
            <a:cxnSpLocks noChangeShapeType="1"/>
            <a:stCxn id="31" idx="2"/>
          </p:cNvCxnSpPr>
          <p:nvPr/>
        </p:nvCxnSpPr>
        <p:spPr bwMode="auto">
          <a:xfrm>
            <a:off x="3763963" y="5592446"/>
            <a:ext cx="133350" cy="252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AutoShape 25"/>
          <p:cNvCxnSpPr>
            <a:cxnSpLocks noChangeShapeType="1"/>
            <a:stCxn id="34" idx="2"/>
          </p:cNvCxnSpPr>
          <p:nvPr/>
        </p:nvCxnSpPr>
        <p:spPr bwMode="auto">
          <a:xfrm flipH="1">
            <a:off x="4979988" y="5592446"/>
            <a:ext cx="11112" cy="212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AutoShape 26"/>
          <p:cNvCxnSpPr>
            <a:cxnSpLocks noChangeShapeType="1"/>
            <a:stCxn id="37" idx="2"/>
          </p:cNvCxnSpPr>
          <p:nvPr/>
        </p:nvCxnSpPr>
        <p:spPr bwMode="auto">
          <a:xfrm flipH="1">
            <a:off x="6067425" y="5592445"/>
            <a:ext cx="152400" cy="260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AutoShape 27"/>
          <p:cNvCxnSpPr>
            <a:cxnSpLocks noChangeShapeType="1"/>
            <a:stCxn id="40" idx="2"/>
          </p:cNvCxnSpPr>
          <p:nvPr/>
        </p:nvCxnSpPr>
        <p:spPr bwMode="auto">
          <a:xfrm flipH="1">
            <a:off x="7848601" y="5592446"/>
            <a:ext cx="320675" cy="244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50357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Message Passing: The Actors Involved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9C832-53D5-4FA7-8966-77A0278E51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81212" y="1710879"/>
            <a:ext cx="8458200" cy="2590800"/>
          </a:xfrm>
        </p:spPr>
        <p:txBody>
          <a:bodyPr/>
          <a:lstStyle/>
          <a:p>
            <a:pPr>
              <a:tabLst>
                <a:tab pos="3238500" algn="l"/>
                <a:tab pos="3530600" algn="l"/>
                <a:tab pos="6286500" algn="l"/>
              </a:tabLst>
            </a:pPr>
            <a:r>
              <a:rPr lang="en-US" sz="2000" dirty="0"/>
              <a:t>Messages are packets of data moving between different processes</a:t>
            </a:r>
          </a:p>
          <a:p>
            <a:pPr>
              <a:tabLst>
                <a:tab pos="3238500" algn="l"/>
                <a:tab pos="3530600" algn="l"/>
                <a:tab pos="6286500" algn="l"/>
              </a:tabLst>
            </a:pPr>
            <a:r>
              <a:rPr lang="en-US" sz="2000" dirty="0"/>
              <a:t>Necessary information for the message passing system:</a:t>
            </a:r>
            <a:br>
              <a:rPr lang="en-US" sz="2000" dirty="0"/>
            </a:br>
            <a:endParaRPr lang="en-US" sz="2000" dirty="0"/>
          </a:p>
          <a:p>
            <a:pPr lvl="1">
              <a:tabLst>
                <a:tab pos="2971800" algn="l"/>
                <a:tab pos="3530600" algn="l"/>
                <a:tab pos="6286500" algn="l"/>
              </a:tabLst>
            </a:pPr>
            <a:r>
              <a:rPr lang="en-US" sz="1800" dirty="0"/>
              <a:t>sending process</a:t>
            </a:r>
            <a:r>
              <a:rPr lang="en-US" sz="1800" dirty="0">
                <a:cs typeface="Arial" charset="0"/>
              </a:rPr>
              <a:t>	+	receiving process	i.e., the two “ranks”</a:t>
            </a:r>
          </a:p>
          <a:p>
            <a:pPr lvl="2">
              <a:tabLst>
                <a:tab pos="3238500" algn="l"/>
                <a:tab pos="3530600" algn="l"/>
                <a:tab pos="6286500" algn="l"/>
              </a:tabLst>
            </a:pPr>
            <a:endParaRPr lang="en-US" sz="1500" dirty="0"/>
          </a:p>
          <a:p>
            <a:pPr lvl="1">
              <a:tabLst>
                <a:tab pos="2971800" algn="l"/>
                <a:tab pos="3530600" algn="l"/>
                <a:tab pos="6286500" algn="l"/>
              </a:tabLst>
            </a:pPr>
            <a:r>
              <a:rPr lang="en-US" sz="1800" dirty="0"/>
              <a:t>source </a:t>
            </a:r>
            <a:r>
              <a:rPr lang="en-US" sz="1800" dirty="0" err="1">
                <a:solidFill>
                  <a:srgbClr val="0070C0"/>
                </a:solidFill>
              </a:rPr>
              <a:t>mem.location</a:t>
            </a:r>
            <a:r>
              <a:rPr lang="en-US" sz="1800" dirty="0"/>
              <a:t>	</a:t>
            </a:r>
            <a:r>
              <a:rPr lang="en-US" sz="1800" dirty="0">
                <a:cs typeface="Arial" charset="0"/>
              </a:rPr>
              <a:t>+	destination </a:t>
            </a:r>
            <a:r>
              <a:rPr lang="en-US" sz="1800" dirty="0" err="1">
                <a:solidFill>
                  <a:srgbClr val="0070C0"/>
                </a:solidFill>
                <a:cs typeface="Arial" charset="0"/>
              </a:rPr>
              <a:t>mem.location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tabLst>
                <a:tab pos="2971800" algn="l"/>
                <a:tab pos="3530600" algn="l"/>
                <a:tab pos="6286500" algn="l"/>
              </a:tabLst>
            </a:pPr>
            <a:r>
              <a:rPr lang="en-US" sz="1800" dirty="0"/>
              <a:t>source </a:t>
            </a:r>
            <a:r>
              <a:rPr lang="en-US" sz="1800" dirty="0">
                <a:solidFill>
                  <a:srgbClr val="0070C0"/>
                </a:solidFill>
              </a:rPr>
              <a:t>data type</a:t>
            </a:r>
            <a:r>
              <a:rPr lang="en-US" sz="1800" dirty="0"/>
              <a:t>	</a:t>
            </a:r>
            <a:r>
              <a:rPr lang="en-US" sz="1800" dirty="0">
                <a:cs typeface="Arial" charset="0"/>
              </a:rPr>
              <a:t>+	destination 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data type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tabLst>
                <a:tab pos="2971800" algn="l"/>
                <a:tab pos="3530600" algn="l"/>
                <a:tab pos="6286500" algn="l"/>
              </a:tabLst>
            </a:pPr>
            <a:r>
              <a:rPr lang="en-US" sz="1800" dirty="0"/>
              <a:t>source </a:t>
            </a:r>
            <a:r>
              <a:rPr lang="en-US" sz="1800" dirty="0">
                <a:solidFill>
                  <a:srgbClr val="0070C0"/>
                </a:solidFill>
              </a:rPr>
              <a:t>data size</a:t>
            </a:r>
            <a:r>
              <a:rPr lang="en-US" sz="1800" dirty="0"/>
              <a:t>	</a:t>
            </a:r>
            <a:r>
              <a:rPr lang="en-US" sz="1800" dirty="0">
                <a:cs typeface="Arial" charset="0"/>
              </a:rPr>
              <a:t>+	destination 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buffer size</a:t>
            </a:r>
            <a:endParaRPr lang="en-US" sz="18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2312" y="4481066"/>
            <a:ext cx="5272088" cy="2082800"/>
            <a:chOff x="1371600" y="4648200"/>
            <a:chExt cx="5272088" cy="2082800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1516063" y="4648200"/>
              <a:ext cx="577850" cy="5778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371600" y="5299075"/>
              <a:ext cx="866775" cy="5778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368" name="AutoShape 7"/>
            <p:cNvCxnSpPr>
              <a:cxnSpLocks noChangeShapeType="1"/>
              <a:stCxn id="15366" idx="4"/>
              <a:endCxn id="15367" idx="0"/>
            </p:cNvCxnSpPr>
            <p:nvPr/>
          </p:nvCxnSpPr>
          <p:spPr bwMode="auto">
            <a:xfrm>
              <a:off x="1804988" y="5226050"/>
              <a:ext cx="0" cy="730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2743200" y="4648200"/>
              <a:ext cx="577850" cy="5778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2598738" y="5299075"/>
              <a:ext cx="866775" cy="5778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371" name="AutoShape 10"/>
            <p:cNvCxnSpPr>
              <a:cxnSpLocks noChangeShapeType="1"/>
              <a:stCxn id="15369" idx="4"/>
              <a:endCxn id="15370" idx="0"/>
            </p:cNvCxnSpPr>
            <p:nvPr/>
          </p:nvCxnSpPr>
          <p:spPr bwMode="auto">
            <a:xfrm>
              <a:off x="3032125" y="5226050"/>
              <a:ext cx="0" cy="730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>
              <a:off x="3962400" y="4648200"/>
              <a:ext cx="577850" cy="5778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3827463" y="5299075"/>
              <a:ext cx="865187" cy="5778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374" name="AutoShape 13"/>
            <p:cNvCxnSpPr>
              <a:cxnSpLocks noChangeShapeType="1"/>
              <a:stCxn id="15372" idx="4"/>
              <a:endCxn id="15373" idx="0"/>
            </p:cNvCxnSpPr>
            <p:nvPr/>
          </p:nvCxnSpPr>
          <p:spPr bwMode="auto">
            <a:xfrm>
              <a:off x="4251325" y="5226050"/>
              <a:ext cx="9525" cy="730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375" name="Oval 14"/>
            <p:cNvSpPr>
              <a:spLocks noChangeArrowheads="1"/>
            </p:cNvSpPr>
            <p:nvPr/>
          </p:nvSpPr>
          <p:spPr bwMode="auto">
            <a:xfrm>
              <a:off x="5921375" y="4648200"/>
              <a:ext cx="577850" cy="5778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5776913" y="5299075"/>
              <a:ext cx="866775" cy="5778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</a:t>
              </a:r>
            </a:p>
          </p:txBody>
        </p:sp>
        <p:cxnSp>
          <p:nvCxnSpPr>
            <p:cNvPr id="15377" name="AutoShape 16"/>
            <p:cNvCxnSpPr>
              <a:cxnSpLocks noChangeShapeType="1"/>
              <a:stCxn id="15375" idx="4"/>
              <a:endCxn id="15376" idx="0"/>
            </p:cNvCxnSpPr>
            <p:nvPr/>
          </p:nvCxnSpPr>
          <p:spPr bwMode="auto">
            <a:xfrm>
              <a:off x="6210300" y="5226050"/>
              <a:ext cx="0" cy="730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378" name="Oval 17"/>
            <p:cNvSpPr>
              <a:spLocks noChangeArrowheads="1"/>
            </p:cNvSpPr>
            <p:nvPr/>
          </p:nvSpPr>
          <p:spPr bwMode="auto">
            <a:xfrm>
              <a:off x="4910138" y="5226050"/>
              <a:ext cx="71437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79" name="Oval 18"/>
            <p:cNvSpPr>
              <a:spLocks noChangeArrowheads="1"/>
            </p:cNvSpPr>
            <p:nvPr/>
          </p:nvSpPr>
          <p:spPr bwMode="auto">
            <a:xfrm>
              <a:off x="5054600" y="5226050"/>
              <a:ext cx="71438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80" name="Oval 19"/>
            <p:cNvSpPr>
              <a:spLocks noChangeArrowheads="1"/>
            </p:cNvSpPr>
            <p:nvPr/>
          </p:nvSpPr>
          <p:spPr bwMode="auto">
            <a:xfrm>
              <a:off x="5199063" y="5226050"/>
              <a:ext cx="71437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81" name="Oval 20"/>
            <p:cNvSpPr>
              <a:spLocks noChangeArrowheads="1"/>
            </p:cNvSpPr>
            <p:nvPr/>
          </p:nvSpPr>
          <p:spPr bwMode="auto">
            <a:xfrm>
              <a:off x="5343525" y="5226050"/>
              <a:ext cx="71438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82" name="Oval 21"/>
            <p:cNvSpPr>
              <a:spLocks noChangeArrowheads="1"/>
            </p:cNvSpPr>
            <p:nvPr/>
          </p:nvSpPr>
          <p:spPr bwMode="auto">
            <a:xfrm>
              <a:off x="5487988" y="5226050"/>
              <a:ext cx="71437" cy="730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83" name="Freeform 22"/>
            <p:cNvSpPr>
              <a:spLocks/>
            </p:cNvSpPr>
            <p:nvPr/>
          </p:nvSpPr>
          <p:spPr bwMode="auto">
            <a:xfrm>
              <a:off x="1708150" y="6062663"/>
              <a:ext cx="4357688" cy="668337"/>
            </a:xfrm>
            <a:custGeom>
              <a:avLst/>
              <a:gdLst>
                <a:gd name="T0" fmla="*/ 240756 w 2896"/>
                <a:gd name="T1" fmla="*/ 102358 h 444"/>
                <a:gd name="T2" fmla="*/ 674117 w 2896"/>
                <a:gd name="T3" fmla="*/ 174611 h 444"/>
                <a:gd name="T4" fmla="*/ 1227857 w 2896"/>
                <a:gd name="T5" fmla="*/ 42147 h 444"/>
                <a:gd name="T6" fmla="*/ 1372311 w 2896"/>
                <a:gd name="T7" fmla="*/ 42147 h 444"/>
                <a:gd name="T8" fmla="*/ 2010315 w 2896"/>
                <a:gd name="T9" fmla="*/ 222779 h 444"/>
                <a:gd name="T10" fmla="*/ 1853823 w 2896"/>
                <a:gd name="T11" fmla="*/ 18063 h 444"/>
                <a:gd name="T12" fmla="*/ 2479789 w 2896"/>
                <a:gd name="T13" fmla="*/ 114400 h 444"/>
                <a:gd name="T14" fmla="*/ 2696470 w 2896"/>
                <a:gd name="T15" fmla="*/ 30105 h 444"/>
                <a:gd name="T16" fmla="*/ 3274285 w 2896"/>
                <a:gd name="T17" fmla="*/ 174611 h 444"/>
                <a:gd name="T18" fmla="*/ 3635419 w 2896"/>
                <a:gd name="T19" fmla="*/ 30105 h 444"/>
                <a:gd name="T20" fmla="*/ 4285461 w 2896"/>
                <a:gd name="T21" fmla="*/ 174611 h 444"/>
                <a:gd name="T22" fmla="*/ 4068781 w 2896"/>
                <a:gd name="T23" fmla="*/ 463621 h 444"/>
                <a:gd name="T24" fmla="*/ 3370587 w 2896"/>
                <a:gd name="T25" fmla="*/ 511790 h 444"/>
                <a:gd name="T26" fmla="*/ 3442814 w 2896"/>
                <a:gd name="T27" fmla="*/ 620169 h 444"/>
                <a:gd name="T28" fmla="*/ 2419600 w 2896"/>
                <a:gd name="T29" fmla="*/ 596084 h 444"/>
                <a:gd name="T30" fmla="*/ 1841785 w 2896"/>
                <a:gd name="T31" fmla="*/ 535874 h 444"/>
                <a:gd name="T32" fmla="*/ 1841785 w 2896"/>
                <a:gd name="T33" fmla="*/ 668337 h 444"/>
                <a:gd name="T34" fmla="*/ 541702 w 2896"/>
                <a:gd name="T35" fmla="*/ 535874 h 444"/>
                <a:gd name="T36" fmla="*/ 553739 w 2896"/>
                <a:gd name="T37" fmla="*/ 656295 h 444"/>
                <a:gd name="T38" fmla="*/ 96302 w 2896"/>
                <a:gd name="T39" fmla="*/ 463621 h 444"/>
                <a:gd name="T40" fmla="*/ 24076 w 2896"/>
                <a:gd name="T41" fmla="*/ 246863 h 444"/>
                <a:gd name="T42" fmla="*/ 240756 w 2896"/>
                <a:gd name="T43" fmla="*/ 102358 h 4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96" h="444">
                  <a:moveTo>
                    <a:pt x="160" y="68"/>
                  </a:moveTo>
                  <a:cubicBezTo>
                    <a:pt x="232" y="60"/>
                    <a:pt x="339" y="123"/>
                    <a:pt x="448" y="116"/>
                  </a:cubicBezTo>
                  <a:cubicBezTo>
                    <a:pt x="557" y="109"/>
                    <a:pt x="739" y="43"/>
                    <a:pt x="816" y="28"/>
                  </a:cubicBezTo>
                  <a:cubicBezTo>
                    <a:pt x="893" y="13"/>
                    <a:pt x="825" y="8"/>
                    <a:pt x="912" y="28"/>
                  </a:cubicBezTo>
                  <a:cubicBezTo>
                    <a:pt x="999" y="48"/>
                    <a:pt x="1283" y="151"/>
                    <a:pt x="1336" y="148"/>
                  </a:cubicBezTo>
                  <a:cubicBezTo>
                    <a:pt x="1389" y="145"/>
                    <a:pt x="1180" y="24"/>
                    <a:pt x="1232" y="12"/>
                  </a:cubicBezTo>
                  <a:cubicBezTo>
                    <a:pt x="1284" y="0"/>
                    <a:pt x="1555" y="75"/>
                    <a:pt x="1648" y="76"/>
                  </a:cubicBezTo>
                  <a:cubicBezTo>
                    <a:pt x="1741" y="77"/>
                    <a:pt x="1704" y="13"/>
                    <a:pt x="1792" y="20"/>
                  </a:cubicBezTo>
                  <a:cubicBezTo>
                    <a:pt x="1880" y="27"/>
                    <a:pt x="2072" y="116"/>
                    <a:pt x="2176" y="116"/>
                  </a:cubicBezTo>
                  <a:cubicBezTo>
                    <a:pt x="2280" y="116"/>
                    <a:pt x="2304" y="20"/>
                    <a:pt x="2416" y="20"/>
                  </a:cubicBezTo>
                  <a:cubicBezTo>
                    <a:pt x="2528" y="20"/>
                    <a:pt x="2800" y="68"/>
                    <a:pt x="2848" y="116"/>
                  </a:cubicBezTo>
                  <a:cubicBezTo>
                    <a:pt x="2896" y="164"/>
                    <a:pt x="2805" y="271"/>
                    <a:pt x="2704" y="308"/>
                  </a:cubicBezTo>
                  <a:cubicBezTo>
                    <a:pt x="2603" y="345"/>
                    <a:pt x="2309" y="323"/>
                    <a:pt x="2240" y="340"/>
                  </a:cubicBezTo>
                  <a:cubicBezTo>
                    <a:pt x="2171" y="357"/>
                    <a:pt x="2393" y="403"/>
                    <a:pt x="2288" y="412"/>
                  </a:cubicBezTo>
                  <a:cubicBezTo>
                    <a:pt x="2183" y="421"/>
                    <a:pt x="1785" y="405"/>
                    <a:pt x="1608" y="396"/>
                  </a:cubicBezTo>
                  <a:cubicBezTo>
                    <a:pt x="1431" y="387"/>
                    <a:pt x="1288" y="348"/>
                    <a:pt x="1224" y="356"/>
                  </a:cubicBezTo>
                  <a:cubicBezTo>
                    <a:pt x="1160" y="364"/>
                    <a:pt x="1368" y="444"/>
                    <a:pt x="1224" y="444"/>
                  </a:cubicBezTo>
                  <a:cubicBezTo>
                    <a:pt x="1080" y="444"/>
                    <a:pt x="503" y="357"/>
                    <a:pt x="360" y="356"/>
                  </a:cubicBezTo>
                  <a:cubicBezTo>
                    <a:pt x="217" y="355"/>
                    <a:pt x="417" y="444"/>
                    <a:pt x="368" y="436"/>
                  </a:cubicBezTo>
                  <a:cubicBezTo>
                    <a:pt x="319" y="428"/>
                    <a:pt x="123" y="353"/>
                    <a:pt x="64" y="308"/>
                  </a:cubicBezTo>
                  <a:cubicBezTo>
                    <a:pt x="5" y="263"/>
                    <a:pt x="0" y="204"/>
                    <a:pt x="16" y="164"/>
                  </a:cubicBezTo>
                  <a:cubicBezTo>
                    <a:pt x="32" y="124"/>
                    <a:pt x="88" y="76"/>
                    <a:pt x="160" y="68"/>
                  </a:cubicBezTo>
                  <a:close/>
                </a:path>
              </a:pathLst>
            </a:custGeom>
            <a:solidFill>
              <a:srgbClr val="FF99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384" name="AutoShape 24"/>
            <p:cNvCxnSpPr>
              <a:cxnSpLocks noChangeShapeType="1"/>
              <a:stCxn id="15367" idx="2"/>
              <a:endCxn id="15383" idx="0"/>
            </p:cNvCxnSpPr>
            <p:nvPr/>
          </p:nvCxnSpPr>
          <p:spPr bwMode="auto">
            <a:xfrm>
              <a:off x="1804988" y="5876925"/>
              <a:ext cx="130175" cy="288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385" name="AutoShape 25"/>
            <p:cNvCxnSpPr>
              <a:cxnSpLocks noChangeShapeType="1"/>
              <a:stCxn id="15370" idx="2"/>
              <a:endCxn id="15383" idx="3"/>
            </p:cNvCxnSpPr>
            <p:nvPr/>
          </p:nvCxnSpPr>
          <p:spPr bwMode="auto">
            <a:xfrm>
              <a:off x="3032125" y="5876925"/>
              <a:ext cx="34925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386" name="AutoShape 26"/>
            <p:cNvCxnSpPr>
              <a:cxnSpLocks noChangeShapeType="1"/>
              <a:stCxn id="15373" idx="2"/>
              <a:endCxn id="15383" idx="6"/>
            </p:cNvCxnSpPr>
            <p:nvPr/>
          </p:nvCxnSpPr>
          <p:spPr bwMode="auto">
            <a:xfrm flipH="1">
              <a:off x="4202113" y="5876925"/>
              <a:ext cx="58737" cy="3000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387" name="AutoShape 27"/>
            <p:cNvCxnSpPr>
              <a:cxnSpLocks noChangeShapeType="1"/>
              <a:stCxn id="15376" idx="2"/>
              <a:endCxn id="15383" idx="10"/>
            </p:cNvCxnSpPr>
            <p:nvPr/>
          </p:nvCxnSpPr>
          <p:spPr bwMode="auto">
            <a:xfrm flipH="1">
              <a:off x="6007100" y="5876925"/>
              <a:ext cx="203200" cy="360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388" name="Freeform 32"/>
            <p:cNvSpPr>
              <a:spLocks/>
            </p:cNvSpPr>
            <p:nvPr/>
          </p:nvSpPr>
          <p:spPr bwMode="auto">
            <a:xfrm>
              <a:off x="1789113" y="4940300"/>
              <a:ext cx="2522537" cy="1435100"/>
            </a:xfrm>
            <a:custGeom>
              <a:avLst/>
              <a:gdLst>
                <a:gd name="T0" fmla="*/ 26987 w 1589"/>
                <a:gd name="T1" fmla="*/ 0 h 904"/>
                <a:gd name="T2" fmla="*/ 39687 w 1589"/>
                <a:gd name="T3" fmla="*/ 774700 h 904"/>
                <a:gd name="T4" fmla="*/ 268287 w 1589"/>
                <a:gd name="T5" fmla="*/ 1308100 h 904"/>
                <a:gd name="T6" fmla="*/ 1106487 w 1589"/>
                <a:gd name="T7" fmla="*/ 1384300 h 904"/>
                <a:gd name="T8" fmla="*/ 2211387 w 1589"/>
                <a:gd name="T9" fmla="*/ 1346200 h 904"/>
                <a:gd name="T10" fmla="*/ 2478087 w 1589"/>
                <a:gd name="T11" fmla="*/ 850900 h 904"/>
                <a:gd name="T12" fmla="*/ 2478087 w 1589"/>
                <a:gd name="T13" fmla="*/ 165100 h 9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9" h="904">
                  <a:moveTo>
                    <a:pt x="17" y="0"/>
                  </a:moveTo>
                  <a:cubicBezTo>
                    <a:pt x="18" y="80"/>
                    <a:pt x="0" y="351"/>
                    <a:pt x="25" y="488"/>
                  </a:cubicBezTo>
                  <a:cubicBezTo>
                    <a:pt x="50" y="625"/>
                    <a:pt x="57" y="760"/>
                    <a:pt x="169" y="824"/>
                  </a:cubicBezTo>
                  <a:cubicBezTo>
                    <a:pt x="281" y="888"/>
                    <a:pt x="493" y="868"/>
                    <a:pt x="697" y="872"/>
                  </a:cubicBezTo>
                  <a:cubicBezTo>
                    <a:pt x="901" y="876"/>
                    <a:pt x="1249" y="904"/>
                    <a:pt x="1393" y="848"/>
                  </a:cubicBezTo>
                  <a:cubicBezTo>
                    <a:pt x="1537" y="792"/>
                    <a:pt x="1533" y="660"/>
                    <a:pt x="1561" y="536"/>
                  </a:cubicBezTo>
                  <a:cubicBezTo>
                    <a:pt x="1589" y="412"/>
                    <a:pt x="1569" y="256"/>
                    <a:pt x="1561" y="104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2454275" y="6261100"/>
              <a:ext cx="2605498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communication network</a:t>
              </a:r>
            </a:p>
          </p:txBody>
        </p:sp>
        <p:sp>
          <p:nvSpPr>
            <p:cNvPr id="15390" name="Rectangle 33"/>
            <p:cNvSpPr>
              <a:spLocks noChangeArrowheads="1"/>
            </p:cNvSpPr>
            <p:nvPr/>
          </p:nvSpPr>
          <p:spPr bwMode="auto">
            <a:xfrm>
              <a:off x="1676400" y="4800600"/>
              <a:ext cx="304800" cy="1524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91" name="Rectangle 34"/>
            <p:cNvSpPr>
              <a:spLocks noChangeArrowheads="1"/>
            </p:cNvSpPr>
            <p:nvPr/>
          </p:nvSpPr>
          <p:spPr bwMode="auto">
            <a:xfrm>
              <a:off x="4114800" y="4953000"/>
              <a:ext cx="304800" cy="1524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392" name="AutoShape 35"/>
          <p:cNvSpPr>
            <a:spLocks/>
          </p:cNvSpPr>
          <p:nvPr/>
        </p:nvSpPr>
        <p:spPr bwMode="auto">
          <a:xfrm>
            <a:off x="8077200" y="2795751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93" name="AutoShape 36"/>
          <p:cNvSpPr>
            <a:spLocks/>
          </p:cNvSpPr>
          <p:nvPr/>
        </p:nvSpPr>
        <p:spPr bwMode="auto">
          <a:xfrm>
            <a:off x="8229600" y="33528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94" name="Rectangle 37"/>
          <p:cNvSpPr>
            <a:spLocks noChangeArrowheads="1"/>
          </p:cNvSpPr>
          <p:nvPr/>
        </p:nvSpPr>
        <p:spPr bwMode="auto">
          <a:xfrm>
            <a:off x="8389937" y="3695700"/>
            <a:ext cx="304800" cy="1524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552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336646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Point-to-Point (P2P) Communication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366305-607C-4398-BF5E-2E0C436D95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192" y="1527239"/>
            <a:ext cx="8229600" cy="4833937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P2P: Simplest form of message passing communication</a:t>
            </a:r>
          </a:p>
          <a:p>
            <a:pPr eaLnBrk="1" hangingPunct="1">
              <a:spcBef>
                <a:spcPct val="60000"/>
              </a:spcBef>
            </a:pP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One process sends a message to another process</a:t>
            </a:r>
          </a:p>
          <a:p>
            <a:pPr lvl="1">
              <a:spcBef>
                <a:spcPct val="60000"/>
              </a:spcBef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MPI_Send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60000"/>
              </a:spcBef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MPI_Recv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6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28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Revisiting Previous Example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6008" y="859537"/>
            <a:ext cx="7239000" cy="5847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stdio.h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string.h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main(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*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process 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p;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number of processes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source;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sender  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rank of receiver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tag = 0;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tag for messages   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message[100];  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storage for message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MPI_Status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status;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return status for receive 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MPI_Init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Start up MPI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Find out process 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&amp;p);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Find out number of processes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!=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Create message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sprintf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"Greetings from process %d!"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Use strlen+1 so that '\0' gets transmitted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strlen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(message)+1, MPI_CHAR,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tag, MPI_COMM_WORLD);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== 0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(source = 1; source &lt; p; source++)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MPI_Recv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(message, 100, MPI_CHAR, source, tag, MPI_COMM_WORLD, &amp;status);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"%s\n"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message);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MPI_Finalize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();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Shut down MPI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main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0312" y="859536"/>
            <a:ext cx="33983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Example: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MPI_Send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/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MPI_Recv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6208" y="5262371"/>
            <a:ext cx="3716950" cy="581801"/>
            <a:chOff x="2209800" y="5317234"/>
            <a:chExt cx="3716950" cy="581801"/>
          </a:xfrm>
        </p:grpSpPr>
        <p:sp>
          <p:nvSpPr>
            <p:cNvPr id="3" name="Line Callout 2 2"/>
            <p:cNvSpPr/>
            <p:nvPr/>
          </p:nvSpPr>
          <p:spPr>
            <a:xfrm>
              <a:off x="2209800" y="5317234"/>
              <a:ext cx="691897" cy="169165"/>
            </a:xfrm>
            <a:prstGeom prst="borderCallout2">
              <a:avLst>
                <a:gd name="adj1" fmla="val 79388"/>
                <a:gd name="adj2" fmla="val 99970"/>
                <a:gd name="adj3" fmla="val 118750"/>
                <a:gd name="adj4" fmla="val 198348"/>
                <a:gd name="adj5" fmla="val 214627"/>
                <a:gd name="adj6" fmla="val 217177"/>
              </a:avLst>
            </a:prstGeom>
            <a:noFill/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7976" y="5622036"/>
              <a:ext cx="23087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Could I use a different name here?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68" y="2458401"/>
            <a:ext cx="3323844" cy="24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Point-to-Point Communication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B8A35D-D1EF-46D7-846E-5BD72A1EA2E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69033"/>
            <a:ext cx="8534400" cy="2209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Communication between two processes</a:t>
            </a:r>
          </a:p>
          <a:p>
            <a:pPr lvl="2">
              <a:lnSpc>
                <a:spcPct val="90000"/>
              </a:lnSpc>
            </a:pPr>
            <a:endParaRPr lang="en-US" sz="13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pic. below: </a:t>
            </a:r>
            <a:r>
              <a:rPr lang="en-US" sz="2000" dirty="0">
                <a:solidFill>
                  <a:srgbClr val="C00000"/>
                </a:solidFill>
              </a:rPr>
              <a:t>source</a:t>
            </a:r>
            <a:r>
              <a:rPr lang="en-US" sz="2000" dirty="0"/>
              <a:t> process sends message to </a:t>
            </a:r>
            <a:r>
              <a:rPr lang="en-US" sz="2000" dirty="0">
                <a:solidFill>
                  <a:srgbClr val="C00000"/>
                </a:solidFill>
              </a:rPr>
              <a:t>destination</a:t>
            </a:r>
            <a:r>
              <a:rPr lang="en-US" sz="2000" dirty="0"/>
              <a:t> process</a:t>
            </a:r>
          </a:p>
          <a:p>
            <a:pPr lvl="2">
              <a:lnSpc>
                <a:spcPct val="90000"/>
              </a:lnSpc>
            </a:pPr>
            <a:endParaRPr lang="en-US" sz="13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Communication takes place within a communicator, e.g.,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MY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_COMM_WORLD</a:t>
            </a:r>
          </a:p>
          <a:p>
            <a:pPr lvl="2">
              <a:lnSpc>
                <a:spcPct val="90000"/>
              </a:lnSpc>
            </a:pPr>
            <a:endParaRPr lang="en-US" sz="13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Processes are identified by their ranks </a:t>
            </a:r>
            <a:r>
              <a:rPr lang="en-US" sz="2000" b="1" dirty="0"/>
              <a:t>within</a:t>
            </a:r>
            <a:r>
              <a:rPr lang="en-US" sz="2000" dirty="0"/>
              <a:t> the communicator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Recall that the same process has different ranks in different communicators</a:t>
            </a:r>
          </a:p>
        </p:txBody>
      </p:sp>
      <p:sp>
        <p:nvSpPr>
          <p:cNvPr id="46086" name="Freeform 4"/>
          <p:cNvSpPr>
            <a:spLocks/>
          </p:cNvSpPr>
          <p:nvPr/>
        </p:nvSpPr>
        <p:spPr bwMode="auto">
          <a:xfrm>
            <a:off x="2926080" y="4149852"/>
            <a:ext cx="5334000" cy="2273300"/>
          </a:xfrm>
          <a:custGeom>
            <a:avLst/>
            <a:gdLst>
              <a:gd name="T0" fmla="*/ 495300 w 3360"/>
              <a:gd name="T1" fmla="*/ 165100 h 1432"/>
              <a:gd name="T2" fmla="*/ 1257300 w 3360"/>
              <a:gd name="T3" fmla="*/ 12700 h 1432"/>
              <a:gd name="T4" fmla="*/ 2019300 w 3360"/>
              <a:gd name="T5" fmla="*/ 88900 h 1432"/>
              <a:gd name="T6" fmla="*/ 3009900 w 3360"/>
              <a:gd name="T7" fmla="*/ 393700 h 1432"/>
              <a:gd name="T8" fmla="*/ 4229100 w 3360"/>
              <a:gd name="T9" fmla="*/ 469900 h 1432"/>
              <a:gd name="T10" fmla="*/ 5295900 w 3360"/>
              <a:gd name="T11" fmla="*/ 1308100 h 1432"/>
              <a:gd name="T12" fmla="*/ 4457700 w 3360"/>
              <a:gd name="T13" fmla="*/ 2070100 h 1432"/>
              <a:gd name="T14" fmla="*/ 2247900 w 3360"/>
              <a:gd name="T15" fmla="*/ 2222500 h 1432"/>
              <a:gd name="T16" fmla="*/ 342900 w 3360"/>
              <a:gd name="T17" fmla="*/ 1765300 h 1432"/>
              <a:gd name="T18" fmla="*/ 190500 w 3360"/>
              <a:gd name="T19" fmla="*/ 850900 h 1432"/>
              <a:gd name="T20" fmla="*/ 114300 w 3360"/>
              <a:gd name="T21" fmla="*/ 393700 h 1432"/>
              <a:gd name="T22" fmla="*/ 495300 w 3360"/>
              <a:gd name="T23" fmla="*/ 165100 h 14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60" h="1432">
                <a:moveTo>
                  <a:pt x="312" y="104"/>
                </a:moveTo>
                <a:cubicBezTo>
                  <a:pt x="432" y="64"/>
                  <a:pt x="632" y="16"/>
                  <a:pt x="792" y="8"/>
                </a:cubicBezTo>
                <a:cubicBezTo>
                  <a:pt x="952" y="0"/>
                  <a:pt x="1088" y="16"/>
                  <a:pt x="1272" y="56"/>
                </a:cubicBezTo>
                <a:cubicBezTo>
                  <a:pt x="1456" y="96"/>
                  <a:pt x="1664" y="208"/>
                  <a:pt x="1896" y="248"/>
                </a:cubicBezTo>
                <a:cubicBezTo>
                  <a:pt x="2128" y="288"/>
                  <a:pt x="2424" y="200"/>
                  <a:pt x="2664" y="296"/>
                </a:cubicBezTo>
                <a:cubicBezTo>
                  <a:pt x="2904" y="392"/>
                  <a:pt x="3312" y="656"/>
                  <a:pt x="3336" y="824"/>
                </a:cubicBezTo>
                <a:cubicBezTo>
                  <a:pt x="3360" y="992"/>
                  <a:pt x="3128" y="1208"/>
                  <a:pt x="2808" y="1304"/>
                </a:cubicBezTo>
                <a:cubicBezTo>
                  <a:pt x="2488" y="1400"/>
                  <a:pt x="1848" y="1432"/>
                  <a:pt x="1416" y="1400"/>
                </a:cubicBezTo>
                <a:cubicBezTo>
                  <a:pt x="984" y="1368"/>
                  <a:pt x="432" y="1256"/>
                  <a:pt x="216" y="1112"/>
                </a:cubicBezTo>
                <a:cubicBezTo>
                  <a:pt x="0" y="968"/>
                  <a:pt x="144" y="680"/>
                  <a:pt x="120" y="536"/>
                </a:cubicBezTo>
                <a:cubicBezTo>
                  <a:pt x="96" y="392"/>
                  <a:pt x="40" y="320"/>
                  <a:pt x="72" y="248"/>
                </a:cubicBezTo>
                <a:cubicBezTo>
                  <a:pt x="104" y="176"/>
                  <a:pt x="192" y="144"/>
                  <a:pt x="312" y="104"/>
                </a:cubicBezTo>
                <a:close/>
              </a:path>
            </a:pathLst>
          </a:cu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307080" y="46070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3992880" y="47594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6621780" y="51531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4792980" y="45181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4335780" y="53817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5173980" y="53055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202680" y="5826252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46095" name="AutoShape 14"/>
          <p:cNvCxnSpPr>
            <a:cxnSpLocks noChangeShapeType="1"/>
            <a:stCxn id="46092" idx="7"/>
            <a:endCxn id="46089" idx="1"/>
          </p:cNvCxnSpPr>
          <p:nvPr/>
        </p:nvCxnSpPr>
        <p:spPr bwMode="auto">
          <a:xfrm rot="-5400000">
            <a:off x="6050280" y="4734052"/>
            <a:ext cx="152400" cy="1123950"/>
          </a:xfrm>
          <a:prstGeom prst="curvedConnector3">
            <a:avLst>
              <a:gd name="adj1" fmla="val 170833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4983481" y="5673853"/>
            <a:ext cx="874255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6964680" y="5369053"/>
            <a:ext cx="129744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destination</a:t>
            </a:r>
          </a:p>
        </p:txBody>
      </p:sp>
      <p:sp>
        <p:nvSpPr>
          <p:cNvPr id="46098" name="Text Box 24"/>
          <p:cNvSpPr txBox="1">
            <a:spLocks noChangeArrowheads="1"/>
          </p:cNvSpPr>
          <p:nvPr/>
        </p:nvSpPr>
        <p:spPr bwMode="auto">
          <a:xfrm>
            <a:off x="5458142" y="4630035"/>
            <a:ext cx="1117912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message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745480" y="4988052"/>
            <a:ext cx="457200" cy="304800"/>
            <a:chOff x="2976" y="2688"/>
            <a:chExt cx="288" cy="192"/>
          </a:xfrm>
        </p:grpSpPr>
        <p:sp>
          <p:nvSpPr>
            <p:cNvPr id="46100" name="Rectangle 31"/>
            <p:cNvSpPr>
              <a:spLocks noChangeArrowheads="1"/>
            </p:cNvSpPr>
            <p:nvPr/>
          </p:nvSpPr>
          <p:spPr bwMode="auto">
            <a:xfrm>
              <a:off x="2976" y="2688"/>
              <a:ext cx="288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000" y="2712"/>
              <a:ext cx="240" cy="144"/>
              <a:chOff x="192" y="1872"/>
              <a:chExt cx="240" cy="144"/>
            </a:xfrm>
          </p:grpSpPr>
          <p:sp>
            <p:nvSpPr>
              <p:cNvPr id="46103" name="Rectangle 26"/>
              <p:cNvSpPr>
                <a:spLocks noChangeArrowheads="1"/>
              </p:cNvSpPr>
              <p:nvPr/>
            </p:nvSpPr>
            <p:spPr bwMode="auto">
              <a:xfrm>
                <a:off x="192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04" name="Rectangle 27"/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05" name="Rectangle 28"/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06" name="Rectangle 29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07" name="Rectangle 30"/>
              <p:cNvSpPr>
                <a:spLocks noChangeArrowheads="1"/>
              </p:cNvSpPr>
              <p:nvPr/>
            </p:nvSpPr>
            <p:spPr bwMode="auto">
              <a:xfrm>
                <a:off x="384" y="1872"/>
                <a:ext cx="48" cy="144"/>
              </a:xfrm>
              <a:prstGeom prst="rect">
                <a:avLst/>
              </a:prstGeom>
              <a:solidFill>
                <a:srgbClr val="FF66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102" name="Freeform 32"/>
            <p:cNvSpPr>
              <a:spLocks/>
            </p:cNvSpPr>
            <p:nvPr/>
          </p:nvSpPr>
          <p:spPr bwMode="auto">
            <a:xfrm>
              <a:off x="2976" y="2688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w 28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48">
                  <a:moveTo>
                    <a:pt x="0" y="0"/>
                  </a:moveTo>
                  <a:lnTo>
                    <a:pt x="144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7269480" y="4208432"/>
            <a:ext cx="1531436" cy="4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(communicator)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MY_COMM_WORLD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00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74580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P2P Communication, Syntax Issues: Sending a Message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36000" bIns="45720" rtlCol="0">
            <a:normAutofit/>
          </a:bodyPr>
          <a:lstStyle/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</a:t>
            </a:r>
            <a:r>
              <a:rPr lang="en-US" sz="2000" dirty="0"/>
              <a:t> is the starting point of the message with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 elements, each described with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endParaRPr lang="en-US" sz="2000" u="sng" dirty="0"/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000" dirty="0"/>
              <a:t> is the rank of the destination process within the communicator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endParaRPr lang="en-US" sz="2000" u="sng" dirty="0"/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tag</a:t>
            </a:r>
            <a:r>
              <a:rPr lang="en-US" sz="2000" dirty="0"/>
              <a:t> is an additional nonnegative integer piggyback information, additionally transferred with the message</a:t>
            </a:r>
          </a:p>
          <a:p>
            <a:pPr lvl="1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tag</a:t>
            </a:r>
            <a:r>
              <a:rPr lang="en-US" sz="1600" dirty="0"/>
              <a:t> can be used to distinguish between different messages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2578100" algn="l"/>
                <a:tab pos="2768600" algn="l"/>
              </a:tabLst>
            </a:pPr>
            <a:r>
              <a:rPr lang="en-US" sz="1600" dirty="0"/>
              <a:t>Not very common, but needed occasionally 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DF227-77DD-42D2-BA9A-84E358713F9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176" y="2057401"/>
            <a:ext cx="11759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buf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count,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MPI_Datatype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datatype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tag,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36" y="6575370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702105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P2P Communication, Syntax Issues: Receiving a Message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36000" bIns="45720" rtlCol="0"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dirty="0"/>
              <a:t> describe the receive buffer</a:t>
            </a:r>
          </a:p>
          <a:p>
            <a:pPr lvl="1"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1600" dirty="0"/>
          </a:p>
          <a:p>
            <a:pPr>
              <a:lnSpc>
                <a:spcPct val="80000"/>
              </a:lnSpc>
              <a:spcBef>
                <a:spcPct val="80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1900" dirty="0"/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</a:rPr>
              <a:t>count</a:t>
            </a:r>
            <a:r>
              <a:rPr lang="en-US" sz="1900" dirty="0"/>
              <a:t> says how many elements of the data type at hand can be stored in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</a:rPr>
              <a:t>buf</a:t>
            </a:r>
            <a:endParaRPr lang="en-US" sz="2000" dirty="0">
              <a:solidFill>
                <a:srgbClr val="0070C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1600" dirty="0"/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 dirty="0"/>
              <a:t>Function call enables the receiving of the message sent by process with rank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</a:p>
          <a:p>
            <a:pPr lvl="1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16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 dirty="0"/>
              <a:t>Only messages with matching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tag</a:t>
            </a:r>
            <a:r>
              <a:rPr lang="en-US" sz="2000" dirty="0"/>
              <a:t> are received</a:t>
            </a:r>
            <a:endParaRPr lang="en-US" sz="1300" dirty="0"/>
          </a:p>
          <a:p>
            <a:pPr lvl="1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1600" dirty="0"/>
          </a:p>
          <a:p>
            <a:pPr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r>
              <a:rPr lang="en-US" sz="2000" dirty="0"/>
              <a:t>Envelope information is returned in an </a:t>
            </a:r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000" dirty="0"/>
              <a:t> object whose address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000" dirty="0"/>
              <a:t> is passed as argument</a:t>
            </a:r>
            <a:endParaRPr lang="en-US" sz="1300" dirty="0"/>
          </a:p>
          <a:p>
            <a:pPr lvl="2">
              <a:lnSpc>
                <a:spcPct val="80000"/>
              </a:lnSpc>
              <a:spcBef>
                <a:spcPct val="35000"/>
              </a:spcBef>
              <a:tabLst>
                <a:tab pos="1333500" algn="l"/>
                <a:tab pos="1524000" algn="l"/>
                <a:tab pos="2578100" algn="l"/>
                <a:tab pos="2768600" algn="l"/>
              </a:tabLst>
            </a:pPr>
            <a:endParaRPr lang="en-US" sz="1300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20C97-32C6-41C5-AEB7-8729AAD50F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456" y="1967484"/>
            <a:ext cx="1136599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MPI_Recv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buf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count,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MPI_Datatype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datatype,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source,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tag,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comm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MPI_Status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*status)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44" y="6575370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9128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Wrapped up “Critical thinking” segment. Went through a case study, saw more than 100X speed up</a:t>
            </a:r>
          </a:p>
          <a:p>
            <a:pPr lvl="2"/>
            <a:r>
              <a:rPr lang="en-US" dirty="0"/>
              <a:t>No function-call blockers; loop unrolling &amp; re-association; dropped in the wide-register vectorization</a:t>
            </a:r>
          </a:p>
          <a:p>
            <a:pPr lvl="1"/>
            <a:r>
              <a:rPr lang="en-US" dirty="0"/>
              <a:t>Started discussion about parallel computing via message passing (multi-process parallel computing)</a:t>
            </a:r>
          </a:p>
          <a:p>
            <a:pPr lvl="2"/>
            <a:r>
              <a:rPr lang="en-US" dirty="0"/>
              <a:t>Covered the hardware aspects related to HPC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HPC via MPI: discuss the basic ideas/paradigms</a:t>
            </a:r>
          </a:p>
          <a:p>
            <a:pPr lvl="1"/>
            <a:r>
              <a:rPr lang="en-US" dirty="0"/>
              <a:t>MPI point-to-point communication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03/25, at 9 pm. Two assignments left at this point</a:t>
            </a:r>
          </a:p>
          <a:p>
            <a:pPr lvl="1"/>
            <a:r>
              <a:rPr lang="en-US" dirty="0"/>
              <a:t>Big ME759 PDF is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ME759 final exam: April 13, 7-9 pm, online. Post related questions on Piazza</a:t>
            </a:r>
          </a:p>
          <a:p>
            <a:pPr lvl="2"/>
            <a:r>
              <a:rPr lang="en-US" dirty="0"/>
              <a:t>Review: April 12, 7-9 pm, online</a:t>
            </a:r>
          </a:p>
          <a:p>
            <a:pPr lvl="2"/>
            <a:r>
              <a:rPr lang="en-US" dirty="0"/>
              <a:t>More details on Monday (during last lecture)</a:t>
            </a:r>
          </a:p>
          <a:p>
            <a:pPr lvl="1"/>
            <a:r>
              <a:rPr lang="en-US" dirty="0"/>
              <a:t>Final Project. Post related questions on Piazza</a:t>
            </a:r>
          </a:p>
          <a:p>
            <a:pPr lvl="2"/>
            <a:r>
              <a:rPr lang="en-US" dirty="0"/>
              <a:t>Feedback on proposal provided in Canvas</a:t>
            </a:r>
          </a:p>
          <a:p>
            <a:pPr lvl="2"/>
            <a:r>
              <a:rPr lang="en-US" dirty="0"/>
              <a:t>Four students have not submitted a proposal</a:t>
            </a:r>
          </a:p>
          <a:p>
            <a:pPr lvl="2"/>
            <a:r>
              <a:rPr lang="en-US" dirty="0"/>
              <a:t>Template for Final Project report is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2"/>
            <a:r>
              <a:rPr lang="en-US" dirty="0"/>
              <a:t>More details on Monday (during last lecture)</a:t>
            </a:r>
          </a:p>
          <a:p>
            <a:pPr lvl="1"/>
            <a:r>
              <a:rPr lang="en-US" dirty="0"/>
              <a:t>Do not run your code on the Euler head-node (use Slurm)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The </a:t>
            </a:r>
            <a:r>
              <a:rPr lang="en-US" sz="3200" dirty="0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sz="3200" dirty="0"/>
              <a:t> Communicator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E81978-4B32-4ACC-85BB-0B15E55381C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328" y="1084358"/>
            <a:ext cx="10817352" cy="2819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All processes of an MPI program are members of the default communicator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MPI_COMM_WORLD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2000" dirty="0"/>
              <a:t> is a predefined </a:t>
            </a:r>
            <a:r>
              <a:rPr lang="en-US" sz="2000" b="1" dirty="0"/>
              <a:t>handle</a:t>
            </a:r>
            <a:r>
              <a:rPr lang="en-US" sz="2000" dirty="0"/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Each process has its own </a:t>
            </a:r>
            <a:r>
              <a:rPr lang="en-US" sz="2000" b="1" dirty="0"/>
              <a:t>rank</a:t>
            </a:r>
            <a:r>
              <a:rPr lang="en-US" sz="2000" dirty="0"/>
              <a:t> in a given communicator: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starting with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ending with (size-1)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1" y="3276600"/>
            <a:ext cx="5140325" cy="1905000"/>
            <a:chOff x="3810000" y="4343400"/>
            <a:chExt cx="5140325" cy="1905000"/>
          </a:xfrm>
        </p:grpSpPr>
        <p:sp>
          <p:nvSpPr>
            <p:cNvPr id="34822" name="Freeform 4"/>
            <p:cNvSpPr>
              <a:spLocks/>
            </p:cNvSpPr>
            <p:nvPr/>
          </p:nvSpPr>
          <p:spPr bwMode="auto">
            <a:xfrm>
              <a:off x="3810000" y="4406900"/>
              <a:ext cx="5029200" cy="1841500"/>
            </a:xfrm>
            <a:custGeom>
              <a:avLst/>
              <a:gdLst>
                <a:gd name="T0" fmla="*/ 466997 w 3360"/>
                <a:gd name="T1" fmla="*/ 133740 h 1432"/>
                <a:gd name="T2" fmla="*/ 1185454 w 3360"/>
                <a:gd name="T3" fmla="*/ 10288 h 1432"/>
                <a:gd name="T4" fmla="*/ 1903911 w 3360"/>
                <a:gd name="T5" fmla="*/ 72014 h 1432"/>
                <a:gd name="T6" fmla="*/ 2837906 w 3360"/>
                <a:gd name="T7" fmla="*/ 318919 h 1432"/>
                <a:gd name="T8" fmla="*/ 3987437 w 3360"/>
                <a:gd name="T9" fmla="*/ 380645 h 1432"/>
                <a:gd name="T10" fmla="*/ 4993277 w 3360"/>
                <a:gd name="T11" fmla="*/ 1059634 h 1432"/>
                <a:gd name="T12" fmla="*/ 4202974 w 3360"/>
                <a:gd name="T13" fmla="*/ 1676897 h 1432"/>
                <a:gd name="T14" fmla="*/ 2119449 w 3360"/>
                <a:gd name="T15" fmla="*/ 1800349 h 1432"/>
                <a:gd name="T16" fmla="*/ 323306 w 3360"/>
                <a:gd name="T17" fmla="*/ 1429992 h 1432"/>
                <a:gd name="T18" fmla="*/ 179614 w 3360"/>
                <a:gd name="T19" fmla="*/ 689277 h 1432"/>
                <a:gd name="T20" fmla="*/ 107769 w 3360"/>
                <a:gd name="T21" fmla="*/ 318919 h 1432"/>
                <a:gd name="T22" fmla="*/ 466997 w 3360"/>
                <a:gd name="T23" fmla="*/ 133740 h 14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60" h="1432">
                  <a:moveTo>
                    <a:pt x="312" y="104"/>
                  </a:moveTo>
                  <a:cubicBezTo>
                    <a:pt x="432" y="64"/>
                    <a:pt x="632" y="16"/>
                    <a:pt x="792" y="8"/>
                  </a:cubicBezTo>
                  <a:cubicBezTo>
                    <a:pt x="952" y="0"/>
                    <a:pt x="1088" y="16"/>
                    <a:pt x="1272" y="56"/>
                  </a:cubicBezTo>
                  <a:cubicBezTo>
                    <a:pt x="1456" y="96"/>
                    <a:pt x="1664" y="208"/>
                    <a:pt x="1896" y="248"/>
                  </a:cubicBezTo>
                  <a:cubicBezTo>
                    <a:pt x="2128" y="288"/>
                    <a:pt x="2424" y="200"/>
                    <a:pt x="2664" y="296"/>
                  </a:cubicBezTo>
                  <a:cubicBezTo>
                    <a:pt x="2904" y="392"/>
                    <a:pt x="3312" y="656"/>
                    <a:pt x="3336" y="824"/>
                  </a:cubicBezTo>
                  <a:cubicBezTo>
                    <a:pt x="3360" y="992"/>
                    <a:pt x="3128" y="1208"/>
                    <a:pt x="2808" y="1304"/>
                  </a:cubicBezTo>
                  <a:cubicBezTo>
                    <a:pt x="2488" y="1400"/>
                    <a:pt x="1848" y="1432"/>
                    <a:pt x="1416" y="1400"/>
                  </a:cubicBezTo>
                  <a:cubicBezTo>
                    <a:pt x="984" y="1368"/>
                    <a:pt x="432" y="1256"/>
                    <a:pt x="216" y="1112"/>
                  </a:cubicBezTo>
                  <a:cubicBezTo>
                    <a:pt x="0" y="968"/>
                    <a:pt x="144" y="680"/>
                    <a:pt x="120" y="536"/>
                  </a:cubicBezTo>
                  <a:cubicBezTo>
                    <a:pt x="96" y="392"/>
                    <a:pt x="40" y="320"/>
                    <a:pt x="72" y="248"/>
                  </a:cubicBezTo>
                  <a:cubicBezTo>
                    <a:pt x="104" y="176"/>
                    <a:pt x="192" y="144"/>
                    <a:pt x="312" y="104"/>
                  </a:cubicBezTo>
                  <a:close/>
                </a:path>
              </a:pathLst>
            </a:cu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4273062" y="4807590"/>
              <a:ext cx="3810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5276850" y="4765574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825" name="Oval 7"/>
            <p:cNvSpPr>
              <a:spLocks noChangeArrowheads="1"/>
            </p:cNvSpPr>
            <p:nvPr/>
          </p:nvSpPr>
          <p:spPr bwMode="auto">
            <a:xfrm>
              <a:off x="7848600" y="5413177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6362700" y="49530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827" name="Oval 9"/>
            <p:cNvSpPr>
              <a:spLocks noChangeArrowheads="1"/>
            </p:cNvSpPr>
            <p:nvPr/>
          </p:nvSpPr>
          <p:spPr bwMode="auto">
            <a:xfrm>
              <a:off x="4639408" y="5562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28" name="Oval 10"/>
            <p:cNvSpPr>
              <a:spLocks noChangeArrowheads="1"/>
            </p:cNvSpPr>
            <p:nvPr/>
          </p:nvSpPr>
          <p:spPr bwMode="auto">
            <a:xfrm>
              <a:off x="5715000" y="5464369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829" name="Oval 11"/>
            <p:cNvSpPr>
              <a:spLocks noChangeArrowheads="1"/>
            </p:cNvSpPr>
            <p:nvPr/>
          </p:nvSpPr>
          <p:spPr bwMode="auto">
            <a:xfrm>
              <a:off x="6705600" y="56388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6553200" y="4343400"/>
              <a:ext cx="2397125" cy="30777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0" rIns="3600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MPI_COMM_WORLD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53358" y="5334000"/>
            <a:ext cx="8181242" cy="84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define a new communicator in case you find it useful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D7D31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a new communicator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_COMM_WORLD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0198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MPI_COMM_WORLD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new_group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&amp;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MY_COMM_WORLD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8689731" y="374079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48160" y="6626127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00765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MPI_Comm_create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6052" y="1353313"/>
            <a:ext cx="8991600" cy="4948428"/>
          </a:xfrm>
        </p:spPr>
        <p:txBody>
          <a:bodyPr>
            <a:normAutofit/>
          </a:bodyPr>
          <a:lstStyle/>
          <a:p>
            <a:r>
              <a:rPr lang="en-US" sz="2000" dirty="0"/>
              <a:t>Synopsis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Input Parameters</a:t>
            </a:r>
          </a:p>
          <a:p>
            <a:pPr lvl="1"/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/>
              <a:t> - communicator (handle) </a:t>
            </a:r>
          </a:p>
          <a:p>
            <a:pPr lvl="1"/>
            <a:r>
              <a:rPr lang="en-US" sz="1800" dirty="0"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1800" dirty="0"/>
              <a:t> - subset of the family of processes making up the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/>
              <a:t> (handle) </a:t>
            </a:r>
          </a:p>
          <a:p>
            <a:endParaRPr lang="en-US" sz="2000" dirty="0"/>
          </a:p>
          <a:p>
            <a:r>
              <a:rPr lang="en-US" sz="2000" dirty="0"/>
              <a:t>Output Parameter</a:t>
            </a:r>
          </a:p>
          <a:p>
            <a:pPr lvl="1"/>
            <a:r>
              <a:rPr lang="en-US" sz="1800" dirty="0" err="1">
                <a:latin typeface="Consolas" pitchFamily="49" charset="0"/>
                <a:cs typeface="Consolas" pitchFamily="49" charset="0"/>
              </a:rPr>
              <a:t>newcomm</a:t>
            </a:r>
            <a:r>
              <a:rPr lang="en-US" sz="1800" dirty="0"/>
              <a:t> - new communicator (handle) </a:t>
            </a:r>
          </a:p>
          <a:p>
            <a:pPr lvl="1"/>
            <a:endParaRPr lang="en-US" sz="1800" dirty="0"/>
          </a:p>
          <a:p>
            <a:r>
              <a:rPr lang="en-US" sz="2000" dirty="0"/>
              <a:t>NOTE: Same process has different ranks in different communicators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9720" y="1896856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group,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66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The Data Type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871B7-60F8-45DE-929A-12E46C9B6F2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953" y="1734312"/>
            <a:ext cx="8586787" cy="3276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000" dirty="0"/>
              <a:t>A message contains a number of elements of some particular data type</a:t>
            </a: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000" dirty="0"/>
              <a:t>MPI data types: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1800" dirty="0"/>
              <a:t>Basic data type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1800" dirty="0"/>
              <a:t>User-defined data types – not emphasized here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endParaRPr lang="en-US" sz="1600" dirty="0"/>
          </a:p>
          <a:p>
            <a:pPr lvl="1"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endParaRPr lang="en-US" sz="1600" dirty="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381500" algn="l"/>
                <a:tab pos="4483100" algn="l"/>
              </a:tabLst>
            </a:pPr>
            <a:r>
              <a:rPr lang="en-US" sz="2000" dirty="0"/>
              <a:t>Data type </a:t>
            </a:r>
            <a:r>
              <a:rPr lang="en-US" sz="2000" dirty="0">
                <a:solidFill>
                  <a:srgbClr val="0070C0"/>
                </a:solidFill>
              </a:rPr>
              <a:t>handles</a:t>
            </a:r>
            <a:r>
              <a:rPr lang="en-US" sz="2000" dirty="0"/>
              <a:t> describe the type of the data moved around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46576" y="5347716"/>
            <a:ext cx="3810000" cy="304800"/>
            <a:chOff x="2514600" y="5410200"/>
            <a:chExt cx="3810000" cy="304800"/>
          </a:xfrm>
        </p:grpSpPr>
        <p:sp>
          <p:nvSpPr>
            <p:cNvPr id="43014" name="Rectangle 4"/>
            <p:cNvSpPr>
              <a:spLocks noChangeArrowheads="1"/>
            </p:cNvSpPr>
            <p:nvPr/>
          </p:nvSpPr>
          <p:spPr bwMode="auto">
            <a:xfrm>
              <a:off x="2514600" y="5410200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2345</a:t>
              </a:r>
            </a:p>
          </p:txBody>
        </p:sp>
        <p:sp>
          <p:nvSpPr>
            <p:cNvPr id="43015" name="Rectangle 5"/>
            <p:cNvSpPr>
              <a:spLocks noChangeArrowheads="1"/>
            </p:cNvSpPr>
            <p:nvPr/>
          </p:nvSpPr>
          <p:spPr bwMode="auto">
            <a:xfrm>
              <a:off x="3276600" y="5410200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654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4038600" y="5410200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96574</a:t>
              </a:r>
            </a:p>
          </p:txBody>
        </p:sp>
        <p:sp>
          <p:nvSpPr>
            <p:cNvPr id="43017" name="Rectangle 7"/>
            <p:cNvSpPr>
              <a:spLocks noChangeArrowheads="1"/>
            </p:cNvSpPr>
            <p:nvPr/>
          </p:nvSpPr>
          <p:spPr bwMode="auto">
            <a:xfrm>
              <a:off x="4800600" y="5410200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-12</a:t>
              </a:r>
            </a:p>
          </p:txBody>
        </p:sp>
        <p:sp>
          <p:nvSpPr>
            <p:cNvPr id="43018" name="Rectangle 8"/>
            <p:cNvSpPr>
              <a:spLocks noChangeArrowheads="1"/>
            </p:cNvSpPr>
            <p:nvPr/>
          </p:nvSpPr>
          <p:spPr bwMode="auto">
            <a:xfrm>
              <a:off x="5562600" y="5410200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7676</a:t>
              </a:r>
            </a:p>
          </p:txBody>
        </p:sp>
      </p:grp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3922776" y="4943857"/>
            <a:ext cx="3695540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Example: message with 5 integers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988" y="6593304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505866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MPI-defined data types, and C counterparts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31F648-DFBF-4393-9D0F-93094B7F26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77256" name="Group 72"/>
          <p:cNvGraphicFramePr>
            <a:graphicFrameLocks noGrp="1"/>
          </p:cNvGraphicFramePr>
          <p:nvPr/>
        </p:nvGraphicFramePr>
        <p:xfrm>
          <a:off x="2773680" y="1113285"/>
          <a:ext cx="6096000" cy="429744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 Datatype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 datatype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MPI_CHAR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char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MPI_SHORT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short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MPI_INT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MPI_LONG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signed long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MPI_UNSIGNED_CHAR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MPI_UNSIGNED_SHORT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MPI_UNSIGNED_LONG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 int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MPI_FLOAT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MPI_DOUBLE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MPI_LONG_DOUBLE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 double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MPI_BYTE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MPI_PACKED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745985" y="6063734"/>
            <a:ext cx="3810000" cy="304800"/>
            <a:chOff x="2667000" y="5676088"/>
            <a:chExt cx="3810000" cy="304800"/>
          </a:xfrm>
        </p:grpSpPr>
        <p:sp>
          <p:nvSpPr>
            <p:cNvPr id="4" name="Rectangle 59"/>
            <p:cNvSpPr>
              <a:spLocks noChangeArrowheads="1"/>
            </p:cNvSpPr>
            <p:nvPr/>
          </p:nvSpPr>
          <p:spPr bwMode="auto">
            <a:xfrm>
              <a:off x="2667000" y="5676088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2345</a:t>
              </a:r>
            </a:p>
          </p:txBody>
        </p:sp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3429000" y="5676088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654</a:t>
              </a:r>
            </a:p>
          </p:txBody>
        </p:sp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4191000" y="5676088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96574</a:t>
              </a: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4953000" y="5676088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-12</a:t>
              </a:r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auto">
            <a:xfrm>
              <a:off x="5715000" y="5676088"/>
              <a:ext cx="762000" cy="3048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7676</a:t>
              </a:r>
            </a:p>
          </p:txBody>
        </p:sp>
      </p:grp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7696200" y="5700617"/>
            <a:ext cx="2209800" cy="9255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9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count=5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9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datatype=MPI_INT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9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[5]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603146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Example: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692" y="6626128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744550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Message Order Preservation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626B0C-DB04-47EF-8680-0352792C84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172" y="1905000"/>
            <a:ext cx="11958828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Rule for messages on the same connection; i.e., same communicator, source, and destination rank: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Messages do not overtake each other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If both receives match both messages, then the order is preserved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Recall the “memory consistency models” discussion we had back in CUDA (when we discussed </a:t>
            </a:r>
            <a:r>
              <a:rPr lang="en-US" sz="1600" dirty="0" err="1"/>
              <a:t>threadfences</a:t>
            </a:r>
            <a:r>
              <a:rPr lang="en-US" sz="1600" dirty="0"/>
              <a:t>)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657856" y="3141614"/>
            <a:ext cx="6629400" cy="2273300"/>
            <a:chOff x="952" y="1256"/>
            <a:chExt cx="4176" cy="1432"/>
          </a:xfrm>
        </p:grpSpPr>
        <p:sp>
          <p:nvSpPr>
            <p:cNvPr id="56327" name="Freeform 4"/>
            <p:cNvSpPr>
              <a:spLocks/>
            </p:cNvSpPr>
            <p:nvPr/>
          </p:nvSpPr>
          <p:spPr bwMode="auto">
            <a:xfrm>
              <a:off x="952" y="1256"/>
              <a:ext cx="4176" cy="1432"/>
            </a:xfrm>
            <a:custGeom>
              <a:avLst/>
              <a:gdLst>
                <a:gd name="T0" fmla="*/ 388 w 3360"/>
                <a:gd name="T1" fmla="*/ 104 h 1432"/>
                <a:gd name="T2" fmla="*/ 984 w 3360"/>
                <a:gd name="T3" fmla="*/ 8 h 1432"/>
                <a:gd name="T4" fmla="*/ 1581 w 3360"/>
                <a:gd name="T5" fmla="*/ 56 h 1432"/>
                <a:gd name="T6" fmla="*/ 2356 w 3360"/>
                <a:gd name="T7" fmla="*/ 248 h 1432"/>
                <a:gd name="T8" fmla="*/ 3311 w 3360"/>
                <a:gd name="T9" fmla="*/ 296 h 1432"/>
                <a:gd name="T10" fmla="*/ 4146 w 3360"/>
                <a:gd name="T11" fmla="*/ 824 h 1432"/>
                <a:gd name="T12" fmla="*/ 3490 w 3360"/>
                <a:gd name="T13" fmla="*/ 1304 h 1432"/>
                <a:gd name="T14" fmla="*/ 1760 w 3360"/>
                <a:gd name="T15" fmla="*/ 1400 h 1432"/>
                <a:gd name="T16" fmla="*/ 268 w 3360"/>
                <a:gd name="T17" fmla="*/ 1112 h 1432"/>
                <a:gd name="T18" fmla="*/ 149 w 3360"/>
                <a:gd name="T19" fmla="*/ 536 h 1432"/>
                <a:gd name="T20" fmla="*/ 89 w 3360"/>
                <a:gd name="T21" fmla="*/ 248 h 1432"/>
                <a:gd name="T22" fmla="*/ 388 w 3360"/>
                <a:gd name="T23" fmla="*/ 104 h 14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60" h="1432">
                  <a:moveTo>
                    <a:pt x="312" y="104"/>
                  </a:moveTo>
                  <a:cubicBezTo>
                    <a:pt x="432" y="64"/>
                    <a:pt x="632" y="16"/>
                    <a:pt x="792" y="8"/>
                  </a:cubicBezTo>
                  <a:cubicBezTo>
                    <a:pt x="952" y="0"/>
                    <a:pt x="1088" y="16"/>
                    <a:pt x="1272" y="56"/>
                  </a:cubicBezTo>
                  <a:cubicBezTo>
                    <a:pt x="1456" y="96"/>
                    <a:pt x="1664" y="208"/>
                    <a:pt x="1896" y="248"/>
                  </a:cubicBezTo>
                  <a:cubicBezTo>
                    <a:pt x="2128" y="288"/>
                    <a:pt x="2424" y="200"/>
                    <a:pt x="2664" y="296"/>
                  </a:cubicBezTo>
                  <a:cubicBezTo>
                    <a:pt x="2904" y="392"/>
                    <a:pt x="3312" y="656"/>
                    <a:pt x="3336" y="824"/>
                  </a:cubicBezTo>
                  <a:cubicBezTo>
                    <a:pt x="3360" y="992"/>
                    <a:pt x="3128" y="1208"/>
                    <a:pt x="2808" y="1304"/>
                  </a:cubicBezTo>
                  <a:cubicBezTo>
                    <a:pt x="2488" y="1400"/>
                    <a:pt x="1848" y="1432"/>
                    <a:pt x="1416" y="1400"/>
                  </a:cubicBezTo>
                  <a:cubicBezTo>
                    <a:pt x="984" y="1368"/>
                    <a:pt x="432" y="1256"/>
                    <a:pt x="216" y="1112"/>
                  </a:cubicBezTo>
                  <a:cubicBezTo>
                    <a:pt x="0" y="968"/>
                    <a:pt x="144" y="680"/>
                    <a:pt x="120" y="536"/>
                  </a:cubicBezTo>
                  <a:cubicBezTo>
                    <a:pt x="96" y="392"/>
                    <a:pt x="40" y="320"/>
                    <a:pt x="72" y="248"/>
                  </a:cubicBezTo>
                  <a:cubicBezTo>
                    <a:pt x="104" y="176"/>
                    <a:pt x="192" y="144"/>
                    <a:pt x="312" y="104"/>
                  </a:cubicBezTo>
                  <a:close/>
                </a:path>
              </a:pathLst>
            </a:cu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28" name="Oval 5"/>
            <p:cNvSpPr>
              <a:spLocks noChangeArrowheads="1"/>
            </p:cNvSpPr>
            <p:nvPr/>
          </p:nvSpPr>
          <p:spPr bwMode="auto">
            <a:xfrm>
              <a:off x="1192" y="15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6329" name="Oval 6"/>
            <p:cNvSpPr>
              <a:spLocks noChangeArrowheads="1"/>
            </p:cNvSpPr>
            <p:nvPr/>
          </p:nvSpPr>
          <p:spPr bwMode="auto">
            <a:xfrm>
              <a:off x="1624" y="164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6330" name="Oval 7"/>
            <p:cNvSpPr>
              <a:spLocks noChangeArrowheads="1"/>
            </p:cNvSpPr>
            <p:nvPr/>
          </p:nvSpPr>
          <p:spPr bwMode="auto">
            <a:xfrm>
              <a:off x="3928" y="188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6331" name="Oval 8"/>
            <p:cNvSpPr>
              <a:spLocks noChangeArrowheads="1"/>
            </p:cNvSpPr>
            <p:nvPr/>
          </p:nvSpPr>
          <p:spPr bwMode="auto">
            <a:xfrm>
              <a:off x="2128" y="148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332" name="Oval 9"/>
            <p:cNvSpPr>
              <a:spLocks noChangeArrowheads="1"/>
            </p:cNvSpPr>
            <p:nvPr/>
          </p:nvSpPr>
          <p:spPr bwMode="auto">
            <a:xfrm>
              <a:off x="1840" y="203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6333" name="Oval 10"/>
            <p:cNvSpPr>
              <a:spLocks noChangeArrowheads="1"/>
            </p:cNvSpPr>
            <p:nvPr/>
          </p:nvSpPr>
          <p:spPr bwMode="auto">
            <a:xfrm>
              <a:off x="2368" y="198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6334" name="Oval 11"/>
            <p:cNvSpPr>
              <a:spLocks noChangeArrowheads="1"/>
            </p:cNvSpPr>
            <p:nvPr/>
          </p:nvSpPr>
          <p:spPr bwMode="auto">
            <a:xfrm>
              <a:off x="3016" y="23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56335" name="AutoShape 13"/>
            <p:cNvCxnSpPr>
              <a:cxnSpLocks noChangeShapeType="1"/>
              <a:stCxn id="56333" idx="7"/>
              <a:endCxn id="56330" idx="1"/>
            </p:cNvCxnSpPr>
            <p:nvPr/>
          </p:nvCxnSpPr>
          <p:spPr bwMode="auto">
            <a:xfrm rot="-5400000">
              <a:off x="3240" y="1296"/>
              <a:ext cx="104" cy="1356"/>
            </a:xfrm>
            <a:prstGeom prst="curvedConnector3">
              <a:avLst>
                <a:gd name="adj1" fmla="val 278847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808" y="1696"/>
              <a:ext cx="288" cy="192"/>
              <a:chOff x="2976" y="2688"/>
              <a:chExt cx="288" cy="192"/>
            </a:xfrm>
          </p:grpSpPr>
          <p:sp>
            <p:nvSpPr>
              <p:cNvPr id="56346" name="Rectangle 24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56349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51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52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53" name="Rectangle 30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48" name="Freeform 31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>
                  <a:gd name="T0" fmla="*/ 0 w 288"/>
                  <a:gd name="T1" fmla="*/ 0 h 48"/>
                  <a:gd name="T2" fmla="*/ 144 w 288"/>
                  <a:gd name="T3" fmla="*/ 48 h 48"/>
                  <a:gd name="T4" fmla="*/ 288 w 288"/>
                  <a:gd name="T5" fmla="*/ 0 h 48"/>
                  <a:gd name="T6" fmla="*/ 0 w 28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392" y="1640"/>
              <a:ext cx="288" cy="192"/>
              <a:chOff x="2976" y="2688"/>
              <a:chExt cx="288" cy="192"/>
            </a:xfrm>
          </p:grpSpPr>
          <p:sp>
            <p:nvSpPr>
              <p:cNvPr id="56338" name="Rectangle 33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3000" y="2712"/>
                <a:ext cx="240" cy="144"/>
                <a:chOff x="192" y="1872"/>
                <a:chExt cx="240" cy="144"/>
              </a:xfrm>
            </p:grpSpPr>
            <p:sp>
              <p:nvSpPr>
                <p:cNvPr id="5634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42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4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345" name="Rectangle 39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48" cy="144"/>
                </a:xfrm>
                <a:prstGeom prst="rect">
                  <a:avLst/>
                </a:prstGeom>
                <a:solidFill>
                  <a:srgbClr val="FF66CC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40" name="Freeform 40"/>
              <p:cNvSpPr>
                <a:spLocks/>
              </p:cNvSpPr>
              <p:nvPr/>
            </p:nvSpPr>
            <p:spPr bwMode="auto">
              <a:xfrm>
                <a:off x="2976" y="2688"/>
                <a:ext cx="288" cy="48"/>
              </a:xfrm>
              <a:custGeom>
                <a:avLst/>
                <a:gdLst>
                  <a:gd name="T0" fmla="*/ 0 w 288"/>
                  <a:gd name="T1" fmla="*/ 0 h 48"/>
                  <a:gd name="T2" fmla="*/ 144 w 288"/>
                  <a:gd name="T3" fmla="*/ 48 h 48"/>
                  <a:gd name="T4" fmla="*/ 288 w 288"/>
                  <a:gd name="T5" fmla="*/ 0 h 48"/>
                  <a:gd name="T6" fmla="*/ 0 w 28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48">
                    <a:moveTo>
                      <a:pt x="0" y="0"/>
                    </a:moveTo>
                    <a:lnTo>
                      <a:pt x="144" y="48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89692" y="659787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706511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/>
              <a:t>The Mechanics of P2P Communication: Wildcarding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tabLst>
                <a:tab pos="3238500" algn="l"/>
              </a:tabLst>
            </a:pPr>
            <a:r>
              <a:rPr lang="en-US" dirty="0"/>
              <a:t>Receiver can wildcard</a:t>
            </a:r>
          </a:p>
          <a:p>
            <a:pPr lvl="2">
              <a:spcBef>
                <a:spcPct val="60000"/>
              </a:spcBef>
              <a:tabLst>
                <a:tab pos="3238500" algn="l"/>
              </a:tabLst>
            </a:pPr>
            <a:endParaRPr lang="en-US" sz="1700" dirty="0"/>
          </a:p>
          <a:p>
            <a:pPr lvl="1">
              <a:spcBef>
                <a:spcPct val="60000"/>
              </a:spcBef>
              <a:tabLst>
                <a:tab pos="3238500" algn="l"/>
              </a:tabLst>
            </a:pPr>
            <a:r>
              <a:rPr lang="en-US" dirty="0"/>
              <a:t>To receive from any source</a:t>
            </a:r>
            <a:r>
              <a:rPr lang="en-US" dirty="0">
                <a:cs typeface="Arial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cs typeface="Arial" charset="0"/>
              </a:rPr>
              <a:t>=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MPI_ANY_SOURCE</a:t>
            </a:r>
          </a:p>
          <a:p>
            <a:pPr lvl="2">
              <a:spcBef>
                <a:spcPct val="60000"/>
              </a:spcBef>
              <a:tabLst>
                <a:tab pos="3238500" algn="l"/>
              </a:tabLst>
            </a:pPr>
            <a:endParaRPr lang="en-US" sz="1700" dirty="0">
              <a:cs typeface="Arial" charset="0"/>
            </a:endParaRPr>
          </a:p>
          <a:p>
            <a:pPr lvl="1">
              <a:spcBef>
                <a:spcPct val="60000"/>
              </a:spcBef>
              <a:tabLst>
                <a:tab pos="3238500" algn="l"/>
              </a:tabLst>
            </a:pPr>
            <a:r>
              <a:rPr lang="en-US" dirty="0"/>
              <a:t>To receive from any tag</a:t>
            </a:r>
            <a:r>
              <a:rPr lang="en-US" dirty="0">
                <a:cs typeface="Arial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tag</a:t>
            </a:r>
            <a:r>
              <a:rPr lang="en-US" dirty="0">
                <a:cs typeface="Arial" charset="0"/>
              </a:rPr>
              <a:t> =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MPI_ANY_TAG</a:t>
            </a:r>
          </a:p>
          <a:p>
            <a:pPr lvl="2">
              <a:spcBef>
                <a:spcPct val="60000"/>
              </a:spcBef>
              <a:tabLst>
                <a:tab pos="3238500" algn="l"/>
              </a:tabLst>
            </a:pPr>
            <a:endParaRPr lang="en-US" sz="1700" dirty="0">
              <a:cs typeface="Arial" charset="0"/>
            </a:endParaRPr>
          </a:p>
          <a:p>
            <a:pPr lvl="1">
              <a:spcBef>
                <a:spcPct val="60000"/>
              </a:spcBef>
              <a:tabLst>
                <a:tab pos="3238500" algn="l"/>
              </a:tabLst>
            </a:pPr>
            <a:r>
              <a:rPr lang="en-US" dirty="0">
                <a:cs typeface="Arial" charset="0"/>
              </a:rPr>
              <a:t>Actual source and tag returned in receiver’s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>
                <a:cs typeface="Arial" charset="0"/>
              </a:rPr>
              <a:t> argument</a:t>
            </a:r>
          </a:p>
          <a:p>
            <a:pPr lvl="2">
              <a:spcBef>
                <a:spcPct val="60000"/>
              </a:spcBef>
              <a:tabLst>
                <a:tab pos="3238500" algn="l"/>
              </a:tabLst>
            </a:pPr>
            <a:r>
              <a:rPr lang="en-US" sz="1700" dirty="0">
                <a:cs typeface="Arial" charset="0"/>
              </a:rPr>
              <a:t>One more instance where the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700" dirty="0">
                <a:cs typeface="Arial" charset="0"/>
              </a:rPr>
              <a:t> argument comes into play</a:t>
            </a:r>
            <a:endParaRPr lang="en-US" sz="1700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B0C4F-4797-4AE7-BED4-23A8B934874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344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3901465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/>
              <a:t>: The Need for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/>
              <a:t>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000" dirty="0"/>
              <a:t> object updated by the </a:t>
            </a:r>
            <a:r>
              <a:rPr lang="en-US" sz="2000" dirty="0" err="1">
                <a:latin typeface="Consolas" panose="020B0609020204030204" pitchFamily="49" charset="0"/>
              </a:rPr>
              <a:t>MPI_Recv</a:t>
            </a:r>
            <a:r>
              <a:rPr lang="en-US" sz="2000" dirty="0"/>
              <a:t> call settles a series of questions:</a:t>
            </a:r>
          </a:p>
          <a:p>
            <a:pPr marL="1049338" lvl="3" indent="-230188"/>
            <a:endParaRPr lang="en-US" sz="1000" dirty="0"/>
          </a:p>
          <a:p>
            <a:pPr marL="460375" lvl="1" indent="-230188"/>
            <a:endParaRPr lang="en-US" sz="1600" dirty="0"/>
          </a:p>
          <a:p>
            <a:pPr marL="460375" lvl="1" indent="-230188"/>
            <a:r>
              <a:rPr lang="en-US" sz="1800" dirty="0"/>
              <a:t>The receive call does not specify the size of an incoming message, but only an upper bound on the receive buffer</a:t>
            </a:r>
          </a:p>
          <a:p>
            <a:pPr marL="755650" lvl="2" indent="-230188"/>
            <a:r>
              <a:rPr lang="en-US" sz="1500" dirty="0"/>
              <a:t>The actual size only known to the sender (think about it)</a:t>
            </a:r>
          </a:p>
          <a:p>
            <a:pPr marL="525462" lvl="2" indent="0">
              <a:buNone/>
            </a:pPr>
            <a:endParaRPr lang="en-US" dirty="0"/>
          </a:p>
          <a:p>
            <a:pPr marL="755650" lvl="2" indent="-230188"/>
            <a:endParaRPr lang="en-US" dirty="0"/>
          </a:p>
          <a:p>
            <a:pPr marL="460375" lvl="1" indent="-230188"/>
            <a:r>
              <a:rPr lang="en-US" sz="1800" dirty="0"/>
              <a:t>The source or tag of a received message may not be known if wildcard values were used in a receive operation</a:t>
            </a:r>
          </a:p>
          <a:p>
            <a:pPr lvl="2"/>
            <a:endParaRPr lang="en-US" sz="13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247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Mechanics of P2P Communication: Communication Envelope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E19B2C-6749-46E1-AE99-3DD8EE797D4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0031" y="3447199"/>
            <a:ext cx="5432425" cy="2380397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244600" algn="l"/>
              </a:tabLst>
            </a:pPr>
            <a:r>
              <a:rPr lang="en-US" dirty="0"/>
              <a:t>Envelope information is returned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/>
              <a:t> via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pointer</a:t>
            </a:r>
          </a:p>
          <a:p>
            <a:pPr>
              <a:lnSpc>
                <a:spcPct val="80000"/>
              </a:lnSpc>
              <a:tabLst>
                <a:tab pos="1244600" algn="l"/>
              </a:tabLst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1244600" algn="l"/>
              </a:tabLst>
            </a:pPr>
            <a:r>
              <a:rPr lang="en-US" dirty="0"/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status-&gt;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MPI_SOURCE</a:t>
            </a:r>
            <a:b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status-&gt;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MPI_TAG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via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MPI_Get_count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123831" y="2380399"/>
            <a:ext cx="2362200" cy="2286000"/>
            <a:chOff x="3840" y="336"/>
            <a:chExt cx="1488" cy="1440"/>
          </a:xfrm>
        </p:grpSpPr>
        <p:sp>
          <p:nvSpPr>
            <p:cNvPr id="51212" name="Rectangle 4"/>
            <p:cNvSpPr>
              <a:spLocks noChangeArrowheads="1"/>
            </p:cNvSpPr>
            <p:nvPr/>
          </p:nvSpPr>
          <p:spPr bwMode="auto">
            <a:xfrm>
              <a:off x="3840" y="797"/>
              <a:ext cx="1488" cy="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13" name="Freeform 6"/>
            <p:cNvSpPr>
              <a:spLocks/>
            </p:cNvSpPr>
            <p:nvPr/>
          </p:nvSpPr>
          <p:spPr bwMode="auto">
            <a:xfrm>
              <a:off x="3840" y="336"/>
              <a:ext cx="1488" cy="461"/>
            </a:xfrm>
            <a:custGeom>
              <a:avLst/>
              <a:gdLst>
                <a:gd name="T0" fmla="*/ 0 w 1248"/>
                <a:gd name="T1" fmla="*/ 461 h 384"/>
                <a:gd name="T2" fmla="*/ 744 w 1248"/>
                <a:gd name="T3" fmla="*/ 0 h 384"/>
                <a:gd name="T4" fmla="*/ 1488 w 1248"/>
                <a:gd name="T5" fmla="*/ 461 h 384"/>
                <a:gd name="T6" fmla="*/ 0 w 1248"/>
                <a:gd name="T7" fmla="*/ 4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8" h="384">
                  <a:moveTo>
                    <a:pt x="0" y="384"/>
                  </a:moveTo>
                  <a:lnTo>
                    <a:pt x="624" y="0"/>
                  </a:lnTo>
                  <a:lnTo>
                    <a:pt x="12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8809631" y="3828200"/>
            <a:ext cx="1627188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To: </a:t>
            </a:r>
            <a:b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destination rank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8123832" y="3142400"/>
            <a:ext cx="1986739" cy="5869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From: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source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(rank)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tag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8276231" y="4818799"/>
            <a:ext cx="20574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8504832" y="4971199"/>
            <a:ext cx="1903383" cy="16949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item-1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item-2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item-3	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count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item-4	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360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item-n</a:t>
            </a:r>
          </a:p>
        </p:txBody>
      </p:sp>
      <p:sp>
        <p:nvSpPr>
          <p:cNvPr id="51211" name="AutoShape 13"/>
          <p:cNvSpPr>
            <a:spLocks/>
          </p:cNvSpPr>
          <p:nvPr/>
        </p:nvSpPr>
        <p:spPr bwMode="auto">
          <a:xfrm>
            <a:off x="9266831" y="4971199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76031" y="3370999"/>
            <a:ext cx="2095500" cy="1143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74381" y="3634553"/>
            <a:ext cx="2597150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800232" y="3628174"/>
            <a:ext cx="823865" cy="1587500"/>
          </a:xfrm>
          <a:custGeom>
            <a:avLst/>
            <a:gdLst>
              <a:gd name="connsiteX0" fmla="*/ 546052 w 823865"/>
              <a:gd name="connsiteY0" fmla="*/ 0 h 1587500"/>
              <a:gd name="connsiteX1" fmla="*/ 800052 w 823865"/>
              <a:gd name="connsiteY1" fmla="*/ 469900 h 1587500"/>
              <a:gd name="connsiteX2" fmla="*/ 723852 w 823865"/>
              <a:gd name="connsiteY2" fmla="*/ 1041400 h 1587500"/>
              <a:gd name="connsiteX3" fmla="*/ 12652 w 823865"/>
              <a:gd name="connsiteY3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865" h="1587500">
                <a:moveTo>
                  <a:pt x="546052" y="0"/>
                </a:moveTo>
                <a:cubicBezTo>
                  <a:pt x="658235" y="148166"/>
                  <a:pt x="770419" y="296333"/>
                  <a:pt x="800052" y="469900"/>
                </a:cubicBezTo>
                <a:cubicBezTo>
                  <a:pt x="829685" y="643467"/>
                  <a:pt x="855085" y="855133"/>
                  <a:pt x="723852" y="1041400"/>
                </a:cubicBezTo>
                <a:cubicBezTo>
                  <a:pt x="592619" y="1227667"/>
                  <a:pt x="-101648" y="1532467"/>
                  <a:pt x="12652" y="1587500"/>
                </a:cubicBezTo>
              </a:path>
            </a:pathLst>
          </a:custGeom>
          <a:noFill/>
          <a:ln w="28575" cap="rnd">
            <a:solidFill>
              <a:srgbClr val="C00000"/>
            </a:solidFill>
            <a:headEnd type="oval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4237631" y="5428399"/>
            <a:ext cx="5181600" cy="228600"/>
          </a:xfrm>
          <a:prstGeom prst="bentConnector3">
            <a:avLst>
              <a:gd name="adj1" fmla="val -37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626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D1185-73B5-4DD6-BF78-C5D1FD877B7A}"/>
              </a:ext>
            </a:extLst>
          </p:cNvPr>
          <p:cNvSpPr/>
          <p:nvPr/>
        </p:nvSpPr>
        <p:spPr>
          <a:xfrm>
            <a:off x="580031" y="1044640"/>
            <a:ext cx="104744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MPI_Get_count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MPI_Status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*status,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MPI_Datatype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datatype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*count);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42E43B-A916-45D7-8AF7-09BBFB31D585}"/>
              </a:ext>
            </a:extLst>
          </p:cNvPr>
          <p:cNvSpPr/>
          <p:nvPr/>
        </p:nvSpPr>
        <p:spPr>
          <a:xfrm>
            <a:off x="6791971" y="1465432"/>
            <a:ext cx="473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OUTUPT: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83955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Mechanics of P2P Communication: Rules of Engagement, Summary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242316" y="1495221"/>
            <a:ext cx="11865900" cy="4933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dirty="0"/>
              <a:t>For a communication to succeed: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Sender must specify a valid destination rank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Receiver must specify a valid source rank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The communicator must be the same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Tags must match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Message data types must match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dirty="0"/>
              <a:t>Receiver’s buffer must be large enough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C46015-D9A1-49B1-AE9E-94095D7E5C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418159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E44EE-CD41-4C41-AD13-2A7E78E5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“</a:t>
            </a:r>
            <a:r>
              <a:rPr lang="en-US" b="1" dirty="0">
                <a:solidFill>
                  <a:srgbClr val="FFC000"/>
                </a:solidFill>
              </a:rPr>
              <a:t>blocking</a:t>
            </a:r>
            <a:r>
              <a:rPr lang="en-US" dirty="0"/>
              <a:t>” aspect of the point-to-point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4DC8C-17FE-42E5-BCB3-791B6BF2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and large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, when a process enters a “send” function, it does not come out until a “receive” call in a different rank matched the “send” call</a:t>
            </a:r>
          </a:p>
          <a:p>
            <a:pPr lvl="1"/>
            <a:r>
              <a:rPr lang="en-US" sz="1800" dirty="0"/>
              <a:t>Vice-versa, when a rank makes a </a:t>
            </a:r>
            <a:r>
              <a:rPr lang="en-US" sz="1800" dirty="0" err="1"/>
              <a:t>MPI_Recv</a:t>
            </a:r>
            <a:r>
              <a:rPr lang="en-US" sz="1800" dirty="0"/>
              <a:t> call, it comes out only the </a:t>
            </a:r>
            <a:r>
              <a:rPr lang="en-US" sz="1800" dirty="0" err="1"/>
              <a:t>MPI_Send</a:t>
            </a:r>
            <a:r>
              <a:rPr lang="en-US" sz="1800" dirty="0"/>
              <a:t> call was made</a:t>
            </a:r>
          </a:p>
          <a:p>
            <a:endParaRPr lang="en-US" sz="2000" dirty="0"/>
          </a:p>
          <a:p>
            <a:r>
              <a:rPr lang="en-US" sz="2000" dirty="0"/>
              <a:t>This means that both sender &amp; receiver hang. Thus, these two calls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the execution 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MPI_Send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n-US" sz="1600" dirty="0"/>
              <a:t>When the call returns, the content of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sbuf</a:t>
            </a:r>
            <a:r>
              <a:rPr lang="en-US" sz="1600" dirty="0"/>
              <a:t> can be safely changed; the transaction has concluded</a:t>
            </a:r>
          </a:p>
          <a:p>
            <a:pPr lvl="1"/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MPI_Recv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: </a:t>
            </a:r>
            <a:r>
              <a:rPr lang="en-US" sz="1600" dirty="0"/>
              <a:t>When the call returns, the content of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rbuf</a:t>
            </a:r>
            <a:r>
              <a:rPr lang="en-US" sz="1600" dirty="0"/>
              <a:t> can be used; the transaction has concluded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F7BFB-C7EA-48DF-B925-DD8B2D57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19B93-8C52-4EB2-AB91-7F78D5512976}"/>
              </a:ext>
            </a:extLst>
          </p:cNvPr>
          <p:cNvSpPr/>
          <p:nvPr/>
        </p:nvSpPr>
        <p:spPr>
          <a:xfrm>
            <a:off x="464024" y="2103487"/>
            <a:ext cx="1142210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MPI_Recv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rbuf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count,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MPI_Datatype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datatype,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source,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tag,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MPI_Comm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comm,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MPI_Status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*status)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8486C-BE6C-4FF5-90A2-39402A388F6F}"/>
              </a:ext>
            </a:extLst>
          </p:cNvPr>
          <p:cNvSpPr/>
          <p:nvPr/>
        </p:nvSpPr>
        <p:spPr>
          <a:xfrm>
            <a:off x="464024" y="1584249"/>
            <a:ext cx="1142210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MPI_Send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sbuf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count,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MPI_Datatype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datatype,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tag,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MPI_Comm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comm)</a:t>
            </a:r>
          </a:p>
        </p:txBody>
      </p:sp>
    </p:spTree>
    <p:extLst>
      <p:ext uri="{BB962C8B-B14F-4D97-AF65-F5344CB8AC3E}">
        <p14:creationId xmlns:p14="http://schemas.microsoft.com/office/powerpoint/2010/main" val="7992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7570"/>
            <a:ext cx="12192000" cy="823393"/>
          </a:xfrm>
        </p:spPr>
        <p:txBody>
          <a:bodyPr/>
          <a:lstStyle/>
          <a:p>
            <a:pPr eaLnBrk="1" hangingPunct="1"/>
            <a:r>
              <a:rPr lang="en-US" sz="1800" dirty="0"/>
              <a:t>[new topic]</a:t>
            </a:r>
            <a:r>
              <a:rPr lang="en-US" sz="3200" dirty="0"/>
              <a:t> HPC with the </a:t>
            </a:r>
            <a:r>
              <a:rPr lang="en-US" sz="3200" dirty="0">
                <a:solidFill>
                  <a:srgbClr val="FFC000"/>
                </a:solidFill>
              </a:rPr>
              <a:t>Message Passing Interface</a:t>
            </a:r>
            <a:r>
              <a:rPr lang="en-US" sz="3200" dirty="0"/>
              <a:t> (MPI): Outline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dirty="0"/>
              <a:t>Introduction to message passing and MPI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Point-to-Point Communication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Collective Actions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HPC w/ MPI: Closing Remarks</a:t>
            </a:r>
          </a:p>
          <a:p>
            <a:pPr eaLnBrk="1" hangingPunct="1">
              <a:lnSpc>
                <a:spcPct val="13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97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/>
              <a:t>: The </a:t>
            </a:r>
            <a:r>
              <a:rPr lang="en-US" dirty="0">
                <a:solidFill>
                  <a:srgbClr val="FFC000"/>
                </a:solidFill>
              </a:rPr>
              <a:t>Eager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Rendezvous</a:t>
            </a:r>
            <a:r>
              <a:rPr lang="en-US" dirty="0"/>
              <a:t> Flavors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/>
              <a:t>Punchline: send/receive calls are not always blocking. There are exceptions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send </a:t>
            </a:r>
            <a:r>
              <a:rPr lang="en-US" sz="1800" b="1" dirty="0"/>
              <a:t>small</a:t>
            </a:r>
            <a:r>
              <a:rPr lang="en-US" sz="1800" dirty="0"/>
              <a:t> messages via </a:t>
            </a:r>
            <a:r>
              <a:rPr lang="en-US" sz="1800" dirty="0" err="1">
                <a:latin typeface="Consolas" panose="020B0609020204030204" pitchFamily="49" charset="0"/>
              </a:rPr>
              <a:t>MPI_Send</a:t>
            </a:r>
            <a:r>
              <a:rPr lang="en-US" sz="1800" dirty="0"/>
              <a:t>, the content of the buffer is picked up right away by the MPI runtime</a:t>
            </a:r>
          </a:p>
          <a:p>
            <a:pPr lvl="1"/>
            <a:r>
              <a:rPr lang="en-US" sz="1600" dirty="0"/>
              <a:t>Operation happens in “</a:t>
            </a:r>
            <a:r>
              <a:rPr lang="en-US" sz="1600" dirty="0">
                <a:solidFill>
                  <a:srgbClr val="C00000"/>
                </a:solidFill>
              </a:rPr>
              <a:t>eager mode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If you send a large amount of data, the sender function waits for the receiver to post a receive before the runtime facilitates the sending of the actual data of the message</a:t>
            </a:r>
          </a:p>
          <a:p>
            <a:pPr lvl="1"/>
            <a:r>
              <a:rPr lang="en-US" sz="1600" dirty="0"/>
              <a:t>Operation happens in “</a:t>
            </a:r>
            <a:r>
              <a:rPr lang="en-US" sz="1600" dirty="0">
                <a:solidFill>
                  <a:srgbClr val="C00000"/>
                </a:solidFill>
              </a:rPr>
              <a:t>rendezvous mode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Why this eager-rendezvous dichotomy?</a:t>
            </a:r>
          </a:p>
          <a:p>
            <a:pPr lvl="1"/>
            <a:r>
              <a:rPr lang="en-US" sz="1600" dirty="0"/>
              <a:t>Because of the size of the data and the desire to have a safe implementation</a:t>
            </a:r>
          </a:p>
          <a:p>
            <a:pPr lvl="1"/>
            <a:r>
              <a:rPr lang="en-US" sz="1600" dirty="0"/>
              <a:t>If you send a small amount of data, the MPI runtime (daemon) can afford to buffer the content and subsequently carry out the transaction later on, when the receiving process asks for that data</a:t>
            </a:r>
          </a:p>
          <a:p>
            <a:pPr lvl="2"/>
            <a:r>
              <a:rPr lang="en-US" sz="1400" dirty="0"/>
              <a:t>Doesn’t fly if you attempt to move around a big chunk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8D87C6-62C8-4395-9B10-A43894C81B99}"/>
              </a:ext>
            </a:extLst>
          </p:cNvPr>
          <p:cNvSpPr/>
          <p:nvPr/>
        </p:nvSpPr>
        <p:spPr>
          <a:xfrm>
            <a:off x="2258703" y="1534235"/>
            <a:ext cx="327546" cy="23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A68A06-A0A7-43DD-AD89-FAB09F6208FB}"/>
              </a:ext>
            </a:extLst>
          </p:cNvPr>
          <p:cNvSpPr/>
          <p:nvPr/>
        </p:nvSpPr>
        <p:spPr>
          <a:xfrm flipH="1">
            <a:off x="9671713" y="1541059"/>
            <a:ext cx="327546" cy="23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dirty="0"/>
              <a:t>: Eager OR Rendezvous?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Each implementation of MPI has a default value (which might change at run time) beyond which a larger </a:t>
            </a:r>
            <a:r>
              <a:rPr lang="en-US" sz="2000" dirty="0" err="1">
                <a:latin typeface="Consolas" panose="020B0609020204030204" pitchFamily="49" charset="0"/>
                <a:cs typeface="Consolas" pitchFamily="49" charset="0"/>
              </a:rPr>
              <a:t>MPI_Send</a:t>
            </a:r>
            <a:r>
              <a:rPr lang="en-US" sz="2000" dirty="0"/>
              <a:t> stops acting in “eager mode”</a:t>
            </a:r>
          </a:p>
          <a:p>
            <a:pPr lvl="1"/>
            <a:r>
              <a:rPr lang="en-US" sz="1800" dirty="0"/>
              <a:t>The MPI standard doesn’t provide specifics</a:t>
            </a:r>
          </a:p>
          <a:p>
            <a:pPr lvl="1"/>
            <a:r>
              <a:rPr lang="en-US" sz="1800" dirty="0"/>
              <a:t>You don’t know how large is too large…</a:t>
            </a:r>
          </a:p>
          <a:p>
            <a:pPr lvl="1"/>
            <a:r>
              <a:rPr lang="en-US" sz="1800" dirty="0"/>
              <a:t>Consult your implementation’s documentation or measure it yourself</a:t>
            </a:r>
          </a:p>
          <a:p>
            <a:pPr marL="693737" lvl="2" indent="0">
              <a:buNone/>
            </a:pPr>
            <a:endParaRPr lang="en-US" sz="2000" dirty="0"/>
          </a:p>
          <a:p>
            <a:r>
              <a:rPr lang="en-US" sz="2000" dirty="0"/>
              <a:t>Does it matter if it’s Eager or Rendezvous?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Yes</a:t>
            </a:r>
            <a:r>
              <a:rPr lang="en-US" sz="1800" dirty="0"/>
              <a:t>, sometimes the code can hang – example to come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Remark</a:t>
            </a:r>
            <a:r>
              <a:rPr lang="en-US" sz="2000" dirty="0"/>
              <a:t>: the Eager vs. Rendezvous modes → they exclusively concern the </a:t>
            </a:r>
            <a:r>
              <a:rPr lang="en-US" sz="2000" dirty="0" err="1"/>
              <a:t>MPI_Send</a:t>
            </a:r>
            <a:r>
              <a:rPr lang="en-US" sz="2000" dirty="0"/>
              <a:t> and </a:t>
            </a:r>
            <a:r>
              <a:rPr lang="en-US" sz="2000" dirty="0" err="1"/>
              <a:t>MPI_Recv</a:t>
            </a:r>
            <a:r>
              <a:rPr lang="en-US" sz="2000" dirty="0"/>
              <a:t> send/receive flavors. </a:t>
            </a:r>
          </a:p>
          <a:p>
            <a:pPr lvl="1"/>
            <a:r>
              <a:rPr lang="en-US" sz="1600" dirty="0"/>
              <a:t>There are </a:t>
            </a:r>
            <a:r>
              <a:rPr lang="en-US" sz="1600" dirty="0">
                <a:solidFill>
                  <a:srgbClr val="00B050"/>
                </a:solidFill>
              </a:rPr>
              <a:t>other ways</a:t>
            </a:r>
            <a:r>
              <a:rPr lang="en-US" sz="1600" dirty="0"/>
              <a:t> to send data, beyond plain vanilla </a:t>
            </a:r>
            <a:r>
              <a:rPr lang="en-US" sz="1600" dirty="0" err="1"/>
              <a:t>MPI_Send</a:t>
            </a:r>
            <a:endParaRPr lang="en-US" sz="16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MPI: High-level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instances of the same program are launched for execution independently as N distinct processes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>
                <a:solidFill>
                  <a:srgbClr val="0070C0"/>
                </a:solidFill>
              </a:rPr>
              <a:t>Flynn Taxonomy</a:t>
            </a:r>
            <a:r>
              <a:rPr lang="en-US" sz="2200" dirty="0"/>
              <a:t> classification: MIMD</a:t>
            </a:r>
          </a:p>
          <a:p>
            <a:pPr lvl="1"/>
            <a:r>
              <a:rPr lang="en-US" sz="1800" dirty="0"/>
              <a:t>MPI &amp; Distributed Memory: enables a MIMD computing mechanism</a:t>
            </a:r>
          </a:p>
          <a:p>
            <a:pPr lvl="2"/>
            <a:r>
              <a:rPr lang="en-US" sz="1500" dirty="0"/>
              <a:t>Multiple Instruction and Multiple Data</a:t>
            </a:r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r>
              <a:rPr lang="en-US" sz="2200" dirty="0"/>
              <a:t>The basic idea: just like the same kernel was run by N </a:t>
            </a:r>
            <a:r>
              <a:rPr lang="en-US" sz="2200" dirty="0">
                <a:solidFill>
                  <a:srgbClr val="00B050"/>
                </a:solidFill>
              </a:rPr>
              <a:t>CUDA</a:t>
            </a:r>
            <a:r>
              <a:rPr lang="en-US" sz="2200" dirty="0"/>
              <a:t> threads, here the same program is run by N different processes</a:t>
            </a:r>
          </a:p>
          <a:p>
            <a:pPr lvl="1"/>
            <a:r>
              <a:rPr lang="en-US" sz="1800" dirty="0"/>
              <a:t>The processes communicate with each other by messages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 w/ MPI: One way to look at 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CUDA: a small snippet of code (the “kernel”) run by all threads spawned via your exec. </a:t>
            </a:r>
            <a:r>
              <a:rPr lang="en-US" dirty="0" err="1"/>
              <a:t>config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OpenMP: all threads execute an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parallel</a:t>
            </a:r>
            <a:r>
              <a:rPr lang="en-US" dirty="0"/>
              <a:t> region; “work sharing” is the darling there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MPI: the *entire* code is executed in parallel by all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10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120200"/>
            <a:ext cx="8382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mpi.h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#include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iostream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main(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**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hostname[128];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MPI_Init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argv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MPI_Comm_size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(MPI_COMM_WORLD, &amp;n);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gethostname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(hostname, 128);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== 0) {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master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"I am the master: %s\n"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hostname);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/* worker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printf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"I am a worker: %s (rank=%d/%d)\n"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hostname,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n-1);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MPI_Finalize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 First MPI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5806146" y="2362200"/>
            <a:ext cx="4252254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Has to be called first, and once only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>
            <a:off x="4800600" y="2590800"/>
            <a:ext cx="1005543" cy="378798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5806146" y="5736312"/>
            <a:ext cx="421217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Has to be called last, and once only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H="1" flipV="1">
            <a:off x="4038599" y="5943600"/>
            <a:ext cx="1767544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857" y="6606077"/>
            <a:ext cx="7681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Snavely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]→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19799" y="3750677"/>
            <a:ext cx="4518028" cy="440324"/>
            <a:chOff x="4190997" y="1988621"/>
            <a:chExt cx="4518028" cy="440324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37188" y="1988621"/>
              <a:ext cx="3271837" cy="3693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Nothing special about rank=0.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4190997" y="2173287"/>
              <a:ext cx="1246189" cy="25565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91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Program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7C484-7E24-447E-8CB0-5149A4D34D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/>
          <a:lstStyle/>
          <a:p>
            <a:r>
              <a:rPr lang="en-US" sz="2000" dirty="0"/>
              <a:t>I asked for 8 ranks</a:t>
            </a:r>
          </a:p>
          <a:p>
            <a:r>
              <a:rPr lang="en-US" sz="2000" dirty="0"/>
              <a:t>Got my 8 ranks spread out over two nodes: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euler02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euler99</a:t>
            </a:r>
          </a:p>
          <a:p>
            <a:r>
              <a:rPr lang="en-US" sz="2000" dirty="0"/>
              <a:t>Please </a:t>
            </a:r>
            <a:r>
              <a:rPr lang="en-US" sz="2000" dirty="0">
                <a:solidFill>
                  <a:srgbClr val="C00000"/>
                </a:solidFill>
              </a:rPr>
              <a:t>use Slurm</a:t>
            </a:r>
            <a:r>
              <a:rPr lang="en-US" sz="2000" dirty="0"/>
              <a:t> to run your jobs; instructions in the assignment. Colin can assist if you have 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79" y="2801279"/>
            <a:ext cx="5820771" cy="37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195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16286</TotalTime>
  <Words>4810</Words>
  <Application>Microsoft Office PowerPoint</Application>
  <PresentationFormat>Widescreen</PresentationFormat>
  <Paragraphs>797</Paragraphs>
  <Slides>51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Courier New</vt:lpstr>
      <vt:lpstr>Tahoma</vt:lpstr>
      <vt:lpstr>Times New Roman</vt:lpstr>
      <vt:lpstr>Wingdings</vt:lpstr>
      <vt:lpstr>Custom Design</vt:lpstr>
      <vt:lpstr>Main</vt:lpstr>
      <vt:lpstr>2_Custom Design</vt:lpstr>
      <vt:lpstr>1_Custom Design</vt:lpstr>
      <vt:lpstr>ME759 High Performance Computing for Applications in Engineering  [Spring 2021] </vt:lpstr>
      <vt:lpstr>Cartoon of the day</vt:lpstr>
      <vt:lpstr>PowerPoint Presentation</vt:lpstr>
      <vt:lpstr>Before we get started…</vt:lpstr>
      <vt:lpstr>[new topic] HPC with the Message Passing Interface (MPI): Outline</vt:lpstr>
      <vt:lpstr>MPI: High-level overview</vt:lpstr>
      <vt:lpstr>Parallel Computing w/ MPI: One way to look at it</vt:lpstr>
      <vt:lpstr>A First MPI Program</vt:lpstr>
      <vt:lpstr>Program Output</vt:lpstr>
      <vt:lpstr>MPI: High-level Overview</vt:lpstr>
      <vt:lpstr>MPI: High-level Overview</vt:lpstr>
      <vt:lpstr>The Message-Passing Model</vt:lpstr>
      <vt:lpstr>MPI, quick remarks</vt:lpstr>
      <vt:lpstr>MPI: A Second Example Application </vt:lpstr>
      <vt:lpstr>MPI: A Second Example Application</vt:lpstr>
      <vt:lpstr>Program Output</vt:lpstr>
      <vt:lpstr>The Message-Passing Programming Paradigm</vt:lpstr>
      <vt:lpstr>Fundamental Concepts: Process/Program/Processor</vt:lpstr>
      <vt:lpstr>What is MPI?</vt:lpstr>
      <vt:lpstr>Two MPI implementations</vt:lpstr>
      <vt:lpstr>Where can we use MPI?</vt:lpstr>
      <vt:lpstr>MPI vs OpenMP</vt:lpstr>
      <vt:lpstr>MPI vs. CUDA</vt:lpstr>
      <vt:lpstr>Why care about MPI?</vt:lpstr>
      <vt:lpstr>MPI: Pluses and Minuses</vt:lpstr>
      <vt:lpstr>MPI on Euler [Selecting MPI Distribution]</vt:lpstr>
      <vt:lpstr>Compiling MPI Code by Hand</vt:lpstr>
      <vt:lpstr>Example, Running on Euler  [Context: running the executable integrate_mpi]</vt:lpstr>
      <vt:lpstr>Running MPI, In General</vt:lpstr>
      <vt:lpstr>Quick note…</vt:lpstr>
      <vt:lpstr>Outline, Parallel Computing w/ MPI</vt:lpstr>
      <vt:lpstr>Parallel computing issue: Who am I? What’s my problem/task?</vt:lpstr>
      <vt:lpstr>The Rank &amp; The Communicator [As Facilitators for Data and Work Distribution]</vt:lpstr>
      <vt:lpstr>Message Passing: The Actors Involved</vt:lpstr>
      <vt:lpstr>Point-to-Point (P2P) Communication</vt:lpstr>
      <vt:lpstr>MPI: Revisiting Previous Example</vt:lpstr>
      <vt:lpstr>Point-to-Point Communication</vt:lpstr>
      <vt:lpstr>P2P Communication, Syntax Issues: Sending a Message</vt:lpstr>
      <vt:lpstr>P2P Communication, Syntax Issues: Receiving a Message</vt:lpstr>
      <vt:lpstr>The MPI_COMM_WORLD Communicator</vt:lpstr>
      <vt:lpstr>MPI_Comm_create</vt:lpstr>
      <vt:lpstr>The Data Type</vt:lpstr>
      <vt:lpstr>MPI-defined data types, and C counterparts </vt:lpstr>
      <vt:lpstr>Message Order Preservation</vt:lpstr>
      <vt:lpstr>The Mechanics of P2P Communication: Wildcarding</vt:lpstr>
      <vt:lpstr>MPI_Recv: The Need for an MPI_Status Argument</vt:lpstr>
      <vt:lpstr>The Mechanics of P2P Communication: Communication Envelope</vt:lpstr>
      <vt:lpstr>The Mechanics of P2P Communication: Rules of Engagement, Summary</vt:lpstr>
      <vt:lpstr>On the “blocking” aspect of the point-to-point communication</vt:lpstr>
      <vt:lpstr>MPI_Send &amp; MPI_Recv: The Eager and Rendezvous Flavors</vt:lpstr>
      <vt:lpstr>MPI_Send &amp; MPI_Recv: Eager OR Rendezvous?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710</cp:revision>
  <dcterms:created xsi:type="dcterms:W3CDTF">2018-05-16T17:28:20Z</dcterms:created>
  <dcterms:modified xsi:type="dcterms:W3CDTF">2021-03-24T17:22:02Z</dcterms:modified>
</cp:coreProperties>
</file>