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44" r:id="rId3"/>
    <p:sldMasterId id="2147483775" r:id="rId4"/>
  </p:sldMasterIdLst>
  <p:notesMasterIdLst>
    <p:notesMasterId r:id="rId91"/>
  </p:notesMasterIdLst>
  <p:handoutMasterIdLst>
    <p:handoutMasterId r:id="rId92"/>
  </p:handoutMasterIdLst>
  <p:sldIdLst>
    <p:sldId id="256" r:id="rId5"/>
    <p:sldId id="1383" r:id="rId6"/>
    <p:sldId id="1377" r:id="rId7"/>
    <p:sldId id="257" r:id="rId8"/>
    <p:sldId id="1947" r:id="rId9"/>
    <p:sldId id="1948" r:id="rId10"/>
    <p:sldId id="1735" r:id="rId11"/>
    <p:sldId id="1975" r:id="rId12"/>
    <p:sldId id="1985" r:id="rId13"/>
    <p:sldId id="1986" r:id="rId14"/>
    <p:sldId id="1737" r:id="rId15"/>
    <p:sldId id="1738" r:id="rId16"/>
    <p:sldId id="1996" r:id="rId17"/>
    <p:sldId id="1736" r:id="rId18"/>
    <p:sldId id="1745" r:id="rId19"/>
    <p:sldId id="1739" r:id="rId20"/>
    <p:sldId id="1740" r:id="rId21"/>
    <p:sldId id="1741" r:id="rId22"/>
    <p:sldId id="1742" r:id="rId23"/>
    <p:sldId id="1743" r:id="rId24"/>
    <p:sldId id="1941" r:id="rId25"/>
    <p:sldId id="1987" r:id="rId26"/>
    <p:sldId id="1988" r:id="rId27"/>
    <p:sldId id="1867" r:id="rId28"/>
    <p:sldId id="1950" r:id="rId29"/>
    <p:sldId id="1949" r:id="rId30"/>
    <p:sldId id="1753" r:id="rId31"/>
    <p:sldId id="1976" r:id="rId32"/>
    <p:sldId id="1754" r:id="rId33"/>
    <p:sldId id="1756" r:id="rId34"/>
    <p:sldId id="1755" r:id="rId35"/>
    <p:sldId id="1757" r:id="rId36"/>
    <p:sldId id="1758" r:id="rId37"/>
    <p:sldId id="1980" r:id="rId38"/>
    <p:sldId id="1981" r:id="rId39"/>
    <p:sldId id="1761" r:id="rId40"/>
    <p:sldId id="2007" r:id="rId41"/>
    <p:sldId id="1891" r:id="rId42"/>
    <p:sldId id="1763" r:id="rId43"/>
    <p:sldId id="1994" r:id="rId44"/>
    <p:sldId id="1868" r:id="rId45"/>
    <p:sldId id="1764" r:id="rId46"/>
    <p:sldId id="1870" r:id="rId47"/>
    <p:sldId id="1765" r:id="rId48"/>
    <p:sldId id="1766" r:id="rId49"/>
    <p:sldId id="1767" r:id="rId50"/>
    <p:sldId id="2011" r:id="rId51"/>
    <p:sldId id="1768" r:id="rId52"/>
    <p:sldId id="2012" r:id="rId53"/>
    <p:sldId id="1770" r:id="rId54"/>
    <p:sldId id="1771" r:id="rId55"/>
    <p:sldId id="1772" r:id="rId56"/>
    <p:sldId id="1773" r:id="rId57"/>
    <p:sldId id="1774" r:id="rId58"/>
    <p:sldId id="1776" r:id="rId59"/>
    <p:sldId id="1777" r:id="rId60"/>
    <p:sldId id="1778" r:id="rId61"/>
    <p:sldId id="1779" r:id="rId62"/>
    <p:sldId id="1780" r:id="rId63"/>
    <p:sldId id="1782" r:id="rId64"/>
    <p:sldId id="1871" r:id="rId65"/>
    <p:sldId id="1783" r:id="rId66"/>
    <p:sldId id="1784" r:id="rId67"/>
    <p:sldId id="1785" r:id="rId68"/>
    <p:sldId id="1786" r:id="rId69"/>
    <p:sldId id="1787" r:id="rId70"/>
    <p:sldId id="1789" r:id="rId71"/>
    <p:sldId id="1788" r:id="rId72"/>
    <p:sldId id="1989" r:id="rId73"/>
    <p:sldId id="1990" r:id="rId74"/>
    <p:sldId id="1991" r:id="rId75"/>
    <p:sldId id="1992" r:id="rId76"/>
    <p:sldId id="1993" r:id="rId77"/>
    <p:sldId id="1790" r:id="rId78"/>
    <p:sldId id="1791" r:id="rId79"/>
    <p:sldId id="1792" r:id="rId80"/>
    <p:sldId id="1793" r:id="rId81"/>
    <p:sldId id="1795" r:id="rId82"/>
    <p:sldId id="1796" r:id="rId83"/>
    <p:sldId id="1798" r:id="rId84"/>
    <p:sldId id="1797" r:id="rId85"/>
    <p:sldId id="1799" r:id="rId86"/>
    <p:sldId id="1800" r:id="rId87"/>
    <p:sldId id="1806" r:id="rId88"/>
    <p:sldId id="1807" r:id="rId89"/>
    <p:sldId id="1808"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576" y="108"/>
      </p:cViewPr>
      <p:guideLst/>
    </p:cSldViewPr>
  </p:slideViewPr>
  <p:notesTextViewPr>
    <p:cViewPr>
      <p:scale>
        <a:sx n="1" d="1"/>
        <a:sy n="1" d="1"/>
      </p:scale>
      <p:origin x="0" y="0"/>
    </p:cViewPr>
  </p:notesTextViewPr>
  <p:sorterViewPr>
    <p:cViewPr varScale="1">
      <p:scale>
        <a:sx n="1" d="1"/>
        <a:sy n="1" d="1"/>
      </p:scale>
      <p:origin x="0" y="-5592"/>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3/26/2021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6927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411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4180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974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707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4661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5650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367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9437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7118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88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2061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754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625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43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DN: What is this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3365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8B55995-B104-4692-A892-EA3543C6735F}" type="slidenum">
              <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34" charset="-128"/>
              <a:cs typeface="+mn-cs"/>
            </a:endParaRPr>
          </a:p>
        </p:txBody>
      </p:sp>
      <p:sp>
        <p:nvSpPr>
          <p:cNvPr id="25602" name="Rectangle 2"/>
          <p:cNvSpPr>
            <a:spLocks noGrp="1" noRot="1" noChangeAspect="1" noChangeArrowheads="1"/>
          </p:cNvSpPr>
          <p:nvPr>
            <p:ph type="sldImg"/>
          </p:nvPr>
        </p:nvSpPr>
        <p:spPr>
          <a:solidFill>
            <a:srgbClr val="FFFFFF"/>
          </a:solidFill>
          <a:ln/>
        </p:spPr>
      </p:sp>
      <p:sp>
        <p:nvSpPr>
          <p:cNvPr id="25603" name="Rectangle 3"/>
          <p:cNvSpPr>
            <a:spLocks noGrp="1" noChangeArrowheads="1"/>
          </p:cNvSpPr>
          <p:nvPr>
            <p:ph type="body" idx="1"/>
          </p:nvPr>
        </p:nvSpPr>
        <p:spPr>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4207371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CE274A3-95E0-468F-8E78-6293B71970D8}" type="slidenum">
              <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34"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dirty="0"/>
          </a:p>
        </p:txBody>
      </p:sp>
    </p:spTree>
    <p:extLst>
      <p:ext uri="{BB962C8B-B14F-4D97-AF65-F5344CB8AC3E}">
        <p14:creationId xmlns:p14="http://schemas.microsoft.com/office/powerpoint/2010/main" val="255853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26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7797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816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354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8666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0FEC486-1E7B-48E9-AEEA-BCE247EC702B}" type="slidenum">
              <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34" charset="-128"/>
              <a:cs typeface="+mn-cs"/>
            </a:endParaRPr>
          </a:p>
        </p:txBody>
      </p:sp>
      <p:sp>
        <p:nvSpPr>
          <p:cNvPr id="31746" name="Rectangle 2"/>
          <p:cNvSpPr>
            <a:spLocks noGrp="1" noRot="1" noChangeAspect="1" noChangeArrowheads="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3967947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7795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onsolas" panose="020B0609020204030204" pitchFamily="49" charset="0"/>
              </a:rPr>
              <a:t>MPI_Issend</a:t>
            </a:r>
            <a:r>
              <a:rPr lang="en-US" dirty="0"/>
              <a:t>:</a:t>
            </a:r>
          </a:p>
          <a:p>
            <a:pPr marL="171450" indent="-171450">
              <a:buFontTx/>
              <a:buChar char="-"/>
            </a:pPr>
            <a:r>
              <a:rPr lang="en-US" dirty="0"/>
              <a:t>Starts a nonblocking synchronous send</a:t>
            </a:r>
          </a:p>
          <a:p>
            <a:pPr marL="171450" indent="-171450">
              <a:buFontTx/>
              <a:buChar char="-"/>
            </a:pPr>
            <a:r>
              <a:rPr lang="en-US" dirty="0"/>
              <a:t>No eager mode for this guy</a:t>
            </a:r>
          </a:p>
          <a:p>
            <a:pPr marL="0" indent="0">
              <a:buFontTx/>
              <a:buNone/>
            </a:pPr>
            <a:endParaRPr lang="en-US" dirty="0"/>
          </a:p>
          <a:p>
            <a:r>
              <a:rPr lang="en-US" dirty="0" err="1">
                <a:latin typeface="Consolas" panose="020B0609020204030204" pitchFamily="49" charset="0"/>
              </a:rPr>
              <a:t>MPI_Ibsend</a:t>
            </a:r>
            <a:r>
              <a:rPr lang="en-US" dirty="0">
                <a:latin typeface="Consolas" panose="020B0609020204030204" pitchFamily="49" charset="0"/>
              </a:rPr>
              <a:t>:</a:t>
            </a:r>
          </a:p>
          <a:p>
            <a:r>
              <a:rPr lang="en-US" dirty="0">
                <a:latin typeface="Consolas" panose="020B0609020204030204" pitchFamily="49" charset="0"/>
              </a:rPr>
              <a:t>- </a:t>
            </a:r>
            <a:r>
              <a:rPr lang="en-US" dirty="0"/>
              <a:t>Starts a nonblocking buffered send; there is no guarantee that the buffer can be re-used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10F1B-C815-4D63-837F-DE9BF80525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454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1591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352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2190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7610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2705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031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833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DN: What is this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1963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E0A5EE-BDA2-4586-B161-1325F5AD62E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0170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13E4DB-77A3-4190-9502-216EB3597F9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67498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0A824A-0D73-4A1F-A1C8-BE3842116A18}"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509725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5080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AB763-7CDA-435B-A6E7-C43F3DBD0BC5}"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555263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7C0B5A-A335-42C8-8F5E-DB43645AA41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737757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A92C3A-781C-4E9D-8D3C-25A04FF4A17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72837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434EA-EBBF-43A9-9052-AB65EC946855}"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65676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54935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AB763-7CDA-435B-A6E7-C43F3DBD0BC5}"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15972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6716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14DD1F-1736-480C-A6F4-A747F88D17E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10737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7F7DDF-9A6C-4415-B74C-951BB3B9C6F8}"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86942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EB37E6-D6D3-4782-87D0-F76531855E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169245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D85F-5F1A-42BB-92B1-992A4D5A11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99643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41071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3870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4506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99BF0-8B05-4059-8B58-4141FAAC658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82022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9897EA-F8CA-4291-B870-B713242BCB5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482917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5ECBE1-001B-4806-AC49-A1D4F2703E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94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18956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5ECBE1-001B-4806-AC49-A1D4F2703E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171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5ECBE1-001B-4806-AC49-A1D4F2703E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1375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5ECBE1-001B-4806-AC49-A1D4F2703E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27591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9749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737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99BF0-8B05-4059-8B58-4141FAAC658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43907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C59711-BE39-471D-A62F-478C4CFD24E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295148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9ABCB5-8497-4C0E-B84E-DB38C0EDCDB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265246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91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3845DA-3350-4832-A8C7-86661EB2E49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7910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9579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900A-FA9D-47D0-A258-930119A8452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218138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011BD-22C2-4011-BC93-18D4EA40AF3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sz="1000" kern="1200" dirty="0">
                <a:solidFill>
                  <a:schemeClr val="tx1"/>
                </a:solidFill>
                <a:latin typeface="+mn-lt"/>
                <a:ea typeface="+mn-ea"/>
                <a:cs typeface="+mn-cs"/>
              </a:rPr>
              <a:t>My attempt (via barriers) to get processes to print out in increasing order </a:t>
            </a:r>
          </a:p>
          <a:p>
            <a:r>
              <a:rPr lang="en-US" sz="1000" kern="1200" dirty="0">
                <a:solidFill>
                  <a:schemeClr val="tx1"/>
                </a:solidFill>
                <a:latin typeface="+mn-lt"/>
                <a:ea typeface="+mn-ea"/>
                <a:cs typeface="+mn-cs"/>
              </a:rPr>
              <a:t>of rank failed </a:t>
            </a:r>
            <a:r>
              <a:rPr lang="en-US" sz="1000" kern="1200" dirty="0">
                <a:solidFill>
                  <a:schemeClr val="tx1"/>
                </a:solidFill>
                <a:latin typeface="+mn-lt"/>
                <a:ea typeface="+mn-ea"/>
                <a:cs typeface="+mn-cs"/>
                <a:sym typeface="Wingdings" panose="05000000000000000000" pitchFamily="2" charset="2"/>
              </a:rPr>
              <a:t></a:t>
            </a:r>
            <a:endParaRPr lang="en-US" sz="1000" kern="1200"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30938151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5654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https://www.howtogeek.com/190014/htg-explains-what-is-the-difference-between-tcp-and-udp/</a:t>
            </a:r>
          </a:p>
          <a:p>
            <a:r>
              <a:rPr lang="en-US" dirty="0"/>
              <a:t>https://support.holmsecurity.com/hc/en-us/articles/212963869-What-is-the-difference-between-TCP-and-UDP-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10F1B-C815-4D63-837F-DE9BF80525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3527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93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iz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422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918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7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468960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282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418183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887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321486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5191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478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03125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9818057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28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5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057182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40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0932325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0614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964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1719490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0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39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495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291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6707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E725018-5697-4C52-ADE9-4C1ED354D3F1}" type="slidenum">
              <a:rPr lang="en-US" altLang="en-US"/>
              <a:pPr/>
              <a:t>‹#›</a:t>
            </a:fld>
            <a:endParaRPr lang="en-US" altLang="en-US"/>
          </a:p>
        </p:txBody>
      </p:sp>
    </p:spTree>
    <p:extLst>
      <p:ext uri="{BB962C8B-B14F-4D97-AF65-F5344CB8AC3E}">
        <p14:creationId xmlns:p14="http://schemas.microsoft.com/office/powerpoint/2010/main" val="33396466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73ECFD8-5EC6-49FD-9837-172B927B7D47}" type="slidenum">
              <a:rPr lang="en-US" altLang="en-US"/>
              <a:pPr/>
              <a:t>‹#›</a:t>
            </a:fld>
            <a:endParaRPr lang="en-US" altLang="en-US"/>
          </a:p>
        </p:txBody>
      </p:sp>
    </p:spTree>
    <p:extLst>
      <p:ext uri="{BB962C8B-B14F-4D97-AF65-F5344CB8AC3E}">
        <p14:creationId xmlns:p14="http://schemas.microsoft.com/office/powerpoint/2010/main" val="2959597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6" name="Content Placeholder 2"/>
          <p:cNvSpPr>
            <a:spLocks noGrp="1"/>
          </p:cNvSpPr>
          <p:nvPr>
            <p:ph idx="12"/>
          </p:nvPr>
        </p:nvSpPr>
        <p:spPr>
          <a:xfrm>
            <a:off x="610310" y="1599850"/>
            <a:ext cx="11158361" cy="2329206"/>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10310" y="4029067"/>
            <a:ext cx="11158361" cy="2296241"/>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9357863"/>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66889CB-F60A-4C2A-81E8-30C53FF816FA}" type="slidenum">
              <a:rPr lang="en-US" altLang="en-US"/>
              <a:pPr/>
              <a:t>‹#›</a:t>
            </a:fld>
            <a:endParaRPr lang="en-US" altLang="en-US"/>
          </a:p>
        </p:txBody>
      </p:sp>
    </p:spTree>
    <p:extLst>
      <p:ext uri="{BB962C8B-B14F-4D97-AF65-F5344CB8AC3E}">
        <p14:creationId xmlns:p14="http://schemas.microsoft.com/office/powerpoint/2010/main" val="33812822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4C55B35-C61C-44BE-B148-85AD522827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94704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341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276222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325533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dirty="0"/>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9976246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947022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614700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40008734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6480269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0973507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55311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Quiz_1SideCode_referenc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3382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41339899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905677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241079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075145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019308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4953400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892880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505950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4010041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4119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802082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0378788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2787973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98230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073962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7329482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0744981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72591227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3301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 id="2147483743" r:id="rId28"/>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userDrawn="1"/>
        </p:nvSpPr>
        <p:spPr>
          <a:xfrm>
            <a:off x="5164182" y="6656478"/>
            <a:ext cx="1570401"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University of </a:t>
            </a:r>
            <a:r>
              <a:rPr kumimoji="0" lang="en-US" sz="800" b="0" i="0" u="none" strike="noStrike" kern="1200" cap="none" spc="0" normalizeH="0" baseline="0" noProof="0" dirty="0">
                <a:ln>
                  <a:noFill/>
                </a:ln>
                <a:solidFill>
                  <a:srgbClr val="C00000"/>
                </a:solidFill>
                <a:effectLst/>
                <a:uLnTx/>
                <a:uFillTx/>
                <a:latin typeface="Calibri" panose="020F0502020204030204"/>
                <a:ea typeface="+mn-ea"/>
                <a:cs typeface="+mn-cs"/>
              </a:rPr>
              <a:t>Wisconsin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-Madison</a:t>
            </a:r>
          </a:p>
        </p:txBody>
      </p:sp>
    </p:spTree>
    <p:extLst>
      <p:ext uri="{BB962C8B-B14F-4D97-AF65-F5344CB8AC3E}">
        <p14:creationId xmlns:p14="http://schemas.microsoft.com/office/powerpoint/2010/main" val="10077710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dirty="0"/>
          </a:p>
        </p:txBody>
      </p:sp>
      <p:sp>
        <p:nvSpPr>
          <p:cNvPr id="7" name="Rectangle 6"/>
          <p:cNvSpPr/>
          <p:nvPr userDrawn="1"/>
        </p:nvSpPr>
        <p:spPr>
          <a:xfrm>
            <a:off x="5164182" y="6656478"/>
            <a:ext cx="1570401" cy="215444"/>
          </a:xfrm>
          <a:prstGeom prst="rect">
            <a:avLst/>
          </a:prstGeom>
        </p:spPr>
        <p:txBody>
          <a:bodyPr wrap="square">
            <a:spAutoFit/>
          </a:bodyPr>
          <a:lstStyle/>
          <a:p>
            <a:r>
              <a:rPr lang="en-US" sz="800" dirty="0"/>
              <a:t>University of </a:t>
            </a:r>
            <a:r>
              <a:rPr lang="en-US" sz="800" dirty="0">
                <a:solidFill>
                  <a:srgbClr val="C00000"/>
                </a:solidFill>
              </a:rPr>
              <a:t>Wisconsin</a:t>
            </a:r>
            <a:r>
              <a:rPr lang="en-US" sz="800" dirty="0"/>
              <a:t>-Madison</a:t>
            </a:r>
          </a:p>
        </p:txBody>
      </p:sp>
    </p:spTree>
    <p:extLst>
      <p:ext uri="{BB962C8B-B14F-4D97-AF65-F5344CB8AC3E}">
        <p14:creationId xmlns:p14="http://schemas.microsoft.com/office/powerpoint/2010/main" val="9882253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7.xml"/><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7.xml"/><Relationship Id="rId5" Type="http://schemas.openxmlformats.org/officeDocument/2006/relationships/image" Target="../media/image111.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3" Type="http://schemas.openxmlformats.org/officeDocument/2006/relationships/hyperlink" Target="https://mpi.deino.net/mpi_functions/MPI_Waitsome.html" TargetMode="External"/><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hyperlink" Target="https://uwmadison.box.com/s/5w8j0l1hs7d41p87954dk33au7f97dxc" TargetMode="External"/><Relationship Id="rId2" Type="http://schemas.openxmlformats.org/officeDocument/2006/relationships/hyperlink" Target="https://uwmadison.box.com/s/oboe3t95di8rne0g002ydj8tpd0pwwk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4.bin"/><Relationship Id="rId12" Type="http://schemas.openxmlformats.org/officeDocument/2006/relationships/oleObject" Target="../embeddings/oleObject8.bin"/><Relationship Id="rId2" Type="http://schemas.openxmlformats.org/officeDocument/2006/relationships/notesSlide" Target="../notesSlides/notesSlide36.xml"/><Relationship Id="rId1" Type="http://schemas.openxmlformats.org/officeDocument/2006/relationships/slideLayout" Target="../slideLayouts/slideLayout57.xml"/><Relationship Id="rId6" Type="http://schemas.openxmlformats.org/officeDocument/2006/relationships/oleObject" Target="../embeddings/oleObject3.bin"/><Relationship Id="rId11" Type="http://schemas.openxmlformats.org/officeDocument/2006/relationships/oleObject" Target="../embeddings/oleObject7.bin"/><Relationship Id="rId5" Type="http://schemas.openxmlformats.org/officeDocument/2006/relationships/oleObject" Target="../embeddings/oleObject2.bin"/><Relationship Id="rId10" Type="http://schemas.openxmlformats.org/officeDocument/2006/relationships/oleObject" Target="../embeddings/oleObject6.bin"/><Relationship Id="rId4" Type="http://schemas.openxmlformats.org/officeDocument/2006/relationships/image" Target="../media/image8.wmf"/><Relationship Id="rId9" Type="http://schemas.openxmlformats.org/officeDocument/2006/relationships/image" Target="../media/image9.wmf"/><Relationship Id="rId1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8.xml"/><Relationship Id="rId1" Type="http://schemas.openxmlformats.org/officeDocument/2006/relationships/slideLayout" Target="../slideLayouts/slideLayout57.xml"/><Relationship Id="rId4" Type="http://schemas.openxmlformats.org/officeDocument/2006/relationships/image" Target="../media/image10.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57.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5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7.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54.xml"/><Relationship Id="rId1" Type="http://schemas.openxmlformats.org/officeDocument/2006/relationships/slideLayout" Target="../slideLayouts/slideLayout57.xml"/><Relationship Id="rId6" Type="http://schemas.openxmlformats.org/officeDocument/2006/relationships/image" Target="../media/image10.wmf"/><Relationship Id="rId5" Type="http://schemas.openxmlformats.org/officeDocument/2006/relationships/oleObject" Target="../embeddings/oleObject13.bin"/><Relationship Id="rId4" Type="http://schemas.openxmlformats.org/officeDocument/2006/relationships/image" Target="../media/image8.wmf"/></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7.xml"/></Relationships>
</file>

<file path=ppt/slides/_rels/slide6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9.xml"/><Relationship Id="rId1" Type="http://schemas.openxmlformats.org/officeDocument/2006/relationships/slideLayout" Target="../slideLayouts/slideLayout57.xml"/><Relationship Id="rId6" Type="http://schemas.openxmlformats.org/officeDocument/2006/relationships/image" Target="../media/image110.png"/><Relationship Id="rId5" Type="http://schemas.openxmlformats.org/officeDocument/2006/relationships/image" Target="../media/image13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57.xml"/><Relationship Id="rId5" Type="http://schemas.openxmlformats.org/officeDocument/2006/relationships/image" Target="../media/image170.png"/><Relationship Id="rId4" Type="http://schemas.openxmlformats.org/officeDocument/2006/relationships/image" Target="../media/image230.png"/></Relationships>
</file>

<file path=ppt/slides/_rels/slide7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61.xml"/><Relationship Id="rId1" Type="http://schemas.openxmlformats.org/officeDocument/2006/relationships/slideLayout" Target="../slideLayouts/slideLayout57.xml"/></Relationships>
</file>

<file path=ppt/slides/_rels/slide7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2.xml"/><Relationship Id="rId1" Type="http://schemas.openxmlformats.org/officeDocument/2006/relationships/slideLayout" Target="../slideLayouts/slideLayout57.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5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7.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5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7.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7.xml"/><Relationship Id="rId1" Type="http://schemas.openxmlformats.org/officeDocument/2006/relationships/slideLayout" Target="../slideLayouts/slideLayout5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7.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1.xml"/><Relationship Id="rId1" Type="http://schemas.openxmlformats.org/officeDocument/2006/relationships/slideLayout" Target="../slideLayouts/slideLayout57.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1.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2.xml"/><Relationship Id="rId1" Type="http://schemas.openxmlformats.org/officeDocument/2006/relationships/slideLayout" Target="../slideLayouts/slideLayout5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27</a:t>
            </a:r>
          </a:p>
          <a:p>
            <a:r>
              <a:rPr lang="en-US"/>
              <a:t>03/26/2021</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More on the Buffered Send </a:t>
            </a:r>
            <a:r>
              <a:rPr lang="en-US" sz="2400" dirty="0"/>
              <a:t>[2/2]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1800" dirty="0"/>
              </a:p>
              <a:p>
                <a:endParaRPr lang="en-US" sz="1800" dirty="0"/>
              </a:p>
              <a:p>
                <a:r>
                  <a:rPr lang="en-US" sz="1800" dirty="0"/>
                  <a:t>Make sure you have enough buffer space available</a:t>
                </a:r>
              </a:p>
              <a:p>
                <a:pPr lvl="1"/>
                <a:r>
                  <a:rPr lang="en-US" sz="1400" dirty="0"/>
                  <a:t>Communication error occurs if the message must be buffered and there is not enough buffer space left</a:t>
                </a:r>
              </a:p>
              <a:p>
                <a:pPr lvl="1"/>
                <a:endParaRPr lang="en-US" sz="1400" dirty="0"/>
              </a:p>
              <a:p>
                <a:r>
                  <a:rPr lang="en-US" sz="1800" dirty="0"/>
                  <a:t>The amount of buffer space needed to be safe depends on the expected peak of pending messages. The sum of the sizes of all of the pending messages at that point plus (MPI_BSEND_OVERHEAD*</a:t>
                </a:r>
                <a:r>
                  <a:rPr lang="en-US" sz="1800" dirty="0" err="1"/>
                  <a:t>number_of_messages</a:t>
                </a:r>
                <a:r>
                  <a:rPr lang="en-US" sz="1800" dirty="0"/>
                  <a:t>) should be sufficient</a:t>
                </a:r>
              </a:p>
              <a:p>
                <a:pPr lvl="1"/>
                <a:endParaRPr lang="en-US" sz="1400" dirty="0"/>
              </a:p>
              <a:p>
                <a:pPr lvl="1"/>
                <a:endParaRPr lang="en-US" sz="1400" dirty="0"/>
              </a:p>
              <a:p>
                <a:r>
                  <a:rPr lang="en-US" sz="1800" dirty="0" err="1">
                    <a:solidFill>
                      <a:srgbClr val="FF00FF"/>
                    </a:solidFill>
                    <a:latin typeface="Consolas" pitchFamily="49" charset="0"/>
                    <a:cs typeface="Consolas" pitchFamily="49" charset="0"/>
                  </a:rPr>
                  <a:t>MPI_Bsend</a:t>
                </a:r>
                <a:r>
                  <a:rPr lang="en-US" sz="1800" dirty="0"/>
                  <a:t> lowers bandwidth </a:t>
                </a:r>
                <a14:m>
                  <m:oMath xmlns:m="http://schemas.openxmlformats.org/officeDocument/2006/math">
                    <m:r>
                      <a:rPr lang="en-US" sz="1800" b="0" i="1" smtClean="0">
                        <a:latin typeface="Cambria Math" panose="02040503050406030204" pitchFamily="18" charset="0"/>
                      </a:rPr>
                      <m:t>→</m:t>
                    </m:r>
                  </m:oMath>
                </a14:m>
                <a:r>
                  <a:rPr lang="en-US" sz="1800" dirty="0"/>
                  <a:t> it requires an extra copy (local-mem to local-mem) of the outgoing data</a:t>
                </a:r>
              </a:p>
              <a:p>
                <a:pPr lvl="1"/>
                <a:endParaRPr lang="en-US" sz="1400" dirty="0"/>
              </a:p>
              <a:p>
                <a:pPr lvl="1"/>
                <a:endParaRPr lang="en-US" sz="1400" dirty="0"/>
              </a:p>
              <a:p>
                <a:r>
                  <a:rPr lang="en-US" sz="1800" dirty="0"/>
                  <a:t>The </a:t>
                </a:r>
                <a:r>
                  <a:rPr lang="en-US" sz="1800" dirty="0" err="1">
                    <a:solidFill>
                      <a:srgbClr val="FF00FF"/>
                    </a:solidFill>
                    <a:latin typeface="Consolas" pitchFamily="49" charset="0"/>
                    <a:cs typeface="Consolas" pitchFamily="49" charset="0"/>
                  </a:rPr>
                  <a:t>MPI_Buffer_attach</a:t>
                </a:r>
                <a:r>
                  <a:rPr lang="en-US" sz="1800" dirty="0"/>
                  <a:t> subroutine provides MPI a buffer in the user's memory. This buffer is used only by messages sent in buffered mode, and only one buffer is attached to a process at any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556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3200" dirty="0"/>
              <a:t>Further comments on the four flavors for sending data in MPI</a:t>
            </a:r>
          </a:p>
        </p:txBody>
      </p:sp>
      <p:sp>
        <p:nvSpPr>
          <p:cNvPr id="19459" name="Rectangle 3"/>
          <p:cNvSpPr>
            <a:spLocks noGrp="1" noChangeArrowheads="1"/>
          </p:cNvSpPr>
          <p:nvPr>
            <p:ph idx="1"/>
          </p:nvPr>
        </p:nvSpPr>
        <p:spPr/>
        <p:txBody>
          <a:bodyPr/>
          <a:lstStyle/>
          <a:p>
            <a:pPr eaLnBrk="1" hangingPunct="1">
              <a:lnSpc>
                <a:spcPct val="90000"/>
              </a:lnSpc>
            </a:pPr>
            <a:endParaRPr lang="en-US" dirty="0"/>
          </a:p>
          <a:p>
            <a:pPr eaLnBrk="1" hangingPunct="1">
              <a:lnSpc>
                <a:spcPct val="90000"/>
              </a:lnSpc>
            </a:pPr>
            <a:r>
              <a:rPr lang="en-US" dirty="0"/>
              <a:t>Synchronous with </a:t>
            </a:r>
            <a:r>
              <a:rPr lang="en-US" dirty="0" err="1"/>
              <a:t>MPI_</a:t>
            </a:r>
            <a:r>
              <a:rPr lang="en-US" dirty="0" err="1">
                <a:solidFill>
                  <a:srgbClr val="C00000"/>
                </a:solidFill>
              </a:rPr>
              <a:t>S</a:t>
            </a:r>
            <a:r>
              <a:rPr lang="en-US" dirty="0" err="1"/>
              <a:t>send</a:t>
            </a:r>
            <a:endParaRPr lang="en-US" dirty="0"/>
          </a:p>
          <a:p>
            <a:pPr lvl="1" eaLnBrk="1" hangingPunct="1">
              <a:lnSpc>
                <a:spcPct val="90000"/>
              </a:lnSpc>
            </a:pPr>
            <a:r>
              <a:rPr lang="en-US" dirty="0"/>
              <a:t>In synchronous mode, a send will not complete until a matching receive is posted.</a:t>
            </a:r>
          </a:p>
          <a:p>
            <a:pPr lvl="2" eaLnBrk="1" hangingPunct="1">
              <a:lnSpc>
                <a:spcPct val="90000"/>
              </a:lnSpc>
            </a:pPr>
            <a:r>
              <a:rPr lang="en-US" dirty="0"/>
              <a:t>The sender has to wait for a receive to be posted</a:t>
            </a:r>
          </a:p>
          <a:p>
            <a:pPr lvl="2" eaLnBrk="1" hangingPunct="1">
              <a:lnSpc>
                <a:spcPct val="90000"/>
              </a:lnSpc>
            </a:pPr>
            <a:r>
              <a:rPr lang="en-US" dirty="0"/>
              <a:t>No buffering of data</a:t>
            </a:r>
          </a:p>
          <a:p>
            <a:pPr lvl="2" eaLnBrk="1" hangingPunct="1">
              <a:lnSpc>
                <a:spcPct val="90000"/>
              </a:lnSpc>
            </a:pPr>
            <a:r>
              <a:rPr lang="en-US" dirty="0"/>
              <a:t>Used for ensuring the code is healthy and doesn’t rely on buffering</a:t>
            </a:r>
          </a:p>
          <a:p>
            <a:pPr eaLnBrk="1" hangingPunct="1">
              <a:lnSpc>
                <a:spcPct val="90000"/>
              </a:lnSpc>
            </a:pPr>
            <a:endParaRPr lang="en-US" dirty="0"/>
          </a:p>
          <a:p>
            <a:pPr eaLnBrk="1" hangingPunct="1">
              <a:lnSpc>
                <a:spcPct val="90000"/>
              </a:lnSpc>
            </a:pPr>
            <a:r>
              <a:rPr lang="en-US" dirty="0"/>
              <a:t>Buffered with </a:t>
            </a:r>
            <a:r>
              <a:rPr lang="en-US" dirty="0" err="1"/>
              <a:t>MPI_</a:t>
            </a:r>
            <a:r>
              <a:rPr lang="en-US" dirty="0" err="1">
                <a:solidFill>
                  <a:srgbClr val="C00000"/>
                </a:solidFill>
              </a:rPr>
              <a:t>B</a:t>
            </a:r>
            <a:r>
              <a:rPr lang="en-US" dirty="0" err="1"/>
              <a:t>send</a:t>
            </a:r>
            <a:endParaRPr lang="en-US" dirty="0"/>
          </a:p>
          <a:p>
            <a:pPr lvl="1" eaLnBrk="1" hangingPunct="1">
              <a:lnSpc>
                <a:spcPct val="90000"/>
              </a:lnSpc>
            </a:pPr>
            <a:r>
              <a:rPr lang="en-US" dirty="0"/>
              <a:t>Send completes once message has been buffered internally by MPI</a:t>
            </a:r>
          </a:p>
          <a:p>
            <a:pPr lvl="2" eaLnBrk="1" hangingPunct="1">
              <a:lnSpc>
                <a:spcPct val="90000"/>
              </a:lnSpc>
            </a:pPr>
            <a:r>
              <a:rPr lang="en-US" dirty="0"/>
              <a:t>Buffering incurs an extra memory copy</a:t>
            </a:r>
          </a:p>
          <a:p>
            <a:pPr lvl="2" eaLnBrk="1" hangingPunct="1">
              <a:lnSpc>
                <a:spcPct val="90000"/>
              </a:lnSpc>
            </a:pPr>
            <a:r>
              <a:rPr lang="en-US" dirty="0"/>
              <a:t>Does not require a matching receive to be posted</a:t>
            </a:r>
          </a:p>
          <a:p>
            <a:pPr lvl="2" eaLnBrk="1" hangingPunct="1">
              <a:lnSpc>
                <a:spcPct val="90000"/>
              </a:lnSpc>
            </a:pPr>
            <a:r>
              <a:rPr lang="en-US" dirty="0"/>
              <a:t>May cause buffer overflow if many </a:t>
            </a:r>
            <a:r>
              <a:rPr lang="en-US" dirty="0" err="1"/>
              <a:t>Bsend</a:t>
            </a:r>
            <a:r>
              <a:rPr lang="en-US" dirty="0"/>
              <a:t> posted and no matching receives have been posted yet</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107980" y="6642556"/>
            <a:ext cx="9664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800" b="0" i="0" u="none" strike="noStrike" kern="1200" cap="none" spc="0" normalizeH="0" baseline="0" noProof="0" dirty="0" err="1">
                <a:ln>
                  <a:noFill/>
                </a:ln>
                <a:solidFill>
                  <a:prstClr val="black"/>
                </a:solidFill>
                <a:effectLst/>
                <a:uLnTx/>
                <a:uFillTx/>
                <a:latin typeface="Calibri" panose="020F0502020204030204"/>
                <a:ea typeface="+mn-ea"/>
                <a:cs typeface="+mn-cs"/>
              </a:rPr>
              <a:t>Snavely</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7168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Four flavors for sending data in MPI</a:t>
            </a:r>
          </a:p>
        </p:txBody>
      </p:sp>
      <p:sp>
        <p:nvSpPr>
          <p:cNvPr id="20483" name="Rectangle 3"/>
          <p:cNvSpPr>
            <a:spLocks noGrp="1" noChangeArrowheads="1"/>
          </p:cNvSpPr>
          <p:nvPr>
            <p:ph idx="1"/>
          </p:nvPr>
        </p:nvSpPr>
        <p:spPr/>
        <p:txBody>
          <a:bodyPr/>
          <a:lstStyle/>
          <a:p>
            <a:pPr eaLnBrk="1" hangingPunct="1">
              <a:buFont typeface="+mj-lt"/>
              <a:buAutoNum type="arabicPeriod" startAt="3"/>
            </a:pPr>
            <a:endParaRPr lang="en-US" dirty="0"/>
          </a:p>
          <a:p>
            <a:pPr eaLnBrk="1" hangingPunct="1">
              <a:buFont typeface="+mj-lt"/>
              <a:buAutoNum type="arabicPeriod" startAt="3"/>
            </a:pPr>
            <a:r>
              <a:rPr lang="en-US" dirty="0"/>
              <a:t>Standard with </a:t>
            </a:r>
            <a:r>
              <a:rPr lang="en-US" dirty="0" err="1">
                <a:latin typeface="Courier New" panose="02070309020205020404" pitchFamily="49" charset="0"/>
                <a:cs typeface="Courier New" panose="02070309020205020404" pitchFamily="49" charset="0"/>
              </a:rPr>
              <a:t>MPI_Send</a:t>
            </a:r>
            <a:endParaRPr lang="en-US" dirty="0">
              <a:latin typeface="Courier New" panose="02070309020205020404" pitchFamily="49" charset="0"/>
              <a:cs typeface="Courier New" panose="02070309020205020404" pitchFamily="49" charset="0"/>
            </a:endParaRPr>
          </a:p>
          <a:p>
            <a:pPr lvl="1" eaLnBrk="1" hangingPunct="1"/>
            <a:r>
              <a:rPr lang="en-US" dirty="0"/>
              <a:t>Up to the MPI implementation to decide whether to do </a:t>
            </a:r>
            <a:r>
              <a:rPr lang="en-US" i="1" dirty="0"/>
              <a:t>rendezvous</a:t>
            </a:r>
            <a:r>
              <a:rPr lang="en-US" dirty="0"/>
              <a:t> or </a:t>
            </a:r>
            <a:r>
              <a:rPr lang="en-US" i="1" dirty="0"/>
              <a:t>eager</a:t>
            </a:r>
            <a:r>
              <a:rPr lang="en-US" dirty="0"/>
              <a:t>, for performance reasons</a:t>
            </a:r>
          </a:p>
          <a:p>
            <a:pPr lvl="2"/>
            <a:r>
              <a:rPr lang="en-US" sz="1700" dirty="0"/>
              <a:t>NOTE: If it does rendezvous, in fact the behavior is that of </a:t>
            </a:r>
            <a:r>
              <a:rPr lang="en-US" sz="1700" dirty="0" err="1">
                <a:latin typeface="Courier New" panose="02070309020205020404" pitchFamily="49" charset="0"/>
                <a:cs typeface="Courier New" panose="02070309020205020404" pitchFamily="49" charset="0"/>
              </a:rPr>
              <a:t>MPI_Ssend</a:t>
            </a:r>
            <a:endParaRPr lang="en-US" sz="1700" dirty="0">
              <a:latin typeface="Courier New" panose="02070309020205020404" pitchFamily="49" charset="0"/>
              <a:cs typeface="Courier New" panose="02070309020205020404" pitchFamily="49" charset="0"/>
            </a:endParaRPr>
          </a:p>
          <a:p>
            <a:pPr lvl="1"/>
            <a:r>
              <a:rPr lang="en-US" dirty="0"/>
              <a:t>Very commonly used</a:t>
            </a:r>
          </a:p>
          <a:p>
            <a:pPr lvl="1"/>
            <a:endParaRPr lang="en-US" dirty="0"/>
          </a:p>
          <a:p>
            <a:pPr lvl="1"/>
            <a:endParaRPr lang="en-US" dirty="0"/>
          </a:p>
          <a:p>
            <a:pPr eaLnBrk="1" hangingPunct="1">
              <a:buAutoNum type="arabicPeriod" startAt="3"/>
            </a:pPr>
            <a:r>
              <a:rPr lang="en-US" dirty="0"/>
              <a:t>Ready with </a:t>
            </a:r>
            <a:r>
              <a:rPr lang="en-US" dirty="0" err="1">
                <a:latin typeface="Courier New" panose="02070309020205020404" pitchFamily="49" charset="0"/>
                <a:cs typeface="Courier New" panose="02070309020205020404" pitchFamily="49" charset="0"/>
              </a:rPr>
              <a:t>MPI_</a:t>
            </a:r>
            <a:r>
              <a:rPr lang="en-US" dirty="0" err="1">
                <a:solidFill>
                  <a:srgbClr val="C00000"/>
                </a:solidFill>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send</a:t>
            </a:r>
            <a:endParaRPr lang="en-US" dirty="0">
              <a:latin typeface="Courier New" panose="02070309020205020404" pitchFamily="49" charset="0"/>
              <a:cs typeface="Courier New" panose="02070309020205020404" pitchFamily="49" charset="0"/>
            </a:endParaRPr>
          </a:p>
          <a:p>
            <a:pPr lvl="1" eaLnBrk="1" hangingPunct="1"/>
            <a:r>
              <a:rPr lang="en-US" dirty="0"/>
              <a:t>Will work correctly </a:t>
            </a:r>
            <a:r>
              <a:rPr lang="en-US" i="1" dirty="0"/>
              <a:t>only</a:t>
            </a:r>
            <a:r>
              <a:rPr lang="en-US" dirty="0"/>
              <a:t> if the matching receive has been posted</a:t>
            </a:r>
          </a:p>
          <a:p>
            <a:pPr lvl="1" eaLnBrk="1" hangingPunct="1"/>
            <a:r>
              <a:rPr lang="en-US" dirty="0"/>
              <a:t>Can be used to avoid handshake overhead when is known for sure that the receive has been posted</a:t>
            </a:r>
          </a:p>
          <a:p>
            <a:pPr lvl="1" eaLnBrk="1" hangingPunct="1"/>
            <a:r>
              <a:rPr lang="en-US" dirty="0"/>
              <a:t>Rarely used, can cause major problems</a:t>
            </a:r>
          </a:p>
          <a:p>
            <a:pPr lvl="2"/>
            <a:r>
              <a:rPr lang="en-US" dirty="0"/>
              <a:t>Undefined behavior if a matching receive has not been posted</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147344" y="6642556"/>
            <a:ext cx="9664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800" b="0" i="0" u="none" strike="noStrike" kern="1200" cap="none" spc="0" normalizeH="0" baseline="0" noProof="0" dirty="0" err="1">
                <a:ln>
                  <a:noFill/>
                </a:ln>
                <a:solidFill>
                  <a:prstClr val="black"/>
                </a:solidFill>
                <a:effectLst/>
                <a:uLnTx/>
                <a:uFillTx/>
                <a:latin typeface="Calibri" panose="020F0502020204030204"/>
                <a:ea typeface="+mn-ea"/>
                <a:cs typeface="+mn-cs"/>
              </a:rPr>
              <a:t>Snavely</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87902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Side-trip: TCP/IP vs. UDP Analogy</a:t>
            </a:r>
          </a:p>
        </p:txBody>
      </p:sp>
      <p:sp>
        <p:nvSpPr>
          <p:cNvPr id="5" name="Content Placeholder 4"/>
          <p:cNvSpPr>
            <a:spLocks noGrp="1"/>
          </p:cNvSpPr>
          <p:nvPr>
            <p:ph idx="1"/>
          </p:nvPr>
        </p:nvSpPr>
        <p:spPr/>
        <p:txBody>
          <a:bodyPr>
            <a:normAutofit fontScale="92500" lnSpcReduction="10000"/>
          </a:bodyPr>
          <a:lstStyle/>
          <a:p>
            <a:r>
              <a:rPr lang="en-US" dirty="0"/>
              <a:t>There is a parallel between how </a:t>
            </a:r>
            <a:r>
              <a:rPr lang="en-US" dirty="0" err="1"/>
              <a:t>MPI_Send</a:t>
            </a:r>
            <a:r>
              <a:rPr lang="en-US" dirty="0"/>
              <a:t> and </a:t>
            </a:r>
            <a:r>
              <a:rPr lang="en-US" dirty="0" err="1"/>
              <a:t>MPI_Rsend</a:t>
            </a:r>
            <a:r>
              <a:rPr lang="en-US" dirty="0"/>
              <a:t> different, on the one hand, and how TCP/IP and UDP are different, on the other hand</a:t>
            </a:r>
          </a:p>
          <a:p>
            <a:endParaRPr lang="en-US" dirty="0"/>
          </a:p>
          <a:p>
            <a:r>
              <a:rPr lang="en-US" dirty="0"/>
              <a:t>TCP/IP: you send something out </a:t>
            </a:r>
          </a:p>
          <a:p>
            <a:pPr lvl="1"/>
            <a:r>
              <a:rPr lang="en-US" dirty="0"/>
              <a:t>You do not declare victory until the receiver pings you that all packets have been received and it’s all good</a:t>
            </a:r>
          </a:p>
          <a:p>
            <a:pPr lvl="1"/>
            <a:r>
              <a:rPr lang="en-US" dirty="0"/>
              <a:t>Very safe. You pay a premium for this</a:t>
            </a:r>
          </a:p>
          <a:p>
            <a:pPr lvl="1"/>
            <a:endParaRPr lang="en-US" dirty="0"/>
          </a:p>
          <a:p>
            <a:r>
              <a:rPr lang="en-US" dirty="0"/>
              <a:t>UDP: you send something out</a:t>
            </a:r>
          </a:p>
          <a:p>
            <a:pPr lvl="1"/>
            <a:r>
              <a:rPr lang="en-US" dirty="0"/>
              <a:t>You declare victory right away</a:t>
            </a:r>
          </a:p>
          <a:p>
            <a:pPr lvl="1"/>
            <a:r>
              <a:rPr lang="en-US" dirty="0"/>
              <a:t>Not safe, you don’t know if the receiver actually got your packet[s]. It’s fast</a:t>
            </a:r>
          </a:p>
          <a:p>
            <a:pPr lvl="1"/>
            <a:endParaRPr lang="en-US" dirty="0"/>
          </a:p>
          <a:p>
            <a:r>
              <a:rPr lang="en-US" dirty="0"/>
              <a:t>UDP and TCP/IP otherwise similar – just two APIs for sending information out over a network </a:t>
            </a:r>
          </a:p>
          <a:p>
            <a:endParaRPr lang="en-US" dirty="0"/>
          </a:p>
          <a:p>
            <a:r>
              <a:rPr lang="en-US" dirty="0"/>
              <a:t>Note: UDP used in online gaming, for instance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50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sz="3200" dirty="0"/>
              <a:t>Cheat Sheet, Blocking Options</a:t>
            </a:r>
          </a:p>
        </p:txBody>
      </p:sp>
      <p:sp>
        <p:nvSpPr>
          <p:cNvPr id="54275" name="Slide Number Placeholder 6"/>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1998E2-CCA3-4483-9ADE-95219C809036}"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6" name="Group 167"/>
          <p:cNvGraphicFramePr>
            <a:graphicFrameLocks noGrp="1"/>
          </p:cNvGraphicFramePr>
          <p:nvPr>
            <p:ph sz="half" idx="4294967295"/>
          </p:nvPr>
        </p:nvGraphicFramePr>
        <p:xfrm>
          <a:off x="1728216" y="1235750"/>
          <a:ext cx="8229600" cy="4978020"/>
        </p:xfrm>
        <a:graphic>
          <a:graphicData uri="http://schemas.openxmlformats.org/drawingml/2006/table">
            <a:tbl>
              <a:tblPr/>
              <a:tblGrid>
                <a:gridCol w="1828800">
                  <a:extLst>
                    <a:ext uri="{9D8B030D-6E8A-4147-A177-3AD203B41FA5}">
                      <a16:colId xmlns:a16="http://schemas.microsoft.com/office/drawing/2014/main" val="20000"/>
                    </a:ext>
                  </a:extLst>
                </a:gridCol>
                <a:gridCol w="3992563">
                  <a:extLst>
                    <a:ext uri="{9D8B030D-6E8A-4147-A177-3AD203B41FA5}">
                      <a16:colId xmlns:a16="http://schemas.microsoft.com/office/drawing/2014/main" val="20001"/>
                    </a:ext>
                  </a:extLst>
                </a:gridCol>
                <a:gridCol w="2408237">
                  <a:extLst>
                    <a:ext uri="{9D8B030D-6E8A-4147-A177-3AD203B41FA5}">
                      <a16:colId xmlns:a16="http://schemas.microsoft.com/office/drawing/2014/main" val="20002"/>
                    </a:ext>
                  </a:extLst>
                </a:gridCol>
              </a:tblGrid>
              <a:tr h="361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Sender modes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ahoma" pitchFamily="34" charset="0"/>
                        </a:rPr>
                        <a:t>Definition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Notes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1082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Synchronous send </a:t>
                      </a:r>
                      <a:r>
                        <a:rPr kumimoji="0" lang="en-US" sz="1400" b="1" i="0" u="none" strike="noStrike" cap="none" normalizeH="0" baseline="0" dirty="0">
                          <a:ln>
                            <a:noFill/>
                          </a:ln>
                          <a:solidFill>
                            <a:schemeClr val="tx1"/>
                          </a:solidFill>
                          <a:effectLst/>
                          <a:latin typeface="Tahoma" pitchFamily="34" charset="0"/>
                        </a:rPr>
                        <a:t>MPI_SSEND</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45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Only completes when the receive has started</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Used sometimes in debug mode; also used to avoid unexpected behavior from moving to system to system</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Buffered send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MPI_BSEND</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Always completes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(unless an error occurs), irrespective of receiver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45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needs application-defined buffer to be declared with</a:t>
                      </a:r>
                    </a:p>
                    <a:p>
                      <a:pPr marL="0" marR="0" lvl="0" indent="0" algn="ctr" defTabSz="914400" rtl="0" eaLnBrk="1" fontAlgn="base" latinLnBrk="0" hangingPunct="1">
                        <a:lnSpc>
                          <a:spcPct val="100000"/>
                        </a:lnSpc>
                        <a:spcBef>
                          <a:spcPct val="45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MPI_BUFFER_ATTACH</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4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Classic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MPI_SEND</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Standard send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Rendezvous or eager mode.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Decided at run time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50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Ready send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ahoma" pitchFamily="34" charset="0"/>
                        </a:rPr>
                        <a:t>MPI_RSEND</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Started right away. Will do the job </a:t>
                      </a:r>
                      <a:r>
                        <a:rPr kumimoji="0" lang="en-US" sz="1400" b="1" i="0" u="none" strike="noStrike" cap="none" normalizeH="0" baseline="0" dirty="0">
                          <a:ln>
                            <a:noFill/>
                          </a:ln>
                          <a:solidFill>
                            <a:schemeClr val="tx1"/>
                          </a:solidFill>
                          <a:effectLst/>
                          <a:latin typeface="Tahoma" pitchFamily="34" charset="0"/>
                        </a:rPr>
                        <a:t>only </a:t>
                      </a:r>
                      <a:r>
                        <a:rPr kumimoji="0" lang="en-US" sz="1400" b="0" i="0" u="none" strike="noStrike" cap="none" normalizeH="0" baseline="0" dirty="0">
                          <a:ln>
                            <a:noFill/>
                          </a:ln>
                          <a:solidFill>
                            <a:schemeClr val="tx1"/>
                          </a:solidFill>
                          <a:effectLst/>
                          <a:latin typeface="Tahoma" pitchFamily="34" charset="0"/>
                        </a:rPr>
                        <a:t>if the matching receive has already been posted!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Blindly do a send. Avoid, might cause unforeseen problems…</a:t>
                      </a:r>
                      <a:br>
                        <a:rPr kumimoji="0" lang="en-US" sz="1400" b="0" i="0" u="none" strike="noStrike" cap="none" normalizeH="0" baseline="0" dirty="0">
                          <a:ln>
                            <a:noFill/>
                          </a:ln>
                          <a:solidFill>
                            <a:schemeClr val="tx1"/>
                          </a:solidFill>
                          <a:effectLst/>
                          <a:latin typeface="Tahoma" pitchFamily="34" charset="0"/>
                        </a:rPr>
                      </a:br>
                      <a:endParaRPr kumimoji="0" lang="en-US" sz="1400" b="0" i="0" u="none" strike="noStrike" cap="none" normalizeH="0" baseline="0" dirty="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50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Receive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MPI_RECV</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Completes when the message (data) has arrived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7" name="Rectangle 6"/>
          <p:cNvSpPr/>
          <p:nvPr/>
        </p:nvSpPr>
        <p:spPr>
          <a:xfrm>
            <a:off x="80548" y="6642556"/>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318237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normAutofit/>
          </a:bodyPr>
          <a:lstStyle/>
          <a:p>
            <a:pPr eaLnBrk="1" hangingPunct="1"/>
            <a:r>
              <a:rPr lang="en-US" dirty="0"/>
              <a:t>Concluding Remarks: Blocking P2P communication</a:t>
            </a:r>
          </a:p>
        </p:txBody>
      </p:sp>
      <p:sp>
        <p:nvSpPr>
          <p:cNvPr id="55301" name="Rectangle 3"/>
          <p:cNvSpPr>
            <a:spLocks noGrp="1" noChangeArrowheads="1"/>
          </p:cNvSpPr>
          <p:nvPr>
            <p:ph idx="1"/>
          </p:nvPr>
        </p:nvSpPr>
        <p:spPr/>
        <p:txBody>
          <a:bodyPr/>
          <a:lstStyle/>
          <a:p>
            <a:pPr marL="288925" indent="-288925" defTabSz="669925">
              <a:lnSpc>
                <a:spcPct val="80000"/>
              </a:lnSpc>
            </a:pPr>
            <a:r>
              <a:rPr lang="en-US" sz="2000" dirty="0"/>
              <a:t>Standard send  (</a:t>
            </a:r>
            <a:r>
              <a:rPr lang="en-US" sz="2000" b="1" dirty="0"/>
              <a:t>MPI_SEND</a:t>
            </a:r>
            <a:r>
              <a:rPr lang="en-US" sz="2000" dirty="0"/>
              <a:t>)</a:t>
            </a:r>
          </a:p>
          <a:p>
            <a:pPr marL="762000" lvl="1" indent="-282575" defTabSz="669925">
              <a:lnSpc>
                <a:spcPct val="80000"/>
              </a:lnSpc>
            </a:pPr>
            <a:r>
              <a:rPr lang="en-US" sz="1800" dirty="0"/>
              <a:t>less overhead if it happens in eager mode</a:t>
            </a:r>
          </a:p>
          <a:p>
            <a:pPr marL="762000" lvl="1" indent="-282575" defTabSz="669925">
              <a:lnSpc>
                <a:spcPct val="80000"/>
              </a:lnSpc>
            </a:pPr>
            <a:r>
              <a:rPr lang="en-US" sz="1800" dirty="0"/>
              <a:t>blocks in rendezvous, switches to synchronous mode</a:t>
            </a:r>
          </a:p>
          <a:p>
            <a:pPr marL="762000" lvl="1" indent="-282575" defTabSz="669925">
              <a:lnSpc>
                <a:spcPct val="80000"/>
              </a:lnSpc>
            </a:pPr>
            <a:endParaRPr lang="en-US" sz="1800" dirty="0"/>
          </a:p>
          <a:p>
            <a:pPr marL="288925" indent="-288925" defTabSz="669925">
              <a:lnSpc>
                <a:spcPct val="80000"/>
              </a:lnSpc>
            </a:pPr>
            <a:r>
              <a:rPr lang="en-US" sz="2000" dirty="0"/>
              <a:t>Synchronous send  (</a:t>
            </a:r>
            <a:r>
              <a:rPr lang="en-US" sz="2000" b="1" dirty="0"/>
              <a:t>MPI_SSEND</a:t>
            </a:r>
            <a:r>
              <a:rPr lang="en-US" sz="2000" dirty="0"/>
              <a:t>)</a:t>
            </a:r>
          </a:p>
          <a:p>
            <a:pPr marL="762000" lvl="1" indent="-282575" defTabSz="669925">
              <a:lnSpc>
                <a:spcPct val="80000"/>
              </a:lnSpc>
            </a:pPr>
            <a:r>
              <a:rPr lang="en-US" sz="1800" dirty="0"/>
              <a:t>risk of deadlock</a:t>
            </a:r>
          </a:p>
          <a:p>
            <a:pPr marL="762000" lvl="1" indent="-282575" defTabSz="669925">
              <a:lnSpc>
                <a:spcPct val="80000"/>
              </a:lnSpc>
            </a:pPr>
            <a:r>
              <a:rPr lang="en-US" sz="1800" dirty="0"/>
              <a:t>risk of waiting </a:t>
            </a:r>
            <a:r>
              <a:rPr lang="en-US" sz="1800" dirty="0">
                <a:sym typeface="Wingdings" pitchFamily="2" charset="2"/>
              </a:rPr>
              <a:t></a:t>
            </a:r>
            <a:r>
              <a:rPr lang="en-US" sz="1800" dirty="0"/>
              <a:t> idle time</a:t>
            </a:r>
          </a:p>
          <a:p>
            <a:pPr marL="762000" lvl="1" indent="-282575" defTabSz="669925">
              <a:lnSpc>
                <a:spcPct val="80000"/>
              </a:lnSpc>
            </a:pPr>
            <a:r>
              <a:rPr lang="en-US" sz="1800" dirty="0"/>
              <a:t>high latency  but better bandwidth then </a:t>
            </a:r>
            <a:r>
              <a:rPr lang="en-US" sz="1800" dirty="0" err="1"/>
              <a:t>bsend</a:t>
            </a:r>
            <a:endParaRPr lang="en-US" sz="1800" dirty="0"/>
          </a:p>
          <a:p>
            <a:pPr marL="762000" lvl="1" indent="-282575" defTabSz="669925">
              <a:lnSpc>
                <a:spcPct val="80000"/>
              </a:lnSpc>
            </a:pPr>
            <a:endParaRPr lang="en-US" sz="1800" dirty="0"/>
          </a:p>
          <a:p>
            <a:pPr marL="288925" indent="-288925" defTabSz="669925">
              <a:lnSpc>
                <a:spcPct val="80000"/>
              </a:lnSpc>
            </a:pPr>
            <a:r>
              <a:rPr lang="en-US" sz="2000" dirty="0"/>
              <a:t>Buffered send  (</a:t>
            </a:r>
            <a:r>
              <a:rPr lang="en-US" sz="2000" b="1" dirty="0"/>
              <a:t>MPI_BSEND</a:t>
            </a:r>
            <a:r>
              <a:rPr lang="en-US" sz="2000" dirty="0"/>
              <a:t>)</a:t>
            </a:r>
          </a:p>
          <a:p>
            <a:pPr marL="762000" lvl="1" indent="-282575" defTabSz="669925">
              <a:lnSpc>
                <a:spcPct val="80000"/>
              </a:lnSpc>
            </a:pPr>
            <a:r>
              <a:rPr lang="en-US" sz="1800" dirty="0"/>
              <a:t>low latency  /  low bandwidth</a:t>
            </a:r>
          </a:p>
          <a:p>
            <a:pPr marL="762000" lvl="1" indent="-282575" defTabSz="669925">
              <a:lnSpc>
                <a:spcPct val="80000"/>
              </a:lnSpc>
            </a:pPr>
            <a:endParaRPr lang="en-US" sz="1800" dirty="0"/>
          </a:p>
          <a:p>
            <a:pPr marL="288925" indent="-288925" defTabSz="669925">
              <a:lnSpc>
                <a:spcPct val="80000"/>
              </a:lnSpc>
            </a:pPr>
            <a:r>
              <a:rPr lang="en-US" sz="2000" dirty="0"/>
              <a:t>Ready send  (</a:t>
            </a:r>
            <a:r>
              <a:rPr lang="en-US" sz="2000" b="1" dirty="0"/>
              <a:t>MPI_RSEND</a:t>
            </a:r>
            <a:r>
              <a:rPr lang="en-US" sz="2000" dirty="0"/>
              <a:t>)</a:t>
            </a:r>
          </a:p>
          <a:p>
            <a:pPr marL="762000" lvl="1" indent="-282575" defTabSz="669925">
              <a:lnSpc>
                <a:spcPct val="80000"/>
              </a:lnSpc>
            </a:pPr>
            <a:r>
              <a:rPr lang="en-US" sz="1800" b="1" dirty="0"/>
              <a:t>never use</a:t>
            </a:r>
            <a:r>
              <a:rPr lang="en-US" sz="1800" dirty="0"/>
              <a:t>, unless 100% sure that </a:t>
            </a:r>
            <a:r>
              <a:rPr lang="en-US" sz="1800" dirty="0" err="1"/>
              <a:t>Recv</a:t>
            </a:r>
            <a:r>
              <a:rPr lang="en-US" sz="1800" dirty="0"/>
              <a:t> is already called in the current version and all future versions of your code</a:t>
            </a:r>
          </a:p>
        </p:txBody>
      </p:sp>
      <p:sp>
        <p:nvSpPr>
          <p:cNvPr id="55299"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AE753C-8A57-46DD-A0A5-AEBE521A5DF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85120" y="6642556"/>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135678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dirty="0"/>
              <a:t>P2P Communication: </a:t>
            </a:r>
            <a:r>
              <a:rPr lang="en-US" sz="3200" dirty="0">
                <a:solidFill>
                  <a:srgbClr val="FFC000"/>
                </a:solidFill>
              </a:rPr>
              <a:t>Deadlocking</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CBA5F2-BA81-4598-939D-5BFFBD4009F6}"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3555" name="Rectangle 3"/>
          <p:cNvSpPr>
            <a:spLocks noGrp="1" noChangeArrowheads="1"/>
          </p:cNvSpPr>
          <p:nvPr>
            <p:ph type="body" sz="half" idx="4294967295"/>
          </p:nvPr>
        </p:nvSpPr>
        <p:spPr>
          <a:xfrm>
            <a:off x="1747938" y="2209800"/>
            <a:ext cx="3048000" cy="4384548"/>
          </a:xfrm>
          <a:solidFill>
            <a:schemeClr val="bg1">
              <a:lumMod val="95000"/>
            </a:schemeClr>
          </a:solidFill>
          <a:ln w="6350">
            <a:solidFill>
              <a:schemeClr val="tx1"/>
            </a:solidFill>
          </a:ln>
        </p:spPr>
        <p:txBody>
          <a:bodyPr>
            <a:normAutofit fontScale="92500" lnSpcReduction="20000"/>
          </a:bodyPr>
          <a:lstStyle/>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MPI_Ssend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MPI_Buffer_attach</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MPI_Buffer_attach</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p:txBody>
      </p:sp>
      <p:sp>
        <p:nvSpPr>
          <p:cNvPr id="23556" name="Rectangle 4"/>
          <p:cNvSpPr>
            <a:spLocks noGrp="1" noChangeArrowheads="1"/>
          </p:cNvSpPr>
          <p:nvPr>
            <p:ph type="body" sz="half" idx="4294967295"/>
          </p:nvPr>
        </p:nvSpPr>
        <p:spPr>
          <a:xfrm>
            <a:off x="7810838" y="2209800"/>
            <a:ext cx="2895600" cy="4495800"/>
          </a:xfrm>
          <a:solidFill>
            <a:schemeClr val="bg1">
              <a:lumMod val="95000"/>
            </a:schemeClr>
          </a:solidFill>
          <a:ln w="6350">
            <a:solidFill>
              <a:schemeClr val="tx1"/>
            </a:solidFill>
          </a:ln>
        </p:spPr>
        <p:txBody>
          <a:bodyPr>
            <a:normAutofit lnSpcReduction="10000"/>
          </a:bodyPr>
          <a:lstStyle/>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MPI_Ssend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MPI_Buffer_attach</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MPI_Ssend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p:txBody>
      </p:sp>
      <p:sp>
        <p:nvSpPr>
          <p:cNvPr id="23557" name="AutoShape 5"/>
          <p:cNvSpPr>
            <a:spLocks noChangeArrowheads="1"/>
          </p:cNvSpPr>
          <p:nvPr/>
        </p:nvSpPr>
        <p:spPr bwMode="auto">
          <a:xfrm>
            <a:off x="5791200" y="2479548"/>
            <a:ext cx="762000" cy="685800"/>
          </a:xfrm>
          <a:custGeom>
            <a:avLst/>
            <a:gdLst>
              <a:gd name="T0" fmla="*/ 13440833 w 21600"/>
              <a:gd name="T1" fmla="*/ 0 h 21600"/>
              <a:gd name="T2" fmla="*/ 3936436 w 21600"/>
              <a:gd name="T3" fmla="*/ 3188494 h 21600"/>
              <a:gd name="T4" fmla="*/ 0 w 21600"/>
              <a:gd name="T5" fmla="*/ 10887075 h 21600"/>
              <a:gd name="T6" fmla="*/ 3936436 w 21600"/>
              <a:gd name="T7" fmla="*/ 18585656 h 21600"/>
              <a:gd name="T8" fmla="*/ 13440833 w 21600"/>
              <a:gd name="T9" fmla="*/ 21774150 h 21600"/>
              <a:gd name="T10" fmla="*/ 22945231 w 21600"/>
              <a:gd name="T11" fmla="*/ 18585656 h 21600"/>
              <a:gd name="T12" fmla="*/ 26881667 w 21600"/>
              <a:gd name="T13" fmla="*/ 10887075 h 21600"/>
              <a:gd name="T14" fmla="*/ 22945231 w 21600"/>
              <a:gd name="T15" fmla="*/ 318849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Deadlock</a:t>
            </a:r>
          </a:p>
        </p:txBody>
      </p:sp>
      <p:sp>
        <p:nvSpPr>
          <p:cNvPr id="23558" name="AutoShape 7"/>
          <p:cNvSpPr>
            <a:spLocks noChangeArrowheads="1"/>
          </p:cNvSpPr>
          <p:nvPr/>
        </p:nvSpPr>
        <p:spPr bwMode="auto">
          <a:xfrm>
            <a:off x="5791200" y="3798609"/>
            <a:ext cx="762000" cy="762000"/>
          </a:xfrm>
          <a:custGeom>
            <a:avLst/>
            <a:gdLst>
              <a:gd name="T0" fmla="*/ 13440833 w 21600"/>
              <a:gd name="T1" fmla="*/ 0 h 21600"/>
              <a:gd name="T2" fmla="*/ 3936436 w 21600"/>
              <a:gd name="T3" fmla="*/ 3936436 h 21600"/>
              <a:gd name="T4" fmla="*/ 0 w 21600"/>
              <a:gd name="T5" fmla="*/ 13440833 h 21600"/>
              <a:gd name="T6" fmla="*/ 3936436 w 21600"/>
              <a:gd name="T7" fmla="*/ 22945231 h 21600"/>
              <a:gd name="T8" fmla="*/ 13440833 w 21600"/>
              <a:gd name="T9" fmla="*/ 26881667 h 21600"/>
              <a:gd name="T10" fmla="*/ 22945231 w 21600"/>
              <a:gd name="T11" fmla="*/ 22945231 h 21600"/>
              <a:gd name="T12" fmla="*/ 26881667 w 21600"/>
              <a:gd name="T13" fmla="*/ 13440833 h 21600"/>
              <a:gd name="T14" fmla="*/ 22945231 w 21600"/>
              <a:gd name="T15" fmla="*/ 393643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70" y="10800"/>
                </a:moveTo>
                <a:cubicBezTo>
                  <a:pt x="2970" y="15124"/>
                  <a:pt x="6476" y="18630"/>
                  <a:pt x="10800" y="18630"/>
                </a:cubicBezTo>
                <a:cubicBezTo>
                  <a:pt x="15124" y="18630"/>
                  <a:pt x="18630" y="15124"/>
                  <a:pt x="18630" y="10800"/>
                </a:cubicBezTo>
                <a:cubicBezTo>
                  <a:pt x="18630" y="6476"/>
                  <a:pt x="15124" y="2970"/>
                  <a:pt x="10800" y="2970"/>
                </a:cubicBezTo>
                <a:cubicBezTo>
                  <a:pt x="6476" y="2970"/>
                  <a:pt x="2970" y="6476"/>
                  <a:pt x="2970" y="10800"/>
                </a:cubicBezTo>
                <a:close/>
              </a:path>
            </a:pathLst>
          </a:custGeom>
          <a:solidFill>
            <a:srgbClr val="00B228"/>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No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Deadlock</a:t>
            </a:r>
          </a:p>
        </p:txBody>
      </p:sp>
      <p:sp>
        <p:nvSpPr>
          <p:cNvPr id="23559" name="AutoShape 8"/>
          <p:cNvSpPr>
            <a:spLocks noChangeArrowheads="1"/>
          </p:cNvSpPr>
          <p:nvPr/>
        </p:nvSpPr>
        <p:spPr bwMode="auto">
          <a:xfrm>
            <a:off x="5791200" y="5410200"/>
            <a:ext cx="762000" cy="762000"/>
          </a:xfrm>
          <a:custGeom>
            <a:avLst/>
            <a:gdLst>
              <a:gd name="T0" fmla="*/ 13440833 w 21600"/>
              <a:gd name="T1" fmla="*/ 0 h 21600"/>
              <a:gd name="T2" fmla="*/ 3936436 w 21600"/>
              <a:gd name="T3" fmla="*/ 3936436 h 21600"/>
              <a:gd name="T4" fmla="*/ 0 w 21600"/>
              <a:gd name="T5" fmla="*/ 13440833 h 21600"/>
              <a:gd name="T6" fmla="*/ 3936436 w 21600"/>
              <a:gd name="T7" fmla="*/ 22945231 h 21600"/>
              <a:gd name="T8" fmla="*/ 13440833 w 21600"/>
              <a:gd name="T9" fmla="*/ 26881667 h 21600"/>
              <a:gd name="T10" fmla="*/ 22945231 w 21600"/>
              <a:gd name="T11" fmla="*/ 22945231 h 21600"/>
              <a:gd name="T12" fmla="*/ 26881667 w 21600"/>
              <a:gd name="T13" fmla="*/ 13440833 h 21600"/>
              <a:gd name="T14" fmla="*/ 22945231 w 21600"/>
              <a:gd name="T15" fmla="*/ 393643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70" y="10800"/>
                </a:moveTo>
                <a:cubicBezTo>
                  <a:pt x="2970" y="15124"/>
                  <a:pt x="6476" y="18630"/>
                  <a:pt x="10800" y="18630"/>
                </a:cubicBezTo>
                <a:cubicBezTo>
                  <a:pt x="15124" y="18630"/>
                  <a:pt x="18630" y="15124"/>
                  <a:pt x="18630" y="10800"/>
                </a:cubicBezTo>
                <a:cubicBezTo>
                  <a:pt x="18630" y="6476"/>
                  <a:pt x="15124" y="2970"/>
                  <a:pt x="10800" y="2970"/>
                </a:cubicBezTo>
                <a:cubicBezTo>
                  <a:pt x="6476" y="2970"/>
                  <a:pt x="2970" y="6476"/>
                  <a:pt x="2970" y="10800"/>
                </a:cubicBezTo>
                <a:close/>
              </a:path>
            </a:pathLst>
          </a:custGeom>
          <a:solidFill>
            <a:srgbClr val="00B228"/>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No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Deadlock</a:t>
            </a:r>
          </a:p>
        </p:txBody>
      </p:sp>
      <p:sp>
        <p:nvSpPr>
          <p:cNvPr id="9" name="Rectangle 3"/>
          <p:cNvSpPr txBox="1">
            <a:spLocks noChangeArrowheads="1"/>
          </p:cNvSpPr>
          <p:nvPr/>
        </p:nvSpPr>
        <p:spPr bwMode="auto">
          <a:xfrm>
            <a:off x="123444" y="1143000"/>
            <a:ext cx="11891772" cy="59479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4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0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18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Deadlock situations: due to a certain sequence of commands the MPI execution hangs</a:t>
            </a:r>
          </a:p>
        </p:txBody>
      </p:sp>
      <p:sp>
        <p:nvSpPr>
          <p:cNvPr id="3" name="Rectangle 2"/>
          <p:cNvSpPr/>
          <p:nvPr/>
        </p:nvSpPr>
        <p:spPr>
          <a:xfrm>
            <a:off x="2626569" y="1711452"/>
            <a:ext cx="12907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ahoma" panose="020B0604030504040204" pitchFamily="34" charset="0"/>
                <a:ea typeface="+mn-ea"/>
                <a:cs typeface="+mn-cs"/>
              </a:rPr>
              <a:t>Process 0</a:t>
            </a:r>
          </a:p>
        </p:txBody>
      </p:sp>
      <p:sp>
        <p:nvSpPr>
          <p:cNvPr id="12" name="Rectangle 11"/>
          <p:cNvSpPr/>
          <p:nvPr/>
        </p:nvSpPr>
        <p:spPr>
          <a:xfrm>
            <a:off x="8613269" y="1711452"/>
            <a:ext cx="12907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ahoma" panose="020B0604030504040204" pitchFamily="34" charset="0"/>
                <a:ea typeface="+mn-ea"/>
                <a:cs typeface="+mn-cs"/>
              </a:rPr>
              <a:t>Process 1</a:t>
            </a:r>
          </a:p>
        </p:txBody>
      </p:sp>
      <p:sp>
        <p:nvSpPr>
          <p:cNvPr id="13" name="Rectangle 12"/>
          <p:cNvSpPr/>
          <p:nvPr/>
        </p:nvSpPr>
        <p:spPr>
          <a:xfrm>
            <a:off x="162844" y="6621426"/>
            <a:ext cx="9664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800" b="0" i="0" u="none" strike="noStrike" kern="1200" cap="none" spc="0" normalizeH="0" baseline="0" noProof="0" dirty="0" err="1">
                <a:ln>
                  <a:noFill/>
                </a:ln>
                <a:solidFill>
                  <a:prstClr val="black"/>
                </a:solidFill>
                <a:effectLst/>
                <a:uLnTx/>
                <a:uFillTx/>
                <a:latin typeface="Calibri" panose="020F0502020204030204"/>
                <a:ea typeface="+mn-ea"/>
                <a:cs typeface="+mn-cs"/>
              </a:rPr>
              <a:t>Snavely</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38538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200" dirty="0"/>
              <a:t>Deadlocking, Another Example</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4579" name="Rectangle 3"/>
          <p:cNvSpPr>
            <a:spLocks noGrp="1" noChangeArrowheads="1"/>
          </p:cNvSpPr>
          <p:nvPr>
            <p:ph type="body" idx="4294967295"/>
          </p:nvPr>
        </p:nvSpPr>
        <p:spPr>
          <a:xfrm>
            <a:off x="356616" y="1429284"/>
            <a:ext cx="8193088" cy="990600"/>
          </a:xfrm>
        </p:spPr>
        <p:txBody>
          <a:bodyPr/>
          <a:lstStyle/>
          <a:p>
            <a:pPr eaLnBrk="1" hangingPunct="1"/>
            <a:r>
              <a:rPr lang="en-US" dirty="0" err="1">
                <a:solidFill>
                  <a:srgbClr val="0070C0"/>
                </a:solidFill>
                <a:latin typeface="Consolas" panose="020B0609020204030204" pitchFamily="49" charset="0"/>
                <a:cs typeface="Consolas" pitchFamily="49" charset="0"/>
              </a:rPr>
              <a:t>MPI_Send</a:t>
            </a:r>
            <a:r>
              <a:rPr lang="en-US" dirty="0"/>
              <a:t> can respond in eager or rendezvous mode</a:t>
            </a:r>
          </a:p>
          <a:p>
            <a:pPr eaLnBrk="1" hangingPunct="1"/>
            <a:r>
              <a:rPr lang="en-US" dirty="0"/>
              <a:t>Example, on a certain machine running MPICH v1.2.1:</a:t>
            </a:r>
          </a:p>
        </p:txBody>
      </p:sp>
      <p:sp>
        <p:nvSpPr>
          <p:cNvPr id="24580" name="Rectangle 4"/>
          <p:cNvSpPr>
            <a:spLocks noChangeArrowheads="1"/>
          </p:cNvSpPr>
          <p:nvPr/>
        </p:nvSpPr>
        <p:spPr bwMode="auto">
          <a:xfrm>
            <a:off x="2133600" y="3832226"/>
            <a:ext cx="1828800" cy="1501775"/>
          </a:xfrm>
          <a:prstGeom prst="rect">
            <a:avLst/>
          </a:prstGeom>
          <a:solidFill>
            <a:schemeClr val="bg1">
              <a:lumMod val="95000"/>
            </a:schemeClr>
          </a:solidFill>
          <a:ln w="6350">
            <a:solidFill>
              <a:schemeClr val="tx1"/>
            </a:solidFill>
          </a:ln>
        </p:spPr>
        <p:txBody>
          <a:bodyPr/>
          <a:lstStyle/>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MPI_Send</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MPI_Recv</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24581" name="Rectangle 5"/>
          <p:cNvSpPr>
            <a:spLocks noChangeArrowheads="1"/>
          </p:cNvSpPr>
          <p:nvPr/>
        </p:nvSpPr>
        <p:spPr bwMode="auto">
          <a:xfrm>
            <a:off x="8077200" y="3832226"/>
            <a:ext cx="2133600" cy="1501775"/>
          </a:xfrm>
          <a:prstGeom prst="rect">
            <a:avLst/>
          </a:prstGeom>
          <a:solidFill>
            <a:schemeClr val="bg1">
              <a:lumMod val="95000"/>
            </a:schemeClr>
          </a:solidFill>
          <a:ln w="9525">
            <a:solidFill>
              <a:srgbClr val="000000"/>
            </a:solidFill>
            <a:miter lim="800000"/>
            <a:headEnd/>
            <a:tailEnd/>
          </a:ln>
        </p:spPr>
        <p:txBody>
          <a:bodyPr/>
          <a:lstStyle/>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MPI_Send</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MPI_Recv</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24582" name="AutoShape 8"/>
          <p:cNvSpPr>
            <a:spLocks noChangeArrowheads="1"/>
          </p:cNvSpPr>
          <p:nvPr/>
        </p:nvSpPr>
        <p:spPr bwMode="auto">
          <a:xfrm>
            <a:off x="5638800" y="3429000"/>
            <a:ext cx="762000" cy="685800"/>
          </a:xfrm>
          <a:custGeom>
            <a:avLst/>
            <a:gdLst>
              <a:gd name="T0" fmla="*/ 13440833 w 21600"/>
              <a:gd name="T1" fmla="*/ 0 h 21600"/>
              <a:gd name="T2" fmla="*/ 3936436 w 21600"/>
              <a:gd name="T3" fmla="*/ 3188494 h 21600"/>
              <a:gd name="T4" fmla="*/ 0 w 21600"/>
              <a:gd name="T5" fmla="*/ 10887075 h 21600"/>
              <a:gd name="T6" fmla="*/ 3936436 w 21600"/>
              <a:gd name="T7" fmla="*/ 18585656 h 21600"/>
              <a:gd name="T8" fmla="*/ 13440833 w 21600"/>
              <a:gd name="T9" fmla="*/ 21774150 h 21600"/>
              <a:gd name="T10" fmla="*/ 22945231 w 21600"/>
              <a:gd name="T11" fmla="*/ 18585656 h 21600"/>
              <a:gd name="T12" fmla="*/ 26881667 w 21600"/>
              <a:gd name="T13" fmla="*/ 10887075 h 21600"/>
              <a:gd name="T14" fmla="*/ 22945231 w 21600"/>
              <a:gd name="T15" fmla="*/ 318849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Deadlock</a:t>
            </a:r>
          </a:p>
        </p:txBody>
      </p:sp>
      <p:sp>
        <p:nvSpPr>
          <p:cNvPr id="24583" name="AutoShape 9"/>
          <p:cNvSpPr>
            <a:spLocks noChangeArrowheads="1"/>
          </p:cNvSpPr>
          <p:nvPr/>
        </p:nvSpPr>
        <p:spPr bwMode="auto">
          <a:xfrm>
            <a:off x="5638800" y="5105400"/>
            <a:ext cx="762000" cy="762000"/>
          </a:xfrm>
          <a:custGeom>
            <a:avLst/>
            <a:gdLst>
              <a:gd name="T0" fmla="*/ 13440833 w 21600"/>
              <a:gd name="T1" fmla="*/ 0 h 21600"/>
              <a:gd name="T2" fmla="*/ 3936436 w 21600"/>
              <a:gd name="T3" fmla="*/ 3936436 h 21600"/>
              <a:gd name="T4" fmla="*/ 0 w 21600"/>
              <a:gd name="T5" fmla="*/ 13440833 h 21600"/>
              <a:gd name="T6" fmla="*/ 3936436 w 21600"/>
              <a:gd name="T7" fmla="*/ 22945231 h 21600"/>
              <a:gd name="T8" fmla="*/ 13440833 w 21600"/>
              <a:gd name="T9" fmla="*/ 26881667 h 21600"/>
              <a:gd name="T10" fmla="*/ 22945231 w 21600"/>
              <a:gd name="T11" fmla="*/ 22945231 h 21600"/>
              <a:gd name="T12" fmla="*/ 26881667 w 21600"/>
              <a:gd name="T13" fmla="*/ 13440833 h 21600"/>
              <a:gd name="T14" fmla="*/ 22945231 w 21600"/>
              <a:gd name="T15" fmla="*/ 393643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70" y="10800"/>
                </a:moveTo>
                <a:cubicBezTo>
                  <a:pt x="2970" y="15124"/>
                  <a:pt x="6476" y="18630"/>
                  <a:pt x="10800" y="18630"/>
                </a:cubicBezTo>
                <a:cubicBezTo>
                  <a:pt x="15124" y="18630"/>
                  <a:pt x="18630" y="15124"/>
                  <a:pt x="18630" y="10800"/>
                </a:cubicBezTo>
                <a:cubicBezTo>
                  <a:pt x="18630" y="6476"/>
                  <a:pt x="15124" y="2970"/>
                  <a:pt x="10800" y="2970"/>
                </a:cubicBezTo>
                <a:cubicBezTo>
                  <a:pt x="6476" y="2970"/>
                  <a:pt x="2970" y="6476"/>
                  <a:pt x="2970" y="10800"/>
                </a:cubicBezTo>
                <a:close/>
              </a:path>
            </a:pathLst>
          </a:custGeom>
          <a:solidFill>
            <a:srgbClr val="00B228"/>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No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Deadlock</a:t>
            </a:r>
          </a:p>
        </p:txBody>
      </p:sp>
      <p:sp>
        <p:nvSpPr>
          <p:cNvPr id="24584" name="Text Box 10"/>
          <p:cNvSpPr txBox="1">
            <a:spLocks noChangeArrowheads="1"/>
          </p:cNvSpPr>
          <p:nvPr/>
        </p:nvSpPr>
        <p:spPr bwMode="auto">
          <a:xfrm>
            <a:off x="4214814" y="4111626"/>
            <a:ext cx="3633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Tahoma" pitchFamily="34" charset="0"/>
                <a:ea typeface="+mn-ea"/>
                <a:cs typeface="Times New Roman" pitchFamily="18" charset="0"/>
              </a:rPr>
              <a:t>Data size &gt; 127999 bytes</a:t>
            </a:r>
          </a:p>
        </p:txBody>
      </p:sp>
      <p:sp>
        <p:nvSpPr>
          <p:cNvPr id="24585" name="Text Box 11"/>
          <p:cNvSpPr txBox="1">
            <a:spLocks noChangeArrowheads="1"/>
          </p:cNvSpPr>
          <p:nvPr/>
        </p:nvSpPr>
        <p:spPr bwMode="auto">
          <a:xfrm>
            <a:off x="4191000" y="4568826"/>
            <a:ext cx="3633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B228"/>
                </a:solidFill>
                <a:effectLst/>
                <a:uLnTx/>
                <a:uFillTx/>
                <a:latin typeface="Tahoma" pitchFamily="34" charset="0"/>
                <a:ea typeface="+mn-ea"/>
                <a:cs typeface="Times New Roman" pitchFamily="18" charset="0"/>
              </a:rPr>
              <a:t>Data size &lt; 128000 bytes</a:t>
            </a:r>
          </a:p>
        </p:txBody>
      </p:sp>
      <p:sp>
        <p:nvSpPr>
          <p:cNvPr id="14" name="Rectangle 13"/>
          <p:cNvSpPr/>
          <p:nvPr/>
        </p:nvSpPr>
        <p:spPr>
          <a:xfrm>
            <a:off x="2402631" y="3462893"/>
            <a:ext cx="12907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ahoma" panose="020B0604030504040204" pitchFamily="34" charset="0"/>
                <a:ea typeface="+mn-ea"/>
                <a:cs typeface="+mn-cs"/>
              </a:rPr>
              <a:t>Process 0</a:t>
            </a:r>
          </a:p>
        </p:txBody>
      </p:sp>
      <p:sp>
        <p:nvSpPr>
          <p:cNvPr id="15" name="Rectangle 14"/>
          <p:cNvSpPr/>
          <p:nvPr/>
        </p:nvSpPr>
        <p:spPr>
          <a:xfrm>
            <a:off x="8498631" y="3478133"/>
            <a:ext cx="12907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ahoma" panose="020B0604030504040204" pitchFamily="34" charset="0"/>
                <a:ea typeface="+mn-ea"/>
                <a:cs typeface="+mn-cs"/>
              </a:rPr>
              <a:t>Process 1</a:t>
            </a:r>
          </a:p>
        </p:txBody>
      </p:sp>
      <p:sp>
        <p:nvSpPr>
          <p:cNvPr id="16" name="Rectangle 15"/>
          <p:cNvSpPr/>
          <p:nvPr/>
        </p:nvSpPr>
        <p:spPr>
          <a:xfrm>
            <a:off x="0" y="6642556"/>
            <a:ext cx="9664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800" b="0" i="0" u="none" strike="noStrike" kern="1200" cap="none" spc="0" normalizeH="0" baseline="0" noProof="0" dirty="0" err="1">
                <a:ln>
                  <a:noFill/>
                </a:ln>
                <a:solidFill>
                  <a:prstClr val="black"/>
                </a:solidFill>
                <a:effectLst/>
                <a:uLnTx/>
                <a:uFillTx/>
                <a:latin typeface="Calibri" panose="020F0502020204030204"/>
                <a:ea typeface="+mn-ea"/>
                <a:cs typeface="+mn-cs"/>
              </a:rPr>
              <a:t>Snavely</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nvGrpSpPr>
          <p:cNvPr id="5" name="Group 4">
            <a:extLst>
              <a:ext uri="{FF2B5EF4-FFF2-40B4-BE49-F238E27FC236}">
                <a16:creationId xmlns:a16="http://schemas.microsoft.com/office/drawing/2014/main" id="{1AF1309A-84AA-4BFF-B023-3FBD9D508CF4}"/>
              </a:ext>
            </a:extLst>
          </p:cNvPr>
          <p:cNvGrpSpPr/>
          <p:nvPr/>
        </p:nvGrpSpPr>
        <p:grpSpPr>
          <a:xfrm>
            <a:off x="6687714" y="2855715"/>
            <a:ext cx="1955042" cy="1250669"/>
            <a:chOff x="6687714" y="2855715"/>
            <a:chExt cx="1955042" cy="1250669"/>
          </a:xfrm>
        </p:grpSpPr>
        <p:sp>
          <p:nvSpPr>
            <p:cNvPr id="17" name="TextBox 16">
              <a:extLst>
                <a:ext uri="{FF2B5EF4-FFF2-40B4-BE49-F238E27FC236}">
                  <a16:creationId xmlns:a16="http://schemas.microsoft.com/office/drawing/2014/main" id="{7DDFFC11-68DD-43FD-97A9-024571A886BA}"/>
                </a:ext>
              </a:extLst>
            </p:cNvPr>
            <p:cNvSpPr txBox="1"/>
            <p:nvPr/>
          </p:nvSpPr>
          <p:spPr>
            <a:xfrm>
              <a:off x="6687714" y="3078184"/>
              <a:ext cx="19550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value can be user controlled</a:t>
              </a:r>
            </a:p>
          </p:txBody>
        </p:sp>
        <p:sp>
          <p:nvSpPr>
            <p:cNvPr id="4" name="Arrow: Down 3">
              <a:extLst>
                <a:ext uri="{FF2B5EF4-FFF2-40B4-BE49-F238E27FC236}">
                  <a16:creationId xmlns:a16="http://schemas.microsoft.com/office/drawing/2014/main" id="{E0C64E30-A377-413D-8A7C-66A734E316B7}"/>
                </a:ext>
              </a:extLst>
            </p:cNvPr>
            <p:cNvSpPr/>
            <p:nvPr/>
          </p:nvSpPr>
          <p:spPr>
            <a:xfrm rot="1704637">
              <a:off x="6788723" y="3717864"/>
              <a:ext cx="329821" cy="388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EED90DDB-508F-455D-B4A9-E6BBB5A3163F}"/>
                </a:ext>
              </a:extLst>
            </p:cNvPr>
            <p:cNvSpPr/>
            <p:nvPr/>
          </p:nvSpPr>
          <p:spPr>
            <a:xfrm>
              <a:off x="6687714" y="2855715"/>
              <a:ext cx="304800" cy="3048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75074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200" dirty="0"/>
              <a:t>Avoiding Deadlocking</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4579" name="Rectangle 3"/>
          <p:cNvSpPr>
            <a:spLocks noGrp="1" noChangeArrowheads="1"/>
          </p:cNvSpPr>
          <p:nvPr>
            <p:ph type="body" idx="4294967295"/>
          </p:nvPr>
        </p:nvSpPr>
        <p:spPr>
          <a:xfrm>
            <a:off x="0" y="2133600"/>
            <a:ext cx="12151190" cy="548523"/>
          </a:xfrm>
        </p:spPr>
        <p:txBody>
          <a:bodyPr/>
          <a:lstStyle/>
          <a:p>
            <a:pPr eaLnBrk="1" hangingPunct="1"/>
            <a:r>
              <a:rPr lang="en-US" dirty="0"/>
              <a:t>Easy way to eliminate deadlock is to pair </a:t>
            </a:r>
            <a:r>
              <a:rPr lang="en-US" dirty="0" err="1">
                <a:solidFill>
                  <a:srgbClr val="FF00FF"/>
                </a:solidFill>
                <a:latin typeface="Consolas" pitchFamily="49" charset="0"/>
                <a:cs typeface="Consolas" pitchFamily="49" charset="0"/>
              </a:rPr>
              <a:t>MPI_Ssend</a:t>
            </a:r>
            <a:r>
              <a:rPr lang="en-US" dirty="0"/>
              <a:t> and </a:t>
            </a:r>
            <a:r>
              <a:rPr lang="en-US" dirty="0" err="1">
                <a:solidFill>
                  <a:srgbClr val="FF00FF"/>
                </a:solidFill>
                <a:latin typeface="Consolas" pitchFamily="49" charset="0"/>
                <a:cs typeface="Consolas" pitchFamily="49" charset="0"/>
              </a:rPr>
              <a:t>MPI_Recv</a:t>
            </a:r>
            <a:r>
              <a:rPr lang="en-US" dirty="0"/>
              <a:t> operations the right way:</a:t>
            </a:r>
          </a:p>
        </p:txBody>
      </p:sp>
      <p:sp>
        <p:nvSpPr>
          <p:cNvPr id="24580" name="Rectangle 4"/>
          <p:cNvSpPr>
            <a:spLocks noChangeArrowheads="1"/>
          </p:cNvSpPr>
          <p:nvPr/>
        </p:nvSpPr>
        <p:spPr bwMode="auto">
          <a:xfrm>
            <a:off x="2819400" y="3527426"/>
            <a:ext cx="1828800" cy="1501775"/>
          </a:xfrm>
          <a:prstGeom prst="rect">
            <a:avLst/>
          </a:prstGeom>
          <a:solidFill>
            <a:schemeClr val="bg1">
              <a:lumMod val="95000"/>
            </a:schemeClr>
          </a:solidFill>
          <a:ln w="6350">
            <a:solidFill>
              <a:schemeClr val="tx1"/>
            </a:solidFill>
          </a:ln>
        </p:spPr>
        <p:txBody>
          <a:bodyPr/>
          <a:lstStyle/>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MPI_Ssend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MPI_Recv</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24581" name="Rectangle 5"/>
          <p:cNvSpPr>
            <a:spLocks noChangeArrowheads="1"/>
          </p:cNvSpPr>
          <p:nvPr/>
        </p:nvSpPr>
        <p:spPr bwMode="auto">
          <a:xfrm>
            <a:off x="7620000" y="3527426"/>
            <a:ext cx="2133600" cy="1501775"/>
          </a:xfrm>
          <a:prstGeom prst="rect">
            <a:avLst/>
          </a:prstGeom>
          <a:solidFill>
            <a:schemeClr val="bg1">
              <a:lumMod val="95000"/>
            </a:schemeClr>
          </a:solidFill>
          <a:ln w="9525">
            <a:solidFill>
              <a:srgbClr val="000000"/>
            </a:solidFill>
            <a:miter lim="800000"/>
            <a:headEnd/>
            <a:tailEnd/>
          </a:ln>
        </p:spPr>
        <p:txBody>
          <a:bodyPr/>
          <a:lstStyle/>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MPI_Recv</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MPI_Ssend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24583" name="AutoShape 9"/>
          <p:cNvSpPr>
            <a:spLocks noChangeArrowheads="1"/>
          </p:cNvSpPr>
          <p:nvPr/>
        </p:nvSpPr>
        <p:spPr bwMode="auto">
          <a:xfrm>
            <a:off x="5661660" y="3810000"/>
            <a:ext cx="762000" cy="762000"/>
          </a:xfrm>
          <a:custGeom>
            <a:avLst/>
            <a:gdLst>
              <a:gd name="T0" fmla="*/ 13440833 w 21600"/>
              <a:gd name="T1" fmla="*/ 0 h 21600"/>
              <a:gd name="T2" fmla="*/ 3936436 w 21600"/>
              <a:gd name="T3" fmla="*/ 3936436 h 21600"/>
              <a:gd name="T4" fmla="*/ 0 w 21600"/>
              <a:gd name="T5" fmla="*/ 13440833 h 21600"/>
              <a:gd name="T6" fmla="*/ 3936436 w 21600"/>
              <a:gd name="T7" fmla="*/ 22945231 h 21600"/>
              <a:gd name="T8" fmla="*/ 13440833 w 21600"/>
              <a:gd name="T9" fmla="*/ 26881667 h 21600"/>
              <a:gd name="T10" fmla="*/ 22945231 w 21600"/>
              <a:gd name="T11" fmla="*/ 22945231 h 21600"/>
              <a:gd name="T12" fmla="*/ 26881667 w 21600"/>
              <a:gd name="T13" fmla="*/ 13440833 h 21600"/>
              <a:gd name="T14" fmla="*/ 22945231 w 21600"/>
              <a:gd name="T15" fmla="*/ 393643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70" y="10800"/>
                </a:moveTo>
                <a:cubicBezTo>
                  <a:pt x="2970" y="15124"/>
                  <a:pt x="6476" y="18630"/>
                  <a:pt x="10800" y="18630"/>
                </a:cubicBezTo>
                <a:cubicBezTo>
                  <a:pt x="15124" y="18630"/>
                  <a:pt x="18630" y="15124"/>
                  <a:pt x="18630" y="10800"/>
                </a:cubicBezTo>
                <a:cubicBezTo>
                  <a:pt x="18630" y="6476"/>
                  <a:pt x="15124" y="2970"/>
                  <a:pt x="10800" y="2970"/>
                </a:cubicBezTo>
                <a:cubicBezTo>
                  <a:pt x="6476" y="2970"/>
                  <a:pt x="2970" y="6476"/>
                  <a:pt x="2970" y="10800"/>
                </a:cubicBezTo>
                <a:close/>
              </a:path>
            </a:pathLst>
          </a:custGeom>
          <a:solidFill>
            <a:srgbClr val="00B228"/>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No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Deadlock</a:t>
            </a:r>
          </a:p>
        </p:txBody>
      </p:sp>
      <p:sp>
        <p:nvSpPr>
          <p:cNvPr id="13" name="Rectangle 3"/>
          <p:cNvSpPr txBox="1">
            <a:spLocks noChangeArrowheads="1"/>
          </p:cNvSpPr>
          <p:nvPr/>
        </p:nvSpPr>
        <p:spPr bwMode="auto">
          <a:xfrm>
            <a:off x="224028" y="5612893"/>
            <a:ext cx="11772900" cy="550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Conclusion: understand how the implementation works and what its pitfalls/limitations are</a:t>
            </a:r>
          </a:p>
        </p:txBody>
      </p:sp>
      <p:sp>
        <p:nvSpPr>
          <p:cNvPr id="14" name="Rectangle 13"/>
          <p:cNvSpPr/>
          <p:nvPr/>
        </p:nvSpPr>
        <p:spPr>
          <a:xfrm>
            <a:off x="3167561" y="3158093"/>
            <a:ext cx="12907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ahoma" panose="020B0604030504040204" pitchFamily="34" charset="0"/>
                <a:ea typeface="+mn-ea"/>
                <a:cs typeface="+mn-cs"/>
              </a:rPr>
              <a:t>Process 0</a:t>
            </a:r>
          </a:p>
        </p:txBody>
      </p:sp>
      <p:sp>
        <p:nvSpPr>
          <p:cNvPr id="15" name="Rectangle 14"/>
          <p:cNvSpPr/>
          <p:nvPr/>
        </p:nvSpPr>
        <p:spPr>
          <a:xfrm>
            <a:off x="8244212" y="3173333"/>
            <a:ext cx="12907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ahoma" panose="020B0604030504040204" pitchFamily="34" charset="0"/>
                <a:ea typeface="+mn-ea"/>
                <a:cs typeface="+mn-cs"/>
              </a:rPr>
              <a:t>Process 1</a:t>
            </a:r>
          </a:p>
        </p:txBody>
      </p:sp>
      <p:sp>
        <p:nvSpPr>
          <p:cNvPr id="11" name="Rectangle 10"/>
          <p:cNvSpPr/>
          <p:nvPr/>
        </p:nvSpPr>
        <p:spPr>
          <a:xfrm>
            <a:off x="135412" y="6639026"/>
            <a:ext cx="9664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800" b="0" i="0" u="none" strike="noStrike" kern="1200" cap="none" spc="0" normalizeH="0" baseline="0" noProof="0" dirty="0" err="1">
                <a:ln>
                  <a:noFill/>
                </a:ln>
                <a:solidFill>
                  <a:prstClr val="black"/>
                </a:solidFill>
                <a:effectLst/>
                <a:uLnTx/>
                <a:uFillTx/>
                <a:latin typeface="Calibri" panose="020F0502020204030204"/>
                <a:ea typeface="+mn-ea"/>
                <a:cs typeface="+mn-cs"/>
              </a:rPr>
              <a:t>Snavely</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47637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200" dirty="0"/>
              <a:t>Example</a:t>
            </a:r>
          </a:p>
        </p:txBody>
      </p:sp>
      <p:sp>
        <p:nvSpPr>
          <p:cNvPr id="5"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267" name="Rectangle 3"/>
          <p:cNvSpPr>
            <a:spLocks noGrp="1" noChangeArrowheads="1"/>
          </p:cNvSpPr>
          <p:nvPr>
            <p:ph type="body" idx="4294967295"/>
          </p:nvPr>
        </p:nvSpPr>
        <p:spPr>
          <a:xfrm>
            <a:off x="0" y="1719263"/>
            <a:ext cx="8229600" cy="490537"/>
          </a:xfrm>
        </p:spPr>
        <p:txBody>
          <a:bodyPr/>
          <a:lstStyle/>
          <a:p>
            <a:r>
              <a:rPr lang="en-US" dirty="0"/>
              <a:t>Always succeeds, even if no buffering is done</a:t>
            </a:r>
          </a:p>
        </p:txBody>
      </p:sp>
      <p:sp>
        <p:nvSpPr>
          <p:cNvPr id="2" name="Rectangle 1"/>
          <p:cNvSpPr/>
          <p:nvPr/>
        </p:nvSpPr>
        <p:spPr>
          <a:xfrm>
            <a:off x="3489960" y="2797939"/>
            <a:ext cx="5212080" cy="2862322"/>
          </a:xfrm>
          <a:prstGeom prst="rect">
            <a:avLst/>
          </a:prstGeom>
          <a:solidFill>
            <a:schemeClr val="bg1">
              <a:lumMod val="85000"/>
            </a:schemeClr>
          </a:solidFill>
          <a:ln w="6350">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(rank==0)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MPI_Send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send to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MPI_Recv</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B050"/>
                </a:solidFill>
                <a:effectLst/>
                <a:uLnTx/>
                <a:uFillTx/>
                <a:latin typeface="Consolas" pitchFamily="49" charset="0"/>
                <a:ea typeface="+mn-ea"/>
                <a:cs typeface="Consolas" pitchFamily="49" charset="0"/>
              </a:rPr>
              <a:t>recv</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from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else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(rank==1)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MPI_Recv</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B050"/>
                </a:solidFill>
                <a:effectLst/>
                <a:uLnTx/>
                <a:uFillTx/>
                <a:latin typeface="Consolas" pitchFamily="49" charset="0"/>
                <a:ea typeface="+mn-ea"/>
                <a:cs typeface="Consolas" pitchFamily="49" charset="0"/>
              </a:rPr>
              <a:t>recv</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from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MPI_Send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send to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Tree>
    <p:extLst>
      <p:ext uri="{BB962C8B-B14F-4D97-AF65-F5344CB8AC3E}">
        <p14:creationId xmlns:p14="http://schemas.microsoft.com/office/powerpoint/2010/main" val="329172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CD97-8277-4563-975A-36E30C6B56A3}"/>
              </a:ext>
            </a:extLst>
          </p:cNvPr>
          <p:cNvSpPr>
            <a:spLocks noGrp="1"/>
          </p:cNvSpPr>
          <p:nvPr>
            <p:ph type="title"/>
          </p:nvPr>
        </p:nvSpPr>
        <p:spPr/>
        <p:txBody>
          <a:bodyPr>
            <a:normAutofit/>
          </a:bodyPr>
          <a:lstStyle/>
          <a:p>
            <a:r>
              <a:rPr lang="en-US" dirty="0"/>
              <a:t>Cartoon of the day</a:t>
            </a:r>
            <a:endParaRPr lang="en-US" sz="2200" dirty="0"/>
          </a:p>
        </p:txBody>
      </p:sp>
      <p:sp>
        <p:nvSpPr>
          <p:cNvPr id="3" name="Slide Number Placeholder 2">
            <a:extLst>
              <a:ext uri="{FF2B5EF4-FFF2-40B4-BE49-F238E27FC236}">
                <a16:creationId xmlns:a16="http://schemas.microsoft.com/office/drawing/2014/main" id="{BDE7497D-EE03-4785-AEDC-E197C97DA140}"/>
              </a:ext>
            </a:extLst>
          </p:cNvPr>
          <p:cNvSpPr>
            <a:spLocks noGrp="1"/>
          </p:cNvSpPr>
          <p:nvPr>
            <p:ph type="sldNum" sz="quarter" idx="12"/>
          </p:nvPr>
        </p:nvSpPr>
        <p:spPr/>
        <p:txBody>
          <a:bodyPr/>
          <a:lstStyle/>
          <a:p>
            <a:fld id="{67D2203D-769A-4D5A-AE4C-EA73FDE6A130}" type="slidenum">
              <a:rPr lang="en-US" smtClean="0"/>
              <a:t>2</a:t>
            </a:fld>
            <a:endParaRPr lang="en-US"/>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881EDA3-E4D0-4388-B55F-96A09DA23549}"/>
                  </a:ext>
                </a:extLst>
              </p:cNvPr>
              <p:cNvSpPr>
                <a:spLocks noGrp="1"/>
              </p:cNvSpPr>
              <p:nvPr>
                <p:ph type="body" sz="quarter" idx="13"/>
              </p:nvPr>
            </p:nvSpPr>
            <p:spPr/>
            <p:txBody>
              <a:bodyPr/>
              <a:lstStyle/>
              <a:p>
                <a:r>
                  <a:rPr lang="en-US" dirty="0"/>
                  <a:t>[F. Katz]</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4" name="Text Placeholder 3">
                <a:extLst>
                  <a:ext uri="{FF2B5EF4-FFF2-40B4-BE49-F238E27FC236}">
                    <a16:creationId xmlns:a16="http://schemas.microsoft.com/office/drawing/2014/main" id="{4881EDA3-E4D0-4388-B55F-96A09DA23549}"/>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7" name="Picture 6" descr="A picture containing text, book&#10;&#10;Description automatically generated">
            <a:extLst>
              <a:ext uri="{FF2B5EF4-FFF2-40B4-BE49-F238E27FC236}">
                <a16:creationId xmlns:a16="http://schemas.microsoft.com/office/drawing/2014/main" id="{DDC7D84A-AB2D-4DA6-954A-67C3BD3D15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1891" y="1543051"/>
            <a:ext cx="5101559" cy="4194004"/>
          </a:xfrm>
          <a:prstGeom prst="rect">
            <a:avLst/>
          </a:prstGeom>
        </p:spPr>
      </p:pic>
    </p:spTree>
    <p:extLst>
      <p:ext uri="{BB962C8B-B14F-4D97-AF65-F5344CB8AC3E}">
        <p14:creationId xmlns:p14="http://schemas.microsoft.com/office/powerpoint/2010/main" val="49571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dirty="0"/>
              <a:t>Example</a:t>
            </a:r>
          </a:p>
        </p:txBody>
      </p:sp>
      <p:sp>
        <p:nvSpPr>
          <p:cNvPr id="5"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291" name="Rectangle 3"/>
          <p:cNvSpPr>
            <a:spLocks noGrp="1" noChangeArrowheads="1"/>
          </p:cNvSpPr>
          <p:nvPr>
            <p:ph type="body" idx="4294967295"/>
          </p:nvPr>
        </p:nvSpPr>
        <p:spPr>
          <a:xfrm>
            <a:off x="0" y="2024063"/>
            <a:ext cx="8229600" cy="566737"/>
          </a:xfrm>
        </p:spPr>
        <p:txBody>
          <a:bodyPr/>
          <a:lstStyle/>
          <a:p>
            <a:r>
              <a:rPr lang="en-US" dirty="0"/>
              <a:t>Will always deadlock, no matter the buffering mode</a:t>
            </a:r>
          </a:p>
        </p:txBody>
      </p:sp>
      <p:sp>
        <p:nvSpPr>
          <p:cNvPr id="4" name="Rectangle 3"/>
          <p:cNvSpPr/>
          <p:nvPr/>
        </p:nvSpPr>
        <p:spPr>
          <a:xfrm>
            <a:off x="3489960" y="2988439"/>
            <a:ext cx="5212080" cy="2862322"/>
          </a:xfrm>
          <a:prstGeom prst="rect">
            <a:avLst/>
          </a:prstGeom>
          <a:solidFill>
            <a:schemeClr val="bg1">
              <a:lumMod val="85000"/>
            </a:schemeClr>
          </a:solidFill>
          <a:ln w="6350">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(rank==0)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MPI_Recv</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B050"/>
                </a:solidFill>
                <a:effectLst/>
                <a:uLnTx/>
                <a:uFillTx/>
                <a:latin typeface="Consolas" pitchFamily="49" charset="0"/>
                <a:ea typeface="+mn-ea"/>
                <a:cs typeface="Consolas" pitchFamily="49" charset="0"/>
              </a:rPr>
              <a:t>recv</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from 1</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MPI_Send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send to 1</a:t>
            </a: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else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(rank==1)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MPI_Recv</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B050"/>
                </a:solidFill>
                <a:effectLst/>
                <a:uLnTx/>
                <a:uFillTx/>
                <a:latin typeface="Consolas" pitchFamily="49" charset="0"/>
                <a:ea typeface="+mn-ea"/>
                <a:cs typeface="Consolas" pitchFamily="49" charset="0"/>
              </a:rPr>
              <a:t>recv</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from 0</a:t>
            </a: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MPI_Send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send to 0</a:t>
            </a: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Tree>
    <p:extLst>
      <p:ext uri="{BB962C8B-B14F-4D97-AF65-F5344CB8AC3E}">
        <p14:creationId xmlns:p14="http://schemas.microsoft.com/office/powerpoint/2010/main" val="111233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Timing an MPI Job</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571500" y="4953000"/>
            <a:ext cx="10936224" cy="1371600"/>
          </a:xfrm>
        </p:spPr>
        <p:txBody>
          <a:bodyPr/>
          <a:lstStyle/>
          <a:p>
            <a:r>
              <a:rPr lang="en-US" sz="1800" dirty="0"/>
              <a:t>Returns time in seconds since an arbitrary time in the past.</a:t>
            </a:r>
          </a:p>
          <a:p>
            <a:r>
              <a:rPr lang="en-US" sz="1800" dirty="0"/>
              <a:t>Resolution is typically 1E-3 seconds (see </a:t>
            </a:r>
            <a:r>
              <a:rPr lang="en-US" sz="1800" dirty="0" err="1">
                <a:solidFill>
                  <a:srgbClr val="0070C0"/>
                </a:solidFill>
                <a:latin typeface="Consolas" panose="020B0609020204030204" pitchFamily="49" charset="0"/>
              </a:rPr>
              <a:t>MPI_Wtick</a:t>
            </a:r>
            <a:r>
              <a:rPr lang="en-US" sz="1800" dirty="0"/>
              <a:t>)</a:t>
            </a:r>
          </a:p>
          <a:p>
            <a:r>
              <a:rPr lang="en-US" sz="1800" dirty="0"/>
              <a:t>Time of different processes might actually be synchronized, controlled by the variable </a:t>
            </a:r>
            <a:r>
              <a:rPr lang="en-US" sz="1800" dirty="0">
                <a:solidFill>
                  <a:srgbClr val="0070C0"/>
                </a:solidFill>
                <a:latin typeface="Consolas" pitchFamily="49" charset="0"/>
                <a:cs typeface="Consolas" pitchFamily="49" charset="0"/>
              </a:rPr>
              <a:t>MPI_WTIME_IS_GLOBAL</a:t>
            </a:r>
            <a:endParaRPr lang="en-US" sz="2800" dirty="0">
              <a:solidFill>
                <a:srgbClr val="0070C0"/>
              </a:solidFill>
              <a:latin typeface="Consolas" pitchFamily="49" charset="0"/>
              <a:cs typeface="Consolas" pitchFamily="49" charset="0"/>
            </a:endParaRPr>
          </a:p>
        </p:txBody>
      </p:sp>
      <p:sp>
        <p:nvSpPr>
          <p:cNvPr id="5" name="Rectangle 4"/>
          <p:cNvSpPr/>
          <p:nvPr/>
        </p:nvSpPr>
        <p:spPr>
          <a:xfrm>
            <a:off x="1821180" y="1835874"/>
            <a:ext cx="7543800" cy="2585323"/>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double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starttime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endtime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starttime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MPI_Wtime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B050"/>
                </a:solidFill>
                <a:effectLst/>
                <a:uLnTx/>
                <a:uFillTx/>
                <a:latin typeface="Consolas" pitchFamily="49" charset="0"/>
                <a:ea typeface="+mn-ea"/>
                <a:cs typeface="Consolas" pitchFamily="49" charset="0"/>
              </a:rPr>
              <a:t>// ....  stuff to be timed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endtime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MPI_Wtime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printf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"That took %f seconds\n"</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endtime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starttime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return</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p:txBody>
      </p:sp>
    </p:spTree>
    <p:extLst>
      <p:ext uri="{BB962C8B-B14F-4D97-AF65-F5344CB8AC3E}">
        <p14:creationId xmlns:p14="http://schemas.microsoft.com/office/powerpoint/2010/main" val="4073337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Determine the eager/rendezvous threshold </a:t>
            </a:r>
            <a:r>
              <a:rPr lang="en-US" sz="1800" dirty="0"/>
              <a:t>[useful for HW as well]</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8" name="Rectangle 7"/>
              <p:cNvSpPr/>
              <p:nvPr/>
            </p:nvSpPr>
            <p:spPr>
              <a:xfrm>
                <a:off x="112212" y="6611779"/>
                <a:ext cx="774571" cy="20005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rPr>
                  <a:t>[Radu Serban]</a:t>
                </a:r>
                <a14:m>
                  <m:oMath xmlns:m="http://schemas.openxmlformats.org/officeDocument/2006/math">
                    <m:r>
                      <a:rPr kumimoji="0" lang="en-US" sz="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112212" y="6611779"/>
                <a:ext cx="774571" cy="200055"/>
              </a:xfrm>
              <a:prstGeom prst="rect">
                <a:avLst/>
              </a:prstGeom>
              <a:blipFill>
                <a:blip r:embed="rId3"/>
                <a:stretch>
                  <a:fillRect b="-9375"/>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92E3D943-6920-4485-91A0-B428684A68D8}"/>
              </a:ext>
            </a:extLst>
          </p:cNvPr>
          <p:cNvSpPr/>
          <p:nvPr/>
        </p:nvSpPr>
        <p:spPr>
          <a:xfrm>
            <a:off x="77981" y="1133610"/>
            <a:ext cx="4921405" cy="5447645"/>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mpi.h</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stdio.h</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stdlib.h</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#define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LIMIT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500000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#define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NLOOPS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1000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argc</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char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argv</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rank,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npes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fr-F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 0, </a:t>
            </a:r>
            <a:r>
              <a:rPr kumimoji="0" lang="fr-FR"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dest</a:t>
            </a:r>
            <a:r>
              <a:rPr kumimoji="0" lang="fr-F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1, tag =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start, end;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char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LIMIT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MPI_Status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MPI_Init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(&amp;</a:t>
            </a:r>
            <a:r>
              <a:rPr kumimoji="0" lang="en-US" sz="12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argc</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&amp;</a:t>
            </a:r>
            <a:r>
              <a:rPr kumimoji="0" lang="en-US" sz="12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argv</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MPI_Comm_rank</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(MPI_COMM_WORLD, &amp;rank);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MPI_Comm_size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(MPI_COMM_WORLD, &amp;</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npes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npes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MPI_Abort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(MPI_COMM_WORLD,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(rank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2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argc</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2)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atoi</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argv</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 :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MPI_Bcast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(&amp;</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1, MPI_INT, 0, MPI_COMM_WORLD);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 0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&gt; </a:t>
            </a:r>
            <a:r>
              <a:rPr kumimoji="0" lang="en-US"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LIMIT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MPI_Finalize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389A38"/>
                </a:solidFill>
                <a:effectLst/>
                <a:uLnTx/>
                <a:uFillTx/>
                <a:latin typeface="Consolas" panose="020B0609020204030204" pitchFamily="49" charset="0"/>
                <a:ea typeface="+mn-ea"/>
                <a:cs typeface="+mn-cs"/>
              </a:rPr>
              <a:t>// drop out, if size is not OK</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p:txBody>
      </p:sp>
      <p:sp>
        <p:nvSpPr>
          <p:cNvPr id="10" name="Rectangle 9">
            <a:extLst>
              <a:ext uri="{FF2B5EF4-FFF2-40B4-BE49-F238E27FC236}">
                <a16:creationId xmlns:a16="http://schemas.microsoft.com/office/drawing/2014/main" id="{7EC8D43C-4FA1-4011-9BDF-DD1A1DDF5EA5}"/>
              </a:ext>
            </a:extLst>
          </p:cNvPr>
          <p:cNvSpPr/>
          <p:nvPr/>
        </p:nvSpPr>
        <p:spPr>
          <a:xfrm>
            <a:off x="5084957" y="1041278"/>
            <a:ext cx="7029063" cy="5262979"/>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(rank == source)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 =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'x'</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389A38"/>
                </a:solidFill>
                <a:effectLst/>
                <a:uLnTx/>
                <a:uFillTx/>
                <a:latin typeface="Consolas" panose="020B0609020204030204" pitchFamily="49" charset="0"/>
                <a:ea typeface="+mn-ea"/>
                <a:cs typeface="+mn-cs"/>
              </a:rPr>
              <a:t>// fill up the buffer with data to be sent over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start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MPI_Wtime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a:t>
            </a:r>
            <a:r>
              <a:rPr kumimoji="0" lang="nn-NO"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NLOOPS</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mn-cs"/>
              </a:rPr>
              <a:t>MPI_Send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MPI_BYTE,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dest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tag, MPI_COMM_WORLD);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end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MPI_Wtime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"Send:   %d\</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t%f</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(end - start) / </a:t>
            </a:r>
            <a:r>
              <a:rPr kumimoji="0" lang="en-US"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NLOOPS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start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MPI_Wtime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a:t>
            </a:r>
            <a:r>
              <a:rPr kumimoji="0" lang="nn-NO"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NLOOPS</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mn-cs"/>
              </a:rPr>
              <a:t>MPI_Ssend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MPI_BYTE,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dest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tag, MPI_COMM_WORLD);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end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MPI_Wtime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Ssend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  %d\</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t%f</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\n\n"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(end - start) / </a:t>
            </a:r>
            <a:r>
              <a:rPr kumimoji="0" lang="en-US"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NLOOPS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(rank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dest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a:t>
            </a:r>
            <a:r>
              <a:rPr kumimoji="0" lang="nn-NO"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NLOOPS</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MPI_Recv</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MPI_BYTE, source, tag, MPI_COMM_WORLD, &amp;status);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a:t>
            </a:r>
            <a:r>
              <a:rPr kumimoji="0" lang="nn-NO" sz="1200" b="0" i="0" u="none" strike="noStrike" kern="1200" cap="none" spc="0" normalizeH="0" baseline="0" noProof="0" dirty="0">
                <a:ln>
                  <a:noFill/>
                </a:ln>
                <a:solidFill>
                  <a:srgbClr val="6F008A"/>
                </a:solidFill>
                <a:effectLst/>
                <a:uLnTx/>
                <a:uFillTx/>
                <a:latin typeface="Consolas" panose="020B0609020204030204" pitchFamily="49" charset="0"/>
                <a:ea typeface="+mn-ea"/>
                <a:cs typeface="+mn-cs"/>
              </a:rPr>
              <a:t>NLOOPS</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MPI_Recv</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bsize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MPI_BYTE, source, tag, MPI_COMM_WORLD, &amp;status);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MPI_Finalize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Arrow: Right 5">
            <a:extLst>
              <a:ext uri="{FF2B5EF4-FFF2-40B4-BE49-F238E27FC236}">
                <a16:creationId xmlns:a16="http://schemas.microsoft.com/office/drawing/2014/main" id="{9799723C-158F-42CC-8FEE-5470D94983EC}"/>
              </a:ext>
            </a:extLst>
          </p:cNvPr>
          <p:cNvSpPr/>
          <p:nvPr/>
        </p:nvSpPr>
        <p:spPr>
          <a:xfrm>
            <a:off x="5352585" y="2245112"/>
            <a:ext cx="319669" cy="401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row: Right 10">
            <a:extLst>
              <a:ext uri="{FF2B5EF4-FFF2-40B4-BE49-F238E27FC236}">
                <a16:creationId xmlns:a16="http://schemas.microsoft.com/office/drawing/2014/main" id="{83914F08-1431-4751-B66B-DFB08210145B}"/>
              </a:ext>
            </a:extLst>
          </p:cNvPr>
          <p:cNvSpPr/>
          <p:nvPr/>
        </p:nvSpPr>
        <p:spPr>
          <a:xfrm>
            <a:off x="5352584" y="3338229"/>
            <a:ext cx="319669" cy="401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559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Results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C497F-F93A-415D-AE85-6EDF5BB63A7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2171700" y="890016"/>
            <a:ext cx="8305800" cy="2743200"/>
            <a:chOff x="2171700" y="1219200"/>
            <a:chExt cx="8305800" cy="274320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1219200"/>
              <a:ext cx="5629524" cy="2743200"/>
            </a:xfrm>
            <a:prstGeom prst="rect">
              <a:avLst/>
            </a:prstGeom>
          </p:spPr>
        </p:pic>
        <p:grpSp>
          <p:nvGrpSpPr>
            <p:cNvPr id="26" name="Group 25"/>
            <p:cNvGrpSpPr/>
            <p:nvPr/>
          </p:nvGrpSpPr>
          <p:grpSpPr>
            <a:xfrm>
              <a:off x="3200400" y="2159726"/>
              <a:ext cx="7261860" cy="964474"/>
              <a:chOff x="1676400" y="2159726"/>
              <a:chExt cx="7261860" cy="964474"/>
            </a:xfrm>
          </p:grpSpPr>
          <p:sp>
            <p:nvSpPr>
              <p:cNvPr id="6" name="Oval 5"/>
              <p:cNvSpPr/>
              <p:nvPr/>
            </p:nvSpPr>
            <p:spPr>
              <a:xfrm>
                <a:off x="1676400" y="2159726"/>
                <a:ext cx="838200" cy="9644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Arrow Connector 8"/>
              <p:cNvCxnSpPr>
                <a:stCxn id="6" idx="6"/>
                <a:endCxn id="11" idx="1"/>
              </p:cNvCxnSpPr>
              <p:nvPr/>
            </p:nvCxnSpPr>
            <p:spPr>
              <a:xfrm>
                <a:off x="2514600" y="2641963"/>
                <a:ext cx="4518660" cy="0"/>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33260" y="2380353"/>
                <a:ext cx="1905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Threshold between 64 KB and 65 KB</a:t>
                </a:r>
              </a:p>
            </p:txBody>
          </p:sp>
        </p:grpSp>
        <p:grpSp>
          <p:nvGrpSpPr>
            <p:cNvPr id="25" name="Group 24"/>
            <p:cNvGrpSpPr/>
            <p:nvPr/>
          </p:nvGrpSpPr>
          <p:grpSpPr>
            <a:xfrm>
              <a:off x="2171700" y="1371600"/>
              <a:ext cx="8305800" cy="788126"/>
              <a:chOff x="647700" y="1371600"/>
              <a:chExt cx="8305800" cy="788126"/>
            </a:xfrm>
          </p:grpSpPr>
          <p:cxnSp>
            <p:nvCxnSpPr>
              <p:cNvPr id="8" name="Straight Arrow Connector 7"/>
              <p:cNvCxnSpPr>
                <a:stCxn id="14" idx="6"/>
                <a:endCxn id="10" idx="1"/>
              </p:cNvCxnSpPr>
              <p:nvPr/>
            </p:nvCxnSpPr>
            <p:spPr>
              <a:xfrm>
                <a:off x="1971924" y="1638300"/>
                <a:ext cx="5076576" cy="259816"/>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48500" y="1636506"/>
                <a:ext cx="1905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Two processes on two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different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nodes</a:t>
                </a:r>
              </a:p>
            </p:txBody>
          </p:sp>
          <p:sp>
            <p:nvSpPr>
              <p:cNvPr id="14" name="Oval 13"/>
              <p:cNvSpPr/>
              <p:nvPr/>
            </p:nvSpPr>
            <p:spPr>
              <a:xfrm>
                <a:off x="647700" y="1371600"/>
                <a:ext cx="1324224"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 name="Group 11"/>
          <p:cNvGrpSpPr/>
          <p:nvPr/>
        </p:nvGrpSpPr>
        <p:grpSpPr>
          <a:xfrm>
            <a:off x="2171700" y="3894826"/>
            <a:ext cx="8290560" cy="2743200"/>
            <a:chOff x="2171700" y="4002645"/>
            <a:chExt cx="8290560" cy="274320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4002645"/>
              <a:ext cx="5629524" cy="2743200"/>
            </a:xfrm>
            <a:prstGeom prst="rect">
              <a:avLst/>
            </a:prstGeom>
          </p:spPr>
        </p:pic>
        <p:grpSp>
          <p:nvGrpSpPr>
            <p:cNvPr id="27" name="Group 26"/>
            <p:cNvGrpSpPr/>
            <p:nvPr/>
          </p:nvGrpSpPr>
          <p:grpSpPr>
            <a:xfrm>
              <a:off x="2171700" y="4134483"/>
              <a:ext cx="8290560" cy="669383"/>
              <a:chOff x="647700" y="4134482"/>
              <a:chExt cx="8290560" cy="669383"/>
            </a:xfrm>
          </p:grpSpPr>
          <p:sp>
            <p:nvSpPr>
              <p:cNvPr id="18" name="TextBox 17"/>
              <p:cNvSpPr txBox="1"/>
              <p:nvPr/>
            </p:nvSpPr>
            <p:spPr>
              <a:xfrm>
                <a:off x="7033260" y="4280645"/>
                <a:ext cx="1905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Two processes on the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same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node</a:t>
                </a:r>
              </a:p>
            </p:txBody>
          </p:sp>
          <p:cxnSp>
            <p:nvCxnSpPr>
              <p:cNvPr id="19" name="Straight Arrow Connector 18"/>
              <p:cNvCxnSpPr>
                <a:stCxn id="20" idx="6"/>
                <a:endCxn id="18" idx="1"/>
              </p:cNvCxnSpPr>
              <p:nvPr/>
            </p:nvCxnSpPr>
            <p:spPr>
              <a:xfrm>
                <a:off x="1971924" y="4401182"/>
                <a:ext cx="5061336" cy="141073"/>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47700" y="4134482"/>
                <a:ext cx="1324224"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4" name="TextBox 23"/>
            <p:cNvSpPr txBox="1"/>
            <p:nvPr/>
          </p:nvSpPr>
          <p:spPr>
            <a:xfrm>
              <a:off x="8029824" y="5061856"/>
              <a:ext cx="241719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 difference between Send and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Ssend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(regardless of message size)</a:t>
              </a:r>
            </a:p>
          </p:txBody>
        </p:sp>
      </p:grpSp>
      <mc:AlternateContent xmlns:mc="http://schemas.openxmlformats.org/markup-compatibility/2006" xmlns:a14="http://schemas.microsoft.com/office/drawing/2010/main">
        <mc:Choice Requires="a14">
          <p:sp>
            <p:nvSpPr>
              <p:cNvPr id="13" name="Rectangle 12"/>
              <p:cNvSpPr/>
              <p:nvPr/>
            </p:nvSpPr>
            <p:spPr>
              <a:xfrm>
                <a:off x="112212" y="6611779"/>
                <a:ext cx="774571" cy="20005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rPr>
                  <a:t>[Radu Serban]</a:t>
                </a:r>
                <a14:m>
                  <m:oMath xmlns:m="http://schemas.openxmlformats.org/officeDocument/2006/math">
                    <m:r>
                      <a:rPr kumimoji="0" lang="en-US" sz="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3" name="Rectangle 12"/>
              <p:cNvSpPr>
                <a:spLocks noRot="1" noChangeAspect="1" noMove="1" noResize="1" noEditPoints="1" noAdjustHandles="1" noChangeArrowheads="1" noChangeShapeType="1" noTextEdit="1"/>
              </p:cNvSpPr>
              <p:nvPr/>
            </p:nvSpPr>
            <p:spPr>
              <a:xfrm>
                <a:off x="112212" y="6611779"/>
                <a:ext cx="774571" cy="200055"/>
              </a:xfrm>
              <a:prstGeom prst="rect">
                <a:avLst/>
              </a:prstGeom>
              <a:blipFill>
                <a:blip r:embed="rId5"/>
                <a:stretch>
                  <a:fillRect b="-9375"/>
                </a:stretch>
              </a:blipFill>
            </p:spPr>
            <p:txBody>
              <a:bodyPr/>
              <a:lstStyle/>
              <a:p>
                <a:r>
                  <a:rPr lang="en-US">
                    <a:noFill/>
                  </a:rPr>
                  <a:t> </a:t>
                </a:r>
              </a:p>
            </p:txBody>
          </p:sp>
        </mc:Fallback>
      </mc:AlternateContent>
    </p:spTree>
    <p:extLst>
      <p:ext uri="{BB962C8B-B14F-4D97-AF65-F5344CB8AC3E}">
        <p14:creationId xmlns:p14="http://schemas.microsoft.com/office/powerpoint/2010/main" val="3228600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024" y="4201668"/>
            <a:ext cx="7543800" cy="838200"/>
          </a:xfrm>
        </p:spPr>
        <p:txBody>
          <a:bodyPr/>
          <a:lstStyle/>
          <a:p>
            <a:r>
              <a:rPr lang="en-US" dirty="0"/>
              <a:t>Non-blocking, P2P Communication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233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P2P Communication: Drawbacks of the </a:t>
            </a:r>
            <a:r>
              <a:rPr lang="en-US" sz="3200" dirty="0" err="1"/>
              <a:t>MPI_Send</a:t>
            </a:r>
            <a:r>
              <a:rPr lang="en-US" sz="3200" dirty="0"/>
              <a:t> (and friends)</a:t>
            </a:r>
          </a:p>
        </p:txBody>
      </p:sp>
      <p:sp>
        <p:nvSpPr>
          <p:cNvPr id="3" name="Content Placeholder 2"/>
          <p:cNvSpPr>
            <a:spLocks noGrp="1"/>
          </p:cNvSpPr>
          <p:nvPr>
            <p:ph idx="1"/>
          </p:nvPr>
        </p:nvSpPr>
        <p:spPr/>
        <p:txBody>
          <a:bodyPr>
            <a:normAutofit/>
          </a:bodyPr>
          <a:lstStyle/>
          <a:p>
            <a:endParaRPr lang="en-US" sz="2000" dirty="0"/>
          </a:p>
          <a:p>
            <a:endParaRPr lang="en-US" sz="2000" dirty="0"/>
          </a:p>
          <a:p>
            <a:r>
              <a:rPr lang="en-US" sz="2000" dirty="0"/>
              <a:t>Disadvantage with plain vanilla blocking send/receive covered thus far (that is, Send, </a:t>
            </a:r>
            <a:r>
              <a:rPr lang="en-US" sz="2000" dirty="0" err="1"/>
              <a:t>Ssend</a:t>
            </a:r>
            <a:r>
              <a:rPr lang="en-US" sz="2000" dirty="0"/>
              <a:t>, </a:t>
            </a:r>
            <a:r>
              <a:rPr lang="en-US" sz="2000" dirty="0" err="1"/>
              <a:t>Bsend</a:t>
            </a:r>
            <a:r>
              <a:rPr lang="en-US" sz="2000" dirty="0"/>
              <a:t>, </a:t>
            </a:r>
            <a:r>
              <a:rPr lang="en-US" sz="2000" dirty="0" err="1"/>
              <a:t>Rsend</a:t>
            </a:r>
            <a:r>
              <a:rPr lang="en-US" sz="2000" dirty="0"/>
              <a:t>):</a:t>
            </a:r>
          </a:p>
          <a:p>
            <a:pPr lvl="1"/>
            <a:r>
              <a:rPr lang="en-US" sz="1600" dirty="0"/>
              <a:t>When MPI “send” function is called, calling rank is blocked (there is no overlap of compute &amp; data movement)</a:t>
            </a:r>
            <a:br>
              <a:rPr lang="en-US" sz="1600" dirty="0"/>
            </a:br>
            <a:r>
              <a:rPr lang="en-US" sz="1400" dirty="0"/>
              <a:t>	(calling rank needs to wait until the send completed, which can be a while)</a:t>
            </a:r>
            <a:endParaRPr lang="en-US" sz="1500" dirty="0"/>
          </a:p>
          <a:p>
            <a:pPr marL="687387" lvl="1">
              <a:buFont typeface="+mj-lt"/>
              <a:buAutoNum type="arabicPeriod"/>
            </a:pPr>
            <a:endParaRPr lang="en-US" sz="1400" dirty="0"/>
          </a:p>
          <a:p>
            <a:pPr marL="687387" lvl="1">
              <a:buFont typeface="+mj-lt"/>
              <a:buAutoNum type="arabicPeriod"/>
            </a:pPr>
            <a:endParaRPr lang="en-US" sz="1800" dirty="0"/>
          </a:p>
          <a:p>
            <a:endParaRPr lang="en-US" sz="2000" dirty="0"/>
          </a:p>
          <a:p>
            <a:endParaRPr lang="en-US" sz="2000" dirty="0"/>
          </a:p>
          <a:p>
            <a:r>
              <a:rPr lang="en-US" sz="2000" dirty="0"/>
              <a:t>There is a second class of send/receive operations, which eliminates the two issues above (but brings in others)</a:t>
            </a:r>
          </a:p>
          <a:p>
            <a:pPr lvl="1"/>
            <a:r>
              <a:rPr lang="en-US" sz="1600" dirty="0"/>
              <a:t>Called “</a:t>
            </a:r>
            <a:r>
              <a:rPr lang="en-US" sz="1600" dirty="0">
                <a:solidFill>
                  <a:srgbClr val="00B050"/>
                </a:solidFill>
              </a:rPr>
              <a:t>non-blocking</a:t>
            </a:r>
            <a:r>
              <a:rPr lang="en-US" sz="1600" dirty="0"/>
              <a:t>” sends/receives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38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Send/Receives: </a:t>
            </a:r>
            <a:r>
              <a:rPr lang="en-US" b="1" dirty="0">
                <a:solidFill>
                  <a:srgbClr val="FFC000"/>
                </a:solidFill>
              </a:rPr>
              <a:t>Blocking</a:t>
            </a:r>
            <a:r>
              <a:rPr lang="en-US" dirty="0"/>
              <a:t> vs. </a:t>
            </a:r>
            <a:r>
              <a:rPr lang="en-US" b="1" dirty="0">
                <a:solidFill>
                  <a:srgbClr val="FFC000"/>
                </a:solidFill>
              </a:rPr>
              <a:t>Non-blocking </a:t>
            </a:r>
            <a:r>
              <a:rPr lang="en-US" sz="2000" b="1" dirty="0">
                <a:solidFill>
                  <a:srgbClr val="FFC000"/>
                </a:solidFill>
              </a:rPr>
              <a:t>[important slide]</a:t>
            </a:r>
            <a:endParaRPr lang="en-US" b="1" dirty="0">
              <a:solidFill>
                <a:srgbClr val="FFC000"/>
              </a:solidFill>
            </a:endParaRPr>
          </a:p>
        </p:txBody>
      </p:sp>
      <p:sp>
        <p:nvSpPr>
          <p:cNvPr id="3" name="Content Placeholder 2"/>
          <p:cNvSpPr>
            <a:spLocks noGrp="1"/>
          </p:cNvSpPr>
          <p:nvPr>
            <p:ph idx="1"/>
          </p:nvPr>
        </p:nvSpPr>
        <p:spPr/>
        <p:txBody>
          <a:bodyPr/>
          <a:lstStyle/>
          <a:p>
            <a:endParaRPr lang="en-US" sz="2000" dirty="0"/>
          </a:p>
          <a:p>
            <a:r>
              <a:rPr lang="en-US" sz="2000" dirty="0"/>
              <a:t>MPI send/receive operations: classified as </a:t>
            </a:r>
            <a:r>
              <a:rPr lang="en-US" sz="2000" dirty="0">
                <a:solidFill>
                  <a:srgbClr val="0070C0"/>
                </a:solidFill>
              </a:rPr>
              <a:t>blocking</a:t>
            </a:r>
            <a:r>
              <a:rPr lang="en-US" sz="2000" dirty="0"/>
              <a:t> or </a:t>
            </a:r>
            <a:r>
              <a:rPr lang="en-US" sz="2000" dirty="0">
                <a:solidFill>
                  <a:srgbClr val="0070C0"/>
                </a:solidFill>
              </a:rPr>
              <a:t>non-blocking</a:t>
            </a:r>
            <a:r>
              <a:rPr lang="en-US" sz="2000" dirty="0"/>
              <a:t>  </a:t>
            </a:r>
          </a:p>
          <a:p>
            <a:pPr lvl="3"/>
            <a:endParaRPr lang="en-US" sz="1200" b="1" dirty="0">
              <a:solidFill>
                <a:srgbClr val="0070C0"/>
              </a:solidFill>
            </a:endParaRPr>
          </a:p>
          <a:p>
            <a:pPr lvl="3"/>
            <a:endParaRPr lang="en-US" sz="1200" b="1" dirty="0">
              <a:solidFill>
                <a:srgbClr val="0070C0"/>
              </a:solidFill>
            </a:endParaRPr>
          </a:p>
          <a:p>
            <a:pPr lvl="1"/>
            <a:r>
              <a:rPr lang="en-US" sz="1800" b="1" dirty="0">
                <a:solidFill>
                  <a:srgbClr val="0070C0"/>
                </a:solidFill>
              </a:rPr>
              <a:t>Blocking send</a:t>
            </a:r>
            <a:r>
              <a:rPr lang="en-US" sz="1800" dirty="0"/>
              <a:t>: upon return from a send operation, you can modify the content of the buffer in which you stored data to be sent since the data has been sent</a:t>
            </a:r>
          </a:p>
          <a:p>
            <a:pPr lvl="3"/>
            <a:r>
              <a:rPr lang="en-US" sz="1400" dirty="0" err="1">
                <a:latin typeface="Consolas" panose="020B0609020204030204" pitchFamily="49" charset="0"/>
              </a:rPr>
              <a:t>MPI_Send</a:t>
            </a:r>
            <a:r>
              <a:rPr lang="en-US" sz="1400" dirty="0"/>
              <a:t>, </a:t>
            </a:r>
            <a:r>
              <a:rPr lang="en-US" sz="1400" dirty="0" err="1">
                <a:latin typeface="Consolas" panose="020B0609020204030204" pitchFamily="49" charset="0"/>
              </a:rPr>
              <a:t>MPI_Ssend</a:t>
            </a:r>
            <a:r>
              <a:rPr lang="en-US" sz="1400" dirty="0"/>
              <a:t>, </a:t>
            </a:r>
            <a:r>
              <a:rPr lang="en-US" sz="1400" dirty="0" err="1">
                <a:latin typeface="Consolas" panose="020B0609020204030204" pitchFamily="49" charset="0"/>
              </a:rPr>
              <a:t>MPI_Bsend</a:t>
            </a:r>
            <a:r>
              <a:rPr lang="en-US" sz="1400" dirty="0"/>
              <a:t>, </a:t>
            </a:r>
            <a:r>
              <a:rPr lang="en-US" sz="1400" dirty="0" err="1">
                <a:latin typeface="Consolas" panose="020B0609020204030204" pitchFamily="49" charset="0"/>
              </a:rPr>
              <a:t>MPI_Rsend</a:t>
            </a:r>
            <a:endParaRPr lang="en-US" sz="1400" dirty="0">
              <a:latin typeface="Consolas" panose="020B0609020204030204" pitchFamily="49" charset="0"/>
            </a:endParaRPr>
          </a:p>
          <a:p>
            <a:pPr lvl="3"/>
            <a:endParaRPr lang="en-US" sz="1400" dirty="0"/>
          </a:p>
          <a:p>
            <a:pPr lvl="1"/>
            <a:r>
              <a:rPr lang="en-US" sz="1800" b="1" dirty="0">
                <a:solidFill>
                  <a:srgbClr val="0070C0"/>
                </a:solidFill>
              </a:rPr>
              <a:t>Non-blocking send</a:t>
            </a:r>
            <a:r>
              <a:rPr lang="en-US" sz="1800" dirty="0"/>
              <a:t>: the send call returns immediately; there is no guarantee that the data has actually been transmitted upon return from send call</a:t>
            </a:r>
          </a:p>
          <a:p>
            <a:pPr lvl="3"/>
            <a:r>
              <a:rPr lang="en-US" sz="1400" dirty="0" err="1">
                <a:latin typeface="Consolas" panose="020B0609020204030204" pitchFamily="49" charset="0"/>
              </a:rPr>
              <a:t>MPI_Isend</a:t>
            </a:r>
            <a:r>
              <a:rPr lang="en-US" sz="1400" dirty="0"/>
              <a:t>, </a:t>
            </a:r>
            <a:r>
              <a:rPr lang="en-US" sz="1400" dirty="0" err="1">
                <a:latin typeface="Consolas" panose="020B0609020204030204" pitchFamily="49" charset="0"/>
              </a:rPr>
              <a:t>MPI_Issend</a:t>
            </a:r>
            <a:r>
              <a:rPr lang="en-US" sz="1400" dirty="0"/>
              <a:t>, </a:t>
            </a:r>
            <a:r>
              <a:rPr lang="en-US" sz="1400" dirty="0" err="1">
                <a:latin typeface="Consolas" panose="020B0609020204030204" pitchFamily="49" charset="0"/>
              </a:rPr>
              <a:t>MPI_Ibsend</a:t>
            </a:r>
            <a:r>
              <a:rPr lang="en-US" sz="1400" dirty="0"/>
              <a:t>, </a:t>
            </a:r>
            <a:r>
              <a:rPr lang="en-US" sz="1400" dirty="0" err="1">
                <a:latin typeface="Consolas" panose="020B0609020204030204" pitchFamily="49" charset="0"/>
              </a:rPr>
              <a:t>MPI_Irsend</a:t>
            </a:r>
            <a:endParaRPr lang="en-US" sz="1400" dirty="0">
              <a:latin typeface="Consolas" panose="020B0609020204030204" pitchFamily="49" charset="0"/>
            </a:endParaRPr>
          </a:p>
          <a:p>
            <a:pPr lvl="1"/>
            <a:endParaRPr lang="en-US" sz="1800" dirty="0"/>
          </a:p>
          <a:p>
            <a:pPr lvl="1"/>
            <a:endParaRPr lang="en-US" sz="1800" dirty="0"/>
          </a:p>
          <a:p>
            <a:r>
              <a:rPr lang="en-US" sz="2200" dirty="0"/>
              <a:t>The blocking/non-blocking </a:t>
            </a:r>
            <a:r>
              <a:rPr lang="en-US" sz="2200" dirty="0">
                <a:solidFill>
                  <a:srgbClr val="0070C0"/>
                </a:solidFill>
              </a:rPr>
              <a:t>receive</a:t>
            </a:r>
            <a:r>
              <a:rPr lang="en-US" sz="2200" dirty="0"/>
              <a:t> op has the same semantics</a:t>
            </a:r>
          </a:p>
          <a:p>
            <a:pPr lvl="1"/>
            <a:r>
              <a:rPr lang="en-US" sz="1800" dirty="0"/>
              <a:t>Upon return from a non-blocking receive call, it’s not clear whether the receive buffer has fresh data in it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09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normAutofit/>
          </a:bodyPr>
          <a:lstStyle/>
          <a:p>
            <a:pPr eaLnBrk="1" hangingPunct="1"/>
            <a:r>
              <a:rPr lang="en-US" dirty="0"/>
              <a:t>Non-Blocking P2P Communication: How things play out</a:t>
            </a:r>
          </a:p>
        </p:txBody>
      </p:sp>
      <p:sp>
        <p:nvSpPr>
          <p:cNvPr id="62469" name="Rectangle 3"/>
          <p:cNvSpPr>
            <a:spLocks noGrp="1" noChangeArrowheads="1"/>
          </p:cNvSpPr>
          <p:nvPr>
            <p:ph idx="1"/>
          </p:nvPr>
        </p:nvSpPr>
        <p:spPr/>
        <p:txBody>
          <a:bodyPr>
            <a:normAutofit/>
          </a:bodyPr>
          <a:lstStyle/>
          <a:p>
            <a:pPr>
              <a:lnSpc>
                <a:spcPct val="80000"/>
              </a:lnSpc>
              <a:spcBef>
                <a:spcPct val="40000"/>
              </a:spcBef>
              <a:tabLst>
                <a:tab pos="4102100" algn="l"/>
              </a:tabLst>
            </a:pPr>
            <a:r>
              <a:rPr lang="en-US" sz="2300" dirty="0"/>
              <a:t>There’s three acts to the “non-blocking communication” play:</a:t>
            </a:r>
          </a:p>
          <a:p>
            <a:pPr marL="801687" lvl="1" indent="-457200">
              <a:lnSpc>
                <a:spcPct val="80000"/>
              </a:lnSpc>
              <a:spcBef>
                <a:spcPct val="40000"/>
              </a:spcBef>
              <a:buFont typeface="+mj-lt"/>
              <a:buAutoNum type="arabicPeriod"/>
              <a:tabLst>
                <a:tab pos="4102100" algn="l"/>
              </a:tabLst>
            </a:pPr>
            <a:r>
              <a:rPr lang="en-US" dirty="0"/>
              <a:t>Initiate non-blocking communication</a:t>
            </a:r>
          </a:p>
          <a:p>
            <a:pPr lvl="2">
              <a:lnSpc>
                <a:spcPct val="80000"/>
              </a:lnSpc>
              <a:spcBef>
                <a:spcPct val="40000"/>
              </a:spcBef>
              <a:tabLst>
                <a:tab pos="4102100" algn="l"/>
              </a:tabLst>
            </a:pPr>
            <a:r>
              <a:rPr lang="en-US" sz="1700" dirty="0">
                <a:cs typeface="Arial" charset="0"/>
              </a:rPr>
              <a:t>Returns </a:t>
            </a:r>
            <a:r>
              <a:rPr lang="en-US" sz="1700" b="1" dirty="0">
                <a:solidFill>
                  <a:srgbClr val="C00000"/>
                </a:solidFill>
                <a:cs typeface="Arial" charset="0"/>
              </a:rPr>
              <a:t>I</a:t>
            </a:r>
            <a:r>
              <a:rPr lang="en-US" sz="1700" dirty="0">
                <a:cs typeface="Arial" charset="0"/>
              </a:rPr>
              <a:t>mmediately</a:t>
            </a:r>
          </a:p>
          <a:p>
            <a:pPr lvl="2">
              <a:lnSpc>
                <a:spcPct val="80000"/>
              </a:lnSpc>
              <a:spcBef>
                <a:spcPct val="40000"/>
              </a:spcBef>
              <a:tabLst>
                <a:tab pos="4102100" algn="l"/>
              </a:tabLst>
            </a:pPr>
            <a:r>
              <a:rPr lang="en-US" sz="1700" dirty="0">
                <a:cs typeface="Arial" charset="0"/>
              </a:rPr>
              <a:t>Routine name starting with MPI_</a:t>
            </a:r>
            <a:r>
              <a:rPr lang="en-US" sz="1700" b="1" dirty="0">
                <a:solidFill>
                  <a:srgbClr val="C00000"/>
                </a:solidFill>
                <a:cs typeface="Arial" charset="0"/>
              </a:rPr>
              <a:t>I</a:t>
            </a:r>
            <a:r>
              <a:rPr lang="en-US" sz="1700" dirty="0">
                <a:cs typeface="Arial" charset="0"/>
              </a:rPr>
              <a:t>…</a:t>
            </a:r>
            <a:endParaRPr lang="en-US" sz="1700" dirty="0"/>
          </a:p>
          <a:p>
            <a:pPr lvl="2">
              <a:lnSpc>
                <a:spcPct val="80000"/>
              </a:lnSpc>
              <a:spcBef>
                <a:spcPct val="40000"/>
              </a:spcBef>
              <a:tabLst>
                <a:tab pos="4102100" algn="l"/>
              </a:tabLst>
            </a:pPr>
            <a:endParaRPr lang="en-US" sz="1700" dirty="0"/>
          </a:p>
          <a:p>
            <a:pPr marL="801687" lvl="1" indent="-457200">
              <a:lnSpc>
                <a:spcPct val="80000"/>
              </a:lnSpc>
              <a:spcBef>
                <a:spcPct val="40000"/>
              </a:spcBef>
              <a:buFont typeface="+mj-lt"/>
              <a:buAutoNum type="arabicPeriod"/>
              <a:tabLst>
                <a:tab pos="4102100" algn="l"/>
              </a:tabLst>
            </a:pPr>
            <a:r>
              <a:rPr lang="en-US" dirty="0"/>
              <a:t>The calling rank gets to do some other useful work upon return from non-blocking call</a:t>
            </a:r>
          </a:p>
          <a:p>
            <a:pPr lvl="2">
              <a:lnSpc>
                <a:spcPct val="80000"/>
              </a:lnSpc>
              <a:spcBef>
                <a:spcPct val="40000"/>
              </a:spcBef>
              <a:tabLst>
                <a:tab pos="4102100" algn="l"/>
              </a:tabLst>
            </a:pPr>
            <a:r>
              <a:rPr lang="en-GB" sz="1700" dirty="0"/>
              <a:t>This allows for the “latency hiding”</a:t>
            </a:r>
            <a:endParaRPr lang="en-US" sz="1700" dirty="0"/>
          </a:p>
          <a:p>
            <a:pPr lvl="2">
              <a:lnSpc>
                <a:spcPct val="80000"/>
              </a:lnSpc>
              <a:spcBef>
                <a:spcPct val="40000"/>
              </a:spcBef>
              <a:tabLst>
                <a:tab pos="4102100" algn="l"/>
              </a:tabLst>
            </a:pPr>
            <a:endParaRPr lang="en-US" sz="1700" dirty="0"/>
          </a:p>
          <a:p>
            <a:pPr marL="801687" lvl="1" indent="-457200">
              <a:lnSpc>
                <a:spcPct val="80000"/>
              </a:lnSpc>
              <a:spcBef>
                <a:spcPct val="40000"/>
              </a:spcBef>
              <a:buFont typeface="+mj-lt"/>
              <a:buAutoNum type="arabicPeriod"/>
              <a:tabLst>
                <a:tab pos="4102100" algn="l"/>
              </a:tabLst>
            </a:pPr>
            <a:r>
              <a:rPr lang="en-US" dirty="0"/>
              <a:t>Later, wait for non-blocking communication to complete (accomplished via a synchronization call)</a:t>
            </a:r>
          </a:p>
          <a:p>
            <a:pPr marL="801687" lvl="1" indent="-457200">
              <a:lnSpc>
                <a:spcPct val="80000"/>
              </a:lnSpc>
              <a:spcBef>
                <a:spcPct val="40000"/>
              </a:spcBef>
              <a:buFont typeface="+mj-lt"/>
              <a:buAutoNum type="arabicPeriod"/>
              <a:tabLst>
                <a:tab pos="4102100" algn="l"/>
              </a:tabLst>
            </a:pPr>
            <a:endParaRPr lang="en-US" dirty="0"/>
          </a:p>
          <a:p>
            <a:pPr>
              <a:lnSpc>
                <a:spcPct val="80000"/>
              </a:lnSpc>
              <a:spcBef>
                <a:spcPct val="40000"/>
              </a:spcBef>
              <a:tabLst>
                <a:tab pos="4102100" algn="l"/>
              </a:tabLst>
            </a:pPr>
            <a:endParaRPr lang="en-US" sz="2300" dirty="0"/>
          </a:p>
          <a:p>
            <a:pPr>
              <a:lnSpc>
                <a:spcPct val="80000"/>
              </a:lnSpc>
              <a:spcBef>
                <a:spcPct val="40000"/>
              </a:spcBef>
              <a:tabLst>
                <a:tab pos="4102100" algn="l"/>
              </a:tabLst>
            </a:pPr>
            <a:endParaRPr lang="en-US" sz="2300" dirty="0"/>
          </a:p>
          <a:p>
            <a:pPr>
              <a:lnSpc>
                <a:spcPct val="80000"/>
              </a:lnSpc>
              <a:spcBef>
                <a:spcPct val="40000"/>
              </a:spcBef>
              <a:tabLst>
                <a:tab pos="4102100" algn="l"/>
              </a:tabLst>
            </a:pPr>
            <a:r>
              <a:rPr lang="en-US" sz="2300" dirty="0"/>
              <a:t>Bottom line: Like with CUDA kernel launch, you can overlap communication with execution</a:t>
            </a:r>
          </a:p>
        </p:txBody>
      </p:sp>
      <p:sp>
        <p:nvSpPr>
          <p:cNvPr id="62467"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E11A55-8D4C-4247-A07B-B553AF2DE5EE}"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54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P2P Communication: The problem w/ non-blocking </a:t>
            </a:r>
            <a:r>
              <a:rPr lang="en-US" sz="3200" dirty="0" err="1">
                <a:latin typeface="Courier New" panose="02070309020205020404" pitchFamily="49" charset="0"/>
                <a:cs typeface="Courier New" panose="02070309020205020404" pitchFamily="49" charset="0"/>
              </a:rPr>
              <a:t>MPI_Isend</a:t>
            </a:r>
            <a:endParaRPr lang="en-US" sz="32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sz="2000" dirty="0"/>
              <a:t>The “I” flavor switches you to an asynchronous operation mode. Improves efficiency, but </a:t>
            </a:r>
            <a:r>
              <a:rPr lang="en-US" sz="2000" dirty="0">
                <a:solidFill>
                  <a:srgbClr val="0070C0"/>
                </a:solidFill>
              </a:rPr>
              <a:t>no free lunch</a:t>
            </a:r>
            <a:endParaRPr lang="en-US" sz="2000" dirty="0"/>
          </a:p>
          <a:p>
            <a:endParaRPr lang="en-US" sz="2000" dirty="0"/>
          </a:p>
          <a:p>
            <a:endParaRPr lang="en-US" sz="2000" dirty="0"/>
          </a:p>
          <a:p>
            <a:r>
              <a:rPr lang="en-US" sz="2000" dirty="0"/>
              <a:t>If non-blocking, then data “lives” in your buffer – think twice before changing its content since not clear when transaction has completed. This means it’s not  clear when it’s safe to mess with the content of the buffer</a:t>
            </a:r>
          </a:p>
          <a:p>
            <a:endParaRPr lang="en-US" sz="2000" dirty="0"/>
          </a:p>
          <a:p>
            <a:pPr lvl="1"/>
            <a:r>
              <a:rPr lang="en-US" sz="1600" dirty="0"/>
              <a:t>There are mechanisms to check for </a:t>
            </a:r>
            <a:r>
              <a:rPr lang="en-US" sz="1600" dirty="0" err="1">
                <a:latin typeface="Courier New" panose="02070309020205020404" pitchFamily="49" charset="0"/>
                <a:cs typeface="Courier New" panose="02070309020205020404" pitchFamily="49" charset="0"/>
              </a:rPr>
              <a:t>MPI_Isend</a:t>
            </a:r>
            <a:r>
              <a:rPr lang="en-US" sz="1600" dirty="0"/>
              <a:t> completion (to give you a green light to change its content) </a:t>
            </a:r>
          </a:p>
          <a:p>
            <a:pPr lvl="2"/>
            <a:r>
              <a:rPr lang="en-US" sz="1400" dirty="0"/>
              <a:t>However, they add overhead :-(</a:t>
            </a:r>
          </a:p>
          <a:p>
            <a:pPr marL="0" indent="0">
              <a:buNone/>
            </a:pPr>
            <a:endParaRPr lang="en-US" sz="1900" dirty="0"/>
          </a:p>
          <a:p>
            <a:pPr marL="0" indent="0">
              <a:buNone/>
            </a:pPr>
            <a:endParaRPr lang="en-US" sz="1900" dirty="0"/>
          </a:p>
          <a:p>
            <a:pPr marL="0" indent="0">
              <a:buNone/>
            </a:pPr>
            <a:endParaRPr lang="en-US" sz="1900" dirty="0"/>
          </a:p>
          <a:p>
            <a:pPr marL="0" indent="0">
              <a:buNone/>
            </a:pPr>
            <a:endParaRPr lang="en-US" sz="1900" dirty="0"/>
          </a:p>
          <a:p>
            <a:r>
              <a:rPr lang="en-US" sz="2000" dirty="0"/>
              <a:t>Same looming issue for “receive” as well…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41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r>
              <a:rPr lang="en-US" dirty="0"/>
              <a:t>Non-blocking Send/Receive</a:t>
            </a:r>
          </a:p>
        </p:txBody>
      </p:sp>
      <p:sp>
        <p:nvSpPr>
          <p:cNvPr id="7"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4578" name="Rectangle 3"/>
          <p:cNvSpPr>
            <a:spLocks noGrp="1" noChangeArrowheads="1"/>
          </p:cNvSpPr>
          <p:nvPr>
            <p:ph idx="4294967295"/>
          </p:nvPr>
        </p:nvSpPr>
        <p:spPr>
          <a:xfrm>
            <a:off x="0" y="1719263"/>
            <a:ext cx="8229600" cy="566737"/>
          </a:xfrm>
        </p:spPr>
        <p:txBody>
          <a:bodyPr/>
          <a:lstStyle/>
          <a:p>
            <a:r>
              <a:rPr lang="en-US" sz="2000" dirty="0">
                <a:latin typeface="Tahoma" panose="020B0604030504040204" pitchFamily="34" charset="0"/>
              </a:rPr>
              <a:t>Syntax</a:t>
            </a:r>
          </a:p>
        </p:txBody>
      </p:sp>
      <p:sp>
        <p:nvSpPr>
          <p:cNvPr id="2" name="Rectangle 1"/>
          <p:cNvSpPr/>
          <p:nvPr/>
        </p:nvSpPr>
        <p:spPr>
          <a:xfrm>
            <a:off x="123444" y="2383062"/>
            <a:ext cx="11919204" cy="32316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1546225" algn="l"/>
              </a:tabLst>
              <a:defRPr/>
            </a:pP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MPI_Isend</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sbuf</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count,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datatype,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dest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tag,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comm,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MPI_Request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*req);</a:t>
            </a:r>
          </a:p>
        </p:txBody>
      </p:sp>
      <p:sp>
        <p:nvSpPr>
          <p:cNvPr id="3" name="Rectangle 2"/>
          <p:cNvSpPr/>
          <p:nvPr/>
        </p:nvSpPr>
        <p:spPr>
          <a:xfrm>
            <a:off x="20472" y="5663626"/>
            <a:ext cx="12137408" cy="32316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1546225" algn="l"/>
              </a:tabLst>
              <a:defRPr/>
            </a:pP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MPI_Irecv</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rbuf</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count,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datatype,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source,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tag,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comm,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MPI_Request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*req);</a:t>
            </a:r>
          </a:p>
        </p:txBody>
      </p:sp>
      <p:sp>
        <p:nvSpPr>
          <p:cNvPr id="4" name="Rectangle 3"/>
          <p:cNvSpPr/>
          <p:nvPr/>
        </p:nvSpPr>
        <p:spPr>
          <a:xfrm>
            <a:off x="2438400" y="3048001"/>
            <a:ext cx="6858000" cy="203132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err="1">
                <a:ln>
                  <a:noFill/>
                </a:ln>
                <a:solidFill>
                  <a:prstClr val="black"/>
                </a:solidFill>
                <a:effectLst/>
                <a:uLnTx/>
                <a:uFillTx/>
                <a:latin typeface="Calibri Light" panose="020F0302020204030204"/>
                <a:ea typeface="+mn-ea"/>
                <a:cs typeface="+mn-cs"/>
              </a:rPr>
              <a:t>sbuf</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 [in] initial address of send buffer (choice)</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count - [in] number of elements in send buffer (integer)</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err="1">
                <a:ln>
                  <a:noFill/>
                </a:ln>
                <a:solidFill>
                  <a:prstClr val="black"/>
                </a:solidFill>
                <a:effectLst/>
                <a:uLnTx/>
                <a:uFillTx/>
                <a:latin typeface="Calibri Light" panose="020F0302020204030204"/>
                <a:ea typeface="+mn-ea"/>
                <a:cs typeface="+mn-cs"/>
              </a:rPr>
              <a:t>datatype</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 [in] </a:t>
            </a:r>
            <a:r>
              <a:rPr kumimoji="0" lang="en-US" sz="1800" b="0" i="0" u="none" strike="noStrike" kern="1200" cap="none" spc="0" normalizeH="0" baseline="0" noProof="0" dirty="0" err="1">
                <a:ln>
                  <a:noFill/>
                </a:ln>
                <a:solidFill>
                  <a:prstClr val="black"/>
                </a:solidFill>
                <a:effectLst/>
                <a:uLnTx/>
                <a:uFillTx/>
                <a:latin typeface="Calibri Light" panose="020F0302020204030204"/>
                <a:ea typeface="+mn-ea"/>
                <a:cs typeface="+mn-cs"/>
              </a:rPr>
              <a:t>datatype</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of each send buffer element (handle)</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err="1">
                <a:ln>
                  <a:noFill/>
                </a:ln>
                <a:solidFill>
                  <a:prstClr val="black"/>
                </a:solidFill>
                <a:effectLst/>
                <a:uLnTx/>
                <a:uFillTx/>
                <a:latin typeface="Calibri Light" panose="020F0302020204030204"/>
                <a:ea typeface="+mn-ea"/>
                <a:cs typeface="+mn-cs"/>
              </a:rPr>
              <a:t>dest</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 [in] rank of destination (integer)</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tag - [in] message tag (integer)</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err="1">
                <a:ln>
                  <a:noFill/>
                </a:ln>
                <a:solidFill>
                  <a:prstClr val="black"/>
                </a:solidFill>
                <a:effectLst/>
                <a:uLnTx/>
                <a:uFillTx/>
                <a:latin typeface="Calibri Light" panose="020F0302020204030204"/>
                <a:ea typeface="+mn-ea"/>
                <a:cs typeface="+mn-cs"/>
              </a:rPr>
              <a:t>comm</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 [in] communicator (handle)</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err="1">
                <a:ln>
                  <a:noFill/>
                </a:ln>
                <a:solidFill>
                  <a:srgbClr val="0070C0"/>
                </a:solidFill>
                <a:effectLst/>
                <a:uLnTx/>
                <a:uFillTx/>
                <a:latin typeface="Calibri Light" panose="020F0302020204030204"/>
                <a:ea typeface="+mn-ea"/>
                <a:cs typeface="+mn-cs"/>
              </a:rPr>
              <a:t>req</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 [</a:t>
            </a:r>
            <a:r>
              <a:rPr kumimoji="0" lang="en-US" sz="1800" b="0" i="0" u="none" strike="noStrike" kern="1200" cap="none" spc="0" normalizeH="0" baseline="0" noProof="0" dirty="0">
                <a:ln>
                  <a:noFill/>
                </a:ln>
                <a:solidFill>
                  <a:srgbClr val="C00000"/>
                </a:solidFill>
                <a:effectLst/>
                <a:uLnTx/>
                <a:uFillTx/>
                <a:latin typeface="Calibri Light" panose="020F0302020204030204"/>
                <a:ea typeface="+mn-ea"/>
                <a:cs typeface="+mn-cs"/>
              </a:rPr>
              <a:t>out</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communication request (handle)</a:t>
            </a:r>
          </a:p>
        </p:txBody>
      </p:sp>
      <p:grpSp>
        <p:nvGrpSpPr>
          <p:cNvPr id="9" name="Group 8"/>
          <p:cNvGrpSpPr/>
          <p:nvPr/>
        </p:nvGrpSpPr>
        <p:grpSpPr>
          <a:xfrm>
            <a:off x="8425952" y="5964276"/>
            <a:ext cx="3616696" cy="536704"/>
            <a:chOff x="2488692" y="6188304"/>
            <a:chExt cx="3616696" cy="536704"/>
          </a:xfrm>
        </p:grpSpPr>
        <p:sp>
          <p:nvSpPr>
            <p:cNvPr id="6" name="Rectangle 5"/>
            <p:cNvSpPr/>
            <p:nvPr/>
          </p:nvSpPr>
          <p:spPr>
            <a:xfrm>
              <a:off x="2488692" y="6463398"/>
              <a:ext cx="3616696"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For the good old </a:t>
              </a:r>
              <a:r>
                <a:rPr kumimoji="0" lang="en-US" sz="1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MPI_Recv</a:t>
              </a: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 this used to be </a:t>
              </a:r>
              <a:r>
                <a:rPr kumimoji="0" lang="en-US" sz="1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MPI_Status</a:t>
              </a:r>
              <a:endParaRPr kumimoji="0" lang="en-US" sz="1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ight Arrow 7"/>
            <p:cNvSpPr/>
            <p:nvPr/>
          </p:nvSpPr>
          <p:spPr>
            <a:xfrm rot="16200000">
              <a:off x="5100640" y="6240982"/>
              <a:ext cx="333955"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 name="Group 10"/>
          <p:cNvGrpSpPr/>
          <p:nvPr/>
        </p:nvGrpSpPr>
        <p:grpSpPr>
          <a:xfrm>
            <a:off x="6359194" y="1357002"/>
            <a:ext cx="4960012" cy="1065286"/>
            <a:chOff x="2971800" y="1779679"/>
            <a:chExt cx="4960012" cy="1065286"/>
          </a:xfrm>
        </p:grpSpPr>
        <p:sp>
          <p:nvSpPr>
            <p:cNvPr id="10" name="Down Arrow 9"/>
            <p:cNvSpPr/>
            <p:nvPr/>
          </p:nvSpPr>
          <p:spPr>
            <a:xfrm>
              <a:off x="7553214" y="2082965"/>
              <a:ext cx="149969" cy="7620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p:cNvSpPr/>
            <p:nvPr/>
          </p:nvSpPr>
          <p:spPr>
            <a:xfrm>
              <a:off x="2971800" y="1779679"/>
              <a:ext cx="4960012"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There was no such thing in the good old </a:t>
              </a:r>
              <a:r>
                <a:rPr kumimoji="0" lang="en-US" sz="1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MPI_Send</a:t>
              </a: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 (and the other blocking flavors)</a:t>
              </a:r>
              <a:endParaRPr kumimoji="0" lang="en-US" sz="1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4" name="Group 13">
            <a:extLst>
              <a:ext uri="{FF2B5EF4-FFF2-40B4-BE49-F238E27FC236}">
                <a16:creationId xmlns:a16="http://schemas.microsoft.com/office/drawing/2014/main" id="{3A4E8132-0FEC-416A-A72E-72CE59C36A8D}"/>
              </a:ext>
            </a:extLst>
          </p:cNvPr>
          <p:cNvGrpSpPr/>
          <p:nvPr/>
        </p:nvGrpSpPr>
        <p:grpSpPr>
          <a:xfrm>
            <a:off x="6835140" y="4590766"/>
            <a:ext cx="2526599" cy="646331"/>
            <a:chOff x="6835140" y="4586166"/>
            <a:chExt cx="2526599" cy="646331"/>
          </a:xfrm>
        </p:grpSpPr>
        <p:sp>
          <p:nvSpPr>
            <p:cNvPr id="5" name="Left Arrow 4"/>
            <p:cNvSpPr/>
            <p:nvPr/>
          </p:nvSpPr>
          <p:spPr>
            <a:xfrm>
              <a:off x="6835140" y="4766742"/>
              <a:ext cx="609600" cy="3048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80442696-57EE-4603-8981-AE7437CD0CE5}"/>
                </a:ext>
              </a:extLst>
            </p:cNvPr>
            <p:cNvSpPr txBox="1"/>
            <p:nvPr/>
          </p:nvSpPr>
          <p:spPr>
            <a:xfrm>
              <a:off x="7379402" y="4586166"/>
              <a:ext cx="198233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think of it as a “discharge receipt”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48103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sz="3200" dirty="0"/>
              <a:t>Non-Blocking Send/Receive: Tools of the Trade</a:t>
            </a:r>
          </a:p>
        </p:txBody>
      </p:sp>
      <p:sp>
        <p:nvSpPr>
          <p:cNvPr id="20482" name="Rectangle 3"/>
          <p:cNvSpPr>
            <a:spLocks noGrp="1" noChangeArrowheads="1"/>
          </p:cNvSpPr>
          <p:nvPr>
            <p:ph idx="1"/>
          </p:nvPr>
        </p:nvSpPr>
        <p:spPr/>
        <p:txBody>
          <a:bodyPr/>
          <a:lstStyle/>
          <a:p>
            <a:pPr>
              <a:spcBef>
                <a:spcPts val="700"/>
              </a:spcBef>
            </a:pPr>
            <a:endParaRPr lang="en-GB" sz="2000" dirty="0"/>
          </a:p>
          <a:p>
            <a:pPr>
              <a:spcBef>
                <a:spcPts val="700"/>
              </a:spcBef>
            </a:pPr>
            <a:r>
              <a:rPr lang="en-GB" sz="2000" dirty="0"/>
              <a:t>Key observation: the nonblocking call returns immediately.  Therefore, user must worry whether …</a:t>
            </a:r>
          </a:p>
          <a:p>
            <a:pPr lvl="1">
              <a:spcBef>
                <a:spcPts val="600"/>
              </a:spcBef>
            </a:pPr>
            <a:r>
              <a:rPr lang="en-GB" sz="1800" dirty="0"/>
              <a:t>Data to be sent is out of the send buffer before trampling over the buffer</a:t>
            </a:r>
          </a:p>
          <a:p>
            <a:pPr lvl="1">
              <a:spcBef>
                <a:spcPts val="600"/>
              </a:spcBef>
            </a:pPr>
            <a:r>
              <a:rPr lang="en-GB" sz="1800" dirty="0"/>
              <a:t>Data to be received has arrived before using the content of the buffer</a:t>
            </a:r>
          </a:p>
          <a:p>
            <a:pPr marL="0" indent="0">
              <a:spcBef>
                <a:spcPts val="600"/>
              </a:spcBef>
              <a:buNone/>
            </a:pPr>
            <a:endParaRPr lang="en-GB" sz="2000" dirty="0"/>
          </a:p>
          <a:p>
            <a:pPr marL="0" indent="0">
              <a:spcBef>
                <a:spcPts val="600"/>
              </a:spcBef>
              <a:buNone/>
            </a:pPr>
            <a:endParaRPr lang="en-GB" sz="2000" dirty="0"/>
          </a:p>
          <a:p>
            <a:pPr>
              <a:spcBef>
                <a:spcPts val="600"/>
              </a:spcBef>
            </a:pPr>
            <a:r>
              <a:rPr lang="en-GB" sz="2000" dirty="0"/>
              <a:t>Tools that will come in handy for immediate sends &amp; receives:</a:t>
            </a:r>
          </a:p>
          <a:p>
            <a:pPr lvl="1">
              <a:spcBef>
                <a:spcPts val="600"/>
              </a:spcBef>
            </a:pPr>
            <a:r>
              <a:rPr lang="en-GB" sz="1800" dirty="0" err="1">
                <a:solidFill>
                  <a:srgbClr val="389A38"/>
                </a:solidFill>
                <a:latin typeface="Consolas" pitchFamily="49" charset="0"/>
                <a:cs typeface="Consolas" pitchFamily="49" charset="0"/>
              </a:rPr>
              <a:t>MPI_Wait</a:t>
            </a:r>
            <a:r>
              <a:rPr lang="en-GB" sz="1800" dirty="0"/>
              <a:t> – blocking: once called, makes you wait till a certain request completed</a:t>
            </a:r>
          </a:p>
          <a:p>
            <a:pPr lvl="1">
              <a:spcBef>
                <a:spcPts val="600"/>
              </a:spcBef>
            </a:pPr>
            <a:r>
              <a:rPr lang="en-GB" sz="1800" dirty="0" err="1">
                <a:solidFill>
                  <a:srgbClr val="389A38"/>
                </a:solidFill>
                <a:latin typeface="Consolas" pitchFamily="49" charset="0"/>
              </a:rPr>
              <a:t>MPI_Test</a:t>
            </a:r>
            <a:r>
              <a:rPr lang="en-GB" sz="1800" dirty="0"/>
              <a:t>  – non-blocking: returns quickly with status information</a:t>
            </a:r>
          </a:p>
          <a:p>
            <a:pPr lvl="1">
              <a:spcBef>
                <a:spcPts val="700"/>
              </a:spcBef>
            </a:pPr>
            <a:endParaRPr lang="en-GB" sz="1800" dirty="0"/>
          </a:p>
          <a:p>
            <a:pPr lvl="1">
              <a:spcBef>
                <a:spcPts val="600"/>
              </a:spcBef>
            </a:pPr>
            <a:r>
              <a:rPr lang="en-US" sz="1800" dirty="0"/>
              <a:t>These helper tools: all use the </a:t>
            </a:r>
            <a:r>
              <a:rPr lang="en-US" sz="1800" b="1" dirty="0" err="1">
                <a:solidFill>
                  <a:srgbClr val="FF0000"/>
                </a:solidFill>
                <a:latin typeface="Courier New" panose="02070309020205020404" pitchFamily="49" charset="0"/>
                <a:cs typeface="Courier New" panose="02070309020205020404" pitchFamily="49" charset="0"/>
              </a:rPr>
              <a:t>MPI_Request</a:t>
            </a:r>
            <a:r>
              <a:rPr lang="en-US" sz="1800" b="1" dirty="0">
                <a:solidFill>
                  <a:srgbClr val="FF0000"/>
                </a:solidFill>
              </a:rPr>
              <a:t> </a:t>
            </a:r>
            <a:r>
              <a:rPr lang="en-US" sz="1800" dirty="0"/>
              <a:t>object – it is like the “fingerprint” of a certain MPI operation</a:t>
            </a:r>
          </a:p>
          <a:p>
            <a:pPr lvl="2">
              <a:spcBef>
                <a:spcPts val="600"/>
              </a:spcBef>
            </a:pPr>
            <a:r>
              <a:rPr lang="en-US" sz="1600" dirty="0"/>
              <a:t>You use this fingerprint as input when you want to find information about the status of the MPI operation</a:t>
            </a:r>
            <a:endParaRPr lang="en-GB" sz="1600" dirty="0"/>
          </a:p>
        </p:txBody>
      </p:sp>
      <p:sp>
        <p:nvSpPr>
          <p:cNvPr id="5"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846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normAutofit/>
          </a:bodyPr>
          <a:lstStyle/>
          <a:p>
            <a:pPr eaLnBrk="1" hangingPunct="1"/>
            <a:r>
              <a:rPr lang="en-US" dirty="0"/>
              <a:t>The Screenplay: Non-Blocking P2P Communication</a:t>
            </a:r>
          </a:p>
        </p:txBody>
      </p:sp>
      <p:sp>
        <p:nvSpPr>
          <p:cNvPr id="63491"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46570E-80F2-4921-A660-9D83D51F679A}"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3546" name="Oval 9"/>
          <p:cNvSpPr>
            <a:spLocks noChangeArrowheads="1"/>
          </p:cNvSpPr>
          <p:nvPr/>
        </p:nvSpPr>
        <p:spPr bwMode="auto">
          <a:xfrm>
            <a:off x="6564313" y="2825496"/>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black"/>
                </a:solidFill>
                <a:effectLst/>
                <a:uLnTx/>
                <a:uFillTx/>
                <a:latin typeface="Arial" charset="0"/>
                <a:ea typeface="+mn-ea"/>
                <a:cs typeface="+mn-cs"/>
              </a:rPr>
              <a:t>0</a:t>
            </a:r>
          </a:p>
        </p:txBody>
      </p:sp>
      <p:sp>
        <p:nvSpPr>
          <p:cNvPr id="63547" name="Rectangle 10"/>
          <p:cNvSpPr>
            <a:spLocks noChangeArrowheads="1"/>
          </p:cNvSpPr>
          <p:nvPr/>
        </p:nvSpPr>
        <p:spPr bwMode="auto">
          <a:xfrm>
            <a:off x="4430713" y="1530096"/>
            <a:ext cx="4343400" cy="1905000"/>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48" name="Rectangle 11"/>
          <p:cNvSpPr>
            <a:spLocks noChangeArrowheads="1"/>
          </p:cNvSpPr>
          <p:nvPr/>
        </p:nvSpPr>
        <p:spPr bwMode="auto">
          <a:xfrm>
            <a:off x="990601" y="1606296"/>
            <a:ext cx="3287713" cy="443593"/>
          </a:xfrm>
          <a:prstGeom prst="rect">
            <a:avLst/>
          </a:prstGeom>
          <a:noFill/>
          <a:ln w="9525">
            <a:noFill/>
            <a:miter lim="800000"/>
            <a:headEnd/>
            <a:tailEnd/>
          </a:ln>
          <a:effectLst/>
        </p:spPr>
        <p:txBody>
          <a:bodyPr lIns="92075" tIns="46038" rIns="92075" bIns="46038"/>
          <a:lstStyle/>
          <a:p>
            <a:pPr marL="342900" marR="0" lvl="0" indent="-342900" algn="l" defTabSz="914400" rtl="0" eaLnBrk="1" fontAlgn="auto" latinLnBrk="0" hangingPunct="1">
              <a:lnSpc>
                <a:spcPct val="80000"/>
              </a:lnSpc>
              <a:spcBef>
                <a:spcPct val="40000"/>
              </a:spcBef>
              <a:spcAft>
                <a:spcPts val="0"/>
              </a:spcAft>
              <a:buClr>
                <a:srgbClr val="44546A"/>
              </a:buClr>
              <a:buSzPct val="70000"/>
              <a:buFont typeface="Wingdings" pitchFamily="2" charset="2"/>
              <a:buChar char="l"/>
              <a:tabLst>
                <a:tab pos="410210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Non-blocking send</a:t>
            </a:r>
          </a:p>
        </p:txBody>
      </p:sp>
      <p:grpSp>
        <p:nvGrpSpPr>
          <p:cNvPr id="15" name="Group 14"/>
          <p:cNvGrpSpPr/>
          <p:nvPr/>
        </p:nvGrpSpPr>
        <p:grpSpPr>
          <a:xfrm>
            <a:off x="4495800" y="1682496"/>
            <a:ext cx="3886200" cy="1524000"/>
            <a:chOff x="3657600" y="2057400"/>
            <a:chExt cx="3886200" cy="1524000"/>
          </a:xfrm>
        </p:grpSpPr>
        <p:cxnSp>
          <p:nvCxnSpPr>
            <p:cNvPr id="63532" name="AutoShape 35"/>
            <p:cNvCxnSpPr>
              <a:cxnSpLocks noChangeShapeType="1"/>
              <a:stCxn id="63546" idx="6"/>
              <a:endCxn id="63537" idx="1"/>
            </p:cNvCxnSpPr>
            <p:nvPr/>
          </p:nvCxnSpPr>
          <p:spPr bwMode="auto">
            <a:xfrm>
              <a:off x="6183313" y="3415284"/>
              <a:ext cx="903287" cy="20973"/>
            </a:xfrm>
            <a:prstGeom prst="straightConnector1">
              <a:avLst/>
            </a:prstGeom>
            <a:noFill/>
            <a:ln w="25400">
              <a:solidFill>
                <a:srgbClr val="FF0000"/>
              </a:solidFill>
              <a:round/>
              <a:headEnd type="none" w="lg" len="lg"/>
              <a:tailEnd type="triangle" w="lg" len="lg"/>
            </a:ln>
            <a:effectLst/>
          </p:spPr>
        </p:cxnSp>
        <p:grpSp>
          <p:nvGrpSpPr>
            <p:cNvPr id="4" name="Group 36"/>
            <p:cNvGrpSpPr>
              <a:grpSpLocks/>
            </p:cNvGrpSpPr>
            <p:nvPr/>
          </p:nvGrpSpPr>
          <p:grpSpPr bwMode="auto">
            <a:xfrm>
              <a:off x="7086600" y="3291114"/>
              <a:ext cx="457200" cy="290286"/>
              <a:chOff x="4944" y="3360"/>
              <a:chExt cx="288" cy="192"/>
            </a:xfrm>
          </p:grpSpPr>
          <p:grpSp>
            <p:nvGrpSpPr>
              <p:cNvPr id="5" name="Group 37"/>
              <p:cNvGrpSpPr>
                <a:grpSpLocks/>
              </p:cNvGrpSpPr>
              <p:nvPr/>
            </p:nvGrpSpPr>
            <p:grpSpPr bwMode="auto">
              <a:xfrm>
                <a:off x="4944" y="3360"/>
                <a:ext cx="288" cy="192"/>
                <a:chOff x="2976" y="2688"/>
                <a:chExt cx="288" cy="192"/>
              </a:xfrm>
            </p:grpSpPr>
            <p:sp>
              <p:nvSpPr>
                <p:cNvPr id="63538" name="Rectangle 38"/>
                <p:cNvSpPr>
                  <a:spLocks noChangeArrowheads="1"/>
                </p:cNvSpPr>
                <p:nvPr/>
              </p:nvSpPr>
              <p:spPr bwMode="auto">
                <a:xfrm>
                  <a:off x="2976" y="2688"/>
                  <a:ext cx="288" cy="192"/>
                </a:xfrm>
                <a:prstGeom prst="rect">
                  <a:avLst/>
                </a:prstGeom>
                <a:solidFill>
                  <a:schemeClr val="bg1"/>
                </a:solidFill>
                <a:ln w="635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 name="Group 39"/>
                <p:cNvGrpSpPr>
                  <a:grpSpLocks/>
                </p:cNvGrpSpPr>
                <p:nvPr/>
              </p:nvGrpSpPr>
              <p:grpSpPr bwMode="auto">
                <a:xfrm>
                  <a:off x="3000" y="2712"/>
                  <a:ext cx="240" cy="144"/>
                  <a:chOff x="192" y="1872"/>
                  <a:chExt cx="240" cy="144"/>
                </a:xfrm>
              </p:grpSpPr>
              <p:sp>
                <p:nvSpPr>
                  <p:cNvPr id="63541" name="Rectangle 40"/>
                  <p:cNvSpPr>
                    <a:spLocks noChangeArrowheads="1"/>
                  </p:cNvSpPr>
                  <p:nvPr/>
                </p:nvSpPr>
                <p:spPr bwMode="auto">
                  <a:xfrm>
                    <a:off x="192"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42" name="Rectangle 41"/>
                  <p:cNvSpPr>
                    <a:spLocks noChangeArrowheads="1"/>
                  </p:cNvSpPr>
                  <p:nvPr/>
                </p:nvSpPr>
                <p:spPr bwMode="auto">
                  <a:xfrm>
                    <a:off x="240"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43" name="Rectangle 42"/>
                  <p:cNvSpPr>
                    <a:spLocks noChangeArrowheads="1"/>
                  </p:cNvSpPr>
                  <p:nvPr/>
                </p:nvSpPr>
                <p:spPr bwMode="auto">
                  <a:xfrm>
                    <a:off x="288"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44" name="Rectangle 43"/>
                  <p:cNvSpPr>
                    <a:spLocks noChangeArrowheads="1"/>
                  </p:cNvSpPr>
                  <p:nvPr/>
                </p:nvSpPr>
                <p:spPr bwMode="auto">
                  <a:xfrm>
                    <a:off x="336"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45" name="Rectangle 44"/>
                  <p:cNvSpPr>
                    <a:spLocks noChangeArrowheads="1"/>
                  </p:cNvSpPr>
                  <p:nvPr/>
                </p:nvSpPr>
                <p:spPr bwMode="auto">
                  <a:xfrm>
                    <a:off x="384"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540" name="Freeform 45"/>
                <p:cNvSpPr>
                  <a:spLocks/>
                </p:cNvSpPr>
                <p:nvPr/>
              </p:nvSpPr>
              <p:spPr bwMode="auto">
                <a:xfrm>
                  <a:off x="2976" y="2688"/>
                  <a:ext cx="288" cy="48"/>
                </a:xfrm>
                <a:custGeom>
                  <a:avLst/>
                  <a:gdLst>
                    <a:gd name="T0" fmla="*/ 0 w 288"/>
                    <a:gd name="T1" fmla="*/ 0 h 48"/>
                    <a:gd name="T2" fmla="*/ 144 w 288"/>
                    <a:gd name="T3" fmla="*/ 48 h 48"/>
                    <a:gd name="T4" fmla="*/ 288 w 288"/>
                    <a:gd name="T5" fmla="*/ 0 h 48"/>
                    <a:gd name="T6" fmla="*/ 0 w 288"/>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8">
                      <a:moveTo>
                        <a:pt x="0" y="0"/>
                      </a:moveTo>
                      <a:lnTo>
                        <a:pt x="144" y="48"/>
                      </a:lnTo>
                      <a:lnTo>
                        <a:pt x="288" y="0"/>
                      </a:lnTo>
                      <a:lnTo>
                        <a:pt x="0" y="0"/>
                      </a:lnTo>
                      <a:close/>
                    </a:path>
                  </a:pathLst>
                </a:custGeom>
                <a:solidFill>
                  <a:schemeClr val="bg1"/>
                </a:solidFill>
                <a:ln w="6350" cap="flat" cmpd="sng">
                  <a:solidFill>
                    <a:schemeClr val="tx1"/>
                  </a:solid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537" name="Rectangle 46"/>
              <p:cNvSpPr>
                <a:spLocks noChangeArrowheads="1"/>
              </p:cNvSpPr>
              <p:nvPr/>
            </p:nvSpPr>
            <p:spPr bwMode="auto">
              <a:xfrm>
                <a:off x="4944" y="3360"/>
                <a:ext cx="288" cy="192"/>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534" name="Text Box 47"/>
            <p:cNvSpPr txBox="1">
              <a:spLocks noChangeArrowheads="1"/>
            </p:cNvSpPr>
            <p:nvPr/>
          </p:nvSpPr>
          <p:spPr bwMode="auto">
            <a:xfrm>
              <a:off x="3657600" y="2057400"/>
              <a:ext cx="1954679" cy="371513"/>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MPI_Isend(...)</a:t>
              </a:r>
            </a:p>
          </p:txBody>
        </p:sp>
        <p:sp>
          <p:nvSpPr>
            <p:cNvPr id="63535" name="Freeform 48"/>
            <p:cNvSpPr>
              <a:spLocks/>
            </p:cNvSpPr>
            <p:nvPr/>
          </p:nvSpPr>
          <p:spPr bwMode="auto">
            <a:xfrm>
              <a:off x="5612279" y="2275114"/>
              <a:ext cx="1664820" cy="997631"/>
            </a:xfrm>
            <a:custGeom>
              <a:avLst/>
              <a:gdLst>
                <a:gd name="T0" fmla="*/ 0 w 1008"/>
                <a:gd name="T1" fmla="*/ 0 h 336"/>
                <a:gd name="T2" fmla="*/ 864 w 1008"/>
                <a:gd name="T3" fmla="*/ 0 h 336"/>
                <a:gd name="T4" fmla="*/ 1008 w 1008"/>
                <a:gd name="T5" fmla="*/ 720 h 336"/>
                <a:gd name="T6" fmla="*/ 0 60000 65536"/>
                <a:gd name="T7" fmla="*/ 0 60000 65536"/>
                <a:gd name="T8" fmla="*/ 0 60000 65536"/>
              </a:gdLst>
              <a:ahLst/>
              <a:cxnLst>
                <a:cxn ang="T6">
                  <a:pos x="T0" y="T1"/>
                </a:cxn>
                <a:cxn ang="T7">
                  <a:pos x="T2" y="T3"/>
                </a:cxn>
                <a:cxn ang="T8">
                  <a:pos x="T4" y="T5"/>
                </a:cxn>
              </a:cxnLst>
              <a:rect l="0" t="0" r="r" b="b"/>
              <a:pathLst>
                <a:path w="1008" h="336">
                  <a:moveTo>
                    <a:pt x="0" y="0"/>
                  </a:moveTo>
                  <a:lnTo>
                    <a:pt x="864" y="0"/>
                  </a:lnTo>
                  <a:lnTo>
                    <a:pt x="1008" y="336"/>
                  </a:lnTo>
                </a:path>
              </a:pathLst>
            </a:custGeom>
            <a:noFill/>
            <a:ln w="12700" cap="flat" cmpd="sng">
              <a:solidFill>
                <a:schemeClr val="tx1"/>
              </a:solid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9045" name="Text Box 69"/>
          <p:cNvSpPr txBox="1">
            <a:spLocks noChangeArrowheads="1"/>
          </p:cNvSpPr>
          <p:nvPr/>
        </p:nvSpPr>
        <p:spPr bwMode="auto">
          <a:xfrm>
            <a:off x="4495800" y="2139697"/>
            <a:ext cx="2733738" cy="371513"/>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do some other work here</a:t>
            </a:r>
          </a:p>
        </p:txBody>
      </p:sp>
      <p:grpSp>
        <p:nvGrpSpPr>
          <p:cNvPr id="19" name="Group 18"/>
          <p:cNvGrpSpPr/>
          <p:nvPr/>
        </p:nvGrpSpPr>
        <p:grpSpPr>
          <a:xfrm>
            <a:off x="4495800" y="2596896"/>
            <a:ext cx="3022600" cy="649288"/>
            <a:chOff x="3657600" y="2971800"/>
            <a:chExt cx="3022600" cy="649288"/>
          </a:xfrm>
        </p:grpSpPr>
        <p:sp>
          <p:nvSpPr>
            <p:cNvPr id="63528" name="Text Box 6"/>
            <p:cNvSpPr txBox="1">
              <a:spLocks noChangeArrowheads="1"/>
            </p:cNvSpPr>
            <p:nvPr/>
          </p:nvSpPr>
          <p:spPr bwMode="auto">
            <a:xfrm>
              <a:off x="3657600" y="2971800"/>
              <a:ext cx="1828042" cy="371513"/>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MPI_Wait</a:t>
              </a:r>
              <a:r>
                <a:rPr kumimoji="0" lang="de-DE"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p:txBody>
        </p:sp>
        <p:sp>
          <p:nvSpPr>
            <p:cNvPr id="63529" name="Freeform 7"/>
            <p:cNvSpPr>
              <a:spLocks/>
            </p:cNvSpPr>
            <p:nvPr/>
          </p:nvSpPr>
          <p:spPr bwMode="auto">
            <a:xfrm>
              <a:off x="5523742" y="3118809"/>
              <a:ext cx="942146" cy="294017"/>
            </a:xfrm>
            <a:custGeom>
              <a:avLst/>
              <a:gdLst>
                <a:gd name="T0" fmla="*/ 0 w 864"/>
                <a:gd name="T1" fmla="*/ 0 h 192"/>
                <a:gd name="T2" fmla="*/ 676 w 864"/>
                <a:gd name="T3" fmla="*/ 0 h 192"/>
                <a:gd name="T4" fmla="*/ 761 w 864"/>
                <a:gd name="T5" fmla="*/ 192 h 192"/>
                <a:gd name="T6" fmla="*/ 0 60000 65536"/>
                <a:gd name="T7" fmla="*/ 0 60000 65536"/>
                <a:gd name="T8" fmla="*/ 0 60000 65536"/>
              </a:gdLst>
              <a:ahLst/>
              <a:cxnLst>
                <a:cxn ang="T6">
                  <a:pos x="T0" y="T1"/>
                </a:cxn>
                <a:cxn ang="T7">
                  <a:pos x="T2" y="T3"/>
                </a:cxn>
                <a:cxn ang="T8">
                  <a:pos x="T4" y="T5"/>
                </a:cxn>
              </a:cxnLst>
              <a:rect l="0" t="0" r="r" b="b"/>
              <a:pathLst>
                <a:path w="864" h="192">
                  <a:moveTo>
                    <a:pt x="0" y="0"/>
                  </a:moveTo>
                  <a:lnTo>
                    <a:pt x="768" y="0"/>
                  </a:lnTo>
                  <a:lnTo>
                    <a:pt x="864" y="192"/>
                  </a:lnTo>
                </a:path>
              </a:pathLst>
            </a:custGeom>
            <a:noFill/>
            <a:ln w="12700" cap="flat" cmpd="sng">
              <a:solidFill>
                <a:schemeClr val="tx1"/>
              </a:solid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p:cNvGrpSpPr/>
            <p:nvPr/>
          </p:nvGrpSpPr>
          <p:grpSpPr>
            <a:xfrm>
              <a:off x="6313488" y="3327071"/>
              <a:ext cx="366712" cy="294017"/>
              <a:chOff x="6313488" y="3327071"/>
              <a:chExt cx="366712" cy="294017"/>
            </a:xfrm>
          </p:grpSpPr>
          <p:sp>
            <p:nvSpPr>
              <p:cNvPr id="63527" name="Line 5"/>
              <p:cNvSpPr>
                <a:spLocks noChangeShapeType="1"/>
              </p:cNvSpPr>
              <p:nvPr/>
            </p:nvSpPr>
            <p:spPr bwMode="auto">
              <a:xfrm flipH="1">
                <a:off x="6477000" y="3327071"/>
                <a:ext cx="203200" cy="294017"/>
              </a:xfrm>
              <a:prstGeom prst="line">
                <a:avLst/>
              </a:prstGeom>
              <a:noFill/>
              <a:ln w="38100">
                <a:solidFill>
                  <a:srgbClr val="0000FF"/>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30" name="Line 74"/>
              <p:cNvSpPr>
                <a:spLocks noChangeShapeType="1"/>
              </p:cNvSpPr>
              <p:nvPr/>
            </p:nvSpPr>
            <p:spPr bwMode="auto">
              <a:xfrm flipH="1">
                <a:off x="6396038" y="3327071"/>
                <a:ext cx="203200" cy="294017"/>
              </a:xfrm>
              <a:prstGeom prst="line">
                <a:avLst/>
              </a:prstGeom>
              <a:noFill/>
              <a:ln w="38100">
                <a:solidFill>
                  <a:srgbClr val="0000FF"/>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31" name="Line 75"/>
              <p:cNvSpPr>
                <a:spLocks noChangeShapeType="1"/>
              </p:cNvSpPr>
              <p:nvPr/>
            </p:nvSpPr>
            <p:spPr bwMode="auto">
              <a:xfrm flipH="1">
                <a:off x="6313488" y="3327071"/>
                <a:ext cx="203200" cy="294017"/>
              </a:xfrm>
              <a:prstGeom prst="line">
                <a:avLst/>
              </a:prstGeom>
              <a:noFill/>
              <a:ln w="38100">
                <a:solidFill>
                  <a:srgbClr val="0000FF"/>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63524" name="Oval 30"/>
          <p:cNvSpPr>
            <a:spLocks noChangeArrowheads="1"/>
          </p:cNvSpPr>
          <p:nvPr/>
        </p:nvSpPr>
        <p:spPr bwMode="auto">
          <a:xfrm>
            <a:off x="6561556" y="5286757"/>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black"/>
                </a:solidFill>
                <a:effectLst/>
                <a:uLnTx/>
                <a:uFillTx/>
                <a:latin typeface="Arial" charset="0"/>
                <a:ea typeface="+mn-ea"/>
                <a:cs typeface="+mn-cs"/>
              </a:rPr>
              <a:t>1</a:t>
            </a:r>
          </a:p>
        </p:txBody>
      </p:sp>
      <p:sp>
        <p:nvSpPr>
          <p:cNvPr id="63525" name="Rectangle 31"/>
          <p:cNvSpPr>
            <a:spLocks noChangeArrowheads="1"/>
          </p:cNvSpPr>
          <p:nvPr/>
        </p:nvSpPr>
        <p:spPr bwMode="auto">
          <a:xfrm>
            <a:off x="4419600" y="4143757"/>
            <a:ext cx="4343400" cy="1763713"/>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26" name="Rectangle 32"/>
          <p:cNvSpPr>
            <a:spLocks noChangeArrowheads="1"/>
          </p:cNvSpPr>
          <p:nvPr/>
        </p:nvSpPr>
        <p:spPr bwMode="auto">
          <a:xfrm>
            <a:off x="990601" y="4357116"/>
            <a:ext cx="3516313" cy="396240"/>
          </a:xfrm>
          <a:prstGeom prst="rect">
            <a:avLst/>
          </a:prstGeom>
          <a:noFill/>
          <a:ln w="9525">
            <a:noFill/>
            <a:miter lim="800000"/>
            <a:headEnd/>
            <a:tailEnd/>
          </a:ln>
          <a:effectLst/>
        </p:spPr>
        <p:txBody>
          <a:bodyPr lIns="92075" tIns="46038" rIns="92075" bIns="46038"/>
          <a:lstStyle/>
          <a:p>
            <a:pPr marL="342900" marR="0" lvl="0" indent="-342900" algn="l" defTabSz="914400" rtl="0" eaLnBrk="1" fontAlgn="auto" latinLnBrk="0" hangingPunct="1">
              <a:lnSpc>
                <a:spcPct val="80000"/>
              </a:lnSpc>
              <a:spcBef>
                <a:spcPct val="40000"/>
              </a:spcBef>
              <a:spcAft>
                <a:spcPts val="0"/>
              </a:spcAft>
              <a:buClr>
                <a:srgbClr val="44546A"/>
              </a:buClr>
              <a:buSzPct val="70000"/>
              <a:buFont typeface="Wingdings" pitchFamily="2" charset="2"/>
              <a:buChar char="l"/>
              <a:tabLst>
                <a:tab pos="410210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Non-blocking receive</a:t>
            </a:r>
          </a:p>
        </p:txBody>
      </p:sp>
      <p:sp>
        <p:nvSpPr>
          <p:cNvPr id="639076" name="Text Box 100"/>
          <p:cNvSpPr txBox="1">
            <a:spLocks noChangeArrowheads="1"/>
          </p:cNvSpPr>
          <p:nvPr/>
        </p:nvSpPr>
        <p:spPr bwMode="auto">
          <a:xfrm>
            <a:off x="4495800" y="4677158"/>
            <a:ext cx="2733738" cy="371513"/>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do some other work here</a:t>
            </a:r>
          </a:p>
        </p:txBody>
      </p:sp>
      <p:grpSp>
        <p:nvGrpSpPr>
          <p:cNvPr id="13" name="Group 118"/>
          <p:cNvGrpSpPr>
            <a:grpSpLocks/>
          </p:cNvGrpSpPr>
          <p:nvPr/>
        </p:nvGrpSpPr>
        <p:grpSpPr bwMode="auto">
          <a:xfrm>
            <a:off x="3439320" y="6324607"/>
            <a:ext cx="4760913" cy="384176"/>
            <a:chOff x="905" y="3400"/>
            <a:chExt cx="2999" cy="242"/>
          </a:xfrm>
        </p:grpSpPr>
        <p:grpSp>
          <p:nvGrpSpPr>
            <p:cNvPr id="14" name="Group 110"/>
            <p:cNvGrpSpPr>
              <a:grpSpLocks/>
            </p:cNvGrpSpPr>
            <p:nvPr/>
          </p:nvGrpSpPr>
          <p:grpSpPr bwMode="auto">
            <a:xfrm>
              <a:off x="905" y="3400"/>
              <a:ext cx="231" cy="192"/>
              <a:chOff x="905" y="3400"/>
              <a:chExt cx="231" cy="192"/>
            </a:xfrm>
          </p:grpSpPr>
          <p:sp>
            <p:nvSpPr>
              <p:cNvPr id="63504" name="Line 105"/>
              <p:cNvSpPr>
                <a:spLocks noChangeShapeType="1"/>
              </p:cNvSpPr>
              <p:nvPr/>
            </p:nvSpPr>
            <p:spPr bwMode="auto">
              <a:xfrm flipH="1">
                <a:off x="1008" y="3400"/>
                <a:ext cx="128" cy="192"/>
              </a:xfrm>
              <a:prstGeom prst="line">
                <a:avLst/>
              </a:prstGeom>
              <a:noFill/>
              <a:ln w="38100">
                <a:solidFill>
                  <a:srgbClr val="0000FF"/>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05" name="Line 108"/>
              <p:cNvSpPr>
                <a:spLocks noChangeShapeType="1"/>
              </p:cNvSpPr>
              <p:nvPr/>
            </p:nvSpPr>
            <p:spPr bwMode="auto">
              <a:xfrm flipH="1">
                <a:off x="957" y="3400"/>
                <a:ext cx="128" cy="192"/>
              </a:xfrm>
              <a:prstGeom prst="line">
                <a:avLst/>
              </a:prstGeom>
              <a:noFill/>
              <a:ln w="38100">
                <a:solidFill>
                  <a:srgbClr val="0000FF"/>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06" name="Line 109"/>
              <p:cNvSpPr>
                <a:spLocks noChangeShapeType="1"/>
              </p:cNvSpPr>
              <p:nvPr/>
            </p:nvSpPr>
            <p:spPr bwMode="auto">
              <a:xfrm flipH="1">
                <a:off x="905" y="3400"/>
                <a:ext cx="128" cy="192"/>
              </a:xfrm>
              <a:prstGeom prst="line">
                <a:avLst/>
              </a:prstGeom>
              <a:noFill/>
              <a:ln w="38100">
                <a:solidFill>
                  <a:srgbClr val="0000FF"/>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503" name="Text Box 117"/>
            <p:cNvSpPr txBox="1">
              <a:spLocks noChangeArrowheads="1"/>
            </p:cNvSpPr>
            <p:nvPr/>
          </p:nvSpPr>
          <p:spPr bwMode="auto">
            <a:xfrm>
              <a:off x="1104" y="3408"/>
              <a:ext cx="2800" cy="234"/>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 waiting until operation locally completed</a:t>
              </a:r>
            </a:p>
          </p:txBody>
        </p:sp>
      </p:grpSp>
      <p:grpSp>
        <p:nvGrpSpPr>
          <p:cNvPr id="16" name="Group 15"/>
          <p:cNvGrpSpPr/>
          <p:nvPr/>
        </p:nvGrpSpPr>
        <p:grpSpPr>
          <a:xfrm>
            <a:off x="4495800" y="4315207"/>
            <a:ext cx="3886200" cy="1352550"/>
            <a:chOff x="3657600" y="4591050"/>
            <a:chExt cx="3886200" cy="1352550"/>
          </a:xfrm>
        </p:grpSpPr>
        <p:cxnSp>
          <p:nvCxnSpPr>
            <p:cNvPr id="63513" name="AutoShape 22"/>
            <p:cNvCxnSpPr>
              <a:cxnSpLocks noChangeShapeType="1"/>
              <a:stCxn id="63524" idx="6"/>
              <a:endCxn id="61" idx="1"/>
            </p:cNvCxnSpPr>
            <p:nvPr/>
          </p:nvCxnSpPr>
          <p:spPr bwMode="auto">
            <a:xfrm>
              <a:off x="6175984" y="5791200"/>
              <a:ext cx="910616" cy="7257"/>
            </a:xfrm>
            <a:prstGeom prst="straightConnector1">
              <a:avLst/>
            </a:prstGeom>
            <a:noFill/>
            <a:ln w="25400">
              <a:solidFill>
                <a:srgbClr val="00CC00"/>
              </a:solidFill>
              <a:round/>
              <a:headEnd type="triangle" w="lg" len="lg"/>
              <a:tailEnd type="none" w="med" len="lg"/>
            </a:ln>
            <a:effectLst/>
          </p:spPr>
        </p:cxnSp>
        <p:sp>
          <p:nvSpPr>
            <p:cNvPr id="63514" name="Text Box 23"/>
            <p:cNvSpPr txBox="1">
              <a:spLocks noChangeArrowheads="1"/>
            </p:cNvSpPr>
            <p:nvPr/>
          </p:nvSpPr>
          <p:spPr bwMode="auto">
            <a:xfrm>
              <a:off x="3657600" y="4591050"/>
              <a:ext cx="1954679" cy="371513"/>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MPI_Irecv(...)</a:t>
              </a:r>
            </a:p>
          </p:txBody>
        </p:sp>
        <p:sp>
          <p:nvSpPr>
            <p:cNvPr id="63515" name="Freeform 24"/>
            <p:cNvSpPr>
              <a:spLocks/>
            </p:cNvSpPr>
            <p:nvPr/>
          </p:nvSpPr>
          <p:spPr bwMode="auto">
            <a:xfrm>
              <a:off x="5523742" y="4773839"/>
              <a:ext cx="1791458" cy="860977"/>
            </a:xfrm>
            <a:custGeom>
              <a:avLst/>
              <a:gdLst>
                <a:gd name="T0" fmla="*/ 0 w 1008"/>
                <a:gd name="T1" fmla="*/ 0 h 336"/>
                <a:gd name="T2" fmla="*/ 864 w 1008"/>
                <a:gd name="T3" fmla="*/ 0 h 336"/>
                <a:gd name="T4" fmla="*/ 1008 w 1008"/>
                <a:gd name="T5" fmla="*/ 720 h 336"/>
                <a:gd name="T6" fmla="*/ 0 60000 65536"/>
                <a:gd name="T7" fmla="*/ 0 60000 65536"/>
                <a:gd name="T8" fmla="*/ 0 60000 65536"/>
              </a:gdLst>
              <a:ahLst/>
              <a:cxnLst>
                <a:cxn ang="T6">
                  <a:pos x="T0" y="T1"/>
                </a:cxn>
                <a:cxn ang="T7">
                  <a:pos x="T2" y="T3"/>
                </a:cxn>
                <a:cxn ang="T8">
                  <a:pos x="T4" y="T5"/>
                </a:cxn>
              </a:cxnLst>
              <a:rect l="0" t="0" r="r" b="b"/>
              <a:pathLst>
                <a:path w="1008" h="336">
                  <a:moveTo>
                    <a:pt x="0" y="0"/>
                  </a:moveTo>
                  <a:lnTo>
                    <a:pt x="864" y="0"/>
                  </a:lnTo>
                  <a:lnTo>
                    <a:pt x="1008" y="336"/>
                  </a:lnTo>
                </a:path>
              </a:pathLst>
            </a:custGeom>
            <a:noFill/>
            <a:ln w="12700" cap="flat" cmpd="sng">
              <a:solidFill>
                <a:schemeClr val="tx1"/>
              </a:solid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9" name="Group 36"/>
            <p:cNvGrpSpPr>
              <a:grpSpLocks/>
            </p:cNvGrpSpPr>
            <p:nvPr/>
          </p:nvGrpSpPr>
          <p:grpSpPr bwMode="auto">
            <a:xfrm>
              <a:off x="7086600" y="5653314"/>
              <a:ext cx="457200" cy="290286"/>
              <a:chOff x="4944" y="3360"/>
              <a:chExt cx="288" cy="192"/>
            </a:xfrm>
          </p:grpSpPr>
          <p:grpSp>
            <p:nvGrpSpPr>
              <p:cNvPr id="60" name="Group 37"/>
              <p:cNvGrpSpPr>
                <a:grpSpLocks/>
              </p:cNvGrpSpPr>
              <p:nvPr/>
            </p:nvGrpSpPr>
            <p:grpSpPr bwMode="auto">
              <a:xfrm>
                <a:off x="4944" y="3360"/>
                <a:ext cx="288" cy="192"/>
                <a:chOff x="2976" y="2688"/>
                <a:chExt cx="288" cy="192"/>
              </a:xfrm>
            </p:grpSpPr>
            <p:sp>
              <p:nvSpPr>
                <p:cNvPr id="62" name="Rectangle 38"/>
                <p:cNvSpPr>
                  <a:spLocks noChangeArrowheads="1"/>
                </p:cNvSpPr>
                <p:nvPr/>
              </p:nvSpPr>
              <p:spPr bwMode="auto">
                <a:xfrm>
                  <a:off x="2976" y="2688"/>
                  <a:ext cx="288" cy="192"/>
                </a:xfrm>
                <a:prstGeom prst="rect">
                  <a:avLst/>
                </a:prstGeom>
                <a:solidFill>
                  <a:schemeClr val="bg1"/>
                </a:solidFill>
                <a:ln w="635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3" name="Group 39"/>
                <p:cNvGrpSpPr>
                  <a:grpSpLocks/>
                </p:cNvGrpSpPr>
                <p:nvPr/>
              </p:nvGrpSpPr>
              <p:grpSpPr bwMode="auto">
                <a:xfrm>
                  <a:off x="3000" y="2712"/>
                  <a:ext cx="240" cy="144"/>
                  <a:chOff x="192" y="1872"/>
                  <a:chExt cx="240" cy="144"/>
                </a:xfrm>
              </p:grpSpPr>
              <p:sp>
                <p:nvSpPr>
                  <p:cNvPr id="65" name="Rectangle 40"/>
                  <p:cNvSpPr>
                    <a:spLocks noChangeArrowheads="1"/>
                  </p:cNvSpPr>
                  <p:nvPr/>
                </p:nvSpPr>
                <p:spPr bwMode="auto">
                  <a:xfrm>
                    <a:off x="192"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Rectangle 41"/>
                  <p:cNvSpPr>
                    <a:spLocks noChangeArrowheads="1"/>
                  </p:cNvSpPr>
                  <p:nvPr/>
                </p:nvSpPr>
                <p:spPr bwMode="auto">
                  <a:xfrm>
                    <a:off x="240"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Rectangle 42"/>
                  <p:cNvSpPr>
                    <a:spLocks noChangeArrowheads="1"/>
                  </p:cNvSpPr>
                  <p:nvPr/>
                </p:nvSpPr>
                <p:spPr bwMode="auto">
                  <a:xfrm>
                    <a:off x="288"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Rectangle 43"/>
                  <p:cNvSpPr>
                    <a:spLocks noChangeArrowheads="1"/>
                  </p:cNvSpPr>
                  <p:nvPr/>
                </p:nvSpPr>
                <p:spPr bwMode="auto">
                  <a:xfrm>
                    <a:off x="336"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44"/>
                  <p:cNvSpPr>
                    <a:spLocks noChangeArrowheads="1"/>
                  </p:cNvSpPr>
                  <p:nvPr/>
                </p:nvSpPr>
                <p:spPr bwMode="auto">
                  <a:xfrm>
                    <a:off x="384"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Freeform 45"/>
                <p:cNvSpPr>
                  <a:spLocks/>
                </p:cNvSpPr>
                <p:nvPr/>
              </p:nvSpPr>
              <p:spPr bwMode="auto">
                <a:xfrm>
                  <a:off x="2976" y="2688"/>
                  <a:ext cx="288" cy="48"/>
                </a:xfrm>
                <a:custGeom>
                  <a:avLst/>
                  <a:gdLst>
                    <a:gd name="T0" fmla="*/ 0 w 288"/>
                    <a:gd name="T1" fmla="*/ 0 h 48"/>
                    <a:gd name="T2" fmla="*/ 144 w 288"/>
                    <a:gd name="T3" fmla="*/ 48 h 48"/>
                    <a:gd name="T4" fmla="*/ 288 w 288"/>
                    <a:gd name="T5" fmla="*/ 0 h 48"/>
                    <a:gd name="T6" fmla="*/ 0 w 288"/>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8">
                      <a:moveTo>
                        <a:pt x="0" y="0"/>
                      </a:moveTo>
                      <a:lnTo>
                        <a:pt x="144" y="48"/>
                      </a:lnTo>
                      <a:lnTo>
                        <a:pt x="288" y="0"/>
                      </a:lnTo>
                      <a:lnTo>
                        <a:pt x="0" y="0"/>
                      </a:lnTo>
                      <a:close/>
                    </a:path>
                  </a:pathLst>
                </a:custGeom>
                <a:solidFill>
                  <a:schemeClr val="bg1"/>
                </a:solidFill>
                <a:ln w="6350" cap="flat" cmpd="sng">
                  <a:solidFill>
                    <a:schemeClr val="tx1"/>
                  </a:solid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1" name="Rectangle 46"/>
              <p:cNvSpPr>
                <a:spLocks noChangeArrowheads="1"/>
              </p:cNvSpPr>
              <p:nvPr/>
            </p:nvSpPr>
            <p:spPr bwMode="auto">
              <a:xfrm>
                <a:off x="4944" y="3360"/>
                <a:ext cx="288" cy="192"/>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0" name="Group 19"/>
          <p:cNvGrpSpPr/>
          <p:nvPr/>
        </p:nvGrpSpPr>
        <p:grpSpPr>
          <a:xfrm>
            <a:off x="4495800" y="5043871"/>
            <a:ext cx="3022600" cy="623887"/>
            <a:chOff x="3657600" y="5319713"/>
            <a:chExt cx="3022600" cy="623887"/>
          </a:xfrm>
        </p:grpSpPr>
        <p:sp>
          <p:nvSpPr>
            <p:cNvPr id="63508" name="Text Box 80"/>
            <p:cNvSpPr txBox="1">
              <a:spLocks noChangeArrowheads="1"/>
            </p:cNvSpPr>
            <p:nvPr/>
          </p:nvSpPr>
          <p:spPr bwMode="auto">
            <a:xfrm>
              <a:off x="3657600" y="5319713"/>
              <a:ext cx="1828042" cy="371513"/>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MPI_Wait</a:t>
              </a:r>
              <a:r>
                <a:rPr kumimoji="0" lang="de-DE"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p:txBody>
        </p:sp>
        <p:sp>
          <p:nvSpPr>
            <p:cNvPr id="63509" name="Freeform 81"/>
            <p:cNvSpPr>
              <a:spLocks/>
            </p:cNvSpPr>
            <p:nvPr/>
          </p:nvSpPr>
          <p:spPr bwMode="auto">
            <a:xfrm>
              <a:off x="5447542" y="5441560"/>
              <a:ext cx="1018346" cy="331141"/>
            </a:xfrm>
            <a:custGeom>
              <a:avLst/>
              <a:gdLst>
                <a:gd name="T0" fmla="*/ 0 w 864"/>
                <a:gd name="T1" fmla="*/ 0 h 192"/>
                <a:gd name="T2" fmla="*/ 676 w 864"/>
                <a:gd name="T3" fmla="*/ 0 h 192"/>
                <a:gd name="T4" fmla="*/ 761 w 864"/>
                <a:gd name="T5" fmla="*/ 192 h 192"/>
                <a:gd name="T6" fmla="*/ 0 60000 65536"/>
                <a:gd name="T7" fmla="*/ 0 60000 65536"/>
                <a:gd name="T8" fmla="*/ 0 60000 65536"/>
              </a:gdLst>
              <a:ahLst/>
              <a:cxnLst>
                <a:cxn ang="T6">
                  <a:pos x="T0" y="T1"/>
                </a:cxn>
                <a:cxn ang="T7">
                  <a:pos x="T2" y="T3"/>
                </a:cxn>
                <a:cxn ang="T8">
                  <a:pos x="T4" y="T5"/>
                </a:cxn>
              </a:cxnLst>
              <a:rect l="0" t="0" r="r" b="b"/>
              <a:pathLst>
                <a:path w="864" h="192">
                  <a:moveTo>
                    <a:pt x="0" y="0"/>
                  </a:moveTo>
                  <a:lnTo>
                    <a:pt x="768" y="0"/>
                  </a:lnTo>
                  <a:lnTo>
                    <a:pt x="864" y="192"/>
                  </a:lnTo>
                </a:path>
              </a:pathLst>
            </a:custGeom>
            <a:noFill/>
            <a:ln w="12700" cap="flat" cmpd="sng">
              <a:solidFill>
                <a:schemeClr val="tx1"/>
              </a:solid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p:cNvGrpSpPr/>
            <p:nvPr/>
          </p:nvGrpSpPr>
          <p:grpSpPr>
            <a:xfrm>
              <a:off x="6313488" y="5699904"/>
              <a:ext cx="366712" cy="243696"/>
              <a:chOff x="6313488" y="5699904"/>
              <a:chExt cx="366712" cy="243696"/>
            </a:xfrm>
          </p:grpSpPr>
          <p:sp>
            <p:nvSpPr>
              <p:cNvPr id="63507" name="Line 79"/>
              <p:cNvSpPr>
                <a:spLocks noChangeShapeType="1"/>
              </p:cNvSpPr>
              <p:nvPr/>
            </p:nvSpPr>
            <p:spPr bwMode="auto">
              <a:xfrm flipH="1">
                <a:off x="6477000" y="5699904"/>
                <a:ext cx="203200" cy="243696"/>
              </a:xfrm>
              <a:prstGeom prst="line">
                <a:avLst/>
              </a:prstGeom>
              <a:noFill/>
              <a:ln w="38100">
                <a:solidFill>
                  <a:srgbClr val="0000FF"/>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10" name="Line 82"/>
              <p:cNvSpPr>
                <a:spLocks noChangeShapeType="1"/>
              </p:cNvSpPr>
              <p:nvPr/>
            </p:nvSpPr>
            <p:spPr bwMode="auto">
              <a:xfrm flipH="1">
                <a:off x="6396038" y="5699904"/>
                <a:ext cx="203200" cy="243696"/>
              </a:xfrm>
              <a:prstGeom prst="line">
                <a:avLst/>
              </a:prstGeom>
              <a:noFill/>
              <a:ln w="38100">
                <a:solidFill>
                  <a:srgbClr val="0000FF"/>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11" name="Line 83"/>
              <p:cNvSpPr>
                <a:spLocks noChangeShapeType="1"/>
              </p:cNvSpPr>
              <p:nvPr/>
            </p:nvSpPr>
            <p:spPr bwMode="auto">
              <a:xfrm flipH="1">
                <a:off x="6313488" y="5699904"/>
                <a:ext cx="203200" cy="243696"/>
              </a:xfrm>
              <a:prstGeom prst="line">
                <a:avLst/>
              </a:prstGeom>
              <a:noFill/>
              <a:ln w="38100">
                <a:solidFill>
                  <a:srgbClr val="0000FF"/>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70" name="Rectangle 69"/>
          <p:cNvSpPr/>
          <p:nvPr/>
        </p:nvSpPr>
        <p:spPr>
          <a:xfrm>
            <a:off x="181386" y="6629408"/>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3091236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90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9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45" grpId="0" autoUpdateAnimBg="0"/>
      <p:bldP spid="63907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Waiting for </a:t>
            </a:r>
            <a:r>
              <a:rPr lang="en-US" dirty="0" err="1">
                <a:latin typeface="Consolas" panose="020B0609020204030204" pitchFamily="49" charset="0"/>
              </a:rPr>
              <a:t>Isend</a:t>
            </a:r>
            <a:r>
              <a:rPr lang="en-US" dirty="0"/>
              <a:t>/</a:t>
            </a:r>
            <a:r>
              <a:rPr lang="en-US" dirty="0" err="1">
                <a:latin typeface="Consolas" panose="020B0609020204030204" pitchFamily="49" charset="0"/>
              </a:rPr>
              <a:t>Ireceive</a:t>
            </a:r>
            <a:r>
              <a:rPr lang="en-US" dirty="0"/>
              <a:t> to complete </a:t>
            </a:r>
          </a:p>
        </p:txBody>
      </p:sp>
      <p:sp>
        <p:nvSpPr>
          <p:cNvPr id="3" name="Content Placeholder 2"/>
          <p:cNvSpPr>
            <a:spLocks noGrp="1"/>
          </p:cNvSpPr>
          <p:nvPr>
            <p:ph idx="1"/>
          </p:nvPr>
        </p:nvSpPr>
        <p:spPr/>
        <p:txBody>
          <a:bodyPr/>
          <a:lstStyle/>
          <a:p>
            <a:r>
              <a:rPr lang="en-US" sz="1800" dirty="0"/>
              <a:t>Waiting on a single send</a:t>
            </a:r>
          </a:p>
          <a:p>
            <a:pPr marL="114300" indent="0">
              <a:buNone/>
            </a:pP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MPI_Wait</a:t>
            </a:r>
            <a:r>
              <a:rPr lang="en-US" sz="1600" dirty="0">
                <a:solidFill>
                  <a:prstClr val="black"/>
                </a:solidFill>
                <a:latin typeface="Consolas" pitchFamily="49" charset="0"/>
                <a:cs typeface="Consolas" pitchFamily="49" charset="0"/>
              </a:rPr>
              <a:t>(</a:t>
            </a:r>
            <a:r>
              <a:rPr lang="en-US" sz="1600" dirty="0" err="1">
                <a:solidFill>
                  <a:srgbClr val="FF00FF"/>
                </a:solidFill>
                <a:latin typeface="Consolas" pitchFamily="49" charset="0"/>
                <a:cs typeface="Consolas" pitchFamily="49" charset="0"/>
              </a:rPr>
              <a:t>MPI_Request</a:t>
            </a:r>
            <a:r>
              <a:rPr lang="en-US" sz="1600" dirty="0">
                <a:solidFill>
                  <a:prstClr val="black"/>
                </a:solidFill>
                <a:latin typeface="Consolas" pitchFamily="49" charset="0"/>
                <a:cs typeface="Consolas" pitchFamily="49" charset="0"/>
              </a:rPr>
              <a:t> *request, </a:t>
            </a:r>
            <a:r>
              <a:rPr lang="en-US" sz="1600" dirty="0" err="1">
                <a:solidFill>
                  <a:srgbClr val="FF00FF"/>
                </a:solidFill>
                <a:latin typeface="Consolas" pitchFamily="49" charset="0"/>
                <a:cs typeface="Consolas" pitchFamily="49" charset="0"/>
              </a:rPr>
              <a:t>MPI_Status</a:t>
            </a:r>
            <a:r>
              <a:rPr lang="en-US" sz="1600" dirty="0">
                <a:solidFill>
                  <a:prstClr val="black"/>
                </a:solidFill>
                <a:latin typeface="Consolas" pitchFamily="49" charset="0"/>
                <a:cs typeface="Consolas" pitchFamily="49" charset="0"/>
              </a:rPr>
              <a:t> *status);</a:t>
            </a:r>
          </a:p>
          <a:p>
            <a:pPr marL="0" indent="0">
              <a:buNone/>
            </a:pPr>
            <a:endParaRPr lang="en-US" sz="1800" dirty="0"/>
          </a:p>
          <a:p>
            <a:pPr marL="0" indent="0">
              <a:buNone/>
            </a:pPr>
            <a:endParaRPr lang="en-US" sz="1800" dirty="0"/>
          </a:p>
          <a:p>
            <a:r>
              <a:rPr lang="en-US" sz="1800" dirty="0"/>
              <a:t>Waiting on multiple sends (get status of all)</a:t>
            </a:r>
          </a:p>
          <a:p>
            <a:pPr lvl="1"/>
            <a:r>
              <a:rPr lang="en-US" sz="1600" dirty="0"/>
              <a:t>Till all complete, as a barrier</a:t>
            </a:r>
            <a:endParaRPr lang="en-US" sz="1600" dirty="0">
              <a:solidFill>
                <a:srgbClr val="0000FF"/>
              </a:solidFill>
              <a:latin typeface="Consolas" pitchFamily="49" charset="0"/>
              <a:cs typeface="Consolas" pitchFamily="49" charset="0"/>
            </a:endParaRPr>
          </a:p>
          <a:p>
            <a:pPr marL="114300" lvl="1" indent="0">
              <a:buNone/>
            </a:pP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MPI_Waitall</a:t>
            </a:r>
            <a:r>
              <a:rPr lang="en-US" sz="1600" dirty="0">
                <a:latin typeface="Consolas" pitchFamily="49" charset="0"/>
                <a:cs typeface="Consolas" pitchFamily="49" charset="0"/>
              </a:rPr>
              <a:t>(</a:t>
            </a:r>
            <a:r>
              <a:rPr lang="en-US" sz="1600" dirty="0" err="1">
                <a:solidFill>
                  <a:srgbClr val="0000FF"/>
                </a:solidFill>
                <a:latin typeface="Consolas" pitchFamily="49" charset="0"/>
                <a:cs typeface="Consolas" pitchFamily="49" charset="0"/>
              </a:rPr>
              <a:t>int</a:t>
            </a:r>
            <a:r>
              <a:rPr lang="en-US" sz="1600" dirty="0">
                <a:solidFill>
                  <a:srgbClr val="0000FF"/>
                </a:solidFill>
                <a:latin typeface="Consolas" pitchFamily="49" charset="0"/>
                <a:cs typeface="Consolas" pitchFamily="49" charset="0"/>
              </a:rPr>
              <a:t> </a:t>
            </a:r>
            <a:r>
              <a:rPr lang="en-US" sz="1600" dirty="0">
                <a:latin typeface="Consolas" pitchFamily="49" charset="0"/>
                <a:cs typeface="Consolas" pitchFamily="49" charset="0"/>
              </a:rPr>
              <a:t>count, </a:t>
            </a:r>
            <a:r>
              <a:rPr lang="en-US" sz="1600" dirty="0" err="1">
                <a:solidFill>
                  <a:srgbClr val="FF00FF"/>
                </a:solidFill>
                <a:latin typeface="Consolas" pitchFamily="49" charset="0"/>
                <a:cs typeface="Consolas" pitchFamily="49" charset="0"/>
              </a:rPr>
              <a:t>MPI_Request</a:t>
            </a:r>
            <a:r>
              <a:rPr lang="en-US" sz="1600" dirty="0">
                <a:latin typeface="Consolas" pitchFamily="49" charset="0"/>
                <a:cs typeface="Consolas" pitchFamily="49" charset="0"/>
              </a:rPr>
              <a:t> *requests, </a:t>
            </a:r>
            <a:r>
              <a:rPr lang="en-US" sz="1600" dirty="0" err="1">
                <a:solidFill>
                  <a:srgbClr val="FF00FF"/>
                </a:solidFill>
                <a:latin typeface="Consolas" pitchFamily="49" charset="0"/>
                <a:cs typeface="Consolas" pitchFamily="49" charset="0"/>
              </a:rPr>
              <a:t>MPI_Status</a:t>
            </a:r>
            <a:r>
              <a:rPr lang="en-US" sz="1600" dirty="0">
                <a:solidFill>
                  <a:srgbClr val="FF00FF"/>
                </a:solidFill>
                <a:latin typeface="Consolas" pitchFamily="49" charset="0"/>
                <a:cs typeface="Consolas" pitchFamily="49" charset="0"/>
              </a:rPr>
              <a:t> </a:t>
            </a:r>
            <a:r>
              <a:rPr lang="en-US" sz="1600" dirty="0">
                <a:latin typeface="Consolas" pitchFamily="49" charset="0"/>
                <a:cs typeface="Consolas" pitchFamily="49" charset="0"/>
              </a:rPr>
              <a:t>*statuses);</a:t>
            </a:r>
          </a:p>
          <a:p>
            <a:pPr lvl="1"/>
            <a:endParaRPr lang="en-US" sz="1400" dirty="0"/>
          </a:p>
          <a:p>
            <a:pPr lvl="1"/>
            <a:r>
              <a:rPr lang="en-US" sz="1600" dirty="0"/>
              <a:t>Till at least one completes</a:t>
            </a:r>
          </a:p>
          <a:p>
            <a:pPr marL="114300" lvl="1" indent="0">
              <a:buNone/>
            </a:pP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MPI_Waitany</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int </a:t>
            </a:r>
            <a:r>
              <a:rPr lang="en-US" sz="1600" dirty="0">
                <a:latin typeface="Consolas" pitchFamily="49" charset="0"/>
                <a:cs typeface="Consolas" pitchFamily="49" charset="0"/>
              </a:rPr>
              <a:t>count, </a:t>
            </a:r>
            <a:r>
              <a:rPr lang="en-US" sz="1600" dirty="0" err="1">
                <a:solidFill>
                  <a:srgbClr val="FF00FF"/>
                </a:solidFill>
                <a:latin typeface="Consolas" pitchFamily="49" charset="0"/>
                <a:cs typeface="Consolas" pitchFamily="49" charset="0"/>
              </a:rPr>
              <a:t>MPI_Request</a:t>
            </a:r>
            <a:r>
              <a:rPr lang="en-US" sz="1600" dirty="0">
                <a:latin typeface="Consolas" pitchFamily="49" charset="0"/>
                <a:cs typeface="Consolas" pitchFamily="49" charset="0"/>
              </a:rPr>
              <a:t> *requests,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*index, </a:t>
            </a:r>
            <a:r>
              <a:rPr lang="en-US" sz="1600" dirty="0" err="1">
                <a:solidFill>
                  <a:srgbClr val="FF00FF"/>
                </a:solidFill>
                <a:latin typeface="Consolas" pitchFamily="49" charset="0"/>
                <a:cs typeface="Consolas" pitchFamily="49" charset="0"/>
              </a:rPr>
              <a:t>MPI_Status</a:t>
            </a:r>
            <a:r>
              <a:rPr lang="en-US" sz="1600" dirty="0">
                <a:latin typeface="Consolas" pitchFamily="49" charset="0"/>
                <a:cs typeface="Consolas" pitchFamily="49" charset="0"/>
              </a:rPr>
              <a:t> *status);</a:t>
            </a:r>
          </a:p>
          <a:p>
            <a:pPr lvl="1"/>
            <a:endParaRPr lang="en-US" sz="1400" dirty="0"/>
          </a:p>
          <a:p>
            <a:pPr lvl="1"/>
            <a:r>
              <a:rPr lang="en-US" sz="1600" dirty="0"/>
              <a:t>Helps monitor progressive completions (see also </a:t>
            </a:r>
            <a:r>
              <a:rPr lang="en-US" sz="1600" dirty="0">
                <a:hlinkClick r:id="rId3"/>
              </a:rPr>
              <a:t>here</a:t>
            </a:r>
            <a:r>
              <a:rPr lang="en-US" sz="1600" dirty="0"/>
              <a:t>)</a:t>
            </a:r>
          </a:p>
          <a:p>
            <a:pPr marL="114300" lvl="1" indent="0">
              <a:buNone/>
            </a:pP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MPI_Waitsome</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incount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MPI_Request</a:t>
            </a:r>
            <a:r>
              <a:rPr lang="en-US" sz="1600" dirty="0">
                <a:solidFill>
                  <a:srgbClr val="FF00FF"/>
                </a:solidFill>
                <a:latin typeface="Consolas" pitchFamily="49" charset="0"/>
                <a:cs typeface="Consolas" pitchFamily="49" charset="0"/>
              </a:rPr>
              <a:t> </a:t>
            </a:r>
            <a:r>
              <a:rPr lang="en-US" sz="1600" dirty="0">
                <a:latin typeface="Consolas" pitchFamily="49" charset="0"/>
                <a:cs typeface="Consolas" pitchFamily="49" charset="0"/>
              </a:rPr>
              <a:t>*requests,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outcount</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*indices, </a:t>
            </a:r>
            <a:r>
              <a:rPr lang="en-US" sz="1600" dirty="0" err="1">
                <a:solidFill>
                  <a:srgbClr val="FF00FF"/>
                </a:solidFill>
                <a:latin typeface="Consolas" pitchFamily="49" charset="0"/>
                <a:cs typeface="Consolas" pitchFamily="49" charset="0"/>
              </a:rPr>
              <a:t>MPI_Status</a:t>
            </a:r>
            <a:r>
              <a:rPr lang="en-US" sz="1600" dirty="0">
                <a:latin typeface="Consolas" pitchFamily="49" charset="0"/>
                <a:cs typeface="Consolas" pitchFamily="49" charset="0"/>
              </a:rPr>
              <a:t> *statuses)</a:t>
            </a:r>
            <a:r>
              <a:rPr lang="en-US" sz="1800" dirty="0"/>
              <a:t>;</a:t>
            </a:r>
            <a:endParaRPr lang="en-US" sz="1600"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0" y="6642556"/>
            <a:ext cx="8140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[Alexander]→</a:t>
            </a:r>
          </a:p>
        </p:txBody>
      </p:sp>
      <p:grpSp>
        <p:nvGrpSpPr>
          <p:cNvPr id="10" name="Group 9"/>
          <p:cNvGrpSpPr/>
          <p:nvPr/>
        </p:nvGrpSpPr>
        <p:grpSpPr>
          <a:xfrm>
            <a:off x="3195248" y="2180115"/>
            <a:ext cx="397866" cy="453634"/>
            <a:chOff x="3195248" y="2180115"/>
            <a:chExt cx="397866" cy="453634"/>
          </a:xfrm>
        </p:grpSpPr>
        <p:sp>
          <p:nvSpPr>
            <p:cNvPr id="8" name="Rectangle 7"/>
            <p:cNvSpPr/>
            <p:nvPr/>
          </p:nvSpPr>
          <p:spPr>
            <a:xfrm>
              <a:off x="3195248" y="2372139"/>
              <a:ext cx="397866"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[IN]</a:t>
              </a:r>
            </a:p>
          </p:txBody>
        </p:sp>
        <p:sp>
          <p:nvSpPr>
            <p:cNvPr id="9" name="Right Arrow 8"/>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 name="Group 10"/>
          <p:cNvGrpSpPr/>
          <p:nvPr/>
        </p:nvGrpSpPr>
        <p:grpSpPr>
          <a:xfrm>
            <a:off x="5469056" y="2180115"/>
            <a:ext cx="522900" cy="453634"/>
            <a:chOff x="3195248" y="2180115"/>
            <a:chExt cx="522900" cy="453634"/>
          </a:xfrm>
        </p:grpSpPr>
        <p:sp>
          <p:nvSpPr>
            <p:cNvPr id="12" name="Rectangle 11"/>
            <p:cNvSpPr/>
            <p:nvPr/>
          </p:nvSpPr>
          <p:spPr>
            <a:xfrm>
              <a:off x="3195248" y="2372139"/>
              <a:ext cx="522900"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[OUT]</a:t>
              </a:r>
            </a:p>
          </p:txBody>
        </p:sp>
        <p:sp>
          <p:nvSpPr>
            <p:cNvPr id="13" name="Right Arrow 12"/>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21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MPI_Test</a:t>
            </a:r>
            <a:endParaRPr lang="en-US" sz="3200" dirty="0"/>
          </a:p>
        </p:txBody>
      </p:sp>
      <p:sp>
        <p:nvSpPr>
          <p:cNvPr id="3" name="Content Placeholder 2"/>
          <p:cNvSpPr>
            <a:spLocks noGrp="1"/>
          </p:cNvSpPr>
          <p:nvPr>
            <p:ph idx="1"/>
          </p:nvPr>
        </p:nvSpPr>
        <p:spPr/>
        <p:txBody>
          <a:bodyPr>
            <a:normAutofit/>
          </a:bodyPr>
          <a:lstStyle/>
          <a:p>
            <a:r>
              <a:rPr lang="en-US" sz="2000" dirty="0"/>
              <a:t>When completed, </a:t>
            </a:r>
            <a:r>
              <a:rPr lang="en-US" sz="2000" dirty="0">
                <a:latin typeface="Courier New" panose="02070309020205020404" pitchFamily="49" charset="0"/>
                <a:cs typeface="Courier New" panose="02070309020205020404" pitchFamily="49" charset="0"/>
              </a:rPr>
              <a:t>flag</a:t>
            </a:r>
            <a:r>
              <a:rPr lang="en-US" sz="2000" dirty="0"/>
              <a:t> is true</a:t>
            </a:r>
          </a:p>
          <a:p>
            <a:pPr marL="0" indent="0">
              <a:buNone/>
            </a:pP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MPI_Test</a:t>
            </a:r>
            <a:r>
              <a:rPr lang="en-US" sz="1600" dirty="0">
                <a:latin typeface="Consolas" pitchFamily="49" charset="0"/>
                <a:cs typeface="Consolas" pitchFamily="49" charset="0"/>
              </a:rPr>
              <a:t>(</a:t>
            </a:r>
            <a:r>
              <a:rPr lang="en-US" sz="1600" dirty="0" err="1">
                <a:solidFill>
                  <a:srgbClr val="FF00FF"/>
                </a:solidFill>
                <a:latin typeface="Consolas" pitchFamily="49" charset="0"/>
                <a:cs typeface="Consolas" pitchFamily="49" charset="0"/>
              </a:rPr>
              <a:t>MPI_Request</a:t>
            </a:r>
            <a:r>
              <a:rPr lang="en-US" sz="1600" dirty="0">
                <a:latin typeface="Consolas" pitchFamily="49" charset="0"/>
                <a:cs typeface="Consolas" pitchFamily="49" charset="0"/>
              </a:rPr>
              <a:t> *request, </a:t>
            </a: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*flag, </a:t>
            </a:r>
            <a:r>
              <a:rPr lang="en-US" sz="1600" dirty="0" err="1">
                <a:solidFill>
                  <a:srgbClr val="FF00FF"/>
                </a:solidFill>
                <a:latin typeface="Consolas" pitchFamily="49" charset="0"/>
                <a:cs typeface="Consolas" pitchFamily="49" charset="0"/>
              </a:rPr>
              <a:t>MPI_Status</a:t>
            </a:r>
            <a:r>
              <a:rPr lang="en-US" sz="1600" dirty="0">
                <a:latin typeface="Consolas" pitchFamily="49" charset="0"/>
                <a:cs typeface="Consolas" pitchFamily="49" charset="0"/>
              </a:rPr>
              <a:t> *status);</a:t>
            </a:r>
          </a:p>
          <a:p>
            <a:pPr marL="0" indent="0">
              <a:buNone/>
            </a:pPr>
            <a:endParaRPr lang="en-US" sz="1600" dirty="0">
              <a:latin typeface="Consolas" pitchFamily="49" charset="0"/>
              <a:cs typeface="Consolas" pitchFamily="49" charset="0"/>
            </a:endParaRPr>
          </a:p>
          <a:p>
            <a:endParaRPr lang="en-US" sz="2000" dirty="0"/>
          </a:p>
          <a:p>
            <a:r>
              <a:rPr lang="en-US" sz="2000" dirty="0"/>
              <a:t>Similar in meaning to </a:t>
            </a:r>
            <a:r>
              <a:rPr lang="en-US" sz="2000" dirty="0" err="1">
                <a:latin typeface="Courier New" panose="02070309020205020404" pitchFamily="49" charset="0"/>
                <a:cs typeface="Courier New" panose="02070309020205020404" pitchFamily="49" charset="0"/>
              </a:rPr>
              <a:t>MPI_Waitsome</a:t>
            </a:r>
            <a:r>
              <a:rPr lang="en-US" sz="2000" dirty="0">
                <a:latin typeface="Consolas" panose="020B0609020204030204" pitchFamily="49" charset="0"/>
              </a:rPr>
              <a:t>, except </a:t>
            </a:r>
            <a:r>
              <a:rPr lang="en-US" sz="2000" dirty="0" err="1">
                <a:latin typeface="Consolas" panose="020B0609020204030204" pitchFamily="49" charset="0"/>
              </a:rPr>
              <a:t>nonblocking</a:t>
            </a:r>
            <a:endParaRPr lang="en-US" sz="2000" dirty="0">
              <a:latin typeface="Consolas" panose="020B0609020204030204" pitchFamily="49" charset="0"/>
            </a:endParaRPr>
          </a:p>
          <a:p>
            <a:pPr marL="0" indent="0">
              <a:buNone/>
              <a:tabLst>
                <a:tab pos="1712913" algn="l"/>
              </a:tabLst>
            </a:pPr>
            <a:endParaRPr lang="en-US" sz="1600" dirty="0">
              <a:latin typeface="Consolas" pitchFamily="49" charset="0"/>
              <a:cs typeface="Consolas" pitchFamily="49" charset="0"/>
            </a:endParaRPr>
          </a:p>
          <a:p>
            <a:pPr marL="0" indent="0">
              <a:buClr>
                <a:srgbClr val="330066"/>
              </a:buClr>
              <a:buNone/>
            </a:pP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MPI_Testall</a:t>
            </a:r>
            <a:r>
              <a:rPr lang="en-US" sz="1600" dirty="0">
                <a:solidFill>
                  <a:srgbClr val="000000"/>
                </a:solidFill>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count, </a:t>
            </a:r>
            <a:r>
              <a:rPr lang="en-US" sz="1600" dirty="0" err="1">
                <a:solidFill>
                  <a:srgbClr val="FF00FF"/>
                </a:solidFill>
                <a:latin typeface="Consolas" pitchFamily="49" charset="0"/>
                <a:cs typeface="Consolas" pitchFamily="49" charset="0"/>
              </a:rPr>
              <a:t>MPI_Request</a:t>
            </a:r>
            <a:r>
              <a:rPr lang="en-US" sz="1600" dirty="0">
                <a:solidFill>
                  <a:srgbClr val="000000"/>
                </a:solidFill>
                <a:latin typeface="Consolas" pitchFamily="49" charset="0"/>
                <a:cs typeface="Consolas" pitchFamily="49" charset="0"/>
              </a:rPr>
              <a:t> *requests, </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*flag,</a:t>
            </a:r>
            <a:r>
              <a:rPr lang="en-US" sz="1600" dirty="0">
                <a:solidFill>
                  <a:srgbClr val="FF00FF"/>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MPI_Status</a:t>
            </a:r>
            <a:r>
              <a:rPr lang="en-US" sz="1600" dirty="0">
                <a:solidFill>
                  <a:srgbClr val="000000"/>
                </a:solidFill>
                <a:latin typeface="Consolas" pitchFamily="49" charset="0"/>
                <a:cs typeface="Consolas" pitchFamily="49" charset="0"/>
              </a:rPr>
              <a:t> *statuses);</a:t>
            </a:r>
          </a:p>
          <a:p>
            <a:pPr marL="0" indent="0">
              <a:buClr>
                <a:srgbClr val="330066"/>
              </a:buClr>
              <a:buNone/>
              <a:tabLst>
                <a:tab pos="1770063" algn="l"/>
              </a:tabLst>
            </a:pPr>
            <a:endParaRPr lang="en-US" sz="1600" dirty="0">
              <a:solidFill>
                <a:srgbClr val="0000FF"/>
              </a:solidFill>
              <a:latin typeface="Consolas" pitchFamily="49" charset="0"/>
              <a:cs typeface="Consolas" pitchFamily="49" charset="0"/>
            </a:endParaRPr>
          </a:p>
          <a:p>
            <a:pPr marL="0" indent="0">
              <a:buClr>
                <a:srgbClr val="330066"/>
              </a:buClr>
              <a:buNone/>
              <a:tabLst>
                <a:tab pos="1546225" algn="l"/>
              </a:tabLst>
            </a:pP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MPI_Testany</a:t>
            </a:r>
            <a:r>
              <a:rPr lang="en-US" sz="1600" dirty="0">
                <a:solidFill>
                  <a:srgbClr val="000000"/>
                </a:solidFill>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count, </a:t>
            </a:r>
            <a:r>
              <a:rPr lang="en-US" sz="1600" dirty="0" err="1">
                <a:solidFill>
                  <a:srgbClr val="FF00FF"/>
                </a:solidFill>
                <a:latin typeface="Consolas" pitchFamily="49" charset="0"/>
                <a:cs typeface="Consolas" pitchFamily="49" charset="0"/>
              </a:rPr>
              <a:t>MPI_Request</a:t>
            </a:r>
            <a:r>
              <a:rPr lang="en-US" sz="1600" dirty="0">
                <a:solidFill>
                  <a:srgbClr val="000000"/>
                </a:solidFill>
                <a:latin typeface="Consolas" pitchFamily="49" charset="0"/>
                <a:cs typeface="Consolas" pitchFamily="49" charset="0"/>
              </a:rPr>
              <a:t> *requests, </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*index, </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*flag, </a:t>
            </a:r>
            <a:r>
              <a:rPr lang="en-US" sz="1600" dirty="0" err="1">
                <a:solidFill>
                  <a:srgbClr val="FF00FF"/>
                </a:solidFill>
                <a:latin typeface="Consolas" pitchFamily="49" charset="0"/>
                <a:cs typeface="Consolas" pitchFamily="49" charset="0"/>
              </a:rPr>
              <a:t>MPI_Status</a:t>
            </a:r>
            <a:r>
              <a:rPr lang="en-US" sz="1600" dirty="0">
                <a:solidFill>
                  <a:srgbClr val="000000"/>
                </a:solidFill>
                <a:latin typeface="Consolas" pitchFamily="49" charset="0"/>
                <a:cs typeface="Consolas" pitchFamily="49" charset="0"/>
              </a:rPr>
              <a:t> *status);</a:t>
            </a:r>
          </a:p>
          <a:p>
            <a:pPr lvl="0"/>
            <a:endParaRPr lang="en-US" sz="2000" dirty="0">
              <a:solidFill>
                <a:prstClr val="black"/>
              </a:solidFill>
              <a:latin typeface="Consolas" panose="020B0609020204030204" pitchFamily="49" charset="0"/>
            </a:endParaRPr>
          </a:p>
          <a:p>
            <a:pPr marL="0" lvl="0" indent="0">
              <a:buNone/>
              <a:tabLst>
                <a:tab pos="1712913" algn="l"/>
              </a:tabLst>
            </a:pP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MPI_Testsome</a:t>
            </a:r>
            <a:r>
              <a:rPr lang="en-US" sz="1600" dirty="0">
                <a:solidFill>
                  <a:prstClr val="black"/>
                </a:solidFill>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incount</a:t>
            </a:r>
            <a:r>
              <a:rPr lang="en-US" sz="1600" dirty="0">
                <a:solidFill>
                  <a:prstClr val="black"/>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MPI_Request</a:t>
            </a:r>
            <a:r>
              <a:rPr lang="en-US" sz="1600" dirty="0">
                <a:solidFill>
                  <a:prstClr val="black"/>
                </a:solidFill>
                <a:latin typeface="Consolas" pitchFamily="49" charset="0"/>
                <a:cs typeface="Consolas" pitchFamily="49" charset="0"/>
              </a:rPr>
              <a:t> *requests, </a:t>
            </a: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*outcount, </a:t>
            </a: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*indices, </a:t>
            </a:r>
            <a:r>
              <a:rPr lang="en-US" sz="1600" dirty="0" err="1">
                <a:solidFill>
                  <a:srgbClr val="FF00FF"/>
                </a:solidFill>
                <a:latin typeface="Consolas" pitchFamily="49" charset="0"/>
                <a:cs typeface="Consolas" pitchFamily="49" charset="0"/>
              </a:rPr>
              <a:t>MPI_Status</a:t>
            </a:r>
            <a:r>
              <a:rPr lang="en-US" sz="1600" dirty="0">
                <a:solidFill>
                  <a:prstClr val="black"/>
                </a:solidFill>
                <a:latin typeface="Consolas" pitchFamily="49" charset="0"/>
                <a:cs typeface="Consolas" pitchFamily="49" charset="0"/>
              </a:rPr>
              <a:t> *statuses);</a:t>
            </a:r>
          </a:p>
          <a:p>
            <a:pPr lvl="0">
              <a:buClr>
                <a:srgbClr val="330066"/>
              </a:buClr>
            </a:pPr>
            <a:endParaRPr lang="en-US" sz="2000" dirty="0">
              <a:solidFill>
                <a:srgbClr val="000000"/>
              </a:solidFill>
            </a:endParaRPr>
          </a:p>
          <a:p>
            <a:pPr marL="0" indent="0">
              <a:buNone/>
            </a:pPr>
            <a:endParaRPr lang="en-US" sz="2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147344" y="6642556"/>
            <a:ext cx="8140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[Alexander]→</a:t>
            </a:r>
          </a:p>
        </p:txBody>
      </p:sp>
      <p:grpSp>
        <p:nvGrpSpPr>
          <p:cNvPr id="6" name="Group 5"/>
          <p:cNvGrpSpPr/>
          <p:nvPr/>
        </p:nvGrpSpPr>
        <p:grpSpPr>
          <a:xfrm>
            <a:off x="3143042" y="2219010"/>
            <a:ext cx="397866" cy="453634"/>
            <a:chOff x="3195248" y="2180115"/>
            <a:chExt cx="397866" cy="453634"/>
          </a:xfrm>
        </p:grpSpPr>
        <p:sp>
          <p:nvSpPr>
            <p:cNvPr id="7" name="Rectangle 6"/>
            <p:cNvSpPr/>
            <p:nvPr/>
          </p:nvSpPr>
          <p:spPr>
            <a:xfrm>
              <a:off x="3195248" y="2372139"/>
              <a:ext cx="397866"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[IN]</a:t>
              </a:r>
            </a:p>
          </p:txBody>
        </p:sp>
        <p:sp>
          <p:nvSpPr>
            <p:cNvPr id="8" name="Right Arrow 7"/>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 name="Group 8"/>
          <p:cNvGrpSpPr/>
          <p:nvPr/>
        </p:nvGrpSpPr>
        <p:grpSpPr>
          <a:xfrm>
            <a:off x="6655083" y="2218215"/>
            <a:ext cx="522900" cy="453634"/>
            <a:chOff x="3195248" y="2180115"/>
            <a:chExt cx="522900" cy="453634"/>
          </a:xfrm>
        </p:grpSpPr>
        <p:sp>
          <p:nvSpPr>
            <p:cNvPr id="10" name="Rectangle 9"/>
            <p:cNvSpPr/>
            <p:nvPr/>
          </p:nvSpPr>
          <p:spPr>
            <a:xfrm>
              <a:off x="3195248" y="2372139"/>
              <a:ext cx="522900"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[OUT]</a:t>
              </a:r>
            </a:p>
          </p:txBody>
        </p:sp>
        <p:sp>
          <p:nvSpPr>
            <p:cNvPr id="11" name="Right Arrow 10"/>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 name="Group 11"/>
          <p:cNvGrpSpPr/>
          <p:nvPr/>
        </p:nvGrpSpPr>
        <p:grpSpPr>
          <a:xfrm>
            <a:off x="4636675" y="2218215"/>
            <a:ext cx="522900" cy="453634"/>
            <a:chOff x="3195248" y="2180115"/>
            <a:chExt cx="522900" cy="453634"/>
          </a:xfrm>
        </p:grpSpPr>
        <p:sp>
          <p:nvSpPr>
            <p:cNvPr id="13" name="Rectangle 12"/>
            <p:cNvSpPr/>
            <p:nvPr/>
          </p:nvSpPr>
          <p:spPr>
            <a:xfrm>
              <a:off x="3195248" y="2372139"/>
              <a:ext cx="522900"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[OUT]</a:t>
              </a:r>
            </a:p>
          </p:txBody>
        </p:sp>
        <p:sp>
          <p:nvSpPr>
            <p:cNvPr id="14" name="Right Arrow 13"/>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78309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Another helper, at the receiving end: </a:t>
            </a:r>
            <a:r>
              <a:rPr lang="en-US" sz="3200" dirty="0" err="1">
                <a:solidFill>
                  <a:srgbClr val="FFC000"/>
                </a:solidFill>
                <a:ea typeface="+mn-ea"/>
                <a:cs typeface="Consolas" pitchFamily="49" charset="0"/>
              </a:rPr>
              <a:t>MPI_Probe</a:t>
            </a:r>
            <a:r>
              <a:rPr lang="en-US" sz="3200" dirty="0"/>
              <a:t> / </a:t>
            </a:r>
            <a:r>
              <a:rPr lang="en-US" sz="3200" dirty="0" err="1">
                <a:solidFill>
                  <a:srgbClr val="FFC000"/>
                </a:solidFill>
                <a:ea typeface="+mn-ea"/>
                <a:cs typeface="Consolas" pitchFamily="49" charset="0"/>
              </a:rPr>
              <a:t>MPI_Iprobe</a:t>
            </a:r>
            <a:r>
              <a:rPr lang="en-US" sz="3200" dirty="0"/>
              <a:t>  [1/2]</a:t>
            </a:r>
            <a:endParaRPr lang="en-US" sz="3200" dirty="0">
              <a:solidFill>
                <a:srgbClr val="FF00FF"/>
              </a:solidFill>
              <a:ea typeface="+mn-ea"/>
              <a:cs typeface="Consolas" pitchFamily="49" charset="0"/>
            </a:endParaRPr>
          </a:p>
        </p:txBody>
      </p:sp>
      <p:sp>
        <p:nvSpPr>
          <p:cNvPr id="3" name="Content Placeholder 2"/>
          <p:cNvSpPr>
            <a:spLocks noGrp="1"/>
          </p:cNvSpPr>
          <p:nvPr>
            <p:ph idx="1"/>
          </p:nvPr>
        </p:nvSpPr>
        <p:spPr/>
        <p:txBody>
          <a:bodyPr/>
          <a:lstStyle/>
          <a:p>
            <a:endParaRPr lang="en-US" sz="2000" dirty="0"/>
          </a:p>
          <a:p>
            <a:endParaRPr lang="en-US" sz="2000" dirty="0"/>
          </a:p>
          <a:p>
            <a:r>
              <a:rPr lang="en-US" sz="2000" dirty="0"/>
              <a:t>The </a:t>
            </a:r>
            <a:r>
              <a:rPr lang="en-US" sz="2000" dirty="0">
                <a:solidFill>
                  <a:srgbClr val="0070C0"/>
                </a:solidFill>
                <a:latin typeface="Consolas" pitchFamily="49" charset="0"/>
                <a:cs typeface="Consolas" pitchFamily="49" charset="0"/>
              </a:rPr>
              <a:t>MPI_PROBE</a:t>
            </a:r>
            <a:r>
              <a:rPr lang="en-US" sz="2000" dirty="0"/>
              <a:t> and </a:t>
            </a:r>
            <a:r>
              <a:rPr lang="en-US" sz="2000" dirty="0">
                <a:solidFill>
                  <a:srgbClr val="0070C0"/>
                </a:solidFill>
                <a:latin typeface="Consolas" pitchFamily="49" charset="0"/>
                <a:cs typeface="Consolas" pitchFamily="49" charset="0"/>
              </a:rPr>
              <a:t>MPI_IPROBE</a:t>
            </a:r>
            <a:r>
              <a:rPr lang="en-US" sz="2000" dirty="0">
                <a:solidFill>
                  <a:srgbClr val="FF00FF"/>
                </a:solidFill>
                <a:latin typeface="Consolas" pitchFamily="49" charset="0"/>
                <a:cs typeface="Consolas" pitchFamily="49" charset="0"/>
              </a:rPr>
              <a:t> </a:t>
            </a:r>
            <a:r>
              <a:rPr lang="en-US" sz="2000" dirty="0"/>
              <a:t>operations allow incoming messages to be queried prior to receiving them</a:t>
            </a:r>
          </a:p>
          <a:p>
            <a:endParaRPr lang="en-US" sz="2000" dirty="0"/>
          </a:p>
          <a:p>
            <a:endParaRPr lang="en-US" sz="2000" dirty="0"/>
          </a:p>
          <a:p>
            <a:r>
              <a:rPr lang="en-US" sz="2000" dirty="0"/>
              <a:t>The user can then decide how to receive a message, based on the information returned by the probe</a:t>
            </a:r>
          </a:p>
          <a:p>
            <a:pPr lvl="1"/>
            <a:r>
              <a:rPr lang="en-US" sz="1600" dirty="0"/>
              <a:t>The information of interest returned in the status handler</a:t>
            </a:r>
          </a:p>
          <a:p>
            <a:endParaRPr lang="en-US" sz="2000" dirty="0"/>
          </a:p>
          <a:p>
            <a:endParaRPr lang="en-US" sz="2000" dirty="0"/>
          </a:p>
          <a:p>
            <a:r>
              <a:rPr lang="en-US" sz="2000" dirty="0"/>
              <a:t>In particular, user may allocate memory for the receive buffer, according to the size of the probed message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Arrow: Down 4">
            <a:extLst>
              <a:ext uri="{FF2B5EF4-FFF2-40B4-BE49-F238E27FC236}">
                <a16:creationId xmlns:a16="http://schemas.microsoft.com/office/drawing/2014/main" id="{E8A8105B-B979-430A-AF67-B9DCA9992AB2}"/>
              </a:ext>
            </a:extLst>
          </p:cNvPr>
          <p:cNvSpPr/>
          <p:nvPr/>
        </p:nvSpPr>
        <p:spPr>
          <a:xfrm flipV="1">
            <a:off x="4380931" y="589909"/>
            <a:ext cx="300251" cy="34801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9159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normAutofit/>
          </a:bodyPr>
          <a:lstStyle/>
          <a:p>
            <a:r>
              <a:rPr lang="en-US" dirty="0"/>
              <a:t>Probe prior to receive </a:t>
            </a:r>
            <a:r>
              <a:rPr lang="en-US" sz="3600" dirty="0"/>
              <a:t> [2/2]</a:t>
            </a:r>
            <a:endParaRPr lang="en-US" dirty="0"/>
          </a:p>
        </p:txBody>
      </p:sp>
      <p:sp>
        <p:nvSpPr>
          <p:cNvPr id="30722" name="Rectangle 3"/>
          <p:cNvSpPr>
            <a:spLocks noGrp="1" noChangeArrowheads="1"/>
          </p:cNvSpPr>
          <p:nvPr>
            <p:ph idx="1"/>
          </p:nvPr>
        </p:nvSpPr>
        <p:spPr/>
        <p:txBody>
          <a:bodyPr/>
          <a:lstStyle/>
          <a:p>
            <a:endParaRPr lang="en-US" sz="2000" dirty="0"/>
          </a:p>
          <a:p>
            <a:r>
              <a:rPr lang="en-US" dirty="0"/>
              <a:t>Function comes in two flavors: blocking and non-blocking</a:t>
            </a:r>
          </a:p>
          <a:p>
            <a:endParaRPr lang="en-US" sz="2800" dirty="0">
              <a:latin typeface="Tahoma" panose="020B0604030504040204" pitchFamily="34" charset="0"/>
            </a:endParaRPr>
          </a:p>
          <a:p>
            <a:r>
              <a:rPr lang="en-US" dirty="0"/>
              <a:t>Blocking probing, wait till match</a:t>
            </a:r>
          </a:p>
          <a:p>
            <a:pPr marL="460375" lvl="1" indent="0">
              <a:buNone/>
            </a:pPr>
            <a:r>
              <a:rPr lang="en-US" sz="1600" dirty="0" err="1">
                <a:solidFill>
                  <a:srgbClr val="0000FF"/>
                </a:solidFill>
                <a:latin typeface="Consolas" pitchFamily="49" charset="0"/>
                <a:cs typeface="Consolas" pitchFamily="49" charset="0"/>
              </a:rPr>
              <a:t>int</a:t>
            </a:r>
            <a:r>
              <a:rPr lang="en-US" sz="1600" dirty="0">
                <a:solidFill>
                  <a:srgbClr val="FF00FF"/>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MPI_Probe</a:t>
            </a:r>
            <a:r>
              <a:rPr lang="en-US" sz="1600" dirty="0">
                <a:latin typeface="Consolas" pitchFamily="49" charset="0"/>
                <a:cs typeface="Consolas" pitchFamily="49" charset="0"/>
              </a:rPr>
              <a:t>(</a:t>
            </a: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source, </a:t>
            </a: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tag, </a:t>
            </a:r>
            <a:r>
              <a:rPr lang="en-US" sz="1600" dirty="0" err="1">
                <a:solidFill>
                  <a:srgbClr val="FF00FF"/>
                </a:solidFill>
                <a:latin typeface="Consolas" pitchFamily="49" charset="0"/>
                <a:cs typeface="Consolas" pitchFamily="49" charset="0"/>
              </a:rPr>
              <a:t>MPI_Comm</a:t>
            </a:r>
            <a:r>
              <a:rPr lang="en-US" sz="1600" dirty="0">
                <a:latin typeface="Consolas" pitchFamily="49" charset="0"/>
                <a:cs typeface="Consolas" pitchFamily="49" charset="0"/>
              </a:rPr>
              <a:t> </a:t>
            </a:r>
            <a:r>
              <a:rPr lang="en-US" sz="1600" dirty="0" err="1">
                <a:latin typeface="Consolas" pitchFamily="49" charset="0"/>
                <a:cs typeface="Consolas" pitchFamily="49" charset="0"/>
              </a:rPr>
              <a:t>comm</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MPI_Status</a:t>
            </a:r>
            <a:r>
              <a:rPr lang="en-US" sz="1600" dirty="0">
                <a:solidFill>
                  <a:srgbClr val="FF00FF"/>
                </a:solidFill>
                <a:latin typeface="Consolas" pitchFamily="49" charset="0"/>
                <a:cs typeface="Consolas" pitchFamily="49" charset="0"/>
              </a:rPr>
              <a:t> </a:t>
            </a:r>
            <a:r>
              <a:rPr lang="en-US" sz="1600" dirty="0">
                <a:latin typeface="Consolas" pitchFamily="49" charset="0"/>
                <a:cs typeface="Consolas" pitchFamily="49" charset="0"/>
              </a:rPr>
              <a:t>*status);</a:t>
            </a:r>
          </a:p>
          <a:p>
            <a:endParaRPr lang="en-US" sz="2800" dirty="0">
              <a:latin typeface="Tahoma" panose="020B0604030504040204" pitchFamily="34" charset="0"/>
            </a:endParaRPr>
          </a:p>
          <a:p>
            <a:endParaRPr lang="en-US" sz="2800" dirty="0">
              <a:latin typeface="Tahoma" panose="020B0604030504040204" pitchFamily="34" charset="0"/>
            </a:endParaRPr>
          </a:p>
          <a:p>
            <a:r>
              <a:rPr lang="en-US" dirty="0"/>
              <a:t>Non-blocking probing, </a:t>
            </a:r>
            <a:r>
              <a:rPr lang="en-US" dirty="0">
                <a:latin typeface="Consolas" panose="020B0609020204030204" pitchFamily="49" charset="0"/>
              </a:rPr>
              <a:t>flag</a:t>
            </a:r>
            <a:r>
              <a:rPr lang="en-US" dirty="0"/>
              <a:t> set to true if ready</a:t>
            </a:r>
          </a:p>
          <a:p>
            <a:pPr marL="282575" lvl="1" indent="0">
              <a:buNone/>
            </a:pPr>
            <a:r>
              <a:rPr lang="en-US" sz="1600" dirty="0">
                <a:solidFill>
                  <a:srgbClr val="0000FF"/>
                </a:solidFill>
                <a:latin typeface="Consolas" pitchFamily="49" charset="0"/>
                <a:cs typeface="Consolas" pitchFamily="49" charset="0"/>
              </a:rPr>
              <a:t> int</a:t>
            </a:r>
            <a:r>
              <a:rPr lang="en-US" sz="1600" dirty="0">
                <a:solidFill>
                  <a:srgbClr val="FF00FF"/>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MPI_Iprobe</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source,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tag, </a:t>
            </a:r>
            <a:r>
              <a:rPr lang="en-US" sz="1600" dirty="0" err="1">
                <a:solidFill>
                  <a:srgbClr val="FF00FF"/>
                </a:solidFill>
                <a:latin typeface="Consolas" pitchFamily="49" charset="0"/>
                <a:cs typeface="Consolas" pitchFamily="49" charset="0"/>
              </a:rPr>
              <a:t>MPI_Comm</a:t>
            </a:r>
            <a:r>
              <a:rPr lang="en-US" sz="1600" dirty="0">
                <a:latin typeface="Consolas" pitchFamily="49" charset="0"/>
                <a:cs typeface="Consolas" pitchFamily="49" charset="0"/>
              </a:rPr>
              <a:t> comm,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*flag, </a:t>
            </a:r>
            <a:r>
              <a:rPr lang="en-US" sz="1600" dirty="0" err="1">
                <a:solidFill>
                  <a:srgbClr val="FF00FF"/>
                </a:solidFill>
                <a:latin typeface="Consolas" pitchFamily="49" charset="0"/>
                <a:cs typeface="Consolas" pitchFamily="49" charset="0"/>
              </a:rPr>
              <a:t>MPI_Status</a:t>
            </a:r>
            <a:r>
              <a:rPr lang="en-US" sz="1600" dirty="0">
                <a:latin typeface="Consolas" pitchFamily="49" charset="0"/>
                <a:cs typeface="Consolas" pitchFamily="49" charset="0"/>
              </a:rPr>
              <a:t> *status);</a:t>
            </a:r>
          </a:p>
        </p:txBody>
      </p:sp>
      <p:sp>
        <p:nvSpPr>
          <p:cNvPr id="5"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0" y="6642556"/>
            <a:ext cx="8140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[Alexander]→</a:t>
            </a:r>
          </a:p>
        </p:txBody>
      </p:sp>
      <p:sp>
        <p:nvSpPr>
          <p:cNvPr id="2" name="Arrow: Down 1">
            <a:extLst>
              <a:ext uri="{FF2B5EF4-FFF2-40B4-BE49-F238E27FC236}">
                <a16:creationId xmlns:a16="http://schemas.microsoft.com/office/drawing/2014/main" id="{FF9EE7BF-CB0C-484B-B35E-8C1EF34AA346}"/>
              </a:ext>
            </a:extLst>
          </p:cNvPr>
          <p:cNvSpPr/>
          <p:nvPr/>
        </p:nvSpPr>
        <p:spPr>
          <a:xfrm>
            <a:off x="6871648" y="4728118"/>
            <a:ext cx="272955" cy="300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699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dirty="0"/>
              <a:t>MPI P2P Communication: Take Away Points</a:t>
            </a:r>
          </a:p>
        </p:txBody>
      </p:sp>
      <p:sp>
        <p:nvSpPr>
          <p:cNvPr id="18435" name="Rectangle 3"/>
          <p:cNvSpPr>
            <a:spLocks noGrp="1" noChangeArrowheads="1"/>
          </p:cNvSpPr>
          <p:nvPr>
            <p:ph idx="1"/>
          </p:nvPr>
        </p:nvSpPr>
        <p:spPr/>
        <p:txBody>
          <a:bodyPr/>
          <a:lstStyle/>
          <a:p>
            <a:pPr eaLnBrk="1" hangingPunct="1">
              <a:lnSpc>
                <a:spcPct val="90000"/>
              </a:lnSpc>
            </a:pPr>
            <a:endParaRPr lang="en-US" dirty="0"/>
          </a:p>
          <a:p>
            <a:pPr eaLnBrk="1" hangingPunct="1">
              <a:lnSpc>
                <a:spcPct val="90000"/>
              </a:lnSpc>
            </a:pPr>
            <a:r>
              <a:rPr lang="en-US" dirty="0"/>
              <a:t>Two </a:t>
            </a:r>
            <a:r>
              <a:rPr lang="en-US" u="sng" dirty="0"/>
              <a:t>types</a:t>
            </a:r>
            <a:r>
              <a:rPr lang="en-US" dirty="0"/>
              <a:t> of communication:</a:t>
            </a:r>
          </a:p>
          <a:p>
            <a:pPr marL="460375" lvl="1" indent="-230188"/>
            <a:r>
              <a:rPr lang="en-US" dirty="0"/>
              <a:t>Blocking:</a:t>
            </a:r>
          </a:p>
          <a:p>
            <a:pPr marL="755650" lvl="2" indent="-230188"/>
            <a:r>
              <a:rPr lang="en-US" sz="1700" dirty="0"/>
              <a:t>Safe to change content of buffer holding on to data in the MPI send call</a:t>
            </a:r>
          </a:p>
          <a:p>
            <a:pPr marL="460375" lvl="1" indent="-230188"/>
            <a:r>
              <a:rPr lang="en-US" dirty="0"/>
              <a:t>Non-blocking:</a:t>
            </a:r>
          </a:p>
          <a:p>
            <a:pPr marL="742950" lvl="2" indent="-169863"/>
            <a:r>
              <a:rPr lang="en-US" sz="1700" dirty="0"/>
              <a:t>Be careful with the data in the buffer, since you might step on/use it too soon</a:t>
            </a:r>
          </a:p>
          <a:p>
            <a:pPr marL="0" indent="0">
              <a:buNone/>
            </a:pPr>
            <a:endParaRPr lang="en-US" dirty="0"/>
          </a:p>
          <a:p>
            <a:pPr eaLnBrk="1" hangingPunct="1">
              <a:lnSpc>
                <a:spcPct val="90000"/>
              </a:lnSpc>
            </a:pPr>
            <a:r>
              <a:rPr lang="en-US" dirty="0"/>
              <a:t>MPI provides four </a:t>
            </a:r>
            <a:r>
              <a:rPr lang="en-US" u="sng" dirty="0"/>
              <a:t>modes</a:t>
            </a:r>
            <a:r>
              <a:rPr lang="en-US" dirty="0"/>
              <a:t> for these two types</a:t>
            </a:r>
          </a:p>
          <a:p>
            <a:pPr lvl="1" eaLnBrk="1" hangingPunct="1">
              <a:lnSpc>
                <a:spcPct val="90000"/>
              </a:lnSpc>
            </a:pPr>
            <a:r>
              <a:rPr lang="en-US" dirty="0"/>
              <a:t>standard, synchronous, buffered, ready</a:t>
            </a:r>
          </a:p>
          <a:p>
            <a:pPr lvl="1" eaLnBrk="1" hangingPunct="1">
              <a:lnSpc>
                <a:spcPct val="90000"/>
              </a:lnSpc>
            </a:pPr>
            <a:endParaRPr lang="en-US" dirty="0"/>
          </a:p>
          <a:p>
            <a:pPr>
              <a:lnSpc>
                <a:spcPct val="90000"/>
              </a:lnSpc>
            </a:pPr>
            <a:r>
              <a:rPr lang="en-US" dirty="0"/>
              <a:t>Beware of possible deadlock</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687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EE584C-3407-48E1-96B0-CA80085F6B31}"/>
              </a:ext>
            </a:extLst>
          </p:cNvPr>
          <p:cNvSpPr>
            <a:spLocks noGrp="1"/>
          </p:cNvSpPr>
          <p:nvPr>
            <p:ph type="title"/>
          </p:nvPr>
        </p:nvSpPr>
        <p:spPr/>
        <p:txBody>
          <a:bodyPr/>
          <a:lstStyle/>
          <a:p>
            <a:r>
              <a:rPr lang="en-US" dirty="0"/>
              <a:t>Quiz</a:t>
            </a:r>
          </a:p>
        </p:txBody>
      </p:sp>
      <p:sp>
        <p:nvSpPr>
          <p:cNvPr id="6" name="Content Placeholder 5">
            <a:extLst>
              <a:ext uri="{FF2B5EF4-FFF2-40B4-BE49-F238E27FC236}">
                <a16:creationId xmlns:a16="http://schemas.microsoft.com/office/drawing/2014/main" id="{B17CDCE8-917F-4C3D-96ED-A61721AB1433}"/>
              </a:ext>
            </a:extLst>
          </p:cNvPr>
          <p:cNvSpPr>
            <a:spLocks noGrp="1"/>
          </p:cNvSpPr>
          <p:nvPr>
            <p:ph idx="1"/>
          </p:nvPr>
        </p:nvSpPr>
        <p:spPr/>
        <p:txBody>
          <a:bodyPr/>
          <a:lstStyle/>
          <a:p>
            <a:endParaRPr lang="en-US" dirty="0"/>
          </a:p>
          <a:p>
            <a:endParaRPr lang="en-US" dirty="0"/>
          </a:p>
          <a:p>
            <a:r>
              <a:rPr lang="en-US" dirty="0"/>
              <a:t>How is </a:t>
            </a:r>
            <a:r>
              <a:rPr lang="en-US" dirty="0" err="1">
                <a:latin typeface="Consolas" panose="020B0609020204030204" pitchFamily="49" charset="0"/>
              </a:rPr>
              <a:t>MPI_Issend</a:t>
            </a:r>
            <a:r>
              <a:rPr lang="en-US" dirty="0"/>
              <a:t> supposed to work?</a:t>
            </a:r>
          </a:p>
          <a:p>
            <a:endParaRPr lang="en-US" dirty="0"/>
          </a:p>
          <a:p>
            <a:endParaRPr lang="en-US" dirty="0"/>
          </a:p>
          <a:p>
            <a:endParaRPr lang="en-US" dirty="0"/>
          </a:p>
          <a:p>
            <a:r>
              <a:rPr lang="en-US" dirty="0"/>
              <a:t>How is </a:t>
            </a:r>
            <a:r>
              <a:rPr lang="en-US" dirty="0" err="1">
                <a:latin typeface="Consolas" panose="020B0609020204030204" pitchFamily="49" charset="0"/>
              </a:rPr>
              <a:t>MPI_Ibsend</a:t>
            </a:r>
            <a:r>
              <a:rPr lang="en-US" dirty="0"/>
              <a:t> supposed to work?</a:t>
            </a:r>
          </a:p>
          <a:p>
            <a:pPr lvl="1"/>
            <a:endParaRPr lang="en-US" dirty="0"/>
          </a:p>
        </p:txBody>
      </p:sp>
      <p:sp>
        <p:nvSpPr>
          <p:cNvPr id="4" name="Slide Number Placeholder 3">
            <a:extLst>
              <a:ext uri="{FF2B5EF4-FFF2-40B4-BE49-F238E27FC236}">
                <a16:creationId xmlns:a16="http://schemas.microsoft.com/office/drawing/2014/main" id="{7EDBE8B5-7480-46AC-957C-EF14D9C8CF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9174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dirty="0"/>
              <a:t>Outline, Parallel Computing w/ MPI</a:t>
            </a:r>
          </a:p>
        </p:txBody>
      </p:sp>
      <p:sp>
        <p:nvSpPr>
          <p:cNvPr id="32771" name="Rectangle 3"/>
          <p:cNvSpPr>
            <a:spLocks noGrp="1" noChangeArrowheads="1"/>
          </p:cNvSpPr>
          <p:nvPr>
            <p:ph idx="1"/>
          </p:nvPr>
        </p:nvSpPr>
        <p:spPr/>
        <p:txBody>
          <a:bodyPr/>
          <a:lstStyle/>
          <a:p>
            <a:pPr eaLnBrk="1" hangingPunct="1">
              <a:lnSpc>
                <a:spcPct val="130000"/>
              </a:lnSpc>
            </a:pPr>
            <a:endParaRPr lang="en-US" dirty="0">
              <a:solidFill>
                <a:srgbClr val="BCBCBC"/>
              </a:solidFill>
            </a:endParaRPr>
          </a:p>
          <a:p>
            <a:pPr eaLnBrk="1" hangingPunct="1">
              <a:lnSpc>
                <a:spcPct val="130000"/>
              </a:lnSpc>
            </a:pPr>
            <a:r>
              <a:rPr lang="en-US" dirty="0">
                <a:solidFill>
                  <a:srgbClr val="BCBCBC"/>
                </a:solidFill>
              </a:rPr>
              <a:t>Introduction to message passing and MPI</a:t>
            </a:r>
          </a:p>
          <a:p>
            <a:pPr eaLnBrk="1" hangingPunct="1">
              <a:lnSpc>
                <a:spcPct val="130000"/>
              </a:lnSpc>
            </a:pPr>
            <a:r>
              <a:rPr lang="en-US" dirty="0">
                <a:solidFill>
                  <a:schemeClr val="bg1">
                    <a:lumMod val="75000"/>
                  </a:schemeClr>
                </a:solidFill>
              </a:rPr>
              <a:t>Point-to-Point Communication</a:t>
            </a:r>
          </a:p>
          <a:p>
            <a:pPr eaLnBrk="1" hangingPunct="1">
              <a:lnSpc>
                <a:spcPct val="130000"/>
              </a:lnSpc>
            </a:pPr>
            <a:r>
              <a:rPr lang="en-US" dirty="0"/>
              <a:t>Collective Actions</a:t>
            </a:r>
          </a:p>
          <a:p>
            <a:pPr eaLnBrk="1" hangingPunct="1">
              <a:lnSpc>
                <a:spcPct val="130000"/>
              </a:lnSpc>
            </a:pPr>
            <a:r>
              <a:rPr lang="en-US" dirty="0"/>
              <a:t>MPI Closing Remarks</a:t>
            </a:r>
          </a:p>
          <a:p>
            <a:pPr eaLnBrk="1" hangingPunct="1">
              <a:lnSpc>
                <a:spcPct val="130000"/>
              </a:lnSpc>
            </a:pPr>
            <a:endParaRPr lang="en-US"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14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p:txBody>
          <a:bodyPr>
            <a:normAutofit/>
          </a:bodyPr>
          <a:lstStyle/>
          <a:p>
            <a:pPr eaLnBrk="1" hangingPunct="1"/>
            <a:r>
              <a:rPr lang="en-US" dirty="0"/>
              <a:t>Collective Actions</a:t>
            </a:r>
          </a:p>
        </p:txBody>
      </p:sp>
      <p:sp>
        <p:nvSpPr>
          <p:cNvPr id="77829" name="Rectangle 3"/>
          <p:cNvSpPr>
            <a:spLocks noGrp="1" noChangeArrowheads="1"/>
          </p:cNvSpPr>
          <p:nvPr>
            <p:ph idx="1"/>
          </p:nvPr>
        </p:nvSpPr>
        <p:spPr/>
        <p:txBody>
          <a:bodyPr/>
          <a:lstStyle/>
          <a:p>
            <a:pPr eaLnBrk="1" hangingPunct="1"/>
            <a:endParaRPr lang="en-US" dirty="0"/>
          </a:p>
          <a:p>
            <a:r>
              <a:rPr lang="en-US" dirty="0"/>
              <a:t>Collective Actions: MPI actions involving a </a:t>
            </a:r>
            <a:r>
              <a:rPr lang="en-US" dirty="0">
                <a:solidFill>
                  <a:srgbClr val="0070C0"/>
                </a:solidFill>
              </a:rPr>
              <a:t>group</a:t>
            </a:r>
            <a:r>
              <a:rPr lang="en-US" dirty="0"/>
              <a:t> of processes</a:t>
            </a:r>
          </a:p>
          <a:p>
            <a:pPr lvl="1"/>
            <a:r>
              <a:rPr lang="en-US" sz="1900" dirty="0"/>
              <a:t>Thus far, we’ve talked about P2P communication only</a:t>
            </a:r>
          </a:p>
          <a:p>
            <a:pPr lvl="2"/>
            <a:endParaRPr lang="en-US" sz="1700" dirty="0"/>
          </a:p>
          <a:p>
            <a:pPr lvl="2"/>
            <a:endParaRPr lang="en-US" sz="1700" dirty="0"/>
          </a:p>
          <a:p>
            <a:pPr eaLnBrk="1" hangingPunct="1"/>
            <a:r>
              <a:rPr lang="en-US" dirty="0"/>
              <a:t>Must be called by </a:t>
            </a:r>
            <a:r>
              <a:rPr lang="en-US" dirty="0">
                <a:solidFill>
                  <a:srgbClr val="C00000"/>
                </a:solidFill>
              </a:rPr>
              <a:t>all</a:t>
            </a:r>
            <a:r>
              <a:rPr lang="en-US" dirty="0"/>
              <a:t> processes in a communicator</a:t>
            </a:r>
          </a:p>
          <a:p>
            <a:pPr lvl="2"/>
            <a:endParaRPr lang="en-US" sz="1700" dirty="0"/>
          </a:p>
          <a:p>
            <a:pPr lvl="2"/>
            <a:endParaRPr lang="en-US" sz="1700" dirty="0"/>
          </a:p>
          <a:p>
            <a:pPr eaLnBrk="1" hangingPunct="1"/>
            <a:r>
              <a:rPr lang="en-US" dirty="0"/>
              <a:t>Many collective actions come in two flavors (just like P2P communication) </a:t>
            </a:r>
          </a:p>
          <a:p>
            <a:pPr lvl="1"/>
            <a:r>
              <a:rPr lang="en-US" sz="1800" dirty="0">
                <a:solidFill>
                  <a:srgbClr val="00B050"/>
                </a:solidFill>
              </a:rPr>
              <a:t>Blocking</a:t>
            </a:r>
            <a:r>
              <a:rPr lang="en-US" sz="1800" dirty="0"/>
              <a:t> (covered in these slides)</a:t>
            </a:r>
          </a:p>
          <a:p>
            <a:pPr lvl="1"/>
            <a:r>
              <a:rPr lang="en-US" sz="1800" dirty="0">
                <a:solidFill>
                  <a:srgbClr val="0070C0"/>
                </a:solidFill>
              </a:rPr>
              <a:t>Non-blocking</a:t>
            </a:r>
            <a:r>
              <a:rPr lang="en-US" sz="1800" dirty="0"/>
              <a:t>  -  just like the “I” version of </a:t>
            </a:r>
            <a:r>
              <a:rPr lang="en-US" sz="1800" dirty="0" err="1">
                <a:latin typeface="Consolas" panose="020B0609020204030204" pitchFamily="49" charset="0"/>
              </a:rPr>
              <a:t>MPI_Send</a:t>
            </a:r>
            <a:r>
              <a:rPr lang="en-US" sz="1800" dirty="0"/>
              <a:t>; i.e., </a:t>
            </a:r>
            <a:r>
              <a:rPr lang="en-US" sz="1800" dirty="0" err="1">
                <a:latin typeface="Consolas" panose="020B0609020204030204" pitchFamily="49" charset="0"/>
              </a:rPr>
              <a:t>MPI_Isend</a:t>
            </a:r>
            <a:r>
              <a:rPr lang="en-US" sz="1800" dirty="0"/>
              <a:t>. Not covered here</a:t>
            </a:r>
          </a:p>
          <a:p>
            <a:pPr lvl="2"/>
            <a:endParaRPr lang="en-US" sz="1700" dirty="0"/>
          </a:p>
        </p:txBody>
      </p:sp>
      <p:sp>
        <p:nvSpPr>
          <p:cNvPr id="77827"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52D8FB-CACB-4371-9AD5-18A4C6B68372}"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99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fontScale="77500" lnSpcReduction="20000"/>
          </a:bodyPr>
          <a:lstStyle/>
          <a:p>
            <a:r>
              <a:rPr lang="en-US" dirty="0"/>
              <a:t>Last time</a:t>
            </a:r>
          </a:p>
          <a:p>
            <a:pPr lvl="1"/>
            <a:r>
              <a:rPr lang="en-US" dirty="0"/>
              <a:t>HPC via MPI: discuss the basic ideas/paradigms (multiple processes launched; each process gets work done based on its rank)</a:t>
            </a:r>
          </a:p>
          <a:p>
            <a:pPr lvl="1"/>
            <a:r>
              <a:rPr lang="en-US" dirty="0"/>
              <a:t>MPI point-to-point communication: the blocking flavor</a:t>
            </a:r>
          </a:p>
          <a:p>
            <a:pPr lvl="1"/>
            <a:endParaRPr lang="en-US" dirty="0"/>
          </a:p>
          <a:p>
            <a:r>
              <a:rPr lang="en-US" dirty="0"/>
              <a:t>Today</a:t>
            </a:r>
          </a:p>
          <a:p>
            <a:pPr lvl="1"/>
            <a:r>
              <a:rPr lang="en-US" dirty="0"/>
              <a:t>Wrap up point2point communication (non-blocking</a:t>
            </a:r>
            <a:r>
              <a:rPr lang="en-US"/>
              <a:t>, or immediate </a:t>
            </a:r>
            <a:r>
              <a:rPr lang="en-US" dirty="0"/>
              <a:t>communication)</a:t>
            </a:r>
          </a:p>
          <a:p>
            <a:pPr lvl="1"/>
            <a:r>
              <a:rPr lang="en-US" dirty="0"/>
              <a:t>Collective communication</a:t>
            </a:r>
          </a:p>
          <a:p>
            <a:pPr lvl="1"/>
            <a:endParaRPr lang="en-US" dirty="0"/>
          </a:p>
          <a:p>
            <a:r>
              <a:rPr lang="en-US" dirty="0"/>
              <a:t>Other tidbits:</a:t>
            </a:r>
          </a:p>
          <a:p>
            <a:pPr lvl="1"/>
            <a:r>
              <a:rPr lang="en-US" dirty="0"/>
              <a:t>Assignment 9 due on Th, 04/01, at 9 pm. Only Assignment 10 left in the semester</a:t>
            </a:r>
          </a:p>
          <a:p>
            <a:pPr lvl="1"/>
            <a:r>
              <a:rPr lang="en-US" dirty="0"/>
              <a:t>Big ME759 PDF is </a:t>
            </a:r>
            <a:r>
              <a:rPr lang="en-US" dirty="0">
                <a:hlinkClick r:id="rId2"/>
              </a:rPr>
              <a:t>here</a:t>
            </a:r>
            <a:endParaRPr lang="en-US" dirty="0"/>
          </a:p>
          <a:p>
            <a:pPr lvl="1"/>
            <a:r>
              <a:rPr lang="en-US" dirty="0"/>
              <a:t>ME759 final exam: April 13, 7-9 pm, online. Post related questions on Piazza</a:t>
            </a:r>
          </a:p>
          <a:p>
            <a:pPr lvl="2"/>
            <a:r>
              <a:rPr lang="en-US" dirty="0"/>
              <a:t>Review: April 12, 7-9 pm, online</a:t>
            </a:r>
          </a:p>
          <a:p>
            <a:pPr lvl="2"/>
            <a:r>
              <a:rPr lang="en-US" dirty="0"/>
              <a:t>More details on Monday (during last lecture)</a:t>
            </a:r>
          </a:p>
          <a:p>
            <a:pPr lvl="1"/>
            <a:r>
              <a:rPr lang="en-US" dirty="0"/>
              <a:t>Final Project. Post related questions on Piazza</a:t>
            </a:r>
          </a:p>
          <a:p>
            <a:pPr lvl="2"/>
            <a:r>
              <a:rPr lang="en-US" dirty="0"/>
              <a:t>Feedback on proposal provided in Canvas</a:t>
            </a:r>
          </a:p>
          <a:p>
            <a:pPr lvl="2"/>
            <a:r>
              <a:rPr lang="en-US" dirty="0"/>
              <a:t>Four students have not submitted a proposal</a:t>
            </a:r>
          </a:p>
          <a:p>
            <a:pPr lvl="2"/>
            <a:r>
              <a:rPr lang="en-US" dirty="0"/>
              <a:t>Template for Final Project report is </a:t>
            </a:r>
            <a:r>
              <a:rPr lang="en-US" dirty="0">
                <a:hlinkClick r:id="rId3"/>
              </a:rPr>
              <a:t>here</a:t>
            </a:r>
            <a:endParaRPr lang="en-US" dirty="0"/>
          </a:p>
          <a:p>
            <a:pPr lvl="2"/>
            <a:r>
              <a:rPr lang="en-US" dirty="0"/>
              <a:t>More details on Monday (during last lecture)</a:t>
            </a:r>
          </a:p>
          <a:p>
            <a:pPr lvl="1"/>
            <a:r>
              <a:rPr lang="en-US" dirty="0"/>
              <a:t>Do not run your code on the Euler head-node (use Slurm)</a:t>
            </a:r>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dirty="0"/>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p:txBody>
          <a:bodyPr>
            <a:normAutofit/>
          </a:bodyPr>
          <a:lstStyle/>
          <a:p>
            <a:pPr eaLnBrk="1" hangingPunct="1"/>
            <a:r>
              <a:rPr lang="en-US" dirty="0"/>
              <a:t>Collective Actions</a:t>
            </a:r>
          </a:p>
        </p:txBody>
      </p:sp>
      <p:sp>
        <p:nvSpPr>
          <p:cNvPr id="77829" name="Rectangle 3"/>
          <p:cNvSpPr>
            <a:spLocks noGrp="1" noChangeArrowheads="1"/>
          </p:cNvSpPr>
          <p:nvPr>
            <p:ph idx="1"/>
          </p:nvPr>
        </p:nvSpPr>
        <p:spPr/>
        <p:txBody>
          <a:bodyPr/>
          <a:lstStyle/>
          <a:p>
            <a:endParaRPr lang="en-US" sz="2300" dirty="0"/>
          </a:p>
          <a:p>
            <a:endParaRPr lang="en-US" sz="2300" dirty="0"/>
          </a:p>
          <a:p>
            <a:pPr eaLnBrk="1" hangingPunct="1"/>
            <a:r>
              <a:rPr lang="en-US" dirty="0"/>
              <a:t>Three types of MPI Collective Actions:</a:t>
            </a:r>
          </a:p>
          <a:p>
            <a:pPr lvl="1" eaLnBrk="1" hangingPunct="1"/>
            <a:endParaRPr lang="en-US" sz="1800" dirty="0"/>
          </a:p>
          <a:p>
            <a:pPr lvl="1" eaLnBrk="1" hangingPunct="1"/>
            <a:r>
              <a:rPr lang="en-US" sz="1800" dirty="0"/>
              <a:t>Collective </a:t>
            </a:r>
            <a:r>
              <a:rPr lang="en-US" sz="1800" dirty="0">
                <a:solidFill>
                  <a:srgbClr val="0070C0"/>
                </a:solidFill>
              </a:rPr>
              <a:t>synchronization</a:t>
            </a:r>
            <a:r>
              <a:rPr lang="en-US" sz="1800" dirty="0"/>
              <a:t> actions (barrier synchronization)</a:t>
            </a:r>
          </a:p>
          <a:p>
            <a:pPr lvl="1" eaLnBrk="1" hangingPunct="1"/>
            <a:endParaRPr lang="en-US" sz="1800" dirty="0"/>
          </a:p>
          <a:p>
            <a:pPr lvl="1"/>
            <a:r>
              <a:rPr lang="en-US" sz="1800" dirty="0"/>
              <a:t>Collective </a:t>
            </a:r>
            <a:r>
              <a:rPr lang="en-US" sz="1800" dirty="0">
                <a:solidFill>
                  <a:srgbClr val="0070C0"/>
                </a:solidFill>
              </a:rPr>
              <a:t>communication</a:t>
            </a:r>
            <a:r>
              <a:rPr lang="en-US" sz="1800" dirty="0"/>
              <a:t> actions (broadcast, scatter, gather, etc.)</a:t>
            </a:r>
          </a:p>
          <a:p>
            <a:pPr lvl="1" eaLnBrk="1" hangingPunct="1"/>
            <a:endParaRPr lang="en-US" sz="1800" dirty="0"/>
          </a:p>
          <a:p>
            <a:pPr lvl="1"/>
            <a:r>
              <a:rPr lang="en-US" sz="1800" dirty="0"/>
              <a:t>Collective </a:t>
            </a:r>
            <a:r>
              <a:rPr lang="en-US" sz="1800" dirty="0">
                <a:solidFill>
                  <a:srgbClr val="0070C0"/>
                </a:solidFill>
              </a:rPr>
              <a:t>operation</a:t>
            </a:r>
            <a:r>
              <a:rPr lang="en-US" sz="1800" dirty="0"/>
              <a:t> actions (reduce, prefix scan, user-defined, etc.)</a:t>
            </a:r>
          </a:p>
        </p:txBody>
      </p:sp>
      <p:sp>
        <p:nvSpPr>
          <p:cNvPr id="77827"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52D8FB-CACB-4371-9AD5-18A4C6B68372}"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796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050"/>
          <p:cNvSpPr>
            <a:spLocks noGrp="1" noChangeArrowheads="1"/>
          </p:cNvSpPr>
          <p:nvPr>
            <p:ph type="title"/>
          </p:nvPr>
        </p:nvSpPr>
        <p:spPr/>
        <p:txBody>
          <a:bodyPr>
            <a:normAutofit/>
          </a:bodyPr>
          <a:lstStyle/>
          <a:p>
            <a:r>
              <a:rPr lang="en-US" dirty="0"/>
              <a:t>Collective Actions: Synchronization </a:t>
            </a:r>
            <a:r>
              <a:rPr lang="en-US" dirty="0">
                <a:solidFill>
                  <a:srgbClr val="FFC000"/>
                </a:solidFill>
              </a:rPr>
              <a:t>Barrier</a:t>
            </a:r>
          </a:p>
        </p:txBody>
      </p:sp>
      <p:sp>
        <p:nvSpPr>
          <p:cNvPr id="25603"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DDCC2F-A312-4505-BD59-A65CEB48B51C}"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5605" name="Rectangle 2051"/>
          <p:cNvSpPr>
            <a:spLocks noGrp="1" noChangeArrowheads="1"/>
          </p:cNvSpPr>
          <p:nvPr>
            <p:ph type="body" idx="4294967295"/>
          </p:nvPr>
        </p:nvSpPr>
        <p:spPr>
          <a:xfrm>
            <a:off x="0" y="987425"/>
            <a:ext cx="6934200" cy="612775"/>
          </a:xfrm>
        </p:spPr>
        <p:txBody>
          <a:bodyPr/>
          <a:lstStyle/>
          <a:p>
            <a:pPr eaLnBrk="1" hangingPunct="1"/>
            <a:r>
              <a:rPr lang="en-US" sz="2000" dirty="0"/>
              <a:t>Used implicitly or explicitly to synchronize processes</a:t>
            </a:r>
          </a:p>
        </p:txBody>
      </p:sp>
      <p:grpSp>
        <p:nvGrpSpPr>
          <p:cNvPr id="2" name="Group 2155"/>
          <p:cNvGrpSpPr>
            <a:grpSpLocks/>
          </p:cNvGrpSpPr>
          <p:nvPr/>
        </p:nvGrpSpPr>
        <p:grpSpPr bwMode="auto">
          <a:xfrm>
            <a:off x="2590800" y="2514601"/>
            <a:ext cx="7239000" cy="1152525"/>
            <a:chOff x="960" y="1632"/>
            <a:chExt cx="4560" cy="726"/>
          </a:xfrm>
        </p:grpSpPr>
        <p:grpSp>
          <p:nvGrpSpPr>
            <p:cNvPr id="3" name="Group 2151"/>
            <p:cNvGrpSpPr>
              <a:grpSpLocks/>
            </p:cNvGrpSpPr>
            <p:nvPr/>
          </p:nvGrpSpPr>
          <p:grpSpPr bwMode="auto">
            <a:xfrm>
              <a:off x="960" y="1655"/>
              <a:ext cx="4560" cy="703"/>
              <a:chOff x="960" y="1655"/>
              <a:chExt cx="4560" cy="703"/>
            </a:xfrm>
          </p:grpSpPr>
          <p:sp>
            <p:nvSpPr>
              <p:cNvPr id="458815" name="AutoShape 2111"/>
              <p:cNvSpPr>
                <a:spLocks noChangeArrowheads="1"/>
              </p:cNvSpPr>
              <p:nvPr/>
            </p:nvSpPr>
            <p:spPr bwMode="auto">
              <a:xfrm>
                <a:off x="960" y="2014"/>
                <a:ext cx="4560" cy="240"/>
              </a:xfrm>
              <a:prstGeom prst="parallelogram">
                <a:avLst>
                  <a:gd name="adj" fmla="val 191671"/>
                </a:avLst>
              </a:prstGeom>
              <a:gradFill rotWithShape="0">
                <a:gsLst>
                  <a:gs pos="0">
                    <a:schemeClr val="bg2">
                      <a:gamma/>
                      <a:tint val="21176"/>
                      <a:invGamma/>
                    </a:schemeClr>
                  </a:gs>
                  <a:gs pos="100000">
                    <a:schemeClr val="bg2"/>
                  </a:gs>
                </a:gsLst>
                <a:lin ang="54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54" name="AutoShape 2113"/>
              <p:cNvSpPr>
                <a:spLocks noChangeArrowheads="1"/>
              </p:cNvSpPr>
              <p:nvPr/>
            </p:nvSpPr>
            <p:spPr bwMode="auto">
              <a:xfrm>
                <a:off x="2875" y="2049"/>
                <a:ext cx="38" cy="309"/>
              </a:xfrm>
              <a:prstGeom prst="cube">
                <a:avLst>
                  <a:gd name="adj" fmla="val 25000"/>
                </a:avLst>
              </a:prstGeom>
              <a:solidFill>
                <a:schemeClr val="bg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55" name="AutoShape 2114"/>
              <p:cNvSpPr>
                <a:spLocks noChangeArrowheads="1"/>
              </p:cNvSpPr>
              <p:nvPr/>
            </p:nvSpPr>
            <p:spPr bwMode="auto">
              <a:xfrm>
                <a:off x="3628" y="1655"/>
                <a:ext cx="38" cy="309"/>
              </a:xfrm>
              <a:prstGeom prst="cube">
                <a:avLst>
                  <a:gd name="adj" fmla="val 25000"/>
                </a:avLst>
              </a:prstGeom>
              <a:solidFill>
                <a:schemeClr val="bg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 name="Group 2115"/>
              <p:cNvGrpSpPr>
                <a:grpSpLocks/>
              </p:cNvGrpSpPr>
              <p:nvPr/>
            </p:nvGrpSpPr>
            <p:grpSpPr bwMode="auto">
              <a:xfrm rot="-1663859" flipH="1" flipV="1">
                <a:off x="2808" y="1845"/>
                <a:ext cx="934" cy="34"/>
                <a:chOff x="2280" y="2352"/>
                <a:chExt cx="1570" cy="48"/>
              </a:xfrm>
            </p:grpSpPr>
            <p:sp>
              <p:nvSpPr>
                <p:cNvPr id="25657" name="AutoShape 2116"/>
                <p:cNvSpPr>
                  <a:spLocks noChangeArrowheads="1"/>
                </p:cNvSpPr>
                <p:nvPr/>
              </p:nvSpPr>
              <p:spPr bwMode="auto">
                <a:xfrm rot="5400000">
                  <a:off x="2432"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58" name="AutoShape 2117"/>
                <p:cNvSpPr>
                  <a:spLocks noChangeArrowheads="1"/>
                </p:cNvSpPr>
                <p:nvPr/>
              </p:nvSpPr>
              <p:spPr bwMode="auto">
                <a:xfrm rot="5400000">
                  <a:off x="2736" y="2200"/>
                  <a:ext cx="48" cy="352"/>
                </a:xfrm>
                <a:prstGeom prst="can">
                  <a:avLst>
                    <a:gd name="adj" fmla="val 99985"/>
                  </a:avLst>
                </a:prstGeom>
                <a:solidFill>
                  <a:schemeClr val="bg1"/>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59" name="AutoShape 2118"/>
                <p:cNvSpPr>
                  <a:spLocks noChangeArrowheads="1"/>
                </p:cNvSpPr>
                <p:nvPr/>
              </p:nvSpPr>
              <p:spPr bwMode="auto">
                <a:xfrm rot="5400000">
                  <a:off x="3038"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60" name="AutoShape 2119"/>
                <p:cNvSpPr>
                  <a:spLocks noChangeArrowheads="1"/>
                </p:cNvSpPr>
                <p:nvPr/>
              </p:nvSpPr>
              <p:spPr bwMode="auto">
                <a:xfrm rot="5400000">
                  <a:off x="3344" y="2200"/>
                  <a:ext cx="48" cy="352"/>
                </a:xfrm>
                <a:prstGeom prst="can">
                  <a:avLst>
                    <a:gd name="adj" fmla="val 99985"/>
                  </a:avLst>
                </a:prstGeom>
                <a:solidFill>
                  <a:schemeClr val="bg1"/>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61" name="AutoShape 2120"/>
                <p:cNvSpPr>
                  <a:spLocks noChangeArrowheads="1"/>
                </p:cNvSpPr>
                <p:nvPr/>
              </p:nvSpPr>
              <p:spPr bwMode="auto">
                <a:xfrm rot="5400000">
                  <a:off x="3650"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aphicFrame>
          <p:nvGraphicFramePr>
            <p:cNvPr id="25652" name="Object 2144"/>
            <p:cNvGraphicFramePr>
              <a:graphicFrameLocks noChangeAspect="1"/>
            </p:cNvGraphicFramePr>
            <p:nvPr/>
          </p:nvGraphicFramePr>
          <p:xfrm>
            <a:off x="2448" y="1632"/>
            <a:ext cx="276" cy="592"/>
          </p:xfrm>
          <a:graphic>
            <a:graphicData uri="http://schemas.openxmlformats.org/presentationml/2006/ole">
              <mc:AlternateContent xmlns:mc="http://schemas.openxmlformats.org/markup-compatibility/2006">
                <mc:Choice xmlns:v="urn:schemas-microsoft-com:vml" Requires="v">
                  <p:oleObj name="Clip" r:id="rId3" imgW="1857375" imgH="3995738" progId="">
                    <p:embed/>
                  </p:oleObj>
                </mc:Choice>
                <mc:Fallback>
                  <p:oleObj name="Clip" r:id="rId3" imgW="1857375" imgH="3995738" progId="">
                    <p:embed/>
                    <p:pic>
                      <p:nvPicPr>
                        <p:cNvPr id="25652" name="Object 2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1632"/>
                          <a:ext cx="276" cy="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2156"/>
          <p:cNvGrpSpPr>
            <a:grpSpLocks/>
          </p:cNvGrpSpPr>
          <p:nvPr/>
        </p:nvGrpSpPr>
        <p:grpSpPr bwMode="auto">
          <a:xfrm>
            <a:off x="2590800" y="4105276"/>
            <a:ext cx="7239000" cy="1381125"/>
            <a:chOff x="960" y="2160"/>
            <a:chExt cx="4560" cy="870"/>
          </a:xfrm>
        </p:grpSpPr>
        <p:grpSp>
          <p:nvGrpSpPr>
            <p:cNvPr id="6" name="Group 2153"/>
            <p:cNvGrpSpPr>
              <a:grpSpLocks/>
            </p:cNvGrpSpPr>
            <p:nvPr/>
          </p:nvGrpSpPr>
          <p:grpSpPr bwMode="auto">
            <a:xfrm>
              <a:off x="960" y="2327"/>
              <a:ext cx="4560" cy="703"/>
              <a:chOff x="960" y="2327"/>
              <a:chExt cx="4560" cy="703"/>
            </a:xfrm>
          </p:grpSpPr>
          <p:sp>
            <p:nvSpPr>
              <p:cNvPr id="458826" name="AutoShape 2122"/>
              <p:cNvSpPr>
                <a:spLocks noChangeArrowheads="1"/>
              </p:cNvSpPr>
              <p:nvPr/>
            </p:nvSpPr>
            <p:spPr bwMode="auto">
              <a:xfrm>
                <a:off x="960" y="2686"/>
                <a:ext cx="4560" cy="240"/>
              </a:xfrm>
              <a:prstGeom prst="parallelogram">
                <a:avLst>
                  <a:gd name="adj" fmla="val 191671"/>
                </a:avLst>
              </a:prstGeom>
              <a:gradFill rotWithShape="0">
                <a:gsLst>
                  <a:gs pos="0">
                    <a:schemeClr val="bg2">
                      <a:gamma/>
                      <a:tint val="21176"/>
                      <a:invGamma/>
                    </a:schemeClr>
                  </a:gs>
                  <a:gs pos="100000">
                    <a:schemeClr val="bg2"/>
                  </a:gs>
                </a:gsLst>
                <a:lin ang="54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43" name="AutoShape 2124"/>
              <p:cNvSpPr>
                <a:spLocks noChangeArrowheads="1"/>
              </p:cNvSpPr>
              <p:nvPr/>
            </p:nvSpPr>
            <p:spPr bwMode="auto">
              <a:xfrm>
                <a:off x="2875" y="2721"/>
                <a:ext cx="38" cy="309"/>
              </a:xfrm>
              <a:prstGeom prst="cube">
                <a:avLst>
                  <a:gd name="adj" fmla="val 25000"/>
                </a:avLst>
              </a:prstGeom>
              <a:solidFill>
                <a:schemeClr val="bg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44" name="AutoShape 2125"/>
              <p:cNvSpPr>
                <a:spLocks noChangeArrowheads="1"/>
              </p:cNvSpPr>
              <p:nvPr/>
            </p:nvSpPr>
            <p:spPr bwMode="auto">
              <a:xfrm>
                <a:off x="3628" y="2327"/>
                <a:ext cx="38" cy="309"/>
              </a:xfrm>
              <a:prstGeom prst="cube">
                <a:avLst>
                  <a:gd name="adj" fmla="val 25000"/>
                </a:avLst>
              </a:prstGeom>
              <a:solidFill>
                <a:schemeClr val="bg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Group 2126"/>
              <p:cNvGrpSpPr>
                <a:grpSpLocks/>
              </p:cNvGrpSpPr>
              <p:nvPr/>
            </p:nvGrpSpPr>
            <p:grpSpPr bwMode="auto">
              <a:xfrm rot="-1663859" flipH="1" flipV="1">
                <a:off x="2808" y="2517"/>
                <a:ext cx="934" cy="34"/>
                <a:chOff x="2280" y="2352"/>
                <a:chExt cx="1570" cy="48"/>
              </a:xfrm>
            </p:grpSpPr>
            <p:sp>
              <p:nvSpPr>
                <p:cNvPr id="25646" name="AutoShape 2127"/>
                <p:cNvSpPr>
                  <a:spLocks noChangeArrowheads="1"/>
                </p:cNvSpPr>
                <p:nvPr/>
              </p:nvSpPr>
              <p:spPr bwMode="auto">
                <a:xfrm rot="5400000">
                  <a:off x="2432"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47" name="AutoShape 2128"/>
                <p:cNvSpPr>
                  <a:spLocks noChangeArrowheads="1"/>
                </p:cNvSpPr>
                <p:nvPr/>
              </p:nvSpPr>
              <p:spPr bwMode="auto">
                <a:xfrm rot="5400000">
                  <a:off x="2736" y="2200"/>
                  <a:ext cx="48" cy="352"/>
                </a:xfrm>
                <a:prstGeom prst="can">
                  <a:avLst>
                    <a:gd name="adj" fmla="val 99985"/>
                  </a:avLst>
                </a:prstGeom>
                <a:solidFill>
                  <a:schemeClr val="bg1"/>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48" name="AutoShape 2129"/>
                <p:cNvSpPr>
                  <a:spLocks noChangeArrowheads="1"/>
                </p:cNvSpPr>
                <p:nvPr/>
              </p:nvSpPr>
              <p:spPr bwMode="auto">
                <a:xfrm rot="5400000">
                  <a:off x="3038"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49" name="AutoShape 2130"/>
                <p:cNvSpPr>
                  <a:spLocks noChangeArrowheads="1"/>
                </p:cNvSpPr>
                <p:nvPr/>
              </p:nvSpPr>
              <p:spPr bwMode="auto">
                <a:xfrm rot="5400000">
                  <a:off x="3344" y="2200"/>
                  <a:ext cx="48" cy="352"/>
                </a:xfrm>
                <a:prstGeom prst="can">
                  <a:avLst>
                    <a:gd name="adj" fmla="val 99985"/>
                  </a:avLst>
                </a:prstGeom>
                <a:solidFill>
                  <a:schemeClr val="bg1"/>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50" name="AutoShape 2131"/>
                <p:cNvSpPr>
                  <a:spLocks noChangeArrowheads="1"/>
                </p:cNvSpPr>
                <p:nvPr/>
              </p:nvSpPr>
              <p:spPr bwMode="auto">
                <a:xfrm rot="5400000">
                  <a:off x="3650"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aphicFrame>
          <p:nvGraphicFramePr>
            <p:cNvPr id="25639" name="Object 2146"/>
            <p:cNvGraphicFramePr>
              <a:graphicFrameLocks noChangeAspect="1"/>
            </p:cNvGraphicFramePr>
            <p:nvPr/>
          </p:nvGraphicFramePr>
          <p:xfrm>
            <a:off x="2400" y="2160"/>
            <a:ext cx="276" cy="592"/>
          </p:xfrm>
          <a:graphic>
            <a:graphicData uri="http://schemas.openxmlformats.org/presentationml/2006/ole">
              <mc:AlternateContent xmlns:mc="http://schemas.openxmlformats.org/markup-compatibility/2006">
                <mc:Choice xmlns:v="urn:schemas-microsoft-com:vml" Requires="v">
                  <p:oleObj name="Clip" r:id="rId5" imgW="1857375" imgH="3995738" progId="">
                    <p:embed/>
                  </p:oleObj>
                </mc:Choice>
                <mc:Fallback>
                  <p:oleObj name="Clip" r:id="rId5" imgW="1857375" imgH="3995738" progId="">
                    <p:embed/>
                    <p:pic>
                      <p:nvPicPr>
                        <p:cNvPr id="25639" name="Object 2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 y="2160"/>
                          <a:ext cx="276" cy="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40" name="Object 2147"/>
            <p:cNvGraphicFramePr>
              <a:graphicFrameLocks noChangeAspect="1"/>
            </p:cNvGraphicFramePr>
            <p:nvPr/>
          </p:nvGraphicFramePr>
          <p:xfrm>
            <a:off x="2304" y="2304"/>
            <a:ext cx="276" cy="592"/>
          </p:xfrm>
          <a:graphic>
            <a:graphicData uri="http://schemas.openxmlformats.org/presentationml/2006/ole">
              <mc:AlternateContent xmlns:mc="http://schemas.openxmlformats.org/markup-compatibility/2006">
                <mc:Choice xmlns:v="urn:schemas-microsoft-com:vml" Requires="v">
                  <p:oleObj name="Clip" r:id="rId6" imgW="1857375" imgH="3995738" progId="">
                    <p:embed/>
                  </p:oleObj>
                </mc:Choice>
                <mc:Fallback>
                  <p:oleObj name="Clip" r:id="rId6" imgW="1857375" imgH="3995738" progId="">
                    <p:embed/>
                    <p:pic>
                      <p:nvPicPr>
                        <p:cNvPr id="25640" name="Object 21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2304"/>
                          <a:ext cx="276" cy="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41" name="Object 2145"/>
            <p:cNvGraphicFramePr>
              <a:graphicFrameLocks noChangeAspect="1"/>
            </p:cNvGraphicFramePr>
            <p:nvPr/>
          </p:nvGraphicFramePr>
          <p:xfrm>
            <a:off x="2592" y="2304"/>
            <a:ext cx="276" cy="592"/>
          </p:xfrm>
          <a:graphic>
            <a:graphicData uri="http://schemas.openxmlformats.org/presentationml/2006/ole">
              <mc:AlternateContent xmlns:mc="http://schemas.openxmlformats.org/markup-compatibility/2006">
                <mc:Choice xmlns:v="urn:schemas-microsoft-com:vml" Requires="v">
                  <p:oleObj name="Clip" r:id="rId7" imgW="1857375" imgH="3995738" progId="">
                    <p:embed/>
                  </p:oleObj>
                </mc:Choice>
                <mc:Fallback>
                  <p:oleObj name="Clip" r:id="rId7" imgW="1857375" imgH="3995738" progId="">
                    <p:embed/>
                    <p:pic>
                      <p:nvPicPr>
                        <p:cNvPr id="25641" name="Object 2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2304"/>
                          <a:ext cx="276" cy="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2158"/>
          <p:cNvGrpSpPr>
            <a:grpSpLocks/>
          </p:cNvGrpSpPr>
          <p:nvPr/>
        </p:nvGrpSpPr>
        <p:grpSpPr bwMode="auto">
          <a:xfrm>
            <a:off x="2590800" y="1371601"/>
            <a:ext cx="7239000" cy="1116013"/>
            <a:chOff x="960" y="1008"/>
            <a:chExt cx="4560" cy="703"/>
          </a:xfrm>
        </p:grpSpPr>
        <p:sp>
          <p:nvSpPr>
            <p:cNvPr id="458812" name="AutoShape 2108"/>
            <p:cNvSpPr>
              <a:spLocks noChangeArrowheads="1"/>
            </p:cNvSpPr>
            <p:nvPr/>
          </p:nvSpPr>
          <p:spPr bwMode="auto">
            <a:xfrm>
              <a:off x="960" y="1367"/>
              <a:ext cx="4560" cy="240"/>
            </a:xfrm>
            <a:prstGeom prst="parallelogram">
              <a:avLst>
                <a:gd name="adj" fmla="val 191671"/>
              </a:avLst>
            </a:prstGeom>
            <a:gradFill rotWithShape="0">
              <a:gsLst>
                <a:gs pos="0">
                  <a:schemeClr val="bg2">
                    <a:gamma/>
                    <a:tint val="21176"/>
                    <a:invGamma/>
                  </a:schemeClr>
                </a:gs>
                <a:gs pos="100000">
                  <a:schemeClr val="bg2"/>
                </a:gs>
              </a:gsLst>
              <a:lin ang="54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30" name="AutoShape 2053"/>
            <p:cNvSpPr>
              <a:spLocks noChangeArrowheads="1"/>
            </p:cNvSpPr>
            <p:nvPr/>
          </p:nvSpPr>
          <p:spPr bwMode="auto">
            <a:xfrm>
              <a:off x="2875" y="1402"/>
              <a:ext cx="38" cy="309"/>
            </a:xfrm>
            <a:prstGeom prst="cube">
              <a:avLst>
                <a:gd name="adj" fmla="val 25000"/>
              </a:avLst>
            </a:prstGeom>
            <a:solidFill>
              <a:schemeClr val="bg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31" name="AutoShape 2060"/>
            <p:cNvSpPr>
              <a:spLocks noChangeArrowheads="1"/>
            </p:cNvSpPr>
            <p:nvPr/>
          </p:nvSpPr>
          <p:spPr bwMode="auto">
            <a:xfrm>
              <a:off x="3628" y="1008"/>
              <a:ext cx="38" cy="309"/>
            </a:xfrm>
            <a:prstGeom prst="cube">
              <a:avLst>
                <a:gd name="adj" fmla="val 25000"/>
              </a:avLst>
            </a:prstGeom>
            <a:solidFill>
              <a:schemeClr val="bg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 name="Group 2059"/>
            <p:cNvGrpSpPr>
              <a:grpSpLocks/>
            </p:cNvGrpSpPr>
            <p:nvPr/>
          </p:nvGrpSpPr>
          <p:grpSpPr bwMode="auto">
            <a:xfrm rot="-1663859" flipH="1" flipV="1">
              <a:off x="2808" y="1198"/>
              <a:ext cx="934" cy="34"/>
              <a:chOff x="2280" y="2352"/>
              <a:chExt cx="1570" cy="48"/>
            </a:xfrm>
          </p:grpSpPr>
          <p:sp>
            <p:nvSpPr>
              <p:cNvPr id="25633" name="AutoShape 2054"/>
              <p:cNvSpPr>
                <a:spLocks noChangeArrowheads="1"/>
              </p:cNvSpPr>
              <p:nvPr/>
            </p:nvSpPr>
            <p:spPr bwMode="auto">
              <a:xfrm rot="5400000">
                <a:off x="2432"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34" name="AutoShape 2055"/>
              <p:cNvSpPr>
                <a:spLocks noChangeArrowheads="1"/>
              </p:cNvSpPr>
              <p:nvPr/>
            </p:nvSpPr>
            <p:spPr bwMode="auto">
              <a:xfrm rot="5400000">
                <a:off x="2736" y="2200"/>
                <a:ext cx="48" cy="352"/>
              </a:xfrm>
              <a:prstGeom prst="can">
                <a:avLst>
                  <a:gd name="adj" fmla="val 99985"/>
                </a:avLst>
              </a:prstGeom>
              <a:solidFill>
                <a:schemeClr val="bg1"/>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35" name="AutoShape 2056"/>
              <p:cNvSpPr>
                <a:spLocks noChangeArrowheads="1"/>
              </p:cNvSpPr>
              <p:nvPr/>
            </p:nvSpPr>
            <p:spPr bwMode="auto">
              <a:xfrm rot="5400000">
                <a:off x="3038"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36" name="AutoShape 2057"/>
              <p:cNvSpPr>
                <a:spLocks noChangeArrowheads="1"/>
              </p:cNvSpPr>
              <p:nvPr/>
            </p:nvSpPr>
            <p:spPr bwMode="auto">
              <a:xfrm rot="5400000">
                <a:off x="3344" y="2200"/>
                <a:ext cx="48" cy="352"/>
              </a:xfrm>
              <a:prstGeom prst="can">
                <a:avLst>
                  <a:gd name="adj" fmla="val 99985"/>
                </a:avLst>
              </a:prstGeom>
              <a:solidFill>
                <a:schemeClr val="bg1"/>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37" name="AutoShape 2058"/>
              <p:cNvSpPr>
                <a:spLocks noChangeArrowheads="1"/>
              </p:cNvSpPr>
              <p:nvPr/>
            </p:nvSpPr>
            <p:spPr bwMode="auto">
              <a:xfrm rot="5400000">
                <a:off x="3650"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58854" name="AutoShape 2150"/>
          <p:cNvSpPr>
            <a:spLocks noChangeArrowheads="1"/>
          </p:cNvSpPr>
          <p:nvPr/>
        </p:nvSpPr>
        <p:spPr bwMode="auto">
          <a:xfrm>
            <a:off x="5898648" y="3724275"/>
            <a:ext cx="1752600" cy="381000"/>
          </a:xfrm>
          <a:prstGeom prst="cloudCallout">
            <a:avLst>
              <a:gd name="adj1" fmla="val -82143"/>
              <a:gd name="adj2" fmla="val 97804"/>
            </a:avLst>
          </a:prstGeom>
          <a:noFill/>
          <a:ln w="12700">
            <a:solidFill>
              <a:schemeClr val="tx1"/>
            </a:solidFill>
            <a:round/>
            <a:headEnd type="none" w="sm" len="sm"/>
            <a:tailEnd type="none" w="sm" len="sm"/>
          </a:ln>
          <a:effectLst/>
        </p:spPr>
        <p:txBody>
          <a:bodyPr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all here?</a:t>
            </a:r>
          </a:p>
        </p:txBody>
      </p:sp>
      <p:graphicFrame>
        <p:nvGraphicFramePr>
          <p:cNvPr id="458816" name="Object 2112"/>
          <p:cNvGraphicFramePr>
            <a:graphicFrameLocks noChangeAspect="1"/>
          </p:cNvGraphicFramePr>
          <p:nvPr/>
        </p:nvGraphicFramePr>
        <p:xfrm>
          <a:off x="2743201" y="2590800"/>
          <a:ext cx="669925" cy="819150"/>
        </p:xfrm>
        <a:graphic>
          <a:graphicData uri="http://schemas.openxmlformats.org/presentationml/2006/ole">
            <mc:AlternateContent xmlns:mc="http://schemas.openxmlformats.org/markup-compatibility/2006">
              <mc:Choice xmlns:v="urn:schemas-microsoft-com:vml" Requires="v">
                <p:oleObj name="Clip" r:id="rId8" imgW="3212327" imgH="3935896" progId="">
                  <p:embed/>
                </p:oleObj>
              </mc:Choice>
              <mc:Fallback>
                <p:oleObj name="Clip" r:id="rId8" imgW="3212327" imgH="3935896" progId="">
                  <p:embed/>
                  <p:pic>
                    <p:nvPicPr>
                      <p:cNvPr id="458816" name="Object 21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2590800"/>
                        <a:ext cx="669925"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8827" name="Object 2123"/>
          <p:cNvGraphicFramePr>
            <a:graphicFrameLocks noChangeAspect="1"/>
          </p:cNvGraphicFramePr>
          <p:nvPr/>
        </p:nvGraphicFramePr>
        <p:xfrm>
          <a:off x="3429001" y="2590800"/>
          <a:ext cx="669925" cy="819150"/>
        </p:xfrm>
        <a:graphic>
          <a:graphicData uri="http://schemas.openxmlformats.org/presentationml/2006/ole">
            <mc:AlternateContent xmlns:mc="http://schemas.openxmlformats.org/markup-compatibility/2006">
              <mc:Choice xmlns:v="urn:schemas-microsoft-com:vml" Requires="v">
                <p:oleObj name="Clip" r:id="rId10" imgW="3212327" imgH="3935896" progId="">
                  <p:embed/>
                </p:oleObj>
              </mc:Choice>
              <mc:Fallback>
                <p:oleObj name="Clip" r:id="rId10" imgW="3212327" imgH="3935896" progId="">
                  <p:embed/>
                  <p:pic>
                    <p:nvPicPr>
                      <p:cNvPr id="458827" name="Object 2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1" y="2590800"/>
                        <a:ext cx="669925"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2154"/>
          <p:cNvGrpSpPr>
            <a:grpSpLocks/>
          </p:cNvGrpSpPr>
          <p:nvPr/>
        </p:nvGrpSpPr>
        <p:grpSpPr bwMode="auto">
          <a:xfrm>
            <a:off x="2514600" y="4953001"/>
            <a:ext cx="7239000" cy="1762125"/>
            <a:chOff x="912" y="2592"/>
            <a:chExt cx="4560" cy="1110"/>
          </a:xfrm>
        </p:grpSpPr>
        <p:sp>
          <p:nvSpPr>
            <p:cNvPr id="458837" name="AutoShape 2133"/>
            <p:cNvSpPr>
              <a:spLocks noChangeArrowheads="1"/>
            </p:cNvSpPr>
            <p:nvPr/>
          </p:nvSpPr>
          <p:spPr bwMode="auto">
            <a:xfrm>
              <a:off x="912" y="3358"/>
              <a:ext cx="4560" cy="240"/>
            </a:xfrm>
            <a:prstGeom prst="parallelogram">
              <a:avLst>
                <a:gd name="adj" fmla="val 191671"/>
              </a:avLst>
            </a:prstGeom>
            <a:gradFill rotWithShape="0">
              <a:gsLst>
                <a:gs pos="0">
                  <a:schemeClr val="bg2">
                    <a:gamma/>
                    <a:tint val="21176"/>
                    <a:invGamma/>
                  </a:schemeClr>
                </a:gs>
                <a:gs pos="100000">
                  <a:schemeClr val="bg2"/>
                </a:gs>
              </a:gsLst>
              <a:lin ang="54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21" name="AutoShape 2135"/>
            <p:cNvSpPr>
              <a:spLocks noChangeArrowheads="1"/>
            </p:cNvSpPr>
            <p:nvPr/>
          </p:nvSpPr>
          <p:spPr bwMode="auto">
            <a:xfrm>
              <a:off x="2827" y="3393"/>
              <a:ext cx="38" cy="309"/>
            </a:xfrm>
            <a:prstGeom prst="cube">
              <a:avLst>
                <a:gd name="adj" fmla="val 25000"/>
              </a:avLst>
            </a:prstGeom>
            <a:solidFill>
              <a:schemeClr val="bg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22" name="AutoShape 2136"/>
            <p:cNvSpPr>
              <a:spLocks noChangeArrowheads="1"/>
            </p:cNvSpPr>
            <p:nvPr/>
          </p:nvSpPr>
          <p:spPr bwMode="auto">
            <a:xfrm>
              <a:off x="3580" y="2999"/>
              <a:ext cx="38" cy="309"/>
            </a:xfrm>
            <a:prstGeom prst="cube">
              <a:avLst>
                <a:gd name="adj" fmla="val 25000"/>
              </a:avLst>
            </a:prstGeom>
            <a:solidFill>
              <a:schemeClr val="bg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2137"/>
            <p:cNvGrpSpPr>
              <a:grpSpLocks/>
            </p:cNvGrpSpPr>
            <p:nvPr/>
          </p:nvGrpSpPr>
          <p:grpSpPr bwMode="auto">
            <a:xfrm rot="-3507918" flipH="1" flipV="1">
              <a:off x="2622" y="3042"/>
              <a:ext cx="934" cy="34"/>
              <a:chOff x="2280" y="2352"/>
              <a:chExt cx="1570" cy="48"/>
            </a:xfrm>
          </p:grpSpPr>
          <p:sp>
            <p:nvSpPr>
              <p:cNvPr id="25624" name="AutoShape 2138"/>
              <p:cNvSpPr>
                <a:spLocks noChangeArrowheads="1"/>
              </p:cNvSpPr>
              <p:nvPr/>
            </p:nvSpPr>
            <p:spPr bwMode="auto">
              <a:xfrm rot="5400000">
                <a:off x="2432"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25" name="AutoShape 2139"/>
              <p:cNvSpPr>
                <a:spLocks noChangeArrowheads="1"/>
              </p:cNvSpPr>
              <p:nvPr/>
            </p:nvSpPr>
            <p:spPr bwMode="auto">
              <a:xfrm rot="5400000">
                <a:off x="2736" y="2200"/>
                <a:ext cx="48" cy="352"/>
              </a:xfrm>
              <a:prstGeom prst="can">
                <a:avLst>
                  <a:gd name="adj" fmla="val 99985"/>
                </a:avLst>
              </a:prstGeom>
              <a:solidFill>
                <a:schemeClr val="bg1"/>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26" name="AutoShape 2140"/>
              <p:cNvSpPr>
                <a:spLocks noChangeArrowheads="1"/>
              </p:cNvSpPr>
              <p:nvPr/>
            </p:nvSpPr>
            <p:spPr bwMode="auto">
              <a:xfrm rot="5400000">
                <a:off x="3038"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27" name="AutoShape 2141"/>
              <p:cNvSpPr>
                <a:spLocks noChangeArrowheads="1"/>
              </p:cNvSpPr>
              <p:nvPr/>
            </p:nvSpPr>
            <p:spPr bwMode="auto">
              <a:xfrm rot="5400000">
                <a:off x="3344" y="2200"/>
                <a:ext cx="48" cy="352"/>
              </a:xfrm>
              <a:prstGeom prst="can">
                <a:avLst>
                  <a:gd name="adj" fmla="val 99985"/>
                </a:avLst>
              </a:prstGeom>
              <a:solidFill>
                <a:schemeClr val="bg1"/>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28" name="AutoShape 2142"/>
              <p:cNvSpPr>
                <a:spLocks noChangeArrowheads="1"/>
              </p:cNvSpPr>
              <p:nvPr/>
            </p:nvSpPr>
            <p:spPr bwMode="auto">
              <a:xfrm rot="5400000">
                <a:off x="3650" y="2200"/>
                <a:ext cx="48" cy="352"/>
              </a:xfrm>
              <a:prstGeom prst="can">
                <a:avLst>
                  <a:gd name="adj" fmla="val 99985"/>
                </a:avLst>
              </a:prstGeom>
              <a:solidFill>
                <a:srgbClr val="FF3300"/>
              </a:solid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12" name="Group 2159"/>
          <p:cNvGrpSpPr>
            <a:grpSpLocks/>
          </p:cNvGrpSpPr>
          <p:nvPr/>
        </p:nvGrpSpPr>
        <p:grpSpPr bwMode="auto">
          <a:xfrm>
            <a:off x="6934201" y="5486400"/>
            <a:ext cx="1203325" cy="1047750"/>
            <a:chOff x="3696" y="2928"/>
            <a:chExt cx="758" cy="660"/>
          </a:xfrm>
        </p:grpSpPr>
        <p:graphicFrame>
          <p:nvGraphicFramePr>
            <p:cNvPr id="25617" name="Object 2134"/>
            <p:cNvGraphicFramePr>
              <a:graphicFrameLocks noChangeAspect="1"/>
            </p:cNvGraphicFramePr>
            <p:nvPr/>
          </p:nvGraphicFramePr>
          <p:xfrm>
            <a:off x="3696" y="3024"/>
            <a:ext cx="422" cy="516"/>
          </p:xfrm>
          <a:graphic>
            <a:graphicData uri="http://schemas.openxmlformats.org/presentationml/2006/ole">
              <mc:AlternateContent xmlns:mc="http://schemas.openxmlformats.org/markup-compatibility/2006">
                <mc:Choice xmlns:v="urn:schemas-microsoft-com:vml" Requires="v">
                  <p:oleObj name="Clip" r:id="rId11" imgW="3212327" imgH="3935896" progId="">
                    <p:embed/>
                  </p:oleObj>
                </mc:Choice>
                <mc:Fallback>
                  <p:oleObj name="Clip" r:id="rId11" imgW="3212327" imgH="3935896" progId="">
                    <p:embed/>
                    <p:pic>
                      <p:nvPicPr>
                        <p:cNvPr id="25617" name="Object 21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3024"/>
                          <a:ext cx="422" cy="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8" name="Object 2148"/>
            <p:cNvGraphicFramePr>
              <a:graphicFrameLocks noChangeAspect="1"/>
            </p:cNvGraphicFramePr>
            <p:nvPr/>
          </p:nvGraphicFramePr>
          <p:xfrm>
            <a:off x="3888" y="3072"/>
            <a:ext cx="422" cy="516"/>
          </p:xfrm>
          <a:graphic>
            <a:graphicData uri="http://schemas.openxmlformats.org/presentationml/2006/ole">
              <mc:AlternateContent xmlns:mc="http://schemas.openxmlformats.org/markup-compatibility/2006">
                <mc:Choice xmlns:v="urn:schemas-microsoft-com:vml" Requires="v">
                  <p:oleObj name="Clip" r:id="rId12" imgW="3212327" imgH="3935896" progId="">
                    <p:embed/>
                  </p:oleObj>
                </mc:Choice>
                <mc:Fallback>
                  <p:oleObj name="Clip" r:id="rId12" imgW="3212327" imgH="3935896" progId="">
                    <p:embed/>
                    <p:pic>
                      <p:nvPicPr>
                        <p:cNvPr id="25618" name="Object 21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8" y="3072"/>
                          <a:ext cx="422" cy="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9" name="Object 2149"/>
            <p:cNvGraphicFramePr>
              <a:graphicFrameLocks noChangeAspect="1"/>
            </p:cNvGraphicFramePr>
            <p:nvPr/>
          </p:nvGraphicFramePr>
          <p:xfrm>
            <a:off x="4032" y="2928"/>
            <a:ext cx="422" cy="516"/>
          </p:xfrm>
          <a:graphic>
            <a:graphicData uri="http://schemas.openxmlformats.org/presentationml/2006/ole">
              <mc:AlternateContent xmlns:mc="http://schemas.openxmlformats.org/markup-compatibility/2006">
                <mc:Choice xmlns:v="urn:schemas-microsoft-com:vml" Requires="v">
                  <p:oleObj name="Clip" r:id="rId13" imgW="3212327" imgH="3935896" progId="">
                    <p:embed/>
                  </p:oleObj>
                </mc:Choice>
                <mc:Fallback>
                  <p:oleObj name="Clip" r:id="rId13" imgW="3212327" imgH="3935896" progId="">
                    <p:embed/>
                    <p:pic>
                      <p:nvPicPr>
                        <p:cNvPr id="25619" name="Object 21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2" y="2928"/>
                          <a:ext cx="422" cy="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58756" name="Object 2052"/>
          <p:cNvGraphicFramePr>
            <a:graphicFrameLocks noChangeAspect="1"/>
          </p:cNvGraphicFramePr>
          <p:nvPr/>
        </p:nvGraphicFramePr>
        <p:xfrm>
          <a:off x="4419601" y="1371600"/>
          <a:ext cx="669925" cy="819150"/>
        </p:xfrm>
        <a:graphic>
          <a:graphicData uri="http://schemas.openxmlformats.org/presentationml/2006/ole">
            <mc:AlternateContent xmlns:mc="http://schemas.openxmlformats.org/markup-compatibility/2006">
              <mc:Choice xmlns:v="urn:schemas-microsoft-com:vml" Requires="v">
                <p:oleObj name="Clip" r:id="rId14" imgW="3212327" imgH="3935896" progId="">
                  <p:embed/>
                </p:oleObj>
              </mc:Choice>
              <mc:Fallback>
                <p:oleObj name="Clip" r:id="rId14" imgW="3212327" imgH="3935896" progId="">
                  <p:embed/>
                  <p:pic>
                    <p:nvPicPr>
                      <p:cNvPr id="458756" name="Object 20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1" y="1371600"/>
                        <a:ext cx="669925"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5" name="Rectangle 2160"/>
          <p:cNvSpPr>
            <a:spLocks noChangeArrowheads="1"/>
          </p:cNvSpPr>
          <p:nvPr/>
        </p:nvSpPr>
        <p:spPr bwMode="auto">
          <a:xfrm>
            <a:off x="9677400" y="6477000"/>
            <a:ext cx="76200" cy="76200"/>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8865" name="Rectangle 2161"/>
          <p:cNvSpPr>
            <a:spLocks noChangeArrowheads="1"/>
          </p:cNvSpPr>
          <p:nvPr/>
        </p:nvSpPr>
        <p:spPr bwMode="auto">
          <a:xfrm>
            <a:off x="9677400" y="6477000"/>
            <a:ext cx="76200" cy="76200"/>
          </a:xfrm>
          <a:prstGeom prst="rect">
            <a:avLst/>
          </a:prstGeom>
          <a:solidFill>
            <a:schemeClr val="accent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Rectangle 62"/>
          <p:cNvSpPr/>
          <p:nvPr/>
        </p:nvSpPr>
        <p:spPr>
          <a:xfrm>
            <a:off x="153700" y="6607405"/>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621963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8756"/>
                                        </p:tgtEl>
                                        <p:attrNameLst>
                                          <p:attrName>style.visibility</p:attrName>
                                        </p:attrNameLst>
                                      </p:cBhvr>
                                      <p:to>
                                        <p:strVal val="visible"/>
                                      </p:to>
                                    </p:set>
                                    <p:anim calcmode="lin" valueType="num">
                                      <p:cBhvr additive="base">
                                        <p:cTn id="7" dur="500" fill="hold"/>
                                        <p:tgtEl>
                                          <p:spTgt spid="458756"/>
                                        </p:tgtEl>
                                        <p:attrNameLst>
                                          <p:attrName>ppt_x</p:attrName>
                                        </p:attrNameLst>
                                      </p:cBhvr>
                                      <p:tavLst>
                                        <p:tav tm="0">
                                          <p:val>
                                            <p:strVal val="0-#ppt_w/2"/>
                                          </p:val>
                                        </p:tav>
                                        <p:tav tm="100000">
                                          <p:val>
                                            <p:strVal val="#ppt_x"/>
                                          </p:val>
                                        </p:tav>
                                      </p:tavLst>
                                    </p:anim>
                                    <p:anim calcmode="lin" valueType="num">
                                      <p:cBhvr additive="base">
                                        <p:cTn id="8" dur="500" fill="hold"/>
                                        <p:tgtEl>
                                          <p:spTgt spid="45875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1000"/>
                                  </p:stCondLst>
                                  <p:childTnLst>
                                    <p:set>
                                      <p:cBhvr>
                                        <p:cTn id="11" dur="1" fill="hold">
                                          <p:stCondLst>
                                            <p:cond delay="499"/>
                                          </p:stCondLst>
                                        </p:cTn>
                                        <p:tgtEl>
                                          <p:spTgt spid="2"/>
                                        </p:tgtEl>
                                        <p:attrNameLst>
                                          <p:attrName>style.visibility</p:attrName>
                                        </p:attrNameLst>
                                      </p:cBhvr>
                                      <p:to>
                                        <p:strVal val="visible"/>
                                      </p:to>
                                    </p:set>
                                  </p:childTnLst>
                                </p:cTn>
                              </p:par>
                            </p:childTnLst>
                          </p:cTn>
                        </p:par>
                        <p:par>
                          <p:cTn id="12" fill="hold" nodeType="afterGroup">
                            <p:stCondLst>
                              <p:cond delay="2000"/>
                            </p:stCondLst>
                            <p:childTnLst>
                              <p:par>
                                <p:cTn id="13" presetID="2" presetClass="entr" presetSubtype="8" fill="hold" nodeType="afterEffect">
                                  <p:stCondLst>
                                    <p:cond delay="1000"/>
                                  </p:stCondLst>
                                  <p:childTnLst>
                                    <p:set>
                                      <p:cBhvr>
                                        <p:cTn id="14" dur="1" fill="hold">
                                          <p:stCondLst>
                                            <p:cond delay="0"/>
                                          </p:stCondLst>
                                        </p:cTn>
                                        <p:tgtEl>
                                          <p:spTgt spid="458827"/>
                                        </p:tgtEl>
                                        <p:attrNameLst>
                                          <p:attrName>style.visibility</p:attrName>
                                        </p:attrNameLst>
                                      </p:cBhvr>
                                      <p:to>
                                        <p:strVal val="visible"/>
                                      </p:to>
                                    </p:set>
                                    <p:anim calcmode="lin" valueType="num">
                                      <p:cBhvr additive="base">
                                        <p:cTn id="15" dur="500" fill="hold"/>
                                        <p:tgtEl>
                                          <p:spTgt spid="458827"/>
                                        </p:tgtEl>
                                        <p:attrNameLst>
                                          <p:attrName>ppt_x</p:attrName>
                                        </p:attrNameLst>
                                      </p:cBhvr>
                                      <p:tavLst>
                                        <p:tav tm="0">
                                          <p:val>
                                            <p:strVal val="0-#ppt_w/2"/>
                                          </p:val>
                                        </p:tav>
                                        <p:tav tm="100000">
                                          <p:val>
                                            <p:strVal val="#ppt_x"/>
                                          </p:val>
                                        </p:tav>
                                      </p:tavLst>
                                    </p:anim>
                                    <p:anim calcmode="lin" valueType="num">
                                      <p:cBhvr additive="base">
                                        <p:cTn id="16" dur="500" fill="hold"/>
                                        <p:tgtEl>
                                          <p:spTgt spid="458827"/>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3500"/>
                            </p:stCondLst>
                            <p:childTnLst>
                              <p:par>
                                <p:cTn id="18" presetID="2" presetClass="entr" presetSubtype="8" fill="hold" nodeType="afterEffect">
                                  <p:stCondLst>
                                    <p:cond delay="1000"/>
                                  </p:stCondLst>
                                  <p:childTnLst>
                                    <p:set>
                                      <p:cBhvr>
                                        <p:cTn id="19" dur="1" fill="hold">
                                          <p:stCondLst>
                                            <p:cond delay="0"/>
                                          </p:stCondLst>
                                        </p:cTn>
                                        <p:tgtEl>
                                          <p:spTgt spid="458816"/>
                                        </p:tgtEl>
                                        <p:attrNameLst>
                                          <p:attrName>style.visibility</p:attrName>
                                        </p:attrNameLst>
                                      </p:cBhvr>
                                      <p:to>
                                        <p:strVal val="visible"/>
                                      </p:to>
                                    </p:set>
                                    <p:anim calcmode="lin" valueType="num">
                                      <p:cBhvr additive="base">
                                        <p:cTn id="20" dur="500" fill="hold"/>
                                        <p:tgtEl>
                                          <p:spTgt spid="458816"/>
                                        </p:tgtEl>
                                        <p:attrNameLst>
                                          <p:attrName>ppt_x</p:attrName>
                                        </p:attrNameLst>
                                      </p:cBhvr>
                                      <p:tavLst>
                                        <p:tav tm="0">
                                          <p:val>
                                            <p:strVal val="0-#ppt_w/2"/>
                                          </p:val>
                                        </p:tav>
                                        <p:tav tm="100000">
                                          <p:val>
                                            <p:strVal val="#ppt_x"/>
                                          </p:val>
                                        </p:tav>
                                      </p:tavLst>
                                    </p:anim>
                                    <p:anim calcmode="lin" valueType="num">
                                      <p:cBhvr additive="base">
                                        <p:cTn id="21" dur="500" fill="hold"/>
                                        <p:tgtEl>
                                          <p:spTgt spid="458816"/>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0"/>
                            </p:stCondLst>
                            <p:childTnLst>
                              <p:par>
                                <p:cTn id="23" presetID="1" presetClass="entr" presetSubtype="0" fill="hold" nodeType="afterEffect">
                                  <p:stCondLst>
                                    <p:cond delay="1000"/>
                                  </p:stCondLst>
                                  <p:childTnLst>
                                    <p:set>
                                      <p:cBhvr>
                                        <p:cTn id="24" dur="1" fill="hold">
                                          <p:stCondLst>
                                            <p:cond delay="499"/>
                                          </p:stCondLst>
                                        </p:cTn>
                                        <p:tgtEl>
                                          <p:spTgt spid="5"/>
                                        </p:tgtEl>
                                        <p:attrNameLst>
                                          <p:attrName>style.visibility</p:attrName>
                                        </p:attrNameLst>
                                      </p:cBhvr>
                                      <p:to>
                                        <p:strVal val="visible"/>
                                      </p:to>
                                    </p:set>
                                  </p:childTnLst>
                                </p:cTn>
                              </p:par>
                            </p:childTnLst>
                          </p:cTn>
                        </p:par>
                        <p:par>
                          <p:cTn id="25" fill="hold" nodeType="afterGroup">
                            <p:stCondLst>
                              <p:cond delay="6500"/>
                            </p:stCondLst>
                            <p:childTnLst>
                              <p:par>
                                <p:cTn id="26" presetID="2" presetClass="entr" presetSubtype="2" fill="hold" grpId="0" nodeType="afterEffect">
                                  <p:stCondLst>
                                    <p:cond delay="1000"/>
                                  </p:stCondLst>
                                  <p:childTnLst>
                                    <p:set>
                                      <p:cBhvr>
                                        <p:cTn id="27" dur="1" fill="hold">
                                          <p:stCondLst>
                                            <p:cond delay="0"/>
                                          </p:stCondLst>
                                        </p:cTn>
                                        <p:tgtEl>
                                          <p:spTgt spid="458854"/>
                                        </p:tgtEl>
                                        <p:attrNameLst>
                                          <p:attrName>style.visibility</p:attrName>
                                        </p:attrNameLst>
                                      </p:cBhvr>
                                      <p:to>
                                        <p:strVal val="visible"/>
                                      </p:to>
                                    </p:set>
                                    <p:anim calcmode="lin" valueType="num">
                                      <p:cBhvr additive="base">
                                        <p:cTn id="28" dur="500" fill="hold"/>
                                        <p:tgtEl>
                                          <p:spTgt spid="458854"/>
                                        </p:tgtEl>
                                        <p:attrNameLst>
                                          <p:attrName>ppt_x</p:attrName>
                                        </p:attrNameLst>
                                      </p:cBhvr>
                                      <p:tavLst>
                                        <p:tav tm="0">
                                          <p:val>
                                            <p:strVal val="1+#ppt_w/2"/>
                                          </p:val>
                                        </p:tav>
                                        <p:tav tm="100000">
                                          <p:val>
                                            <p:strVal val="#ppt_x"/>
                                          </p:val>
                                        </p:tav>
                                      </p:tavLst>
                                    </p:anim>
                                    <p:anim calcmode="lin" valueType="num">
                                      <p:cBhvr additive="base">
                                        <p:cTn id="29" dur="500" fill="hold"/>
                                        <p:tgtEl>
                                          <p:spTgt spid="458854"/>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8000"/>
                            </p:stCondLst>
                            <p:childTnLst>
                              <p:par>
                                <p:cTn id="31" presetID="1" presetClass="entr" presetSubtype="0" fill="hold" nodeType="afterEffect">
                                  <p:stCondLst>
                                    <p:cond delay="1000"/>
                                  </p:stCondLst>
                                  <p:childTnLst>
                                    <p:set>
                                      <p:cBhvr>
                                        <p:cTn id="32" dur="1" fill="hold">
                                          <p:stCondLst>
                                            <p:cond delay="499"/>
                                          </p:stCondLst>
                                        </p:cTn>
                                        <p:tgtEl>
                                          <p:spTgt spid="10"/>
                                        </p:tgtEl>
                                        <p:attrNameLst>
                                          <p:attrName>style.visibility</p:attrName>
                                        </p:attrNameLst>
                                      </p:cBhvr>
                                      <p:to>
                                        <p:strVal val="visible"/>
                                      </p:to>
                                    </p:set>
                                  </p:childTnLst>
                                </p:cTn>
                              </p:par>
                            </p:childTnLst>
                          </p:cTn>
                        </p:par>
                        <p:par>
                          <p:cTn id="33" fill="hold" nodeType="afterGroup">
                            <p:stCondLst>
                              <p:cond delay="9500"/>
                            </p:stCondLst>
                            <p:childTnLst>
                              <p:par>
                                <p:cTn id="34" presetID="23" presetClass="entr" presetSubtype="528" fill="hold" nodeType="afterEffect">
                                  <p:stCondLst>
                                    <p:cond delay="10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 calcmode="lin" valueType="num">
                                      <p:cBhvr>
                                        <p:cTn id="38" dur="500" fill="hold"/>
                                        <p:tgtEl>
                                          <p:spTgt spid="12"/>
                                        </p:tgtEl>
                                        <p:attrNameLst>
                                          <p:attrName>ppt_x</p:attrName>
                                        </p:attrNameLst>
                                      </p:cBhvr>
                                      <p:tavLst>
                                        <p:tav tm="0">
                                          <p:val>
                                            <p:fltVal val="0.5"/>
                                          </p:val>
                                        </p:tav>
                                        <p:tav tm="100000">
                                          <p:val>
                                            <p:strVal val="#ppt_x"/>
                                          </p:val>
                                        </p:tav>
                                      </p:tavLst>
                                    </p:anim>
                                    <p:anim calcmode="lin" valueType="num">
                                      <p:cBhvr>
                                        <p:cTn id="39" dur="500" fill="hold"/>
                                        <p:tgtEl>
                                          <p:spTgt spid="12"/>
                                        </p:tgtEl>
                                        <p:attrNameLst>
                                          <p:attrName>ppt_y</p:attrName>
                                        </p:attrNameLst>
                                      </p:cBhvr>
                                      <p:tavLst>
                                        <p:tav tm="0">
                                          <p:val>
                                            <p:fltVal val="0.5"/>
                                          </p:val>
                                        </p:tav>
                                        <p:tav tm="100000">
                                          <p:val>
                                            <p:strVal val="#ppt_y"/>
                                          </p:val>
                                        </p:tav>
                                      </p:tavLst>
                                    </p:anim>
                                  </p:childTnLst>
                                </p:cTn>
                              </p:par>
                            </p:childTnLst>
                          </p:cTn>
                        </p:par>
                        <p:par>
                          <p:cTn id="40" fill="hold" nodeType="afterGroup">
                            <p:stCondLst>
                              <p:cond delay="11000"/>
                            </p:stCondLst>
                            <p:childTnLst>
                              <p:par>
                                <p:cTn id="41" presetID="2" presetClass="entr" presetSubtype="2" fill="hold" grpId="0" nodeType="afterEffect">
                                  <p:stCondLst>
                                    <p:cond delay="0"/>
                                  </p:stCondLst>
                                  <p:childTnLst>
                                    <p:set>
                                      <p:cBhvr>
                                        <p:cTn id="42" dur="1" fill="hold">
                                          <p:stCondLst>
                                            <p:cond delay="0"/>
                                          </p:stCondLst>
                                        </p:cTn>
                                        <p:tgtEl>
                                          <p:spTgt spid="458865"/>
                                        </p:tgtEl>
                                        <p:attrNameLst>
                                          <p:attrName>style.visibility</p:attrName>
                                        </p:attrNameLst>
                                      </p:cBhvr>
                                      <p:to>
                                        <p:strVal val="visible"/>
                                      </p:to>
                                    </p:set>
                                    <p:anim calcmode="lin" valueType="num">
                                      <p:cBhvr additive="base">
                                        <p:cTn id="43" dur="500" fill="hold"/>
                                        <p:tgtEl>
                                          <p:spTgt spid="458865"/>
                                        </p:tgtEl>
                                        <p:attrNameLst>
                                          <p:attrName>ppt_x</p:attrName>
                                        </p:attrNameLst>
                                      </p:cBhvr>
                                      <p:tavLst>
                                        <p:tav tm="0">
                                          <p:val>
                                            <p:strVal val="1+#ppt_w/2"/>
                                          </p:val>
                                        </p:tav>
                                        <p:tav tm="100000">
                                          <p:val>
                                            <p:strVal val="#ppt_x"/>
                                          </p:val>
                                        </p:tav>
                                      </p:tavLst>
                                    </p:anim>
                                    <p:anim calcmode="lin" valueType="num">
                                      <p:cBhvr additive="base">
                                        <p:cTn id="44" dur="500" fill="hold"/>
                                        <p:tgtEl>
                                          <p:spTgt spid="4588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854" grpId="0" animBg="1" autoUpdateAnimBg="0"/>
      <p:bldP spid="45886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a:normAutofit/>
          </a:bodyPr>
          <a:lstStyle/>
          <a:p>
            <a:r>
              <a:rPr lang="en-US" dirty="0"/>
              <a:t>Collective Actions: Synchronization </a:t>
            </a:r>
            <a:r>
              <a:rPr lang="en-US" dirty="0">
                <a:solidFill>
                  <a:srgbClr val="FFC000"/>
                </a:solidFill>
              </a:rPr>
              <a:t>Barrier</a:t>
            </a:r>
          </a:p>
        </p:txBody>
      </p:sp>
      <p:sp>
        <p:nvSpPr>
          <p:cNvPr id="79875"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BAA033-8DEB-4F68-946E-9C8FF813F094}"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9877" name="Rectangle 3"/>
          <p:cNvSpPr>
            <a:spLocks noGrp="1" noChangeArrowheads="1"/>
          </p:cNvSpPr>
          <p:nvPr>
            <p:ph type="body" idx="4294967295"/>
          </p:nvPr>
        </p:nvSpPr>
        <p:spPr>
          <a:xfrm>
            <a:off x="708660" y="1690116"/>
            <a:ext cx="10794492" cy="4343400"/>
          </a:xfrm>
        </p:spPr>
        <p:txBody>
          <a:bodyPr vert="horz" lIns="91440" tIns="45720" rIns="36000" bIns="45720" rtlCol="0">
            <a:normAutofit/>
          </a:bodyPr>
          <a:lstStyle/>
          <a:p>
            <a:pPr defTabSz="901700">
              <a:lnSpc>
                <a:spcPct val="80000"/>
              </a:lnSpc>
              <a:tabLst>
                <a:tab pos="1244600" algn="l"/>
                <a:tab pos="2857500" algn="l"/>
              </a:tabLst>
            </a:pPr>
            <a:r>
              <a:rPr lang="en-US" dirty="0"/>
              <a:t>Function prototype: </a:t>
            </a:r>
          </a:p>
          <a:p>
            <a:pPr marL="0" indent="0" defTabSz="901700">
              <a:lnSpc>
                <a:spcPct val="80000"/>
              </a:lnSpc>
              <a:buNone/>
              <a:tabLst>
                <a:tab pos="1244600" algn="l"/>
                <a:tab pos="2857500" algn="l"/>
              </a:tabLst>
            </a:pPr>
            <a:endParaRPr lang="en-US" dirty="0"/>
          </a:p>
          <a:p>
            <a:pPr lvl="2" defTabSz="901700">
              <a:lnSpc>
                <a:spcPct val="80000"/>
              </a:lnSpc>
              <a:spcBef>
                <a:spcPct val="100000"/>
              </a:spcBef>
              <a:tabLst>
                <a:tab pos="1244600" algn="l"/>
                <a:tab pos="2857500" algn="l"/>
              </a:tabLst>
            </a:pPr>
            <a:endParaRPr lang="en-US" sz="2000" dirty="0"/>
          </a:p>
          <a:p>
            <a:pPr lvl="2" defTabSz="901700">
              <a:lnSpc>
                <a:spcPct val="80000"/>
              </a:lnSpc>
              <a:spcBef>
                <a:spcPct val="100000"/>
              </a:spcBef>
              <a:tabLst>
                <a:tab pos="1244600" algn="l"/>
                <a:tab pos="2857500" algn="l"/>
              </a:tabLst>
            </a:pPr>
            <a:endParaRPr lang="en-US" sz="2000" dirty="0"/>
          </a:p>
          <a:p>
            <a:pPr defTabSz="901700">
              <a:lnSpc>
                <a:spcPct val="80000"/>
              </a:lnSpc>
              <a:spcBef>
                <a:spcPct val="80000"/>
              </a:spcBef>
              <a:tabLst>
                <a:tab pos="1244600" algn="l"/>
                <a:tab pos="2857500" algn="l"/>
              </a:tabLst>
            </a:pPr>
            <a:r>
              <a:rPr lang="en-US" dirty="0" err="1">
                <a:solidFill>
                  <a:srgbClr val="FF00FF"/>
                </a:solidFill>
                <a:latin typeface="Consolas" pitchFamily="49" charset="0"/>
                <a:cs typeface="Consolas" pitchFamily="49" charset="0"/>
              </a:rPr>
              <a:t>MPI_Barrier</a:t>
            </a:r>
            <a:r>
              <a:rPr lang="en-US" dirty="0"/>
              <a:t> not needed that often:</a:t>
            </a:r>
          </a:p>
          <a:p>
            <a:pPr lvl="1" defTabSz="901700">
              <a:lnSpc>
                <a:spcPct val="80000"/>
              </a:lnSpc>
              <a:tabLst>
                <a:tab pos="1244600" algn="l"/>
                <a:tab pos="2857500" algn="l"/>
              </a:tabLst>
            </a:pPr>
            <a:r>
              <a:rPr lang="en-US" dirty="0"/>
              <a:t>All synchronization is done automatically by data communication (when using blocking actions)</a:t>
            </a:r>
          </a:p>
          <a:p>
            <a:pPr lvl="2" defTabSz="901700">
              <a:lnSpc>
                <a:spcPct val="80000"/>
              </a:lnSpc>
              <a:tabLst>
                <a:tab pos="1244600" algn="l"/>
                <a:tab pos="2857500" algn="l"/>
              </a:tabLst>
            </a:pPr>
            <a:r>
              <a:rPr lang="en-US" dirty="0"/>
              <a:t>When using blocking actions, a process cannot continue before it has the data that it needs</a:t>
            </a:r>
          </a:p>
          <a:p>
            <a:pPr lvl="2" defTabSz="901700">
              <a:lnSpc>
                <a:spcPct val="80000"/>
              </a:lnSpc>
              <a:tabLst>
                <a:tab pos="1244600" algn="l"/>
                <a:tab pos="2857500" algn="l"/>
              </a:tabLst>
            </a:pPr>
            <a:endParaRPr lang="en-US" dirty="0"/>
          </a:p>
          <a:p>
            <a:pPr lvl="1" defTabSz="901700">
              <a:lnSpc>
                <a:spcPct val="80000"/>
              </a:lnSpc>
              <a:tabLst>
                <a:tab pos="1244600" algn="l"/>
                <a:tab pos="2857500" algn="l"/>
              </a:tabLst>
            </a:pPr>
            <a:r>
              <a:rPr lang="en-US" dirty="0"/>
              <a:t>If barriers used for debugging, remember to remove for production release</a:t>
            </a:r>
          </a:p>
        </p:txBody>
      </p:sp>
      <p:sp>
        <p:nvSpPr>
          <p:cNvPr id="2" name="Rectangle 1"/>
          <p:cNvSpPr/>
          <p:nvPr/>
        </p:nvSpPr>
        <p:spPr>
          <a:xfrm>
            <a:off x="2507920" y="2234976"/>
            <a:ext cx="5452134" cy="387798"/>
          </a:xfrm>
          <a:prstGeom prst="rect">
            <a:avLst/>
          </a:prstGeom>
          <a:solidFill>
            <a:schemeClr val="bg1">
              <a:lumMod val="95000"/>
            </a:schemeClr>
          </a:solidFill>
        </p:spPr>
        <p:txBody>
          <a:bodyPr wrap="none">
            <a:spAutoFit/>
          </a:bodyPr>
          <a:lstStyle/>
          <a:p>
            <a:pPr marL="0" marR="0" lvl="0" indent="0" algn="l" defTabSz="901700" rtl="0" eaLnBrk="1" fontAlgn="auto" latinLnBrk="0" hangingPunct="1">
              <a:lnSpc>
                <a:spcPct val="80000"/>
              </a:lnSpc>
              <a:spcBef>
                <a:spcPts val="1000"/>
              </a:spcBef>
              <a:spcAft>
                <a:spcPts val="0"/>
              </a:spcAft>
              <a:buClrTx/>
              <a:buSzTx/>
              <a:buFontTx/>
              <a:buNone/>
              <a:tabLst>
                <a:tab pos="1244600" algn="l"/>
                <a:tab pos="2857500" algn="l"/>
              </a:tabLst>
              <a:defRPr/>
            </a:pPr>
            <a:r>
              <a:rPr kumimoji="0" lang="en-US" sz="2400" b="0" i="0" u="none" strike="noStrike" kern="1200" cap="none" spc="0" normalizeH="0" baseline="0" noProof="0" dirty="0">
                <a:ln>
                  <a:noFill/>
                </a:ln>
                <a:solidFill>
                  <a:srgbClr val="002060"/>
                </a:solidFill>
                <a:effectLst/>
                <a:uLnTx/>
                <a:uFillTx/>
                <a:latin typeface="Consolas" pitchFamily="49" charset="0"/>
                <a:ea typeface="+mn-ea"/>
                <a:cs typeface="Consolas" pitchFamily="49" charset="0"/>
              </a:rPr>
              <a:t>int</a:t>
            </a:r>
            <a:r>
              <a:rPr kumimoji="0" lang="en-US" sz="2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MPI_Barrier</a:t>
            </a:r>
            <a:r>
              <a:rPr kumimoji="0" lang="en-US" sz="2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2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2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2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Tree>
    <p:extLst>
      <p:ext uri="{BB962C8B-B14F-4D97-AF65-F5344CB8AC3E}">
        <p14:creationId xmlns:p14="http://schemas.microsoft.com/office/powerpoint/2010/main" val="3983212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a:bodyPr>
          <a:lstStyle/>
          <a:p>
            <a:pPr eaLnBrk="1" hangingPunct="1"/>
            <a:r>
              <a:rPr lang="en-US" dirty="0"/>
              <a:t>Collective Actions: </a:t>
            </a:r>
            <a:r>
              <a:rPr lang="en-US" dirty="0">
                <a:solidFill>
                  <a:srgbClr val="FFC000"/>
                </a:solidFill>
              </a:rPr>
              <a:t>Communication</a:t>
            </a:r>
            <a:r>
              <a:rPr lang="en-US" dirty="0"/>
              <a:t>, Broadcast-type </a:t>
            </a:r>
          </a:p>
        </p:txBody>
      </p:sp>
      <p:sp>
        <p:nvSpPr>
          <p:cNvPr id="23555"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FC859C-369E-4E23-9209-F582CF75BB79}"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3557" name="Rectangle 3"/>
          <p:cNvSpPr>
            <a:spLocks noGrp="1" noChangeArrowheads="1"/>
          </p:cNvSpPr>
          <p:nvPr>
            <p:ph type="body" idx="4294967295"/>
          </p:nvPr>
        </p:nvSpPr>
        <p:spPr>
          <a:xfrm>
            <a:off x="719759" y="1529021"/>
            <a:ext cx="6705600" cy="609600"/>
          </a:xfrm>
        </p:spPr>
        <p:txBody>
          <a:bodyPr/>
          <a:lstStyle/>
          <a:p>
            <a:pPr eaLnBrk="1" hangingPunct="1"/>
            <a:r>
              <a:rPr lang="en-US" dirty="0"/>
              <a:t>Broadcast: A one-to-many communication</a:t>
            </a:r>
          </a:p>
        </p:txBody>
      </p:sp>
      <p:grpSp>
        <p:nvGrpSpPr>
          <p:cNvPr id="2" name="Group 81"/>
          <p:cNvGrpSpPr>
            <a:grpSpLocks/>
          </p:cNvGrpSpPr>
          <p:nvPr/>
        </p:nvGrpSpPr>
        <p:grpSpPr bwMode="auto">
          <a:xfrm>
            <a:off x="2543556" y="2505456"/>
            <a:ext cx="6629400" cy="3429000"/>
            <a:chOff x="1968" y="1440"/>
            <a:chExt cx="2208" cy="1613"/>
          </a:xfrm>
        </p:grpSpPr>
        <p:grpSp>
          <p:nvGrpSpPr>
            <p:cNvPr id="3" name="Group 30"/>
            <p:cNvGrpSpPr>
              <a:grpSpLocks/>
            </p:cNvGrpSpPr>
            <p:nvPr/>
          </p:nvGrpSpPr>
          <p:grpSpPr bwMode="auto">
            <a:xfrm>
              <a:off x="3024" y="1440"/>
              <a:ext cx="360" cy="709"/>
              <a:chOff x="4443" y="1419"/>
              <a:chExt cx="360" cy="709"/>
            </a:xfrm>
          </p:grpSpPr>
          <p:sp>
            <p:nvSpPr>
              <p:cNvPr id="23606" name="Freeform 21"/>
              <p:cNvSpPr>
                <a:spLocks/>
              </p:cNvSpPr>
              <p:nvPr/>
            </p:nvSpPr>
            <p:spPr bwMode="auto">
              <a:xfrm flipH="1">
                <a:off x="4586" y="1460"/>
                <a:ext cx="97" cy="153"/>
              </a:xfrm>
              <a:custGeom>
                <a:avLst/>
                <a:gdLst>
                  <a:gd name="T0" fmla="*/ 19 w 97"/>
                  <a:gd name="T1" fmla="*/ 1 h 153"/>
                  <a:gd name="T2" fmla="*/ 39 w 97"/>
                  <a:gd name="T3" fmla="*/ 6 h 153"/>
                  <a:gd name="T4" fmla="*/ 60 w 97"/>
                  <a:gd name="T5" fmla="*/ 19 h 153"/>
                  <a:gd name="T6" fmla="*/ 78 w 97"/>
                  <a:gd name="T7" fmla="*/ 43 h 153"/>
                  <a:gd name="T8" fmla="*/ 91 w 97"/>
                  <a:gd name="T9" fmla="*/ 72 h 153"/>
                  <a:gd name="T10" fmla="*/ 96 w 97"/>
                  <a:gd name="T11" fmla="*/ 111 h 153"/>
                  <a:gd name="T12" fmla="*/ 88 w 97"/>
                  <a:gd name="T13" fmla="*/ 136 h 153"/>
                  <a:gd name="T14" fmla="*/ 79 w 97"/>
                  <a:gd name="T15" fmla="*/ 150 h 153"/>
                  <a:gd name="T16" fmla="*/ 57 w 97"/>
                  <a:gd name="T17" fmla="*/ 153 h 153"/>
                  <a:gd name="T18" fmla="*/ 36 w 97"/>
                  <a:gd name="T19" fmla="*/ 147 h 153"/>
                  <a:gd name="T20" fmla="*/ 19 w 97"/>
                  <a:gd name="T21" fmla="*/ 123 h 153"/>
                  <a:gd name="T22" fmla="*/ 3 w 97"/>
                  <a:gd name="T23" fmla="*/ 79 h 153"/>
                  <a:gd name="T24" fmla="*/ 1 w 97"/>
                  <a:gd name="T25" fmla="*/ 39 h 153"/>
                  <a:gd name="T26" fmla="*/ 6 w 97"/>
                  <a:gd name="T27" fmla="*/ 12 h 153"/>
                  <a:gd name="T28" fmla="*/ 19 w 97"/>
                  <a:gd name="T29" fmla="*/ 1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53">
                    <a:moveTo>
                      <a:pt x="19" y="1"/>
                    </a:moveTo>
                    <a:cubicBezTo>
                      <a:pt x="24" y="0"/>
                      <a:pt x="32" y="3"/>
                      <a:pt x="39" y="6"/>
                    </a:cubicBezTo>
                    <a:cubicBezTo>
                      <a:pt x="46" y="9"/>
                      <a:pt x="54" y="13"/>
                      <a:pt x="60" y="19"/>
                    </a:cubicBezTo>
                    <a:cubicBezTo>
                      <a:pt x="66" y="25"/>
                      <a:pt x="73" y="34"/>
                      <a:pt x="78" y="43"/>
                    </a:cubicBezTo>
                    <a:cubicBezTo>
                      <a:pt x="83" y="52"/>
                      <a:pt x="88" y="61"/>
                      <a:pt x="91" y="72"/>
                    </a:cubicBezTo>
                    <a:cubicBezTo>
                      <a:pt x="94" y="83"/>
                      <a:pt x="97" y="100"/>
                      <a:pt x="96" y="111"/>
                    </a:cubicBezTo>
                    <a:cubicBezTo>
                      <a:pt x="95" y="122"/>
                      <a:pt x="91" y="130"/>
                      <a:pt x="88" y="136"/>
                    </a:cubicBezTo>
                    <a:cubicBezTo>
                      <a:pt x="85" y="142"/>
                      <a:pt x="84" y="147"/>
                      <a:pt x="79" y="150"/>
                    </a:cubicBezTo>
                    <a:cubicBezTo>
                      <a:pt x="74" y="153"/>
                      <a:pt x="64" y="153"/>
                      <a:pt x="57" y="153"/>
                    </a:cubicBezTo>
                    <a:cubicBezTo>
                      <a:pt x="50" y="153"/>
                      <a:pt x="42" y="152"/>
                      <a:pt x="36" y="147"/>
                    </a:cubicBezTo>
                    <a:cubicBezTo>
                      <a:pt x="30" y="142"/>
                      <a:pt x="24" y="134"/>
                      <a:pt x="19" y="123"/>
                    </a:cubicBezTo>
                    <a:cubicBezTo>
                      <a:pt x="14" y="112"/>
                      <a:pt x="6" y="93"/>
                      <a:pt x="3" y="79"/>
                    </a:cubicBezTo>
                    <a:cubicBezTo>
                      <a:pt x="0" y="65"/>
                      <a:pt x="1" y="50"/>
                      <a:pt x="1" y="39"/>
                    </a:cubicBezTo>
                    <a:cubicBezTo>
                      <a:pt x="1" y="28"/>
                      <a:pt x="2" y="18"/>
                      <a:pt x="6" y="12"/>
                    </a:cubicBezTo>
                    <a:cubicBezTo>
                      <a:pt x="10" y="6"/>
                      <a:pt x="14" y="2"/>
                      <a:pt x="19"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07" name="Freeform 22"/>
              <p:cNvSpPr>
                <a:spLocks/>
              </p:cNvSpPr>
              <p:nvPr/>
            </p:nvSpPr>
            <p:spPr bwMode="auto">
              <a:xfrm flipH="1">
                <a:off x="4561" y="1624"/>
                <a:ext cx="86" cy="235"/>
              </a:xfrm>
              <a:custGeom>
                <a:avLst/>
                <a:gdLst>
                  <a:gd name="T0" fmla="*/ 30 w 86"/>
                  <a:gd name="T1" fmla="*/ 1 h 235"/>
                  <a:gd name="T2" fmla="*/ 51 w 86"/>
                  <a:gd name="T3" fmla="*/ 13 h 235"/>
                  <a:gd name="T4" fmla="*/ 64 w 86"/>
                  <a:gd name="T5" fmla="*/ 34 h 235"/>
                  <a:gd name="T6" fmla="*/ 79 w 86"/>
                  <a:gd name="T7" fmla="*/ 68 h 235"/>
                  <a:gd name="T8" fmla="*/ 82 w 86"/>
                  <a:gd name="T9" fmla="*/ 101 h 235"/>
                  <a:gd name="T10" fmla="*/ 85 w 86"/>
                  <a:gd name="T11" fmla="*/ 148 h 235"/>
                  <a:gd name="T12" fmla="*/ 85 w 86"/>
                  <a:gd name="T13" fmla="*/ 190 h 235"/>
                  <a:gd name="T14" fmla="*/ 81 w 86"/>
                  <a:gd name="T15" fmla="*/ 211 h 235"/>
                  <a:gd name="T16" fmla="*/ 64 w 86"/>
                  <a:gd name="T17" fmla="*/ 227 h 235"/>
                  <a:gd name="T18" fmla="*/ 45 w 86"/>
                  <a:gd name="T19" fmla="*/ 235 h 235"/>
                  <a:gd name="T20" fmla="*/ 30 w 86"/>
                  <a:gd name="T21" fmla="*/ 229 h 235"/>
                  <a:gd name="T22" fmla="*/ 15 w 86"/>
                  <a:gd name="T23" fmla="*/ 217 h 235"/>
                  <a:gd name="T24" fmla="*/ 9 w 86"/>
                  <a:gd name="T25" fmla="*/ 197 h 235"/>
                  <a:gd name="T26" fmla="*/ 3 w 86"/>
                  <a:gd name="T27" fmla="*/ 158 h 235"/>
                  <a:gd name="T28" fmla="*/ 0 w 86"/>
                  <a:gd name="T29" fmla="*/ 104 h 235"/>
                  <a:gd name="T30" fmla="*/ 1 w 86"/>
                  <a:gd name="T31" fmla="*/ 50 h 235"/>
                  <a:gd name="T32" fmla="*/ 7 w 86"/>
                  <a:gd name="T33" fmla="*/ 14 h 235"/>
                  <a:gd name="T34" fmla="*/ 18 w 86"/>
                  <a:gd name="T35" fmla="*/ 4 h 235"/>
                  <a:gd name="T36" fmla="*/ 30 w 86"/>
                  <a:gd name="T37" fmla="*/ 1 h 2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235">
                    <a:moveTo>
                      <a:pt x="30" y="1"/>
                    </a:moveTo>
                    <a:cubicBezTo>
                      <a:pt x="35" y="2"/>
                      <a:pt x="45" y="8"/>
                      <a:pt x="51" y="13"/>
                    </a:cubicBezTo>
                    <a:cubicBezTo>
                      <a:pt x="57" y="18"/>
                      <a:pt x="59" y="25"/>
                      <a:pt x="64" y="34"/>
                    </a:cubicBezTo>
                    <a:cubicBezTo>
                      <a:pt x="69" y="43"/>
                      <a:pt x="76" y="57"/>
                      <a:pt x="79" y="68"/>
                    </a:cubicBezTo>
                    <a:cubicBezTo>
                      <a:pt x="82" y="79"/>
                      <a:pt x="81" y="88"/>
                      <a:pt x="82" y="101"/>
                    </a:cubicBezTo>
                    <a:cubicBezTo>
                      <a:pt x="83" y="114"/>
                      <a:pt x="85" y="133"/>
                      <a:pt x="85" y="148"/>
                    </a:cubicBezTo>
                    <a:cubicBezTo>
                      <a:pt x="85" y="163"/>
                      <a:pt x="86" y="180"/>
                      <a:pt x="85" y="190"/>
                    </a:cubicBezTo>
                    <a:cubicBezTo>
                      <a:pt x="84" y="200"/>
                      <a:pt x="84" y="205"/>
                      <a:pt x="81" y="211"/>
                    </a:cubicBezTo>
                    <a:cubicBezTo>
                      <a:pt x="78" y="217"/>
                      <a:pt x="70" y="223"/>
                      <a:pt x="64" y="227"/>
                    </a:cubicBezTo>
                    <a:cubicBezTo>
                      <a:pt x="58" y="231"/>
                      <a:pt x="51" y="235"/>
                      <a:pt x="45" y="235"/>
                    </a:cubicBezTo>
                    <a:cubicBezTo>
                      <a:pt x="39" y="235"/>
                      <a:pt x="35" y="232"/>
                      <a:pt x="30" y="229"/>
                    </a:cubicBezTo>
                    <a:cubicBezTo>
                      <a:pt x="25" y="226"/>
                      <a:pt x="18" y="222"/>
                      <a:pt x="15" y="217"/>
                    </a:cubicBezTo>
                    <a:cubicBezTo>
                      <a:pt x="12" y="212"/>
                      <a:pt x="11" y="207"/>
                      <a:pt x="9" y="197"/>
                    </a:cubicBezTo>
                    <a:cubicBezTo>
                      <a:pt x="7" y="187"/>
                      <a:pt x="4" y="173"/>
                      <a:pt x="3" y="158"/>
                    </a:cubicBezTo>
                    <a:cubicBezTo>
                      <a:pt x="2" y="143"/>
                      <a:pt x="0" y="122"/>
                      <a:pt x="0" y="104"/>
                    </a:cubicBezTo>
                    <a:cubicBezTo>
                      <a:pt x="0" y="86"/>
                      <a:pt x="0" y="65"/>
                      <a:pt x="1" y="50"/>
                    </a:cubicBezTo>
                    <a:cubicBezTo>
                      <a:pt x="2" y="35"/>
                      <a:pt x="4" y="22"/>
                      <a:pt x="7" y="14"/>
                    </a:cubicBezTo>
                    <a:cubicBezTo>
                      <a:pt x="10" y="6"/>
                      <a:pt x="14" y="6"/>
                      <a:pt x="18" y="4"/>
                    </a:cubicBezTo>
                    <a:cubicBezTo>
                      <a:pt x="22" y="2"/>
                      <a:pt x="25" y="0"/>
                      <a:pt x="30"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08" name="Freeform 23"/>
              <p:cNvSpPr>
                <a:spLocks/>
              </p:cNvSpPr>
              <p:nvPr/>
            </p:nvSpPr>
            <p:spPr bwMode="auto">
              <a:xfrm rot="1061454" flipH="1">
                <a:off x="4571" y="1478"/>
                <a:ext cx="45" cy="15"/>
              </a:xfrm>
              <a:custGeom>
                <a:avLst/>
                <a:gdLst>
                  <a:gd name="T0" fmla="*/ 0 w 45"/>
                  <a:gd name="T1" fmla="*/ 0 h 15"/>
                  <a:gd name="T2" fmla="*/ 45 w 45"/>
                  <a:gd name="T3" fmla="*/ 3 h 15"/>
                  <a:gd name="T4" fmla="*/ 45 w 45"/>
                  <a:gd name="T5" fmla="*/ 15 h 15"/>
                  <a:gd name="T6" fmla="*/ 0 w 45"/>
                  <a:gd name="T7" fmla="*/ 12 h 15"/>
                  <a:gd name="T8" fmla="*/ 0 w 45"/>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5">
                    <a:moveTo>
                      <a:pt x="0" y="0"/>
                    </a:moveTo>
                    <a:lnTo>
                      <a:pt x="45" y="3"/>
                    </a:lnTo>
                    <a:lnTo>
                      <a:pt x="45" y="15"/>
                    </a:lnTo>
                    <a:lnTo>
                      <a:pt x="0" y="12"/>
                    </a:lnTo>
                    <a:lnTo>
                      <a:pt x="0" y="0"/>
                    </a:ln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09" name="Freeform 24"/>
              <p:cNvSpPr>
                <a:spLocks/>
              </p:cNvSpPr>
              <p:nvPr/>
            </p:nvSpPr>
            <p:spPr bwMode="auto">
              <a:xfrm flipH="1">
                <a:off x="4486" y="1839"/>
                <a:ext cx="111" cy="282"/>
              </a:xfrm>
              <a:custGeom>
                <a:avLst/>
                <a:gdLst>
                  <a:gd name="T0" fmla="*/ 4 w 111"/>
                  <a:gd name="T1" fmla="*/ 21 h 282"/>
                  <a:gd name="T2" fmla="*/ 28 w 111"/>
                  <a:gd name="T3" fmla="*/ 44 h 282"/>
                  <a:gd name="T4" fmla="*/ 53 w 111"/>
                  <a:gd name="T5" fmla="*/ 69 h 282"/>
                  <a:gd name="T6" fmla="*/ 80 w 111"/>
                  <a:gd name="T7" fmla="*/ 111 h 282"/>
                  <a:gd name="T8" fmla="*/ 92 w 111"/>
                  <a:gd name="T9" fmla="*/ 144 h 282"/>
                  <a:gd name="T10" fmla="*/ 92 w 111"/>
                  <a:gd name="T11" fmla="*/ 176 h 282"/>
                  <a:gd name="T12" fmla="*/ 85 w 111"/>
                  <a:gd name="T13" fmla="*/ 206 h 282"/>
                  <a:gd name="T14" fmla="*/ 76 w 111"/>
                  <a:gd name="T15" fmla="*/ 237 h 282"/>
                  <a:gd name="T16" fmla="*/ 68 w 111"/>
                  <a:gd name="T17" fmla="*/ 255 h 282"/>
                  <a:gd name="T18" fmla="*/ 64 w 111"/>
                  <a:gd name="T19" fmla="*/ 267 h 282"/>
                  <a:gd name="T20" fmla="*/ 64 w 111"/>
                  <a:gd name="T21" fmla="*/ 279 h 282"/>
                  <a:gd name="T22" fmla="*/ 76 w 111"/>
                  <a:gd name="T23" fmla="*/ 278 h 282"/>
                  <a:gd name="T24" fmla="*/ 80 w 111"/>
                  <a:gd name="T25" fmla="*/ 255 h 282"/>
                  <a:gd name="T26" fmla="*/ 88 w 111"/>
                  <a:gd name="T27" fmla="*/ 243 h 282"/>
                  <a:gd name="T28" fmla="*/ 95 w 111"/>
                  <a:gd name="T29" fmla="*/ 225 h 282"/>
                  <a:gd name="T30" fmla="*/ 106 w 111"/>
                  <a:gd name="T31" fmla="*/ 191 h 282"/>
                  <a:gd name="T32" fmla="*/ 110 w 111"/>
                  <a:gd name="T33" fmla="*/ 174 h 282"/>
                  <a:gd name="T34" fmla="*/ 109 w 111"/>
                  <a:gd name="T35" fmla="*/ 147 h 282"/>
                  <a:gd name="T36" fmla="*/ 100 w 111"/>
                  <a:gd name="T37" fmla="*/ 116 h 282"/>
                  <a:gd name="T38" fmla="*/ 86 w 111"/>
                  <a:gd name="T39" fmla="*/ 80 h 282"/>
                  <a:gd name="T40" fmla="*/ 67 w 111"/>
                  <a:gd name="T41" fmla="*/ 50 h 282"/>
                  <a:gd name="T42" fmla="*/ 50 w 111"/>
                  <a:gd name="T43" fmla="*/ 26 h 282"/>
                  <a:gd name="T44" fmla="*/ 35 w 111"/>
                  <a:gd name="T45" fmla="*/ 12 h 282"/>
                  <a:gd name="T46" fmla="*/ 26 w 111"/>
                  <a:gd name="T47" fmla="*/ 5 h 282"/>
                  <a:gd name="T48" fmla="*/ 13 w 111"/>
                  <a:gd name="T49" fmla="*/ 0 h 282"/>
                  <a:gd name="T50" fmla="*/ 5 w 111"/>
                  <a:gd name="T51" fmla="*/ 8 h 282"/>
                  <a:gd name="T52" fmla="*/ 4 w 111"/>
                  <a:gd name="T53" fmla="*/ 21 h 2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1" h="282">
                    <a:moveTo>
                      <a:pt x="4" y="21"/>
                    </a:moveTo>
                    <a:cubicBezTo>
                      <a:pt x="8" y="27"/>
                      <a:pt x="20" y="36"/>
                      <a:pt x="28" y="44"/>
                    </a:cubicBezTo>
                    <a:cubicBezTo>
                      <a:pt x="36" y="52"/>
                      <a:pt x="44" y="58"/>
                      <a:pt x="53" y="69"/>
                    </a:cubicBezTo>
                    <a:cubicBezTo>
                      <a:pt x="62" y="80"/>
                      <a:pt x="74" y="99"/>
                      <a:pt x="80" y="111"/>
                    </a:cubicBezTo>
                    <a:cubicBezTo>
                      <a:pt x="86" y="123"/>
                      <a:pt x="90" y="133"/>
                      <a:pt x="92" y="144"/>
                    </a:cubicBezTo>
                    <a:cubicBezTo>
                      <a:pt x="94" y="155"/>
                      <a:pt x="93" y="166"/>
                      <a:pt x="92" y="176"/>
                    </a:cubicBezTo>
                    <a:cubicBezTo>
                      <a:pt x="91" y="186"/>
                      <a:pt x="88" y="196"/>
                      <a:pt x="85" y="206"/>
                    </a:cubicBezTo>
                    <a:cubicBezTo>
                      <a:pt x="82" y="216"/>
                      <a:pt x="79" y="229"/>
                      <a:pt x="76" y="237"/>
                    </a:cubicBezTo>
                    <a:cubicBezTo>
                      <a:pt x="73" y="245"/>
                      <a:pt x="70" y="250"/>
                      <a:pt x="68" y="255"/>
                    </a:cubicBezTo>
                    <a:cubicBezTo>
                      <a:pt x="66" y="260"/>
                      <a:pt x="65" y="263"/>
                      <a:pt x="64" y="267"/>
                    </a:cubicBezTo>
                    <a:cubicBezTo>
                      <a:pt x="63" y="271"/>
                      <a:pt x="62" y="277"/>
                      <a:pt x="64" y="279"/>
                    </a:cubicBezTo>
                    <a:cubicBezTo>
                      <a:pt x="66" y="281"/>
                      <a:pt x="73" y="282"/>
                      <a:pt x="76" y="278"/>
                    </a:cubicBezTo>
                    <a:cubicBezTo>
                      <a:pt x="79" y="274"/>
                      <a:pt x="78" y="261"/>
                      <a:pt x="80" y="255"/>
                    </a:cubicBezTo>
                    <a:cubicBezTo>
                      <a:pt x="82" y="249"/>
                      <a:pt x="85" y="248"/>
                      <a:pt x="88" y="243"/>
                    </a:cubicBezTo>
                    <a:cubicBezTo>
                      <a:pt x="91" y="238"/>
                      <a:pt x="92" y="234"/>
                      <a:pt x="95" y="225"/>
                    </a:cubicBezTo>
                    <a:cubicBezTo>
                      <a:pt x="98" y="216"/>
                      <a:pt x="104" y="199"/>
                      <a:pt x="106" y="191"/>
                    </a:cubicBezTo>
                    <a:cubicBezTo>
                      <a:pt x="108" y="183"/>
                      <a:pt x="109" y="181"/>
                      <a:pt x="110" y="174"/>
                    </a:cubicBezTo>
                    <a:cubicBezTo>
                      <a:pt x="111" y="167"/>
                      <a:pt x="111" y="157"/>
                      <a:pt x="109" y="147"/>
                    </a:cubicBezTo>
                    <a:cubicBezTo>
                      <a:pt x="107" y="137"/>
                      <a:pt x="104" y="127"/>
                      <a:pt x="100" y="116"/>
                    </a:cubicBezTo>
                    <a:cubicBezTo>
                      <a:pt x="96" y="105"/>
                      <a:pt x="91" y="91"/>
                      <a:pt x="86" y="80"/>
                    </a:cubicBezTo>
                    <a:cubicBezTo>
                      <a:pt x="81" y="69"/>
                      <a:pt x="73" y="59"/>
                      <a:pt x="67" y="50"/>
                    </a:cubicBezTo>
                    <a:cubicBezTo>
                      <a:pt x="61" y="41"/>
                      <a:pt x="55" y="32"/>
                      <a:pt x="50" y="26"/>
                    </a:cubicBezTo>
                    <a:cubicBezTo>
                      <a:pt x="45" y="20"/>
                      <a:pt x="39" y="15"/>
                      <a:pt x="35" y="12"/>
                    </a:cubicBezTo>
                    <a:cubicBezTo>
                      <a:pt x="31" y="9"/>
                      <a:pt x="30" y="7"/>
                      <a:pt x="26" y="5"/>
                    </a:cubicBezTo>
                    <a:cubicBezTo>
                      <a:pt x="22" y="3"/>
                      <a:pt x="16" y="0"/>
                      <a:pt x="13" y="0"/>
                    </a:cubicBezTo>
                    <a:cubicBezTo>
                      <a:pt x="10" y="0"/>
                      <a:pt x="6" y="4"/>
                      <a:pt x="5" y="8"/>
                    </a:cubicBezTo>
                    <a:cubicBezTo>
                      <a:pt x="4" y="12"/>
                      <a:pt x="0" y="15"/>
                      <a:pt x="4" y="2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10" name="Freeform 25"/>
              <p:cNvSpPr>
                <a:spLocks/>
              </p:cNvSpPr>
              <p:nvPr/>
            </p:nvSpPr>
            <p:spPr bwMode="auto">
              <a:xfrm flipH="1">
                <a:off x="4590" y="1840"/>
                <a:ext cx="79" cy="267"/>
              </a:xfrm>
              <a:custGeom>
                <a:avLst/>
                <a:gdLst>
                  <a:gd name="T0" fmla="*/ 67 w 79"/>
                  <a:gd name="T1" fmla="*/ 20 h 267"/>
                  <a:gd name="T2" fmla="*/ 56 w 79"/>
                  <a:gd name="T3" fmla="*/ 44 h 267"/>
                  <a:gd name="T4" fmla="*/ 52 w 79"/>
                  <a:gd name="T5" fmla="*/ 65 h 267"/>
                  <a:gd name="T6" fmla="*/ 40 w 79"/>
                  <a:gd name="T7" fmla="*/ 97 h 267"/>
                  <a:gd name="T8" fmla="*/ 34 w 79"/>
                  <a:gd name="T9" fmla="*/ 118 h 267"/>
                  <a:gd name="T10" fmla="*/ 29 w 79"/>
                  <a:gd name="T11" fmla="*/ 128 h 267"/>
                  <a:gd name="T12" fmla="*/ 20 w 79"/>
                  <a:gd name="T13" fmla="*/ 149 h 267"/>
                  <a:gd name="T14" fmla="*/ 19 w 79"/>
                  <a:gd name="T15" fmla="*/ 160 h 267"/>
                  <a:gd name="T16" fmla="*/ 20 w 79"/>
                  <a:gd name="T17" fmla="*/ 179 h 267"/>
                  <a:gd name="T18" fmla="*/ 28 w 79"/>
                  <a:gd name="T19" fmla="*/ 193 h 267"/>
                  <a:gd name="T20" fmla="*/ 44 w 79"/>
                  <a:gd name="T21" fmla="*/ 215 h 267"/>
                  <a:gd name="T22" fmla="*/ 59 w 79"/>
                  <a:gd name="T23" fmla="*/ 239 h 267"/>
                  <a:gd name="T24" fmla="*/ 76 w 79"/>
                  <a:gd name="T25" fmla="*/ 253 h 267"/>
                  <a:gd name="T26" fmla="*/ 77 w 79"/>
                  <a:gd name="T27" fmla="*/ 265 h 267"/>
                  <a:gd name="T28" fmla="*/ 67 w 79"/>
                  <a:gd name="T29" fmla="*/ 263 h 267"/>
                  <a:gd name="T30" fmla="*/ 53 w 79"/>
                  <a:gd name="T31" fmla="*/ 259 h 267"/>
                  <a:gd name="T32" fmla="*/ 49 w 79"/>
                  <a:gd name="T33" fmla="*/ 248 h 267"/>
                  <a:gd name="T34" fmla="*/ 43 w 79"/>
                  <a:gd name="T35" fmla="*/ 235 h 267"/>
                  <a:gd name="T36" fmla="*/ 34 w 79"/>
                  <a:gd name="T37" fmla="*/ 221 h 267"/>
                  <a:gd name="T38" fmla="*/ 14 w 79"/>
                  <a:gd name="T39" fmla="*/ 200 h 267"/>
                  <a:gd name="T40" fmla="*/ 4 w 79"/>
                  <a:gd name="T41" fmla="*/ 176 h 267"/>
                  <a:gd name="T42" fmla="*/ 1 w 79"/>
                  <a:gd name="T43" fmla="*/ 166 h 267"/>
                  <a:gd name="T44" fmla="*/ 2 w 79"/>
                  <a:gd name="T45" fmla="*/ 146 h 267"/>
                  <a:gd name="T46" fmla="*/ 13 w 79"/>
                  <a:gd name="T47" fmla="*/ 110 h 267"/>
                  <a:gd name="T48" fmla="*/ 20 w 79"/>
                  <a:gd name="T49" fmla="*/ 76 h 267"/>
                  <a:gd name="T50" fmla="*/ 32 w 79"/>
                  <a:gd name="T51" fmla="*/ 29 h 267"/>
                  <a:gd name="T52" fmla="*/ 43 w 79"/>
                  <a:gd name="T53" fmla="*/ 8 h 267"/>
                  <a:gd name="T54" fmla="*/ 55 w 79"/>
                  <a:gd name="T55" fmla="*/ 1 h 267"/>
                  <a:gd name="T56" fmla="*/ 67 w 79"/>
                  <a:gd name="T57" fmla="*/ 5 h 267"/>
                  <a:gd name="T58" fmla="*/ 67 w 79"/>
                  <a:gd name="T59" fmla="*/ 20 h 2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9" h="267">
                    <a:moveTo>
                      <a:pt x="67" y="20"/>
                    </a:moveTo>
                    <a:cubicBezTo>
                      <a:pt x="65" y="26"/>
                      <a:pt x="58" y="37"/>
                      <a:pt x="56" y="44"/>
                    </a:cubicBezTo>
                    <a:cubicBezTo>
                      <a:pt x="54" y="51"/>
                      <a:pt x="55" y="56"/>
                      <a:pt x="52" y="65"/>
                    </a:cubicBezTo>
                    <a:cubicBezTo>
                      <a:pt x="49" y="74"/>
                      <a:pt x="43" y="88"/>
                      <a:pt x="40" y="97"/>
                    </a:cubicBezTo>
                    <a:cubicBezTo>
                      <a:pt x="37" y="106"/>
                      <a:pt x="36" y="113"/>
                      <a:pt x="34" y="118"/>
                    </a:cubicBezTo>
                    <a:cubicBezTo>
                      <a:pt x="32" y="123"/>
                      <a:pt x="31" y="123"/>
                      <a:pt x="29" y="128"/>
                    </a:cubicBezTo>
                    <a:cubicBezTo>
                      <a:pt x="27" y="133"/>
                      <a:pt x="22" y="144"/>
                      <a:pt x="20" y="149"/>
                    </a:cubicBezTo>
                    <a:cubicBezTo>
                      <a:pt x="18" y="154"/>
                      <a:pt x="19" y="155"/>
                      <a:pt x="19" y="160"/>
                    </a:cubicBezTo>
                    <a:cubicBezTo>
                      <a:pt x="19" y="165"/>
                      <a:pt x="19" y="174"/>
                      <a:pt x="20" y="179"/>
                    </a:cubicBezTo>
                    <a:cubicBezTo>
                      <a:pt x="21" y="184"/>
                      <a:pt x="24" y="187"/>
                      <a:pt x="28" y="193"/>
                    </a:cubicBezTo>
                    <a:cubicBezTo>
                      <a:pt x="32" y="199"/>
                      <a:pt x="39" y="207"/>
                      <a:pt x="44" y="215"/>
                    </a:cubicBezTo>
                    <a:cubicBezTo>
                      <a:pt x="49" y="223"/>
                      <a:pt x="54" y="233"/>
                      <a:pt x="59" y="239"/>
                    </a:cubicBezTo>
                    <a:cubicBezTo>
                      <a:pt x="64" y="245"/>
                      <a:pt x="73" y="249"/>
                      <a:pt x="76" y="253"/>
                    </a:cubicBezTo>
                    <a:cubicBezTo>
                      <a:pt x="79" y="257"/>
                      <a:pt x="78" y="263"/>
                      <a:pt x="77" y="265"/>
                    </a:cubicBezTo>
                    <a:cubicBezTo>
                      <a:pt x="76" y="267"/>
                      <a:pt x="71" y="264"/>
                      <a:pt x="67" y="263"/>
                    </a:cubicBezTo>
                    <a:cubicBezTo>
                      <a:pt x="63" y="262"/>
                      <a:pt x="56" y="262"/>
                      <a:pt x="53" y="259"/>
                    </a:cubicBezTo>
                    <a:cubicBezTo>
                      <a:pt x="50" y="256"/>
                      <a:pt x="51" y="252"/>
                      <a:pt x="49" y="248"/>
                    </a:cubicBezTo>
                    <a:cubicBezTo>
                      <a:pt x="47" y="244"/>
                      <a:pt x="45" y="239"/>
                      <a:pt x="43" y="235"/>
                    </a:cubicBezTo>
                    <a:cubicBezTo>
                      <a:pt x="41" y="231"/>
                      <a:pt x="39" y="227"/>
                      <a:pt x="34" y="221"/>
                    </a:cubicBezTo>
                    <a:cubicBezTo>
                      <a:pt x="29" y="215"/>
                      <a:pt x="19" y="208"/>
                      <a:pt x="14" y="200"/>
                    </a:cubicBezTo>
                    <a:cubicBezTo>
                      <a:pt x="9" y="192"/>
                      <a:pt x="6" y="182"/>
                      <a:pt x="4" y="176"/>
                    </a:cubicBezTo>
                    <a:cubicBezTo>
                      <a:pt x="2" y="170"/>
                      <a:pt x="1" y="171"/>
                      <a:pt x="1" y="166"/>
                    </a:cubicBezTo>
                    <a:cubicBezTo>
                      <a:pt x="1" y="161"/>
                      <a:pt x="0" y="155"/>
                      <a:pt x="2" y="146"/>
                    </a:cubicBezTo>
                    <a:cubicBezTo>
                      <a:pt x="4" y="137"/>
                      <a:pt x="10" y="122"/>
                      <a:pt x="13" y="110"/>
                    </a:cubicBezTo>
                    <a:cubicBezTo>
                      <a:pt x="16" y="98"/>
                      <a:pt x="17" y="89"/>
                      <a:pt x="20" y="76"/>
                    </a:cubicBezTo>
                    <a:cubicBezTo>
                      <a:pt x="23" y="63"/>
                      <a:pt x="28" y="40"/>
                      <a:pt x="32" y="29"/>
                    </a:cubicBezTo>
                    <a:cubicBezTo>
                      <a:pt x="36" y="18"/>
                      <a:pt x="39" y="13"/>
                      <a:pt x="43" y="8"/>
                    </a:cubicBezTo>
                    <a:cubicBezTo>
                      <a:pt x="47" y="3"/>
                      <a:pt x="51" y="2"/>
                      <a:pt x="55" y="1"/>
                    </a:cubicBezTo>
                    <a:cubicBezTo>
                      <a:pt x="59" y="0"/>
                      <a:pt x="65" y="2"/>
                      <a:pt x="67" y="5"/>
                    </a:cubicBezTo>
                    <a:cubicBezTo>
                      <a:pt x="69" y="8"/>
                      <a:pt x="69" y="14"/>
                      <a:pt x="67" y="20"/>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11" name="Freeform 26"/>
              <p:cNvSpPr>
                <a:spLocks/>
              </p:cNvSpPr>
              <p:nvPr/>
            </p:nvSpPr>
            <p:spPr bwMode="auto">
              <a:xfrm flipH="1">
                <a:off x="4443" y="2092"/>
                <a:ext cx="90" cy="31"/>
              </a:xfrm>
              <a:custGeom>
                <a:avLst/>
                <a:gdLst>
                  <a:gd name="T0" fmla="*/ 15 w 90"/>
                  <a:gd name="T1" fmla="*/ 14 h 31"/>
                  <a:gd name="T2" fmla="*/ 27 w 90"/>
                  <a:gd name="T3" fmla="*/ 7 h 31"/>
                  <a:gd name="T4" fmla="*/ 48 w 90"/>
                  <a:gd name="T5" fmla="*/ 4 h 31"/>
                  <a:gd name="T6" fmla="*/ 70 w 90"/>
                  <a:gd name="T7" fmla="*/ 4 h 31"/>
                  <a:gd name="T8" fmla="*/ 84 w 90"/>
                  <a:gd name="T9" fmla="*/ 2 h 31"/>
                  <a:gd name="T10" fmla="*/ 90 w 90"/>
                  <a:gd name="T11" fmla="*/ 13 h 31"/>
                  <a:gd name="T12" fmla="*/ 84 w 90"/>
                  <a:gd name="T13" fmla="*/ 25 h 31"/>
                  <a:gd name="T14" fmla="*/ 72 w 90"/>
                  <a:gd name="T15" fmla="*/ 31 h 31"/>
                  <a:gd name="T16" fmla="*/ 57 w 90"/>
                  <a:gd name="T17" fmla="*/ 25 h 31"/>
                  <a:gd name="T18" fmla="*/ 42 w 90"/>
                  <a:gd name="T19" fmla="*/ 25 h 31"/>
                  <a:gd name="T20" fmla="*/ 24 w 90"/>
                  <a:gd name="T21" fmla="*/ 23 h 31"/>
                  <a:gd name="T22" fmla="*/ 6 w 90"/>
                  <a:gd name="T23" fmla="*/ 26 h 31"/>
                  <a:gd name="T24" fmla="*/ 1 w 90"/>
                  <a:gd name="T25" fmla="*/ 17 h 31"/>
                  <a:gd name="T26" fmla="*/ 15 w 90"/>
                  <a:gd name="T27" fmla="*/ 14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 h="31">
                    <a:moveTo>
                      <a:pt x="15" y="14"/>
                    </a:moveTo>
                    <a:cubicBezTo>
                      <a:pt x="19" y="12"/>
                      <a:pt x="22" y="9"/>
                      <a:pt x="27" y="7"/>
                    </a:cubicBezTo>
                    <a:cubicBezTo>
                      <a:pt x="32" y="5"/>
                      <a:pt x="41" y="4"/>
                      <a:pt x="48" y="4"/>
                    </a:cubicBezTo>
                    <a:cubicBezTo>
                      <a:pt x="55" y="4"/>
                      <a:pt x="64" y="4"/>
                      <a:pt x="70" y="4"/>
                    </a:cubicBezTo>
                    <a:cubicBezTo>
                      <a:pt x="76" y="4"/>
                      <a:pt x="81" y="0"/>
                      <a:pt x="84" y="2"/>
                    </a:cubicBezTo>
                    <a:cubicBezTo>
                      <a:pt x="87" y="4"/>
                      <a:pt x="90" y="9"/>
                      <a:pt x="90" y="13"/>
                    </a:cubicBezTo>
                    <a:cubicBezTo>
                      <a:pt x="90" y="17"/>
                      <a:pt x="87" y="22"/>
                      <a:pt x="84" y="25"/>
                    </a:cubicBezTo>
                    <a:cubicBezTo>
                      <a:pt x="81" y="28"/>
                      <a:pt x="76" y="31"/>
                      <a:pt x="72" y="31"/>
                    </a:cubicBezTo>
                    <a:cubicBezTo>
                      <a:pt x="68" y="31"/>
                      <a:pt x="62" y="26"/>
                      <a:pt x="57" y="25"/>
                    </a:cubicBezTo>
                    <a:cubicBezTo>
                      <a:pt x="52" y="24"/>
                      <a:pt x="47" y="25"/>
                      <a:pt x="42" y="25"/>
                    </a:cubicBezTo>
                    <a:cubicBezTo>
                      <a:pt x="37" y="25"/>
                      <a:pt x="30" y="23"/>
                      <a:pt x="24" y="23"/>
                    </a:cubicBezTo>
                    <a:cubicBezTo>
                      <a:pt x="18" y="23"/>
                      <a:pt x="10" y="27"/>
                      <a:pt x="6" y="26"/>
                    </a:cubicBezTo>
                    <a:cubicBezTo>
                      <a:pt x="2" y="25"/>
                      <a:pt x="0" y="19"/>
                      <a:pt x="1" y="17"/>
                    </a:cubicBezTo>
                    <a:cubicBezTo>
                      <a:pt x="2" y="15"/>
                      <a:pt x="11" y="16"/>
                      <a:pt x="15" y="14"/>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12" name="Freeform 27"/>
              <p:cNvSpPr>
                <a:spLocks/>
              </p:cNvSpPr>
              <p:nvPr/>
            </p:nvSpPr>
            <p:spPr bwMode="auto">
              <a:xfrm flipH="1">
                <a:off x="4592" y="2095"/>
                <a:ext cx="106" cy="33"/>
              </a:xfrm>
              <a:custGeom>
                <a:avLst/>
                <a:gdLst>
                  <a:gd name="T0" fmla="*/ 15 w 106"/>
                  <a:gd name="T1" fmla="*/ 11 h 33"/>
                  <a:gd name="T2" fmla="*/ 0 w 106"/>
                  <a:gd name="T3" fmla="*/ 19 h 33"/>
                  <a:gd name="T4" fmla="*/ 15 w 106"/>
                  <a:gd name="T5" fmla="*/ 31 h 33"/>
                  <a:gd name="T6" fmla="*/ 28 w 106"/>
                  <a:gd name="T7" fmla="*/ 32 h 33"/>
                  <a:gd name="T8" fmla="*/ 49 w 106"/>
                  <a:gd name="T9" fmla="*/ 25 h 33"/>
                  <a:gd name="T10" fmla="*/ 58 w 106"/>
                  <a:gd name="T11" fmla="*/ 20 h 33"/>
                  <a:gd name="T12" fmla="*/ 67 w 106"/>
                  <a:gd name="T13" fmla="*/ 16 h 33"/>
                  <a:gd name="T14" fmla="*/ 79 w 106"/>
                  <a:gd name="T15" fmla="*/ 13 h 33"/>
                  <a:gd name="T16" fmla="*/ 96 w 106"/>
                  <a:gd name="T17" fmla="*/ 13 h 33"/>
                  <a:gd name="T18" fmla="*/ 106 w 106"/>
                  <a:gd name="T19" fmla="*/ 10 h 33"/>
                  <a:gd name="T20" fmla="*/ 96 w 106"/>
                  <a:gd name="T21" fmla="*/ 1 h 33"/>
                  <a:gd name="T22" fmla="*/ 85 w 106"/>
                  <a:gd name="T23" fmla="*/ 1 h 33"/>
                  <a:gd name="T24" fmla="*/ 66 w 106"/>
                  <a:gd name="T25" fmla="*/ 4 h 33"/>
                  <a:gd name="T26" fmla="*/ 46 w 106"/>
                  <a:gd name="T27" fmla="*/ 4 h 33"/>
                  <a:gd name="T28" fmla="*/ 30 w 106"/>
                  <a:gd name="T29" fmla="*/ 10 h 33"/>
                  <a:gd name="T30" fmla="*/ 15 w 106"/>
                  <a:gd name="T31" fmla="*/ 11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6" h="33">
                    <a:moveTo>
                      <a:pt x="15" y="11"/>
                    </a:moveTo>
                    <a:cubicBezTo>
                      <a:pt x="10" y="12"/>
                      <a:pt x="0" y="16"/>
                      <a:pt x="0" y="19"/>
                    </a:cubicBezTo>
                    <a:cubicBezTo>
                      <a:pt x="0" y="22"/>
                      <a:pt x="11" y="29"/>
                      <a:pt x="15" y="31"/>
                    </a:cubicBezTo>
                    <a:cubicBezTo>
                      <a:pt x="19" y="33"/>
                      <a:pt x="22" y="33"/>
                      <a:pt x="28" y="32"/>
                    </a:cubicBezTo>
                    <a:cubicBezTo>
                      <a:pt x="34" y="31"/>
                      <a:pt x="44" y="27"/>
                      <a:pt x="49" y="25"/>
                    </a:cubicBezTo>
                    <a:cubicBezTo>
                      <a:pt x="54" y="23"/>
                      <a:pt x="55" y="21"/>
                      <a:pt x="58" y="20"/>
                    </a:cubicBezTo>
                    <a:cubicBezTo>
                      <a:pt x="61" y="19"/>
                      <a:pt x="64" y="17"/>
                      <a:pt x="67" y="16"/>
                    </a:cubicBezTo>
                    <a:cubicBezTo>
                      <a:pt x="70" y="15"/>
                      <a:pt x="74" y="13"/>
                      <a:pt x="79" y="13"/>
                    </a:cubicBezTo>
                    <a:cubicBezTo>
                      <a:pt x="84" y="13"/>
                      <a:pt x="92" y="13"/>
                      <a:pt x="96" y="13"/>
                    </a:cubicBezTo>
                    <a:cubicBezTo>
                      <a:pt x="100" y="13"/>
                      <a:pt x="106" y="12"/>
                      <a:pt x="106" y="10"/>
                    </a:cubicBezTo>
                    <a:cubicBezTo>
                      <a:pt x="106" y="8"/>
                      <a:pt x="99" y="2"/>
                      <a:pt x="96" y="1"/>
                    </a:cubicBezTo>
                    <a:cubicBezTo>
                      <a:pt x="93" y="0"/>
                      <a:pt x="90" y="1"/>
                      <a:pt x="85" y="1"/>
                    </a:cubicBezTo>
                    <a:cubicBezTo>
                      <a:pt x="80" y="1"/>
                      <a:pt x="72" y="4"/>
                      <a:pt x="66" y="4"/>
                    </a:cubicBezTo>
                    <a:cubicBezTo>
                      <a:pt x="60" y="4"/>
                      <a:pt x="52" y="3"/>
                      <a:pt x="46" y="4"/>
                    </a:cubicBezTo>
                    <a:cubicBezTo>
                      <a:pt x="40" y="5"/>
                      <a:pt x="35" y="9"/>
                      <a:pt x="30" y="10"/>
                    </a:cubicBezTo>
                    <a:cubicBezTo>
                      <a:pt x="25" y="11"/>
                      <a:pt x="19" y="10"/>
                      <a:pt x="15" y="1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13" name="Freeform 28"/>
              <p:cNvSpPr>
                <a:spLocks/>
              </p:cNvSpPr>
              <p:nvPr/>
            </p:nvSpPr>
            <p:spPr bwMode="auto">
              <a:xfrm flipH="1">
                <a:off x="4638" y="1419"/>
                <a:ext cx="165" cy="248"/>
              </a:xfrm>
              <a:custGeom>
                <a:avLst/>
                <a:gdLst>
                  <a:gd name="T0" fmla="*/ 160 w 165"/>
                  <a:gd name="T1" fmla="*/ 222 h 248"/>
                  <a:gd name="T2" fmla="*/ 165 w 165"/>
                  <a:gd name="T3" fmla="*/ 231 h 248"/>
                  <a:gd name="T4" fmla="*/ 160 w 165"/>
                  <a:gd name="T5" fmla="*/ 243 h 248"/>
                  <a:gd name="T6" fmla="*/ 144 w 165"/>
                  <a:gd name="T7" fmla="*/ 248 h 248"/>
                  <a:gd name="T8" fmla="*/ 127 w 165"/>
                  <a:gd name="T9" fmla="*/ 240 h 248"/>
                  <a:gd name="T10" fmla="*/ 84 w 165"/>
                  <a:gd name="T11" fmla="*/ 219 h 248"/>
                  <a:gd name="T12" fmla="*/ 48 w 165"/>
                  <a:gd name="T13" fmla="*/ 204 h 248"/>
                  <a:gd name="T14" fmla="*/ 24 w 165"/>
                  <a:gd name="T15" fmla="*/ 188 h 248"/>
                  <a:gd name="T16" fmla="*/ 7 w 165"/>
                  <a:gd name="T17" fmla="*/ 170 h 248"/>
                  <a:gd name="T18" fmla="*/ 4 w 165"/>
                  <a:gd name="T19" fmla="*/ 149 h 248"/>
                  <a:gd name="T20" fmla="*/ 30 w 165"/>
                  <a:gd name="T21" fmla="*/ 101 h 248"/>
                  <a:gd name="T22" fmla="*/ 46 w 165"/>
                  <a:gd name="T23" fmla="*/ 69 h 248"/>
                  <a:gd name="T24" fmla="*/ 75 w 165"/>
                  <a:gd name="T25" fmla="*/ 30 h 248"/>
                  <a:gd name="T26" fmla="*/ 88 w 165"/>
                  <a:gd name="T27" fmla="*/ 15 h 248"/>
                  <a:gd name="T28" fmla="*/ 112 w 165"/>
                  <a:gd name="T29" fmla="*/ 5 h 248"/>
                  <a:gd name="T30" fmla="*/ 135 w 165"/>
                  <a:gd name="T31" fmla="*/ 0 h 248"/>
                  <a:gd name="T32" fmla="*/ 145 w 165"/>
                  <a:gd name="T33" fmla="*/ 8 h 248"/>
                  <a:gd name="T34" fmla="*/ 153 w 165"/>
                  <a:gd name="T35" fmla="*/ 21 h 248"/>
                  <a:gd name="T36" fmla="*/ 154 w 165"/>
                  <a:gd name="T37" fmla="*/ 36 h 248"/>
                  <a:gd name="T38" fmla="*/ 144 w 165"/>
                  <a:gd name="T39" fmla="*/ 32 h 248"/>
                  <a:gd name="T40" fmla="*/ 139 w 165"/>
                  <a:gd name="T41" fmla="*/ 20 h 248"/>
                  <a:gd name="T42" fmla="*/ 127 w 165"/>
                  <a:gd name="T43" fmla="*/ 14 h 248"/>
                  <a:gd name="T44" fmla="*/ 109 w 165"/>
                  <a:gd name="T45" fmla="*/ 20 h 248"/>
                  <a:gd name="T46" fmla="*/ 115 w 165"/>
                  <a:gd name="T47" fmla="*/ 26 h 248"/>
                  <a:gd name="T48" fmla="*/ 120 w 165"/>
                  <a:gd name="T49" fmla="*/ 35 h 248"/>
                  <a:gd name="T50" fmla="*/ 115 w 165"/>
                  <a:gd name="T51" fmla="*/ 48 h 248"/>
                  <a:gd name="T52" fmla="*/ 93 w 165"/>
                  <a:gd name="T53" fmla="*/ 51 h 248"/>
                  <a:gd name="T54" fmla="*/ 84 w 165"/>
                  <a:gd name="T55" fmla="*/ 44 h 248"/>
                  <a:gd name="T56" fmla="*/ 73 w 165"/>
                  <a:gd name="T57" fmla="*/ 50 h 248"/>
                  <a:gd name="T58" fmla="*/ 61 w 165"/>
                  <a:gd name="T59" fmla="*/ 72 h 248"/>
                  <a:gd name="T60" fmla="*/ 49 w 165"/>
                  <a:gd name="T61" fmla="*/ 96 h 248"/>
                  <a:gd name="T62" fmla="*/ 36 w 165"/>
                  <a:gd name="T63" fmla="*/ 122 h 248"/>
                  <a:gd name="T64" fmla="*/ 30 w 165"/>
                  <a:gd name="T65" fmla="*/ 152 h 248"/>
                  <a:gd name="T66" fmla="*/ 36 w 165"/>
                  <a:gd name="T67" fmla="*/ 171 h 248"/>
                  <a:gd name="T68" fmla="*/ 46 w 165"/>
                  <a:gd name="T69" fmla="*/ 183 h 248"/>
                  <a:gd name="T70" fmla="*/ 70 w 165"/>
                  <a:gd name="T71" fmla="*/ 194 h 248"/>
                  <a:gd name="T72" fmla="*/ 102 w 165"/>
                  <a:gd name="T73" fmla="*/ 203 h 248"/>
                  <a:gd name="T74" fmla="*/ 123 w 165"/>
                  <a:gd name="T75" fmla="*/ 207 h 248"/>
                  <a:gd name="T76" fmla="*/ 138 w 165"/>
                  <a:gd name="T77" fmla="*/ 212 h 248"/>
                  <a:gd name="T78" fmla="*/ 160 w 165"/>
                  <a:gd name="T79" fmla="*/ 222 h 2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5" h="248">
                    <a:moveTo>
                      <a:pt x="160" y="222"/>
                    </a:moveTo>
                    <a:cubicBezTo>
                      <a:pt x="164" y="225"/>
                      <a:pt x="165" y="228"/>
                      <a:pt x="165" y="231"/>
                    </a:cubicBezTo>
                    <a:cubicBezTo>
                      <a:pt x="165" y="234"/>
                      <a:pt x="163" y="240"/>
                      <a:pt x="160" y="243"/>
                    </a:cubicBezTo>
                    <a:cubicBezTo>
                      <a:pt x="157" y="246"/>
                      <a:pt x="149" y="248"/>
                      <a:pt x="144" y="248"/>
                    </a:cubicBezTo>
                    <a:cubicBezTo>
                      <a:pt x="139" y="248"/>
                      <a:pt x="137" y="245"/>
                      <a:pt x="127" y="240"/>
                    </a:cubicBezTo>
                    <a:cubicBezTo>
                      <a:pt x="117" y="235"/>
                      <a:pt x="97" y="225"/>
                      <a:pt x="84" y="219"/>
                    </a:cubicBezTo>
                    <a:cubicBezTo>
                      <a:pt x="71" y="213"/>
                      <a:pt x="58" y="209"/>
                      <a:pt x="48" y="204"/>
                    </a:cubicBezTo>
                    <a:cubicBezTo>
                      <a:pt x="38" y="199"/>
                      <a:pt x="31" y="194"/>
                      <a:pt x="24" y="188"/>
                    </a:cubicBezTo>
                    <a:cubicBezTo>
                      <a:pt x="17" y="182"/>
                      <a:pt x="10" y="176"/>
                      <a:pt x="7" y="170"/>
                    </a:cubicBezTo>
                    <a:cubicBezTo>
                      <a:pt x="4" y="164"/>
                      <a:pt x="0" y="161"/>
                      <a:pt x="4" y="149"/>
                    </a:cubicBezTo>
                    <a:cubicBezTo>
                      <a:pt x="8" y="137"/>
                      <a:pt x="23" y="114"/>
                      <a:pt x="30" y="101"/>
                    </a:cubicBezTo>
                    <a:cubicBezTo>
                      <a:pt x="37" y="88"/>
                      <a:pt x="39" y="81"/>
                      <a:pt x="46" y="69"/>
                    </a:cubicBezTo>
                    <a:cubicBezTo>
                      <a:pt x="53" y="57"/>
                      <a:pt x="68" y="39"/>
                      <a:pt x="75" y="30"/>
                    </a:cubicBezTo>
                    <a:cubicBezTo>
                      <a:pt x="82" y="21"/>
                      <a:pt x="82" y="19"/>
                      <a:pt x="88" y="15"/>
                    </a:cubicBezTo>
                    <a:cubicBezTo>
                      <a:pt x="94" y="11"/>
                      <a:pt x="104" y="7"/>
                      <a:pt x="112" y="5"/>
                    </a:cubicBezTo>
                    <a:cubicBezTo>
                      <a:pt x="120" y="3"/>
                      <a:pt x="130" y="0"/>
                      <a:pt x="135" y="0"/>
                    </a:cubicBezTo>
                    <a:cubicBezTo>
                      <a:pt x="140" y="0"/>
                      <a:pt x="142" y="5"/>
                      <a:pt x="145" y="8"/>
                    </a:cubicBezTo>
                    <a:cubicBezTo>
                      <a:pt x="148" y="11"/>
                      <a:pt x="152" y="16"/>
                      <a:pt x="153" y="21"/>
                    </a:cubicBezTo>
                    <a:cubicBezTo>
                      <a:pt x="154" y="26"/>
                      <a:pt x="155" y="34"/>
                      <a:pt x="154" y="36"/>
                    </a:cubicBezTo>
                    <a:cubicBezTo>
                      <a:pt x="153" y="38"/>
                      <a:pt x="146" y="35"/>
                      <a:pt x="144" y="32"/>
                    </a:cubicBezTo>
                    <a:cubicBezTo>
                      <a:pt x="142" y="29"/>
                      <a:pt x="142" y="23"/>
                      <a:pt x="139" y="20"/>
                    </a:cubicBezTo>
                    <a:cubicBezTo>
                      <a:pt x="136" y="17"/>
                      <a:pt x="132" y="14"/>
                      <a:pt x="127" y="14"/>
                    </a:cubicBezTo>
                    <a:cubicBezTo>
                      <a:pt x="122" y="14"/>
                      <a:pt x="111" y="18"/>
                      <a:pt x="109" y="20"/>
                    </a:cubicBezTo>
                    <a:cubicBezTo>
                      <a:pt x="107" y="22"/>
                      <a:pt x="113" y="24"/>
                      <a:pt x="115" y="26"/>
                    </a:cubicBezTo>
                    <a:cubicBezTo>
                      <a:pt x="117" y="28"/>
                      <a:pt x="120" y="31"/>
                      <a:pt x="120" y="35"/>
                    </a:cubicBezTo>
                    <a:cubicBezTo>
                      <a:pt x="120" y="39"/>
                      <a:pt x="119" y="45"/>
                      <a:pt x="115" y="48"/>
                    </a:cubicBezTo>
                    <a:cubicBezTo>
                      <a:pt x="111" y="51"/>
                      <a:pt x="98" y="52"/>
                      <a:pt x="93" y="51"/>
                    </a:cubicBezTo>
                    <a:cubicBezTo>
                      <a:pt x="88" y="50"/>
                      <a:pt x="87" y="44"/>
                      <a:pt x="84" y="44"/>
                    </a:cubicBezTo>
                    <a:cubicBezTo>
                      <a:pt x="81" y="44"/>
                      <a:pt x="77" y="45"/>
                      <a:pt x="73" y="50"/>
                    </a:cubicBezTo>
                    <a:cubicBezTo>
                      <a:pt x="69" y="55"/>
                      <a:pt x="65" y="64"/>
                      <a:pt x="61" y="72"/>
                    </a:cubicBezTo>
                    <a:cubicBezTo>
                      <a:pt x="57" y="80"/>
                      <a:pt x="53" y="88"/>
                      <a:pt x="49" y="96"/>
                    </a:cubicBezTo>
                    <a:cubicBezTo>
                      <a:pt x="45" y="104"/>
                      <a:pt x="39" y="113"/>
                      <a:pt x="36" y="122"/>
                    </a:cubicBezTo>
                    <a:cubicBezTo>
                      <a:pt x="33" y="131"/>
                      <a:pt x="30" y="144"/>
                      <a:pt x="30" y="152"/>
                    </a:cubicBezTo>
                    <a:cubicBezTo>
                      <a:pt x="30" y="160"/>
                      <a:pt x="33" y="166"/>
                      <a:pt x="36" y="171"/>
                    </a:cubicBezTo>
                    <a:cubicBezTo>
                      <a:pt x="39" y="176"/>
                      <a:pt x="40" y="179"/>
                      <a:pt x="46" y="183"/>
                    </a:cubicBezTo>
                    <a:cubicBezTo>
                      <a:pt x="52" y="187"/>
                      <a:pt x="61" y="191"/>
                      <a:pt x="70" y="194"/>
                    </a:cubicBezTo>
                    <a:cubicBezTo>
                      <a:pt x="79" y="197"/>
                      <a:pt x="93" y="201"/>
                      <a:pt x="102" y="203"/>
                    </a:cubicBezTo>
                    <a:cubicBezTo>
                      <a:pt x="111" y="205"/>
                      <a:pt x="117" y="206"/>
                      <a:pt x="123" y="207"/>
                    </a:cubicBezTo>
                    <a:cubicBezTo>
                      <a:pt x="129" y="208"/>
                      <a:pt x="132" y="210"/>
                      <a:pt x="138" y="212"/>
                    </a:cubicBezTo>
                    <a:cubicBezTo>
                      <a:pt x="144" y="214"/>
                      <a:pt x="156" y="219"/>
                      <a:pt x="160" y="222"/>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14" name="Freeform 29"/>
              <p:cNvSpPr>
                <a:spLocks/>
              </p:cNvSpPr>
              <p:nvPr/>
            </p:nvSpPr>
            <p:spPr bwMode="auto">
              <a:xfrm flipH="1">
                <a:off x="4479" y="1629"/>
                <a:ext cx="129" cy="181"/>
              </a:xfrm>
              <a:custGeom>
                <a:avLst/>
                <a:gdLst>
                  <a:gd name="T0" fmla="*/ 6 w 129"/>
                  <a:gd name="T1" fmla="*/ 3 h 181"/>
                  <a:gd name="T2" fmla="*/ 40 w 129"/>
                  <a:gd name="T3" fmla="*/ 6 h 181"/>
                  <a:gd name="T4" fmla="*/ 64 w 129"/>
                  <a:gd name="T5" fmla="*/ 11 h 181"/>
                  <a:gd name="T6" fmla="*/ 79 w 129"/>
                  <a:gd name="T7" fmla="*/ 20 h 181"/>
                  <a:gd name="T8" fmla="*/ 102 w 129"/>
                  <a:gd name="T9" fmla="*/ 33 h 181"/>
                  <a:gd name="T10" fmla="*/ 117 w 129"/>
                  <a:gd name="T11" fmla="*/ 44 h 181"/>
                  <a:gd name="T12" fmla="*/ 126 w 129"/>
                  <a:gd name="T13" fmla="*/ 60 h 181"/>
                  <a:gd name="T14" fmla="*/ 129 w 129"/>
                  <a:gd name="T15" fmla="*/ 71 h 181"/>
                  <a:gd name="T16" fmla="*/ 124 w 129"/>
                  <a:gd name="T17" fmla="*/ 80 h 181"/>
                  <a:gd name="T18" fmla="*/ 115 w 129"/>
                  <a:gd name="T19" fmla="*/ 99 h 181"/>
                  <a:gd name="T20" fmla="*/ 96 w 129"/>
                  <a:gd name="T21" fmla="*/ 113 h 181"/>
                  <a:gd name="T22" fmla="*/ 78 w 129"/>
                  <a:gd name="T23" fmla="*/ 123 h 181"/>
                  <a:gd name="T24" fmla="*/ 61 w 129"/>
                  <a:gd name="T25" fmla="*/ 134 h 181"/>
                  <a:gd name="T26" fmla="*/ 46 w 129"/>
                  <a:gd name="T27" fmla="*/ 135 h 181"/>
                  <a:gd name="T28" fmla="*/ 37 w 129"/>
                  <a:gd name="T29" fmla="*/ 146 h 181"/>
                  <a:gd name="T30" fmla="*/ 54 w 129"/>
                  <a:gd name="T31" fmla="*/ 152 h 181"/>
                  <a:gd name="T32" fmla="*/ 78 w 129"/>
                  <a:gd name="T33" fmla="*/ 159 h 181"/>
                  <a:gd name="T34" fmla="*/ 88 w 129"/>
                  <a:gd name="T35" fmla="*/ 164 h 181"/>
                  <a:gd name="T36" fmla="*/ 103 w 129"/>
                  <a:gd name="T37" fmla="*/ 170 h 181"/>
                  <a:gd name="T38" fmla="*/ 88 w 129"/>
                  <a:gd name="T39" fmla="*/ 180 h 181"/>
                  <a:gd name="T40" fmla="*/ 76 w 129"/>
                  <a:gd name="T41" fmla="*/ 179 h 181"/>
                  <a:gd name="T42" fmla="*/ 70 w 129"/>
                  <a:gd name="T43" fmla="*/ 167 h 181"/>
                  <a:gd name="T44" fmla="*/ 55 w 129"/>
                  <a:gd name="T45" fmla="*/ 161 h 181"/>
                  <a:gd name="T46" fmla="*/ 36 w 129"/>
                  <a:gd name="T47" fmla="*/ 156 h 181"/>
                  <a:gd name="T48" fmla="*/ 24 w 129"/>
                  <a:gd name="T49" fmla="*/ 138 h 181"/>
                  <a:gd name="T50" fmla="*/ 34 w 129"/>
                  <a:gd name="T51" fmla="*/ 129 h 181"/>
                  <a:gd name="T52" fmla="*/ 54 w 129"/>
                  <a:gd name="T53" fmla="*/ 123 h 181"/>
                  <a:gd name="T54" fmla="*/ 81 w 129"/>
                  <a:gd name="T55" fmla="*/ 113 h 181"/>
                  <a:gd name="T56" fmla="*/ 97 w 129"/>
                  <a:gd name="T57" fmla="*/ 90 h 181"/>
                  <a:gd name="T58" fmla="*/ 108 w 129"/>
                  <a:gd name="T59" fmla="*/ 77 h 181"/>
                  <a:gd name="T60" fmla="*/ 109 w 129"/>
                  <a:gd name="T61" fmla="*/ 65 h 181"/>
                  <a:gd name="T62" fmla="*/ 102 w 129"/>
                  <a:gd name="T63" fmla="*/ 53 h 181"/>
                  <a:gd name="T64" fmla="*/ 85 w 129"/>
                  <a:gd name="T65" fmla="*/ 39 h 181"/>
                  <a:gd name="T66" fmla="*/ 72 w 129"/>
                  <a:gd name="T67" fmla="*/ 33 h 181"/>
                  <a:gd name="T68" fmla="*/ 49 w 129"/>
                  <a:gd name="T69" fmla="*/ 27 h 181"/>
                  <a:gd name="T70" fmla="*/ 34 w 129"/>
                  <a:gd name="T71" fmla="*/ 27 h 181"/>
                  <a:gd name="T72" fmla="*/ 21 w 129"/>
                  <a:gd name="T73" fmla="*/ 27 h 181"/>
                  <a:gd name="T74" fmla="*/ 3 w 129"/>
                  <a:gd name="T75" fmla="*/ 23 h 181"/>
                  <a:gd name="T76" fmla="*/ 6 w 129"/>
                  <a:gd name="T77" fmla="*/ 3 h 1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9" h="181">
                    <a:moveTo>
                      <a:pt x="6" y="3"/>
                    </a:moveTo>
                    <a:cubicBezTo>
                      <a:pt x="12" y="0"/>
                      <a:pt x="30" y="5"/>
                      <a:pt x="40" y="6"/>
                    </a:cubicBezTo>
                    <a:cubicBezTo>
                      <a:pt x="50" y="7"/>
                      <a:pt x="58" y="9"/>
                      <a:pt x="64" y="11"/>
                    </a:cubicBezTo>
                    <a:cubicBezTo>
                      <a:pt x="70" y="13"/>
                      <a:pt x="73" y="16"/>
                      <a:pt x="79" y="20"/>
                    </a:cubicBezTo>
                    <a:cubicBezTo>
                      <a:pt x="85" y="24"/>
                      <a:pt x="96" y="29"/>
                      <a:pt x="102" y="33"/>
                    </a:cubicBezTo>
                    <a:cubicBezTo>
                      <a:pt x="108" y="37"/>
                      <a:pt x="113" y="39"/>
                      <a:pt x="117" y="44"/>
                    </a:cubicBezTo>
                    <a:cubicBezTo>
                      <a:pt x="121" y="49"/>
                      <a:pt x="124" y="56"/>
                      <a:pt x="126" y="60"/>
                    </a:cubicBezTo>
                    <a:cubicBezTo>
                      <a:pt x="128" y="64"/>
                      <a:pt x="129" y="68"/>
                      <a:pt x="129" y="71"/>
                    </a:cubicBezTo>
                    <a:cubicBezTo>
                      <a:pt x="129" y="74"/>
                      <a:pt x="126" y="75"/>
                      <a:pt x="124" y="80"/>
                    </a:cubicBezTo>
                    <a:cubicBezTo>
                      <a:pt x="122" y="85"/>
                      <a:pt x="120" y="93"/>
                      <a:pt x="115" y="99"/>
                    </a:cubicBezTo>
                    <a:cubicBezTo>
                      <a:pt x="110" y="105"/>
                      <a:pt x="102" y="109"/>
                      <a:pt x="96" y="113"/>
                    </a:cubicBezTo>
                    <a:cubicBezTo>
                      <a:pt x="90" y="117"/>
                      <a:pt x="84" y="120"/>
                      <a:pt x="78" y="123"/>
                    </a:cubicBezTo>
                    <a:cubicBezTo>
                      <a:pt x="72" y="126"/>
                      <a:pt x="66" y="132"/>
                      <a:pt x="61" y="134"/>
                    </a:cubicBezTo>
                    <a:cubicBezTo>
                      <a:pt x="56" y="136"/>
                      <a:pt x="50" y="133"/>
                      <a:pt x="46" y="135"/>
                    </a:cubicBezTo>
                    <a:cubicBezTo>
                      <a:pt x="42" y="137"/>
                      <a:pt x="36" y="143"/>
                      <a:pt x="37" y="146"/>
                    </a:cubicBezTo>
                    <a:cubicBezTo>
                      <a:pt x="38" y="149"/>
                      <a:pt x="47" y="150"/>
                      <a:pt x="54" y="152"/>
                    </a:cubicBezTo>
                    <a:cubicBezTo>
                      <a:pt x="61" y="154"/>
                      <a:pt x="72" y="157"/>
                      <a:pt x="78" y="159"/>
                    </a:cubicBezTo>
                    <a:cubicBezTo>
                      <a:pt x="84" y="161"/>
                      <a:pt x="84" y="162"/>
                      <a:pt x="88" y="164"/>
                    </a:cubicBezTo>
                    <a:cubicBezTo>
                      <a:pt x="92" y="166"/>
                      <a:pt x="103" y="167"/>
                      <a:pt x="103" y="170"/>
                    </a:cubicBezTo>
                    <a:cubicBezTo>
                      <a:pt x="103" y="173"/>
                      <a:pt x="92" y="179"/>
                      <a:pt x="88" y="180"/>
                    </a:cubicBezTo>
                    <a:cubicBezTo>
                      <a:pt x="84" y="181"/>
                      <a:pt x="79" y="181"/>
                      <a:pt x="76" y="179"/>
                    </a:cubicBezTo>
                    <a:cubicBezTo>
                      <a:pt x="73" y="177"/>
                      <a:pt x="74" y="170"/>
                      <a:pt x="70" y="167"/>
                    </a:cubicBezTo>
                    <a:cubicBezTo>
                      <a:pt x="66" y="164"/>
                      <a:pt x="61" y="163"/>
                      <a:pt x="55" y="161"/>
                    </a:cubicBezTo>
                    <a:cubicBezTo>
                      <a:pt x="49" y="159"/>
                      <a:pt x="41" y="160"/>
                      <a:pt x="36" y="156"/>
                    </a:cubicBezTo>
                    <a:cubicBezTo>
                      <a:pt x="31" y="152"/>
                      <a:pt x="24" y="142"/>
                      <a:pt x="24" y="138"/>
                    </a:cubicBezTo>
                    <a:cubicBezTo>
                      <a:pt x="24" y="134"/>
                      <a:pt x="29" y="131"/>
                      <a:pt x="34" y="129"/>
                    </a:cubicBezTo>
                    <a:cubicBezTo>
                      <a:pt x="39" y="127"/>
                      <a:pt x="46" y="126"/>
                      <a:pt x="54" y="123"/>
                    </a:cubicBezTo>
                    <a:cubicBezTo>
                      <a:pt x="62" y="120"/>
                      <a:pt x="74" y="119"/>
                      <a:pt x="81" y="113"/>
                    </a:cubicBezTo>
                    <a:cubicBezTo>
                      <a:pt x="88" y="107"/>
                      <a:pt x="92" y="96"/>
                      <a:pt x="97" y="90"/>
                    </a:cubicBezTo>
                    <a:cubicBezTo>
                      <a:pt x="102" y="84"/>
                      <a:pt x="106" y="81"/>
                      <a:pt x="108" y="77"/>
                    </a:cubicBezTo>
                    <a:cubicBezTo>
                      <a:pt x="110" y="73"/>
                      <a:pt x="110" y="69"/>
                      <a:pt x="109" y="65"/>
                    </a:cubicBezTo>
                    <a:cubicBezTo>
                      <a:pt x="108" y="61"/>
                      <a:pt x="106" y="57"/>
                      <a:pt x="102" y="53"/>
                    </a:cubicBezTo>
                    <a:cubicBezTo>
                      <a:pt x="98" y="49"/>
                      <a:pt x="90" y="42"/>
                      <a:pt x="85" y="39"/>
                    </a:cubicBezTo>
                    <a:cubicBezTo>
                      <a:pt x="80" y="36"/>
                      <a:pt x="78" y="35"/>
                      <a:pt x="72" y="33"/>
                    </a:cubicBezTo>
                    <a:cubicBezTo>
                      <a:pt x="66" y="31"/>
                      <a:pt x="55" y="28"/>
                      <a:pt x="49" y="27"/>
                    </a:cubicBezTo>
                    <a:cubicBezTo>
                      <a:pt x="43" y="26"/>
                      <a:pt x="39" y="27"/>
                      <a:pt x="34" y="27"/>
                    </a:cubicBezTo>
                    <a:cubicBezTo>
                      <a:pt x="29" y="27"/>
                      <a:pt x="26" y="28"/>
                      <a:pt x="21" y="27"/>
                    </a:cubicBezTo>
                    <a:cubicBezTo>
                      <a:pt x="16" y="26"/>
                      <a:pt x="5" y="26"/>
                      <a:pt x="3" y="23"/>
                    </a:cubicBezTo>
                    <a:cubicBezTo>
                      <a:pt x="1" y="20"/>
                      <a:pt x="0" y="6"/>
                      <a:pt x="6" y="3"/>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Group 31"/>
            <p:cNvGrpSpPr>
              <a:grpSpLocks/>
            </p:cNvGrpSpPr>
            <p:nvPr/>
          </p:nvGrpSpPr>
          <p:grpSpPr bwMode="auto">
            <a:xfrm>
              <a:off x="3816" y="1800"/>
              <a:ext cx="360" cy="709"/>
              <a:chOff x="4443" y="1419"/>
              <a:chExt cx="360" cy="709"/>
            </a:xfrm>
          </p:grpSpPr>
          <p:sp>
            <p:nvSpPr>
              <p:cNvPr id="23597" name="Freeform 32"/>
              <p:cNvSpPr>
                <a:spLocks/>
              </p:cNvSpPr>
              <p:nvPr/>
            </p:nvSpPr>
            <p:spPr bwMode="auto">
              <a:xfrm flipH="1">
                <a:off x="4586" y="1460"/>
                <a:ext cx="97" cy="153"/>
              </a:xfrm>
              <a:custGeom>
                <a:avLst/>
                <a:gdLst>
                  <a:gd name="T0" fmla="*/ 19 w 97"/>
                  <a:gd name="T1" fmla="*/ 1 h 153"/>
                  <a:gd name="T2" fmla="*/ 39 w 97"/>
                  <a:gd name="T3" fmla="*/ 6 h 153"/>
                  <a:gd name="T4" fmla="*/ 60 w 97"/>
                  <a:gd name="T5" fmla="*/ 19 h 153"/>
                  <a:gd name="T6" fmla="*/ 78 w 97"/>
                  <a:gd name="T7" fmla="*/ 43 h 153"/>
                  <a:gd name="T8" fmla="*/ 91 w 97"/>
                  <a:gd name="T9" fmla="*/ 72 h 153"/>
                  <a:gd name="T10" fmla="*/ 96 w 97"/>
                  <a:gd name="T11" fmla="*/ 111 h 153"/>
                  <a:gd name="T12" fmla="*/ 88 w 97"/>
                  <a:gd name="T13" fmla="*/ 136 h 153"/>
                  <a:gd name="T14" fmla="*/ 79 w 97"/>
                  <a:gd name="T15" fmla="*/ 150 h 153"/>
                  <a:gd name="T16" fmla="*/ 57 w 97"/>
                  <a:gd name="T17" fmla="*/ 153 h 153"/>
                  <a:gd name="T18" fmla="*/ 36 w 97"/>
                  <a:gd name="T19" fmla="*/ 147 h 153"/>
                  <a:gd name="T20" fmla="*/ 19 w 97"/>
                  <a:gd name="T21" fmla="*/ 123 h 153"/>
                  <a:gd name="T22" fmla="*/ 3 w 97"/>
                  <a:gd name="T23" fmla="*/ 79 h 153"/>
                  <a:gd name="T24" fmla="*/ 1 w 97"/>
                  <a:gd name="T25" fmla="*/ 39 h 153"/>
                  <a:gd name="T26" fmla="*/ 6 w 97"/>
                  <a:gd name="T27" fmla="*/ 12 h 153"/>
                  <a:gd name="T28" fmla="*/ 19 w 97"/>
                  <a:gd name="T29" fmla="*/ 1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53">
                    <a:moveTo>
                      <a:pt x="19" y="1"/>
                    </a:moveTo>
                    <a:cubicBezTo>
                      <a:pt x="24" y="0"/>
                      <a:pt x="32" y="3"/>
                      <a:pt x="39" y="6"/>
                    </a:cubicBezTo>
                    <a:cubicBezTo>
                      <a:pt x="46" y="9"/>
                      <a:pt x="54" y="13"/>
                      <a:pt x="60" y="19"/>
                    </a:cubicBezTo>
                    <a:cubicBezTo>
                      <a:pt x="66" y="25"/>
                      <a:pt x="73" y="34"/>
                      <a:pt x="78" y="43"/>
                    </a:cubicBezTo>
                    <a:cubicBezTo>
                      <a:pt x="83" y="52"/>
                      <a:pt x="88" y="61"/>
                      <a:pt x="91" y="72"/>
                    </a:cubicBezTo>
                    <a:cubicBezTo>
                      <a:pt x="94" y="83"/>
                      <a:pt x="97" y="100"/>
                      <a:pt x="96" y="111"/>
                    </a:cubicBezTo>
                    <a:cubicBezTo>
                      <a:pt x="95" y="122"/>
                      <a:pt x="91" y="130"/>
                      <a:pt x="88" y="136"/>
                    </a:cubicBezTo>
                    <a:cubicBezTo>
                      <a:pt x="85" y="142"/>
                      <a:pt x="84" y="147"/>
                      <a:pt x="79" y="150"/>
                    </a:cubicBezTo>
                    <a:cubicBezTo>
                      <a:pt x="74" y="153"/>
                      <a:pt x="64" y="153"/>
                      <a:pt x="57" y="153"/>
                    </a:cubicBezTo>
                    <a:cubicBezTo>
                      <a:pt x="50" y="153"/>
                      <a:pt x="42" y="152"/>
                      <a:pt x="36" y="147"/>
                    </a:cubicBezTo>
                    <a:cubicBezTo>
                      <a:pt x="30" y="142"/>
                      <a:pt x="24" y="134"/>
                      <a:pt x="19" y="123"/>
                    </a:cubicBezTo>
                    <a:cubicBezTo>
                      <a:pt x="14" y="112"/>
                      <a:pt x="6" y="93"/>
                      <a:pt x="3" y="79"/>
                    </a:cubicBezTo>
                    <a:cubicBezTo>
                      <a:pt x="0" y="65"/>
                      <a:pt x="1" y="50"/>
                      <a:pt x="1" y="39"/>
                    </a:cubicBezTo>
                    <a:cubicBezTo>
                      <a:pt x="1" y="28"/>
                      <a:pt x="2" y="18"/>
                      <a:pt x="6" y="12"/>
                    </a:cubicBezTo>
                    <a:cubicBezTo>
                      <a:pt x="10" y="6"/>
                      <a:pt x="14" y="2"/>
                      <a:pt x="19"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98" name="Freeform 33"/>
              <p:cNvSpPr>
                <a:spLocks/>
              </p:cNvSpPr>
              <p:nvPr/>
            </p:nvSpPr>
            <p:spPr bwMode="auto">
              <a:xfrm flipH="1">
                <a:off x="4561" y="1624"/>
                <a:ext cx="86" cy="235"/>
              </a:xfrm>
              <a:custGeom>
                <a:avLst/>
                <a:gdLst>
                  <a:gd name="T0" fmla="*/ 30 w 86"/>
                  <a:gd name="T1" fmla="*/ 1 h 235"/>
                  <a:gd name="T2" fmla="*/ 51 w 86"/>
                  <a:gd name="T3" fmla="*/ 13 h 235"/>
                  <a:gd name="T4" fmla="*/ 64 w 86"/>
                  <a:gd name="T5" fmla="*/ 34 h 235"/>
                  <a:gd name="T6" fmla="*/ 79 w 86"/>
                  <a:gd name="T7" fmla="*/ 68 h 235"/>
                  <a:gd name="T8" fmla="*/ 82 w 86"/>
                  <a:gd name="T9" fmla="*/ 101 h 235"/>
                  <a:gd name="T10" fmla="*/ 85 w 86"/>
                  <a:gd name="T11" fmla="*/ 148 h 235"/>
                  <a:gd name="T12" fmla="*/ 85 w 86"/>
                  <a:gd name="T13" fmla="*/ 190 h 235"/>
                  <a:gd name="T14" fmla="*/ 81 w 86"/>
                  <a:gd name="T15" fmla="*/ 211 h 235"/>
                  <a:gd name="T16" fmla="*/ 64 w 86"/>
                  <a:gd name="T17" fmla="*/ 227 h 235"/>
                  <a:gd name="T18" fmla="*/ 45 w 86"/>
                  <a:gd name="T19" fmla="*/ 235 h 235"/>
                  <a:gd name="T20" fmla="*/ 30 w 86"/>
                  <a:gd name="T21" fmla="*/ 229 h 235"/>
                  <a:gd name="T22" fmla="*/ 15 w 86"/>
                  <a:gd name="T23" fmla="*/ 217 h 235"/>
                  <a:gd name="T24" fmla="*/ 9 w 86"/>
                  <a:gd name="T25" fmla="*/ 197 h 235"/>
                  <a:gd name="T26" fmla="*/ 3 w 86"/>
                  <a:gd name="T27" fmla="*/ 158 h 235"/>
                  <a:gd name="T28" fmla="*/ 0 w 86"/>
                  <a:gd name="T29" fmla="*/ 104 h 235"/>
                  <a:gd name="T30" fmla="*/ 1 w 86"/>
                  <a:gd name="T31" fmla="*/ 50 h 235"/>
                  <a:gd name="T32" fmla="*/ 7 w 86"/>
                  <a:gd name="T33" fmla="*/ 14 h 235"/>
                  <a:gd name="T34" fmla="*/ 18 w 86"/>
                  <a:gd name="T35" fmla="*/ 4 h 235"/>
                  <a:gd name="T36" fmla="*/ 30 w 86"/>
                  <a:gd name="T37" fmla="*/ 1 h 2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235">
                    <a:moveTo>
                      <a:pt x="30" y="1"/>
                    </a:moveTo>
                    <a:cubicBezTo>
                      <a:pt x="35" y="2"/>
                      <a:pt x="45" y="8"/>
                      <a:pt x="51" y="13"/>
                    </a:cubicBezTo>
                    <a:cubicBezTo>
                      <a:pt x="57" y="18"/>
                      <a:pt x="59" y="25"/>
                      <a:pt x="64" y="34"/>
                    </a:cubicBezTo>
                    <a:cubicBezTo>
                      <a:pt x="69" y="43"/>
                      <a:pt x="76" y="57"/>
                      <a:pt x="79" y="68"/>
                    </a:cubicBezTo>
                    <a:cubicBezTo>
                      <a:pt x="82" y="79"/>
                      <a:pt x="81" y="88"/>
                      <a:pt x="82" y="101"/>
                    </a:cubicBezTo>
                    <a:cubicBezTo>
                      <a:pt x="83" y="114"/>
                      <a:pt x="85" y="133"/>
                      <a:pt x="85" y="148"/>
                    </a:cubicBezTo>
                    <a:cubicBezTo>
                      <a:pt x="85" y="163"/>
                      <a:pt x="86" y="180"/>
                      <a:pt x="85" y="190"/>
                    </a:cubicBezTo>
                    <a:cubicBezTo>
                      <a:pt x="84" y="200"/>
                      <a:pt x="84" y="205"/>
                      <a:pt x="81" y="211"/>
                    </a:cubicBezTo>
                    <a:cubicBezTo>
                      <a:pt x="78" y="217"/>
                      <a:pt x="70" y="223"/>
                      <a:pt x="64" y="227"/>
                    </a:cubicBezTo>
                    <a:cubicBezTo>
                      <a:pt x="58" y="231"/>
                      <a:pt x="51" y="235"/>
                      <a:pt x="45" y="235"/>
                    </a:cubicBezTo>
                    <a:cubicBezTo>
                      <a:pt x="39" y="235"/>
                      <a:pt x="35" y="232"/>
                      <a:pt x="30" y="229"/>
                    </a:cubicBezTo>
                    <a:cubicBezTo>
                      <a:pt x="25" y="226"/>
                      <a:pt x="18" y="222"/>
                      <a:pt x="15" y="217"/>
                    </a:cubicBezTo>
                    <a:cubicBezTo>
                      <a:pt x="12" y="212"/>
                      <a:pt x="11" y="207"/>
                      <a:pt x="9" y="197"/>
                    </a:cubicBezTo>
                    <a:cubicBezTo>
                      <a:pt x="7" y="187"/>
                      <a:pt x="4" y="173"/>
                      <a:pt x="3" y="158"/>
                    </a:cubicBezTo>
                    <a:cubicBezTo>
                      <a:pt x="2" y="143"/>
                      <a:pt x="0" y="122"/>
                      <a:pt x="0" y="104"/>
                    </a:cubicBezTo>
                    <a:cubicBezTo>
                      <a:pt x="0" y="86"/>
                      <a:pt x="0" y="65"/>
                      <a:pt x="1" y="50"/>
                    </a:cubicBezTo>
                    <a:cubicBezTo>
                      <a:pt x="2" y="35"/>
                      <a:pt x="4" y="22"/>
                      <a:pt x="7" y="14"/>
                    </a:cubicBezTo>
                    <a:cubicBezTo>
                      <a:pt x="10" y="6"/>
                      <a:pt x="14" y="6"/>
                      <a:pt x="18" y="4"/>
                    </a:cubicBezTo>
                    <a:cubicBezTo>
                      <a:pt x="22" y="2"/>
                      <a:pt x="25" y="0"/>
                      <a:pt x="30"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99" name="Freeform 34"/>
              <p:cNvSpPr>
                <a:spLocks/>
              </p:cNvSpPr>
              <p:nvPr/>
            </p:nvSpPr>
            <p:spPr bwMode="auto">
              <a:xfrm rot="1061454" flipH="1">
                <a:off x="4571" y="1478"/>
                <a:ext cx="45" cy="15"/>
              </a:xfrm>
              <a:custGeom>
                <a:avLst/>
                <a:gdLst>
                  <a:gd name="T0" fmla="*/ 0 w 45"/>
                  <a:gd name="T1" fmla="*/ 0 h 15"/>
                  <a:gd name="T2" fmla="*/ 45 w 45"/>
                  <a:gd name="T3" fmla="*/ 3 h 15"/>
                  <a:gd name="T4" fmla="*/ 45 w 45"/>
                  <a:gd name="T5" fmla="*/ 15 h 15"/>
                  <a:gd name="T6" fmla="*/ 0 w 45"/>
                  <a:gd name="T7" fmla="*/ 12 h 15"/>
                  <a:gd name="T8" fmla="*/ 0 w 45"/>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5">
                    <a:moveTo>
                      <a:pt x="0" y="0"/>
                    </a:moveTo>
                    <a:lnTo>
                      <a:pt x="45" y="3"/>
                    </a:lnTo>
                    <a:lnTo>
                      <a:pt x="45" y="15"/>
                    </a:lnTo>
                    <a:lnTo>
                      <a:pt x="0" y="12"/>
                    </a:lnTo>
                    <a:lnTo>
                      <a:pt x="0" y="0"/>
                    </a:ln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00" name="Freeform 35"/>
              <p:cNvSpPr>
                <a:spLocks/>
              </p:cNvSpPr>
              <p:nvPr/>
            </p:nvSpPr>
            <p:spPr bwMode="auto">
              <a:xfrm flipH="1">
                <a:off x="4486" y="1839"/>
                <a:ext cx="111" cy="282"/>
              </a:xfrm>
              <a:custGeom>
                <a:avLst/>
                <a:gdLst>
                  <a:gd name="T0" fmla="*/ 4 w 111"/>
                  <a:gd name="T1" fmla="*/ 21 h 282"/>
                  <a:gd name="T2" fmla="*/ 28 w 111"/>
                  <a:gd name="T3" fmla="*/ 44 h 282"/>
                  <a:gd name="T4" fmla="*/ 53 w 111"/>
                  <a:gd name="T5" fmla="*/ 69 h 282"/>
                  <a:gd name="T6" fmla="*/ 80 w 111"/>
                  <a:gd name="T7" fmla="*/ 111 h 282"/>
                  <a:gd name="T8" fmla="*/ 92 w 111"/>
                  <a:gd name="T9" fmla="*/ 144 h 282"/>
                  <a:gd name="T10" fmla="*/ 92 w 111"/>
                  <a:gd name="T11" fmla="*/ 176 h 282"/>
                  <a:gd name="T12" fmla="*/ 85 w 111"/>
                  <a:gd name="T13" fmla="*/ 206 h 282"/>
                  <a:gd name="T14" fmla="*/ 76 w 111"/>
                  <a:gd name="T15" fmla="*/ 237 h 282"/>
                  <a:gd name="T16" fmla="*/ 68 w 111"/>
                  <a:gd name="T17" fmla="*/ 255 h 282"/>
                  <a:gd name="T18" fmla="*/ 64 w 111"/>
                  <a:gd name="T19" fmla="*/ 267 h 282"/>
                  <a:gd name="T20" fmla="*/ 64 w 111"/>
                  <a:gd name="T21" fmla="*/ 279 h 282"/>
                  <a:gd name="T22" fmla="*/ 76 w 111"/>
                  <a:gd name="T23" fmla="*/ 278 h 282"/>
                  <a:gd name="T24" fmla="*/ 80 w 111"/>
                  <a:gd name="T25" fmla="*/ 255 h 282"/>
                  <a:gd name="T26" fmla="*/ 88 w 111"/>
                  <a:gd name="T27" fmla="*/ 243 h 282"/>
                  <a:gd name="T28" fmla="*/ 95 w 111"/>
                  <a:gd name="T29" fmla="*/ 225 h 282"/>
                  <a:gd name="T30" fmla="*/ 106 w 111"/>
                  <a:gd name="T31" fmla="*/ 191 h 282"/>
                  <a:gd name="T32" fmla="*/ 110 w 111"/>
                  <a:gd name="T33" fmla="*/ 174 h 282"/>
                  <a:gd name="T34" fmla="*/ 109 w 111"/>
                  <a:gd name="T35" fmla="*/ 147 h 282"/>
                  <a:gd name="T36" fmla="*/ 100 w 111"/>
                  <a:gd name="T37" fmla="*/ 116 h 282"/>
                  <a:gd name="T38" fmla="*/ 86 w 111"/>
                  <a:gd name="T39" fmla="*/ 80 h 282"/>
                  <a:gd name="T40" fmla="*/ 67 w 111"/>
                  <a:gd name="T41" fmla="*/ 50 h 282"/>
                  <a:gd name="T42" fmla="*/ 50 w 111"/>
                  <a:gd name="T43" fmla="*/ 26 h 282"/>
                  <a:gd name="T44" fmla="*/ 35 w 111"/>
                  <a:gd name="T45" fmla="*/ 12 h 282"/>
                  <a:gd name="T46" fmla="*/ 26 w 111"/>
                  <a:gd name="T47" fmla="*/ 5 h 282"/>
                  <a:gd name="T48" fmla="*/ 13 w 111"/>
                  <a:gd name="T49" fmla="*/ 0 h 282"/>
                  <a:gd name="T50" fmla="*/ 5 w 111"/>
                  <a:gd name="T51" fmla="*/ 8 h 282"/>
                  <a:gd name="T52" fmla="*/ 4 w 111"/>
                  <a:gd name="T53" fmla="*/ 21 h 2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1" h="282">
                    <a:moveTo>
                      <a:pt x="4" y="21"/>
                    </a:moveTo>
                    <a:cubicBezTo>
                      <a:pt x="8" y="27"/>
                      <a:pt x="20" y="36"/>
                      <a:pt x="28" y="44"/>
                    </a:cubicBezTo>
                    <a:cubicBezTo>
                      <a:pt x="36" y="52"/>
                      <a:pt x="44" y="58"/>
                      <a:pt x="53" y="69"/>
                    </a:cubicBezTo>
                    <a:cubicBezTo>
                      <a:pt x="62" y="80"/>
                      <a:pt x="74" y="99"/>
                      <a:pt x="80" y="111"/>
                    </a:cubicBezTo>
                    <a:cubicBezTo>
                      <a:pt x="86" y="123"/>
                      <a:pt x="90" y="133"/>
                      <a:pt x="92" y="144"/>
                    </a:cubicBezTo>
                    <a:cubicBezTo>
                      <a:pt x="94" y="155"/>
                      <a:pt x="93" y="166"/>
                      <a:pt x="92" y="176"/>
                    </a:cubicBezTo>
                    <a:cubicBezTo>
                      <a:pt x="91" y="186"/>
                      <a:pt x="88" y="196"/>
                      <a:pt x="85" y="206"/>
                    </a:cubicBezTo>
                    <a:cubicBezTo>
                      <a:pt x="82" y="216"/>
                      <a:pt x="79" y="229"/>
                      <a:pt x="76" y="237"/>
                    </a:cubicBezTo>
                    <a:cubicBezTo>
                      <a:pt x="73" y="245"/>
                      <a:pt x="70" y="250"/>
                      <a:pt x="68" y="255"/>
                    </a:cubicBezTo>
                    <a:cubicBezTo>
                      <a:pt x="66" y="260"/>
                      <a:pt x="65" y="263"/>
                      <a:pt x="64" y="267"/>
                    </a:cubicBezTo>
                    <a:cubicBezTo>
                      <a:pt x="63" y="271"/>
                      <a:pt x="62" y="277"/>
                      <a:pt x="64" y="279"/>
                    </a:cubicBezTo>
                    <a:cubicBezTo>
                      <a:pt x="66" y="281"/>
                      <a:pt x="73" y="282"/>
                      <a:pt x="76" y="278"/>
                    </a:cubicBezTo>
                    <a:cubicBezTo>
                      <a:pt x="79" y="274"/>
                      <a:pt x="78" y="261"/>
                      <a:pt x="80" y="255"/>
                    </a:cubicBezTo>
                    <a:cubicBezTo>
                      <a:pt x="82" y="249"/>
                      <a:pt x="85" y="248"/>
                      <a:pt x="88" y="243"/>
                    </a:cubicBezTo>
                    <a:cubicBezTo>
                      <a:pt x="91" y="238"/>
                      <a:pt x="92" y="234"/>
                      <a:pt x="95" y="225"/>
                    </a:cubicBezTo>
                    <a:cubicBezTo>
                      <a:pt x="98" y="216"/>
                      <a:pt x="104" y="199"/>
                      <a:pt x="106" y="191"/>
                    </a:cubicBezTo>
                    <a:cubicBezTo>
                      <a:pt x="108" y="183"/>
                      <a:pt x="109" y="181"/>
                      <a:pt x="110" y="174"/>
                    </a:cubicBezTo>
                    <a:cubicBezTo>
                      <a:pt x="111" y="167"/>
                      <a:pt x="111" y="157"/>
                      <a:pt x="109" y="147"/>
                    </a:cubicBezTo>
                    <a:cubicBezTo>
                      <a:pt x="107" y="137"/>
                      <a:pt x="104" y="127"/>
                      <a:pt x="100" y="116"/>
                    </a:cubicBezTo>
                    <a:cubicBezTo>
                      <a:pt x="96" y="105"/>
                      <a:pt x="91" y="91"/>
                      <a:pt x="86" y="80"/>
                    </a:cubicBezTo>
                    <a:cubicBezTo>
                      <a:pt x="81" y="69"/>
                      <a:pt x="73" y="59"/>
                      <a:pt x="67" y="50"/>
                    </a:cubicBezTo>
                    <a:cubicBezTo>
                      <a:pt x="61" y="41"/>
                      <a:pt x="55" y="32"/>
                      <a:pt x="50" y="26"/>
                    </a:cubicBezTo>
                    <a:cubicBezTo>
                      <a:pt x="45" y="20"/>
                      <a:pt x="39" y="15"/>
                      <a:pt x="35" y="12"/>
                    </a:cubicBezTo>
                    <a:cubicBezTo>
                      <a:pt x="31" y="9"/>
                      <a:pt x="30" y="7"/>
                      <a:pt x="26" y="5"/>
                    </a:cubicBezTo>
                    <a:cubicBezTo>
                      <a:pt x="22" y="3"/>
                      <a:pt x="16" y="0"/>
                      <a:pt x="13" y="0"/>
                    </a:cubicBezTo>
                    <a:cubicBezTo>
                      <a:pt x="10" y="0"/>
                      <a:pt x="6" y="4"/>
                      <a:pt x="5" y="8"/>
                    </a:cubicBezTo>
                    <a:cubicBezTo>
                      <a:pt x="4" y="12"/>
                      <a:pt x="0" y="15"/>
                      <a:pt x="4" y="2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01" name="Freeform 36"/>
              <p:cNvSpPr>
                <a:spLocks/>
              </p:cNvSpPr>
              <p:nvPr/>
            </p:nvSpPr>
            <p:spPr bwMode="auto">
              <a:xfrm flipH="1">
                <a:off x="4590" y="1840"/>
                <a:ext cx="79" cy="267"/>
              </a:xfrm>
              <a:custGeom>
                <a:avLst/>
                <a:gdLst>
                  <a:gd name="T0" fmla="*/ 67 w 79"/>
                  <a:gd name="T1" fmla="*/ 20 h 267"/>
                  <a:gd name="T2" fmla="*/ 56 w 79"/>
                  <a:gd name="T3" fmla="*/ 44 h 267"/>
                  <a:gd name="T4" fmla="*/ 52 w 79"/>
                  <a:gd name="T5" fmla="*/ 65 h 267"/>
                  <a:gd name="T6" fmla="*/ 40 w 79"/>
                  <a:gd name="T7" fmla="*/ 97 h 267"/>
                  <a:gd name="T8" fmla="*/ 34 w 79"/>
                  <a:gd name="T9" fmla="*/ 118 h 267"/>
                  <a:gd name="T10" fmla="*/ 29 w 79"/>
                  <a:gd name="T11" fmla="*/ 128 h 267"/>
                  <a:gd name="T12" fmla="*/ 20 w 79"/>
                  <a:gd name="T13" fmla="*/ 149 h 267"/>
                  <a:gd name="T14" fmla="*/ 19 w 79"/>
                  <a:gd name="T15" fmla="*/ 160 h 267"/>
                  <a:gd name="T16" fmla="*/ 20 w 79"/>
                  <a:gd name="T17" fmla="*/ 179 h 267"/>
                  <a:gd name="T18" fmla="*/ 28 w 79"/>
                  <a:gd name="T19" fmla="*/ 193 h 267"/>
                  <a:gd name="T20" fmla="*/ 44 w 79"/>
                  <a:gd name="T21" fmla="*/ 215 h 267"/>
                  <a:gd name="T22" fmla="*/ 59 w 79"/>
                  <a:gd name="T23" fmla="*/ 239 h 267"/>
                  <a:gd name="T24" fmla="*/ 76 w 79"/>
                  <a:gd name="T25" fmla="*/ 253 h 267"/>
                  <a:gd name="T26" fmla="*/ 77 w 79"/>
                  <a:gd name="T27" fmla="*/ 265 h 267"/>
                  <a:gd name="T28" fmla="*/ 67 w 79"/>
                  <a:gd name="T29" fmla="*/ 263 h 267"/>
                  <a:gd name="T30" fmla="*/ 53 w 79"/>
                  <a:gd name="T31" fmla="*/ 259 h 267"/>
                  <a:gd name="T32" fmla="*/ 49 w 79"/>
                  <a:gd name="T33" fmla="*/ 248 h 267"/>
                  <a:gd name="T34" fmla="*/ 43 w 79"/>
                  <a:gd name="T35" fmla="*/ 235 h 267"/>
                  <a:gd name="T36" fmla="*/ 34 w 79"/>
                  <a:gd name="T37" fmla="*/ 221 h 267"/>
                  <a:gd name="T38" fmla="*/ 14 w 79"/>
                  <a:gd name="T39" fmla="*/ 200 h 267"/>
                  <a:gd name="T40" fmla="*/ 4 w 79"/>
                  <a:gd name="T41" fmla="*/ 176 h 267"/>
                  <a:gd name="T42" fmla="*/ 1 w 79"/>
                  <a:gd name="T43" fmla="*/ 166 h 267"/>
                  <a:gd name="T44" fmla="*/ 2 w 79"/>
                  <a:gd name="T45" fmla="*/ 146 h 267"/>
                  <a:gd name="T46" fmla="*/ 13 w 79"/>
                  <a:gd name="T47" fmla="*/ 110 h 267"/>
                  <a:gd name="T48" fmla="*/ 20 w 79"/>
                  <a:gd name="T49" fmla="*/ 76 h 267"/>
                  <a:gd name="T50" fmla="*/ 32 w 79"/>
                  <a:gd name="T51" fmla="*/ 29 h 267"/>
                  <a:gd name="T52" fmla="*/ 43 w 79"/>
                  <a:gd name="T53" fmla="*/ 8 h 267"/>
                  <a:gd name="T54" fmla="*/ 55 w 79"/>
                  <a:gd name="T55" fmla="*/ 1 h 267"/>
                  <a:gd name="T56" fmla="*/ 67 w 79"/>
                  <a:gd name="T57" fmla="*/ 5 h 267"/>
                  <a:gd name="T58" fmla="*/ 67 w 79"/>
                  <a:gd name="T59" fmla="*/ 20 h 2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9" h="267">
                    <a:moveTo>
                      <a:pt x="67" y="20"/>
                    </a:moveTo>
                    <a:cubicBezTo>
                      <a:pt x="65" y="26"/>
                      <a:pt x="58" y="37"/>
                      <a:pt x="56" y="44"/>
                    </a:cubicBezTo>
                    <a:cubicBezTo>
                      <a:pt x="54" y="51"/>
                      <a:pt x="55" y="56"/>
                      <a:pt x="52" y="65"/>
                    </a:cubicBezTo>
                    <a:cubicBezTo>
                      <a:pt x="49" y="74"/>
                      <a:pt x="43" y="88"/>
                      <a:pt x="40" y="97"/>
                    </a:cubicBezTo>
                    <a:cubicBezTo>
                      <a:pt x="37" y="106"/>
                      <a:pt x="36" y="113"/>
                      <a:pt x="34" y="118"/>
                    </a:cubicBezTo>
                    <a:cubicBezTo>
                      <a:pt x="32" y="123"/>
                      <a:pt x="31" y="123"/>
                      <a:pt x="29" y="128"/>
                    </a:cubicBezTo>
                    <a:cubicBezTo>
                      <a:pt x="27" y="133"/>
                      <a:pt x="22" y="144"/>
                      <a:pt x="20" y="149"/>
                    </a:cubicBezTo>
                    <a:cubicBezTo>
                      <a:pt x="18" y="154"/>
                      <a:pt x="19" y="155"/>
                      <a:pt x="19" y="160"/>
                    </a:cubicBezTo>
                    <a:cubicBezTo>
                      <a:pt x="19" y="165"/>
                      <a:pt x="19" y="174"/>
                      <a:pt x="20" y="179"/>
                    </a:cubicBezTo>
                    <a:cubicBezTo>
                      <a:pt x="21" y="184"/>
                      <a:pt x="24" y="187"/>
                      <a:pt x="28" y="193"/>
                    </a:cubicBezTo>
                    <a:cubicBezTo>
                      <a:pt x="32" y="199"/>
                      <a:pt x="39" y="207"/>
                      <a:pt x="44" y="215"/>
                    </a:cubicBezTo>
                    <a:cubicBezTo>
                      <a:pt x="49" y="223"/>
                      <a:pt x="54" y="233"/>
                      <a:pt x="59" y="239"/>
                    </a:cubicBezTo>
                    <a:cubicBezTo>
                      <a:pt x="64" y="245"/>
                      <a:pt x="73" y="249"/>
                      <a:pt x="76" y="253"/>
                    </a:cubicBezTo>
                    <a:cubicBezTo>
                      <a:pt x="79" y="257"/>
                      <a:pt x="78" y="263"/>
                      <a:pt x="77" y="265"/>
                    </a:cubicBezTo>
                    <a:cubicBezTo>
                      <a:pt x="76" y="267"/>
                      <a:pt x="71" y="264"/>
                      <a:pt x="67" y="263"/>
                    </a:cubicBezTo>
                    <a:cubicBezTo>
                      <a:pt x="63" y="262"/>
                      <a:pt x="56" y="262"/>
                      <a:pt x="53" y="259"/>
                    </a:cubicBezTo>
                    <a:cubicBezTo>
                      <a:pt x="50" y="256"/>
                      <a:pt x="51" y="252"/>
                      <a:pt x="49" y="248"/>
                    </a:cubicBezTo>
                    <a:cubicBezTo>
                      <a:pt x="47" y="244"/>
                      <a:pt x="45" y="239"/>
                      <a:pt x="43" y="235"/>
                    </a:cubicBezTo>
                    <a:cubicBezTo>
                      <a:pt x="41" y="231"/>
                      <a:pt x="39" y="227"/>
                      <a:pt x="34" y="221"/>
                    </a:cubicBezTo>
                    <a:cubicBezTo>
                      <a:pt x="29" y="215"/>
                      <a:pt x="19" y="208"/>
                      <a:pt x="14" y="200"/>
                    </a:cubicBezTo>
                    <a:cubicBezTo>
                      <a:pt x="9" y="192"/>
                      <a:pt x="6" y="182"/>
                      <a:pt x="4" y="176"/>
                    </a:cubicBezTo>
                    <a:cubicBezTo>
                      <a:pt x="2" y="170"/>
                      <a:pt x="1" y="171"/>
                      <a:pt x="1" y="166"/>
                    </a:cubicBezTo>
                    <a:cubicBezTo>
                      <a:pt x="1" y="161"/>
                      <a:pt x="0" y="155"/>
                      <a:pt x="2" y="146"/>
                    </a:cubicBezTo>
                    <a:cubicBezTo>
                      <a:pt x="4" y="137"/>
                      <a:pt x="10" y="122"/>
                      <a:pt x="13" y="110"/>
                    </a:cubicBezTo>
                    <a:cubicBezTo>
                      <a:pt x="16" y="98"/>
                      <a:pt x="17" y="89"/>
                      <a:pt x="20" y="76"/>
                    </a:cubicBezTo>
                    <a:cubicBezTo>
                      <a:pt x="23" y="63"/>
                      <a:pt x="28" y="40"/>
                      <a:pt x="32" y="29"/>
                    </a:cubicBezTo>
                    <a:cubicBezTo>
                      <a:pt x="36" y="18"/>
                      <a:pt x="39" y="13"/>
                      <a:pt x="43" y="8"/>
                    </a:cubicBezTo>
                    <a:cubicBezTo>
                      <a:pt x="47" y="3"/>
                      <a:pt x="51" y="2"/>
                      <a:pt x="55" y="1"/>
                    </a:cubicBezTo>
                    <a:cubicBezTo>
                      <a:pt x="59" y="0"/>
                      <a:pt x="65" y="2"/>
                      <a:pt x="67" y="5"/>
                    </a:cubicBezTo>
                    <a:cubicBezTo>
                      <a:pt x="69" y="8"/>
                      <a:pt x="69" y="14"/>
                      <a:pt x="67" y="20"/>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02" name="Freeform 37"/>
              <p:cNvSpPr>
                <a:spLocks/>
              </p:cNvSpPr>
              <p:nvPr/>
            </p:nvSpPr>
            <p:spPr bwMode="auto">
              <a:xfrm flipH="1">
                <a:off x="4443" y="2092"/>
                <a:ext cx="90" cy="31"/>
              </a:xfrm>
              <a:custGeom>
                <a:avLst/>
                <a:gdLst>
                  <a:gd name="T0" fmla="*/ 15 w 90"/>
                  <a:gd name="T1" fmla="*/ 14 h 31"/>
                  <a:gd name="T2" fmla="*/ 27 w 90"/>
                  <a:gd name="T3" fmla="*/ 7 h 31"/>
                  <a:gd name="T4" fmla="*/ 48 w 90"/>
                  <a:gd name="T5" fmla="*/ 4 h 31"/>
                  <a:gd name="T6" fmla="*/ 70 w 90"/>
                  <a:gd name="T7" fmla="*/ 4 h 31"/>
                  <a:gd name="T8" fmla="*/ 84 w 90"/>
                  <a:gd name="T9" fmla="*/ 2 h 31"/>
                  <a:gd name="T10" fmla="*/ 90 w 90"/>
                  <a:gd name="T11" fmla="*/ 13 h 31"/>
                  <a:gd name="T12" fmla="*/ 84 w 90"/>
                  <a:gd name="T13" fmla="*/ 25 h 31"/>
                  <a:gd name="T14" fmla="*/ 72 w 90"/>
                  <a:gd name="T15" fmla="*/ 31 h 31"/>
                  <a:gd name="T16" fmla="*/ 57 w 90"/>
                  <a:gd name="T17" fmla="*/ 25 h 31"/>
                  <a:gd name="T18" fmla="*/ 42 w 90"/>
                  <a:gd name="T19" fmla="*/ 25 h 31"/>
                  <a:gd name="T20" fmla="*/ 24 w 90"/>
                  <a:gd name="T21" fmla="*/ 23 h 31"/>
                  <a:gd name="T22" fmla="*/ 6 w 90"/>
                  <a:gd name="T23" fmla="*/ 26 h 31"/>
                  <a:gd name="T24" fmla="*/ 1 w 90"/>
                  <a:gd name="T25" fmla="*/ 17 h 31"/>
                  <a:gd name="T26" fmla="*/ 15 w 90"/>
                  <a:gd name="T27" fmla="*/ 14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 h="31">
                    <a:moveTo>
                      <a:pt x="15" y="14"/>
                    </a:moveTo>
                    <a:cubicBezTo>
                      <a:pt x="19" y="12"/>
                      <a:pt x="22" y="9"/>
                      <a:pt x="27" y="7"/>
                    </a:cubicBezTo>
                    <a:cubicBezTo>
                      <a:pt x="32" y="5"/>
                      <a:pt x="41" y="4"/>
                      <a:pt x="48" y="4"/>
                    </a:cubicBezTo>
                    <a:cubicBezTo>
                      <a:pt x="55" y="4"/>
                      <a:pt x="64" y="4"/>
                      <a:pt x="70" y="4"/>
                    </a:cubicBezTo>
                    <a:cubicBezTo>
                      <a:pt x="76" y="4"/>
                      <a:pt x="81" y="0"/>
                      <a:pt x="84" y="2"/>
                    </a:cubicBezTo>
                    <a:cubicBezTo>
                      <a:pt x="87" y="4"/>
                      <a:pt x="90" y="9"/>
                      <a:pt x="90" y="13"/>
                    </a:cubicBezTo>
                    <a:cubicBezTo>
                      <a:pt x="90" y="17"/>
                      <a:pt x="87" y="22"/>
                      <a:pt x="84" y="25"/>
                    </a:cubicBezTo>
                    <a:cubicBezTo>
                      <a:pt x="81" y="28"/>
                      <a:pt x="76" y="31"/>
                      <a:pt x="72" y="31"/>
                    </a:cubicBezTo>
                    <a:cubicBezTo>
                      <a:pt x="68" y="31"/>
                      <a:pt x="62" y="26"/>
                      <a:pt x="57" y="25"/>
                    </a:cubicBezTo>
                    <a:cubicBezTo>
                      <a:pt x="52" y="24"/>
                      <a:pt x="47" y="25"/>
                      <a:pt x="42" y="25"/>
                    </a:cubicBezTo>
                    <a:cubicBezTo>
                      <a:pt x="37" y="25"/>
                      <a:pt x="30" y="23"/>
                      <a:pt x="24" y="23"/>
                    </a:cubicBezTo>
                    <a:cubicBezTo>
                      <a:pt x="18" y="23"/>
                      <a:pt x="10" y="27"/>
                      <a:pt x="6" y="26"/>
                    </a:cubicBezTo>
                    <a:cubicBezTo>
                      <a:pt x="2" y="25"/>
                      <a:pt x="0" y="19"/>
                      <a:pt x="1" y="17"/>
                    </a:cubicBezTo>
                    <a:cubicBezTo>
                      <a:pt x="2" y="15"/>
                      <a:pt x="11" y="16"/>
                      <a:pt x="15" y="14"/>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03" name="Freeform 38"/>
              <p:cNvSpPr>
                <a:spLocks/>
              </p:cNvSpPr>
              <p:nvPr/>
            </p:nvSpPr>
            <p:spPr bwMode="auto">
              <a:xfrm flipH="1">
                <a:off x="4592" y="2095"/>
                <a:ext cx="106" cy="33"/>
              </a:xfrm>
              <a:custGeom>
                <a:avLst/>
                <a:gdLst>
                  <a:gd name="T0" fmla="*/ 15 w 106"/>
                  <a:gd name="T1" fmla="*/ 11 h 33"/>
                  <a:gd name="T2" fmla="*/ 0 w 106"/>
                  <a:gd name="T3" fmla="*/ 19 h 33"/>
                  <a:gd name="T4" fmla="*/ 15 w 106"/>
                  <a:gd name="T5" fmla="*/ 31 h 33"/>
                  <a:gd name="T6" fmla="*/ 28 w 106"/>
                  <a:gd name="T7" fmla="*/ 32 h 33"/>
                  <a:gd name="T8" fmla="*/ 49 w 106"/>
                  <a:gd name="T9" fmla="*/ 25 h 33"/>
                  <a:gd name="T10" fmla="*/ 58 w 106"/>
                  <a:gd name="T11" fmla="*/ 20 h 33"/>
                  <a:gd name="T12" fmla="*/ 67 w 106"/>
                  <a:gd name="T13" fmla="*/ 16 h 33"/>
                  <a:gd name="T14" fmla="*/ 79 w 106"/>
                  <a:gd name="T15" fmla="*/ 13 h 33"/>
                  <a:gd name="T16" fmla="*/ 96 w 106"/>
                  <a:gd name="T17" fmla="*/ 13 h 33"/>
                  <a:gd name="T18" fmla="*/ 106 w 106"/>
                  <a:gd name="T19" fmla="*/ 10 h 33"/>
                  <a:gd name="T20" fmla="*/ 96 w 106"/>
                  <a:gd name="T21" fmla="*/ 1 h 33"/>
                  <a:gd name="T22" fmla="*/ 85 w 106"/>
                  <a:gd name="T23" fmla="*/ 1 h 33"/>
                  <a:gd name="T24" fmla="*/ 66 w 106"/>
                  <a:gd name="T25" fmla="*/ 4 h 33"/>
                  <a:gd name="T26" fmla="*/ 46 w 106"/>
                  <a:gd name="T27" fmla="*/ 4 h 33"/>
                  <a:gd name="T28" fmla="*/ 30 w 106"/>
                  <a:gd name="T29" fmla="*/ 10 h 33"/>
                  <a:gd name="T30" fmla="*/ 15 w 106"/>
                  <a:gd name="T31" fmla="*/ 11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6" h="33">
                    <a:moveTo>
                      <a:pt x="15" y="11"/>
                    </a:moveTo>
                    <a:cubicBezTo>
                      <a:pt x="10" y="12"/>
                      <a:pt x="0" y="16"/>
                      <a:pt x="0" y="19"/>
                    </a:cubicBezTo>
                    <a:cubicBezTo>
                      <a:pt x="0" y="22"/>
                      <a:pt x="11" y="29"/>
                      <a:pt x="15" y="31"/>
                    </a:cubicBezTo>
                    <a:cubicBezTo>
                      <a:pt x="19" y="33"/>
                      <a:pt x="22" y="33"/>
                      <a:pt x="28" y="32"/>
                    </a:cubicBezTo>
                    <a:cubicBezTo>
                      <a:pt x="34" y="31"/>
                      <a:pt x="44" y="27"/>
                      <a:pt x="49" y="25"/>
                    </a:cubicBezTo>
                    <a:cubicBezTo>
                      <a:pt x="54" y="23"/>
                      <a:pt x="55" y="21"/>
                      <a:pt x="58" y="20"/>
                    </a:cubicBezTo>
                    <a:cubicBezTo>
                      <a:pt x="61" y="19"/>
                      <a:pt x="64" y="17"/>
                      <a:pt x="67" y="16"/>
                    </a:cubicBezTo>
                    <a:cubicBezTo>
                      <a:pt x="70" y="15"/>
                      <a:pt x="74" y="13"/>
                      <a:pt x="79" y="13"/>
                    </a:cubicBezTo>
                    <a:cubicBezTo>
                      <a:pt x="84" y="13"/>
                      <a:pt x="92" y="13"/>
                      <a:pt x="96" y="13"/>
                    </a:cubicBezTo>
                    <a:cubicBezTo>
                      <a:pt x="100" y="13"/>
                      <a:pt x="106" y="12"/>
                      <a:pt x="106" y="10"/>
                    </a:cubicBezTo>
                    <a:cubicBezTo>
                      <a:pt x="106" y="8"/>
                      <a:pt x="99" y="2"/>
                      <a:pt x="96" y="1"/>
                    </a:cubicBezTo>
                    <a:cubicBezTo>
                      <a:pt x="93" y="0"/>
                      <a:pt x="90" y="1"/>
                      <a:pt x="85" y="1"/>
                    </a:cubicBezTo>
                    <a:cubicBezTo>
                      <a:pt x="80" y="1"/>
                      <a:pt x="72" y="4"/>
                      <a:pt x="66" y="4"/>
                    </a:cubicBezTo>
                    <a:cubicBezTo>
                      <a:pt x="60" y="4"/>
                      <a:pt x="52" y="3"/>
                      <a:pt x="46" y="4"/>
                    </a:cubicBezTo>
                    <a:cubicBezTo>
                      <a:pt x="40" y="5"/>
                      <a:pt x="35" y="9"/>
                      <a:pt x="30" y="10"/>
                    </a:cubicBezTo>
                    <a:cubicBezTo>
                      <a:pt x="25" y="11"/>
                      <a:pt x="19" y="10"/>
                      <a:pt x="15" y="1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04" name="Freeform 39"/>
              <p:cNvSpPr>
                <a:spLocks/>
              </p:cNvSpPr>
              <p:nvPr/>
            </p:nvSpPr>
            <p:spPr bwMode="auto">
              <a:xfrm flipH="1">
                <a:off x="4638" y="1419"/>
                <a:ext cx="165" cy="248"/>
              </a:xfrm>
              <a:custGeom>
                <a:avLst/>
                <a:gdLst>
                  <a:gd name="T0" fmla="*/ 160 w 165"/>
                  <a:gd name="T1" fmla="*/ 222 h 248"/>
                  <a:gd name="T2" fmla="*/ 165 w 165"/>
                  <a:gd name="T3" fmla="*/ 231 h 248"/>
                  <a:gd name="T4" fmla="*/ 160 w 165"/>
                  <a:gd name="T5" fmla="*/ 243 h 248"/>
                  <a:gd name="T6" fmla="*/ 144 w 165"/>
                  <a:gd name="T7" fmla="*/ 248 h 248"/>
                  <a:gd name="T8" fmla="*/ 127 w 165"/>
                  <a:gd name="T9" fmla="*/ 240 h 248"/>
                  <a:gd name="T10" fmla="*/ 84 w 165"/>
                  <a:gd name="T11" fmla="*/ 219 h 248"/>
                  <a:gd name="T12" fmla="*/ 48 w 165"/>
                  <a:gd name="T13" fmla="*/ 204 h 248"/>
                  <a:gd name="T14" fmla="*/ 24 w 165"/>
                  <a:gd name="T15" fmla="*/ 188 h 248"/>
                  <a:gd name="T16" fmla="*/ 7 w 165"/>
                  <a:gd name="T17" fmla="*/ 170 h 248"/>
                  <a:gd name="T18" fmla="*/ 4 w 165"/>
                  <a:gd name="T19" fmla="*/ 149 h 248"/>
                  <a:gd name="T20" fmla="*/ 30 w 165"/>
                  <a:gd name="T21" fmla="*/ 101 h 248"/>
                  <a:gd name="T22" fmla="*/ 46 w 165"/>
                  <a:gd name="T23" fmla="*/ 69 h 248"/>
                  <a:gd name="T24" fmla="*/ 75 w 165"/>
                  <a:gd name="T25" fmla="*/ 30 h 248"/>
                  <a:gd name="T26" fmla="*/ 88 w 165"/>
                  <a:gd name="T27" fmla="*/ 15 h 248"/>
                  <a:gd name="T28" fmla="*/ 112 w 165"/>
                  <a:gd name="T29" fmla="*/ 5 h 248"/>
                  <a:gd name="T30" fmla="*/ 135 w 165"/>
                  <a:gd name="T31" fmla="*/ 0 h 248"/>
                  <a:gd name="T32" fmla="*/ 145 w 165"/>
                  <a:gd name="T33" fmla="*/ 8 h 248"/>
                  <a:gd name="T34" fmla="*/ 153 w 165"/>
                  <a:gd name="T35" fmla="*/ 21 h 248"/>
                  <a:gd name="T36" fmla="*/ 154 w 165"/>
                  <a:gd name="T37" fmla="*/ 36 h 248"/>
                  <a:gd name="T38" fmla="*/ 144 w 165"/>
                  <a:gd name="T39" fmla="*/ 32 h 248"/>
                  <a:gd name="T40" fmla="*/ 139 w 165"/>
                  <a:gd name="T41" fmla="*/ 20 h 248"/>
                  <a:gd name="T42" fmla="*/ 127 w 165"/>
                  <a:gd name="T43" fmla="*/ 14 h 248"/>
                  <a:gd name="T44" fmla="*/ 109 w 165"/>
                  <a:gd name="T45" fmla="*/ 20 h 248"/>
                  <a:gd name="T46" fmla="*/ 115 w 165"/>
                  <a:gd name="T47" fmla="*/ 26 h 248"/>
                  <a:gd name="T48" fmla="*/ 120 w 165"/>
                  <a:gd name="T49" fmla="*/ 35 h 248"/>
                  <a:gd name="T50" fmla="*/ 115 w 165"/>
                  <a:gd name="T51" fmla="*/ 48 h 248"/>
                  <a:gd name="T52" fmla="*/ 93 w 165"/>
                  <a:gd name="T53" fmla="*/ 51 h 248"/>
                  <a:gd name="T54" fmla="*/ 84 w 165"/>
                  <a:gd name="T55" fmla="*/ 44 h 248"/>
                  <a:gd name="T56" fmla="*/ 73 w 165"/>
                  <a:gd name="T57" fmla="*/ 50 h 248"/>
                  <a:gd name="T58" fmla="*/ 61 w 165"/>
                  <a:gd name="T59" fmla="*/ 72 h 248"/>
                  <a:gd name="T60" fmla="*/ 49 w 165"/>
                  <a:gd name="T61" fmla="*/ 96 h 248"/>
                  <a:gd name="T62" fmla="*/ 36 w 165"/>
                  <a:gd name="T63" fmla="*/ 122 h 248"/>
                  <a:gd name="T64" fmla="*/ 30 w 165"/>
                  <a:gd name="T65" fmla="*/ 152 h 248"/>
                  <a:gd name="T66" fmla="*/ 36 w 165"/>
                  <a:gd name="T67" fmla="*/ 171 h 248"/>
                  <a:gd name="T68" fmla="*/ 46 w 165"/>
                  <a:gd name="T69" fmla="*/ 183 h 248"/>
                  <a:gd name="T70" fmla="*/ 70 w 165"/>
                  <a:gd name="T71" fmla="*/ 194 h 248"/>
                  <a:gd name="T72" fmla="*/ 102 w 165"/>
                  <a:gd name="T73" fmla="*/ 203 h 248"/>
                  <a:gd name="T74" fmla="*/ 123 w 165"/>
                  <a:gd name="T75" fmla="*/ 207 h 248"/>
                  <a:gd name="T76" fmla="*/ 138 w 165"/>
                  <a:gd name="T77" fmla="*/ 212 h 248"/>
                  <a:gd name="T78" fmla="*/ 160 w 165"/>
                  <a:gd name="T79" fmla="*/ 222 h 2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5" h="248">
                    <a:moveTo>
                      <a:pt x="160" y="222"/>
                    </a:moveTo>
                    <a:cubicBezTo>
                      <a:pt x="164" y="225"/>
                      <a:pt x="165" y="228"/>
                      <a:pt x="165" y="231"/>
                    </a:cubicBezTo>
                    <a:cubicBezTo>
                      <a:pt x="165" y="234"/>
                      <a:pt x="163" y="240"/>
                      <a:pt x="160" y="243"/>
                    </a:cubicBezTo>
                    <a:cubicBezTo>
                      <a:pt x="157" y="246"/>
                      <a:pt x="149" y="248"/>
                      <a:pt x="144" y="248"/>
                    </a:cubicBezTo>
                    <a:cubicBezTo>
                      <a:pt x="139" y="248"/>
                      <a:pt x="137" y="245"/>
                      <a:pt x="127" y="240"/>
                    </a:cubicBezTo>
                    <a:cubicBezTo>
                      <a:pt x="117" y="235"/>
                      <a:pt x="97" y="225"/>
                      <a:pt x="84" y="219"/>
                    </a:cubicBezTo>
                    <a:cubicBezTo>
                      <a:pt x="71" y="213"/>
                      <a:pt x="58" y="209"/>
                      <a:pt x="48" y="204"/>
                    </a:cubicBezTo>
                    <a:cubicBezTo>
                      <a:pt x="38" y="199"/>
                      <a:pt x="31" y="194"/>
                      <a:pt x="24" y="188"/>
                    </a:cubicBezTo>
                    <a:cubicBezTo>
                      <a:pt x="17" y="182"/>
                      <a:pt x="10" y="176"/>
                      <a:pt x="7" y="170"/>
                    </a:cubicBezTo>
                    <a:cubicBezTo>
                      <a:pt x="4" y="164"/>
                      <a:pt x="0" y="161"/>
                      <a:pt x="4" y="149"/>
                    </a:cubicBezTo>
                    <a:cubicBezTo>
                      <a:pt x="8" y="137"/>
                      <a:pt x="23" y="114"/>
                      <a:pt x="30" y="101"/>
                    </a:cubicBezTo>
                    <a:cubicBezTo>
                      <a:pt x="37" y="88"/>
                      <a:pt x="39" y="81"/>
                      <a:pt x="46" y="69"/>
                    </a:cubicBezTo>
                    <a:cubicBezTo>
                      <a:pt x="53" y="57"/>
                      <a:pt x="68" y="39"/>
                      <a:pt x="75" y="30"/>
                    </a:cubicBezTo>
                    <a:cubicBezTo>
                      <a:pt x="82" y="21"/>
                      <a:pt x="82" y="19"/>
                      <a:pt x="88" y="15"/>
                    </a:cubicBezTo>
                    <a:cubicBezTo>
                      <a:pt x="94" y="11"/>
                      <a:pt x="104" y="7"/>
                      <a:pt x="112" y="5"/>
                    </a:cubicBezTo>
                    <a:cubicBezTo>
                      <a:pt x="120" y="3"/>
                      <a:pt x="130" y="0"/>
                      <a:pt x="135" y="0"/>
                    </a:cubicBezTo>
                    <a:cubicBezTo>
                      <a:pt x="140" y="0"/>
                      <a:pt x="142" y="5"/>
                      <a:pt x="145" y="8"/>
                    </a:cubicBezTo>
                    <a:cubicBezTo>
                      <a:pt x="148" y="11"/>
                      <a:pt x="152" y="16"/>
                      <a:pt x="153" y="21"/>
                    </a:cubicBezTo>
                    <a:cubicBezTo>
                      <a:pt x="154" y="26"/>
                      <a:pt x="155" y="34"/>
                      <a:pt x="154" y="36"/>
                    </a:cubicBezTo>
                    <a:cubicBezTo>
                      <a:pt x="153" y="38"/>
                      <a:pt x="146" y="35"/>
                      <a:pt x="144" y="32"/>
                    </a:cubicBezTo>
                    <a:cubicBezTo>
                      <a:pt x="142" y="29"/>
                      <a:pt x="142" y="23"/>
                      <a:pt x="139" y="20"/>
                    </a:cubicBezTo>
                    <a:cubicBezTo>
                      <a:pt x="136" y="17"/>
                      <a:pt x="132" y="14"/>
                      <a:pt x="127" y="14"/>
                    </a:cubicBezTo>
                    <a:cubicBezTo>
                      <a:pt x="122" y="14"/>
                      <a:pt x="111" y="18"/>
                      <a:pt x="109" y="20"/>
                    </a:cubicBezTo>
                    <a:cubicBezTo>
                      <a:pt x="107" y="22"/>
                      <a:pt x="113" y="24"/>
                      <a:pt x="115" y="26"/>
                    </a:cubicBezTo>
                    <a:cubicBezTo>
                      <a:pt x="117" y="28"/>
                      <a:pt x="120" y="31"/>
                      <a:pt x="120" y="35"/>
                    </a:cubicBezTo>
                    <a:cubicBezTo>
                      <a:pt x="120" y="39"/>
                      <a:pt x="119" y="45"/>
                      <a:pt x="115" y="48"/>
                    </a:cubicBezTo>
                    <a:cubicBezTo>
                      <a:pt x="111" y="51"/>
                      <a:pt x="98" y="52"/>
                      <a:pt x="93" y="51"/>
                    </a:cubicBezTo>
                    <a:cubicBezTo>
                      <a:pt x="88" y="50"/>
                      <a:pt x="87" y="44"/>
                      <a:pt x="84" y="44"/>
                    </a:cubicBezTo>
                    <a:cubicBezTo>
                      <a:pt x="81" y="44"/>
                      <a:pt x="77" y="45"/>
                      <a:pt x="73" y="50"/>
                    </a:cubicBezTo>
                    <a:cubicBezTo>
                      <a:pt x="69" y="55"/>
                      <a:pt x="65" y="64"/>
                      <a:pt x="61" y="72"/>
                    </a:cubicBezTo>
                    <a:cubicBezTo>
                      <a:pt x="57" y="80"/>
                      <a:pt x="53" y="88"/>
                      <a:pt x="49" y="96"/>
                    </a:cubicBezTo>
                    <a:cubicBezTo>
                      <a:pt x="45" y="104"/>
                      <a:pt x="39" y="113"/>
                      <a:pt x="36" y="122"/>
                    </a:cubicBezTo>
                    <a:cubicBezTo>
                      <a:pt x="33" y="131"/>
                      <a:pt x="30" y="144"/>
                      <a:pt x="30" y="152"/>
                    </a:cubicBezTo>
                    <a:cubicBezTo>
                      <a:pt x="30" y="160"/>
                      <a:pt x="33" y="166"/>
                      <a:pt x="36" y="171"/>
                    </a:cubicBezTo>
                    <a:cubicBezTo>
                      <a:pt x="39" y="176"/>
                      <a:pt x="40" y="179"/>
                      <a:pt x="46" y="183"/>
                    </a:cubicBezTo>
                    <a:cubicBezTo>
                      <a:pt x="52" y="187"/>
                      <a:pt x="61" y="191"/>
                      <a:pt x="70" y="194"/>
                    </a:cubicBezTo>
                    <a:cubicBezTo>
                      <a:pt x="79" y="197"/>
                      <a:pt x="93" y="201"/>
                      <a:pt x="102" y="203"/>
                    </a:cubicBezTo>
                    <a:cubicBezTo>
                      <a:pt x="111" y="205"/>
                      <a:pt x="117" y="206"/>
                      <a:pt x="123" y="207"/>
                    </a:cubicBezTo>
                    <a:cubicBezTo>
                      <a:pt x="129" y="208"/>
                      <a:pt x="132" y="210"/>
                      <a:pt x="138" y="212"/>
                    </a:cubicBezTo>
                    <a:cubicBezTo>
                      <a:pt x="144" y="214"/>
                      <a:pt x="156" y="219"/>
                      <a:pt x="160" y="222"/>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05" name="Freeform 40"/>
              <p:cNvSpPr>
                <a:spLocks/>
              </p:cNvSpPr>
              <p:nvPr/>
            </p:nvSpPr>
            <p:spPr bwMode="auto">
              <a:xfrm flipH="1">
                <a:off x="4479" y="1629"/>
                <a:ext cx="129" cy="181"/>
              </a:xfrm>
              <a:custGeom>
                <a:avLst/>
                <a:gdLst>
                  <a:gd name="T0" fmla="*/ 6 w 129"/>
                  <a:gd name="T1" fmla="*/ 3 h 181"/>
                  <a:gd name="T2" fmla="*/ 40 w 129"/>
                  <a:gd name="T3" fmla="*/ 6 h 181"/>
                  <a:gd name="T4" fmla="*/ 64 w 129"/>
                  <a:gd name="T5" fmla="*/ 11 h 181"/>
                  <a:gd name="T6" fmla="*/ 79 w 129"/>
                  <a:gd name="T7" fmla="*/ 20 h 181"/>
                  <a:gd name="T8" fmla="*/ 102 w 129"/>
                  <a:gd name="T9" fmla="*/ 33 h 181"/>
                  <a:gd name="T10" fmla="*/ 117 w 129"/>
                  <a:gd name="T11" fmla="*/ 44 h 181"/>
                  <a:gd name="T12" fmla="*/ 126 w 129"/>
                  <a:gd name="T13" fmla="*/ 60 h 181"/>
                  <a:gd name="T14" fmla="*/ 129 w 129"/>
                  <a:gd name="T15" fmla="*/ 71 h 181"/>
                  <a:gd name="T16" fmla="*/ 124 w 129"/>
                  <a:gd name="T17" fmla="*/ 80 h 181"/>
                  <a:gd name="T18" fmla="*/ 115 w 129"/>
                  <a:gd name="T19" fmla="*/ 99 h 181"/>
                  <a:gd name="T20" fmla="*/ 96 w 129"/>
                  <a:gd name="T21" fmla="*/ 113 h 181"/>
                  <a:gd name="T22" fmla="*/ 78 w 129"/>
                  <a:gd name="T23" fmla="*/ 123 h 181"/>
                  <a:gd name="T24" fmla="*/ 61 w 129"/>
                  <a:gd name="T25" fmla="*/ 134 h 181"/>
                  <a:gd name="T26" fmla="*/ 46 w 129"/>
                  <a:gd name="T27" fmla="*/ 135 h 181"/>
                  <a:gd name="T28" fmla="*/ 37 w 129"/>
                  <a:gd name="T29" fmla="*/ 146 h 181"/>
                  <a:gd name="T30" fmla="*/ 54 w 129"/>
                  <a:gd name="T31" fmla="*/ 152 h 181"/>
                  <a:gd name="T32" fmla="*/ 78 w 129"/>
                  <a:gd name="T33" fmla="*/ 159 h 181"/>
                  <a:gd name="T34" fmla="*/ 88 w 129"/>
                  <a:gd name="T35" fmla="*/ 164 h 181"/>
                  <a:gd name="T36" fmla="*/ 103 w 129"/>
                  <a:gd name="T37" fmla="*/ 170 h 181"/>
                  <a:gd name="T38" fmla="*/ 88 w 129"/>
                  <a:gd name="T39" fmla="*/ 180 h 181"/>
                  <a:gd name="T40" fmla="*/ 76 w 129"/>
                  <a:gd name="T41" fmla="*/ 179 h 181"/>
                  <a:gd name="T42" fmla="*/ 70 w 129"/>
                  <a:gd name="T43" fmla="*/ 167 h 181"/>
                  <a:gd name="T44" fmla="*/ 55 w 129"/>
                  <a:gd name="T45" fmla="*/ 161 h 181"/>
                  <a:gd name="T46" fmla="*/ 36 w 129"/>
                  <a:gd name="T47" fmla="*/ 156 h 181"/>
                  <a:gd name="T48" fmla="*/ 24 w 129"/>
                  <a:gd name="T49" fmla="*/ 138 h 181"/>
                  <a:gd name="T50" fmla="*/ 34 w 129"/>
                  <a:gd name="T51" fmla="*/ 129 h 181"/>
                  <a:gd name="T52" fmla="*/ 54 w 129"/>
                  <a:gd name="T53" fmla="*/ 123 h 181"/>
                  <a:gd name="T54" fmla="*/ 81 w 129"/>
                  <a:gd name="T55" fmla="*/ 113 h 181"/>
                  <a:gd name="T56" fmla="*/ 97 w 129"/>
                  <a:gd name="T57" fmla="*/ 90 h 181"/>
                  <a:gd name="T58" fmla="*/ 108 w 129"/>
                  <a:gd name="T59" fmla="*/ 77 h 181"/>
                  <a:gd name="T60" fmla="*/ 109 w 129"/>
                  <a:gd name="T61" fmla="*/ 65 h 181"/>
                  <a:gd name="T62" fmla="*/ 102 w 129"/>
                  <a:gd name="T63" fmla="*/ 53 h 181"/>
                  <a:gd name="T64" fmla="*/ 85 w 129"/>
                  <a:gd name="T65" fmla="*/ 39 h 181"/>
                  <a:gd name="T66" fmla="*/ 72 w 129"/>
                  <a:gd name="T67" fmla="*/ 33 h 181"/>
                  <a:gd name="T68" fmla="*/ 49 w 129"/>
                  <a:gd name="T69" fmla="*/ 27 h 181"/>
                  <a:gd name="T70" fmla="*/ 34 w 129"/>
                  <a:gd name="T71" fmla="*/ 27 h 181"/>
                  <a:gd name="T72" fmla="*/ 21 w 129"/>
                  <a:gd name="T73" fmla="*/ 27 h 181"/>
                  <a:gd name="T74" fmla="*/ 3 w 129"/>
                  <a:gd name="T75" fmla="*/ 23 h 181"/>
                  <a:gd name="T76" fmla="*/ 6 w 129"/>
                  <a:gd name="T77" fmla="*/ 3 h 1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9" h="181">
                    <a:moveTo>
                      <a:pt x="6" y="3"/>
                    </a:moveTo>
                    <a:cubicBezTo>
                      <a:pt x="12" y="0"/>
                      <a:pt x="30" y="5"/>
                      <a:pt x="40" y="6"/>
                    </a:cubicBezTo>
                    <a:cubicBezTo>
                      <a:pt x="50" y="7"/>
                      <a:pt x="58" y="9"/>
                      <a:pt x="64" y="11"/>
                    </a:cubicBezTo>
                    <a:cubicBezTo>
                      <a:pt x="70" y="13"/>
                      <a:pt x="73" y="16"/>
                      <a:pt x="79" y="20"/>
                    </a:cubicBezTo>
                    <a:cubicBezTo>
                      <a:pt x="85" y="24"/>
                      <a:pt x="96" y="29"/>
                      <a:pt x="102" y="33"/>
                    </a:cubicBezTo>
                    <a:cubicBezTo>
                      <a:pt x="108" y="37"/>
                      <a:pt x="113" y="39"/>
                      <a:pt x="117" y="44"/>
                    </a:cubicBezTo>
                    <a:cubicBezTo>
                      <a:pt x="121" y="49"/>
                      <a:pt x="124" y="56"/>
                      <a:pt x="126" y="60"/>
                    </a:cubicBezTo>
                    <a:cubicBezTo>
                      <a:pt x="128" y="64"/>
                      <a:pt x="129" y="68"/>
                      <a:pt x="129" y="71"/>
                    </a:cubicBezTo>
                    <a:cubicBezTo>
                      <a:pt x="129" y="74"/>
                      <a:pt x="126" y="75"/>
                      <a:pt x="124" y="80"/>
                    </a:cubicBezTo>
                    <a:cubicBezTo>
                      <a:pt x="122" y="85"/>
                      <a:pt x="120" y="93"/>
                      <a:pt x="115" y="99"/>
                    </a:cubicBezTo>
                    <a:cubicBezTo>
                      <a:pt x="110" y="105"/>
                      <a:pt x="102" y="109"/>
                      <a:pt x="96" y="113"/>
                    </a:cubicBezTo>
                    <a:cubicBezTo>
                      <a:pt x="90" y="117"/>
                      <a:pt x="84" y="120"/>
                      <a:pt x="78" y="123"/>
                    </a:cubicBezTo>
                    <a:cubicBezTo>
                      <a:pt x="72" y="126"/>
                      <a:pt x="66" y="132"/>
                      <a:pt x="61" y="134"/>
                    </a:cubicBezTo>
                    <a:cubicBezTo>
                      <a:pt x="56" y="136"/>
                      <a:pt x="50" y="133"/>
                      <a:pt x="46" y="135"/>
                    </a:cubicBezTo>
                    <a:cubicBezTo>
                      <a:pt x="42" y="137"/>
                      <a:pt x="36" y="143"/>
                      <a:pt x="37" y="146"/>
                    </a:cubicBezTo>
                    <a:cubicBezTo>
                      <a:pt x="38" y="149"/>
                      <a:pt x="47" y="150"/>
                      <a:pt x="54" y="152"/>
                    </a:cubicBezTo>
                    <a:cubicBezTo>
                      <a:pt x="61" y="154"/>
                      <a:pt x="72" y="157"/>
                      <a:pt x="78" y="159"/>
                    </a:cubicBezTo>
                    <a:cubicBezTo>
                      <a:pt x="84" y="161"/>
                      <a:pt x="84" y="162"/>
                      <a:pt x="88" y="164"/>
                    </a:cubicBezTo>
                    <a:cubicBezTo>
                      <a:pt x="92" y="166"/>
                      <a:pt x="103" y="167"/>
                      <a:pt x="103" y="170"/>
                    </a:cubicBezTo>
                    <a:cubicBezTo>
                      <a:pt x="103" y="173"/>
                      <a:pt x="92" y="179"/>
                      <a:pt x="88" y="180"/>
                    </a:cubicBezTo>
                    <a:cubicBezTo>
                      <a:pt x="84" y="181"/>
                      <a:pt x="79" y="181"/>
                      <a:pt x="76" y="179"/>
                    </a:cubicBezTo>
                    <a:cubicBezTo>
                      <a:pt x="73" y="177"/>
                      <a:pt x="74" y="170"/>
                      <a:pt x="70" y="167"/>
                    </a:cubicBezTo>
                    <a:cubicBezTo>
                      <a:pt x="66" y="164"/>
                      <a:pt x="61" y="163"/>
                      <a:pt x="55" y="161"/>
                    </a:cubicBezTo>
                    <a:cubicBezTo>
                      <a:pt x="49" y="159"/>
                      <a:pt x="41" y="160"/>
                      <a:pt x="36" y="156"/>
                    </a:cubicBezTo>
                    <a:cubicBezTo>
                      <a:pt x="31" y="152"/>
                      <a:pt x="24" y="142"/>
                      <a:pt x="24" y="138"/>
                    </a:cubicBezTo>
                    <a:cubicBezTo>
                      <a:pt x="24" y="134"/>
                      <a:pt x="29" y="131"/>
                      <a:pt x="34" y="129"/>
                    </a:cubicBezTo>
                    <a:cubicBezTo>
                      <a:pt x="39" y="127"/>
                      <a:pt x="46" y="126"/>
                      <a:pt x="54" y="123"/>
                    </a:cubicBezTo>
                    <a:cubicBezTo>
                      <a:pt x="62" y="120"/>
                      <a:pt x="74" y="119"/>
                      <a:pt x="81" y="113"/>
                    </a:cubicBezTo>
                    <a:cubicBezTo>
                      <a:pt x="88" y="107"/>
                      <a:pt x="92" y="96"/>
                      <a:pt x="97" y="90"/>
                    </a:cubicBezTo>
                    <a:cubicBezTo>
                      <a:pt x="102" y="84"/>
                      <a:pt x="106" y="81"/>
                      <a:pt x="108" y="77"/>
                    </a:cubicBezTo>
                    <a:cubicBezTo>
                      <a:pt x="110" y="73"/>
                      <a:pt x="110" y="69"/>
                      <a:pt x="109" y="65"/>
                    </a:cubicBezTo>
                    <a:cubicBezTo>
                      <a:pt x="108" y="61"/>
                      <a:pt x="106" y="57"/>
                      <a:pt x="102" y="53"/>
                    </a:cubicBezTo>
                    <a:cubicBezTo>
                      <a:pt x="98" y="49"/>
                      <a:pt x="90" y="42"/>
                      <a:pt x="85" y="39"/>
                    </a:cubicBezTo>
                    <a:cubicBezTo>
                      <a:pt x="80" y="36"/>
                      <a:pt x="78" y="35"/>
                      <a:pt x="72" y="33"/>
                    </a:cubicBezTo>
                    <a:cubicBezTo>
                      <a:pt x="66" y="31"/>
                      <a:pt x="55" y="28"/>
                      <a:pt x="49" y="27"/>
                    </a:cubicBezTo>
                    <a:cubicBezTo>
                      <a:pt x="43" y="26"/>
                      <a:pt x="39" y="27"/>
                      <a:pt x="34" y="27"/>
                    </a:cubicBezTo>
                    <a:cubicBezTo>
                      <a:pt x="29" y="27"/>
                      <a:pt x="26" y="28"/>
                      <a:pt x="21" y="27"/>
                    </a:cubicBezTo>
                    <a:cubicBezTo>
                      <a:pt x="16" y="26"/>
                      <a:pt x="5" y="26"/>
                      <a:pt x="3" y="23"/>
                    </a:cubicBezTo>
                    <a:cubicBezTo>
                      <a:pt x="1" y="20"/>
                      <a:pt x="0" y="6"/>
                      <a:pt x="6" y="3"/>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roup 41"/>
            <p:cNvGrpSpPr>
              <a:grpSpLocks/>
            </p:cNvGrpSpPr>
            <p:nvPr/>
          </p:nvGrpSpPr>
          <p:grpSpPr bwMode="auto">
            <a:xfrm>
              <a:off x="3384" y="1576"/>
              <a:ext cx="360" cy="709"/>
              <a:chOff x="4443" y="1419"/>
              <a:chExt cx="360" cy="709"/>
            </a:xfrm>
          </p:grpSpPr>
          <p:sp>
            <p:nvSpPr>
              <p:cNvPr id="23588" name="Freeform 42"/>
              <p:cNvSpPr>
                <a:spLocks/>
              </p:cNvSpPr>
              <p:nvPr/>
            </p:nvSpPr>
            <p:spPr bwMode="auto">
              <a:xfrm flipH="1">
                <a:off x="4586" y="1460"/>
                <a:ext cx="97" cy="153"/>
              </a:xfrm>
              <a:custGeom>
                <a:avLst/>
                <a:gdLst>
                  <a:gd name="T0" fmla="*/ 19 w 97"/>
                  <a:gd name="T1" fmla="*/ 1 h 153"/>
                  <a:gd name="T2" fmla="*/ 39 w 97"/>
                  <a:gd name="T3" fmla="*/ 6 h 153"/>
                  <a:gd name="T4" fmla="*/ 60 w 97"/>
                  <a:gd name="T5" fmla="*/ 19 h 153"/>
                  <a:gd name="T6" fmla="*/ 78 w 97"/>
                  <a:gd name="T7" fmla="*/ 43 h 153"/>
                  <a:gd name="T8" fmla="*/ 91 w 97"/>
                  <a:gd name="T9" fmla="*/ 72 h 153"/>
                  <a:gd name="T10" fmla="*/ 96 w 97"/>
                  <a:gd name="T11" fmla="*/ 111 h 153"/>
                  <a:gd name="T12" fmla="*/ 88 w 97"/>
                  <a:gd name="T13" fmla="*/ 136 h 153"/>
                  <a:gd name="T14" fmla="*/ 79 w 97"/>
                  <a:gd name="T15" fmla="*/ 150 h 153"/>
                  <a:gd name="T16" fmla="*/ 57 w 97"/>
                  <a:gd name="T17" fmla="*/ 153 h 153"/>
                  <a:gd name="T18" fmla="*/ 36 w 97"/>
                  <a:gd name="T19" fmla="*/ 147 h 153"/>
                  <a:gd name="T20" fmla="*/ 19 w 97"/>
                  <a:gd name="T21" fmla="*/ 123 h 153"/>
                  <a:gd name="T22" fmla="*/ 3 w 97"/>
                  <a:gd name="T23" fmla="*/ 79 h 153"/>
                  <a:gd name="T24" fmla="*/ 1 w 97"/>
                  <a:gd name="T25" fmla="*/ 39 h 153"/>
                  <a:gd name="T26" fmla="*/ 6 w 97"/>
                  <a:gd name="T27" fmla="*/ 12 h 153"/>
                  <a:gd name="T28" fmla="*/ 19 w 97"/>
                  <a:gd name="T29" fmla="*/ 1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53">
                    <a:moveTo>
                      <a:pt x="19" y="1"/>
                    </a:moveTo>
                    <a:cubicBezTo>
                      <a:pt x="24" y="0"/>
                      <a:pt x="32" y="3"/>
                      <a:pt x="39" y="6"/>
                    </a:cubicBezTo>
                    <a:cubicBezTo>
                      <a:pt x="46" y="9"/>
                      <a:pt x="54" y="13"/>
                      <a:pt x="60" y="19"/>
                    </a:cubicBezTo>
                    <a:cubicBezTo>
                      <a:pt x="66" y="25"/>
                      <a:pt x="73" y="34"/>
                      <a:pt x="78" y="43"/>
                    </a:cubicBezTo>
                    <a:cubicBezTo>
                      <a:pt x="83" y="52"/>
                      <a:pt x="88" y="61"/>
                      <a:pt x="91" y="72"/>
                    </a:cubicBezTo>
                    <a:cubicBezTo>
                      <a:pt x="94" y="83"/>
                      <a:pt x="97" y="100"/>
                      <a:pt x="96" y="111"/>
                    </a:cubicBezTo>
                    <a:cubicBezTo>
                      <a:pt x="95" y="122"/>
                      <a:pt x="91" y="130"/>
                      <a:pt x="88" y="136"/>
                    </a:cubicBezTo>
                    <a:cubicBezTo>
                      <a:pt x="85" y="142"/>
                      <a:pt x="84" y="147"/>
                      <a:pt x="79" y="150"/>
                    </a:cubicBezTo>
                    <a:cubicBezTo>
                      <a:pt x="74" y="153"/>
                      <a:pt x="64" y="153"/>
                      <a:pt x="57" y="153"/>
                    </a:cubicBezTo>
                    <a:cubicBezTo>
                      <a:pt x="50" y="153"/>
                      <a:pt x="42" y="152"/>
                      <a:pt x="36" y="147"/>
                    </a:cubicBezTo>
                    <a:cubicBezTo>
                      <a:pt x="30" y="142"/>
                      <a:pt x="24" y="134"/>
                      <a:pt x="19" y="123"/>
                    </a:cubicBezTo>
                    <a:cubicBezTo>
                      <a:pt x="14" y="112"/>
                      <a:pt x="6" y="93"/>
                      <a:pt x="3" y="79"/>
                    </a:cubicBezTo>
                    <a:cubicBezTo>
                      <a:pt x="0" y="65"/>
                      <a:pt x="1" y="50"/>
                      <a:pt x="1" y="39"/>
                    </a:cubicBezTo>
                    <a:cubicBezTo>
                      <a:pt x="1" y="28"/>
                      <a:pt x="2" y="18"/>
                      <a:pt x="6" y="12"/>
                    </a:cubicBezTo>
                    <a:cubicBezTo>
                      <a:pt x="10" y="6"/>
                      <a:pt x="14" y="2"/>
                      <a:pt x="19"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89" name="Freeform 43"/>
              <p:cNvSpPr>
                <a:spLocks/>
              </p:cNvSpPr>
              <p:nvPr/>
            </p:nvSpPr>
            <p:spPr bwMode="auto">
              <a:xfrm flipH="1">
                <a:off x="4561" y="1624"/>
                <a:ext cx="86" cy="235"/>
              </a:xfrm>
              <a:custGeom>
                <a:avLst/>
                <a:gdLst>
                  <a:gd name="T0" fmla="*/ 30 w 86"/>
                  <a:gd name="T1" fmla="*/ 1 h 235"/>
                  <a:gd name="T2" fmla="*/ 51 w 86"/>
                  <a:gd name="T3" fmla="*/ 13 h 235"/>
                  <a:gd name="T4" fmla="*/ 64 w 86"/>
                  <a:gd name="T5" fmla="*/ 34 h 235"/>
                  <a:gd name="T6" fmla="*/ 79 w 86"/>
                  <a:gd name="T7" fmla="*/ 68 h 235"/>
                  <a:gd name="T8" fmla="*/ 82 w 86"/>
                  <a:gd name="T9" fmla="*/ 101 h 235"/>
                  <a:gd name="T10" fmla="*/ 85 w 86"/>
                  <a:gd name="T11" fmla="*/ 148 h 235"/>
                  <a:gd name="T12" fmla="*/ 85 w 86"/>
                  <a:gd name="T13" fmla="*/ 190 h 235"/>
                  <a:gd name="T14" fmla="*/ 81 w 86"/>
                  <a:gd name="T15" fmla="*/ 211 h 235"/>
                  <a:gd name="T16" fmla="*/ 64 w 86"/>
                  <a:gd name="T17" fmla="*/ 227 h 235"/>
                  <a:gd name="T18" fmla="*/ 45 w 86"/>
                  <a:gd name="T19" fmla="*/ 235 h 235"/>
                  <a:gd name="T20" fmla="*/ 30 w 86"/>
                  <a:gd name="T21" fmla="*/ 229 h 235"/>
                  <a:gd name="T22" fmla="*/ 15 w 86"/>
                  <a:gd name="T23" fmla="*/ 217 h 235"/>
                  <a:gd name="T24" fmla="*/ 9 w 86"/>
                  <a:gd name="T25" fmla="*/ 197 h 235"/>
                  <a:gd name="T26" fmla="*/ 3 w 86"/>
                  <a:gd name="T27" fmla="*/ 158 h 235"/>
                  <a:gd name="T28" fmla="*/ 0 w 86"/>
                  <a:gd name="T29" fmla="*/ 104 h 235"/>
                  <a:gd name="T30" fmla="*/ 1 w 86"/>
                  <a:gd name="T31" fmla="*/ 50 h 235"/>
                  <a:gd name="T32" fmla="*/ 7 w 86"/>
                  <a:gd name="T33" fmla="*/ 14 h 235"/>
                  <a:gd name="T34" fmla="*/ 18 w 86"/>
                  <a:gd name="T35" fmla="*/ 4 h 235"/>
                  <a:gd name="T36" fmla="*/ 30 w 86"/>
                  <a:gd name="T37" fmla="*/ 1 h 2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235">
                    <a:moveTo>
                      <a:pt x="30" y="1"/>
                    </a:moveTo>
                    <a:cubicBezTo>
                      <a:pt x="35" y="2"/>
                      <a:pt x="45" y="8"/>
                      <a:pt x="51" y="13"/>
                    </a:cubicBezTo>
                    <a:cubicBezTo>
                      <a:pt x="57" y="18"/>
                      <a:pt x="59" y="25"/>
                      <a:pt x="64" y="34"/>
                    </a:cubicBezTo>
                    <a:cubicBezTo>
                      <a:pt x="69" y="43"/>
                      <a:pt x="76" y="57"/>
                      <a:pt x="79" y="68"/>
                    </a:cubicBezTo>
                    <a:cubicBezTo>
                      <a:pt x="82" y="79"/>
                      <a:pt x="81" y="88"/>
                      <a:pt x="82" y="101"/>
                    </a:cubicBezTo>
                    <a:cubicBezTo>
                      <a:pt x="83" y="114"/>
                      <a:pt x="85" y="133"/>
                      <a:pt x="85" y="148"/>
                    </a:cubicBezTo>
                    <a:cubicBezTo>
                      <a:pt x="85" y="163"/>
                      <a:pt x="86" y="180"/>
                      <a:pt x="85" y="190"/>
                    </a:cubicBezTo>
                    <a:cubicBezTo>
                      <a:pt x="84" y="200"/>
                      <a:pt x="84" y="205"/>
                      <a:pt x="81" y="211"/>
                    </a:cubicBezTo>
                    <a:cubicBezTo>
                      <a:pt x="78" y="217"/>
                      <a:pt x="70" y="223"/>
                      <a:pt x="64" y="227"/>
                    </a:cubicBezTo>
                    <a:cubicBezTo>
                      <a:pt x="58" y="231"/>
                      <a:pt x="51" y="235"/>
                      <a:pt x="45" y="235"/>
                    </a:cubicBezTo>
                    <a:cubicBezTo>
                      <a:pt x="39" y="235"/>
                      <a:pt x="35" y="232"/>
                      <a:pt x="30" y="229"/>
                    </a:cubicBezTo>
                    <a:cubicBezTo>
                      <a:pt x="25" y="226"/>
                      <a:pt x="18" y="222"/>
                      <a:pt x="15" y="217"/>
                    </a:cubicBezTo>
                    <a:cubicBezTo>
                      <a:pt x="12" y="212"/>
                      <a:pt x="11" y="207"/>
                      <a:pt x="9" y="197"/>
                    </a:cubicBezTo>
                    <a:cubicBezTo>
                      <a:pt x="7" y="187"/>
                      <a:pt x="4" y="173"/>
                      <a:pt x="3" y="158"/>
                    </a:cubicBezTo>
                    <a:cubicBezTo>
                      <a:pt x="2" y="143"/>
                      <a:pt x="0" y="122"/>
                      <a:pt x="0" y="104"/>
                    </a:cubicBezTo>
                    <a:cubicBezTo>
                      <a:pt x="0" y="86"/>
                      <a:pt x="0" y="65"/>
                      <a:pt x="1" y="50"/>
                    </a:cubicBezTo>
                    <a:cubicBezTo>
                      <a:pt x="2" y="35"/>
                      <a:pt x="4" y="22"/>
                      <a:pt x="7" y="14"/>
                    </a:cubicBezTo>
                    <a:cubicBezTo>
                      <a:pt x="10" y="6"/>
                      <a:pt x="14" y="6"/>
                      <a:pt x="18" y="4"/>
                    </a:cubicBezTo>
                    <a:cubicBezTo>
                      <a:pt x="22" y="2"/>
                      <a:pt x="25" y="0"/>
                      <a:pt x="30"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90" name="Freeform 44"/>
              <p:cNvSpPr>
                <a:spLocks/>
              </p:cNvSpPr>
              <p:nvPr/>
            </p:nvSpPr>
            <p:spPr bwMode="auto">
              <a:xfrm rot="1061454" flipH="1">
                <a:off x="4571" y="1478"/>
                <a:ext cx="45" cy="15"/>
              </a:xfrm>
              <a:custGeom>
                <a:avLst/>
                <a:gdLst>
                  <a:gd name="T0" fmla="*/ 0 w 45"/>
                  <a:gd name="T1" fmla="*/ 0 h 15"/>
                  <a:gd name="T2" fmla="*/ 45 w 45"/>
                  <a:gd name="T3" fmla="*/ 3 h 15"/>
                  <a:gd name="T4" fmla="*/ 45 w 45"/>
                  <a:gd name="T5" fmla="*/ 15 h 15"/>
                  <a:gd name="T6" fmla="*/ 0 w 45"/>
                  <a:gd name="T7" fmla="*/ 12 h 15"/>
                  <a:gd name="T8" fmla="*/ 0 w 45"/>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5">
                    <a:moveTo>
                      <a:pt x="0" y="0"/>
                    </a:moveTo>
                    <a:lnTo>
                      <a:pt x="45" y="3"/>
                    </a:lnTo>
                    <a:lnTo>
                      <a:pt x="45" y="15"/>
                    </a:lnTo>
                    <a:lnTo>
                      <a:pt x="0" y="12"/>
                    </a:lnTo>
                    <a:lnTo>
                      <a:pt x="0" y="0"/>
                    </a:ln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91" name="Freeform 45"/>
              <p:cNvSpPr>
                <a:spLocks/>
              </p:cNvSpPr>
              <p:nvPr/>
            </p:nvSpPr>
            <p:spPr bwMode="auto">
              <a:xfrm flipH="1">
                <a:off x="4486" y="1839"/>
                <a:ext cx="111" cy="282"/>
              </a:xfrm>
              <a:custGeom>
                <a:avLst/>
                <a:gdLst>
                  <a:gd name="T0" fmla="*/ 4 w 111"/>
                  <a:gd name="T1" fmla="*/ 21 h 282"/>
                  <a:gd name="T2" fmla="*/ 28 w 111"/>
                  <a:gd name="T3" fmla="*/ 44 h 282"/>
                  <a:gd name="T4" fmla="*/ 53 w 111"/>
                  <a:gd name="T5" fmla="*/ 69 h 282"/>
                  <a:gd name="T6" fmla="*/ 80 w 111"/>
                  <a:gd name="T7" fmla="*/ 111 h 282"/>
                  <a:gd name="T8" fmla="*/ 92 w 111"/>
                  <a:gd name="T9" fmla="*/ 144 h 282"/>
                  <a:gd name="T10" fmla="*/ 92 w 111"/>
                  <a:gd name="T11" fmla="*/ 176 h 282"/>
                  <a:gd name="T12" fmla="*/ 85 w 111"/>
                  <a:gd name="T13" fmla="*/ 206 h 282"/>
                  <a:gd name="T14" fmla="*/ 76 w 111"/>
                  <a:gd name="T15" fmla="*/ 237 h 282"/>
                  <a:gd name="T16" fmla="*/ 68 w 111"/>
                  <a:gd name="T17" fmla="*/ 255 h 282"/>
                  <a:gd name="T18" fmla="*/ 64 w 111"/>
                  <a:gd name="T19" fmla="*/ 267 h 282"/>
                  <a:gd name="T20" fmla="*/ 64 w 111"/>
                  <a:gd name="T21" fmla="*/ 279 h 282"/>
                  <a:gd name="T22" fmla="*/ 76 w 111"/>
                  <a:gd name="T23" fmla="*/ 278 h 282"/>
                  <a:gd name="T24" fmla="*/ 80 w 111"/>
                  <a:gd name="T25" fmla="*/ 255 h 282"/>
                  <a:gd name="T26" fmla="*/ 88 w 111"/>
                  <a:gd name="T27" fmla="*/ 243 h 282"/>
                  <a:gd name="T28" fmla="*/ 95 w 111"/>
                  <a:gd name="T29" fmla="*/ 225 h 282"/>
                  <a:gd name="T30" fmla="*/ 106 w 111"/>
                  <a:gd name="T31" fmla="*/ 191 h 282"/>
                  <a:gd name="T32" fmla="*/ 110 w 111"/>
                  <a:gd name="T33" fmla="*/ 174 h 282"/>
                  <a:gd name="T34" fmla="*/ 109 w 111"/>
                  <a:gd name="T35" fmla="*/ 147 h 282"/>
                  <a:gd name="T36" fmla="*/ 100 w 111"/>
                  <a:gd name="T37" fmla="*/ 116 h 282"/>
                  <a:gd name="T38" fmla="*/ 86 w 111"/>
                  <a:gd name="T39" fmla="*/ 80 h 282"/>
                  <a:gd name="T40" fmla="*/ 67 w 111"/>
                  <a:gd name="T41" fmla="*/ 50 h 282"/>
                  <a:gd name="T42" fmla="*/ 50 w 111"/>
                  <a:gd name="T43" fmla="*/ 26 h 282"/>
                  <a:gd name="T44" fmla="*/ 35 w 111"/>
                  <a:gd name="T45" fmla="*/ 12 h 282"/>
                  <a:gd name="T46" fmla="*/ 26 w 111"/>
                  <a:gd name="T47" fmla="*/ 5 h 282"/>
                  <a:gd name="T48" fmla="*/ 13 w 111"/>
                  <a:gd name="T49" fmla="*/ 0 h 282"/>
                  <a:gd name="T50" fmla="*/ 5 w 111"/>
                  <a:gd name="T51" fmla="*/ 8 h 282"/>
                  <a:gd name="T52" fmla="*/ 4 w 111"/>
                  <a:gd name="T53" fmla="*/ 21 h 2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1" h="282">
                    <a:moveTo>
                      <a:pt x="4" y="21"/>
                    </a:moveTo>
                    <a:cubicBezTo>
                      <a:pt x="8" y="27"/>
                      <a:pt x="20" y="36"/>
                      <a:pt x="28" y="44"/>
                    </a:cubicBezTo>
                    <a:cubicBezTo>
                      <a:pt x="36" y="52"/>
                      <a:pt x="44" y="58"/>
                      <a:pt x="53" y="69"/>
                    </a:cubicBezTo>
                    <a:cubicBezTo>
                      <a:pt x="62" y="80"/>
                      <a:pt x="74" y="99"/>
                      <a:pt x="80" y="111"/>
                    </a:cubicBezTo>
                    <a:cubicBezTo>
                      <a:pt x="86" y="123"/>
                      <a:pt x="90" y="133"/>
                      <a:pt x="92" y="144"/>
                    </a:cubicBezTo>
                    <a:cubicBezTo>
                      <a:pt x="94" y="155"/>
                      <a:pt x="93" y="166"/>
                      <a:pt x="92" y="176"/>
                    </a:cubicBezTo>
                    <a:cubicBezTo>
                      <a:pt x="91" y="186"/>
                      <a:pt x="88" y="196"/>
                      <a:pt x="85" y="206"/>
                    </a:cubicBezTo>
                    <a:cubicBezTo>
                      <a:pt x="82" y="216"/>
                      <a:pt x="79" y="229"/>
                      <a:pt x="76" y="237"/>
                    </a:cubicBezTo>
                    <a:cubicBezTo>
                      <a:pt x="73" y="245"/>
                      <a:pt x="70" y="250"/>
                      <a:pt x="68" y="255"/>
                    </a:cubicBezTo>
                    <a:cubicBezTo>
                      <a:pt x="66" y="260"/>
                      <a:pt x="65" y="263"/>
                      <a:pt x="64" y="267"/>
                    </a:cubicBezTo>
                    <a:cubicBezTo>
                      <a:pt x="63" y="271"/>
                      <a:pt x="62" y="277"/>
                      <a:pt x="64" y="279"/>
                    </a:cubicBezTo>
                    <a:cubicBezTo>
                      <a:pt x="66" y="281"/>
                      <a:pt x="73" y="282"/>
                      <a:pt x="76" y="278"/>
                    </a:cubicBezTo>
                    <a:cubicBezTo>
                      <a:pt x="79" y="274"/>
                      <a:pt x="78" y="261"/>
                      <a:pt x="80" y="255"/>
                    </a:cubicBezTo>
                    <a:cubicBezTo>
                      <a:pt x="82" y="249"/>
                      <a:pt x="85" y="248"/>
                      <a:pt x="88" y="243"/>
                    </a:cubicBezTo>
                    <a:cubicBezTo>
                      <a:pt x="91" y="238"/>
                      <a:pt x="92" y="234"/>
                      <a:pt x="95" y="225"/>
                    </a:cubicBezTo>
                    <a:cubicBezTo>
                      <a:pt x="98" y="216"/>
                      <a:pt x="104" y="199"/>
                      <a:pt x="106" y="191"/>
                    </a:cubicBezTo>
                    <a:cubicBezTo>
                      <a:pt x="108" y="183"/>
                      <a:pt x="109" y="181"/>
                      <a:pt x="110" y="174"/>
                    </a:cubicBezTo>
                    <a:cubicBezTo>
                      <a:pt x="111" y="167"/>
                      <a:pt x="111" y="157"/>
                      <a:pt x="109" y="147"/>
                    </a:cubicBezTo>
                    <a:cubicBezTo>
                      <a:pt x="107" y="137"/>
                      <a:pt x="104" y="127"/>
                      <a:pt x="100" y="116"/>
                    </a:cubicBezTo>
                    <a:cubicBezTo>
                      <a:pt x="96" y="105"/>
                      <a:pt x="91" y="91"/>
                      <a:pt x="86" y="80"/>
                    </a:cubicBezTo>
                    <a:cubicBezTo>
                      <a:pt x="81" y="69"/>
                      <a:pt x="73" y="59"/>
                      <a:pt x="67" y="50"/>
                    </a:cubicBezTo>
                    <a:cubicBezTo>
                      <a:pt x="61" y="41"/>
                      <a:pt x="55" y="32"/>
                      <a:pt x="50" y="26"/>
                    </a:cubicBezTo>
                    <a:cubicBezTo>
                      <a:pt x="45" y="20"/>
                      <a:pt x="39" y="15"/>
                      <a:pt x="35" y="12"/>
                    </a:cubicBezTo>
                    <a:cubicBezTo>
                      <a:pt x="31" y="9"/>
                      <a:pt x="30" y="7"/>
                      <a:pt x="26" y="5"/>
                    </a:cubicBezTo>
                    <a:cubicBezTo>
                      <a:pt x="22" y="3"/>
                      <a:pt x="16" y="0"/>
                      <a:pt x="13" y="0"/>
                    </a:cubicBezTo>
                    <a:cubicBezTo>
                      <a:pt x="10" y="0"/>
                      <a:pt x="6" y="4"/>
                      <a:pt x="5" y="8"/>
                    </a:cubicBezTo>
                    <a:cubicBezTo>
                      <a:pt x="4" y="12"/>
                      <a:pt x="0" y="15"/>
                      <a:pt x="4" y="2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92" name="Freeform 46"/>
              <p:cNvSpPr>
                <a:spLocks/>
              </p:cNvSpPr>
              <p:nvPr/>
            </p:nvSpPr>
            <p:spPr bwMode="auto">
              <a:xfrm flipH="1">
                <a:off x="4590" y="1840"/>
                <a:ext cx="79" cy="267"/>
              </a:xfrm>
              <a:custGeom>
                <a:avLst/>
                <a:gdLst>
                  <a:gd name="T0" fmla="*/ 67 w 79"/>
                  <a:gd name="T1" fmla="*/ 20 h 267"/>
                  <a:gd name="T2" fmla="*/ 56 w 79"/>
                  <a:gd name="T3" fmla="*/ 44 h 267"/>
                  <a:gd name="T4" fmla="*/ 52 w 79"/>
                  <a:gd name="T5" fmla="*/ 65 h 267"/>
                  <a:gd name="T6" fmla="*/ 40 w 79"/>
                  <a:gd name="T7" fmla="*/ 97 h 267"/>
                  <a:gd name="T8" fmla="*/ 34 w 79"/>
                  <a:gd name="T9" fmla="*/ 118 h 267"/>
                  <a:gd name="T10" fmla="*/ 29 w 79"/>
                  <a:gd name="T11" fmla="*/ 128 h 267"/>
                  <a:gd name="T12" fmla="*/ 20 w 79"/>
                  <a:gd name="T13" fmla="*/ 149 h 267"/>
                  <a:gd name="T14" fmla="*/ 19 w 79"/>
                  <a:gd name="T15" fmla="*/ 160 h 267"/>
                  <a:gd name="T16" fmla="*/ 20 w 79"/>
                  <a:gd name="T17" fmla="*/ 179 h 267"/>
                  <a:gd name="T18" fmla="*/ 28 w 79"/>
                  <a:gd name="T19" fmla="*/ 193 h 267"/>
                  <a:gd name="T20" fmla="*/ 44 w 79"/>
                  <a:gd name="T21" fmla="*/ 215 h 267"/>
                  <a:gd name="T22" fmla="*/ 59 w 79"/>
                  <a:gd name="T23" fmla="*/ 239 h 267"/>
                  <a:gd name="T24" fmla="*/ 76 w 79"/>
                  <a:gd name="T25" fmla="*/ 253 h 267"/>
                  <a:gd name="T26" fmla="*/ 77 w 79"/>
                  <a:gd name="T27" fmla="*/ 265 h 267"/>
                  <a:gd name="T28" fmla="*/ 67 w 79"/>
                  <a:gd name="T29" fmla="*/ 263 h 267"/>
                  <a:gd name="T30" fmla="*/ 53 w 79"/>
                  <a:gd name="T31" fmla="*/ 259 h 267"/>
                  <a:gd name="T32" fmla="*/ 49 w 79"/>
                  <a:gd name="T33" fmla="*/ 248 h 267"/>
                  <a:gd name="T34" fmla="*/ 43 w 79"/>
                  <a:gd name="T35" fmla="*/ 235 h 267"/>
                  <a:gd name="T36" fmla="*/ 34 w 79"/>
                  <a:gd name="T37" fmla="*/ 221 h 267"/>
                  <a:gd name="T38" fmla="*/ 14 w 79"/>
                  <a:gd name="T39" fmla="*/ 200 h 267"/>
                  <a:gd name="T40" fmla="*/ 4 w 79"/>
                  <a:gd name="T41" fmla="*/ 176 h 267"/>
                  <a:gd name="T42" fmla="*/ 1 w 79"/>
                  <a:gd name="T43" fmla="*/ 166 h 267"/>
                  <a:gd name="T44" fmla="*/ 2 w 79"/>
                  <a:gd name="T45" fmla="*/ 146 h 267"/>
                  <a:gd name="T46" fmla="*/ 13 w 79"/>
                  <a:gd name="T47" fmla="*/ 110 h 267"/>
                  <a:gd name="T48" fmla="*/ 20 w 79"/>
                  <a:gd name="T49" fmla="*/ 76 h 267"/>
                  <a:gd name="T50" fmla="*/ 32 w 79"/>
                  <a:gd name="T51" fmla="*/ 29 h 267"/>
                  <a:gd name="T52" fmla="*/ 43 w 79"/>
                  <a:gd name="T53" fmla="*/ 8 h 267"/>
                  <a:gd name="T54" fmla="*/ 55 w 79"/>
                  <a:gd name="T55" fmla="*/ 1 h 267"/>
                  <a:gd name="T56" fmla="*/ 67 w 79"/>
                  <a:gd name="T57" fmla="*/ 5 h 267"/>
                  <a:gd name="T58" fmla="*/ 67 w 79"/>
                  <a:gd name="T59" fmla="*/ 20 h 2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9" h="267">
                    <a:moveTo>
                      <a:pt x="67" y="20"/>
                    </a:moveTo>
                    <a:cubicBezTo>
                      <a:pt x="65" y="26"/>
                      <a:pt x="58" y="37"/>
                      <a:pt x="56" y="44"/>
                    </a:cubicBezTo>
                    <a:cubicBezTo>
                      <a:pt x="54" y="51"/>
                      <a:pt x="55" y="56"/>
                      <a:pt x="52" y="65"/>
                    </a:cubicBezTo>
                    <a:cubicBezTo>
                      <a:pt x="49" y="74"/>
                      <a:pt x="43" y="88"/>
                      <a:pt x="40" y="97"/>
                    </a:cubicBezTo>
                    <a:cubicBezTo>
                      <a:pt x="37" y="106"/>
                      <a:pt x="36" y="113"/>
                      <a:pt x="34" y="118"/>
                    </a:cubicBezTo>
                    <a:cubicBezTo>
                      <a:pt x="32" y="123"/>
                      <a:pt x="31" y="123"/>
                      <a:pt x="29" y="128"/>
                    </a:cubicBezTo>
                    <a:cubicBezTo>
                      <a:pt x="27" y="133"/>
                      <a:pt x="22" y="144"/>
                      <a:pt x="20" y="149"/>
                    </a:cubicBezTo>
                    <a:cubicBezTo>
                      <a:pt x="18" y="154"/>
                      <a:pt x="19" y="155"/>
                      <a:pt x="19" y="160"/>
                    </a:cubicBezTo>
                    <a:cubicBezTo>
                      <a:pt x="19" y="165"/>
                      <a:pt x="19" y="174"/>
                      <a:pt x="20" y="179"/>
                    </a:cubicBezTo>
                    <a:cubicBezTo>
                      <a:pt x="21" y="184"/>
                      <a:pt x="24" y="187"/>
                      <a:pt x="28" y="193"/>
                    </a:cubicBezTo>
                    <a:cubicBezTo>
                      <a:pt x="32" y="199"/>
                      <a:pt x="39" y="207"/>
                      <a:pt x="44" y="215"/>
                    </a:cubicBezTo>
                    <a:cubicBezTo>
                      <a:pt x="49" y="223"/>
                      <a:pt x="54" y="233"/>
                      <a:pt x="59" y="239"/>
                    </a:cubicBezTo>
                    <a:cubicBezTo>
                      <a:pt x="64" y="245"/>
                      <a:pt x="73" y="249"/>
                      <a:pt x="76" y="253"/>
                    </a:cubicBezTo>
                    <a:cubicBezTo>
                      <a:pt x="79" y="257"/>
                      <a:pt x="78" y="263"/>
                      <a:pt x="77" y="265"/>
                    </a:cubicBezTo>
                    <a:cubicBezTo>
                      <a:pt x="76" y="267"/>
                      <a:pt x="71" y="264"/>
                      <a:pt x="67" y="263"/>
                    </a:cubicBezTo>
                    <a:cubicBezTo>
                      <a:pt x="63" y="262"/>
                      <a:pt x="56" y="262"/>
                      <a:pt x="53" y="259"/>
                    </a:cubicBezTo>
                    <a:cubicBezTo>
                      <a:pt x="50" y="256"/>
                      <a:pt x="51" y="252"/>
                      <a:pt x="49" y="248"/>
                    </a:cubicBezTo>
                    <a:cubicBezTo>
                      <a:pt x="47" y="244"/>
                      <a:pt x="45" y="239"/>
                      <a:pt x="43" y="235"/>
                    </a:cubicBezTo>
                    <a:cubicBezTo>
                      <a:pt x="41" y="231"/>
                      <a:pt x="39" y="227"/>
                      <a:pt x="34" y="221"/>
                    </a:cubicBezTo>
                    <a:cubicBezTo>
                      <a:pt x="29" y="215"/>
                      <a:pt x="19" y="208"/>
                      <a:pt x="14" y="200"/>
                    </a:cubicBezTo>
                    <a:cubicBezTo>
                      <a:pt x="9" y="192"/>
                      <a:pt x="6" y="182"/>
                      <a:pt x="4" y="176"/>
                    </a:cubicBezTo>
                    <a:cubicBezTo>
                      <a:pt x="2" y="170"/>
                      <a:pt x="1" y="171"/>
                      <a:pt x="1" y="166"/>
                    </a:cubicBezTo>
                    <a:cubicBezTo>
                      <a:pt x="1" y="161"/>
                      <a:pt x="0" y="155"/>
                      <a:pt x="2" y="146"/>
                    </a:cubicBezTo>
                    <a:cubicBezTo>
                      <a:pt x="4" y="137"/>
                      <a:pt x="10" y="122"/>
                      <a:pt x="13" y="110"/>
                    </a:cubicBezTo>
                    <a:cubicBezTo>
                      <a:pt x="16" y="98"/>
                      <a:pt x="17" y="89"/>
                      <a:pt x="20" y="76"/>
                    </a:cubicBezTo>
                    <a:cubicBezTo>
                      <a:pt x="23" y="63"/>
                      <a:pt x="28" y="40"/>
                      <a:pt x="32" y="29"/>
                    </a:cubicBezTo>
                    <a:cubicBezTo>
                      <a:pt x="36" y="18"/>
                      <a:pt x="39" y="13"/>
                      <a:pt x="43" y="8"/>
                    </a:cubicBezTo>
                    <a:cubicBezTo>
                      <a:pt x="47" y="3"/>
                      <a:pt x="51" y="2"/>
                      <a:pt x="55" y="1"/>
                    </a:cubicBezTo>
                    <a:cubicBezTo>
                      <a:pt x="59" y="0"/>
                      <a:pt x="65" y="2"/>
                      <a:pt x="67" y="5"/>
                    </a:cubicBezTo>
                    <a:cubicBezTo>
                      <a:pt x="69" y="8"/>
                      <a:pt x="69" y="14"/>
                      <a:pt x="67" y="20"/>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93" name="Freeform 47"/>
              <p:cNvSpPr>
                <a:spLocks/>
              </p:cNvSpPr>
              <p:nvPr/>
            </p:nvSpPr>
            <p:spPr bwMode="auto">
              <a:xfrm flipH="1">
                <a:off x="4443" y="2092"/>
                <a:ext cx="90" cy="31"/>
              </a:xfrm>
              <a:custGeom>
                <a:avLst/>
                <a:gdLst>
                  <a:gd name="T0" fmla="*/ 15 w 90"/>
                  <a:gd name="T1" fmla="*/ 14 h 31"/>
                  <a:gd name="T2" fmla="*/ 27 w 90"/>
                  <a:gd name="T3" fmla="*/ 7 h 31"/>
                  <a:gd name="T4" fmla="*/ 48 w 90"/>
                  <a:gd name="T5" fmla="*/ 4 h 31"/>
                  <a:gd name="T6" fmla="*/ 70 w 90"/>
                  <a:gd name="T7" fmla="*/ 4 h 31"/>
                  <a:gd name="T8" fmla="*/ 84 w 90"/>
                  <a:gd name="T9" fmla="*/ 2 h 31"/>
                  <a:gd name="T10" fmla="*/ 90 w 90"/>
                  <a:gd name="T11" fmla="*/ 13 h 31"/>
                  <a:gd name="T12" fmla="*/ 84 w 90"/>
                  <a:gd name="T13" fmla="*/ 25 h 31"/>
                  <a:gd name="T14" fmla="*/ 72 w 90"/>
                  <a:gd name="T15" fmla="*/ 31 h 31"/>
                  <a:gd name="T16" fmla="*/ 57 w 90"/>
                  <a:gd name="T17" fmla="*/ 25 h 31"/>
                  <a:gd name="T18" fmla="*/ 42 w 90"/>
                  <a:gd name="T19" fmla="*/ 25 h 31"/>
                  <a:gd name="T20" fmla="*/ 24 w 90"/>
                  <a:gd name="T21" fmla="*/ 23 h 31"/>
                  <a:gd name="T22" fmla="*/ 6 w 90"/>
                  <a:gd name="T23" fmla="*/ 26 h 31"/>
                  <a:gd name="T24" fmla="*/ 1 w 90"/>
                  <a:gd name="T25" fmla="*/ 17 h 31"/>
                  <a:gd name="T26" fmla="*/ 15 w 90"/>
                  <a:gd name="T27" fmla="*/ 14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 h="31">
                    <a:moveTo>
                      <a:pt x="15" y="14"/>
                    </a:moveTo>
                    <a:cubicBezTo>
                      <a:pt x="19" y="12"/>
                      <a:pt x="22" y="9"/>
                      <a:pt x="27" y="7"/>
                    </a:cubicBezTo>
                    <a:cubicBezTo>
                      <a:pt x="32" y="5"/>
                      <a:pt x="41" y="4"/>
                      <a:pt x="48" y="4"/>
                    </a:cubicBezTo>
                    <a:cubicBezTo>
                      <a:pt x="55" y="4"/>
                      <a:pt x="64" y="4"/>
                      <a:pt x="70" y="4"/>
                    </a:cubicBezTo>
                    <a:cubicBezTo>
                      <a:pt x="76" y="4"/>
                      <a:pt x="81" y="0"/>
                      <a:pt x="84" y="2"/>
                    </a:cubicBezTo>
                    <a:cubicBezTo>
                      <a:pt x="87" y="4"/>
                      <a:pt x="90" y="9"/>
                      <a:pt x="90" y="13"/>
                    </a:cubicBezTo>
                    <a:cubicBezTo>
                      <a:pt x="90" y="17"/>
                      <a:pt x="87" y="22"/>
                      <a:pt x="84" y="25"/>
                    </a:cubicBezTo>
                    <a:cubicBezTo>
                      <a:pt x="81" y="28"/>
                      <a:pt x="76" y="31"/>
                      <a:pt x="72" y="31"/>
                    </a:cubicBezTo>
                    <a:cubicBezTo>
                      <a:pt x="68" y="31"/>
                      <a:pt x="62" y="26"/>
                      <a:pt x="57" y="25"/>
                    </a:cubicBezTo>
                    <a:cubicBezTo>
                      <a:pt x="52" y="24"/>
                      <a:pt x="47" y="25"/>
                      <a:pt x="42" y="25"/>
                    </a:cubicBezTo>
                    <a:cubicBezTo>
                      <a:pt x="37" y="25"/>
                      <a:pt x="30" y="23"/>
                      <a:pt x="24" y="23"/>
                    </a:cubicBezTo>
                    <a:cubicBezTo>
                      <a:pt x="18" y="23"/>
                      <a:pt x="10" y="27"/>
                      <a:pt x="6" y="26"/>
                    </a:cubicBezTo>
                    <a:cubicBezTo>
                      <a:pt x="2" y="25"/>
                      <a:pt x="0" y="19"/>
                      <a:pt x="1" y="17"/>
                    </a:cubicBezTo>
                    <a:cubicBezTo>
                      <a:pt x="2" y="15"/>
                      <a:pt x="11" y="16"/>
                      <a:pt x="15" y="14"/>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94" name="Freeform 48"/>
              <p:cNvSpPr>
                <a:spLocks/>
              </p:cNvSpPr>
              <p:nvPr/>
            </p:nvSpPr>
            <p:spPr bwMode="auto">
              <a:xfrm flipH="1">
                <a:off x="4592" y="2095"/>
                <a:ext cx="106" cy="33"/>
              </a:xfrm>
              <a:custGeom>
                <a:avLst/>
                <a:gdLst>
                  <a:gd name="T0" fmla="*/ 15 w 106"/>
                  <a:gd name="T1" fmla="*/ 11 h 33"/>
                  <a:gd name="T2" fmla="*/ 0 w 106"/>
                  <a:gd name="T3" fmla="*/ 19 h 33"/>
                  <a:gd name="T4" fmla="*/ 15 w 106"/>
                  <a:gd name="T5" fmla="*/ 31 h 33"/>
                  <a:gd name="T6" fmla="*/ 28 w 106"/>
                  <a:gd name="T7" fmla="*/ 32 h 33"/>
                  <a:gd name="T8" fmla="*/ 49 w 106"/>
                  <a:gd name="T9" fmla="*/ 25 h 33"/>
                  <a:gd name="T10" fmla="*/ 58 w 106"/>
                  <a:gd name="T11" fmla="*/ 20 h 33"/>
                  <a:gd name="T12" fmla="*/ 67 w 106"/>
                  <a:gd name="T13" fmla="*/ 16 h 33"/>
                  <a:gd name="T14" fmla="*/ 79 w 106"/>
                  <a:gd name="T15" fmla="*/ 13 h 33"/>
                  <a:gd name="T16" fmla="*/ 96 w 106"/>
                  <a:gd name="T17" fmla="*/ 13 h 33"/>
                  <a:gd name="T18" fmla="*/ 106 w 106"/>
                  <a:gd name="T19" fmla="*/ 10 h 33"/>
                  <a:gd name="T20" fmla="*/ 96 w 106"/>
                  <a:gd name="T21" fmla="*/ 1 h 33"/>
                  <a:gd name="T22" fmla="*/ 85 w 106"/>
                  <a:gd name="T23" fmla="*/ 1 h 33"/>
                  <a:gd name="T24" fmla="*/ 66 w 106"/>
                  <a:gd name="T25" fmla="*/ 4 h 33"/>
                  <a:gd name="T26" fmla="*/ 46 w 106"/>
                  <a:gd name="T27" fmla="*/ 4 h 33"/>
                  <a:gd name="T28" fmla="*/ 30 w 106"/>
                  <a:gd name="T29" fmla="*/ 10 h 33"/>
                  <a:gd name="T30" fmla="*/ 15 w 106"/>
                  <a:gd name="T31" fmla="*/ 11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6" h="33">
                    <a:moveTo>
                      <a:pt x="15" y="11"/>
                    </a:moveTo>
                    <a:cubicBezTo>
                      <a:pt x="10" y="12"/>
                      <a:pt x="0" y="16"/>
                      <a:pt x="0" y="19"/>
                    </a:cubicBezTo>
                    <a:cubicBezTo>
                      <a:pt x="0" y="22"/>
                      <a:pt x="11" y="29"/>
                      <a:pt x="15" y="31"/>
                    </a:cubicBezTo>
                    <a:cubicBezTo>
                      <a:pt x="19" y="33"/>
                      <a:pt x="22" y="33"/>
                      <a:pt x="28" y="32"/>
                    </a:cubicBezTo>
                    <a:cubicBezTo>
                      <a:pt x="34" y="31"/>
                      <a:pt x="44" y="27"/>
                      <a:pt x="49" y="25"/>
                    </a:cubicBezTo>
                    <a:cubicBezTo>
                      <a:pt x="54" y="23"/>
                      <a:pt x="55" y="21"/>
                      <a:pt x="58" y="20"/>
                    </a:cubicBezTo>
                    <a:cubicBezTo>
                      <a:pt x="61" y="19"/>
                      <a:pt x="64" y="17"/>
                      <a:pt x="67" y="16"/>
                    </a:cubicBezTo>
                    <a:cubicBezTo>
                      <a:pt x="70" y="15"/>
                      <a:pt x="74" y="13"/>
                      <a:pt x="79" y="13"/>
                    </a:cubicBezTo>
                    <a:cubicBezTo>
                      <a:pt x="84" y="13"/>
                      <a:pt x="92" y="13"/>
                      <a:pt x="96" y="13"/>
                    </a:cubicBezTo>
                    <a:cubicBezTo>
                      <a:pt x="100" y="13"/>
                      <a:pt x="106" y="12"/>
                      <a:pt x="106" y="10"/>
                    </a:cubicBezTo>
                    <a:cubicBezTo>
                      <a:pt x="106" y="8"/>
                      <a:pt x="99" y="2"/>
                      <a:pt x="96" y="1"/>
                    </a:cubicBezTo>
                    <a:cubicBezTo>
                      <a:pt x="93" y="0"/>
                      <a:pt x="90" y="1"/>
                      <a:pt x="85" y="1"/>
                    </a:cubicBezTo>
                    <a:cubicBezTo>
                      <a:pt x="80" y="1"/>
                      <a:pt x="72" y="4"/>
                      <a:pt x="66" y="4"/>
                    </a:cubicBezTo>
                    <a:cubicBezTo>
                      <a:pt x="60" y="4"/>
                      <a:pt x="52" y="3"/>
                      <a:pt x="46" y="4"/>
                    </a:cubicBezTo>
                    <a:cubicBezTo>
                      <a:pt x="40" y="5"/>
                      <a:pt x="35" y="9"/>
                      <a:pt x="30" y="10"/>
                    </a:cubicBezTo>
                    <a:cubicBezTo>
                      <a:pt x="25" y="11"/>
                      <a:pt x="19" y="10"/>
                      <a:pt x="15" y="1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95" name="Freeform 49"/>
              <p:cNvSpPr>
                <a:spLocks/>
              </p:cNvSpPr>
              <p:nvPr/>
            </p:nvSpPr>
            <p:spPr bwMode="auto">
              <a:xfrm flipH="1">
                <a:off x="4638" y="1419"/>
                <a:ext cx="165" cy="248"/>
              </a:xfrm>
              <a:custGeom>
                <a:avLst/>
                <a:gdLst>
                  <a:gd name="T0" fmla="*/ 160 w 165"/>
                  <a:gd name="T1" fmla="*/ 222 h 248"/>
                  <a:gd name="T2" fmla="*/ 165 w 165"/>
                  <a:gd name="T3" fmla="*/ 231 h 248"/>
                  <a:gd name="T4" fmla="*/ 160 w 165"/>
                  <a:gd name="T5" fmla="*/ 243 h 248"/>
                  <a:gd name="T6" fmla="*/ 144 w 165"/>
                  <a:gd name="T7" fmla="*/ 248 h 248"/>
                  <a:gd name="T8" fmla="*/ 127 w 165"/>
                  <a:gd name="T9" fmla="*/ 240 h 248"/>
                  <a:gd name="T10" fmla="*/ 84 w 165"/>
                  <a:gd name="T11" fmla="*/ 219 h 248"/>
                  <a:gd name="T12" fmla="*/ 48 w 165"/>
                  <a:gd name="T13" fmla="*/ 204 h 248"/>
                  <a:gd name="T14" fmla="*/ 24 w 165"/>
                  <a:gd name="T15" fmla="*/ 188 h 248"/>
                  <a:gd name="T16" fmla="*/ 7 w 165"/>
                  <a:gd name="T17" fmla="*/ 170 h 248"/>
                  <a:gd name="T18" fmla="*/ 4 w 165"/>
                  <a:gd name="T19" fmla="*/ 149 h 248"/>
                  <a:gd name="T20" fmla="*/ 30 w 165"/>
                  <a:gd name="T21" fmla="*/ 101 h 248"/>
                  <a:gd name="T22" fmla="*/ 46 w 165"/>
                  <a:gd name="T23" fmla="*/ 69 h 248"/>
                  <a:gd name="T24" fmla="*/ 75 w 165"/>
                  <a:gd name="T25" fmla="*/ 30 h 248"/>
                  <a:gd name="T26" fmla="*/ 88 w 165"/>
                  <a:gd name="T27" fmla="*/ 15 h 248"/>
                  <a:gd name="T28" fmla="*/ 112 w 165"/>
                  <a:gd name="T29" fmla="*/ 5 h 248"/>
                  <a:gd name="T30" fmla="*/ 135 w 165"/>
                  <a:gd name="T31" fmla="*/ 0 h 248"/>
                  <a:gd name="T32" fmla="*/ 145 w 165"/>
                  <a:gd name="T33" fmla="*/ 8 h 248"/>
                  <a:gd name="T34" fmla="*/ 153 w 165"/>
                  <a:gd name="T35" fmla="*/ 21 h 248"/>
                  <a:gd name="T36" fmla="*/ 154 w 165"/>
                  <a:gd name="T37" fmla="*/ 36 h 248"/>
                  <a:gd name="T38" fmla="*/ 144 w 165"/>
                  <a:gd name="T39" fmla="*/ 32 h 248"/>
                  <a:gd name="T40" fmla="*/ 139 w 165"/>
                  <a:gd name="T41" fmla="*/ 20 h 248"/>
                  <a:gd name="T42" fmla="*/ 127 w 165"/>
                  <a:gd name="T43" fmla="*/ 14 h 248"/>
                  <a:gd name="T44" fmla="*/ 109 w 165"/>
                  <a:gd name="T45" fmla="*/ 20 h 248"/>
                  <a:gd name="T46" fmla="*/ 115 w 165"/>
                  <a:gd name="T47" fmla="*/ 26 h 248"/>
                  <a:gd name="T48" fmla="*/ 120 w 165"/>
                  <a:gd name="T49" fmla="*/ 35 h 248"/>
                  <a:gd name="T50" fmla="*/ 115 w 165"/>
                  <a:gd name="T51" fmla="*/ 48 h 248"/>
                  <a:gd name="T52" fmla="*/ 93 w 165"/>
                  <a:gd name="T53" fmla="*/ 51 h 248"/>
                  <a:gd name="T54" fmla="*/ 84 w 165"/>
                  <a:gd name="T55" fmla="*/ 44 h 248"/>
                  <a:gd name="T56" fmla="*/ 73 w 165"/>
                  <a:gd name="T57" fmla="*/ 50 h 248"/>
                  <a:gd name="T58" fmla="*/ 61 w 165"/>
                  <a:gd name="T59" fmla="*/ 72 h 248"/>
                  <a:gd name="T60" fmla="*/ 49 w 165"/>
                  <a:gd name="T61" fmla="*/ 96 h 248"/>
                  <a:gd name="T62" fmla="*/ 36 w 165"/>
                  <a:gd name="T63" fmla="*/ 122 h 248"/>
                  <a:gd name="T64" fmla="*/ 30 w 165"/>
                  <a:gd name="T65" fmla="*/ 152 h 248"/>
                  <a:gd name="T66" fmla="*/ 36 w 165"/>
                  <a:gd name="T67" fmla="*/ 171 h 248"/>
                  <a:gd name="T68" fmla="*/ 46 w 165"/>
                  <a:gd name="T69" fmla="*/ 183 h 248"/>
                  <a:gd name="T70" fmla="*/ 70 w 165"/>
                  <a:gd name="T71" fmla="*/ 194 h 248"/>
                  <a:gd name="T72" fmla="*/ 102 w 165"/>
                  <a:gd name="T73" fmla="*/ 203 h 248"/>
                  <a:gd name="T74" fmla="*/ 123 w 165"/>
                  <a:gd name="T75" fmla="*/ 207 h 248"/>
                  <a:gd name="T76" fmla="*/ 138 w 165"/>
                  <a:gd name="T77" fmla="*/ 212 h 248"/>
                  <a:gd name="T78" fmla="*/ 160 w 165"/>
                  <a:gd name="T79" fmla="*/ 222 h 2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5" h="248">
                    <a:moveTo>
                      <a:pt x="160" y="222"/>
                    </a:moveTo>
                    <a:cubicBezTo>
                      <a:pt x="164" y="225"/>
                      <a:pt x="165" y="228"/>
                      <a:pt x="165" y="231"/>
                    </a:cubicBezTo>
                    <a:cubicBezTo>
                      <a:pt x="165" y="234"/>
                      <a:pt x="163" y="240"/>
                      <a:pt x="160" y="243"/>
                    </a:cubicBezTo>
                    <a:cubicBezTo>
                      <a:pt x="157" y="246"/>
                      <a:pt x="149" y="248"/>
                      <a:pt x="144" y="248"/>
                    </a:cubicBezTo>
                    <a:cubicBezTo>
                      <a:pt x="139" y="248"/>
                      <a:pt x="137" y="245"/>
                      <a:pt x="127" y="240"/>
                    </a:cubicBezTo>
                    <a:cubicBezTo>
                      <a:pt x="117" y="235"/>
                      <a:pt x="97" y="225"/>
                      <a:pt x="84" y="219"/>
                    </a:cubicBezTo>
                    <a:cubicBezTo>
                      <a:pt x="71" y="213"/>
                      <a:pt x="58" y="209"/>
                      <a:pt x="48" y="204"/>
                    </a:cubicBezTo>
                    <a:cubicBezTo>
                      <a:pt x="38" y="199"/>
                      <a:pt x="31" y="194"/>
                      <a:pt x="24" y="188"/>
                    </a:cubicBezTo>
                    <a:cubicBezTo>
                      <a:pt x="17" y="182"/>
                      <a:pt x="10" y="176"/>
                      <a:pt x="7" y="170"/>
                    </a:cubicBezTo>
                    <a:cubicBezTo>
                      <a:pt x="4" y="164"/>
                      <a:pt x="0" y="161"/>
                      <a:pt x="4" y="149"/>
                    </a:cubicBezTo>
                    <a:cubicBezTo>
                      <a:pt x="8" y="137"/>
                      <a:pt x="23" y="114"/>
                      <a:pt x="30" y="101"/>
                    </a:cubicBezTo>
                    <a:cubicBezTo>
                      <a:pt x="37" y="88"/>
                      <a:pt x="39" y="81"/>
                      <a:pt x="46" y="69"/>
                    </a:cubicBezTo>
                    <a:cubicBezTo>
                      <a:pt x="53" y="57"/>
                      <a:pt x="68" y="39"/>
                      <a:pt x="75" y="30"/>
                    </a:cubicBezTo>
                    <a:cubicBezTo>
                      <a:pt x="82" y="21"/>
                      <a:pt x="82" y="19"/>
                      <a:pt x="88" y="15"/>
                    </a:cubicBezTo>
                    <a:cubicBezTo>
                      <a:pt x="94" y="11"/>
                      <a:pt x="104" y="7"/>
                      <a:pt x="112" y="5"/>
                    </a:cubicBezTo>
                    <a:cubicBezTo>
                      <a:pt x="120" y="3"/>
                      <a:pt x="130" y="0"/>
                      <a:pt x="135" y="0"/>
                    </a:cubicBezTo>
                    <a:cubicBezTo>
                      <a:pt x="140" y="0"/>
                      <a:pt x="142" y="5"/>
                      <a:pt x="145" y="8"/>
                    </a:cubicBezTo>
                    <a:cubicBezTo>
                      <a:pt x="148" y="11"/>
                      <a:pt x="152" y="16"/>
                      <a:pt x="153" y="21"/>
                    </a:cubicBezTo>
                    <a:cubicBezTo>
                      <a:pt x="154" y="26"/>
                      <a:pt x="155" y="34"/>
                      <a:pt x="154" y="36"/>
                    </a:cubicBezTo>
                    <a:cubicBezTo>
                      <a:pt x="153" y="38"/>
                      <a:pt x="146" y="35"/>
                      <a:pt x="144" y="32"/>
                    </a:cubicBezTo>
                    <a:cubicBezTo>
                      <a:pt x="142" y="29"/>
                      <a:pt x="142" y="23"/>
                      <a:pt x="139" y="20"/>
                    </a:cubicBezTo>
                    <a:cubicBezTo>
                      <a:pt x="136" y="17"/>
                      <a:pt x="132" y="14"/>
                      <a:pt x="127" y="14"/>
                    </a:cubicBezTo>
                    <a:cubicBezTo>
                      <a:pt x="122" y="14"/>
                      <a:pt x="111" y="18"/>
                      <a:pt x="109" y="20"/>
                    </a:cubicBezTo>
                    <a:cubicBezTo>
                      <a:pt x="107" y="22"/>
                      <a:pt x="113" y="24"/>
                      <a:pt x="115" y="26"/>
                    </a:cubicBezTo>
                    <a:cubicBezTo>
                      <a:pt x="117" y="28"/>
                      <a:pt x="120" y="31"/>
                      <a:pt x="120" y="35"/>
                    </a:cubicBezTo>
                    <a:cubicBezTo>
                      <a:pt x="120" y="39"/>
                      <a:pt x="119" y="45"/>
                      <a:pt x="115" y="48"/>
                    </a:cubicBezTo>
                    <a:cubicBezTo>
                      <a:pt x="111" y="51"/>
                      <a:pt x="98" y="52"/>
                      <a:pt x="93" y="51"/>
                    </a:cubicBezTo>
                    <a:cubicBezTo>
                      <a:pt x="88" y="50"/>
                      <a:pt x="87" y="44"/>
                      <a:pt x="84" y="44"/>
                    </a:cubicBezTo>
                    <a:cubicBezTo>
                      <a:pt x="81" y="44"/>
                      <a:pt x="77" y="45"/>
                      <a:pt x="73" y="50"/>
                    </a:cubicBezTo>
                    <a:cubicBezTo>
                      <a:pt x="69" y="55"/>
                      <a:pt x="65" y="64"/>
                      <a:pt x="61" y="72"/>
                    </a:cubicBezTo>
                    <a:cubicBezTo>
                      <a:pt x="57" y="80"/>
                      <a:pt x="53" y="88"/>
                      <a:pt x="49" y="96"/>
                    </a:cubicBezTo>
                    <a:cubicBezTo>
                      <a:pt x="45" y="104"/>
                      <a:pt x="39" y="113"/>
                      <a:pt x="36" y="122"/>
                    </a:cubicBezTo>
                    <a:cubicBezTo>
                      <a:pt x="33" y="131"/>
                      <a:pt x="30" y="144"/>
                      <a:pt x="30" y="152"/>
                    </a:cubicBezTo>
                    <a:cubicBezTo>
                      <a:pt x="30" y="160"/>
                      <a:pt x="33" y="166"/>
                      <a:pt x="36" y="171"/>
                    </a:cubicBezTo>
                    <a:cubicBezTo>
                      <a:pt x="39" y="176"/>
                      <a:pt x="40" y="179"/>
                      <a:pt x="46" y="183"/>
                    </a:cubicBezTo>
                    <a:cubicBezTo>
                      <a:pt x="52" y="187"/>
                      <a:pt x="61" y="191"/>
                      <a:pt x="70" y="194"/>
                    </a:cubicBezTo>
                    <a:cubicBezTo>
                      <a:pt x="79" y="197"/>
                      <a:pt x="93" y="201"/>
                      <a:pt x="102" y="203"/>
                    </a:cubicBezTo>
                    <a:cubicBezTo>
                      <a:pt x="111" y="205"/>
                      <a:pt x="117" y="206"/>
                      <a:pt x="123" y="207"/>
                    </a:cubicBezTo>
                    <a:cubicBezTo>
                      <a:pt x="129" y="208"/>
                      <a:pt x="132" y="210"/>
                      <a:pt x="138" y="212"/>
                    </a:cubicBezTo>
                    <a:cubicBezTo>
                      <a:pt x="144" y="214"/>
                      <a:pt x="156" y="219"/>
                      <a:pt x="160" y="222"/>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96" name="Freeform 50"/>
              <p:cNvSpPr>
                <a:spLocks/>
              </p:cNvSpPr>
              <p:nvPr/>
            </p:nvSpPr>
            <p:spPr bwMode="auto">
              <a:xfrm flipH="1">
                <a:off x="4479" y="1629"/>
                <a:ext cx="129" cy="181"/>
              </a:xfrm>
              <a:custGeom>
                <a:avLst/>
                <a:gdLst>
                  <a:gd name="T0" fmla="*/ 6 w 129"/>
                  <a:gd name="T1" fmla="*/ 3 h 181"/>
                  <a:gd name="T2" fmla="*/ 40 w 129"/>
                  <a:gd name="T3" fmla="*/ 6 h 181"/>
                  <a:gd name="T4" fmla="*/ 64 w 129"/>
                  <a:gd name="T5" fmla="*/ 11 h 181"/>
                  <a:gd name="T6" fmla="*/ 79 w 129"/>
                  <a:gd name="T7" fmla="*/ 20 h 181"/>
                  <a:gd name="T8" fmla="*/ 102 w 129"/>
                  <a:gd name="T9" fmla="*/ 33 h 181"/>
                  <a:gd name="T10" fmla="*/ 117 w 129"/>
                  <a:gd name="T11" fmla="*/ 44 h 181"/>
                  <a:gd name="T12" fmla="*/ 126 w 129"/>
                  <a:gd name="T13" fmla="*/ 60 h 181"/>
                  <a:gd name="T14" fmla="*/ 129 w 129"/>
                  <a:gd name="T15" fmla="*/ 71 h 181"/>
                  <a:gd name="T16" fmla="*/ 124 w 129"/>
                  <a:gd name="T17" fmla="*/ 80 h 181"/>
                  <a:gd name="T18" fmla="*/ 115 w 129"/>
                  <a:gd name="T19" fmla="*/ 99 h 181"/>
                  <a:gd name="T20" fmla="*/ 96 w 129"/>
                  <a:gd name="T21" fmla="*/ 113 h 181"/>
                  <a:gd name="T22" fmla="*/ 78 w 129"/>
                  <a:gd name="T23" fmla="*/ 123 h 181"/>
                  <a:gd name="T24" fmla="*/ 61 w 129"/>
                  <a:gd name="T25" fmla="*/ 134 h 181"/>
                  <a:gd name="T26" fmla="*/ 46 w 129"/>
                  <a:gd name="T27" fmla="*/ 135 h 181"/>
                  <a:gd name="T28" fmla="*/ 37 w 129"/>
                  <a:gd name="T29" fmla="*/ 146 h 181"/>
                  <a:gd name="T30" fmla="*/ 54 w 129"/>
                  <a:gd name="T31" fmla="*/ 152 h 181"/>
                  <a:gd name="T32" fmla="*/ 78 w 129"/>
                  <a:gd name="T33" fmla="*/ 159 h 181"/>
                  <a:gd name="T34" fmla="*/ 88 w 129"/>
                  <a:gd name="T35" fmla="*/ 164 h 181"/>
                  <a:gd name="T36" fmla="*/ 103 w 129"/>
                  <a:gd name="T37" fmla="*/ 170 h 181"/>
                  <a:gd name="T38" fmla="*/ 88 w 129"/>
                  <a:gd name="T39" fmla="*/ 180 h 181"/>
                  <a:gd name="T40" fmla="*/ 76 w 129"/>
                  <a:gd name="T41" fmla="*/ 179 h 181"/>
                  <a:gd name="T42" fmla="*/ 70 w 129"/>
                  <a:gd name="T43" fmla="*/ 167 h 181"/>
                  <a:gd name="T44" fmla="*/ 55 w 129"/>
                  <a:gd name="T45" fmla="*/ 161 h 181"/>
                  <a:gd name="T46" fmla="*/ 36 w 129"/>
                  <a:gd name="T47" fmla="*/ 156 h 181"/>
                  <a:gd name="T48" fmla="*/ 24 w 129"/>
                  <a:gd name="T49" fmla="*/ 138 h 181"/>
                  <a:gd name="T50" fmla="*/ 34 w 129"/>
                  <a:gd name="T51" fmla="*/ 129 h 181"/>
                  <a:gd name="T52" fmla="*/ 54 w 129"/>
                  <a:gd name="T53" fmla="*/ 123 h 181"/>
                  <a:gd name="T54" fmla="*/ 81 w 129"/>
                  <a:gd name="T55" fmla="*/ 113 h 181"/>
                  <a:gd name="T56" fmla="*/ 97 w 129"/>
                  <a:gd name="T57" fmla="*/ 90 h 181"/>
                  <a:gd name="T58" fmla="*/ 108 w 129"/>
                  <a:gd name="T59" fmla="*/ 77 h 181"/>
                  <a:gd name="T60" fmla="*/ 109 w 129"/>
                  <a:gd name="T61" fmla="*/ 65 h 181"/>
                  <a:gd name="T62" fmla="*/ 102 w 129"/>
                  <a:gd name="T63" fmla="*/ 53 h 181"/>
                  <a:gd name="T64" fmla="*/ 85 w 129"/>
                  <a:gd name="T65" fmla="*/ 39 h 181"/>
                  <a:gd name="T66" fmla="*/ 72 w 129"/>
                  <a:gd name="T67" fmla="*/ 33 h 181"/>
                  <a:gd name="T68" fmla="*/ 49 w 129"/>
                  <a:gd name="T69" fmla="*/ 27 h 181"/>
                  <a:gd name="T70" fmla="*/ 34 w 129"/>
                  <a:gd name="T71" fmla="*/ 27 h 181"/>
                  <a:gd name="T72" fmla="*/ 21 w 129"/>
                  <a:gd name="T73" fmla="*/ 27 h 181"/>
                  <a:gd name="T74" fmla="*/ 3 w 129"/>
                  <a:gd name="T75" fmla="*/ 23 h 181"/>
                  <a:gd name="T76" fmla="*/ 6 w 129"/>
                  <a:gd name="T77" fmla="*/ 3 h 1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9" h="181">
                    <a:moveTo>
                      <a:pt x="6" y="3"/>
                    </a:moveTo>
                    <a:cubicBezTo>
                      <a:pt x="12" y="0"/>
                      <a:pt x="30" y="5"/>
                      <a:pt x="40" y="6"/>
                    </a:cubicBezTo>
                    <a:cubicBezTo>
                      <a:pt x="50" y="7"/>
                      <a:pt x="58" y="9"/>
                      <a:pt x="64" y="11"/>
                    </a:cubicBezTo>
                    <a:cubicBezTo>
                      <a:pt x="70" y="13"/>
                      <a:pt x="73" y="16"/>
                      <a:pt x="79" y="20"/>
                    </a:cubicBezTo>
                    <a:cubicBezTo>
                      <a:pt x="85" y="24"/>
                      <a:pt x="96" y="29"/>
                      <a:pt x="102" y="33"/>
                    </a:cubicBezTo>
                    <a:cubicBezTo>
                      <a:pt x="108" y="37"/>
                      <a:pt x="113" y="39"/>
                      <a:pt x="117" y="44"/>
                    </a:cubicBezTo>
                    <a:cubicBezTo>
                      <a:pt x="121" y="49"/>
                      <a:pt x="124" y="56"/>
                      <a:pt x="126" y="60"/>
                    </a:cubicBezTo>
                    <a:cubicBezTo>
                      <a:pt x="128" y="64"/>
                      <a:pt x="129" y="68"/>
                      <a:pt x="129" y="71"/>
                    </a:cubicBezTo>
                    <a:cubicBezTo>
                      <a:pt x="129" y="74"/>
                      <a:pt x="126" y="75"/>
                      <a:pt x="124" y="80"/>
                    </a:cubicBezTo>
                    <a:cubicBezTo>
                      <a:pt x="122" y="85"/>
                      <a:pt x="120" y="93"/>
                      <a:pt x="115" y="99"/>
                    </a:cubicBezTo>
                    <a:cubicBezTo>
                      <a:pt x="110" y="105"/>
                      <a:pt x="102" y="109"/>
                      <a:pt x="96" y="113"/>
                    </a:cubicBezTo>
                    <a:cubicBezTo>
                      <a:pt x="90" y="117"/>
                      <a:pt x="84" y="120"/>
                      <a:pt x="78" y="123"/>
                    </a:cubicBezTo>
                    <a:cubicBezTo>
                      <a:pt x="72" y="126"/>
                      <a:pt x="66" y="132"/>
                      <a:pt x="61" y="134"/>
                    </a:cubicBezTo>
                    <a:cubicBezTo>
                      <a:pt x="56" y="136"/>
                      <a:pt x="50" y="133"/>
                      <a:pt x="46" y="135"/>
                    </a:cubicBezTo>
                    <a:cubicBezTo>
                      <a:pt x="42" y="137"/>
                      <a:pt x="36" y="143"/>
                      <a:pt x="37" y="146"/>
                    </a:cubicBezTo>
                    <a:cubicBezTo>
                      <a:pt x="38" y="149"/>
                      <a:pt x="47" y="150"/>
                      <a:pt x="54" y="152"/>
                    </a:cubicBezTo>
                    <a:cubicBezTo>
                      <a:pt x="61" y="154"/>
                      <a:pt x="72" y="157"/>
                      <a:pt x="78" y="159"/>
                    </a:cubicBezTo>
                    <a:cubicBezTo>
                      <a:pt x="84" y="161"/>
                      <a:pt x="84" y="162"/>
                      <a:pt x="88" y="164"/>
                    </a:cubicBezTo>
                    <a:cubicBezTo>
                      <a:pt x="92" y="166"/>
                      <a:pt x="103" y="167"/>
                      <a:pt x="103" y="170"/>
                    </a:cubicBezTo>
                    <a:cubicBezTo>
                      <a:pt x="103" y="173"/>
                      <a:pt x="92" y="179"/>
                      <a:pt x="88" y="180"/>
                    </a:cubicBezTo>
                    <a:cubicBezTo>
                      <a:pt x="84" y="181"/>
                      <a:pt x="79" y="181"/>
                      <a:pt x="76" y="179"/>
                    </a:cubicBezTo>
                    <a:cubicBezTo>
                      <a:pt x="73" y="177"/>
                      <a:pt x="74" y="170"/>
                      <a:pt x="70" y="167"/>
                    </a:cubicBezTo>
                    <a:cubicBezTo>
                      <a:pt x="66" y="164"/>
                      <a:pt x="61" y="163"/>
                      <a:pt x="55" y="161"/>
                    </a:cubicBezTo>
                    <a:cubicBezTo>
                      <a:pt x="49" y="159"/>
                      <a:pt x="41" y="160"/>
                      <a:pt x="36" y="156"/>
                    </a:cubicBezTo>
                    <a:cubicBezTo>
                      <a:pt x="31" y="152"/>
                      <a:pt x="24" y="142"/>
                      <a:pt x="24" y="138"/>
                    </a:cubicBezTo>
                    <a:cubicBezTo>
                      <a:pt x="24" y="134"/>
                      <a:pt x="29" y="131"/>
                      <a:pt x="34" y="129"/>
                    </a:cubicBezTo>
                    <a:cubicBezTo>
                      <a:pt x="39" y="127"/>
                      <a:pt x="46" y="126"/>
                      <a:pt x="54" y="123"/>
                    </a:cubicBezTo>
                    <a:cubicBezTo>
                      <a:pt x="62" y="120"/>
                      <a:pt x="74" y="119"/>
                      <a:pt x="81" y="113"/>
                    </a:cubicBezTo>
                    <a:cubicBezTo>
                      <a:pt x="88" y="107"/>
                      <a:pt x="92" y="96"/>
                      <a:pt x="97" y="90"/>
                    </a:cubicBezTo>
                    <a:cubicBezTo>
                      <a:pt x="102" y="84"/>
                      <a:pt x="106" y="81"/>
                      <a:pt x="108" y="77"/>
                    </a:cubicBezTo>
                    <a:cubicBezTo>
                      <a:pt x="110" y="73"/>
                      <a:pt x="110" y="69"/>
                      <a:pt x="109" y="65"/>
                    </a:cubicBezTo>
                    <a:cubicBezTo>
                      <a:pt x="108" y="61"/>
                      <a:pt x="106" y="57"/>
                      <a:pt x="102" y="53"/>
                    </a:cubicBezTo>
                    <a:cubicBezTo>
                      <a:pt x="98" y="49"/>
                      <a:pt x="90" y="42"/>
                      <a:pt x="85" y="39"/>
                    </a:cubicBezTo>
                    <a:cubicBezTo>
                      <a:pt x="80" y="36"/>
                      <a:pt x="78" y="35"/>
                      <a:pt x="72" y="33"/>
                    </a:cubicBezTo>
                    <a:cubicBezTo>
                      <a:pt x="66" y="31"/>
                      <a:pt x="55" y="28"/>
                      <a:pt x="49" y="27"/>
                    </a:cubicBezTo>
                    <a:cubicBezTo>
                      <a:pt x="43" y="26"/>
                      <a:pt x="39" y="27"/>
                      <a:pt x="34" y="27"/>
                    </a:cubicBezTo>
                    <a:cubicBezTo>
                      <a:pt x="29" y="27"/>
                      <a:pt x="26" y="28"/>
                      <a:pt x="21" y="27"/>
                    </a:cubicBezTo>
                    <a:cubicBezTo>
                      <a:pt x="16" y="26"/>
                      <a:pt x="5" y="26"/>
                      <a:pt x="3" y="23"/>
                    </a:cubicBezTo>
                    <a:cubicBezTo>
                      <a:pt x="1" y="20"/>
                      <a:pt x="0" y="6"/>
                      <a:pt x="6" y="3"/>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 name="Group 51"/>
            <p:cNvGrpSpPr>
              <a:grpSpLocks/>
            </p:cNvGrpSpPr>
            <p:nvPr/>
          </p:nvGrpSpPr>
          <p:grpSpPr bwMode="auto">
            <a:xfrm>
              <a:off x="3480" y="2032"/>
              <a:ext cx="360" cy="709"/>
              <a:chOff x="4443" y="1419"/>
              <a:chExt cx="360" cy="709"/>
            </a:xfrm>
          </p:grpSpPr>
          <p:sp>
            <p:nvSpPr>
              <p:cNvPr id="23579" name="Freeform 52"/>
              <p:cNvSpPr>
                <a:spLocks/>
              </p:cNvSpPr>
              <p:nvPr/>
            </p:nvSpPr>
            <p:spPr bwMode="auto">
              <a:xfrm flipH="1">
                <a:off x="4586" y="1460"/>
                <a:ext cx="97" cy="153"/>
              </a:xfrm>
              <a:custGeom>
                <a:avLst/>
                <a:gdLst>
                  <a:gd name="T0" fmla="*/ 19 w 97"/>
                  <a:gd name="T1" fmla="*/ 1 h 153"/>
                  <a:gd name="T2" fmla="*/ 39 w 97"/>
                  <a:gd name="T3" fmla="*/ 6 h 153"/>
                  <a:gd name="T4" fmla="*/ 60 w 97"/>
                  <a:gd name="T5" fmla="*/ 19 h 153"/>
                  <a:gd name="T6" fmla="*/ 78 w 97"/>
                  <a:gd name="T7" fmla="*/ 43 h 153"/>
                  <a:gd name="T8" fmla="*/ 91 w 97"/>
                  <a:gd name="T9" fmla="*/ 72 h 153"/>
                  <a:gd name="T10" fmla="*/ 96 w 97"/>
                  <a:gd name="T11" fmla="*/ 111 h 153"/>
                  <a:gd name="T12" fmla="*/ 88 w 97"/>
                  <a:gd name="T13" fmla="*/ 136 h 153"/>
                  <a:gd name="T14" fmla="*/ 79 w 97"/>
                  <a:gd name="T15" fmla="*/ 150 h 153"/>
                  <a:gd name="T16" fmla="*/ 57 w 97"/>
                  <a:gd name="T17" fmla="*/ 153 h 153"/>
                  <a:gd name="T18" fmla="*/ 36 w 97"/>
                  <a:gd name="T19" fmla="*/ 147 h 153"/>
                  <a:gd name="T20" fmla="*/ 19 w 97"/>
                  <a:gd name="T21" fmla="*/ 123 h 153"/>
                  <a:gd name="T22" fmla="*/ 3 w 97"/>
                  <a:gd name="T23" fmla="*/ 79 h 153"/>
                  <a:gd name="T24" fmla="*/ 1 w 97"/>
                  <a:gd name="T25" fmla="*/ 39 h 153"/>
                  <a:gd name="T26" fmla="*/ 6 w 97"/>
                  <a:gd name="T27" fmla="*/ 12 h 153"/>
                  <a:gd name="T28" fmla="*/ 19 w 97"/>
                  <a:gd name="T29" fmla="*/ 1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53">
                    <a:moveTo>
                      <a:pt x="19" y="1"/>
                    </a:moveTo>
                    <a:cubicBezTo>
                      <a:pt x="24" y="0"/>
                      <a:pt x="32" y="3"/>
                      <a:pt x="39" y="6"/>
                    </a:cubicBezTo>
                    <a:cubicBezTo>
                      <a:pt x="46" y="9"/>
                      <a:pt x="54" y="13"/>
                      <a:pt x="60" y="19"/>
                    </a:cubicBezTo>
                    <a:cubicBezTo>
                      <a:pt x="66" y="25"/>
                      <a:pt x="73" y="34"/>
                      <a:pt x="78" y="43"/>
                    </a:cubicBezTo>
                    <a:cubicBezTo>
                      <a:pt x="83" y="52"/>
                      <a:pt x="88" y="61"/>
                      <a:pt x="91" y="72"/>
                    </a:cubicBezTo>
                    <a:cubicBezTo>
                      <a:pt x="94" y="83"/>
                      <a:pt x="97" y="100"/>
                      <a:pt x="96" y="111"/>
                    </a:cubicBezTo>
                    <a:cubicBezTo>
                      <a:pt x="95" y="122"/>
                      <a:pt x="91" y="130"/>
                      <a:pt x="88" y="136"/>
                    </a:cubicBezTo>
                    <a:cubicBezTo>
                      <a:pt x="85" y="142"/>
                      <a:pt x="84" y="147"/>
                      <a:pt x="79" y="150"/>
                    </a:cubicBezTo>
                    <a:cubicBezTo>
                      <a:pt x="74" y="153"/>
                      <a:pt x="64" y="153"/>
                      <a:pt x="57" y="153"/>
                    </a:cubicBezTo>
                    <a:cubicBezTo>
                      <a:pt x="50" y="153"/>
                      <a:pt x="42" y="152"/>
                      <a:pt x="36" y="147"/>
                    </a:cubicBezTo>
                    <a:cubicBezTo>
                      <a:pt x="30" y="142"/>
                      <a:pt x="24" y="134"/>
                      <a:pt x="19" y="123"/>
                    </a:cubicBezTo>
                    <a:cubicBezTo>
                      <a:pt x="14" y="112"/>
                      <a:pt x="6" y="93"/>
                      <a:pt x="3" y="79"/>
                    </a:cubicBezTo>
                    <a:cubicBezTo>
                      <a:pt x="0" y="65"/>
                      <a:pt x="1" y="50"/>
                      <a:pt x="1" y="39"/>
                    </a:cubicBezTo>
                    <a:cubicBezTo>
                      <a:pt x="1" y="28"/>
                      <a:pt x="2" y="18"/>
                      <a:pt x="6" y="12"/>
                    </a:cubicBezTo>
                    <a:cubicBezTo>
                      <a:pt x="10" y="6"/>
                      <a:pt x="14" y="2"/>
                      <a:pt x="19"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80" name="Freeform 53"/>
              <p:cNvSpPr>
                <a:spLocks/>
              </p:cNvSpPr>
              <p:nvPr/>
            </p:nvSpPr>
            <p:spPr bwMode="auto">
              <a:xfrm flipH="1">
                <a:off x="4561" y="1624"/>
                <a:ext cx="86" cy="235"/>
              </a:xfrm>
              <a:custGeom>
                <a:avLst/>
                <a:gdLst>
                  <a:gd name="T0" fmla="*/ 30 w 86"/>
                  <a:gd name="T1" fmla="*/ 1 h 235"/>
                  <a:gd name="T2" fmla="*/ 51 w 86"/>
                  <a:gd name="T3" fmla="*/ 13 h 235"/>
                  <a:gd name="T4" fmla="*/ 64 w 86"/>
                  <a:gd name="T5" fmla="*/ 34 h 235"/>
                  <a:gd name="T6" fmla="*/ 79 w 86"/>
                  <a:gd name="T7" fmla="*/ 68 h 235"/>
                  <a:gd name="T8" fmla="*/ 82 w 86"/>
                  <a:gd name="T9" fmla="*/ 101 h 235"/>
                  <a:gd name="T10" fmla="*/ 85 w 86"/>
                  <a:gd name="T11" fmla="*/ 148 h 235"/>
                  <a:gd name="T12" fmla="*/ 85 w 86"/>
                  <a:gd name="T13" fmla="*/ 190 h 235"/>
                  <a:gd name="T14" fmla="*/ 81 w 86"/>
                  <a:gd name="T15" fmla="*/ 211 h 235"/>
                  <a:gd name="T16" fmla="*/ 64 w 86"/>
                  <a:gd name="T17" fmla="*/ 227 h 235"/>
                  <a:gd name="T18" fmla="*/ 45 w 86"/>
                  <a:gd name="T19" fmla="*/ 235 h 235"/>
                  <a:gd name="T20" fmla="*/ 30 w 86"/>
                  <a:gd name="T21" fmla="*/ 229 h 235"/>
                  <a:gd name="T22" fmla="*/ 15 w 86"/>
                  <a:gd name="T23" fmla="*/ 217 h 235"/>
                  <a:gd name="T24" fmla="*/ 9 w 86"/>
                  <a:gd name="T25" fmla="*/ 197 h 235"/>
                  <a:gd name="T26" fmla="*/ 3 w 86"/>
                  <a:gd name="T27" fmla="*/ 158 h 235"/>
                  <a:gd name="T28" fmla="*/ 0 w 86"/>
                  <a:gd name="T29" fmla="*/ 104 h 235"/>
                  <a:gd name="T30" fmla="*/ 1 w 86"/>
                  <a:gd name="T31" fmla="*/ 50 h 235"/>
                  <a:gd name="T32" fmla="*/ 7 w 86"/>
                  <a:gd name="T33" fmla="*/ 14 h 235"/>
                  <a:gd name="T34" fmla="*/ 18 w 86"/>
                  <a:gd name="T35" fmla="*/ 4 h 235"/>
                  <a:gd name="T36" fmla="*/ 30 w 86"/>
                  <a:gd name="T37" fmla="*/ 1 h 2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235">
                    <a:moveTo>
                      <a:pt x="30" y="1"/>
                    </a:moveTo>
                    <a:cubicBezTo>
                      <a:pt x="35" y="2"/>
                      <a:pt x="45" y="8"/>
                      <a:pt x="51" y="13"/>
                    </a:cubicBezTo>
                    <a:cubicBezTo>
                      <a:pt x="57" y="18"/>
                      <a:pt x="59" y="25"/>
                      <a:pt x="64" y="34"/>
                    </a:cubicBezTo>
                    <a:cubicBezTo>
                      <a:pt x="69" y="43"/>
                      <a:pt x="76" y="57"/>
                      <a:pt x="79" y="68"/>
                    </a:cubicBezTo>
                    <a:cubicBezTo>
                      <a:pt x="82" y="79"/>
                      <a:pt x="81" y="88"/>
                      <a:pt x="82" y="101"/>
                    </a:cubicBezTo>
                    <a:cubicBezTo>
                      <a:pt x="83" y="114"/>
                      <a:pt x="85" y="133"/>
                      <a:pt x="85" y="148"/>
                    </a:cubicBezTo>
                    <a:cubicBezTo>
                      <a:pt x="85" y="163"/>
                      <a:pt x="86" y="180"/>
                      <a:pt x="85" y="190"/>
                    </a:cubicBezTo>
                    <a:cubicBezTo>
                      <a:pt x="84" y="200"/>
                      <a:pt x="84" y="205"/>
                      <a:pt x="81" y="211"/>
                    </a:cubicBezTo>
                    <a:cubicBezTo>
                      <a:pt x="78" y="217"/>
                      <a:pt x="70" y="223"/>
                      <a:pt x="64" y="227"/>
                    </a:cubicBezTo>
                    <a:cubicBezTo>
                      <a:pt x="58" y="231"/>
                      <a:pt x="51" y="235"/>
                      <a:pt x="45" y="235"/>
                    </a:cubicBezTo>
                    <a:cubicBezTo>
                      <a:pt x="39" y="235"/>
                      <a:pt x="35" y="232"/>
                      <a:pt x="30" y="229"/>
                    </a:cubicBezTo>
                    <a:cubicBezTo>
                      <a:pt x="25" y="226"/>
                      <a:pt x="18" y="222"/>
                      <a:pt x="15" y="217"/>
                    </a:cubicBezTo>
                    <a:cubicBezTo>
                      <a:pt x="12" y="212"/>
                      <a:pt x="11" y="207"/>
                      <a:pt x="9" y="197"/>
                    </a:cubicBezTo>
                    <a:cubicBezTo>
                      <a:pt x="7" y="187"/>
                      <a:pt x="4" y="173"/>
                      <a:pt x="3" y="158"/>
                    </a:cubicBezTo>
                    <a:cubicBezTo>
                      <a:pt x="2" y="143"/>
                      <a:pt x="0" y="122"/>
                      <a:pt x="0" y="104"/>
                    </a:cubicBezTo>
                    <a:cubicBezTo>
                      <a:pt x="0" y="86"/>
                      <a:pt x="0" y="65"/>
                      <a:pt x="1" y="50"/>
                    </a:cubicBezTo>
                    <a:cubicBezTo>
                      <a:pt x="2" y="35"/>
                      <a:pt x="4" y="22"/>
                      <a:pt x="7" y="14"/>
                    </a:cubicBezTo>
                    <a:cubicBezTo>
                      <a:pt x="10" y="6"/>
                      <a:pt x="14" y="6"/>
                      <a:pt x="18" y="4"/>
                    </a:cubicBezTo>
                    <a:cubicBezTo>
                      <a:pt x="22" y="2"/>
                      <a:pt x="25" y="0"/>
                      <a:pt x="30"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81" name="Freeform 54"/>
              <p:cNvSpPr>
                <a:spLocks/>
              </p:cNvSpPr>
              <p:nvPr/>
            </p:nvSpPr>
            <p:spPr bwMode="auto">
              <a:xfrm rot="1061454" flipH="1">
                <a:off x="4571" y="1478"/>
                <a:ext cx="45" cy="15"/>
              </a:xfrm>
              <a:custGeom>
                <a:avLst/>
                <a:gdLst>
                  <a:gd name="T0" fmla="*/ 0 w 45"/>
                  <a:gd name="T1" fmla="*/ 0 h 15"/>
                  <a:gd name="T2" fmla="*/ 45 w 45"/>
                  <a:gd name="T3" fmla="*/ 3 h 15"/>
                  <a:gd name="T4" fmla="*/ 45 w 45"/>
                  <a:gd name="T5" fmla="*/ 15 h 15"/>
                  <a:gd name="T6" fmla="*/ 0 w 45"/>
                  <a:gd name="T7" fmla="*/ 12 h 15"/>
                  <a:gd name="T8" fmla="*/ 0 w 45"/>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5">
                    <a:moveTo>
                      <a:pt x="0" y="0"/>
                    </a:moveTo>
                    <a:lnTo>
                      <a:pt x="45" y="3"/>
                    </a:lnTo>
                    <a:lnTo>
                      <a:pt x="45" y="15"/>
                    </a:lnTo>
                    <a:lnTo>
                      <a:pt x="0" y="12"/>
                    </a:lnTo>
                    <a:lnTo>
                      <a:pt x="0" y="0"/>
                    </a:ln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82" name="Freeform 55"/>
              <p:cNvSpPr>
                <a:spLocks/>
              </p:cNvSpPr>
              <p:nvPr/>
            </p:nvSpPr>
            <p:spPr bwMode="auto">
              <a:xfrm flipH="1">
                <a:off x="4486" y="1839"/>
                <a:ext cx="111" cy="282"/>
              </a:xfrm>
              <a:custGeom>
                <a:avLst/>
                <a:gdLst>
                  <a:gd name="T0" fmla="*/ 4 w 111"/>
                  <a:gd name="T1" fmla="*/ 21 h 282"/>
                  <a:gd name="T2" fmla="*/ 28 w 111"/>
                  <a:gd name="T3" fmla="*/ 44 h 282"/>
                  <a:gd name="T4" fmla="*/ 53 w 111"/>
                  <a:gd name="T5" fmla="*/ 69 h 282"/>
                  <a:gd name="T6" fmla="*/ 80 w 111"/>
                  <a:gd name="T7" fmla="*/ 111 h 282"/>
                  <a:gd name="T8" fmla="*/ 92 w 111"/>
                  <a:gd name="T9" fmla="*/ 144 h 282"/>
                  <a:gd name="T10" fmla="*/ 92 w 111"/>
                  <a:gd name="T11" fmla="*/ 176 h 282"/>
                  <a:gd name="T12" fmla="*/ 85 w 111"/>
                  <a:gd name="T13" fmla="*/ 206 h 282"/>
                  <a:gd name="T14" fmla="*/ 76 w 111"/>
                  <a:gd name="T15" fmla="*/ 237 h 282"/>
                  <a:gd name="T16" fmla="*/ 68 w 111"/>
                  <a:gd name="T17" fmla="*/ 255 h 282"/>
                  <a:gd name="T18" fmla="*/ 64 w 111"/>
                  <a:gd name="T19" fmla="*/ 267 h 282"/>
                  <a:gd name="T20" fmla="*/ 64 w 111"/>
                  <a:gd name="T21" fmla="*/ 279 h 282"/>
                  <a:gd name="T22" fmla="*/ 76 w 111"/>
                  <a:gd name="T23" fmla="*/ 278 h 282"/>
                  <a:gd name="T24" fmla="*/ 80 w 111"/>
                  <a:gd name="T25" fmla="*/ 255 h 282"/>
                  <a:gd name="T26" fmla="*/ 88 w 111"/>
                  <a:gd name="T27" fmla="*/ 243 h 282"/>
                  <a:gd name="T28" fmla="*/ 95 w 111"/>
                  <a:gd name="T29" fmla="*/ 225 h 282"/>
                  <a:gd name="T30" fmla="*/ 106 w 111"/>
                  <a:gd name="T31" fmla="*/ 191 h 282"/>
                  <a:gd name="T32" fmla="*/ 110 w 111"/>
                  <a:gd name="T33" fmla="*/ 174 h 282"/>
                  <a:gd name="T34" fmla="*/ 109 w 111"/>
                  <a:gd name="T35" fmla="*/ 147 h 282"/>
                  <a:gd name="T36" fmla="*/ 100 w 111"/>
                  <a:gd name="T37" fmla="*/ 116 h 282"/>
                  <a:gd name="T38" fmla="*/ 86 w 111"/>
                  <a:gd name="T39" fmla="*/ 80 h 282"/>
                  <a:gd name="T40" fmla="*/ 67 w 111"/>
                  <a:gd name="T41" fmla="*/ 50 h 282"/>
                  <a:gd name="T42" fmla="*/ 50 w 111"/>
                  <a:gd name="T43" fmla="*/ 26 h 282"/>
                  <a:gd name="T44" fmla="*/ 35 w 111"/>
                  <a:gd name="T45" fmla="*/ 12 h 282"/>
                  <a:gd name="T46" fmla="*/ 26 w 111"/>
                  <a:gd name="T47" fmla="*/ 5 h 282"/>
                  <a:gd name="T48" fmla="*/ 13 w 111"/>
                  <a:gd name="T49" fmla="*/ 0 h 282"/>
                  <a:gd name="T50" fmla="*/ 5 w 111"/>
                  <a:gd name="T51" fmla="*/ 8 h 282"/>
                  <a:gd name="T52" fmla="*/ 4 w 111"/>
                  <a:gd name="T53" fmla="*/ 21 h 2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1" h="282">
                    <a:moveTo>
                      <a:pt x="4" y="21"/>
                    </a:moveTo>
                    <a:cubicBezTo>
                      <a:pt x="8" y="27"/>
                      <a:pt x="20" y="36"/>
                      <a:pt x="28" y="44"/>
                    </a:cubicBezTo>
                    <a:cubicBezTo>
                      <a:pt x="36" y="52"/>
                      <a:pt x="44" y="58"/>
                      <a:pt x="53" y="69"/>
                    </a:cubicBezTo>
                    <a:cubicBezTo>
                      <a:pt x="62" y="80"/>
                      <a:pt x="74" y="99"/>
                      <a:pt x="80" y="111"/>
                    </a:cubicBezTo>
                    <a:cubicBezTo>
                      <a:pt x="86" y="123"/>
                      <a:pt x="90" y="133"/>
                      <a:pt x="92" y="144"/>
                    </a:cubicBezTo>
                    <a:cubicBezTo>
                      <a:pt x="94" y="155"/>
                      <a:pt x="93" y="166"/>
                      <a:pt x="92" y="176"/>
                    </a:cubicBezTo>
                    <a:cubicBezTo>
                      <a:pt x="91" y="186"/>
                      <a:pt x="88" y="196"/>
                      <a:pt x="85" y="206"/>
                    </a:cubicBezTo>
                    <a:cubicBezTo>
                      <a:pt x="82" y="216"/>
                      <a:pt x="79" y="229"/>
                      <a:pt x="76" y="237"/>
                    </a:cubicBezTo>
                    <a:cubicBezTo>
                      <a:pt x="73" y="245"/>
                      <a:pt x="70" y="250"/>
                      <a:pt x="68" y="255"/>
                    </a:cubicBezTo>
                    <a:cubicBezTo>
                      <a:pt x="66" y="260"/>
                      <a:pt x="65" y="263"/>
                      <a:pt x="64" y="267"/>
                    </a:cubicBezTo>
                    <a:cubicBezTo>
                      <a:pt x="63" y="271"/>
                      <a:pt x="62" y="277"/>
                      <a:pt x="64" y="279"/>
                    </a:cubicBezTo>
                    <a:cubicBezTo>
                      <a:pt x="66" y="281"/>
                      <a:pt x="73" y="282"/>
                      <a:pt x="76" y="278"/>
                    </a:cubicBezTo>
                    <a:cubicBezTo>
                      <a:pt x="79" y="274"/>
                      <a:pt x="78" y="261"/>
                      <a:pt x="80" y="255"/>
                    </a:cubicBezTo>
                    <a:cubicBezTo>
                      <a:pt x="82" y="249"/>
                      <a:pt x="85" y="248"/>
                      <a:pt x="88" y="243"/>
                    </a:cubicBezTo>
                    <a:cubicBezTo>
                      <a:pt x="91" y="238"/>
                      <a:pt x="92" y="234"/>
                      <a:pt x="95" y="225"/>
                    </a:cubicBezTo>
                    <a:cubicBezTo>
                      <a:pt x="98" y="216"/>
                      <a:pt x="104" y="199"/>
                      <a:pt x="106" y="191"/>
                    </a:cubicBezTo>
                    <a:cubicBezTo>
                      <a:pt x="108" y="183"/>
                      <a:pt x="109" y="181"/>
                      <a:pt x="110" y="174"/>
                    </a:cubicBezTo>
                    <a:cubicBezTo>
                      <a:pt x="111" y="167"/>
                      <a:pt x="111" y="157"/>
                      <a:pt x="109" y="147"/>
                    </a:cubicBezTo>
                    <a:cubicBezTo>
                      <a:pt x="107" y="137"/>
                      <a:pt x="104" y="127"/>
                      <a:pt x="100" y="116"/>
                    </a:cubicBezTo>
                    <a:cubicBezTo>
                      <a:pt x="96" y="105"/>
                      <a:pt x="91" y="91"/>
                      <a:pt x="86" y="80"/>
                    </a:cubicBezTo>
                    <a:cubicBezTo>
                      <a:pt x="81" y="69"/>
                      <a:pt x="73" y="59"/>
                      <a:pt x="67" y="50"/>
                    </a:cubicBezTo>
                    <a:cubicBezTo>
                      <a:pt x="61" y="41"/>
                      <a:pt x="55" y="32"/>
                      <a:pt x="50" y="26"/>
                    </a:cubicBezTo>
                    <a:cubicBezTo>
                      <a:pt x="45" y="20"/>
                      <a:pt x="39" y="15"/>
                      <a:pt x="35" y="12"/>
                    </a:cubicBezTo>
                    <a:cubicBezTo>
                      <a:pt x="31" y="9"/>
                      <a:pt x="30" y="7"/>
                      <a:pt x="26" y="5"/>
                    </a:cubicBezTo>
                    <a:cubicBezTo>
                      <a:pt x="22" y="3"/>
                      <a:pt x="16" y="0"/>
                      <a:pt x="13" y="0"/>
                    </a:cubicBezTo>
                    <a:cubicBezTo>
                      <a:pt x="10" y="0"/>
                      <a:pt x="6" y="4"/>
                      <a:pt x="5" y="8"/>
                    </a:cubicBezTo>
                    <a:cubicBezTo>
                      <a:pt x="4" y="12"/>
                      <a:pt x="0" y="15"/>
                      <a:pt x="4" y="2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83" name="Freeform 56"/>
              <p:cNvSpPr>
                <a:spLocks/>
              </p:cNvSpPr>
              <p:nvPr/>
            </p:nvSpPr>
            <p:spPr bwMode="auto">
              <a:xfrm flipH="1">
                <a:off x="4590" y="1840"/>
                <a:ext cx="79" cy="267"/>
              </a:xfrm>
              <a:custGeom>
                <a:avLst/>
                <a:gdLst>
                  <a:gd name="T0" fmla="*/ 67 w 79"/>
                  <a:gd name="T1" fmla="*/ 20 h 267"/>
                  <a:gd name="T2" fmla="*/ 56 w 79"/>
                  <a:gd name="T3" fmla="*/ 44 h 267"/>
                  <a:gd name="T4" fmla="*/ 52 w 79"/>
                  <a:gd name="T5" fmla="*/ 65 h 267"/>
                  <a:gd name="T6" fmla="*/ 40 w 79"/>
                  <a:gd name="T7" fmla="*/ 97 h 267"/>
                  <a:gd name="T8" fmla="*/ 34 w 79"/>
                  <a:gd name="T9" fmla="*/ 118 h 267"/>
                  <a:gd name="T10" fmla="*/ 29 w 79"/>
                  <a:gd name="T11" fmla="*/ 128 h 267"/>
                  <a:gd name="T12" fmla="*/ 20 w 79"/>
                  <a:gd name="T13" fmla="*/ 149 h 267"/>
                  <a:gd name="T14" fmla="*/ 19 w 79"/>
                  <a:gd name="T15" fmla="*/ 160 h 267"/>
                  <a:gd name="T16" fmla="*/ 20 w 79"/>
                  <a:gd name="T17" fmla="*/ 179 h 267"/>
                  <a:gd name="T18" fmla="*/ 28 w 79"/>
                  <a:gd name="T19" fmla="*/ 193 h 267"/>
                  <a:gd name="T20" fmla="*/ 44 w 79"/>
                  <a:gd name="T21" fmla="*/ 215 h 267"/>
                  <a:gd name="T22" fmla="*/ 59 w 79"/>
                  <a:gd name="T23" fmla="*/ 239 h 267"/>
                  <a:gd name="T24" fmla="*/ 76 w 79"/>
                  <a:gd name="T25" fmla="*/ 253 h 267"/>
                  <a:gd name="T26" fmla="*/ 77 w 79"/>
                  <a:gd name="T27" fmla="*/ 265 h 267"/>
                  <a:gd name="T28" fmla="*/ 67 w 79"/>
                  <a:gd name="T29" fmla="*/ 263 h 267"/>
                  <a:gd name="T30" fmla="*/ 53 w 79"/>
                  <a:gd name="T31" fmla="*/ 259 h 267"/>
                  <a:gd name="T32" fmla="*/ 49 w 79"/>
                  <a:gd name="T33" fmla="*/ 248 h 267"/>
                  <a:gd name="T34" fmla="*/ 43 w 79"/>
                  <a:gd name="T35" fmla="*/ 235 h 267"/>
                  <a:gd name="T36" fmla="*/ 34 w 79"/>
                  <a:gd name="T37" fmla="*/ 221 h 267"/>
                  <a:gd name="T38" fmla="*/ 14 w 79"/>
                  <a:gd name="T39" fmla="*/ 200 h 267"/>
                  <a:gd name="T40" fmla="*/ 4 w 79"/>
                  <a:gd name="T41" fmla="*/ 176 h 267"/>
                  <a:gd name="T42" fmla="*/ 1 w 79"/>
                  <a:gd name="T43" fmla="*/ 166 h 267"/>
                  <a:gd name="T44" fmla="*/ 2 w 79"/>
                  <a:gd name="T45" fmla="*/ 146 h 267"/>
                  <a:gd name="T46" fmla="*/ 13 w 79"/>
                  <a:gd name="T47" fmla="*/ 110 h 267"/>
                  <a:gd name="T48" fmla="*/ 20 w 79"/>
                  <a:gd name="T49" fmla="*/ 76 h 267"/>
                  <a:gd name="T50" fmla="*/ 32 w 79"/>
                  <a:gd name="T51" fmla="*/ 29 h 267"/>
                  <a:gd name="T52" fmla="*/ 43 w 79"/>
                  <a:gd name="T53" fmla="*/ 8 h 267"/>
                  <a:gd name="T54" fmla="*/ 55 w 79"/>
                  <a:gd name="T55" fmla="*/ 1 h 267"/>
                  <a:gd name="T56" fmla="*/ 67 w 79"/>
                  <a:gd name="T57" fmla="*/ 5 h 267"/>
                  <a:gd name="T58" fmla="*/ 67 w 79"/>
                  <a:gd name="T59" fmla="*/ 20 h 2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9" h="267">
                    <a:moveTo>
                      <a:pt x="67" y="20"/>
                    </a:moveTo>
                    <a:cubicBezTo>
                      <a:pt x="65" y="26"/>
                      <a:pt x="58" y="37"/>
                      <a:pt x="56" y="44"/>
                    </a:cubicBezTo>
                    <a:cubicBezTo>
                      <a:pt x="54" y="51"/>
                      <a:pt x="55" y="56"/>
                      <a:pt x="52" y="65"/>
                    </a:cubicBezTo>
                    <a:cubicBezTo>
                      <a:pt x="49" y="74"/>
                      <a:pt x="43" y="88"/>
                      <a:pt x="40" y="97"/>
                    </a:cubicBezTo>
                    <a:cubicBezTo>
                      <a:pt x="37" y="106"/>
                      <a:pt x="36" y="113"/>
                      <a:pt x="34" y="118"/>
                    </a:cubicBezTo>
                    <a:cubicBezTo>
                      <a:pt x="32" y="123"/>
                      <a:pt x="31" y="123"/>
                      <a:pt x="29" y="128"/>
                    </a:cubicBezTo>
                    <a:cubicBezTo>
                      <a:pt x="27" y="133"/>
                      <a:pt x="22" y="144"/>
                      <a:pt x="20" y="149"/>
                    </a:cubicBezTo>
                    <a:cubicBezTo>
                      <a:pt x="18" y="154"/>
                      <a:pt x="19" y="155"/>
                      <a:pt x="19" y="160"/>
                    </a:cubicBezTo>
                    <a:cubicBezTo>
                      <a:pt x="19" y="165"/>
                      <a:pt x="19" y="174"/>
                      <a:pt x="20" y="179"/>
                    </a:cubicBezTo>
                    <a:cubicBezTo>
                      <a:pt x="21" y="184"/>
                      <a:pt x="24" y="187"/>
                      <a:pt x="28" y="193"/>
                    </a:cubicBezTo>
                    <a:cubicBezTo>
                      <a:pt x="32" y="199"/>
                      <a:pt x="39" y="207"/>
                      <a:pt x="44" y="215"/>
                    </a:cubicBezTo>
                    <a:cubicBezTo>
                      <a:pt x="49" y="223"/>
                      <a:pt x="54" y="233"/>
                      <a:pt x="59" y="239"/>
                    </a:cubicBezTo>
                    <a:cubicBezTo>
                      <a:pt x="64" y="245"/>
                      <a:pt x="73" y="249"/>
                      <a:pt x="76" y="253"/>
                    </a:cubicBezTo>
                    <a:cubicBezTo>
                      <a:pt x="79" y="257"/>
                      <a:pt x="78" y="263"/>
                      <a:pt x="77" y="265"/>
                    </a:cubicBezTo>
                    <a:cubicBezTo>
                      <a:pt x="76" y="267"/>
                      <a:pt x="71" y="264"/>
                      <a:pt x="67" y="263"/>
                    </a:cubicBezTo>
                    <a:cubicBezTo>
                      <a:pt x="63" y="262"/>
                      <a:pt x="56" y="262"/>
                      <a:pt x="53" y="259"/>
                    </a:cubicBezTo>
                    <a:cubicBezTo>
                      <a:pt x="50" y="256"/>
                      <a:pt x="51" y="252"/>
                      <a:pt x="49" y="248"/>
                    </a:cubicBezTo>
                    <a:cubicBezTo>
                      <a:pt x="47" y="244"/>
                      <a:pt x="45" y="239"/>
                      <a:pt x="43" y="235"/>
                    </a:cubicBezTo>
                    <a:cubicBezTo>
                      <a:pt x="41" y="231"/>
                      <a:pt x="39" y="227"/>
                      <a:pt x="34" y="221"/>
                    </a:cubicBezTo>
                    <a:cubicBezTo>
                      <a:pt x="29" y="215"/>
                      <a:pt x="19" y="208"/>
                      <a:pt x="14" y="200"/>
                    </a:cubicBezTo>
                    <a:cubicBezTo>
                      <a:pt x="9" y="192"/>
                      <a:pt x="6" y="182"/>
                      <a:pt x="4" y="176"/>
                    </a:cubicBezTo>
                    <a:cubicBezTo>
                      <a:pt x="2" y="170"/>
                      <a:pt x="1" y="171"/>
                      <a:pt x="1" y="166"/>
                    </a:cubicBezTo>
                    <a:cubicBezTo>
                      <a:pt x="1" y="161"/>
                      <a:pt x="0" y="155"/>
                      <a:pt x="2" y="146"/>
                    </a:cubicBezTo>
                    <a:cubicBezTo>
                      <a:pt x="4" y="137"/>
                      <a:pt x="10" y="122"/>
                      <a:pt x="13" y="110"/>
                    </a:cubicBezTo>
                    <a:cubicBezTo>
                      <a:pt x="16" y="98"/>
                      <a:pt x="17" y="89"/>
                      <a:pt x="20" y="76"/>
                    </a:cubicBezTo>
                    <a:cubicBezTo>
                      <a:pt x="23" y="63"/>
                      <a:pt x="28" y="40"/>
                      <a:pt x="32" y="29"/>
                    </a:cubicBezTo>
                    <a:cubicBezTo>
                      <a:pt x="36" y="18"/>
                      <a:pt x="39" y="13"/>
                      <a:pt x="43" y="8"/>
                    </a:cubicBezTo>
                    <a:cubicBezTo>
                      <a:pt x="47" y="3"/>
                      <a:pt x="51" y="2"/>
                      <a:pt x="55" y="1"/>
                    </a:cubicBezTo>
                    <a:cubicBezTo>
                      <a:pt x="59" y="0"/>
                      <a:pt x="65" y="2"/>
                      <a:pt x="67" y="5"/>
                    </a:cubicBezTo>
                    <a:cubicBezTo>
                      <a:pt x="69" y="8"/>
                      <a:pt x="69" y="14"/>
                      <a:pt x="67" y="20"/>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84" name="Freeform 57"/>
              <p:cNvSpPr>
                <a:spLocks/>
              </p:cNvSpPr>
              <p:nvPr/>
            </p:nvSpPr>
            <p:spPr bwMode="auto">
              <a:xfrm flipH="1">
                <a:off x="4443" y="2092"/>
                <a:ext cx="90" cy="31"/>
              </a:xfrm>
              <a:custGeom>
                <a:avLst/>
                <a:gdLst>
                  <a:gd name="T0" fmla="*/ 15 w 90"/>
                  <a:gd name="T1" fmla="*/ 14 h 31"/>
                  <a:gd name="T2" fmla="*/ 27 w 90"/>
                  <a:gd name="T3" fmla="*/ 7 h 31"/>
                  <a:gd name="T4" fmla="*/ 48 w 90"/>
                  <a:gd name="T5" fmla="*/ 4 h 31"/>
                  <a:gd name="T6" fmla="*/ 70 w 90"/>
                  <a:gd name="T7" fmla="*/ 4 h 31"/>
                  <a:gd name="T8" fmla="*/ 84 w 90"/>
                  <a:gd name="T9" fmla="*/ 2 h 31"/>
                  <a:gd name="T10" fmla="*/ 90 w 90"/>
                  <a:gd name="T11" fmla="*/ 13 h 31"/>
                  <a:gd name="T12" fmla="*/ 84 w 90"/>
                  <a:gd name="T13" fmla="*/ 25 h 31"/>
                  <a:gd name="T14" fmla="*/ 72 w 90"/>
                  <a:gd name="T15" fmla="*/ 31 h 31"/>
                  <a:gd name="T16" fmla="*/ 57 w 90"/>
                  <a:gd name="T17" fmla="*/ 25 h 31"/>
                  <a:gd name="T18" fmla="*/ 42 w 90"/>
                  <a:gd name="T19" fmla="*/ 25 h 31"/>
                  <a:gd name="T20" fmla="*/ 24 w 90"/>
                  <a:gd name="T21" fmla="*/ 23 h 31"/>
                  <a:gd name="T22" fmla="*/ 6 w 90"/>
                  <a:gd name="T23" fmla="*/ 26 h 31"/>
                  <a:gd name="T24" fmla="*/ 1 w 90"/>
                  <a:gd name="T25" fmla="*/ 17 h 31"/>
                  <a:gd name="T26" fmla="*/ 15 w 90"/>
                  <a:gd name="T27" fmla="*/ 14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 h="31">
                    <a:moveTo>
                      <a:pt x="15" y="14"/>
                    </a:moveTo>
                    <a:cubicBezTo>
                      <a:pt x="19" y="12"/>
                      <a:pt x="22" y="9"/>
                      <a:pt x="27" y="7"/>
                    </a:cubicBezTo>
                    <a:cubicBezTo>
                      <a:pt x="32" y="5"/>
                      <a:pt x="41" y="4"/>
                      <a:pt x="48" y="4"/>
                    </a:cubicBezTo>
                    <a:cubicBezTo>
                      <a:pt x="55" y="4"/>
                      <a:pt x="64" y="4"/>
                      <a:pt x="70" y="4"/>
                    </a:cubicBezTo>
                    <a:cubicBezTo>
                      <a:pt x="76" y="4"/>
                      <a:pt x="81" y="0"/>
                      <a:pt x="84" y="2"/>
                    </a:cubicBezTo>
                    <a:cubicBezTo>
                      <a:pt x="87" y="4"/>
                      <a:pt x="90" y="9"/>
                      <a:pt x="90" y="13"/>
                    </a:cubicBezTo>
                    <a:cubicBezTo>
                      <a:pt x="90" y="17"/>
                      <a:pt x="87" y="22"/>
                      <a:pt x="84" y="25"/>
                    </a:cubicBezTo>
                    <a:cubicBezTo>
                      <a:pt x="81" y="28"/>
                      <a:pt x="76" y="31"/>
                      <a:pt x="72" y="31"/>
                    </a:cubicBezTo>
                    <a:cubicBezTo>
                      <a:pt x="68" y="31"/>
                      <a:pt x="62" y="26"/>
                      <a:pt x="57" y="25"/>
                    </a:cubicBezTo>
                    <a:cubicBezTo>
                      <a:pt x="52" y="24"/>
                      <a:pt x="47" y="25"/>
                      <a:pt x="42" y="25"/>
                    </a:cubicBezTo>
                    <a:cubicBezTo>
                      <a:pt x="37" y="25"/>
                      <a:pt x="30" y="23"/>
                      <a:pt x="24" y="23"/>
                    </a:cubicBezTo>
                    <a:cubicBezTo>
                      <a:pt x="18" y="23"/>
                      <a:pt x="10" y="27"/>
                      <a:pt x="6" y="26"/>
                    </a:cubicBezTo>
                    <a:cubicBezTo>
                      <a:pt x="2" y="25"/>
                      <a:pt x="0" y="19"/>
                      <a:pt x="1" y="17"/>
                    </a:cubicBezTo>
                    <a:cubicBezTo>
                      <a:pt x="2" y="15"/>
                      <a:pt x="11" y="16"/>
                      <a:pt x="15" y="14"/>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85" name="Freeform 58"/>
              <p:cNvSpPr>
                <a:spLocks/>
              </p:cNvSpPr>
              <p:nvPr/>
            </p:nvSpPr>
            <p:spPr bwMode="auto">
              <a:xfrm flipH="1">
                <a:off x="4592" y="2095"/>
                <a:ext cx="106" cy="33"/>
              </a:xfrm>
              <a:custGeom>
                <a:avLst/>
                <a:gdLst>
                  <a:gd name="T0" fmla="*/ 15 w 106"/>
                  <a:gd name="T1" fmla="*/ 11 h 33"/>
                  <a:gd name="T2" fmla="*/ 0 w 106"/>
                  <a:gd name="T3" fmla="*/ 19 h 33"/>
                  <a:gd name="T4" fmla="*/ 15 w 106"/>
                  <a:gd name="T5" fmla="*/ 31 h 33"/>
                  <a:gd name="T6" fmla="*/ 28 w 106"/>
                  <a:gd name="T7" fmla="*/ 32 h 33"/>
                  <a:gd name="T8" fmla="*/ 49 w 106"/>
                  <a:gd name="T9" fmla="*/ 25 h 33"/>
                  <a:gd name="T10" fmla="*/ 58 w 106"/>
                  <a:gd name="T11" fmla="*/ 20 h 33"/>
                  <a:gd name="T12" fmla="*/ 67 w 106"/>
                  <a:gd name="T13" fmla="*/ 16 h 33"/>
                  <a:gd name="T14" fmla="*/ 79 w 106"/>
                  <a:gd name="T15" fmla="*/ 13 h 33"/>
                  <a:gd name="T16" fmla="*/ 96 w 106"/>
                  <a:gd name="T17" fmla="*/ 13 h 33"/>
                  <a:gd name="T18" fmla="*/ 106 w 106"/>
                  <a:gd name="T19" fmla="*/ 10 h 33"/>
                  <a:gd name="T20" fmla="*/ 96 w 106"/>
                  <a:gd name="T21" fmla="*/ 1 h 33"/>
                  <a:gd name="T22" fmla="*/ 85 w 106"/>
                  <a:gd name="T23" fmla="*/ 1 h 33"/>
                  <a:gd name="T24" fmla="*/ 66 w 106"/>
                  <a:gd name="T25" fmla="*/ 4 h 33"/>
                  <a:gd name="T26" fmla="*/ 46 w 106"/>
                  <a:gd name="T27" fmla="*/ 4 h 33"/>
                  <a:gd name="T28" fmla="*/ 30 w 106"/>
                  <a:gd name="T29" fmla="*/ 10 h 33"/>
                  <a:gd name="T30" fmla="*/ 15 w 106"/>
                  <a:gd name="T31" fmla="*/ 11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6" h="33">
                    <a:moveTo>
                      <a:pt x="15" y="11"/>
                    </a:moveTo>
                    <a:cubicBezTo>
                      <a:pt x="10" y="12"/>
                      <a:pt x="0" y="16"/>
                      <a:pt x="0" y="19"/>
                    </a:cubicBezTo>
                    <a:cubicBezTo>
                      <a:pt x="0" y="22"/>
                      <a:pt x="11" y="29"/>
                      <a:pt x="15" y="31"/>
                    </a:cubicBezTo>
                    <a:cubicBezTo>
                      <a:pt x="19" y="33"/>
                      <a:pt x="22" y="33"/>
                      <a:pt x="28" y="32"/>
                    </a:cubicBezTo>
                    <a:cubicBezTo>
                      <a:pt x="34" y="31"/>
                      <a:pt x="44" y="27"/>
                      <a:pt x="49" y="25"/>
                    </a:cubicBezTo>
                    <a:cubicBezTo>
                      <a:pt x="54" y="23"/>
                      <a:pt x="55" y="21"/>
                      <a:pt x="58" y="20"/>
                    </a:cubicBezTo>
                    <a:cubicBezTo>
                      <a:pt x="61" y="19"/>
                      <a:pt x="64" y="17"/>
                      <a:pt x="67" y="16"/>
                    </a:cubicBezTo>
                    <a:cubicBezTo>
                      <a:pt x="70" y="15"/>
                      <a:pt x="74" y="13"/>
                      <a:pt x="79" y="13"/>
                    </a:cubicBezTo>
                    <a:cubicBezTo>
                      <a:pt x="84" y="13"/>
                      <a:pt x="92" y="13"/>
                      <a:pt x="96" y="13"/>
                    </a:cubicBezTo>
                    <a:cubicBezTo>
                      <a:pt x="100" y="13"/>
                      <a:pt x="106" y="12"/>
                      <a:pt x="106" y="10"/>
                    </a:cubicBezTo>
                    <a:cubicBezTo>
                      <a:pt x="106" y="8"/>
                      <a:pt x="99" y="2"/>
                      <a:pt x="96" y="1"/>
                    </a:cubicBezTo>
                    <a:cubicBezTo>
                      <a:pt x="93" y="0"/>
                      <a:pt x="90" y="1"/>
                      <a:pt x="85" y="1"/>
                    </a:cubicBezTo>
                    <a:cubicBezTo>
                      <a:pt x="80" y="1"/>
                      <a:pt x="72" y="4"/>
                      <a:pt x="66" y="4"/>
                    </a:cubicBezTo>
                    <a:cubicBezTo>
                      <a:pt x="60" y="4"/>
                      <a:pt x="52" y="3"/>
                      <a:pt x="46" y="4"/>
                    </a:cubicBezTo>
                    <a:cubicBezTo>
                      <a:pt x="40" y="5"/>
                      <a:pt x="35" y="9"/>
                      <a:pt x="30" y="10"/>
                    </a:cubicBezTo>
                    <a:cubicBezTo>
                      <a:pt x="25" y="11"/>
                      <a:pt x="19" y="10"/>
                      <a:pt x="15" y="1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86" name="Freeform 59"/>
              <p:cNvSpPr>
                <a:spLocks/>
              </p:cNvSpPr>
              <p:nvPr/>
            </p:nvSpPr>
            <p:spPr bwMode="auto">
              <a:xfrm flipH="1">
                <a:off x="4638" y="1419"/>
                <a:ext cx="165" cy="248"/>
              </a:xfrm>
              <a:custGeom>
                <a:avLst/>
                <a:gdLst>
                  <a:gd name="T0" fmla="*/ 160 w 165"/>
                  <a:gd name="T1" fmla="*/ 222 h 248"/>
                  <a:gd name="T2" fmla="*/ 165 w 165"/>
                  <a:gd name="T3" fmla="*/ 231 h 248"/>
                  <a:gd name="T4" fmla="*/ 160 w 165"/>
                  <a:gd name="T5" fmla="*/ 243 h 248"/>
                  <a:gd name="T6" fmla="*/ 144 w 165"/>
                  <a:gd name="T7" fmla="*/ 248 h 248"/>
                  <a:gd name="T8" fmla="*/ 127 w 165"/>
                  <a:gd name="T9" fmla="*/ 240 h 248"/>
                  <a:gd name="T10" fmla="*/ 84 w 165"/>
                  <a:gd name="T11" fmla="*/ 219 h 248"/>
                  <a:gd name="T12" fmla="*/ 48 w 165"/>
                  <a:gd name="T13" fmla="*/ 204 h 248"/>
                  <a:gd name="T14" fmla="*/ 24 w 165"/>
                  <a:gd name="T15" fmla="*/ 188 h 248"/>
                  <a:gd name="T16" fmla="*/ 7 w 165"/>
                  <a:gd name="T17" fmla="*/ 170 h 248"/>
                  <a:gd name="T18" fmla="*/ 4 w 165"/>
                  <a:gd name="T19" fmla="*/ 149 h 248"/>
                  <a:gd name="T20" fmla="*/ 30 w 165"/>
                  <a:gd name="T21" fmla="*/ 101 h 248"/>
                  <a:gd name="T22" fmla="*/ 46 w 165"/>
                  <a:gd name="T23" fmla="*/ 69 h 248"/>
                  <a:gd name="T24" fmla="*/ 75 w 165"/>
                  <a:gd name="T25" fmla="*/ 30 h 248"/>
                  <a:gd name="T26" fmla="*/ 88 w 165"/>
                  <a:gd name="T27" fmla="*/ 15 h 248"/>
                  <a:gd name="T28" fmla="*/ 112 w 165"/>
                  <a:gd name="T29" fmla="*/ 5 h 248"/>
                  <a:gd name="T30" fmla="*/ 135 w 165"/>
                  <a:gd name="T31" fmla="*/ 0 h 248"/>
                  <a:gd name="T32" fmla="*/ 145 w 165"/>
                  <a:gd name="T33" fmla="*/ 8 h 248"/>
                  <a:gd name="T34" fmla="*/ 153 w 165"/>
                  <a:gd name="T35" fmla="*/ 21 h 248"/>
                  <a:gd name="T36" fmla="*/ 154 w 165"/>
                  <a:gd name="T37" fmla="*/ 36 h 248"/>
                  <a:gd name="T38" fmla="*/ 144 w 165"/>
                  <a:gd name="T39" fmla="*/ 32 h 248"/>
                  <a:gd name="T40" fmla="*/ 139 w 165"/>
                  <a:gd name="T41" fmla="*/ 20 h 248"/>
                  <a:gd name="T42" fmla="*/ 127 w 165"/>
                  <a:gd name="T43" fmla="*/ 14 h 248"/>
                  <a:gd name="T44" fmla="*/ 109 w 165"/>
                  <a:gd name="T45" fmla="*/ 20 h 248"/>
                  <a:gd name="T46" fmla="*/ 115 w 165"/>
                  <a:gd name="T47" fmla="*/ 26 h 248"/>
                  <a:gd name="T48" fmla="*/ 120 w 165"/>
                  <a:gd name="T49" fmla="*/ 35 h 248"/>
                  <a:gd name="T50" fmla="*/ 115 w 165"/>
                  <a:gd name="T51" fmla="*/ 48 h 248"/>
                  <a:gd name="T52" fmla="*/ 93 w 165"/>
                  <a:gd name="T53" fmla="*/ 51 h 248"/>
                  <a:gd name="T54" fmla="*/ 84 w 165"/>
                  <a:gd name="T55" fmla="*/ 44 h 248"/>
                  <a:gd name="T56" fmla="*/ 73 w 165"/>
                  <a:gd name="T57" fmla="*/ 50 h 248"/>
                  <a:gd name="T58" fmla="*/ 61 w 165"/>
                  <a:gd name="T59" fmla="*/ 72 h 248"/>
                  <a:gd name="T60" fmla="*/ 49 w 165"/>
                  <a:gd name="T61" fmla="*/ 96 h 248"/>
                  <a:gd name="T62" fmla="*/ 36 w 165"/>
                  <a:gd name="T63" fmla="*/ 122 h 248"/>
                  <a:gd name="T64" fmla="*/ 30 w 165"/>
                  <a:gd name="T65" fmla="*/ 152 h 248"/>
                  <a:gd name="T66" fmla="*/ 36 w 165"/>
                  <a:gd name="T67" fmla="*/ 171 h 248"/>
                  <a:gd name="T68" fmla="*/ 46 w 165"/>
                  <a:gd name="T69" fmla="*/ 183 h 248"/>
                  <a:gd name="T70" fmla="*/ 70 w 165"/>
                  <a:gd name="T71" fmla="*/ 194 h 248"/>
                  <a:gd name="T72" fmla="*/ 102 w 165"/>
                  <a:gd name="T73" fmla="*/ 203 h 248"/>
                  <a:gd name="T74" fmla="*/ 123 w 165"/>
                  <a:gd name="T75" fmla="*/ 207 h 248"/>
                  <a:gd name="T76" fmla="*/ 138 w 165"/>
                  <a:gd name="T77" fmla="*/ 212 h 248"/>
                  <a:gd name="T78" fmla="*/ 160 w 165"/>
                  <a:gd name="T79" fmla="*/ 222 h 2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5" h="248">
                    <a:moveTo>
                      <a:pt x="160" y="222"/>
                    </a:moveTo>
                    <a:cubicBezTo>
                      <a:pt x="164" y="225"/>
                      <a:pt x="165" y="228"/>
                      <a:pt x="165" y="231"/>
                    </a:cubicBezTo>
                    <a:cubicBezTo>
                      <a:pt x="165" y="234"/>
                      <a:pt x="163" y="240"/>
                      <a:pt x="160" y="243"/>
                    </a:cubicBezTo>
                    <a:cubicBezTo>
                      <a:pt x="157" y="246"/>
                      <a:pt x="149" y="248"/>
                      <a:pt x="144" y="248"/>
                    </a:cubicBezTo>
                    <a:cubicBezTo>
                      <a:pt x="139" y="248"/>
                      <a:pt x="137" y="245"/>
                      <a:pt x="127" y="240"/>
                    </a:cubicBezTo>
                    <a:cubicBezTo>
                      <a:pt x="117" y="235"/>
                      <a:pt x="97" y="225"/>
                      <a:pt x="84" y="219"/>
                    </a:cubicBezTo>
                    <a:cubicBezTo>
                      <a:pt x="71" y="213"/>
                      <a:pt x="58" y="209"/>
                      <a:pt x="48" y="204"/>
                    </a:cubicBezTo>
                    <a:cubicBezTo>
                      <a:pt x="38" y="199"/>
                      <a:pt x="31" y="194"/>
                      <a:pt x="24" y="188"/>
                    </a:cubicBezTo>
                    <a:cubicBezTo>
                      <a:pt x="17" y="182"/>
                      <a:pt x="10" y="176"/>
                      <a:pt x="7" y="170"/>
                    </a:cubicBezTo>
                    <a:cubicBezTo>
                      <a:pt x="4" y="164"/>
                      <a:pt x="0" y="161"/>
                      <a:pt x="4" y="149"/>
                    </a:cubicBezTo>
                    <a:cubicBezTo>
                      <a:pt x="8" y="137"/>
                      <a:pt x="23" y="114"/>
                      <a:pt x="30" y="101"/>
                    </a:cubicBezTo>
                    <a:cubicBezTo>
                      <a:pt x="37" y="88"/>
                      <a:pt x="39" y="81"/>
                      <a:pt x="46" y="69"/>
                    </a:cubicBezTo>
                    <a:cubicBezTo>
                      <a:pt x="53" y="57"/>
                      <a:pt x="68" y="39"/>
                      <a:pt x="75" y="30"/>
                    </a:cubicBezTo>
                    <a:cubicBezTo>
                      <a:pt x="82" y="21"/>
                      <a:pt x="82" y="19"/>
                      <a:pt x="88" y="15"/>
                    </a:cubicBezTo>
                    <a:cubicBezTo>
                      <a:pt x="94" y="11"/>
                      <a:pt x="104" y="7"/>
                      <a:pt x="112" y="5"/>
                    </a:cubicBezTo>
                    <a:cubicBezTo>
                      <a:pt x="120" y="3"/>
                      <a:pt x="130" y="0"/>
                      <a:pt x="135" y="0"/>
                    </a:cubicBezTo>
                    <a:cubicBezTo>
                      <a:pt x="140" y="0"/>
                      <a:pt x="142" y="5"/>
                      <a:pt x="145" y="8"/>
                    </a:cubicBezTo>
                    <a:cubicBezTo>
                      <a:pt x="148" y="11"/>
                      <a:pt x="152" y="16"/>
                      <a:pt x="153" y="21"/>
                    </a:cubicBezTo>
                    <a:cubicBezTo>
                      <a:pt x="154" y="26"/>
                      <a:pt x="155" y="34"/>
                      <a:pt x="154" y="36"/>
                    </a:cubicBezTo>
                    <a:cubicBezTo>
                      <a:pt x="153" y="38"/>
                      <a:pt x="146" y="35"/>
                      <a:pt x="144" y="32"/>
                    </a:cubicBezTo>
                    <a:cubicBezTo>
                      <a:pt x="142" y="29"/>
                      <a:pt x="142" y="23"/>
                      <a:pt x="139" y="20"/>
                    </a:cubicBezTo>
                    <a:cubicBezTo>
                      <a:pt x="136" y="17"/>
                      <a:pt x="132" y="14"/>
                      <a:pt x="127" y="14"/>
                    </a:cubicBezTo>
                    <a:cubicBezTo>
                      <a:pt x="122" y="14"/>
                      <a:pt x="111" y="18"/>
                      <a:pt x="109" y="20"/>
                    </a:cubicBezTo>
                    <a:cubicBezTo>
                      <a:pt x="107" y="22"/>
                      <a:pt x="113" y="24"/>
                      <a:pt x="115" y="26"/>
                    </a:cubicBezTo>
                    <a:cubicBezTo>
                      <a:pt x="117" y="28"/>
                      <a:pt x="120" y="31"/>
                      <a:pt x="120" y="35"/>
                    </a:cubicBezTo>
                    <a:cubicBezTo>
                      <a:pt x="120" y="39"/>
                      <a:pt x="119" y="45"/>
                      <a:pt x="115" y="48"/>
                    </a:cubicBezTo>
                    <a:cubicBezTo>
                      <a:pt x="111" y="51"/>
                      <a:pt x="98" y="52"/>
                      <a:pt x="93" y="51"/>
                    </a:cubicBezTo>
                    <a:cubicBezTo>
                      <a:pt x="88" y="50"/>
                      <a:pt x="87" y="44"/>
                      <a:pt x="84" y="44"/>
                    </a:cubicBezTo>
                    <a:cubicBezTo>
                      <a:pt x="81" y="44"/>
                      <a:pt x="77" y="45"/>
                      <a:pt x="73" y="50"/>
                    </a:cubicBezTo>
                    <a:cubicBezTo>
                      <a:pt x="69" y="55"/>
                      <a:pt x="65" y="64"/>
                      <a:pt x="61" y="72"/>
                    </a:cubicBezTo>
                    <a:cubicBezTo>
                      <a:pt x="57" y="80"/>
                      <a:pt x="53" y="88"/>
                      <a:pt x="49" y="96"/>
                    </a:cubicBezTo>
                    <a:cubicBezTo>
                      <a:pt x="45" y="104"/>
                      <a:pt x="39" y="113"/>
                      <a:pt x="36" y="122"/>
                    </a:cubicBezTo>
                    <a:cubicBezTo>
                      <a:pt x="33" y="131"/>
                      <a:pt x="30" y="144"/>
                      <a:pt x="30" y="152"/>
                    </a:cubicBezTo>
                    <a:cubicBezTo>
                      <a:pt x="30" y="160"/>
                      <a:pt x="33" y="166"/>
                      <a:pt x="36" y="171"/>
                    </a:cubicBezTo>
                    <a:cubicBezTo>
                      <a:pt x="39" y="176"/>
                      <a:pt x="40" y="179"/>
                      <a:pt x="46" y="183"/>
                    </a:cubicBezTo>
                    <a:cubicBezTo>
                      <a:pt x="52" y="187"/>
                      <a:pt x="61" y="191"/>
                      <a:pt x="70" y="194"/>
                    </a:cubicBezTo>
                    <a:cubicBezTo>
                      <a:pt x="79" y="197"/>
                      <a:pt x="93" y="201"/>
                      <a:pt x="102" y="203"/>
                    </a:cubicBezTo>
                    <a:cubicBezTo>
                      <a:pt x="111" y="205"/>
                      <a:pt x="117" y="206"/>
                      <a:pt x="123" y="207"/>
                    </a:cubicBezTo>
                    <a:cubicBezTo>
                      <a:pt x="129" y="208"/>
                      <a:pt x="132" y="210"/>
                      <a:pt x="138" y="212"/>
                    </a:cubicBezTo>
                    <a:cubicBezTo>
                      <a:pt x="144" y="214"/>
                      <a:pt x="156" y="219"/>
                      <a:pt x="160" y="222"/>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87" name="Freeform 60"/>
              <p:cNvSpPr>
                <a:spLocks/>
              </p:cNvSpPr>
              <p:nvPr/>
            </p:nvSpPr>
            <p:spPr bwMode="auto">
              <a:xfrm flipH="1">
                <a:off x="4479" y="1629"/>
                <a:ext cx="129" cy="181"/>
              </a:xfrm>
              <a:custGeom>
                <a:avLst/>
                <a:gdLst>
                  <a:gd name="T0" fmla="*/ 6 w 129"/>
                  <a:gd name="T1" fmla="*/ 3 h 181"/>
                  <a:gd name="T2" fmla="*/ 40 w 129"/>
                  <a:gd name="T3" fmla="*/ 6 h 181"/>
                  <a:gd name="T4" fmla="*/ 64 w 129"/>
                  <a:gd name="T5" fmla="*/ 11 h 181"/>
                  <a:gd name="T6" fmla="*/ 79 w 129"/>
                  <a:gd name="T7" fmla="*/ 20 h 181"/>
                  <a:gd name="T8" fmla="*/ 102 w 129"/>
                  <a:gd name="T9" fmla="*/ 33 h 181"/>
                  <a:gd name="T10" fmla="*/ 117 w 129"/>
                  <a:gd name="T11" fmla="*/ 44 h 181"/>
                  <a:gd name="T12" fmla="*/ 126 w 129"/>
                  <a:gd name="T13" fmla="*/ 60 h 181"/>
                  <a:gd name="T14" fmla="*/ 129 w 129"/>
                  <a:gd name="T15" fmla="*/ 71 h 181"/>
                  <a:gd name="T16" fmla="*/ 124 w 129"/>
                  <a:gd name="T17" fmla="*/ 80 h 181"/>
                  <a:gd name="T18" fmla="*/ 115 w 129"/>
                  <a:gd name="T19" fmla="*/ 99 h 181"/>
                  <a:gd name="T20" fmla="*/ 96 w 129"/>
                  <a:gd name="T21" fmla="*/ 113 h 181"/>
                  <a:gd name="T22" fmla="*/ 78 w 129"/>
                  <a:gd name="T23" fmla="*/ 123 h 181"/>
                  <a:gd name="T24" fmla="*/ 61 w 129"/>
                  <a:gd name="T25" fmla="*/ 134 h 181"/>
                  <a:gd name="T26" fmla="*/ 46 w 129"/>
                  <a:gd name="T27" fmla="*/ 135 h 181"/>
                  <a:gd name="T28" fmla="*/ 37 w 129"/>
                  <a:gd name="T29" fmla="*/ 146 h 181"/>
                  <a:gd name="T30" fmla="*/ 54 w 129"/>
                  <a:gd name="T31" fmla="*/ 152 h 181"/>
                  <a:gd name="T32" fmla="*/ 78 w 129"/>
                  <a:gd name="T33" fmla="*/ 159 h 181"/>
                  <a:gd name="T34" fmla="*/ 88 w 129"/>
                  <a:gd name="T35" fmla="*/ 164 h 181"/>
                  <a:gd name="T36" fmla="*/ 103 w 129"/>
                  <a:gd name="T37" fmla="*/ 170 h 181"/>
                  <a:gd name="T38" fmla="*/ 88 w 129"/>
                  <a:gd name="T39" fmla="*/ 180 h 181"/>
                  <a:gd name="T40" fmla="*/ 76 w 129"/>
                  <a:gd name="T41" fmla="*/ 179 h 181"/>
                  <a:gd name="T42" fmla="*/ 70 w 129"/>
                  <a:gd name="T43" fmla="*/ 167 h 181"/>
                  <a:gd name="T44" fmla="*/ 55 w 129"/>
                  <a:gd name="T45" fmla="*/ 161 h 181"/>
                  <a:gd name="T46" fmla="*/ 36 w 129"/>
                  <a:gd name="T47" fmla="*/ 156 h 181"/>
                  <a:gd name="T48" fmla="*/ 24 w 129"/>
                  <a:gd name="T49" fmla="*/ 138 h 181"/>
                  <a:gd name="T50" fmla="*/ 34 w 129"/>
                  <a:gd name="T51" fmla="*/ 129 h 181"/>
                  <a:gd name="T52" fmla="*/ 54 w 129"/>
                  <a:gd name="T53" fmla="*/ 123 h 181"/>
                  <a:gd name="T54" fmla="*/ 81 w 129"/>
                  <a:gd name="T55" fmla="*/ 113 h 181"/>
                  <a:gd name="T56" fmla="*/ 97 w 129"/>
                  <a:gd name="T57" fmla="*/ 90 h 181"/>
                  <a:gd name="T58" fmla="*/ 108 w 129"/>
                  <a:gd name="T59" fmla="*/ 77 h 181"/>
                  <a:gd name="T60" fmla="*/ 109 w 129"/>
                  <a:gd name="T61" fmla="*/ 65 h 181"/>
                  <a:gd name="T62" fmla="*/ 102 w 129"/>
                  <a:gd name="T63" fmla="*/ 53 h 181"/>
                  <a:gd name="T64" fmla="*/ 85 w 129"/>
                  <a:gd name="T65" fmla="*/ 39 h 181"/>
                  <a:gd name="T66" fmla="*/ 72 w 129"/>
                  <a:gd name="T67" fmla="*/ 33 h 181"/>
                  <a:gd name="T68" fmla="*/ 49 w 129"/>
                  <a:gd name="T69" fmla="*/ 27 h 181"/>
                  <a:gd name="T70" fmla="*/ 34 w 129"/>
                  <a:gd name="T71" fmla="*/ 27 h 181"/>
                  <a:gd name="T72" fmla="*/ 21 w 129"/>
                  <a:gd name="T73" fmla="*/ 27 h 181"/>
                  <a:gd name="T74" fmla="*/ 3 w 129"/>
                  <a:gd name="T75" fmla="*/ 23 h 181"/>
                  <a:gd name="T76" fmla="*/ 6 w 129"/>
                  <a:gd name="T77" fmla="*/ 3 h 1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9" h="181">
                    <a:moveTo>
                      <a:pt x="6" y="3"/>
                    </a:moveTo>
                    <a:cubicBezTo>
                      <a:pt x="12" y="0"/>
                      <a:pt x="30" y="5"/>
                      <a:pt x="40" y="6"/>
                    </a:cubicBezTo>
                    <a:cubicBezTo>
                      <a:pt x="50" y="7"/>
                      <a:pt x="58" y="9"/>
                      <a:pt x="64" y="11"/>
                    </a:cubicBezTo>
                    <a:cubicBezTo>
                      <a:pt x="70" y="13"/>
                      <a:pt x="73" y="16"/>
                      <a:pt x="79" y="20"/>
                    </a:cubicBezTo>
                    <a:cubicBezTo>
                      <a:pt x="85" y="24"/>
                      <a:pt x="96" y="29"/>
                      <a:pt x="102" y="33"/>
                    </a:cubicBezTo>
                    <a:cubicBezTo>
                      <a:pt x="108" y="37"/>
                      <a:pt x="113" y="39"/>
                      <a:pt x="117" y="44"/>
                    </a:cubicBezTo>
                    <a:cubicBezTo>
                      <a:pt x="121" y="49"/>
                      <a:pt x="124" y="56"/>
                      <a:pt x="126" y="60"/>
                    </a:cubicBezTo>
                    <a:cubicBezTo>
                      <a:pt x="128" y="64"/>
                      <a:pt x="129" y="68"/>
                      <a:pt x="129" y="71"/>
                    </a:cubicBezTo>
                    <a:cubicBezTo>
                      <a:pt x="129" y="74"/>
                      <a:pt x="126" y="75"/>
                      <a:pt x="124" y="80"/>
                    </a:cubicBezTo>
                    <a:cubicBezTo>
                      <a:pt x="122" y="85"/>
                      <a:pt x="120" y="93"/>
                      <a:pt x="115" y="99"/>
                    </a:cubicBezTo>
                    <a:cubicBezTo>
                      <a:pt x="110" y="105"/>
                      <a:pt x="102" y="109"/>
                      <a:pt x="96" y="113"/>
                    </a:cubicBezTo>
                    <a:cubicBezTo>
                      <a:pt x="90" y="117"/>
                      <a:pt x="84" y="120"/>
                      <a:pt x="78" y="123"/>
                    </a:cubicBezTo>
                    <a:cubicBezTo>
                      <a:pt x="72" y="126"/>
                      <a:pt x="66" y="132"/>
                      <a:pt x="61" y="134"/>
                    </a:cubicBezTo>
                    <a:cubicBezTo>
                      <a:pt x="56" y="136"/>
                      <a:pt x="50" y="133"/>
                      <a:pt x="46" y="135"/>
                    </a:cubicBezTo>
                    <a:cubicBezTo>
                      <a:pt x="42" y="137"/>
                      <a:pt x="36" y="143"/>
                      <a:pt x="37" y="146"/>
                    </a:cubicBezTo>
                    <a:cubicBezTo>
                      <a:pt x="38" y="149"/>
                      <a:pt x="47" y="150"/>
                      <a:pt x="54" y="152"/>
                    </a:cubicBezTo>
                    <a:cubicBezTo>
                      <a:pt x="61" y="154"/>
                      <a:pt x="72" y="157"/>
                      <a:pt x="78" y="159"/>
                    </a:cubicBezTo>
                    <a:cubicBezTo>
                      <a:pt x="84" y="161"/>
                      <a:pt x="84" y="162"/>
                      <a:pt x="88" y="164"/>
                    </a:cubicBezTo>
                    <a:cubicBezTo>
                      <a:pt x="92" y="166"/>
                      <a:pt x="103" y="167"/>
                      <a:pt x="103" y="170"/>
                    </a:cubicBezTo>
                    <a:cubicBezTo>
                      <a:pt x="103" y="173"/>
                      <a:pt x="92" y="179"/>
                      <a:pt x="88" y="180"/>
                    </a:cubicBezTo>
                    <a:cubicBezTo>
                      <a:pt x="84" y="181"/>
                      <a:pt x="79" y="181"/>
                      <a:pt x="76" y="179"/>
                    </a:cubicBezTo>
                    <a:cubicBezTo>
                      <a:pt x="73" y="177"/>
                      <a:pt x="74" y="170"/>
                      <a:pt x="70" y="167"/>
                    </a:cubicBezTo>
                    <a:cubicBezTo>
                      <a:pt x="66" y="164"/>
                      <a:pt x="61" y="163"/>
                      <a:pt x="55" y="161"/>
                    </a:cubicBezTo>
                    <a:cubicBezTo>
                      <a:pt x="49" y="159"/>
                      <a:pt x="41" y="160"/>
                      <a:pt x="36" y="156"/>
                    </a:cubicBezTo>
                    <a:cubicBezTo>
                      <a:pt x="31" y="152"/>
                      <a:pt x="24" y="142"/>
                      <a:pt x="24" y="138"/>
                    </a:cubicBezTo>
                    <a:cubicBezTo>
                      <a:pt x="24" y="134"/>
                      <a:pt x="29" y="131"/>
                      <a:pt x="34" y="129"/>
                    </a:cubicBezTo>
                    <a:cubicBezTo>
                      <a:pt x="39" y="127"/>
                      <a:pt x="46" y="126"/>
                      <a:pt x="54" y="123"/>
                    </a:cubicBezTo>
                    <a:cubicBezTo>
                      <a:pt x="62" y="120"/>
                      <a:pt x="74" y="119"/>
                      <a:pt x="81" y="113"/>
                    </a:cubicBezTo>
                    <a:cubicBezTo>
                      <a:pt x="88" y="107"/>
                      <a:pt x="92" y="96"/>
                      <a:pt x="97" y="90"/>
                    </a:cubicBezTo>
                    <a:cubicBezTo>
                      <a:pt x="102" y="84"/>
                      <a:pt x="106" y="81"/>
                      <a:pt x="108" y="77"/>
                    </a:cubicBezTo>
                    <a:cubicBezTo>
                      <a:pt x="110" y="73"/>
                      <a:pt x="110" y="69"/>
                      <a:pt x="109" y="65"/>
                    </a:cubicBezTo>
                    <a:cubicBezTo>
                      <a:pt x="108" y="61"/>
                      <a:pt x="106" y="57"/>
                      <a:pt x="102" y="53"/>
                    </a:cubicBezTo>
                    <a:cubicBezTo>
                      <a:pt x="98" y="49"/>
                      <a:pt x="90" y="42"/>
                      <a:pt x="85" y="39"/>
                    </a:cubicBezTo>
                    <a:cubicBezTo>
                      <a:pt x="80" y="36"/>
                      <a:pt x="78" y="35"/>
                      <a:pt x="72" y="33"/>
                    </a:cubicBezTo>
                    <a:cubicBezTo>
                      <a:pt x="66" y="31"/>
                      <a:pt x="55" y="28"/>
                      <a:pt x="49" y="27"/>
                    </a:cubicBezTo>
                    <a:cubicBezTo>
                      <a:pt x="43" y="26"/>
                      <a:pt x="39" y="27"/>
                      <a:pt x="34" y="27"/>
                    </a:cubicBezTo>
                    <a:cubicBezTo>
                      <a:pt x="29" y="27"/>
                      <a:pt x="26" y="28"/>
                      <a:pt x="21" y="27"/>
                    </a:cubicBezTo>
                    <a:cubicBezTo>
                      <a:pt x="16" y="26"/>
                      <a:pt x="5" y="26"/>
                      <a:pt x="3" y="23"/>
                    </a:cubicBezTo>
                    <a:cubicBezTo>
                      <a:pt x="1" y="20"/>
                      <a:pt x="0" y="6"/>
                      <a:pt x="6" y="3"/>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 name="Group 61"/>
            <p:cNvGrpSpPr>
              <a:grpSpLocks/>
            </p:cNvGrpSpPr>
            <p:nvPr/>
          </p:nvGrpSpPr>
          <p:grpSpPr bwMode="auto">
            <a:xfrm>
              <a:off x="3096" y="2344"/>
              <a:ext cx="360" cy="709"/>
              <a:chOff x="4443" y="1419"/>
              <a:chExt cx="360" cy="709"/>
            </a:xfrm>
          </p:grpSpPr>
          <p:sp>
            <p:nvSpPr>
              <p:cNvPr id="23570" name="Freeform 62"/>
              <p:cNvSpPr>
                <a:spLocks/>
              </p:cNvSpPr>
              <p:nvPr/>
            </p:nvSpPr>
            <p:spPr bwMode="auto">
              <a:xfrm flipH="1">
                <a:off x="4586" y="1460"/>
                <a:ext cx="97" cy="153"/>
              </a:xfrm>
              <a:custGeom>
                <a:avLst/>
                <a:gdLst>
                  <a:gd name="T0" fmla="*/ 19 w 97"/>
                  <a:gd name="T1" fmla="*/ 1 h 153"/>
                  <a:gd name="T2" fmla="*/ 39 w 97"/>
                  <a:gd name="T3" fmla="*/ 6 h 153"/>
                  <a:gd name="T4" fmla="*/ 60 w 97"/>
                  <a:gd name="T5" fmla="*/ 19 h 153"/>
                  <a:gd name="T6" fmla="*/ 78 w 97"/>
                  <a:gd name="T7" fmla="*/ 43 h 153"/>
                  <a:gd name="T8" fmla="*/ 91 w 97"/>
                  <a:gd name="T9" fmla="*/ 72 h 153"/>
                  <a:gd name="T10" fmla="*/ 96 w 97"/>
                  <a:gd name="T11" fmla="*/ 111 h 153"/>
                  <a:gd name="T12" fmla="*/ 88 w 97"/>
                  <a:gd name="T13" fmla="*/ 136 h 153"/>
                  <a:gd name="T14" fmla="*/ 79 w 97"/>
                  <a:gd name="T15" fmla="*/ 150 h 153"/>
                  <a:gd name="T16" fmla="*/ 57 w 97"/>
                  <a:gd name="T17" fmla="*/ 153 h 153"/>
                  <a:gd name="T18" fmla="*/ 36 w 97"/>
                  <a:gd name="T19" fmla="*/ 147 h 153"/>
                  <a:gd name="T20" fmla="*/ 19 w 97"/>
                  <a:gd name="T21" fmla="*/ 123 h 153"/>
                  <a:gd name="T22" fmla="*/ 3 w 97"/>
                  <a:gd name="T23" fmla="*/ 79 h 153"/>
                  <a:gd name="T24" fmla="*/ 1 w 97"/>
                  <a:gd name="T25" fmla="*/ 39 h 153"/>
                  <a:gd name="T26" fmla="*/ 6 w 97"/>
                  <a:gd name="T27" fmla="*/ 12 h 153"/>
                  <a:gd name="T28" fmla="*/ 19 w 97"/>
                  <a:gd name="T29" fmla="*/ 1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53">
                    <a:moveTo>
                      <a:pt x="19" y="1"/>
                    </a:moveTo>
                    <a:cubicBezTo>
                      <a:pt x="24" y="0"/>
                      <a:pt x="32" y="3"/>
                      <a:pt x="39" y="6"/>
                    </a:cubicBezTo>
                    <a:cubicBezTo>
                      <a:pt x="46" y="9"/>
                      <a:pt x="54" y="13"/>
                      <a:pt x="60" y="19"/>
                    </a:cubicBezTo>
                    <a:cubicBezTo>
                      <a:pt x="66" y="25"/>
                      <a:pt x="73" y="34"/>
                      <a:pt x="78" y="43"/>
                    </a:cubicBezTo>
                    <a:cubicBezTo>
                      <a:pt x="83" y="52"/>
                      <a:pt x="88" y="61"/>
                      <a:pt x="91" y="72"/>
                    </a:cubicBezTo>
                    <a:cubicBezTo>
                      <a:pt x="94" y="83"/>
                      <a:pt x="97" y="100"/>
                      <a:pt x="96" y="111"/>
                    </a:cubicBezTo>
                    <a:cubicBezTo>
                      <a:pt x="95" y="122"/>
                      <a:pt x="91" y="130"/>
                      <a:pt x="88" y="136"/>
                    </a:cubicBezTo>
                    <a:cubicBezTo>
                      <a:pt x="85" y="142"/>
                      <a:pt x="84" y="147"/>
                      <a:pt x="79" y="150"/>
                    </a:cubicBezTo>
                    <a:cubicBezTo>
                      <a:pt x="74" y="153"/>
                      <a:pt x="64" y="153"/>
                      <a:pt x="57" y="153"/>
                    </a:cubicBezTo>
                    <a:cubicBezTo>
                      <a:pt x="50" y="153"/>
                      <a:pt x="42" y="152"/>
                      <a:pt x="36" y="147"/>
                    </a:cubicBezTo>
                    <a:cubicBezTo>
                      <a:pt x="30" y="142"/>
                      <a:pt x="24" y="134"/>
                      <a:pt x="19" y="123"/>
                    </a:cubicBezTo>
                    <a:cubicBezTo>
                      <a:pt x="14" y="112"/>
                      <a:pt x="6" y="93"/>
                      <a:pt x="3" y="79"/>
                    </a:cubicBezTo>
                    <a:cubicBezTo>
                      <a:pt x="0" y="65"/>
                      <a:pt x="1" y="50"/>
                      <a:pt x="1" y="39"/>
                    </a:cubicBezTo>
                    <a:cubicBezTo>
                      <a:pt x="1" y="28"/>
                      <a:pt x="2" y="18"/>
                      <a:pt x="6" y="12"/>
                    </a:cubicBezTo>
                    <a:cubicBezTo>
                      <a:pt x="10" y="6"/>
                      <a:pt x="14" y="2"/>
                      <a:pt x="19"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71" name="Freeform 63"/>
              <p:cNvSpPr>
                <a:spLocks/>
              </p:cNvSpPr>
              <p:nvPr/>
            </p:nvSpPr>
            <p:spPr bwMode="auto">
              <a:xfrm flipH="1">
                <a:off x="4561" y="1624"/>
                <a:ext cx="86" cy="235"/>
              </a:xfrm>
              <a:custGeom>
                <a:avLst/>
                <a:gdLst>
                  <a:gd name="T0" fmla="*/ 30 w 86"/>
                  <a:gd name="T1" fmla="*/ 1 h 235"/>
                  <a:gd name="T2" fmla="*/ 51 w 86"/>
                  <a:gd name="T3" fmla="*/ 13 h 235"/>
                  <a:gd name="T4" fmla="*/ 64 w 86"/>
                  <a:gd name="T5" fmla="*/ 34 h 235"/>
                  <a:gd name="T6" fmla="*/ 79 w 86"/>
                  <a:gd name="T7" fmla="*/ 68 h 235"/>
                  <a:gd name="T8" fmla="*/ 82 w 86"/>
                  <a:gd name="T9" fmla="*/ 101 h 235"/>
                  <a:gd name="T10" fmla="*/ 85 w 86"/>
                  <a:gd name="T11" fmla="*/ 148 h 235"/>
                  <a:gd name="T12" fmla="*/ 85 w 86"/>
                  <a:gd name="T13" fmla="*/ 190 h 235"/>
                  <a:gd name="T14" fmla="*/ 81 w 86"/>
                  <a:gd name="T15" fmla="*/ 211 h 235"/>
                  <a:gd name="T16" fmla="*/ 64 w 86"/>
                  <a:gd name="T17" fmla="*/ 227 h 235"/>
                  <a:gd name="T18" fmla="*/ 45 w 86"/>
                  <a:gd name="T19" fmla="*/ 235 h 235"/>
                  <a:gd name="T20" fmla="*/ 30 w 86"/>
                  <a:gd name="T21" fmla="*/ 229 h 235"/>
                  <a:gd name="T22" fmla="*/ 15 w 86"/>
                  <a:gd name="T23" fmla="*/ 217 h 235"/>
                  <a:gd name="T24" fmla="*/ 9 w 86"/>
                  <a:gd name="T25" fmla="*/ 197 h 235"/>
                  <a:gd name="T26" fmla="*/ 3 w 86"/>
                  <a:gd name="T27" fmla="*/ 158 h 235"/>
                  <a:gd name="T28" fmla="*/ 0 w 86"/>
                  <a:gd name="T29" fmla="*/ 104 h 235"/>
                  <a:gd name="T30" fmla="*/ 1 w 86"/>
                  <a:gd name="T31" fmla="*/ 50 h 235"/>
                  <a:gd name="T32" fmla="*/ 7 w 86"/>
                  <a:gd name="T33" fmla="*/ 14 h 235"/>
                  <a:gd name="T34" fmla="*/ 18 w 86"/>
                  <a:gd name="T35" fmla="*/ 4 h 235"/>
                  <a:gd name="T36" fmla="*/ 30 w 86"/>
                  <a:gd name="T37" fmla="*/ 1 h 2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235">
                    <a:moveTo>
                      <a:pt x="30" y="1"/>
                    </a:moveTo>
                    <a:cubicBezTo>
                      <a:pt x="35" y="2"/>
                      <a:pt x="45" y="8"/>
                      <a:pt x="51" y="13"/>
                    </a:cubicBezTo>
                    <a:cubicBezTo>
                      <a:pt x="57" y="18"/>
                      <a:pt x="59" y="25"/>
                      <a:pt x="64" y="34"/>
                    </a:cubicBezTo>
                    <a:cubicBezTo>
                      <a:pt x="69" y="43"/>
                      <a:pt x="76" y="57"/>
                      <a:pt x="79" y="68"/>
                    </a:cubicBezTo>
                    <a:cubicBezTo>
                      <a:pt x="82" y="79"/>
                      <a:pt x="81" y="88"/>
                      <a:pt x="82" y="101"/>
                    </a:cubicBezTo>
                    <a:cubicBezTo>
                      <a:pt x="83" y="114"/>
                      <a:pt x="85" y="133"/>
                      <a:pt x="85" y="148"/>
                    </a:cubicBezTo>
                    <a:cubicBezTo>
                      <a:pt x="85" y="163"/>
                      <a:pt x="86" y="180"/>
                      <a:pt x="85" y="190"/>
                    </a:cubicBezTo>
                    <a:cubicBezTo>
                      <a:pt x="84" y="200"/>
                      <a:pt x="84" y="205"/>
                      <a:pt x="81" y="211"/>
                    </a:cubicBezTo>
                    <a:cubicBezTo>
                      <a:pt x="78" y="217"/>
                      <a:pt x="70" y="223"/>
                      <a:pt x="64" y="227"/>
                    </a:cubicBezTo>
                    <a:cubicBezTo>
                      <a:pt x="58" y="231"/>
                      <a:pt x="51" y="235"/>
                      <a:pt x="45" y="235"/>
                    </a:cubicBezTo>
                    <a:cubicBezTo>
                      <a:pt x="39" y="235"/>
                      <a:pt x="35" y="232"/>
                      <a:pt x="30" y="229"/>
                    </a:cubicBezTo>
                    <a:cubicBezTo>
                      <a:pt x="25" y="226"/>
                      <a:pt x="18" y="222"/>
                      <a:pt x="15" y="217"/>
                    </a:cubicBezTo>
                    <a:cubicBezTo>
                      <a:pt x="12" y="212"/>
                      <a:pt x="11" y="207"/>
                      <a:pt x="9" y="197"/>
                    </a:cubicBezTo>
                    <a:cubicBezTo>
                      <a:pt x="7" y="187"/>
                      <a:pt x="4" y="173"/>
                      <a:pt x="3" y="158"/>
                    </a:cubicBezTo>
                    <a:cubicBezTo>
                      <a:pt x="2" y="143"/>
                      <a:pt x="0" y="122"/>
                      <a:pt x="0" y="104"/>
                    </a:cubicBezTo>
                    <a:cubicBezTo>
                      <a:pt x="0" y="86"/>
                      <a:pt x="0" y="65"/>
                      <a:pt x="1" y="50"/>
                    </a:cubicBezTo>
                    <a:cubicBezTo>
                      <a:pt x="2" y="35"/>
                      <a:pt x="4" y="22"/>
                      <a:pt x="7" y="14"/>
                    </a:cubicBezTo>
                    <a:cubicBezTo>
                      <a:pt x="10" y="6"/>
                      <a:pt x="14" y="6"/>
                      <a:pt x="18" y="4"/>
                    </a:cubicBezTo>
                    <a:cubicBezTo>
                      <a:pt x="22" y="2"/>
                      <a:pt x="25" y="0"/>
                      <a:pt x="30"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72" name="Freeform 64"/>
              <p:cNvSpPr>
                <a:spLocks/>
              </p:cNvSpPr>
              <p:nvPr/>
            </p:nvSpPr>
            <p:spPr bwMode="auto">
              <a:xfrm rot="1061454" flipH="1">
                <a:off x="4571" y="1478"/>
                <a:ext cx="45" cy="15"/>
              </a:xfrm>
              <a:custGeom>
                <a:avLst/>
                <a:gdLst>
                  <a:gd name="T0" fmla="*/ 0 w 45"/>
                  <a:gd name="T1" fmla="*/ 0 h 15"/>
                  <a:gd name="T2" fmla="*/ 45 w 45"/>
                  <a:gd name="T3" fmla="*/ 3 h 15"/>
                  <a:gd name="T4" fmla="*/ 45 w 45"/>
                  <a:gd name="T5" fmla="*/ 15 h 15"/>
                  <a:gd name="T6" fmla="*/ 0 w 45"/>
                  <a:gd name="T7" fmla="*/ 12 h 15"/>
                  <a:gd name="T8" fmla="*/ 0 w 45"/>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5">
                    <a:moveTo>
                      <a:pt x="0" y="0"/>
                    </a:moveTo>
                    <a:lnTo>
                      <a:pt x="45" y="3"/>
                    </a:lnTo>
                    <a:lnTo>
                      <a:pt x="45" y="15"/>
                    </a:lnTo>
                    <a:lnTo>
                      <a:pt x="0" y="12"/>
                    </a:lnTo>
                    <a:lnTo>
                      <a:pt x="0" y="0"/>
                    </a:ln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73" name="Freeform 65"/>
              <p:cNvSpPr>
                <a:spLocks/>
              </p:cNvSpPr>
              <p:nvPr/>
            </p:nvSpPr>
            <p:spPr bwMode="auto">
              <a:xfrm flipH="1">
                <a:off x="4486" y="1839"/>
                <a:ext cx="111" cy="282"/>
              </a:xfrm>
              <a:custGeom>
                <a:avLst/>
                <a:gdLst>
                  <a:gd name="T0" fmla="*/ 4 w 111"/>
                  <a:gd name="T1" fmla="*/ 21 h 282"/>
                  <a:gd name="T2" fmla="*/ 28 w 111"/>
                  <a:gd name="T3" fmla="*/ 44 h 282"/>
                  <a:gd name="T4" fmla="*/ 53 w 111"/>
                  <a:gd name="T5" fmla="*/ 69 h 282"/>
                  <a:gd name="T6" fmla="*/ 80 w 111"/>
                  <a:gd name="T7" fmla="*/ 111 h 282"/>
                  <a:gd name="T8" fmla="*/ 92 w 111"/>
                  <a:gd name="T9" fmla="*/ 144 h 282"/>
                  <a:gd name="T10" fmla="*/ 92 w 111"/>
                  <a:gd name="T11" fmla="*/ 176 h 282"/>
                  <a:gd name="T12" fmla="*/ 85 w 111"/>
                  <a:gd name="T13" fmla="*/ 206 h 282"/>
                  <a:gd name="T14" fmla="*/ 76 w 111"/>
                  <a:gd name="T15" fmla="*/ 237 h 282"/>
                  <a:gd name="T16" fmla="*/ 68 w 111"/>
                  <a:gd name="T17" fmla="*/ 255 h 282"/>
                  <a:gd name="T18" fmla="*/ 64 w 111"/>
                  <a:gd name="T19" fmla="*/ 267 h 282"/>
                  <a:gd name="T20" fmla="*/ 64 w 111"/>
                  <a:gd name="T21" fmla="*/ 279 h 282"/>
                  <a:gd name="T22" fmla="*/ 76 w 111"/>
                  <a:gd name="T23" fmla="*/ 278 h 282"/>
                  <a:gd name="T24" fmla="*/ 80 w 111"/>
                  <a:gd name="T25" fmla="*/ 255 h 282"/>
                  <a:gd name="T26" fmla="*/ 88 w 111"/>
                  <a:gd name="T27" fmla="*/ 243 h 282"/>
                  <a:gd name="T28" fmla="*/ 95 w 111"/>
                  <a:gd name="T29" fmla="*/ 225 h 282"/>
                  <a:gd name="T30" fmla="*/ 106 w 111"/>
                  <a:gd name="T31" fmla="*/ 191 h 282"/>
                  <a:gd name="T32" fmla="*/ 110 w 111"/>
                  <a:gd name="T33" fmla="*/ 174 h 282"/>
                  <a:gd name="T34" fmla="*/ 109 w 111"/>
                  <a:gd name="T35" fmla="*/ 147 h 282"/>
                  <a:gd name="T36" fmla="*/ 100 w 111"/>
                  <a:gd name="T37" fmla="*/ 116 h 282"/>
                  <a:gd name="T38" fmla="*/ 86 w 111"/>
                  <a:gd name="T39" fmla="*/ 80 h 282"/>
                  <a:gd name="T40" fmla="*/ 67 w 111"/>
                  <a:gd name="T41" fmla="*/ 50 h 282"/>
                  <a:gd name="T42" fmla="*/ 50 w 111"/>
                  <a:gd name="T43" fmla="*/ 26 h 282"/>
                  <a:gd name="T44" fmla="*/ 35 w 111"/>
                  <a:gd name="T45" fmla="*/ 12 h 282"/>
                  <a:gd name="T46" fmla="*/ 26 w 111"/>
                  <a:gd name="T47" fmla="*/ 5 h 282"/>
                  <a:gd name="T48" fmla="*/ 13 w 111"/>
                  <a:gd name="T49" fmla="*/ 0 h 282"/>
                  <a:gd name="T50" fmla="*/ 5 w 111"/>
                  <a:gd name="T51" fmla="*/ 8 h 282"/>
                  <a:gd name="T52" fmla="*/ 4 w 111"/>
                  <a:gd name="T53" fmla="*/ 21 h 2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1" h="282">
                    <a:moveTo>
                      <a:pt x="4" y="21"/>
                    </a:moveTo>
                    <a:cubicBezTo>
                      <a:pt x="8" y="27"/>
                      <a:pt x="20" y="36"/>
                      <a:pt x="28" y="44"/>
                    </a:cubicBezTo>
                    <a:cubicBezTo>
                      <a:pt x="36" y="52"/>
                      <a:pt x="44" y="58"/>
                      <a:pt x="53" y="69"/>
                    </a:cubicBezTo>
                    <a:cubicBezTo>
                      <a:pt x="62" y="80"/>
                      <a:pt x="74" y="99"/>
                      <a:pt x="80" y="111"/>
                    </a:cubicBezTo>
                    <a:cubicBezTo>
                      <a:pt x="86" y="123"/>
                      <a:pt x="90" y="133"/>
                      <a:pt x="92" y="144"/>
                    </a:cubicBezTo>
                    <a:cubicBezTo>
                      <a:pt x="94" y="155"/>
                      <a:pt x="93" y="166"/>
                      <a:pt x="92" y="176"/>
                    </a:cubicBezTo>
                    <a:cubicBezTo>
                      <a:pt x="91" y="186"/>
                      <a:pt x="88" y="196"/>
                      <a:pt x="85" y="206"/>
                    </a:cubicBezTo>
                    <a:cubicBezTo>
                      <a:pt x="82" y="216"/>
                      <a:pt x="79" y="229"/>
                      <a:pt x="76" y="237"/>
                    </a:cubicBezTo>
                    <a:cubicBezTo>
                      <a:pt x="73" y="245"/>
                      <a:pt x="70" y="250"/>
                      <a:pt x="68" y="255"/>
                    </a:cubicBezTo>
                    <a:cubicBezTo>
                      <a:pt x="66" y="260"/>
                      <a:pt x="65" y="263"/>
                      <a:pt x="64" y="267"/>
                    </a:cubicBezTo>
                    <a:cubicBezTo>
                      <a:pt x="63" y="271"/>
                      <a:pt x="62" y="277"/>
                      <a:pt x="64" y="279"/>
                    </a:cubicBezTo>
                    <a:cubicBezTo>
                      <a:pt x="66" y="281"/>
                      <a:pt x="73" y="282"/>
                      <a:pt x="76" y="278"/>
                    </a:cubicBezTo>
                    <a:cubicBezTo>
                      <a:pt x="79" y="274"/>
                      <a:pt x="78" y="261"/>
                      <a:pt x="80" y="255"/>
                    </a:cubicBezTo>
                    <a:cubicBezTo>
                      <a:pt x="82" y="249"/>
                      <a:pt x="85" y="248"/>
                      <a:pt x="88" y="243"/>
                    </a:cubicBezTo>
                    <a:cubicBezTo>
                      <a:pt x="91" y="238"/>
                      <a:pt x="92" y="234"/>
                      <a:pt x="95" y="225"/>
                    </a:cubicBezTo>
                    <a:cubicBezTo>
                      <a:pt x="98" y="216"/>
                      <a:pt x="104" y="199"/>
                      <a:pt x="106" y="191"/>
                    </a:cubicBezTo>
                    <a:cubicBezTo>
                      <a:pt x="108" y="183"/>
                      <a:pt x="109" y="181"/>
                      <a:pt x="110" y="174"/>
                    </a:cubicBezTo>
                    <a:cubicBezTo>
                      <a:pt x="111" y="167"/>
                      <a:pt x="111" y="157"/>
                      <a:pt x="109" y="147"/>
                    </a:cubicBezTo>
                    <a:cubicBezTo>
                      <a:pt x="107" y="137"/>
                      <a:pt x="104" y="127"/>
                      <a:pt x="100" y="116"/>
                    </a:cubicBezTo>
                    <a:cubicBezTo>
                      <a:pt x="96" y="105"/>
                      <a:pt x="91" y="91"/>
                      <a:pt x="86" y="80"/>
                    </a:cubicBezTo>
                    <a:cubicBezTo>
                      <a:pt x="81" y="69"/>
                      <a:pt x="73" y="59"/>
                      <a:pt x="67" y="50"/>
                    </a:cubicBezTo>
                    <a:cubicBezTo>
                      <a:pt x="61" y="41"/>
                      <a:pt x="55" y="32"/>
                      <a:pt x="50" y="26"/>
                    </a:cubicBezTo>
                    <a:cubicBezTo>
                      <a:pt x="45" y="20"/>
                      <a:pt x="39" y="15"/>
                      <a:pt x="35" y="12"/>
                    </a:cubicBezTo>
                    <a:cubicBezTo>
                      <a:pt x="31" y="9"/>
                      <a:pt x="30" y="7"/>
                      <a:pt x="26" y="5"/>
                    </a:cubicBezTo>
                    <a:cubicBezTo>
                      <a:pt x="22" y="3"/>
                      <a:pt x="16" y="0"/>
                      <a:pt x="13" y="0"/>
                    </a:cubicBezTo>
                    <a:cubicBezTo>
                      <a:pt x="10" y="0"/>
                      <a:pt x="6" y="4"/>
                      <a:pt x="5" y="8"/>
                    </a:cubicBezTo>
                    <a:cubicBezTo>
                      <a:pt x="4" y="12"/>
                      <a:pt x="0" y="15"/>
                      <a:pt x="4" y="2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74" name="Freeform 66"/>
              <p:cNvSpPr>
                <a:spLocks/>
              </p:cNvSpPr>
              <p:nvPr/>
            </p:nvSpPr>
            <p:spPr bwMode="auto">
              <a:xfrm flipH="1">
                <a:off x="4590" y="1840"/>
                <a:ext cx="79" cy="267"/>
              </a:xfrm>
              <a:custGeom>
                <a:avLst/>
                <a:gdLst>
                  <a:gd name="T0" fmla="*/ 67 w 79"/>
                  <a:gd name="T1" fmla="*/ 20 h 267"/>
                  <a:gd name="T2" fmla="*/ 56 w 79"/>
                  <a:gd name="T3" fmla="*/ 44 h 267"/>
                  <a:gd name="T4" fmla="*/ 52 w 79"/>
                  <a:gd name="T5" fmla="*/ 65 h 267"/>
                  <a:gd name="T6" fmla="*/ 40 w 79"/>
                  <a:gd name="T7" fmla="*/ 97 h 267"/>
                  <a:gd name="T8" fmla="*/ 34 w 79"/>
                  <a:gd name="T9" fmla="*/ 118 h 267"/>
                  <a:gd name="T10" fmla="*/ 29 w 79"/>
                  <a:gd name="T11" fmla="*/ 128 h 267"/>
                  <a:gd name="T12" fmla="*/ 20 w 79"/>
                  <a:gd name="T13" fmla="*/ 149 h 267"/>
                  <a:gd name="T14" fmla="*/ 19 w 79"/>
                  <a:gd name="T15" fmla="*/ 160 h 267"/>
                  <a:gd name="T16" fmla="*/ 20 w 79"/>
                  <a:gd name="T17" fmla="*/ 179 h 267"/>
                  <a:gd name="T18" fmla="*/ 28 w 79"/>
                  <a:gd name="T19" fmla="*/ 193 h 267"/>
                  <a:gd name="T20" fmla="*/ 44 w 79"/>
                  <a:gd name="T21" fmla="*/ 215 h 267"/>
                  <a:gd name="T22" fmla="*/ 59 w 79"/>
                  <a:gd name="T23" fmla="*/ 239 h 267"/>
                  <a:gd name="T24" fmla="*/ 76 w 79"/>
                  <a:gd name="T25" fmla="*/ 253 h 267"/>
                  <a:gd name="T26" fmla="*/ 77 w 79"/>
                  <a:gd name="T27" fmla="*/ 265 h 267"/>
                  <a:gd name="T28" fmla="*/ 67 w 79"/>
                  <a:gd name="T29" fmla="*/ 263 h 267"/>
                  <a:gd name="T30" fmla="*/ 53 w 79"/>
                  <a:gd name="T31" fmla="*/ 259 h 267"/>
                  <a:gd name="T32" fmla="*/ 49 w 79"/>
                  <a:gd name="T33" fmla="*/ 248 h 267"/>
                  <a:gd name="T34" fmla="*/ 43 w 79"/>
                  <a:gd name="T35" fmla="*/ 235 h 267"/>
                  <a:gd name="T36" fmla="*/ 34 w 79"/>
                  <a:gd name="T37" fmla="*/ 221 h 267"/>
                  <a:gd name="T38" fmla="*/ 14 w 79"/>
                  <a:gd name="T39" fmla="*/ 200 h 267"/>
                  <a:gd name="T40" fmla="*/ 4 w 79"/>
                  <a:gd name="T41" fmla="*/ 176 h 267"/>
                  <a:gd name="T42" fmla="*/ 1 w 79"/>
                  <a:gd name="T43" fmla="*/ 166 h 267"/>
                  <a:gd name="T44" fmla="*/ 2 w 79"/>
                  <a:gd name="T45" fmla="*/ 146 h 267"/>
                  <a:gd name="T46" fmla="*/ 13 w 79"/>
                  <a:gd name="T47" fmla="*/ 110 h 267"/>
                  <a:gd name="T48" fmla="*/ 20 w 79"/>
                  <a:gd name="T49" fmla="*/ 76 h 267"/>
                  <a:gd name="T50" fmla="*/ 32 w 79"/>
                  <a:gd name="T51" fmla="*/ 29 h 267"/>
                  <a:gd name="T52" fmla="*/ 43 w 79"/>
                  <a:gd name="T53" fmla="*/ 8 h 267"/>
                  <a:gd name="T54" fmla="*/ 55 w 79"/>
                  <a:gd name="T55" fmla="*/ 1 h 267"/>
                  <a:gd name="T56" fmla="*/ 67 w 79"/>
                  <a:gd name="T57" fmla="*/ 5 h 267"/>
                  <a:gd name="T58" fmla="*/ 67 w 79"/>
                  <a:gd name="T59" fmla="*/ 20 h 2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9" h="267">
                    <a:moveTo>
                      <a:pt x="67" y="20"/>
                    </a:moveTo>
                    <a:cubicBezTo>
                      <a:pt x="65" y="26"/>
                      <a:pt x="58" y="37"/>
                      <a:pt x="56" y="44"/>
                    </a:cubicBezTo>
                    <a:cubicBezTo>
                      <a:pt x="54" y="51"/>
                      <a:pt x="55" y="56"/>
                      <a:pt x="52" y="65"/>
                    </a:cubicBezTo>
                    <a:cubicBezTo>
                      <a:pt x="49" y="74"/>
                      <a:pt x="43" y="88"/>
                      <a:pt x="40" y="97"/>
                    </a:cubicBezTo>
                    <a:cubicBezTo>
                      <a:pt x="37" y="106"/>
                      <a:pt x="36" y="113"/>
                      <a:pt x="34" y="118"/>
                    </a:cubicBezTo>
                    <a:cubicBezTo>
                      <a:pt x="32" y="123"/>
                      <a:pt x="31" y="123"/>
                      <a:pt x="29" y="128"/>
                    </a:cubicBezTo>
                    <a:cubicBezTo>
                      <a:pt x="27" y="133"/>
                      <a:pt x="22" y="144"/>
                      <a:pt x="20" y="149"/>
                    </a:cubicBezTo>
                    <a:cubicBezTo>
                      <a:pt x="18" y="154"/>
                      <a:pt x="19" y="155"/>
                      <a:pt x="19" y="160"/>
                    </a:cubicBezTo>
                    <a:cubicBezTo>
                      <a:pt x="19" y="165"/>
                      <a:pt x="19" y="174"/>
                      <a:pt x="20" y="179"/>
                    </a:cubicBezTo>
                    <a:cubicBezTo>
                      <a:pt x="21" y="184"/>
                      <a:pt x="24" y="187"/>
                      <a:pt x="28" y="193"/>
                    </a:cubicBezTo>
                    <a:cubicBezTo>
                      <a:pt x="32" y="199"/>
                      <a:pt x="39" y="207"/>
                      <a:pt x="44" y="215"/>
                    </a:cubicBezTo>
                    <a:cubicBezTo>
                      <a:pt x="49" y="223"/>
                      <a:pt x="54" y="233"/>
                      <a:pt x="59" y="239"/>
                    </a:cubicBezTo>
                    <a:cubicBezTo>
                      <a:pt x="64" y="245"/>
                      <a:pt x="73" y="249"/>
                      <a:pt x="76" y="253"/>
                    </a:cubicBezTo>
                    <a:cubicBezTo>
                      <a:pt x="79" y="257"/>
                      <a:pt x="78" y="263"/>
                      <a:pt x="77" y="265"/>
                    </a:cubicBezTo>
                    <a:cubicBezTo>
                      <a:pt x="76" y="267"/>
                      <a:pt x="71" y="264"/>
                      <a:pt x="67" y="263"/>
                    </a:cubicBezTo>
                    <a:cubicBezTo>
                      <a:pt x="63" y="262"/>
                      <a:pt x="56" y="262"/>
                      <a:pt x="53" y="259"/>
                    </a:cubicBezTo>
                    <a:cubicBezTo>
                      <a:pt x="50" y="256"/>
                      <a:pt x="51" y="252"/>
                      <a:pt x="49" y="248"/>
                    </a:cubicBezTo>
                    <a:cubicBezTo>
                      <a:pt x="47" y="244"/>
                      <a:pt x="45" y="239"/>
                      <a:pt x="43" y="235"/>
                    </a:cubicBezTo>
                    <a:cubicBezTo>
                      <a:pt x="41" y="231"/>
                      <a:pt x="39" y="227"/>
                      <a:pt x="34" y="221"/>
                    </a:cubicBezTo>
                    <a:cubicBezTo>
                      <a:pt x="29" y="215"/>
                      <a:pt x="19" y="208"/>
                      <a:pt x="14" y="200"/>
                    </a:cubicBezTo>
                    <a:cubicBezTo>
                      <a:pt x="9" y="192"/>
                      <a:pt x="6" y="182"/>
                      <a:pt x="4" y="176"/>
                    </a:cubicBezTo>
                    <a:cubicBezTo>
                      <a:pt x="2" y="170"/>
                      <a:pt x="1" y="171"/>
                      <a:pt x="1" y="166"/>
                    </a:cubicBezTo>
                    <a:cubicBezTo>
                      <a:pt x="1" y="161"/>
                      <a:pt x="0" y="155"/>
                      <a:pt x="2" y="146"/>
                    </a:cubicBezTo>
                    <a:cubicBezTo>
                      <a:pt x="4" y="137"/>
                      <a:pt x="10" y="122"/>
                      <a:pt x="13" y="110"/>
                    </a:cubicBezTo>
                    <a:cubicBezTo>
                      <a:pt x="16" y="98"/>
                      <a:pt x="17" y="89"/>
                      <a:pt x="20" y="76"/>
                    </a:cubicBezTo>
                    <a:cubicBezTo>
                      <a:pt x="23" y="63"/>
                      <a:pt x="28" y="40"/>
                      <a:pt x="32" y="29"/>
                    </a:cubicBezTo>
                    <a:cubicBezTo>
                      <a:pt x="36" y="18"/>
                      <a:pt x="39" y="13"/>
                      <a:pt x="43" y="8"/>
                    </a:cubicBezTo>
                    <a:cubicBezTo>
                      <a:pt x="47" y="3"/>
                      <a:pt x="51" y="2"/>
                      <a:pt x="55" y="1"/>
                    </a:cubicBezTo>
                    <a:cubicBezTo>
                      <a:pt x="59" y="0"/>
                      <a:pt x="65" y="2"/>
                      <a:pt x="67" y="5"/>
                    </a:cubicBezTo>
                    <a:cubicBezTo>
                      <a:pt x="69" y="8"/>
                      <a:pt x="69" y="14"/>
                      <a:pt x="67" y="20"/>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75" name="Freeform 67"/>
              <p:cNvSpPr>
                <a:spLocks/>
              </p:cNvSpPr>
              <p:nvPr/>
            </p:nvSpPr>
            <p:spPr bwMode="auto">
              <a:xfrm flipH="1">
                <a:off x="4443" y="2092"/>
                <a:ext cx="90" cy="31"/>
              </a:xfrm>
              <a:custGeom>
                <a:avLst/>
                <a:gdLst>
                  <a:gd name="T0" fmla="*/ 15 w 90"/>
                  <a:gd name="T1" fmla="*/ 14 h 31"/>
                  <a:gd name="T2" fmla="*/ 27 w 90"/>
                  <a:gd name="T3" fmla="*/ 7 h 31"/>
                  <a:gd name="T4" fmla="*/ 48 w 90"/>
                  <a:gd name="T5" fmla="*/ 4 h 31"/>
                  <a:gd name="T6" fmla="*/ 70 w 90"/>
                  <a:gd name="T7" fmla="*/ 4 h 31"/>
                  <a:gd name="T8" fmla="*/ 84 w 90"/>
                  <a:gd name="T9" fmla="*/ 2 h 31"/>
                  <a:gd name="T10" fmla="*/ 90 w 90"/>
                  <a:gd name="T11" fmla="*/ 13 h 31"/>
                  <a:gd name="T12" fmla="*/ 84 w 90"/>
                  <a:gd name="T13" fmla="*/ 25 h 31"/>
                  <a:gd name="T14" fmla="*/ 72 w 90"/>
                  <a:gd name="T15" fmla="*/ 31 h 31"/>
                  <a:gd name="T16" fmla="*/ 57 w 90"/>
                  <a:gd name="T17" fmla="*/ 25 h 31"/>
                  <a:gd name="T18" fmla="*/ 42 w 90"/>
                  <a:gd name="T19" fmla="*/ 25 h 31"/>
                  <a:gd name="T20" fmla="*/ 24 w 90"/>
                  <a:gd name="T21" fmla="*/ 23 h 31"/>
                  <a:gd name="T22" fmla="*/ 6 w 90"/>
                  <a:gd name="T23" fmla="*/ 26 h 31"/>
                  <a:gd name="T24" fmla="*/ 1 w 90"/>
                  <a:gd name="T25" fmla="*/ 17 h 31"/>
                  <a:gd name="T26" fmla="*/ 15 w 90"/>
                  <a:gd name="T27" fmla="*/ 14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 h="31">
                    <a:moveTo>
                      <a:pt x="15" y="14"/>
                    </a:moveTo>
                    <a:cubicBezTo>
                      <a:pt x="19" y="12"/>
                      <a:pt x="22" y="9"/>
                      <a:pt x="27" y="7"/>
                    </a:cubicBezTo>
                    <a:cubicBezTo>
                      <a:pt x="32" y="5"/>
                      <a:pt x="41" y="4"/>
                      <a:pt x="48" y="4"/>
                    </a:cubicBezTo>
                    <a:cubicBezTo>
                      <a:pt x="55" y="4"/>
                      <a:pt x="64" y="4"/>
                      <a:pt x="70" y="4"/>
                    </a:cubicBezTo>
                    <a:cubicBezTo>
                      <a:pt x="76" y="4"/>
                      <a:pt x="81" y="0"/>
                      <a:pt x="84" y="2"/>
                    </a:cubicBezTo>
                    <a:cubicBezTo>
                      <a:pt x="87" y="4"/>
                      <a:pt x="90" y="9"/>
                      <a:pt x="90" y="13"/>
                    </a:cubicBezTo>
                    <a:cubicBezTo>
                      <a:pt x="90" y="17"/>
                      <a:pt x="87" y="22"/>
                      <a:pt x="84" y="25"/>
                    </a:cubicBezTo>
                    <a:cubicBezTo>
                      <a:pt x="81" y="28"/>
                      <a:pt x="76" y="31"/>
                      <a:pt x="72" y="31"/>
                    </a:cubicBezTo>
                    <a:cubicBezTo>
                      <a:pt x="68" y="31"/>
                      <a:pt x="62" y="26"/>
                      <a:pt x="57" y="25"/>
                    </a:cubicBezTo>
                    <a:cubicBezTo>
                      <a:pt x="52" y="24"/>
                      <a:pt x="47" y="25"/>
                      <a:pt x="42" y="25"/>
                    </a:cubicBezTo>
                    <a:cubicBezTo>
                      <a:pt x="37" y="25"/>
                      <a:pt x="30" y="23"/>
                      <a:pt x="24" y="23"/>
                    </a:cubicBezTo>
                    <a:cubicBezTo>
                      <a:pt x="18" y="23"/>
                      <a:pt x="10" y="27"/>
                      <a:pt x="6" y="26"/>
                    </a:cubicBezTo>
                    <a:cubicBezTo>
                      <a:pt x="2" y="25"/>
                      <a:pt x="0" y="19"/>
                      <a:pt x="1" y="17"/>
                    </a:cubicBezTo>
                    <a:cubicBezTo>
                      <a:pt x="2" y="15"/>
                      <a:pt x="11" y="16"/>
                      <a:pt x="15" y="14"/>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76" name="Freeform 68"/>
              <p:cNvSpPr>
                <a:spLocks/>
              </p:cNvSpPr>
              <p:nvPr/>
            </p:nvSpPr>
            <p:spPr bwMode="auto">
              <a:xfrm flipH="1">
                <a:off x="4592" y="2095"/>
                <a:ext cx="106" cy="33"/>
              </a:xfrm>
              <a:custGeom>
                <a:avLst/>
                <a:gdLst>
                  <a:gd name="T0" fmla="*/ 15 w 106"/>
                  <a:gd name="T1" fmla="*/ 11 h 33"/>
                  <a:gd name="T2" fmla="*/ 0 w 106"/>
                  <a:gd name="T3" fmla="*/ 19 h 33"/>
                  <a:gd name="T4" fmla="*/ 15 w 106"/>
                  <a:gd name="T5" fmla="*/ 31 h 33"/>
                  <a:gd name="T6" fmla="*/ 28 w 106"/>
                  <a:gd name="T7" fmla="*/ 32 h 33"/>
                  <a:gd name="T8" fmla="*/ 49 w 106"/>
                  <a:gd name="T9" fmla="*/ 25 h 33"/>
                  <a:gd name="T10" fmla="*/ 58 w 106"/>
                  <a:gd name="T11" fmla="*/ 20 h 33"/>
                  <a:gd name="T12" fmla="*/ 67 w 106"/>
                  <a:gd name="T13" fmla="*/ 16 h 33"/>
                  <a:gd name="T14" fmla="*/ 79 w 106"/>
                  <a:gd name="T15" fmla="*/ 13 h 33"/>
                  <a:gd name="T16" fmla="*/ 96 w 106"/>
                  <a:gd name="T17" fmla="*/ 13 h 33"/>
                  <a:gd name="T18" fmla="*/ 106 w 106"/>
                  <a:gd name="T19" fmla="*/ 10 h 33"/>
                  <a:gd name="T20" fmla="*/ 96 w 106"/>
                  <a:gd name="T21" fmla="*/ 1 h 33"/>
                  <a:gd name="T22" fmla="*/ 85 w 106"/>
                  <a:gd name="T23" fmla="*/ 1 h 33"/>
                  <a:gd name="T24" fmla="*/ 66 w 106"/>
                  <a:gd name="T25" fmla="*/ 4 h 33"/>
                  <a:gd name="T26" fmla="*/ 46 w 106"/>
                  <a:gd name="T27" fmla="*/ 4 h 33"/>
                  <a:gd name="T28" fmla="*/ 30 w 106"/>
                  <a:gd name="T29" fmla="*/ 10 h 33"/>
                  <a:gd name="T30" fmla="*/ 15 w 106"/>
                  <a:gd name="T31" fmla="*/ 11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6" h="33">
                    <a:moveTo>
                      <a:pt x="15" y="11"/>
                    </a:moveTo>
                    <a:cubicBezTo>
                      <a:pt x="10" y="12"/>
                      <a:pt x="0" y="16"/>
                      <a:pt x="0" y="19"/>
                    </a:cubicBezTo>
                    <a:cubicBezTo>
                      <a:pt x="0" y="22"/>
                      <a:pt x="11" y="29"/>
                      <a:pt x="15" y="31"/>
                    </a:cubicBezTo>
                    <a:cubicBezTo>
                      <a:pt x="19" y="33"/>
                      <a:pt x="22" y="33"/>
                      <a:pt x="28" y="32"/>
                    </a:cubicBezTo>
                    <a:cubicBezTo>
                      <a:pt x="34" y="31"/>
                      <a:pt x="44" y="27"/>
                      <a:pt x="49" y="25"/>
                    </a:cubicBezTo>
                    <a:cubicBezTo>
                      <a:pt x="54" y="23"/>
                      <a:pt x="55" y="21"/>
                      <a:pt x="58" y="20"/>
                    </a:cubicBezTo>
                    <a:cubicBezTo>
                      <a:pt x="61" y="19"/>
                      <a:pt x="64" y="17"/>
                      <a:pt x="67" y="16"/>
                    </a:cubicBezTo>
                    <a:cubicBezTo>
                      <a:pt x="70" y="15"/>
                      <a:pt x="74" y="13"/>
                      <a:pt x="79" y="13"/>
                    </a:cubicBezTo>
                    <a:cubicBezTo>
                      <a:pt x="84" y="13"/>
                      <a:pt x="92" y="13"/>
                      <a:pt x="96" y="13"/>
                    </a:cubicBezTo>
                    <a:cubicBezTo>
                      <a:pt x="100" y="13"/>
                      <a:pt x="106" y="12"/>
                      <a:pt x="106" y="10"/>
                    </a:cubicBezTo>
                    <a:cubicBezTo>
                      <a:pt x="106" y="8"/>
                      <a:pt x="99" y="2"/>
                      <a:pt x="96" y="1"/>
                    </a:cubicBezTo>
                    <a:cubicBezTo>
                      <a:pt x="93" y="0"/>
                      <a:pt x="90" y="1"/>
                      <a:pt x="85" y="1"/>
                    </a:cubicBezTo>
                    <a:cubicBezTo>
                      <a:pt x="80" y="1"/>
                      <a:pt x="72" y="4"/>
                      <a:pt x="66" y="4"/>
                    </a:cubicBezTo>
                    <a:cubicBezTo>
                      <a:pt x="60" y="4"/>
                      <a:pt x="52" y="3"/>
                      <a:pt x="46" y="4"/>
                    </a:cubicBezTo>
                    <a:cubicBezTo>
                      <a:pt x="40" y="5"/>
                      <a:pt x="35" y="9"/>
                      <a:pt x="30" y="10"/>
                    </a:cubicBezTo>
                    <a:cubicBezTo>
                      <a:pt x="25" y="11"/>
                      <a:pt x="19" y="10"/>
                      <a:pt x="15" y="1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77" name="Freeform 69"/>
              <p:cNvSpPr>
                <a:spLocks/>
              </p:cNvSpPr>
              <p:nvPr/>
            </p:nvSpPr>
            <p:spPr bwMode="auto">
              <a:xfrm flipH="1">
                <a:off x="4638" y="1419"/>
                <a:ext cx="165" cy="248"/>
              </a:xfrm>
              <a:custGeom>
                <a:avLst/>
                <a:gdLst>
                  <a:gd name="T0" fmla="*/ 160 w 165"/>
                  <a:gd name="T1" fmla="*/ 222 h 248"/>
                  <a:gd name="T2" fmla="*/ 165 w 165"/>
                  <a:gd name="T3" fmla="*/ 231 h 248"/>
                  <a:gd name="T4" fmla="*/ 160 w 165"/>
                  <a:gd name="T5" fmla="*/ 243 h 248"/>
                  <a:gd name="T6" fmla="*/ 144 w 165"/>
                  <a:gd name="T7" fmla="*/ 248 h 248"/>
                  <a:gd name="T8" fmla="*/ 127 w 165"/>
                  <a:gd name="T9" fmla="*/ 240 h 248"/>
                  <a:gd name="T10" fmla="*/ 84 w 165"/>
                  <a:gd name="T11" fmla="*/ 219 h 248"/>
                  <a:gd name="T12" fmla="*/ 48 w 165"/>
                  <a:gd name="T13" fmla="*/ 204 h 248"/>
                  <a:gd name="T14" fmla="*/ 24 w 165"/>
                  <a:gd name="T15" fmla="*/ 188 h 248"/>
                  <a:gd name="T16" fmla="*/ 7 w 165"/>
                  <a:gd name="T17" fmla="*/ 170 h 248"/>
                  <a:gd name="T18" fmla="*/ 4 w 165"/>
                  <a:gd name="T19" fmla="*/ 149 h 248"/>
                  <a:gd name="T20" fmla="*/ 30 w 165"/>
                  <a:gd name="T21" fmla="*/ 101 h 248"/>
                  <a:gd name="T22" fmla="*/ 46 w 165"/>
                  <a:gd name="T23" fmla="*/ 69 h 248"/>
                  <a:gd name="T24" fmla="*/ 75 w 165"/>
                  <a:gd name="T25" fmla="*/ 30 h 248"/>
                  <a:gd name="T26" fmla="*/ 88 w 165"/>
                  <a:gd name="T27" fmla="*/ 15 h 248"/>
                  <a:gd name="T28" fmla="*/ 112 w 165"/>
                  <a:gd name="T29" fmla="*/ 5 h 248"/>
                  <a:gd name="T30" fmla="*/ 135 w 165"/>
                  <a:gd name="T31" fmla="*/ 0 h 248"/>
                  <a:gd name="T32" fmla="*/ 145 w 165"/>
                  <a:gd name="T33" fmla="*/ 8 h 248"/>
                  <a:gd name="T34" fmla="*/ 153 w 165"/>
                  <a:gd name="T35" fmla="*/ 21 h 248"/>
                  <a:gd name="T36" fmla="*/ 154 w 165"/>
                  <a:gd name="T37" fmla="*/ 36 h 248"/>
                  <a:gd name="T38" fmla="*/ 144 w 165"/>
                  <a:gd name="T39" fmla="*/ 32 h 248"/>
                  <a:gd name="T40" fmla="*/ 139 w 165"/>
                  <a:gd name="T41" fmla="*/ 20 h 248"/>
                  <a:gd name="T42" fmla="*/ 127 w 165"/>
                  <a:gd name="T43" fmla="*/ 14 h 248"/>
                  <a:gd name="T44" fmla="*/ 109 w 165"/>
                  <a:gd name="T45" fmla="*/ 20 h 248"/>
                  <a:gd name="T46" fmla="*/ 115 w 165"/>
                  <a:gd name="T47" fmla="*/ 26 h 248"/>
                  <a:gd name="T48" fmla="*/ 120 w 165"/>
                  <a:gd name="T49" fmla="*/ 35 h 248"/>
                  <a:gd name="T50" fmla="*/ 115 w 165"/>
                  <a:gd name="T51" fmla="*/ 48 h 248"/>
                  <a:gd name="T52" fmla="*/ 93 w 165"/>
                  <a:gd name="T53" fmla="*/ 51 h 248"/>
                  <a:gd name="T54" fmla="*/ 84 w 165"/>
                  <a:gd name="T55" fmla="*/ 44 h 248"/>
                  <a:gd name="T56" fmla="*/ 73 w 165"/>
                  <a:gd name="T57" fmla="*/ 50 h 248"/>
                  <a:gd name="T58" fmla="*/ 61 w 165"/>
                  <a:gd name="T59" fmla="*/ 72 h 248"/>
                  <a:gd name="T60" fmla="*/ 49 w 165"/>
                  <a:gd name="T61" fmla="*/ 96 h 248"/>
                  <a:gd name="T62" fmla="*/ 36 w 165"/>
                  <a:gd name="T63" fmla="*/ 122 h 248"/>
                  <a:gd name="T64" fmla="*/ 30 w 165"/>
                  <a:gd name="T65" fmla="*/ 152 h 248"/>
                  <a:gd name="T66" fmla="*/ 36 w 165"/>
                  <a:gd name="T67" fmla="*/ 171 h 248"/>
                  <a:gd name="T68" fmla="*/ 46 w 165"/>
                  <a:gd name="T69" fmla="*/ 183 h 248"/>
                  <a:gd name="T70" fmla="*/ 70 w 165"/>
                  <a:gd name="T71" fmla="*/ 194 h 248"/>
                  <a:gd name="T72" fmla="*/ 102 w 165"/>
                  <a:gd name="T73" fmla="*/ 203 h 248"/>
                  <a:gd name="T74" fmla="*/ 123 w 165"/>
                  <a:gd name="T75" fmla="*/ 207 h 248"/>
                  <a:gd name="T76" fmla="*/ 138 w 165"/>
                  <a:gd name="T77" fmla="*/ 212 h 248"/>
                  <a:gd name="T78" fmla="*/ 160 w 165"/>
                  <a:gd name="T79" fmla="*/ 222 h 2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5" h="248">
                    <a:moveTo>
                      <a:pt x="160" y="222"/>
                    </a:moveTo>
                    <a:cubicBezTo>
                      <a:pt x="164" y="225"/>
                      <a:pt x="165" y="228"/>
                      <a:pt x="165" y="231"/>
                    </a:cubicBezTo>
                    <a:cubicBezTo>
                      <a:pt x="165" y="234"/>
                      <a:pt x="163" y="240"/>
                      <a:pt x="160" y="243"/>
                    </a:cubicBezTo>
                    <a:cubicBezTo>
                      <a:pt x="157" y="246"/>
                      <a:pt x="149" y="248"/>
                      <a:pt x="144" y="248"/>
                    </a:cubicBezTo>
                    <a:cubicBezTo>
                      <a:pt x="139" y="248"/>
                      <a:pt x="137" y="245"/>
                      <a:pt x="127" y="240"/>
                    </a:cubicBezTo>
                    <a:cubicBezTo>
                      <a:pt x="117" y="235"/>
                      <a:pt x="97" y="225"/>
                      <a:pt x="84" y="219"/>
                    </a:cubicBezTo>
                    <a:cubicBezTo>
                      <a:pt x="71" y="213"/>
                      <a:pt x="58" y="209"/>
                      <a:pt x="48" y="204"/>
                    </a:cubicBezTo>
                    <a:cubicBezTo>
                      <a:pt x="38" y="199"/>
                      <a:pt x="31" y="194"/>
                      <a:pt x="24" y="188"/>
                    </a:cubicBezTo>
                    <a:cubicBezTo>
                      <a:pt x="17" y="182"/>
                      <a:pt x="10" y="176"/>
                      <a:pt x="7" y="170"/>
                    </a:cubicBezTo>
                    <a:cubicBezTo>
                      <a:pt x="4" y="164"/>
                      <a:pt x="0" y="161"/>
                      <a:pt x="4" y="149"/>
                    </a:cubicBezTo>
                    <a:cubicBezTo>
                      <a:pt x="8" y="137"/>
                      <a:pt x="23" y="114"/>
                      <a:pt x="30" y="101"/>
                    </a:cubicBezTo>
                    <a:cubicBezTo>
                      <a:pt x="37" y="88"/>
                      <a:pt x="39" y="81"/>
                      <a:pt x="46" y="69"/>
                    </a:cubicBezTo>
                    <a:cubicBezTo>
                      <a:pt x="53" y="57"/>
                      <a:pt x="68" y="39"/>
                      <a:pt x="75" y="30"/>
                    </a:cubicBezTo>
                    <a:cubicBezTo>
                      <a:pt x="82" y="21"/>
                      <a:pt x="82" y="19"/>
                      <a:pt x="88" y="15"/>
                    </a:cubicBezTo>
                    <a:cubicBezTo>
                      <a:pt x="94" y="11"/>
                      <a:pt x="104" y="7"/>
                      <a:pt x="112" y="5"/>
                    </a:cubicBezTo>
                    <a:cubicBezTo>
                      <a:pt x="120" y="3"/>
                      <a:pt x="130" y="0"/>
                      <a:pt x="135" y="0"/>
                    </a:cubicBezTo>
                    <a:cubicBezTo>
                      <a:pt x="140" y="0"/>
                      <a:pt x="142" y="5"/>
                      <a:pt x="145" y="8"/>
                    </a:cubicBezTo>
                    <a:cubicBezTo>
                      <a:pt x="148" y="11"/>
                      <a:pt x="152" y="16"/>
                      <a:pt x="153" y="21"/>
                    </a:cubicBezTo>
                    <a:cubicBezTo>
                      <a:pt x="154" y="26"/>
                      <a:pt x="155" y="34"/>
                      <a:pt x="154" y="36"/>
                    </a:cubicBezTo>
                    <a:cubicBezTo>
                      <a:pt x="153" y="38"/>
                      <a:pt x="146" y="35"/>
                      <a:pt x="144" y="32"/>
                    </a:cubicBezTo>
                    <a:cubicBezTo>
                      <a:pt x="142" y="29"/>
                      <a:pt x="142" y="23"/>
                      <a:pt x="139" y="20"/>
                    </a:cubicBezTo>
                    <a:cubicBezTo>
                      <a:pt x="136" y="17"/>
                      <a:pt x="132" y="14"/>
                      <a:pt x="127" y="14"/>
                    </a:cubicBezTo>
                    <a:cubicBezTo>
                      <a:pt x="122" y="14"/>
                      <a:pt x="111" y="18"/>
                      <a:pt x="109" y="20"/>
                    </a:cubicBezTo>
                    <a:cubicBezTo>
                      <a:pt x="107" y="22"/>
                      <a:pt x="113" y="24"/>
                      <a:pt x="115" y="26"/>
                    </a:cubicBezTo>
                    <a:cubicBezTo>
                      <a:pt x="117" y="28"/>
                      <a:pt x="120" y="31"/>
                      <a:pt x="120" y="35"/>
                    </a:cubicBezTo>
                    <a:cubicBezTo>
                      <a:pt x="120" y="39"/>
                      <a:pt x="119" y="45"/>
                      <a:pt x="115" y="48"/>
                    </a:cubicBezTo>
                    <a:cubicBezTo>
                      <a:pt x="111" y="51"/>
                      <a:pt x="98" y="52"/>
                      <a:pt x="93" y="51"/>
                    </a:cubicBezTo>
                    <a:cubicBezTo>
                      <a:pt x="88" y="50"/>
                      <a:pt x="87" y="44"/>
                      <a:pt x="84" y="44"/>
                    </a:cubicBezTo>
                    <a:cubicBezTo>
                      <a:pt x="81" y="44"/>
                      <a:pt x="77" y="45"/>
                      <a:pt x="73" y="50"/>
                    </a:cubicBezTo>
                    <a:cubicBezTo>
                      <a:pt x="69" y="55"/>
                      <a:pt x="65" y="64"/>
                      <a:pt x="61" y="72"/>
                    </a:cubicBezTo>
                    <a:cubicBezTo>
                      <a:pt x="57" y="80"/>
                      <a:pt x="53" y="88"/>
                      <a:pt x="49" y="96"/>
                    </a:cubicBezTo>
                    <a:cubicBezTo>
                      <a:pt x="45" y="104"/>
                      <a:pt x="39" y="113"/>
                      <a:pt x="36" y="122"/>
                    </a:cubicBezTo>
                    <a:cubicBezTo>
                      <a:pt x="33" y="131"/>
                      <a:pt x="30" y="144"/>
                      <a:pt x="30" y="152"/>
                    </a:cubicBezTo>
                    <a:cubicBezTo>
                      <a:pt x="30" y="160"/>
                      <a:pt x="33" y="166"/>
                      <a:pt x="36" y="171"/>
                    </a:cubicBezTo>
                    <a:cubicBezTo>
                      <a:pt x="39" y="176"/>
                      <a:pt x="40" y="179"/>
                      <a:pt x="46" y="183"/>
                    </a:cubicBezTo>
                    <a:cubicBezTo>
                      <a:pt x="52" y="187"/>
                      <a:pt x="61" y="191"/>
                      <a:pt x="70" y="194"/>
                    </a:cubicBezTo>
                    <a:cubicBezTo>
                      <a:pt x="79" y="197"/>
                      <a:pt x="93" y="201"/>
                      <a:pt x="102" y="203"/>
                    </a:cubicBezTo>
                    <a:cubicBezTo>
                      <a:pt x="111" y="205"/>
                      <a:pt x="117" y="206"/>
                      <a:pt x="123" y="207"/>
                    </a:cubicBezTo>
                    <a:cubicBezTo>
                      <a:pt x="129" y="208"/>
                      <a:pt x="132" y="210"/>
                      <a:pt x="138" y="212"/>
                    </a:cubicBezTo>
                    <a:cubicBezTo>
                      <a:pt x="144" y="214"/>
                      <a:pt x="156" y="219"/>
                      <a:pt x="160" y="222"/>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78" name="Freeform 70"/>
              <p:cNvSpPr>
                <a:spLocks/>
              </p:cNvSpPr>
              <p:nvPr/>
            </p:nvSpPr>
            <p:spPr bwMode="auto">
              <a:xfrm flipH="1">
                <a:off x="4479" y="1629"/>
                <a:ext cx="129" cy="181"/>
              </a:xfrm>
              <a:custGeom>
                <a:avLst/>
                <a:gdLst>
                  <a:gd name="T0" fmla="*/ 6 w 129"/>
                  <a:gd name="T1" fmla="*/ 3 h 181"/>
                  <a:gd name="T2" fmla="*/ 40 w 129"/>
                  <a:gd name="T3" fmla="*/ 6 h 181"/>
                  <a:gd name="T4" fmla="*/ 64 w 129"/>
                  <a:gd name="T5" fmla="*/ 11 h 181"/>
                  <a:gd name="T6" fmla="*/ 79 w 129"/>
                  <a:gd name="T7" fmla="*/ 20 h 181"/>
                  <a:gd name="T8" fmla="*/ 102 w 129"/>
                  <a:gd name="T9" fmla="*/ 33 h 181"/>
                  <a:gd name="T10" fmla="*/ 117 w 129"/>
                  <a:gd name="T11" fmla="*/ 44 h 181"/>
                  <a:gd name="T12" fmla="*/ 126 w 129"/>
                  <a:gd name="T13" fmla="*/ 60 h 181"/>
                  <a:gd name="T14" fmla="*/ 129 w 129"/>
                  <a:gd name="T15" fmla="*/ 71 h 181"/>
                  <a:gd name="T16" fmla="*/ 124 w 129"/>
                  <a:gd name="T17" fmla="*/ 80 h 181"/>
                  <a:gd name="T18" fmla="*/ 115 w 129"/>
                  <a:gd name="T19" fmla="*/ 99 h 181"/>
                  <a:gd name="T20" fmla="*/ 96 w 129"/>
                  <a:gd name="T21" fmla="*/ 113 h 181"/>
                  <a:gd name="T22" fmla="*/ 78 w 129"/>
                  <a:gd name="T23" fmla="*/ 123 h 181"/>
                  <a:gd name="T24" fmla="*/ 61 w 129"/>
                  <a:gd name="T25" fmla="*/ 134 h 181"/>
                  <a:gd name="T26" fmla="*/ 46 w 129"/>
                  <a:gd name="T27" fmla="*/ 135 h 181"/>
                  <a:gd name="T28" fmla="*/ 37 w 129"/>
                  <a:gd name="T29" fmla="*/ 146 h 181"/>
                  <a:gd name="T30" fmla="*/ 54 w 129"/>
                  <a:gd name="T31" fmla="*/ 152 h 181"/>
                  <a:gd name="T32" fmla="*/ 78 w 129"/>
                  <a:gd name="T33" fmla="*/ 159 h 181"/>
                  <a:gd name="T34" fmla="*/ 88 w 129"/>
                  <a:gd name="T35" fmla="*/ 164 h 181"/>
                  <a:gd name="T36" fmla="*/ 103 w 129"/>
                  <a:gd name="T37" fmla="*/ 170 h 181"/>
                  <a:gd name="T38" fmla="*/ 88 w 129"/>
                  <a:gd name="T39" fmla="*/ 180 h 181"/>
                  <a:gd name="T40" fmla="*/ 76 w 129"/>
                  <a:gd name="T41" fmla="*/ 179 h 181"/>
                  <a:gd name="T42" fmla="*/ 70 w 129"/>
                  <a:gd name="T43" fmla="*/ 167 h 181"/>
                  <a:gd name="T44" fmla="*/ 55 w 129"/>
                  <a:gd name="T45" fmla="*/ 161 h 181"/>
                  <a:gd name="T46" fmla="*/ 36 w 129"/>
                  <a:gd name="T47" fmla="*/ 156 h 181"/>
                  <a:gd name="T48" fmla="*/ 24 w 129"/>
                  <a:gd name="T49" fmla="*/ 138 h 181"/>
                  <a:gd name="T50" fmla="*/ 34 w 129"/>
                  <a:gd name="T51" fmla="*/ 129 h 181"/>
                  <a:gd name="T52" fmla="*/ 54 w 129"/>
                  <a:gd name="T53" fmla="*/ 123 h 181"/>
                  <a:gd name="T54" fmla="*/ 81 w 129"/>
                  <a:gd name="T55" fmla="*/ 113 h 181"/>
                  <a:gd name="T56" fmla="*/ 97 w 129"/>
                  <a:gd name="T57" fmla="*/ 90 h 181"/>
                  <a:gd name="T58" fmla="*/ 108 w 129"/>
                  <a:gd name="T59" fmla="*/ 77 h 181"/>
                  <a:gd name="T60" fmla="*/ 109 w 129"/>
                  <a:gd name="T61" fmla="*/ 65 h 181"/>
                  <a:gd name="T62" fmla="*/ 102 w 129"/>
                  <a:gd name="T63" fmla="*/ 53 h 181"/>
                  <a:gd name="T64" fmla="*/ 85 w 129"/>
                  <a:gd name="T65" fmla="*/ 39 h 181"/>
                  <a:gd name="T66" fmla="*/ 72 w 129"/>
                  <a:gd name="T67" fmla="*/ 33 h 181"/>
                  <a:gd name="T68" fmla="*/ 49 w 129"/>
                  <a:gd name="T69" fmla="*/ 27 h 181"/>
                  <a:gd name="T70" fmla="*/ 34 w 129"/>
                  <a:gd name="T71" fmla="*/ 27 h 181"/>
                  <a:gd name="T72" fmla="*/ 21 w 129"/>
                  <a:gd name="T73" fmla="*/ 27 h 181"/>
                  <a:gd name="T74" fmla="*/ 3 w 129"/>
                  <a:gd name="T75" fmla="*/ 23 h 181"/>
                  <a:gd name="T76" fmla="*/ 6 w 129"/>
                  <a:gd name="T77" fmla="*/ 3 h 1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9" h="181">
                    <a:moveTo>
                      <a:pt x="6" y="3"/>
                    </a:moveTo>
                    <a:cubicBezTo>
                      <a:pt x="12" y="0"/>
                      <a:pt x="30" y="5"/>
                      <a:pt x="40" y="6"/>
                    </a:cubicBezTo>
                    <a:cubicBezTo>
                      <a:pt x="50" y="7"/>
                      <a:pt x="58" y="9"/>
                      <a:pt x="64" y="11"/>
                    </a:cubicBezTo>
                    <a:cubicBezTo>
                      <a:pt x="70" y="13"/>
                      <a:pt x="73" y="16"/>
                      <a:pt x="79" y="20"/>
                    </a:cubicBezTo>
                    <a:cubicBezTo>
                      <a:pt x="85" y="24"/>
                      <a:pt x="96" y="29"/>
                      <a:pt x="102" y="33"/>
                    </a:cubicBezTo>
                    <a:cubicBezTo>
                      <a:pt x="108" y="37"/>
                      <a:pt x="113" y="39"/>
                      <a:pt x="117" y="44"/>
                    </a:cubicBezTo>
                    <a:cubicBezTo>
                      <a:pt x="121" y="49"/>
                      <a:pt x="124" y="56"/>
                      <a:pt x="126" y="60"/>
                    </a:cubicBezTo>
                    <a:cubicBezTo>
                      <a:pt x="128" y="64"/>
                      <a:pt x="129" y="68"/>
                      <a:pt x="129" y="71"/>
                    </a:cubicBezTo>
                    <a:cubicBezTo>
                      <a:pt x="129" y="74"/>
                      <a:pt x="126" y="75"/>
                      <a:pt x="124" y="80"/>
                    </a:cubicBezTo>
                    <a:cubicBezTo>
                      <a:pt x="122" y="85"/>
                      <a:pt x="120" y="93"/>
                      <a:pt x="115" y="99"/>
                    </a:cubicBezTo>
                    <a:cubicBezTo>
                      <a:pt x="110" y="105"/>
                      <a:pt x="102" y="109"/>
                      <a:pt x="96" y="113"/>
                    </a:cubicBezTo>
                    <a:cubicBezTo>
                      <a:pt x="90" y="117"/>
                      <a:pt x="84" y="120"/>
                      <a:pt x="78" y="123"/>
                    </a:cubicBezTo>
                    <a:cubicBezTo>
                      <a:pt x="72" y="126"/>
                      <a:pt x="66" y="132"/>
                      <a:pt x="61" y="134"/>
                    </a:cubicBezTo>
                    <a:cubicBezTo>
                      <a:pt x="56" y="136"/>
                      <a:pt x="50" y="133"/>
                      <a:pt x="46" y="135"/>
                    </a:cubicBezTo>
                    <a:cubicBezTo>
                      <a:pt x="42" y="137"/>
                      <a:pt x="36" y="143"/>
                      <a:pt x="37" y="146"/>
                    </a:cubicBezTo>
                    <a:cubicBezTo>
                      <a:pt x="38" y="149"/>
                      <a:pt x="47" y="150"/>
                      <a:pt x="54" y="152"/>
                    </a:cubicBezTo>
                    <a:cubicBezTo>
                      <a:pt x="61" y="154"/>
                      <a:pt x="72" y="157"/>
                      <a:pt x="78" y="159"/>
                    </a:cubicBezTo>
                    <a:cubicBezTo>
                      <a:pt x="84" y="161"/>
                      <a:pt x="84" y="162"/>
                      <a:pt x="88" y="164"/>
                    </a:cubicBezTo>
                    <a:cubicBezTo>
                      <a:pt x="92" y="166"/>
                      <a:pt x="103" y="167"/>
                      <a:pt x="103" y="170"/>
                    </a:cubicBezTo>
                    <a:cubicBezTo>
                      <a:pt x="103" y="173"/>
                      <a:pt x="92" y="179"/>
                      <a:pt x="88" y="180"/>
                    </a:cubicBezTo>
                    <a:cubicBezTo>
                      <a:pt x="84" y="181"/>
                      <a:pt x="79" y="181"/>
                      <a:pt x="76" y="179"/>
                    </a:cubicBezTo>
                    <a:cubicBezTo>
                      <a:pt x="73" y="177"/>
                      <a:pt x="74" y="170"/>
                      <a:pt x="70" y="167"/>
                    </a:cubicBezTo>
                    <a:cubicBezTo>
                      <a:pt x="66" y="164"/>
                      <a:pt x="61" y="163"/>
                      <a:pt x="55" y="161"/>
                    </a:cubicBezTo>
                    <a:cubicBezTo>
                      <a:pt x="49" y="159"/>
                      <a:pt x="41" y="160"/>
                      <a:pt x="36" y="156"/>
                    </a:cubicBezTo>
                    <a:cubicBezTo>
                      <a:pt x="31" y="152"/>
                      <a:pt x="24" y="142"/>
                      <a:pt x="24" y="138"/>
                    </a:cubicBezTo>
                    <a:cubicBezTo>
                      <a:pt x="24" y="134"/>
                      <a:pt x="29" y="131"/>
                      <a:pt x="34" y="129"/>
                    </a:cubicBezTo>
                    <a:cubicBezTo>
                      <a:pt x="39" y="127"/>
                      <a:pt x="46" y="126"/>
                      <a:pt x="54" y="123"/>
                    </a:cubicBezTo>
                    <a:cubicBezTo>
                      <a:pt x="62" y="120"/>
                      <a:pt x="74" y="119"/>
                      <a:pt x="81" y="113"/>
                    </a:cubicBezTo>
                    <a:cubicBezTo>
                      <a:pt x="88" y="107"/>
                      <a:pt x="92" y="96"/>
                      <a:pt x="97" y="90"/>
                    </a:cubicBezTo>
                    <a:cubicBezTo>
                      <a:pt x="102" y="84"/>
                      <a:pt x="106" y="81"/>
                      <a:pt x="108" y="77"/>
                    </a:cubicBezTo>
                    <a:cubicBezTo>
                      <a:pt x="110" y="73"/>
                      <a:pt x="110" y="69"/>
                      <a:pt x="109" y="65"/>
                    </a:cubicBezTo>
                    <a:cubicBezTo>
                      <a:pt x="108" y="61"/>
                      <a:pt x="106" y="57"/>
                      <a:pt x="102" y="53"/>
                    </a:cubicBezTo>
                    <a:cubicBezTo>
                      <a:pt x="98" y="49"/>
                      <a:pt x="90" y="42"/>
                      <a:pt x="85" y="39"/>
                    </a:cubicBezTo>
                    <a:cubicBezTo>
                      <a:pt x="80" y="36"/>
                      <a:pt x="78" y="35"/>
                      <a:pt x="72" y="33"/>
                    </a:cubicBezTo>
                    <a:cubicBezTo>
                      <a:pt x="66" y="31"/>
                      <a:pt x="55" y="28"/>
                      <a:pt x="49" y="27"/>
                    </a:cubicBezTo>
                    <a:cubicBezTo>
                      <a:pt x="43" y="26"/>
                      <a:pt x="39" y="27"/>
                      <a:pt x="34" y="27"/>
                    </a:cubicBezTo>
                    <a:cubicBezTo>
                      <a:pt x="29" y="27"/>
                      <a:pt x="26" y="28"/>
                      <a:pt x="21" y="27"/>
                    </a:cubicBezTo>
                    <a:cubicBezTo>
                      <a:pt x="16" y="26"/>
                      <a:pt x="5" y="26"/>
                      <a:pt x="3" y="23"/>
                    </a:cubicBezTo>
                    <a:cubicBezTo>
                      <a:pt x="1" y="20"/>
                      <a:pt x="0" y="6"/>
                      <a:pt x="6" y="3"/>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oup 80"/>
            <p:cNvGrpSpPr>
              <a:grpSpLocks/>
            </p:cNvGrpSpPr>
            <p:nvPr/>
          </p:nvGrpSpPr>
          <p:grpSpPr bwMode="auto">
            <a:xfrm>
              <a:off x="1968" y="1920"/>
              <a:ext cx="421" cy="715"/>
              <a:chOff x="1883" y="2494"/>
              <a:chExt cx="421" cy="715"/>
            </a:xfrm>
          </p:grpSpPr>
          <p:graphicFrame>
            <p:nvGraphicFramePr>
              <p:cNvPr id="23565" name="Object 73"/>
              <p:cNvGraphicFramePr>
                <a:graphicFrameLocks noChangeAspect="1"/>
              </p:cNvGraphicFramePr>
              <p:nvPr/>
            </p:nvGraphicFramePr>
            <p:xfrm>
              <a:off x="1883" y="2506"/>
              <a:ext cx="285" cy="703"/>
            </p:xfrm>
            <a:graphic>
              <a:graphicData uri="http://schemas.openxmlformats.org/presentationml/2006/ole">
                <mc:AlternateContent xmlns:mc="http://schemas.openxmlformats.org/markup-compatibility/2006">
                  <mc:Choice xmlns:v="urn:schemas-microsoft-com:vml" Requires="v">
                    <p:oleObj name="Clip" r:id="rId3" imgW="1296063" imgH="3934305" progId="">
                      <p:embed/>
                    </p:oleObj>
                  </mc:Choice>
                  <mc:Fallback>
                    <p:oleObj name="Clip" r:id="rId3" imgW="1296063" imgH="3934305" progId="">
                      <p:embed/>
                      <p:pic>
                        <p:nvPicPr>
                          <p:cNvPr id="23565" name="Object 73"/>
                          <p:cNvPicPr>
                            <a:picLocks noChangeAspect="1" noChangeArrowheads="1"/>
                          </p:cNvPicPr>
                          <p:nvPr/>
                        </p:nvPicPr>
                        <p:blipFill>
                          <a:blip r:embed="rId4">
                            <a:extLst>
                              <a:ext uri="{28A0092B-C50C-407E-A947-70E740481C1C}">
                                <a14:useLocalDpi xmlns:a14="http://schemas.microsoft.com/office/drawing/2010/main" val="0"/>
                              </a:ext>
                            </a:extLst>
                          </a:blip>
                          <a:srcRect t="18539"/>
                          <a:stretch>
                            <a:fillRect/>
                          </a:stretch>
                        </p:blipFill>
                        <p:spPr bwMode="auto">
                          <a:xfrm>
                            <a:off x="1883" y="2506"/>
                            <a:ext cx="285" cy="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6" name="Freeform 75"/>
              <p:cNvSpPr>
                <a:spLocks/>
              </p:cNvSpPr>
              <p:nvPr/>
            </p:nvSpPr>
            <p:spPr bwMode="auto">
              <a:xfrm>
                <a:off x="2041" y="2494"/>
                <a:ext cx="142" cy="223"/>
              </a:xfrm>
              <a:custGeom>
                <a:avLst/>
                <a:gdLst>
                  <a:gd name="T0" fmla="*/ 81 w 142"/>
                  <a:gd name="T1" fmla="*/ 0 h 223"/>
                  <a:gd name="T2" fmla="*/ 142 w 142"/>
                  <a:gd name="T3" fmla="*/ 3 h 223"/>
                  <a:gd name="T4" fmla="*/ 136 w 142"/>
                  <a:gd name="T5" fmla="*/ 93 h 223"/>
                  <a:gd name="T6" fmla="*/ 130 w 142"/>
                  <a:gd name="T7" fmla="*/ 141 h 223"/>
                  <a:gd name="T8" fmla="*/ 100 w 142"/>
                  <a:gd name="T9" fmla="*/ 175 h 223"/>
                  <a:gd name="T10" fmla="*/ 51 w 142"/>
                  <a:gd name="T11" fmla="*/ 211 h 223"/>
                  <a:gd name="T12" fmla="*/ 31 w 142"/>
                  <a:gd name="T13" fmla="*/ 223 h 223"/>
                  <a:gd name="T14" fmla="*/ 15 w 142"/>
                  <a:gd name="T15" fmla="*/ 214 h 223"/>
                  <a:gd name="T16" fmla="*/ 0 w 142"/>
                  <a:gd name="T17" fmla="*/ 189 h 223"/>
                  <a:gd name="T18" fmla="*/ 19 w 142"/>
                  <a:gd name="T19" fmla="*/ 162 h 223"/>
                  <a:gd name="T20" fmla="*/ 69 w 142"/>
                  <a:gd name="T21" fmla="*/ 114 h 223"/>
                  <a:gd name="T22" fmla="*/ 93 w 142"/>
                  <a:gd name="T23" fmla="*/ 93 h 223"/>
                  <a:gd name="T24" fmla="*/ 81 w 142"/>
                  <a:gd name="T25" fmla="*/ 0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223">
                    <a:moveTo>
                      <a:pt x="81" y="0"/>
                    </a:moveTo>
                    <a:lnTo>
                      <a:pt x="142" y="3"/>
                    </a:lnTo>
                    <a:lnTo>
                      <a:pt x="136" y="93"/>
                    </a:lnTo>
                    <a:lnTo>
                      <a:pt x="130" y="141"/>
                    </a:lnTo>
                    <a:lnTo>
                      <a:pt x="100" y="175"/>
                    </a:lnTo>
                    <a:lnTo>
                      <a:pt x="51" y="211"/>
                    </a:lnTo>
                    <a:lnTo>
                      <a:pt x="31" y="223"/>
                    </a:lnTo>
                    <a:lnTo>
                      <a:pt x="15" y="214"/>
                    </a:lnTo>
                    <a:lnTo>
                      <a:pt x="0" y="189"/>
                    </a:lnTo>
                    <a:lnTo>
                      <a:pt x="19" y="162"/>
                    </a:lnTo>
                    <a:lnTo>
                      <a:pt x="69" y="114"/>
                    </a:lnTo>
                    <a:lnTo>
                      <a:pt x="93" y="93"/>
                    </a:lnTo>
                    <a:lnTo>
                      <a:pt x="81" y="0"/>
                    </a:lnTo>
                    <a:close/>
                  </a:path>
                </a:pathLst>
              </a:custGeom>
              <a:solidFill>
                <a:schemeClr val="bg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67" name="Freeform 76"/>
              <p:cNvSpPr>
                <a:spLocks/>
              </p:cNvSpPr>
              <p:nvPr/>
            </p:nvSpPr>
            <p:spPr bwMode="auto">
              <a:xfrm rot="1798563">
                <a:off x="2024" y="2709"/>
                <a:ext cx="135" cy="65"/>
              </a:xfrm>
              <a:custGeom>
                <a:avLst/>
                <a:gdLst>
                  <a:gd name="T0" fmla="*/ 135 w 135"/>
                  <a:gd name="T1" fmla="*/ 57 h 65"/>
                  <a:gd name="T2" fmla="*/ 125 w 135"/>
                  <a:gd name="T3" fmla="*/ 65 h 65"/>
                  <a:gd name="T4" fmla="*/ 87 w 135"/>
                  <a:gd name="T5" fmla="*/ 58 h 65"/>
                  <a:gd name="T6" fmla="*/ 61 w 135"/>
                  <a:gd name="T7" fmla="*/ 50 h 65"/>
                  <a:gd name="T8" fmla="*/ 31 w 135"/>
                  <a:gd name="T9" fmla="*/ 42 h 65"/>
                  <a:gd name="T10" fmla="*/ 9 w 135"/>
                  <a:gd name="T11" fmla="*/ 31 h 65"/>
                  <a:gd name="T12" fmla="*/ 1 w 135"/>
                  <a:gd name="T13" fmla="*/ 17 h 65"/>
                  <a:gd name="T14" fmla="*/ 2 w 135"/>
                  <a:gd name="T15" fmla="*/ 7 h 65"/>
                  <a:gd name="T16" fmla="*/ 16 w 135"/>
                  <a:gd name="T17" fmla="*/ 1 h 65"/>
                  <a:gd name="T18" fmla="*/ 44 w 135"/>
                  <a:gd name="T19" fmla="*/ 11 h 65"/>
                  <a:gd name="T20" fmla="*/ 78 w 135"/>
                  <a:gd name="T21" fmla="*/ 19 h 65"/>
                  <a:gd name="T22" fmla="*/ 107 w 135"/>
                  <a:gd name="T23" fmla="*/ 36 h 65"/>
                  <a:gd name="T24" fmla="*/ 127 w 135"/>
                  <a:gd name="T25" fmla="*/ 46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 h="65">
                    <a:moveTo>
                      <a:pt x="135" y="57"/>
                    </a:moveTo>
                    <a:cubicBezTo>
                      <a:pt x="133" y="59"/>
                      <a:pt x="133" y="65"/>
                      <a:pt x="125" y="65"/>
                    </a:cubicBezTo>
                    <a:cubicBezTo>
                      <a:pt x="117" y="65"/>
                      <a:pt x="98" y="60"/>
                      <a:pt x="87" y="58"/>
                    </a:cubicBezTo>
                    <a:cubicBezTo>
                      <a:pt x="76" y="55"/>
                      <a:pt x="70" y="52"/>
                      <a:pt x="61" y="50"/>
                    </a:cubicBezTo>
                    <a:cubicBezTo>
                      <a:pt x="52" y="47"/>
                      <a:pt x="40" y="45"/>
                      <a:pt x="31" y="42"/>
                    </a:cubicBezTo>
                    <a:cubicBezTo>
                      <a:pt x="21" y="38"/>
                      <a:pt x="14" y="35"/>
                      <a:pt x="9" y="31"/>
                    </a:cubicBezTo>
                    <a:cubicBezTo>
                      <a:pt x="4" y="27"/>
                      <a:pt x="3" y="21"/>
                      <a:pt x="1" y="17"/>
                    </a:cubicBezTo>
                    <a:cubicBezTo>
                      <a:pt x="0" y="13"/>
                      <a:pt x="0" y="9"/>
                      <a:pt x="2" y="7"/>
                    </a:cubicBezTo>
                    <a:cubicBezTo>
                      <a:pt x="4" y="4"/>
                      <a:pt x="10" y="0"/>
                      <a:pt x="16" y="1"/>
                    </a:cubicBezTo>
                    <a:cubicBezTo>
                      <a:pt x="23" y="2"/>
                      <a:pt x="34" y="9"/>
                      <a:pt x="44" y="11"/>
                    </a:cubicBezTo>
                    <a:cubicBezTo>
                      <a:pt x="55" y="14"/>
                      <a:pt x="68" y="14"/>
                      <a:pt x="78" y="19"/>
                    </a:cubicBezTo>
                    <a:cubicBezTo>
                      <a:pt x="88" y="23"/>
                      <a:pt x="99" y="31"/>
                      <a:pt x="107" y="36"/>
                    </a:cubicBezTo>
                    <a:cubicBezTo>
                      <a:pt x="114" y="40"/>
                      <a:pt x="124" y="44"/>
                      <a:pt x="127" y="46"/>
                    </a:cubicBezTo>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68" name="Freeform 77"/>
              <p:cNvSpPr>
                <a:spLocks/>
              </p:cNvSpPr>
              <p:nvPr/>
            </p:nvSpPr>
            <p:spPr bwMode="auto">
              <a:xfrm rot="-454362">
                <a:off x="2123" y="2656"/>
                <a:ext cx="71" cy="145"/>
              </a:xfrm>
              <a:custGeom>
                <a:avLst/>
                <a:gdLst>
                  <a:gd name="T0" fmla="*/ 2 w 71"/>
                  <a:gd name="T1" fmla="*/ 128 h 145"/>
                  <a:gd name="T2" fmla="*/ 10 w 71"/>
                  <a:gd name="T3" fmla="*/ 115 h 145"/>
                  <a:gd name="T4" fmla="*/ 23 w 71"/>
                  <a:gd name="T5" fmla="*/ 73 h 145"/>
                  <a:gd name="T6" fmla="*/ 30 w 71"/>
                  <a:gd name="T7" fmla="*/ 45 h 145"/>
                  <a:gd name="T8" fmla="*/ 34 w 71"/>
                  <a:gd name="T9" fmla="*/ 24 h 145"/>
                  <a:gd name="T10" fmla="*/ 27 w 71"/>
                  <a:gd name="T11" fmla="*/ 14 h 145"/>
                  <a:gd name="T12" fmla="*/ 29 w 71"/>
                  <a:gd name="T13" fmla="*/ 2 h 145"/>
                  <a:gd name="T14" fmla="*/ 49 w 71"/>
                  <a:gd name="T15" fmla="*/ 3 h 145"/>
                  <a:gd name="T16" fmla="*/ 70 w 71"/>
                  <a:gd name="T17" fmla="*/ 20 h 145"/>
                  <a:gd name="T18" fmla="*/ 64 w 71"/>
                  <a:gd name="T19" fmla="*/ 33 h 145"/>
                  <a:gd name="T20" fmla="*/ 51 w 71"/>
                  <a:gd name="T21" fmla="*/ 39 h 145"/>
                  <a:gd name="T22" fmla="*/ 45 w 71"/>
                  <a:gd name="T23" fmla="*/ 54 h 145"/>
                  <a:gd name="T24" fmla="*/ 37 w 71"/>
                  <a:gd name="T25" fmla="*/ 80 h 145"/>
                  <a:gd name="T26" fmla="*/ 31 w 71"/>
                  <a:gd name="T27" fmla="*/ 108 h 145"/>
                  <a:gd name="T28" fmla="*/ 20 w 71"/>
                  <a:gd name="T29" fmla="*/ 130 h 145"/>
                  <a:gd name="T30" fmla="*/ 15 w 71"/>
                  <a:gd name="T31" fmla="*/ 143 h 145"/>
                  <a:gd name="T32" fmla="*/ 2 w 71"/>
                  <a:gd name="T33" fmla="*/ 140 h 145"/>
                  <a:gd name="T34" fmla="*/ 2 w 71"/>
                  <a:gd name="T35" fmla="*/ 128 h 1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1" h="145">
                    <a:moveTo>
                      <a:pt x="2" y="128"/>
                    </a:moveTo>
                    <a:cubicBezTo>
                      <a:pt x="5" y="124"/>
                      <a:pt x="7" y="124"/>
                      <a:pt x="10" y="115"/>
                    </a:cubicBezTo>
                    <a:cubicBezTo>
                      <a:pt x="13" y="106"/>
                      <a:pt x="20" y="85"/>
                      <a:pt x="23" y="73"/>
                    </a:cubicBezTo>
                    <a:cubicBezTo>
                      <a:pt x="26" y="62"/>
                      <a:pt x="28" y="54"/>
                      <a:pt x="30" y="45"/>
                    </a:cubicBezTo>
                    <a:cubicBezTo>
                      <a:pt x="32" y="37"/>
                      <a:pt x="35" y="29"/>
                      <a:pt x="34" y="24"/>
                    </a:cubicBezTo>
                    <a:cubicBezTo>
                      <a:pt x="33" y="18"/>
                      <a:pt x="28" y="17"/>
                      <a:pt x="27" y="14"/>
                    </a:cubicBezTo>
                    <a:cubicBezTo>
                      <a:pt x="27" y="11"/>
                      <a:pt x="26" y="4"/>
                      <a:pt x="29" y="2"/>
                    </a:cubicBezTo>
                    <a:cubicBezTo>
                      <a:pt x="33" y="0"/>
                      <a:pt x="43" y="0"/>
                      <a:pt x="49" y="3"/>
                    </a:cubicBezTo>
                    <a:cubicBezTo>
                      <a:pt x="56" y="6"/>
                      <a:pt x="68" y="15"/>
                      <a:pt x="70" y="20"/>
                    </a:cubicBezTo>
                    <a:cubicBezTo>
                      <a:pt x="71" y="25"/>
                      <a:pt x="67" y="30"/>
                      <a:pt x="64" y="33"/>
                    </a:cubicBezTo>
                    <a:cubicBezTo>
                      <a:pt x="61" y="36"/>
                      <a:pt x="54" y="36"/>
                      <a:pt x="51" y="39"/>
                    </a:cubicBezTo>
                    <a:cubicBezTo>
                      <a:pt x="48" y="42"/>
                      <a:pt x="48" y="47"/>
                      <a:pt x="45" y="54"/>
                    </a:cubicBezTo>
                    <a:cubicBezTo>
                      <a:pt x="42" y="60"/>
                      <a:pt x="40" y="71"/>
                      <a:pt x="37" y="80"/>
                    </a:cubicBezTo>
                    <a:cubicBezTo>
                      <a:pt x="34" y="89"/>
                      <a:pt x="34" y="100"/>
                      <a:pt x="31" y="108"/>
                    </a:cubicBezTo>
                    <a:cubicBezTo>
                      <a:pt x="28" y="116"/>
                      <a:pt x="23" y="125"/>
                      <a:pt x="20" y="130"/>
                    </a:cubicBezTo>
                    <a:cubicBezTo>
                      <a:pt x="18" y="135"/>
                      <a:pt x="18" y="141"/>
                      <a:pt x="15" y="143"/>
                    </a:cubicBezTo>
                    <a:cubicBezTo>
                      <a:pt x="12" y="145"/>
                      <a:pt x="4" y="142"/>
                      <a:pt x="2" y="140"/>
                    </a:cubicBezTo>
                    <a:cubicBezTo>
                      <a:pt x="0" y="138"/>
                      <a:pt x="2" y="130"/>
                      <a:pt x="2" y="128"/>
                    </a:cubicBezTo>
                    <a:close/>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69" name="Freeform 78"/>
              <p:cNvSpPr>
                <a:spLocks/>
              </p:cNvSpPr>
              <p:nvPr/>
            </p:nvSpPr>
            <p:spPr bwMode="auto">
              <a:xfrm>
                <a:off x="2064" y="2544"/>
                <a:ext cx="240" cy="192"/>
              </a:xfrm>
              <a:custGeom>
                <a:avLst/>
                <a:gdLst>
                  <a:gd name="T0" fmla="*/ 0 w 240"/>
                  <a:gd name="T1" fmla="*/ 115 h 240"/>
                  <a:gd name="T2" fmla="*/ 0 w 240"/>
                  <a:gd name="T3" fmla="*/ 77 h 240"/>
                  <a:gd name="T4" fmla="*/ 95 w 240"/>
                  <a:gd name="T5" fmla="*/ 77 h 240"/>
                  <a:gd name="T6" fmla="*/ 240 w 240"/>
                  <a:gd name="T7" fmla="*/ 0 h 240"/>
                  <a:gd name="T8" fmla="*/ 240 w 240"/>
                  <a:gd name="T9" fmla="*/ 192 h 240"/>
                  <a:gd name="T10" fmla="*/ 96 w 240"/>
                  <a:gd name="T11" fmla="*/ 115 h 240"/>
                  <a:gd name="T12" fmla="*/ 0 w 240"/>
                  <a:gd name="T13" fmla="*/ 115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0" h="240">
                    <a:moveTo>
                      <a:pt x="0" y="144"/>
                    </a:moveTo>
                    <a:lnTo>
                      <a:pt x="0" y="96"/>
                    </a:lnTo>
                    <a:lnTo>
                      <a:pt x="95" y="96"/>
                    </a:lnTo>
                    <a:lnTo>
                      <a:pt x="240" y="0"/>
                    </a:lnTo>
                    <a:lnTo>
                      <a:pt x="240" y="240"/>
                    </a:lnTo>
                    <a:lnTo>
                      <a:pt x="96" y="144"/>
                    </a:lnTo>
                    <a:lnTo>
                      <a:pt x="0" y="144"/>
                    </a:lnTo>
                    <a:close/>
                  </a:path>
                </a:pathLst>
              </a:custGeom>
              <a:solidFill>
                <a:srgbClr val="FF0000"/>
              </a:solidFill>
              <a:ln w="12700" cap="flat" cmpd="sng">
                <a:solidFill>
                  <a:schemeClr val="tx1"/>
                </a:solid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64" name="Rectangle 63"/>
          <p:cNvSpPr/>
          <p:nvPr/>
        </p:nvSpPr>
        <p:spPr>
          <a:xfrm>
            <a:off x="153700" y="6575370"/>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470790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normAutofit/>
          </a:bodyPr>
          <a:lstStyle/>
          <a:p>
            <a:pPr eaLnBrk="1" hangingPunct="1"/>
            <a:r>
              <a:rPr lang="en-US" dirty="0">
                <a:solidFill>
                  <a:srgbClr val="FFC000"/>
                </a:solidFill>
              </a:rPr>
              <a:t>Communication</a:t>
            </a:r>
            <a:r>
              <a:rPr lang="en-US" dirty="0"/>
              <a:t> Action: Broadcast</a:t>
            </a:r>
          </a:p>
        </p:txBody>
      </p:sp>
      <p:sp>
        <p:nvSpPr>
          <p:cNvPr id="80899"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CCBE9E-AF60-47B8-97FE-837057657A0D}"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0901" name="Rectangle 3"/>
          <p:cNvSpPr>
            <a:spLocks noGrp="1" noChangeArrowheads="1"/>
          </p:cNvSpPr>
          <p:nvPr>
            <p:ph type="body" idx="4294967295"/>
          </p:nvPr>
        </p:nvSpPr>
        <p:spPr>
          <a:xfrm>
            <a:off x="762000" y="1446214"/>
            <a:ext cx="3657600" cy="304800"/>
          </a:xfrm>
          <a:ln>
            <a:noFill/>
          </a:ln>
        </p:spPr>
        <p:txBody>
          <a:bodyPr vert="horz" lIns="91440" tIns="45720" rIns="36000" bIns="45720" rtlCol="0">
            <a:noAutofit/>
          </a:bodyPr>
          <a:lstStyle/>
          <a:p>
            <a:pPr marL="190500" indent="-190500" defTabSz="901700">
              <a:lnSpc>
                <a:spcPct val="80000"/>
              </a:lnSpc>
              <a:tabLst>
                <a:tab pos="1054100" algn="l"/>
                <a:tab pos="2197100" algn="l"/>
                <a:tab pos="2514600" algn="l"/>
              </a:tabLst>
            </a:pPr>
            <a:r>
              <a:rPr lang="en-US" sz="2000" dirty="0"/>
              <a:t>Function prototype:</a:t>
            </a:r>
          </a:p>
        </p:txBody>
      </p:sp>
      <p:sp>
        <p:nvSpPr>
          <p:cNvPr id="80902" name="Oval 4"/>
          <p:cNvSpPr>
            <a:spLocks noChangeArrowheads="1"/>
          </p:cNvSpPr>
          <p:nvPr/>
        </p:nvSpPr>
        <p:spPr bwMode="auto">
          <a:xfrm>
            <a:off x="4533900" y="31760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grpSp>
        <p:nvGrpSpPr>
          <p:cNvPr id="2" name="Group 5"/>
          <p:cNvGrpSpPr>
            <a:grpSpLocks/>
          </p:cNvGrpSpPr>
          <p:nvPr/>
        </p:nvGrpSpPr>
        <p:grpSpPr bwMode="auto">
          <a:xfrm>
            <a:off x="4838700" y="3333180"/>
            <a:ext cx="533400" cy="223837"/>
            <a:chOff x="2410" y="2208"/>
            <a:chExt cx="316" cy="192"/>
          </a:xfrm>
        </p:grpSpPr>
        <p:sp>
          <p:nvSpPr>
            <p:cNvPr id="80981" name="Rectangle 6"/>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r</a:t>
              </a:r>
            </a:p>
          </p:txBody>
        </p:sp>
        <p:sp>
          <p:nvSpPr>
            <p:cNvPr id="80982" name="Rectangle 7"/>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0983" name="Rectangle 8"/>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grpSp>
      <p:sp>
        <p:nvSpPr>
          <p:cNvPr id="80904" name="Oval 9"/>
          <p:cNvSpPr>
            <a:spLocks noChangeArrowheads="1"/>
          </p:cNvSpPr>
          <p:nvPr/>
        </p:nvSpPr>
        <p:spPr bwMode="auto">
          <a:xfrm>
            <a:off x="4533900" y="43952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05" name="Oval 10"/>
          <p:cNvSpPr>
            <a:spLocks noChangeArrowheads="1"/>
          </p:cNvSpPr>
          <p:nvPr/>
        </p:nvSpPr>
        <p:spPr bwMode="auto">
          <a:xfrm>
            <a:off x="5829300" y="31760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06" name="Oval 11"/>
          <p:cNvSpPr>
            <a:spLocks noChangeArrowheads="1"/>
          </p:cNvSpPr>
          <p:nvPr/>
        </p:nvSpPr>
        <p:spPr bwMode="auto">
          <a:xfrm>
            <a:off x="5829300" y="43952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07" name="Oval 12"/>
          <p:cNvSpPr>
            <a:spLocks noChangeArrowheads="1"/>
          </p:cNvSpPr>
          <p:nvPr/>
        </p:nvSpPr>
        <p:spPr bwMode="auto">
          <a:xfrm>
            <a:off x="7124700" y="31760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08" name="Oval 13"/>
          <p:cNvSpPr>
            <a:spLocks noChangeArrowheads="1"/>
          </p:cNvSpPr>
          <p:nvPr/>
        </p:nvSpPr>
        <p:spPr bwMode="auto">
          <a:xfrm>
            <a:off x="7124700" y="43952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09" name="Oval 14"/>
          <p:cNvSpPr>
            <a:spLocks noChangeArrowheads="1"/>
          </p:cNvSpPr>
          <p:nvPr/>
        </p:nvSpPr>
        <p:spPr bwMode="auto">
          <a:xfrm>
            <a:off x="8420100" y="31760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10" name="Oval 15"/>
          <p:cNvSpPr>
            <a:spLocks noChangeArrowheads="1"/>
          </p:cNvSpPr>
          <p:nvPr/>
        </p:nvSpPr>
        <p:spPr bwMode="auto">
          <a:xfrm>
            <a:off x="8420100" y="43952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11" name="Oval 16"/>
          <p:cNvSpPr>
            <a:spLocks noChangeArrowheads="1"/>
          </p:cNvSpPr>
          <p:nvPr/>
        </p:nvSpPr>
        <p:spPr bwMode="auto">
          <a:xfrm>
            <a:off x="3238500" y="31760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12" name="Oval 17"/>
          <p:cNvSpPr>
            <a:spLocks noChangeArrowheads="1"/>
          </p:cNvSpPr>
          <p:nvPr/>
        </p:nvSpPr>
        <p:spPr bwMode="auto">
          <a:xfrm>
            <a:off x="3238500" y="4395216"/>
            <a:ext cx="1143000" cy="838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13" name="Line 18"/>
          <p:cNvSpPr>
            <a:spLocks noChangeShapeType="1"/>
          </p:cNvSpPr>
          <p:nvPr/>
        </p:nvSpPr>
        <p:spPr bwMode="auto">
          <a:xfrm>
            <a:off x="2171700" y="4242816"/>
            <a:ext cx="7620000" cy="0"/>
          </a:xfrm>
          <a:prstGeom prst="line">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914" name="Line 19"/>
          <p:cNvSpPr>
            <a:spLocks noChangeShapeType="1"/>
          </p:cNvSpPr>
          <p:nvPr/>
        </p:nvSpPr>
        <p:spPr bwMode="auto">
          <a:xfrm>
            <a:off x="2476500" y="4060254"/>
            <a:ext cx="1588" cy="334962"/>
          </a:xfrm>
          <a:prstGeom prst="line">
            <a:avLst/>
          </a:prstGeom>
          <a:noFill/>
          <a:ln w="28575">
            <a:solidFill>
              <a:schemeClr val="tx1"/>
            </a:solidFill>
            <a:round/>
            <a:headEnd type="triangle" w="med" len="med"/>
            <a:tailEnd type="triangle" w="med" len="med"/>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915" name="Text Box 20"/>
          <p:cNvSpPr txBox="1">
            <a:spLocks noChangeArrowheads="1"/>
          </p:cNvSpPr>
          <p:nvPr/>
        </p:nvSpPr>
        <p:spPr bwMode="auto">
          <a:xfrm>
            <a:off x="2171700" y="3271266"/>
            <a:ext cx="990600" cy="648512"/>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before</a:t>
            </a:r>
            <a:br>
              <a:rPr kumimoji="0" lang="en-US" sz="1800" b="0" i="0" u="none" strike="noStrike" kern="1200" cap="none" spc="0" normalizeH="0" baseline="0" noProof="0">
                <a:ln>
                  <a:noFill/>
                </a:ln>
                <a:solidFill>
                  <a:prstClr val="black"/>
                </a:solidFill>
                <a:effectLst/>
                <a:uLnTx/>
                <a:uFillTx/>
                <a:latin typeface="Arial" charset="0"/>
                <a:ea typeface="+mn-ea"/>
                <a:cs typeface="+mn-cs"/>
              </a:rPr>
            </a:br>
            <a:r>
              <a:rPr kumimoji="0" lang="en-US" sz="1800" b="0" i="0" u="none" strike="noStrike" kern="1200" cap="none" spc="0" normalizeH="0" baseline="0" noProof="0">
                <a:ln>
                  <a:noFill/>
                </a:ln>
                <a:solidFill>
                  <a:prstClr val="black"/>
                </a:solidFill>
                <a:effectLst/>
                <a:uLnTx/>
                <a:uFillTx/>
                <a:latin typeface="Arial" charset="0"/>
                <a:ea typeface="+mn-ea"/>
                <a:cs typeface="+mn-cs"/>
              </a:rPr>
              <a:t>bcast</a:t>
            </a:r>
          </a:p>
        </p:txBody>
      </p:sp>
      <p:sp>
        <p:nvSpPr>
          <p:cNvPr id="80916" name="Text Box 21"/>
          <p:cNvSpPr txBox="1">
            <a:spLocks noChangeArrowheads="1"/>
          </p:cNvSpPr>
          <p:nvPr/>
        </p:nvSpPr>
        <p:spPr bwMode="auto">
          <a:xfrm>
            <a:off x="2171701" y="4566666"/>
            <a:ext cx="942975" cy="648512"/>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after</a:t>
            </a:r>
            <a:br>
              <a:rPr kumimoji="0" lang="en-US" sz="1800" b="0" i="0" u="none" strike="noStrike" kern="1200" cap="none" spc="0" normalizeH="0" baseline="0" noProof="0" dirty="0">
                <a:ln>
                  <a:noFill/>
                </a:ln>
                <a:solidFill>
                  <a:prstClr val="black"/>
                </a:solidFill>
                <a:effectLst/>
                <a:uLnTx/>
                <a:uFillTx/>
                <a:latin typeface="Arial" charset="0"/>
                <a:ea typeface="+mn-ea"/>
                <a:cs typeface="+mn-cs"/>
              </a:rPr>
            </a:br>
            <a:r>
              <a:rPr kumimoji="0" lang="en-US" sz="1800" b="0" i="0" u="none" strike="noStrike" kern="1200" cap="none" spc="0" normalizeH="0" baseline="0" noProof="0" dirty="0" err="1">
                <a:ln>
                  <a:noFill/>
                </a:ln>
                <a:solidFill>
                  <a:prstClr val="black"/>
                </a:solidFill>
                <a:effectLst/>
                <a:uLnTx/>
                <a:uFillTx/>
                <a:latin typeface="Arial" charset="0"/>
                <a:ea typeface="+mn-ea"/>
                <a:cs typeface="+mn-cs"/>
              </a:rPr>
              <a:t>bcast</a:t>
            </a:r>
            <a:endParaRPr kumimoji="0" lang="en-US" sz="18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80917" name="Text Box 22"/>
          <p:cNvSpPr txBox="1">
            <a:spLocks noChangeArrowheads="1"/>
          </p:cNvSpPr>
          <p:nvPr/>
        </p:nvSpPr>
        <p:spPr bwMode="auto">
          <a:xfrm>
            <a:off x="4782655" y="5288979"/>
            <a:ext cx="693115" cy="309958"/>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root=1</a:t>
            </a:r>
          </a:p>
        </p:txBody>
      </p:sp>
      <p:grpSp>
        <p:nvGrpSpPr>
          <p:cNvPr id="3" name="Group 23"/>
          <p:cNvGrpSpPr>
            <a:grpSpLocks/>
          </p:cNvGrpSpPr>
          <p:nvPr/>
        </p:nvGrpSpPr>
        <p:grpSpPr bwMode="auto">
          <a:xfrm>
            <a:off x="6134100" y="3333180"/>
            <a:ext cx="533400" cy="223837"/>
            <a:chOff x="2410" y="2208"/>
            <a:chExt cx="316" cy="192"/>
          </a:xfrm>
        </p:grpSpPr>
        <p:sp>
          <p:nvSpPr>
            <p:cNvPr id="80978" name="Rectangle 24"/>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79" name="Rectangle 25"/>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80" name="Rectangle 26"/>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grpSp>
        <p:nvGrpSpPr>
          <p:cNvPr id="4" name="Group 27"/>
          <p:cNvGrpSpPr>
            <a:grpSpLocks/>
          </p:cNvGrpSpPr>
          <p:nvPr/>
        </p:nvGrpSpPr>
        <p:grpSpPr bwMode="auto">
          <a:xfrm>
            <a:off x="3543300" y="3333180"/>
            <a:ext cx="533400" cy="223837"/>
            <a:chOff x="2410" y="2208"/>
            <a:chExt cx="316" cy="192"/>
          </a:xfrm>
        </p:grpSpPr>
        <p:sp>
          <p:nvSpPr>
            <p:cNvPr id="80975" name="Rectangle 28"/>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76" name="Rectangle 29"/>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77" name="Rectangle 30"/>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grpSp>
        <p:nvGrpSpPr>
          <p:cNvPr id="5" name="Group 31"/>
          <p:cNvGrpSpPr>
            <a:grpSpLocks/>
          </p:cNvGrpSpPr>
          <p:nvPr/>
        </p:nvGrpSpPr>
        <p:grpSpPr bwMode="auto">
          <a:xfrm>
            <a:off x="8724900" y="3333180"/>
            <a:ext cx="533400" cy="223837"/>
            <a:chOff x="2410" y="2208"/>
            <a:chExt cx="316" cy="192"/>
          </a:xfrm>
        </p:grpSpPr>
        <p:sp>
          <p:nvSpPr>
            <p:cNvPr id="80972" name="Rectangle 32"/>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73" name="Rectangle 33"/>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74" name="Rectangle 34"/>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grpSp>
        <p:nvGrpSpPr>
          <p:cNvPr id="6" name="Group 35"/>
          <p:cNvGrpSpPr>
            <a:grpSpLocks/>
          </p:cNvGrpSpPr>
          <p:nvPr/>
        </p:nvGrpSpPr>
        <p:grpSpPr bwMode="auto">
          <a:xfrm>
            <a:off x="7429500" y="3333180"/>
            <a:ext cx="533400" cy="223837"/>
            <a:chOff x="2410" y="2208"/>
            <a:chExt cx="316" cy="192"/>
          </a:xfrm>
        </p:grpSpPr>
        <p:sp>
          <p:nvSpPr>
            <p:cNvPr id="80969" name="Rectangle 36"/>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70" name="Rectangle 37"/>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71" name="Rectangle 38"/>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grpSp>
        <p:nvGrpSpPr>
          <p:cNvPr id="7" name="Group 39"/>
          <p:cNvGrpSpPr>
            <a:grpSpLocks/>
          </p:cNvGrpSpPr>
          <p:nvPr/>
        </p:nvGrpSpPr>
        <p:grpSpPr bwMode="auto">
          <a:xfrm>
            <a:off x="4838700" y="4552380"/>
            <a:ext cx="533400" cy="223837"/>
            <a:chOff x="2410" y="2208"/>
            <a:chExt cx="316" cy="192"/>
          </a:xfrm>
        </p:grpSpPr>
        <p:sp>
          <p:nvSpPr>
            <p:cNvPr id="80966" name="Rectangle 40"/>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r</a:t>
              </a:r>
            </a:p>
          </p:txBody>
        </p:sp>
        <p:sp>
          <p:nvSpPr>
            <p:cNvPr id="80967" name="Rectangle 41"/>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0968" name="Rectangle 42"/>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grpSp>
      <p:grpSp>
        <p:nvGrpSpPr>
          <p:cNvPr id="8" name="Group 43"/>
          <p:cNvGrpSpPr>
            <a:grpSpLocks/>
          </p:cNvGrpSpPr>
          <p:nvPr/>
        </p:nvGrpSpPr>
        <p:grpSpPr bwMode="auto">
          <a:xfrm>
            <a:off x="3543300" y="4552380"/>
            <a:ext cx="5715000" cy="223837"/>
            <a:chOff x="1584" y="2304"/>
            <a:chExt cx="3600" cy="192"/>
          </a:xfrm>
        </p:grpSpPr>
        <p:grpSp>
          <p:nvGrpSpPr>
            <p:cNvPr id="9" name="Group 44"/>
            <p:cNvGrpSpPr>
              <a:grpSpLocks/>
            </p:cNvGrpSpPr>
            <p:nvPr/>
          </p:nvGrpSpPr>
          <p:grpSpPr bwMode="auto">
            <a:xfrm>
              <a:off x="3216" y="2304"/>
              <a:ext cx="336" cy="192"/>
              <a:chOff x="2410" y="2208"/>
              <a:chExt cx="316" cy="192"/>
            </a:xfrm>
          </p:grpSpPr>
          <p:sp>
            <p:nvSpPr>
              <p:cNvPr id="80963" name="Rectangle 45"/>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64" name="Rectangle 46"/>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65" name="Rectangle 47"/>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grpSp>
          <p:nvGrpSpPr>
            <p:cNvPr id="10" name="Group 48"/>
            <p:cNvGrpSpPr>
              <a:grpSpLocks/>
            </p:cNvGrpSpPr>
            <p:nvPr/>
          </p:nvGrpSpPr>
          <p:grpSpPr bwMode="auto">
            <a:xfrm>
              <a:off x="1584" y="2304"/>
              <a:ext cx="336" cy="192"/>
              <a:chOff x="2410" y="2208"/>
              <a:chExt cx="316" cy="192"/>
            </a:xfrm>
          </p:grpSpPr>
          <p:sp>
            <p:nvSpPr>
              <p:cNvPr id="80960" name="Rectangle 49"/>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61" name="Rectangle 50"/>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62" name="Rectangle 51"/>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grpSp>
          <p:nvGrpSpPr>
            <p:cNvPr id="11" name="Group 52"/>
            <p:cNvGrpSpPr>
              <a:grpSpLocks/>
            </p:cNvGrpSpPr>
            <p:nvPr/>
          </p:nvGrpSpPr>
          <p:grpSpPr bwMode="auto">
            <a:xfrm>
              <a:off x="4848" y="2304"/>
              <a:ext cx="336" cy="192"/>
              <a:chOff x="2410" y="2208"/>
              <a:chExt cx="316" cy="192"/>
            </a:xfrm>
          </p:grpSpPr>
          <p:sp>
            <p:nvSpPr>
              <p:cNvPr id="80957" name="Rectangle 53"/>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58" name="Rectangle 54"/>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59" name="Rectangle 55"/>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grpSp>
          <p:nvGrpSpPr>
            <p:cNvPr id="12" name="Group 56"/>
            <p:cNvGrpSpPr>
              <a:grpSpLocks/>
            </p:cNvGrpSpPr>
            <p:nvPr/>
          </p:nvGrpSpPr>
          <p:grpSpPr bwMode="auto">
            <a:xfrm>
              <a:off x="4032" y="2304"/>
              <a:ext cx="336" cy="192"/>
              <a:chOff x="2410" y="2208"/>
              <a:chExt cx="316" cy="192"/>
            </a:xfrm>
          </p:grpSpPr>
          <p:sp>
            <p:nvSpPr>
              <p:cNvPr id="80954" name="Rectangle 57"/>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55" name="Rectangle 58"/>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0956" name="Rectangle 59"/>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grpSp>
      <p:grpSp>
        <p:nvGrpSpPr>
          <p:cNvPr id="13" name="Group 60"/>
          <p:cNvGrpSpPr>
            <a:grpSpLocks/>
          </p:cNvGrpSpPr>
          <p:nvPr/>
        </p:nvGrpSpPr>
        <p:grpSpPr bwMode="auto">
          <a:xfrm>
            <a:off x="3848100" y="3785617"/>
            <a:ext cx="5029200" cy="669925"/>
            <a:chOff x="1776" y="2496"/>
            <a:chExt cx="3168" cy="576"/>
          </a:xfrm>
        </p:grpSpPr>
        <p:sp>
          <p:nvSpPr>
            <p:cNvPr id="80946" name="Line 61"/>
            <p:cNvSpPr>
              <a:spLocks noChangeShapeType="1"/>
            </p:cNvSpPr>
            <p:nvPr/>
          </p:nvSpPr>
          <p:spPr bwMode="auto">
            <a:xfrm flipH="1">
              <a:off x="1776" y="2496"/>
              <a:ext cx="768" cy="576"/>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947" name="Line 62"/>
            <p:cNvSpPr>
              <a:spLocks noChangeShapeType="1"/>
            </p:cNvSpPr>
            <p:nvPr/>
          </p:nvSpPr>
          <p:spPr bwMode="auto">
            <a:xfrm>
              <a:off x="2544" y="2496"/>
              <a:ext cx="1584" cy="576"/>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948" name="Line 63"/>
            <p:cNvSpPr>
              <a:spLocks noChangeShapeType="1"/>
            </p:cNvSpPr>
            <p:nvPr/>
          </p:nvSpPr>
          <p:spPr bwMode="auto">
            <a:xfrm>
              <a:off x="2544" y="2496"/>
              <a:ext cx="2400" cy="576"/>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949" name="Line 64"/>
            <p:cNvSpPr>
              <a:spLocks noChangeShapeType="1"/>
            </p:cNvSpPr>
            <p:nvPr/>
          </p:nvSpPr>
          <p:spPr bwMode="auto">
            <a:xfrm>
              <a:off x="2544" y="2496"/>
              <a:ext cx="816" cy="576"/>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 name="Group 65"/>
          <p:cNvGrpSpPr>
            <a:grpSpLocks/>
          </p:cNvGrpSpPr>
          <p:nvPr/>
        </p:nvGrpSpPr>
        <p:grpSpPr bwMode="auto">
          <a:xfrm>
            <a:off x="3543300" y="4552380"/>
            <a:ext cx="5715000" cy="223837"/>
            <a:chOff x="1584" y="3120"/>
            <a:chExt cx="3600" cy="192"/>
          </a:xfrm>
        </p:grpSpPr>
        <p:grpSp>
          <p:nvGrpSpPr>
            <p:cNvPr id="15" name="Group 66"/>
            <p:cNvGrpSpPr>
              <a:grpSpLocks/>
            </p:cNvGrpSpPr>
            <p:nvPr/>
          </p:nvGrpSpPr>
          <p:grpSpPr bwMode="auto">
            <a:xfrm>
              <a:off x="3216" y="3120"/>
              <a:ext cx="336" cy="192"/>
              <a:chOff x="2410" y="2208"/>
              <a:chExt cx="316" cy="192"/>
            </a:xfrm>
          </p:grpSpPr>
          <p:sp>
            <p:nvSpPr>
              <p:cNvPr id="80943" name="Rectangle 67"/>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r</a:t>
                </a:r>
              </a:p>
            </p:txBody>
          </p:sp>
          <p:sp>
            <p:nvSpPr>
              <p:cNvPr id="80944" name="Rectangle 68"/>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0945" name="Rectangle 69"/>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grpSp>
        <p:grpSp>
          <p:nvGrpSpPr>
            <p:cNvPr id="16" name="Group 70"/>
            <p:cNvGrpSpPr>
              <a:grpSpLocks/>
            </p:cNvGrpSpPr>
            <p:nvPr/>
          </p:nvGrpSpPr>
          <p:grpSpPr bwMode="auto">
            <a:xfrm>
              <a:off x="1584" y="3120"/>
              <a:ext cx="336" cy="192"/>
              <a:chOff x="2410" y="2208"/>
              <a:chExt cx="316" cy="192"/>
            </a:xfrm>
          </p:grpSpPr>
          <p:sp>
            <p:nvSpPr>
              <p:cNvPr id="80940" name="Rectangle 71"/>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r</a:t>
                </a:r>
              </a:p>
            </p:txBody>
          </p:sp>
          <p:sp>
            <p:nvSpPr>
              <p:cNvPr id="80941" name="Rectangle 72"/>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0942" name="Rectangle 73"/>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grpSp>
        <p:grpSp>
          <p:nvGrpSpPr>
            <p:cNvPr id="17" name="Group 74"/>
            <p:cNvGrpSpPr>
              <a:grpSpLocks/>
            </p:cNvGrpSpPr>
            <p:nvPr/>
          </p:nvGrpSpPr>
          <p:grpSpPr bwMode="auto">
            <a:xfrm>
              <a:off x="4848" y="3120"/>
              <a:ext cx="336" cy="192"/>
              <a:chOff x="2410" y="2208"/>
              <a:chExt cx="316" cy="192"/>
            </a:xfrm>
          </p:grpSpPr>
          <p:sp>
            <p:nvSpPr>
              <p:cNvPr id="80937" name="Rectangle 75"/>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r</a:t>
                </a:r>
              </a:p>
            </p:txBody>
          </p:sp>
          <p:sp>
            <p:nvSpPr>
              <p:cNvPr id="80938" name="Rectangle 76"/>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0939" name="Rectangle 77"/>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grpSp>
        <p:grpSp>
          <p:nvGrpSpPr>
            <p:cNvPr id="18" name="Group 78"/>
            <p:cNvGrpSpPr>
              <a:grpSpLocks/>
            </p:cNvGrpSpPr>
            <p:nvPr/>
          </p:nvGrpSpPr>
          <p:grpSpPr bwMode="auto">
            <a:xfrm>
              <a:off x="4032" y="3120"/>
              <a:ext cx="336" cy="192"/>
              <a:chOff x="2410" y="2208"/>
              <a:chExt cx="316" cy="192"/>
            </a:xfrm>
          </p:grpSpPr>
          <p:sp>
            <p:nvSpPr>
              <p:cNvPr id="80934" name="Rectangle 79"/>
              <p:cNvSpPr>
                <a:spLocks noChangeArrowheads="1"/>
              </p:cNvSpPr>
              <p:nvPr/>
            </p:nvSpPr>
            <p:spPr bwMode="auto">
              <a:xfrm>
                <a:off x="2410"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r</a:t>
                </a:r>
              </a:p>
            </p:txBody>
          </p:sp>
          <p:sp>
            <p:nvSpPr>
              <p:cNvPr id="80935" name="Rectangle 80"/>
              <p:cNvSpPr>
                <a:spLocks noChangeArrowheads="1"/>
              </p:cNvSpPr>
              <p:nvPr/>
            </p:nvSpPr>
            <p:spPr bwMode="auto">
              <a:xfrm>
                <a:off x="2515" y="220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0936" name="Rectangle 81"/>
              <p:cNvSpPr>
                <a:spLocks noChangeArrowheads="1"/>
              </p:cNvSpPr>
              <p:nvPr/>
            </p:nvSpPr>
            <p:spPr bwMode="auto">
              <a:xfrm>
                <a:off x="2621" y="2208"/>
                <a:ext cx="105"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grpSp>
      </p:grpSp>
      <p:sp>
        <p:nvSpPr>
          <p:cNvPr id="80926" name="Rectangle 82"/>
          <p:cNvSpPr>
            <a:spLocks noChangeArrowheads="1"/>
          </p:cNvSpPr>
          <p:nvPr/>
        </p:nvSpPr>
        <p:spPr bwMode="auto">
          <a:xfrm>
            <a:off x="9715500" y="5158804"/>
            <a:ext cx="76200" cy="74612"/>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827" name="Rectangle 83"/>
          <p:cNvSpPr>
            <a:spLocks noChangeArrowheads="1"/>
          </p:cNvSpPr>
          <p:nvPr/>
        </p:nvSpPr>
        <p:spPr bwMode="auto">
          <a:xfrm>
            <a:off x="9715500" y="5158804"/>
            <a:ext cx="76200" cy="74612"/>
          </a:xfrm>
          <a:prstGeom prst="rect">
            <a:avLst/>
          </a:prstGeom>
          <a:solidFill>
            <a:schemeClr val="accent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928" name="Text Box 84"/>
          <p:cNvSpPr txBox="1">
            <a:spLocks noChangeArrowheads="1"/>
          </p:cNvSpPr>
          <p:nvPr/>
        </p:nvSpPr>
        <p:spPr bwMode="auto">
          <a:xfrm>
            <a:off x="6062943" y="5523930"/>
            <a:ext cx="3200213" cy="525401"/>
          </a:xfrm>
          <a:prstGeom prst="rect">
            <a:avLst/>
          </a:prstGeom>
          <a:solidFill>
            <a:schemeClr val="bg1"/>
          </a:solid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 rank of the sending process</a:t>
            </a:r>
          </a:p>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 must be given identically by all ranks</a:t>
            </a:r>
          </a:p>
        </p:txBody>
      </p:sp>
      <p:sp>
        <p:nvSpPr>
          <p:cNvPr id="80929" name="Line 85"/>
          <p:cNvSpPr>
            <a:spLocks noChangeShapeType="1"/>
          </p:cNvSpPr>
          <p:nvPr/>
        </p:nvSpPr>
        <p:spPr bwMode="auto">
          <a:xfrm flipH="1" flipV="1">
            <a:off x="5475770" y="5462016"/>
            <a:ext cx="587173" cy="301822"/>
          </a:xfrm>
          <a:prstGeom prst="line">
            <a:avLst/>
          </a:prstGeom>
          <a:noFill/>
          <a:ln w="28575">
            <a:solidFill>
              <a:schemeClr val="tx1"/>
            </a:solidFill>
            <a:round/>
            <a:headEnd type="none" w="sm" len="sm"/>
            <a:tailEnd type="triangle" w="lg"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angle 18"/>
          <p:cNvSpPr/>
          <p:nvPr/>
        </p:nvSpPr>
        <p:spPr>
          <a:xfrm>
            <a:off x="1754124" y="1979614"/>
            <a:ext cx="8763000" cy="307777"/>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MPI_Bcast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buf</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count,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datatype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root,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89" name="Rectangle 88"/>
          <p:cNvSpPr/>
          <p:nvPr/>
        </p:nvSpPr>
        <p:spPr>
          <a:xfrm>
            <a:off x="121696" y="6642556"/>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3069410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671827"/>
                                        </p:tgtEl>
                                        <p:attrNameLst>
                                          <p:attrName>style.visibility</p:attrName>
                                        </p:attrNameLst>
                                      </p:cBhvr>
                                      <p:to>
                                        <p:strVal val="visible"/>
                                      </p:to>
                                    </p:set>
                                    <p:anim calcmode="lin" valueType="num">
                                      <p:cBhvr additive="base">
                                        <p:cTn id="15" dur="500" fill="hold"/>
                                        <p:tgtEl>
                                          <p:spTgt spid="671827"/>
                                        </p:tgtEl>
                                        <p:attrNameLst>
                                          <p:attrName>ppt_x</p:attrName>
                                        </p:attrNameLst>
                                      </p:cBhvr>
                                      <p:tavLst>
                                        <p:tav tm="0">
                                          <p:val>
                                            <p:strVal val="1+#ppt_w/2"/>
                                          </p:val>
                                        </p:tav>
                                        <p:tav tm="100000">
                                          <p:val>
                                            <p:strVal val="#ppt_x"/>
                                          </p:val>
                                        </p:tav>
                                      </p:tavLst>
                                    </p:anim>
                                    <p:anim calcmode="lin" valueType="num">
                                      <p:cBhvr additive="base">
                                        <p:cTn id="16" dur="500" fill="hold"/>
                                        <p:tgtEl>
                                          <p:spTgt spid="671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8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7" name="Rectangle 57"/>
          <p:cNvSpPr>
            <a:spLocks noGrp="1" noChangeArrowheads="1"/>
          </p:cNvSpPr>
          <p:nvPr>
            <p:ph type="title"/>
          </p:nvPr>
        </p:nvSpPr>
        <p:spPr/>
        <p:txBody>
          <a:bodyPr>
            <a:normAutofit/>
          </a:bodyPr>
          <a:lstStyle/>
          <a:p>
            <a:r>
              <a:rPr lang="en-US" dirty="0" err="1">
                <a:latin typeface="Consolas" panose="020B0609020204030204" pitchFamily="49" charset="0"/>
              </a:rPr>
              <a:t>MPI_Bcast</a:t>
            </a:r>
            <a:endParaRPr lang="en-US" dirty="0">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F5024-432C-4BE6-A94A-DFBA52B56AD0}"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10313" name="Group 73"/>
          <p:cNvGraphicFramePr>
            <a:graphicFrameLocks noGrp="1"/>
          </p:cNvGraphicFramePr>
          <p:nvPr>
            <p:ph idx="4294967295"/>
          </p:nvPr>
        </p:nvGraphicFramePr>
        <p:xfrm>
          <a:off x="2446020" y="2336800"/>
          <a:ext cx="3048000" cy="31089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305" name="Text Box 65"/>
          <p:cNvSpPr txBox="1">
            <a:spLocks noChangeArrowheads="1"/>
          </p:cNvSpPr>
          <p:nvPr/>
        </p:nvSpPr>
        <p:spPr bwMode="auto">
          <a:xfrm rot="16200000">
            <a:off x="1658463" y="2752725"/>
            <a:ext cx="11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processes</a:t>
            </a:r>
          </a:p>
        </p:txBody>
      </p:sp>
      <p:sp>
        <p:nvSpPr>
          <p:cNvPr id="10307" name="Line 67"/>
          <p:cNvSpPr>
            <a:spLocks noChangeShapeType="1"/>
          </p:cNvSpPr>
          <p:nvPr/>
        </p:nvSpPr>
        <p:spPr bwMode="auto">
          <a:xfrm>
            <a:off x="2286000" y="3766066"/>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08" name="Text Box 68"/>
          <p:cNvSpPr txBox="1">
            <a:spLocks noChangeArrowheads="1"/>
          </p:cNvSpPr>
          <p:nvPr/>
        </p:nvSpPr>
        <p:spPr bwMode="auto">
          <a:xfrm>
            <a:off x="2514601" y="1828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09" name="Text Box 69"/>
          <p:cNvSpPr txBox="1">
            <a:spLocks noChangeArrowheads="1"/>
          </p:cNvSpPr>
          <p:nvPr/>
        </p:nvSpPr>
        <p:spPr bwMode="auto">
          <a:xfrm>
            <a:off x="2362201" y="1861066"/>
            <a:ext cx="1365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(buffer)</a:t>
            </a:r>
          </a:p>
        </p:txBody>
      </p:sp>
      <p:sp>
        <p:nvSpPr>
          <p:cNvPr id="10311" name="Line 71"/>
          <p:cNvSpPr>
            <a:spLocks noChangeShapeType="1"/>
          </p:cNvSpPr>
          <p:nvPr/>
        </p:nvSpPr>
        <p:spPr bwMode="auto">
          <a:xfrm>
            <a:off x="3886200" y="2089666"/>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12" name="Text Box 72"/>
          <p:cNvSpPr txBox="1">
            <a:spLocks noChangeArrowheads="1"/>
          </p:cNvSpPr>
          <p:nvPr/>
        </p:nvSpPr>
        <p:spPr bwMode="auto">
          <a:xfrm>
            <a:off x="2508250" y="237859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0</a:t>
            </a:r>
          </a:p>
        </p:txBody>
      </p:sp>
      <p:graphicFrame>
        <p:nvGraphicFramePr>
          <p:cNvPr id="10314" name="Group 74"/>
          <p:cNvGraphicFramePr>
            <a:graphicFrameLocks noGrp="1"/>
          </p:cNvGraphicFramePr>
          <p:nvPr/>
        </p:nvGraphicFramePr>
        <p:xfrm>
          <a:off x="7239000" y="2337316"/>
          <a:ext cx="3048000" cy="31089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365" name="Text Box 125"/>
          <p:cNvSpPr txBox="1">
            <a:spLocks noChangeArrowheads="1"/>
          </p:cNvSpPr>
          <p:nvPr/>
        </p:nvSpPr>
        <p:spPr bwMode="auto">
          <a:xfrm rot="16200000">
            <a:off x="6459063" y="2752725"/>
            <a:ext cx="11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processes</a:t>
            </a:r>
          </a:p>
        </p:txBody>
      </p:sp>
      <p:sp>
        <p:nvSpPr>
          <p:cNvPr id="10366" name="Line 126"/>
          <p:cNvSpPr>
            <a:spLocks noChangeShapeType="1"/>
          </p:cNvSpPr>
          <p:nvPr/>
        </p:nvSpPr>
        <p:spPr bwMode="auto">
          <a:xfrm>
            <a:off x="7086600" y="3766066"/>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69" name="Text Box 129"/>
          <p:cNvSpPr txBox="1">
            <a:spLocks noChangeArrowheads="1"/>
          </p:cNvSpPr>
          <p:nvPr/>
        </p:nvSpPr>
        <p:spPr bwMode="auto">
          <a:xfrm>
            <a:off x="7308850" y="237859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0</a:t>
            </a:r>
          </a:p>
        </p:txBody>
      </p:sp>
      <p:sp>
        <p:nvSpPr>
          <p:cNvPr id="10370" name="Text Box 130"/>
          <p:cNvSpPr txBox="1">
            <a:spLocks noChangeArrowheads="1"/>
          </p:cNvSpPr>
          <p:nvPr/>
        </p:nvSpPr>
        <p:spPr bwMode="auto">
          <a:xfrm>
            <a:off x="7315200" y="291199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srgbClr val="FF0000"/>
                </a:solidFill>
                <a:effectLst/>
                <a:uLnTx/>
                <a:uFillTx/>
                <a:latin typeface="Calibri" panose="020F0502020204030204"/>
                <a:ea typeface="+mn-ea"/>
                <a:cs typeface="+mn-cs"/>
              </a:rPr>
              <a:t>0</a:t>
            </a:r>
          </a:p>
        </p:txBody>
      </p:sp>
      <p:sp>
        <p:nvSpPr>
          <p:cNvPr id="10371" name="Text Box 131"/>
          <p:cNvSpPr txBox="1">
            <a:spLocks noChangeArrowheads="1"/>
          </p:cNvSpPr>
          <p:nvPr/>
        </p:nvSpPr>
        <p:spPr bwMode="auto">
          <a:xfrm>
            <a:off x="7315200" y="344539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srgbClr val="FF0000"/>
                </a:solidFill>
                <a:effectLst/>
                <a:uLnTx/>
                <a:uFillTx/>
                <a:latin typeface="Calibri" panose="020F0502020204030204"/>
                <a:ea typeface="+mn-ea"/>
                <a:cs typeface="+mn-cs"/>
              </a:rPr>
              <a:t>0</a:t>
            </a:r>
          </a:p>
        </p:txBody>
      </p:sp>
      <p:sp>
        <p:nvSpPr>
          <p:cNvPr id="10372" name="Text Box 132"/>
          <p:cNvSpPr txBox="1">
            <a:spLocks noChangeArrowheads="1"/>
          </p:cNvSpPr>
          <p:nvPr/>
        </p:nvSpPr>
        <p:spPr bwMode="auto">
          <a:xfrm>
            <a:off x="7315200" y="390259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srgbClr val="FF0000"/>
                </a:solidFill>
                <a:effectLst/>
                <a:uLnTx/>
                <a:uFillTx/>
                <a:latin typeface="Calibri" panose="020F0502020204030204"/>
                <a:ea typeface="+mn-ea"/>
                <a:cs typeface="+mn-cs"/>
              </a:rPr>
              <a:t>0</a:t>
            </a:r>
          </a:p>
        </p:txBody>
      </p:sp>
      <p:sp>
        <p:nvSpPr>
          <p:cNvPr id="10373" name="Text Box 133"/>
          <p:cNvSpPr txBox="1">
            <a:spLocks noChangeArrowheads="1"/>
          </p:cNvSpPr>
          <p:nvPr/>
        </p:nvSpPr>
        <p:spPr bwMode="auto">
          <a:xfrm>
            <a:off x="7321550" y="4451866"/>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srgbClr val="FF0000"/>
                </a:solidFill>
                <a:effectLst/>
                <a:uLnTx/>
                <a:uFillTx/>
                <a:latin typeface="Calibri" panose="020F0502020204030204"/>
                <a:ea typeface="+mn-ea"/>
                <a:cs typeface="+mn-cs"/>
              </a:rPr>
              <a:t>0</a:t>
            </a:r>
          </a:p>
        </p:txBody>
      </p:sp>
      <p:sp>
        <p:nvSpPr>
          <p:cNvPr id="10374" name="Text Box 134"/>
          <p:cNvSpPr txBox="1">
            <a:spLocks noChangeArrowheads="1"/>
          </p:cNvSpPr>
          <p:nvPr/>
        </p:nvSpPr>
        <p:spPr bwMode="auto">
          <a:xfrm>
            <a:off x="7315200" y="496939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srgbClr val="FF0000"/>
                </a:solidFill>
                <a:effectLst/>
                <a:uLnTx/>
                <a:uFillTx/>
                <a:latin typeface="Calibri" panose="020F0502020204030204"/>
                <a:ea typeface="+mn-ea"/>
                <a:cs typeface="+mn-cs"/>
              </a:rPr>
              <a:t>0</a:t>
            </a:r>
          </a:p>
        </p:txBody>
      </p:sp>
      <p:sp>
        <p:nvSpPr>
          <p:cNvPr id="10375" name="Line 135"/>
          <p:cNvSpPr>
            <a:spLocks noChangeShapeType="1"/>
          </p:cNvSpPr>
          <p:nvPr/>
        </p:nvSpPr>
        <p:spPr bwMode="auto">
          <a:xfrm>
            <a:off x="5715000" y="3842266"/>
            <a:ext cx="990600" cy="0"/>
          </a:xfrm>
          <a:prstGeom prst="line">
            <a:avLst/>
          </a:prstGeom>
          <a:noFill/>
          <a:ln w="57150" cmpd="thinThick">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77" name="Text Box 137"/>
          <p:cNvSpPr txBox="1">
            <a:spLocks noChangeArrowheads="1"/>
          </p:cNvSpPr>
          <p:nvPr/>
        </p:nvSpPr>
        <p:spPr bwMode="auto">
          <a:xfrm>
            <a:off x="5546725" y="3385066"/>
            <a:ext cx="11078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broadcast</a:t>
            </a:r>
          </a:p>
        </p:txBody>
      </p:sp>
      <p:sp>
        <p:nvSpPr>
          <p:cNvPr id="10378" name="Text Box 138"/>
          <p:cNvSpPr txBox="1">
            <a:spLocks noChangeArrowheads="1"/>
          </p:cNvSpPr>
          <p:nvPr/>
        </p:nvSpPr>
        <p:spPr bwMode="auto">
          <a:xfrm>
            <a:off x="2119249" y="5836136"/>
            <a:ext cx="80938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1800" b="0" i="0" u="none" strike="noStrike" kern="1200" cap="none" spc="0" normalizeH="0" baseline="-25000" noProof="0" dirty="0">
                <a:ln>
                  <a:noFill/>
                </a:ln>
                <a:solidFill>
                  <a:prstClr val="black"/>
                </a:solidFill>
                <a:effectLst/>
                <a:uLnTx/>
                <a:uFillTx/>
                <a:latin typeface="Calibri Light" panose="020F03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any chunk of contiguous data described with </a:t>
            </a:r>
            <a:r>
              <a:rPr kumimoji="0" 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MPI_Datatype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and count</a:t>
            </a:r>
          </a:p>
        </p:txBody>
      </p:sp>
      <p:grpSp>
        <p:nvGrpSpPr>
          <p:cNvPr id="2" name="Group 1"/>
          <p:cNvGrpSpPr/>
          <p:nvPr/>
        </p:nvGrpSpPr>
        <p:grpSpPr>
          <a:xfrm>
            <a:off x="7239000" y="1828800"/>
            <a:ext cx="2895600" cy="369332"/>
            <a:chOff x="990600" y="2362200"/>
            <a:chExt cx="2895600" cy="369332"/>
          </a:xfrm>
        </p:grpSpPr>
        <p:sp>
          <p:nvSpPr>
            <p:cNvPr id="24" name="Text Box 69"/>
            <p:cNvSpPr txBox="1">
              <a:spLocks noChangeArrowheads="1"/>
            </p:cNvSpPr>
            <p:nvPr/>
          </p:nvSpPr>
          <p:spPr bwMode="auto">
            <a:xfrm>
              <a:off x="990600" y="2362200"/>
              <a:ext cx="1365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(buffer)</a:t>
              </a:r>
            </a:p>
          </p:txBody>
        </p:sp>
        <p:sp>
          <p:nvSpPr>
            <p:cNvPr id="25" name="Line 71"/>
            <p:cNvSpPr>
              <a:spLocks noChangeShapeType="1"/>
            </p:cNvSpPr>
            <p:nvPr/>
          </p:nvSpPr>
          <p:spPr bwMode="auto">
            <a:xfrm>
              <a:off x="2514600" y="2590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96544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dirty="0" err="1">
                <a:latin typeface="Consolas" panose="020B0609020204030204" pitchFamily="49" charset="0"/>
              </a:rPr>
              <a:t>MPI_Bcast</a:t>
            </a:r>
            <a:endParaRPr lang="en-US" dirty="0">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459" name="Rectangle 3"/>
          <p:cNvSpPr>
            <a:spLocks noGrp="1" noChangeArrowheads="1"/>
          </p:cNvSpPr>
          <p:nvPr>
            <p:ph type="body" idx="4294967295"/>
          </p:nvPr>
        </p:nvSpPr>
        <p:spPr>
          <a:xfrm>
            <a:off x="1394460" y="2846832"/>
            <a:ext cx="8148638" cy="3233738"/>
          </a:xfrm>
        </p:spPr>
        <p:txBody>
          <a:bodyPr>
            <a:normAutofit lnSpcReduction="10000"/>
          </a:bodyPr>
          <a:lstStyle/>
          <a:p>
            <a:pPr indent="-60325">
              <a:lnSpc>
                <a:spcPct val="80000"/>
              </a:lnSpc>
              <a:buNone/>
            </a:pPr>
            <a:r>
              <a:rPr lang="en-US" sz="2000" dirty="0"/>
              <a:t>INOUT  : </a:t>
            </a:r>
            <a:r>
              <a:rPr lang="en-US" sz="2000" dirty="0">
                <a:solidFill>
                  <a:srgbClr val="0070C0"/>
                </a:solidFill>
                <a:latin typeface="Consolas" pitchFamily="49" charset="0"/>
                <a:cs typeface="Consolas" pitchFamily="49" charset="0"/>
              </a:rPr>
              <a:t>buffer</a:t>
            </a:r>
            <a:r>
              <a:rPr lang="en-US" sz="2000" dirty="0"/>
              <a:t> (starting address, as usual)</a:t>
            </a:r>
          </a:p>
          <a:p>
            <a:pPr>
              <a:lnSpc>
                <a:spcPct val="80000"/>
              </a:lnSpc>
              <a:buFontTx/>
              <a:buNone/>
            </a:pPr>
            <a:r>
              <a:rPr lang="en-US" sz="2000" dirty="0"/>
              <a:t>    IN          : </a:t>
            </a:r>
            <a:r>
              <a:rPr lang="en-US" sz="2000" dirty="0">
                <a:solidFill>
                  <a:srgbClr val="0070C0"/>
                </a:solidFill>
                <a:latin typeface="Consolas" pitchFamily="49" charset="0"/>
                <a:cs typeface="Consolas" pitchFamily="49" charset="0"/>
              </a:rPr>
              <a:t>count</a:t>
            </a:r>
            <a:r>
              <a:rPr lang="en-US" sz="2000" dirty="0"/>
              <a:t>  (number of entries in buffer)</a:t>
            </a:r>
          </a:p>
          <a:p>
            <a:pPr>
              <a:lnSpc>
                <a:spcPct val="80000"/>
              </a:lnSpc>
              <a:buFontTx/>
              <a:buNone/>
            </a:pPr>
            <a:r>
              <a:rPr lang="en-US" sz="2000" dirty="0"/>
              <a:t>    IN          : </a:t>
            </a:r>
            <a:r>
              <a:rPr lang="en-US" sz="2000" dirty="0">
                <a:solidFill>
                  <a:srgbClr val="0070C0"/>
                </a:solidFill>
                <a:latin typeface="Consolas" pitchFamily="49" charset="0"/>
                <a:cs typeface="Consolas" pitchFamily="49" charset="0"/>
              </a:rPr>
              <a:t>type</a:t>
            </a:r>
            <a:r>
              <a:rPr lang="en-US" sz="2000" dirty="0"/>
              <a:t>    (can be user-defined)</a:t>
            </a:r>
          </a:p>
          <a:p>
            <a:pPr>
              <a:lnSpc>
                <a:spcPct val="80000"/>
              </a:lnSpc>
              <a:buFontTx/>
              <a:buNone/>
            </a:pPr>
            <a:r>
              <a:rPr lang="en-US" sz="2000" dirty="0"/>
              <a:t>    IN          : </a:t>
            </a:r>
            <a:r>
              <a:rPr lang="en-US" sz="2000" dirty="0">
                <a:solidFill>
                  <a:srgbClr val="0070C0"/>
                </a:solidFill>
                <a:latin typeface="Consolas" pitchFamily="49" charset="0"/>
                <a:cs typeface="Consolas" pitchFamily="49" charset="0"/>
              </a:rPr>
              <a:t>root</a:t>
            </a:r>
            <a:r>
              <a:rPr lang="en-US" sz="2000" dirty="0"/>
              <a:t>    (rank of broadcast root)</a:t>
            </a:r>
          </a:p>
          <a:p>
            <a:pPr>
              <a:lnSpc>
                <a:spcPct val="80000"/>
              </a:lnSpc>
              <a:buFontTx/>
              <a:buNone/>
            </a:pPr>
            <a:r>
              <a:rPr lang="en-US" sz="2000" dirty="0"/>
              <a:t>    IN          : </a:t>
            </a:r>
            <a:r>
              <a:rPr lang="en-US" sz="2000" dirty="0">
                <a:solidFill>
                  <a:srgbClr val="0070C0"/>
                </a:solidFill>
                <a:latin typeface="Consolas" pitchFamily="49" charset="0"/>
                <a:cs typeface="Consolas" pitchFamily="49" charset="0"/>
              </a:rPr>
              <a:t>com</a:t>
            </a:r>
            <a:r>
              <a:rPr lang="en-US" sz="2000" dirty="0"/>
              <a:t>    (communicator)</a:t>
            </a:r>
          </a:p>
          <a:p>
            <a:pPr>
              <a:lnSpc>
                <a:spcPct val="80000"/>
              </a:lnSpc>
              <a:buFontTx/>
              <a:buNone/>
            </a:pPr>
            <a:endParaRPr lang="en-US" sz="2000" dirty="0"/>
          </a:p>
          <a:p>
            <a:pPr>
              <a:lnSpc>
                <a:spcPct val="80000"/>
              </a:lnSpc>
            </a:pPr>
            <a:r>
              <a:rPr lang="en-US" sz="2000" dirty="0"/>
              <a:t>Broadcasts message from </a:t>
            </a:r>
            <a:r>
              <a:rPr lang="en-US" sz="2000" dirty="0">
                <a:solidFill>
                  <a:srgbClr val="0070C0"/>
                </a:solidFill>
                <a:latin typeface="Consolas" pitchFamily="49" charset="0"/>
                <a:cs typeface="Consolas" pitchFamily="49" charset="0"/>
              </a:rPr>
              <a:t>root</a:t>
            </a:r>
            <a:r>
              <a:rPr lang="en-US" sz="2000" dirty="0"/>
              <a:t> to all processes (including </a:t>
            </a:r>
            <a:r>
              <a:rPr lang="en-US" sz="2000" dirty="0">
                <a:solidFill>
                  <a:srgbClr val="0070C0"/>
                </a:solidFill>
                <a:latin typeface="Consolas" pitchFamily="49" charset="0"/>
                <a:cs typeface="Consolas" pitchFamily="49" charset="0"/>
              </a:rPr>
              <a:t>root</a:t>
            </a:r>
            <a:r>
              <a:rPr lang="en-US" sz="2000" dirty="0"/>
              <a:t>) </a:t>
            </a:r>
          </a:p>
          <a:p>
            <a:pPr>
              <a:lnSpc>
                <a:spcPct val="80000"/>
              </a:lnSpc>
            </a:pPr>
            <a:r>
              <a:rPr lang="en-US" sz="2000" dirty="0" err="1">
                <a:solidFill>
                  <a:srgbClr val="0070C0"/>
                </a:solidFill>
                <a:latin typeface="Consolas" pitchFamily="49" charset="0"/>
                <a:cs typeface="Consolas" pitchFamily="49" charset="0"/>
              </a:rPr>
              <a:t>comm</a:t>
            </a:r>
            <a:r>
              <a:rPr lang="en-US" sz="2000" dirty="0"/>
              <a:t> and </a:t>
            </a:r>
            <a:r>
              <a:rPr lang="en-US" sz="2000" dirty="0">
                <a:solidFill>
                  <a:srgbClr val="0070C0"/>
                </a:solidFill>
                <a:latin typeface="Consolas" pitchFamily="49" charset="0"/>
                <a:cs typeface="Consolas" pitchFamily="49" charset="0"/>
              </a:rPr>
              <a:t>root</a:t>
            </a:r>
            <a:r>
              <a:rPr lang="en-US" sz="2000" dirty="0"/>
              <a:t> must assume identical values in all processes</a:t>
            </a:r>
          </a:p>
          <a:p>
            <a:pPr>
              <a:lnSpc>
                <a:spcPct val="80000"/>
              </a:lnSpc>
            </a:pPr>
            <a:r>
              <a:rPr lang="en-US" sz="2000" dirty="0"/>
              <a:t>On return, contents of </a:t>
            </a:r>
            <a:r>
              <a:rPr lang="en-US" sz="2000" dirty="0">
                <a:solidFill>
                  <a:srgbClr val="0070C0"/>
                </a:solidFill>
                <a:latin typeface="Consolas" pitchFamily="49" charset="0"/>
                <a:cs typeface="Consolas" pitchFamily="49" charset="0"/>
              </a:rPr>
              <a:t>buffer</a:t>
            </a:r>
            <a:r>
              <a:rPr lang="en-US" sz="2000" dirty="0"/>
              <a:t> is copied to all processes in </a:t>
            </a:r>
            <a:r>
              <a:rPr lang="en-US" sz="2000" dirty="0" err="1">
                <a:solidFill>
                  <a:srgbClr val="0070C0"/>
                </a:solidFill>
                <a:latin typeface="Consolas" pitchFamily="49" charset="0"/>
                <a:cs typeface="Consolas" pitchFamily="49" charset="0"/>
              </a:rPr>
              <a:t>comm</a:t>
            </a:r>
            <a:endParaRPr lang="en-US" sz="2000" dirty="0">
              <a:solidFill>
                <a:srgbClr val="0070C0"/>
              </a:solidFill>
              <a:latin typeface="Consolas" pitchFamily="49" charset="0"/>
              <a:cs typeface="Consolas" pitchFamily="49" charset="0"/>
            </a:endParaRPr>
          </a:p>
        </p:txBody>
      </p:sp>
      <p:sp>
        <p:nvSpPr>
          <p:cNvPr id="2" name="Rectangle 1"/>
          <p:cNvSpPr/>
          <p:nvPr/>
        </p:nvSpPr>
        <p:spPr>
          <a:xfrm>
            <a:off x="1316736" y="1919211"/>
            <a:ext cx="8991600" cy="32316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MPI_Bcast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*buffer, </a:t>
            </a:r>
            <a:r>
              <a:rPr kumimoji="0" lang="en-US" sz="15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count,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type, </a:t>
            </a:r>
            <a:r>
              <a:rPr kumimoji="0" lang="en-US" sz="15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root,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6" name="Rectangle 3"/>
          <p:cNvSpPr txBox="1">
            <a:spLocks noChangeArrowheads="1"/>
          </p:cNvSpPr>
          <p:nvPr/>
        </p:nvSpPr>
        <p:spPr>
          <a:xfrm>
            <a:off x="762000" y="1446214"/>
            <a:ext cx="3657600" cy="304800"/>
          </a:xfrm>
          <a:prstGeom prst="rect">
            <a:avLst/>
          </a:prstGeom>
          <a:ln>
            <a:noFill/>
          </a:ln>
        </p:spPr>
        <p:txBody>
          <a:bodyPr vert="horz" lIns="91440" tIns="45720" rIns="3600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marR="0" lvl="0" indent="-190500" algn="l" defTabSz="901700" rtl="0" eaLnBrk="1" fontAlgn="auto" latinLnBrk="0" hangingPunct="1">
              <a:lnSpc>
                <a:spcPct val="80000"/>
              </a:lnSpc>
              <a:spcBef>
                <a:spcPts val="1000"/>
              </a:spcBef>
              <a:spcAft>
                <a:spcPts val="0"/>
              </a:spcAft>
              <a:buClrTx/>
              <a:buSzTx/>
              <a:buFont typeface="Arial" panose="020B0604020202020204" pitchFamily="34" charset="0"/>
              <a:buChar char="•"/>
              <a:tabLst>
                <a:tab pos="1054100" algn="l"/>
                <a:tab pos="2197100" algn="l"/>
                <a:tab pos="2514600" algn="l"/>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Function prototype: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650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F76AE4-879A-4AB0-9DED-C18DB24C6E5D}"/>
              </a:ext>
            </a:extLst>
          </p:cNvPr>
          <p:cNvSpPr>
            <a:spLocks noGrp="1"/>
          </p:cNvSpPr>
          <p:nvPr>
            <p:ph type="title"/>
          </p:nvPr>
        </p:nvSpPr>
        <p:spPr/>
        <p:txBody>
          <a:bodyPr/>
          <a:lstStyle/>
          <a:p>
            <a:r>
              <a:rPr lang="en-US" dirty="0"/>
              <a:t>What are all these MPI function returning???</a:t>
            </a:r>
          </a:p>
        </p:txBody>
      </p:sp>
      <p:sp>
        <p:nvSpPr>
          <p:cNvPr id="3" name="Slide Number Placeholder 2">
            <a:extLst>
              <a:ext uri="{FF2B5EF4-FFF2-40B4-BE49-F238E27FC236}">
                <a16:creationId xmlns:a16="http://schemas.microsoft.com/office/drawing/2014/main" id="{B6EEA1AB-A85C-4CA8-9326-C2CA6BE157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Content Placeholder 1">
            <a:extLst>
              <a:ext uri="{FF2B5EF4-FFF2-40B4-BE49-F238E27FC236}">
                <a16:creationId xmlns:a16="http://schemas.microsoft.com/office/drawing/2014/main" id="{834719D7-A9DF-41DD-BD03-23EDB736BA65}"/>
              </a:ext>
            </a:extLst>
          </p:cNvPr>
          <p:cNvSpPr>
            <a:spLocks noGrp="1" noChangeArrowheads="1"/>
          </p:cNvSpPr>
          <p:nvPr>
            <p:ph idx="1"/>
          </p:nvPr>
        </p:nvSpPr>
        <p:spPr bwMode="auto">
          <a:xfrm>
            <a:off x="147344" y="1976587"/>
            <a:ext cx="1136323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r>
              <a:rPr kumimoji="0" lang="en-US" altLang="en-US" sz="1800" b="1" i="0" u="none" strike="noStrike" cap="none" normalizeH="0" baseline="0" dirty="0">
                <a:ln>
                  <a:noFill/>
                </a:ln>
                <a:solidFill>
                  <a:srgbClr val="000000"/>
                </a:solidFill>
                <a:effectLst/>
                <a:cs typeface="Times New Roman" panose="02020603050405020304" pitchFamily="18" charset="0"/>
              </a:rPr>
              <a:t>MPI_SUCCESS</a:t>
            </a:r>
            <a:r>
              <a:rPr lang="en-US" altLang="en-US" sz="1800" dirty="0">
                <a:solidFill>
                  <a:srgbClr val="000000"/>
                </a:solidFill>
                <a:cs typeface="Times New Roman" panose="02020603050405020304" pitchFamily="18" charset="0"/>
              </a:rPr>
              <a:t> 	– </a:t>
            </a:r>
            <a:r>
              <a:rPr kumimoji="0" lang="en-US" altLang="en-US" sz="1800" b="0" i="0" u="none" strike="noStrike" cap="none" normalizeH="0" baseline="0" dirty="0">
                <a:ln>
                  <a:noFill/>
                </a:ln>
                <a:solidFill>
                  <a:srgbClr val="000000"/>
                </a:solidFill>
                <a:effectLst/>
                <a:cs typeface="Times New Roman" panose="02020603050405020304" pitchFamily="18" charset="0"/>
              </a:rPr>
              <a:t>No error; MPI routine completed successfully</a:t>
            </a: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endParaRPr kumimoji="0" lang="en-US" altLang="en-US" sz="1800" b="1"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r>
              <a:rPr kumimoji="0" lang="en-US" altLang="en-US" sz="1800" b="1" i="0" u="none" strike="noStrike" cap="none" normalizeH="0" baseline="0" dirty="0">
                <a:ln>
                  <a:noFill/>
                </a:ln>
                <a:solidFill>
                  <a:srgbClr val="000000"/>
                </a:solidFill>
                <a:effectLst/>
                <a:cs typeface="Times New Roman" panose="02020603050405020304" pitchFamily="18" charset="0"/>
              </a:rPr>
              <a:t>MPI_ERR_COMM</a:t>
            </a:r>
            <a:r>
              <a:rPr lang="en-US" altLang="en-US" sz="1800" dirty="0">
                <a:solidFill>
                  <a:srgbClr val="000000"/>
                </a:solidFill>
                <a:cs typeface="Times New Roman" panose="02020603050405020304" pitchFamily="18" charset="0"/>
              </a:rPr>
              <a:t> 	– </a:t>
            </a:r>
            <a:r>
              <a:rPr kumimoji="0" lang="en-US" altLang="en-US" sz="1800" b="0" i="0" u="none" strike="noStrike" cap="none" normalizeH="0" baseline="0" dirty="0">
                <a:ln>
                  <a:noFill/>
                </a:ln>
                <a:solidFill>
                  <a:srgbClr val="000000"/>
                </a:solidFill>
                <a:effectLst/>
                <a:cs typeface="Times New Roman" panose="02020603050405020304" pitchFamily="18" charset="0"/>
              </a:rPr>
              <a:t>Invalid communicator. A common error is to use a null communicator in a call</a:t>
            </a:r>
            <a:endParaRPr kumimoji="0" lang="en-US" altLang="en-US" sz="6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endParaRPr kumimoji="0" lang="en-US" altLang="en-US" sz="1800" b="1"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r>
              <a:rPr kumimoji="0" lang="en-US" altLang="en-US" sz="1800" b="1" i="0" u="none" strike="noStrike" cap="none" normalizeH="0" baseline="0" dirty="0">
                <a:ln>
                  <a:noFill/>
                </a:ln>
                <a:solidFill>
                  <a:srgbClr val="000000"/>
                </a:solidFill>
                <a:effectLst/>
                <a:cs typeface="Times New Roman" panose="02020603050405020304" pitchFamily="18" charset="0"/>
              </a:rPr>
              <a:t>MPI_ERR_COUNT</a:t>
            </a:r>
            <a:r>
              <a:rPr lang="en-US" altLang="en-US" sz="1800" dirty="0">
                <a:solidFill>
                  <a:srgbClr val="000000"/>
                </a:solidFill>
                <a:cs typeface="Times New Roman" panose="02020603050405020304" pitchFamily="18" charset="0"/>
              </a:rPr>
              <a:t> 	– </a:t>
            </a:r>
            <a:r>
              <a:rPr kumimoji="0" lang="en-US" altLang="en-US" sz="1800" b="0" i="0" u="none" strike="noStrike" cap="none" normalizeH="0" baseline="0" dirty="0">
                <a:ln>
                  <a:noFill/>
                </a:ln>
                <a:solidFill>
                  <a:srgbClr val="000000"/>
                </a:solidFill>
                <a:effectLst/>
                <a:cs typeface="Times New Roman" panose="02020603050405020304" pitchFamily="18" charset="0"/>
              </a:rPr>
              <a:t>Invalid count argument. Count arguments must be non-negative; a count of zero is often valid</a:t>
            </a: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endParaRPr kumimoji="0" lang="en-US" altLang="en-US" sz="1800" b="1"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r>
              <a:rPr kumimoji="0" lang="en-US" altLang="en-US" sz="1800" b="1" i="0" u="none" strike="noStrike" cap="none" normalizeH="0" baseline="0" dirty="0">
                <a:ln>
                  <a:noFill/>
                </a:ln>
                <a:solidFill>
                  <a:srgbClr val="000000"/>
                </a:solidFill>
                <a:effectLst/>
                <a:cs typeface="Times New Roman" panose="02020603050405020304" pitchFamily="18" charset="0"/>
              </a:rPr>
              <a:t>MPI_ERR_TYPE</a:t>
            </a:r>
            <a:r>
              <a:rPr lang="en-US" altLang="en-US" sz="1800" dirty="0">
                <a:solidFill>
                  <a:srgbClr val="000000"/>
                </a:solidFill>
                <a:cs typeface="Times New Roman" panose="02020603050405020304" pitchFamily="18" charset="0"/>
              </a:rPr>
              <a:t> 	– </a:t>
            </a:r>
            <a:r>
              <a:rPr kumimoji="0" lang="en-US" altLang="en-US" sz="1800" b="0" i="0" u="none" strike="noStrike" cap="none" normalizeH="0" baseline="0" dirty="0">
                <a:ln>
                  <a:noFill/>
                </a:ln>
                <a:solidFill>
                  <a:srgbClr val="000000"/>
                </a:solidFill>
                <a:effectLst/>
                <a:cs typeface="Times New Roman" panose="02020603050405020304" pitchFamily="18" charset="0"/>
              </a:rPr>
              <a:t>Invalid datatype argument. Additionally, this error can occur if an uncommitted </a:t>
            </a:r>
            <a:r>
              <a:rPr kumimoji="0" lang="en-US" altLang="en-US" sz="1800" b="0" i="0" u="none" strike="noStrike" cap="none" normalizeH="0" baseline="0" dirty="0" err="1">
                <a:ln>
                  <a:noFill/>
                </a:ln>
                <a:solidFill>
                  <a:srgbClr val="000000"/>
                </a:solidFill>
                <a:effectLst/>
                <a:cs typeface="Times New Roman" panose="02020603050405020304" pitchFamily="18" charset="0"/>
              </a:rPr>
              <a:t>MPI_Datatype</a:t>
            </a:r>
            <a:endParaRPr kumimoji="0" lang="en-US" altLang="en-US" sz="6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endParaRPr kumimoji="0" lang="en-US" altLang="en-US" sz="1800" b="1"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r>
              <a:rPr kumimoji="0" lang="en-US" altLang="en-US" sz="1800" b="1" i="0" u="none" strike="noStrike" cap="none" normalizeH="0" baseline="0" dirty="0">
                <a:ln>
                  <a:noFill/>
                </a:ln>
                <a:solidFill>
                  <a:srgbClr val="000000"/>
                </a:solidFill>
                <a:effectLst/>
                <a:cs typeface="Times New Roman" panose="02020603050405020304" pitchFamily="18" charset="0"/>
              </a:rPr>
              <a:t>MPI_ERR_BUFFER</a:t>
            </a:r>
            <a:r>
              <a:rPr lang="en-US" altLang="en-US" sz="1800" dirty="0">
                <a:solidFill>
                  <a:srgbClr val="000000"/>
                </a:solidFill>
                <a:cs typeface="Times New Roman" panose="02020603050405020304" pitchFamily="18" charset="0"/>
              </a:rPr>
              <a:t> 	– </a:t>
            </a:r>
            <a:r>
              <a:rPr kumimoji="0" lang="en-US" altLang="en-US" sz="1800" b="0" i="0" u="none" strike="noStrike" cap="none" normalizeH="0" baseline="0" dirty="0">
                <a:ln>
                  <a:noFill/>
                </a:ln>
                <a:solidFill>
                  <a:srgbClr val="000000"/>
                </a:solidFill>
                <a:effectLst/>
                <a:cs typeface="Times New Roman" panose="02020603050405020304" pitchFamily="18" charset="0"/>
              </a:rPr>
              <a:t>Invalid buffer pointer. Usually a null buffer where one is not valid</a:t>
            </a: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endParaRPr kumimoji="0" lang="en-US" altLang="en-US" sz="1800" b="1"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r>
              <a:rPr kumimoji="0" lang="en-US" altLang="en-US" sz="1800" b="1" i="0" u="none" strike="noStrike" cap="none" normalizeH="0" baseline="0" dirty="0">
                <a:ln>
                  <a:noFill/>
                </a:ln>
                <a:solidFill>
                  <a:srgbClr val="000000"/>
                </a:solidFill>
                <a:effectLst/>
                <a:cs typeface="Times New Roman" panose="02020603050405020304" pitchFamily="18" charset="0"/>
              </a:rPr>
              <a:t>MPI_ERR_ROOT</a:t>
            </a:r>
            <a:r>
              <a:rPr lang="en-US" altLang="en-US" sz="1800" dirty="0">
                <a:solidFill>
                  <a:srgbClr val="000000"/>
                </a:solidFill>
                <a:cs typeface="Times New Roman" panose="02020603050405020304" pitchFamily="18" charset="0"/>
              </a:rPr>
              <a:t> 	– </a:t>
            </a:r>
            <a:r>
              <a:rPr kumimoji="0" lang="en-US" altLang="en-US" sz="1800" b="0" i="0" u="none" strike="noStrike" cap="none" normalizeH="0" baseline="0" dirty="0">
                <a:ln>
                  <a:noFill/>
                </a:ln>
                <a:solidFill>
                  <a:srgbClr val="000000"/>
                </a:solidFill>
                <a:effectLst/>
                <a:cs typeface="Times New Roman" panose="02020603050405020304" pitchFamily="18" charset="0"/>
              </a:rPr>
              <a:t>Invalid root. The root must be specified as a rank in the communicator</a:t>
            </a:r>
          </a:p>
          <a:p>
            <a:pPr marL="0" marR="0" lvl="0" indent="0" algn="l" defTabSz="914400" rtl="0" eaLnBrk="0" fontAlgn="base" latinLnBrk="0" hangingPunct="0">
              <a:lnSpc>
                <a:spcPct val="100000"/>
              </a:lnSpc>
              <a:spcBef>
                <a:spcPct val="0"/>
              </a:spcBef>
              <a:spcAft>
                <a:spcPct val="0"/>
              </a:spcAft>
              <a:buClrTx/>
              <a:buSzTx/>
              <a:buFontTx/>
              <a:buNone/>
              <a:tabLst>
                <a:tab pos="2170113" algn="l"/>
              </a:tabLst>
            </a:pPr>
            <a:r>
              <a:rPr lang="en-US" altLang="en-US" sz="1800" dirty="0">
                <a:solidFill>
                  <a:srgbClr val="000000"/>
                </a:solidFill>
                <a:cs typeface="Times New Roman" panose="02020603050405020304" pitchFamily="18" charset="0"/>
              </a:rPr>
              <a:t>		(ra</a:t>
            </a:r>
            <a:r>
              <a:rPr kumimoji="0" lang="en-US" altLang="en-US" sz="1800" b="0" i="0" u="none" strike="noStrike" cap="none" normalizeH="0" baseline="0" dirty="0">
                <a:ln>
                  <a:noFill/>
                </a:ln>
                <a:solidFill>
                  <a:srgbClr val="000000"/>
                </a:solidFill>
                <a:effectLst/>
                <a:cs typeface="Times New Roman" panose="02020603050405020304" pitchFamily="18" charset="0"/>
              </a:rPr>
              <a:t>nks must be between zero and the size of the communicator minus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5" name="Rectangle 4">
            <a:extLst>
              <a:ext uri="{FF2B5EF4-FFF2-40B4-BE49-F238E27FC236}">
                <a16:creationId xmlns:a16="http://schemas.microsoft.com/office/drawing/2014/main" id="{8D7A1B83-6762-496F-8DE3-CAB1E18F0B70}"/>
              </a:ext>
            </a:extLst>
          </p:cNvPr>
          <p:cNvSpPr/>
          <p:nvPr/>
        </p:nvSpPr>
        <p:spPr>
          <a:xfrm>
            <a:off x="709411" y="1346005"/>
            <a:ext cx="8991600" cy="32316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MPI_Bcast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*buffer, </a:t>
            </a:r>
            <a:r>
              <a:rPr kumimoji="0" lang="en-US" sz="15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count,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type, </a:t>
            </a:r>
            <a:r>
              <a:rPr kumimoji="0" lang="en-US" sz="15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root,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6" name="Arrow: Down 5">
            <a:extLst>
              <a:ext uri="{FF2B5EF4-FFF2-40B4-BE49-F238E27FC236}">
                <a16:creationId xmlns:a16="http://schemas.microsoft.com/office/drawing/2014/main" id="{47F4C795-4732-4C00-AFA3-AC89A188C802}"/>
              </a:ext>
            </a:extLst>
          </p:cNvPr>
          <p:cNvSpPr/>
          <p:nvPr/>
        </p:nvSpPr>
        <p:spPr>
          <a:xfrm>
            <a:off x="771305" y="948932"/>
            <a:ext cx="334370" cy="323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390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438542" y="3031942"/>
            <a:ext cx="3297782" cy="3762854"/>
          </a:xfrm>
          <a:prstGeom prst="rect">
            <a:avLst/>
          </a:prstGeom>
        </p:spPr>
      </p:pic>
      <p:sp>
        <p:nvSpPr>
          <p:cNvPr id="8" name="Rectangle 7"/>
          <p:cNvSpPr/>
          <p:nvPr/>
        </p:nvSpPr>
        <p:spPr>
          <a:xfrm>
            <a:off x="590241" y="881297"/>
            <a:ext cx="6096000" cy="5909310"/>
          </a:xfrm>
          <a:prstGeom prst="rect">
            <a:avLst/>
          </a:prstGeom>
          <a:solidFill>
            <a:schemeClr val="bg1">
              <a:lumMod val="95000"/>
            </a:schemeClr>
          </a:solidFill>
        </p:spPr>
        <p:txBody>
          <a:bodyPr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a:t>
            </a:r>
            <a:r>
              <a:rPr kumimoji="0" lang="en-US" sz="1400" b="0"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mpi.h</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&lt;</a:t>
            </a:r>
            <a:r>
              <a:rPr kumimoji="0" lang="en-US" sz="1400" b="0" i="0" u="none" strike="noStrike" kern="1200" cap="none" spc="0" normalizeH="0" baseline="0" noProof="0" dirty="0" err="1">
                <a:ln>
                  <a:noFill/>
                </a:ln>
                <a:solidFill>
                  <a:srgbClr val="A31515"/>
                </a:solidFill>
                <a:effectLst/>
                <a:uLnTx/>
                <a:uFillTx/>
                <a:latin typeface="Consolas"/>
                <a:ea typeface="+mn-ea"/>
                <a:cs typeface="Consolas" pitchFamily="49" charset="0"/>
              </a:rPr>
              <a:t>fstream</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&lt;string&gt;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mn-cs"/>
              </a:rPr>
              <a:t>#include </a:t>
            </a:r>
            <a:r>
              <a:rPr kumimoji="0" lang="en-US" sz="1400" b="0" i="0" u="none" strike="noStrike" kern="1200" cap="none" spc="0" normalizeH="0" baseline="0" noProof="0" dirty="0">
                <a:ln>
                  <a:noFill/>
                </a:ln>
                <a:solidFill>
                  <a:srgbClr val="A31515"/>
                </a:solidFill>
                <a:effectLst/>
                <a:uLnTx/>
                <a:uFillTx/>
                <a:latin typeface="Consolas"/>
                <a:ea typeface="+mn-ea"/>
                <a:cs typeface="+mn-cs"/>
              </a:rPr>
              <a:t>&lt;</a:t>
            </a:r>
            <a:r>
              <a:rPr kumimoji="0" lang="en-US" sz="1400" b="0" i="0" u="none" strike="noStrike" kern="1200" cap="none" spc="0" normalizeH="0" baseline="0" noProof="0" dirty="0" err="1">
                <a:ln>
                  <a:noFill/>
                </a:ln>
                <a:solidFill>
                  <a:srgbClr val="A31515"/>
                </a:solidFill>
                <a:effectLst/>
                <a:uLnTx/>
                <a:uFillTx/>
                <a:latin typeface="Consolas"/>
                <a:ea typeface="+mn-ea"/>
                <a:cs typeface="+mn-cs"/>
              </a:rPr>
              <a:t>cstdio</a:t>
            </a:r>
            <a:r>
              <a:rPr kumimoji="0" lang="en-US" sz="14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4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FF"/>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Read parameter from file and send to all processes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main(</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char</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nprocs</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float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data =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-1.0</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std::</a:t>
            </a:r>
            <a:r>
              <a:rPr kumimoji="0" lang="en-US" sz="1400" b="0" i="0" u="none" strike="noStrike" kern="1200" cap="none" spc="0" normalizeH="0" baseline="0" noProof="0" dirty="0" err="1">
                <a:ln>
                  <a:noFill/>
                </a:ln>
                <a:solidFill>
                  <a:srgbClr val="0000FF"/>
                </a:solidFill>
                <a:effectLst/>
                <a:uLnTx/>
                <a:uFillTx/>
                <a:latin typeface="Consolas"/>
                <a:ea typeface="+mn-ea"/>
                <a:cs typeface="Consolas" pitchFamily="49" charset="0"/>
              </a:rPr>
              <a:t>fstream</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a:ea typeface="+mn-ea"/>
                <a:cs typeface="Consolas" pitchFamily="49" charset="0"/>
              </a:rPr>
              <a:t>MPI_Init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(&amp;</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argc</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argv</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MPI_Comm_size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nprocs</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MPI_Comm_rank</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if</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00"/>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std::string</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file.open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"data1.txt"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std::</a:t>
            </a:r>
            <a:r>
              <a:rPr kumimoji="0" lang="en-US" sz="1400" b="0" i="0" u="none" strike="noStrike" kern="1200" cap="none" spc="0" normalizeH="0" baseline="0" noProof="0" dirty="0" err="1">
                <a:ln>
                  <a:noFill/>
                </a:ln>
                <a:solidFill>
                  <a:srgbClr val="7030A0"/>
                </a:solidFill>
                <a:effectLst/>
                <a:uLnTx/>
                <a:uFillTx/>
                <a:latin typeface="Consolas"/>
                <a:ea typeface="+mn-ea"/>
                <a:cs typeface="Consolas" pitchFamily="49" charset="0"/>
              </a:rPr>
              <a:t>ios</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::in</a:t>
            </a:r>
            <a:r>
              <a:rPr kumimoji="0" lang="en-US" sz="1400" b="0" i="0" u="none" strike="noStrike" kern="1200" cap="none" spc="0" normalizeH="0" baseline="0" noProof="0" dirty="0">
                <a:ln>
                  <a:noFill/>
                </a:ln>
                <a:solidFill>
                  <a:srgbClr val="000000"/>
                </a:solidFill>
                <a:effectLst/>
                <a:uLnTx/>
                <a:uFillTx/>
                <a:latin typeface="Consolas"/>
                <a:ea typeface="+mn-ea"/>
                <a:cs typeface="Consolas" pitchFamily="49" charset="0"/>
              </a:rPr>
              <a:t>);</a:t>
            </a:r>
            <a:endPar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getline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(file, 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data = 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stof</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"data before: %f\n"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a:ea typeface="+mn-ea"/>
                <a:cs typeface="Consolas" pitchFamily="49" charset="0"/>
              </a:rPr>
              <a:t>MPI_Bcast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(&amp;data,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1</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MPI_FLOAT,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"data after: %f\n"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MPI_Finalize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3" name="Title 2"/>
          <p:cNvSpPr>
            <a:spLocks noGrp="1"/>
          </p:cNvSpPr>
          <p:nvPr>
            <p:ph type="title"/>
          </p:nvPr>
        </p:nvSpPr>
        <p:spPr/>
        <p:txBody>
          <a:bodyPr/>
          <a:lstStyle/>
          <a:p>
            <a:r>
              <a:rPr lang="en-US" dirty="0"/>
              <a:t>Example, </a:t>
            </a:r>
            <a:r>
              <a:rPr lang="en-US" dirty="0" err="1">
                <a:latin typeface="Consolas" panose="020B0609020204030204" pitchFamily="49" charset="0"/>
              </a:rPr>
              <a:t>MPI_Bcast</a:t>
            </a:r>
            <a:endParaRPr lang="en-US" dirty="0">
              <a:latin typeface="Consolas" panose="020B0609020204030204"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p:cNvPicPr>
            <a:picLocks noChangeAspect="1"/>
          </p:cNvPicPr>
          <p:nvPr/>
        </p:nvPicPr>
        <p:blipFill>
          <a:blip r:embed="rId4"/>
          <a:stretch>
            <a:fillRect/>
          </a:stretch>
        </p:blipFill>
        <p:spPr>
          <a:xfrm>
            <a:off x="7217818" y="860675"/>
            <a:ext cx="3078291" cy="2133985"/>
          </a:xfrm>
          <a:prstGeom prst="rect">
            <a:avLst/>
          </a:prstGeom>
        </p:spPr>
      </p:pic>
      <p:sp>
        <p:nvSpPr>
          <p:cNvPr id="10" name="Left Arrow 9"/>
          <p:cNvSpPr/>
          <p:nvPr/>
        </p:nvSpPr>
        <p:spPr>
          <a:xfrm rot="10800000">
            <a:off x="7680776" y="4719828"/>
            <a:ext cx="685800" cy="304800"/>
          </a:xfrm>
          <a:prstGeom prst="leftArrow">
            <a:avLst>
              <a:gd name="adj1" fmla="val 50000"/>
              <a:gd name="adj2" fmla="val 7571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8796338" y="4788884"/>
            <a:ext cx="1195387" cy="166688"/>
          </a:xfrm>
          <a:prstGeom prst="rect">
            <a:avLst/>
          </a:prstGeom>
          <a:noFill/>
          <a:ln>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895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57DD1-34F0-4769-AA19-03AC1C232296}"/>
              </a:ext>
            </a:extLst>
          </p:cNvPr>
          <p:cNvSpPr>
            <a:spLocks noGrp="1"/>
          </p:cNvSpPr>
          <p:nvPr>
            <p:ph type="title"/>
          </p:nvPr>
        </p:nvSpPr>
        <p:spPr/>
        <p:txBody>
          <a:bodyPr/>
          <a:lstStyle/>
          <a:p>
            <a:r>
              <a:rPr lang="en-US" dirty="0"/>
              <a:t>Going on </a:t>
            </a:r>
            <a:r>
              <a:rPr lang="en-US"/>
              <a:t>a tangent…</a:t>
            </a:r>
            <a:endParaRPr lang="en-US" dirty="0"/>
          </a:p>
        </p:txBody>
      </p:sp>
      <p:sp>
        <p:nvSpPr>
          <p:cNvPr id="5" name="Content Placeholder 4">
            <a:extLst>
              <a:ext uri="{FF2B5EF4-FFF2-40B4-BE49-F238E27FC236}">
                <a16:creationId xmlns:a16="http://schemas.microsoft.com/office/drawing/2014/main" id="{7E016946-5168-41FD-AB53-02710C550CF4}"/>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Could you implement </a:t>
            </a:r>
            <a:r>
              <a:rPr lang="en-US" dirty="0" err="1"/>
              <a:t>bcast</a:t>
            </a:r>
            <a:r>
              <a:rPr lang="en-US" dirty="0"/>
              <a:t> as a p2p communication, in a for loop?</a:t>
            </a:r>
          </a:p>
          <a:p>
            <a:pPr lvl="1"/>
            <a:r>
              <a:rPr lang="en-US" dirty="0"/>
              <a:t>It’d go from a root to every other rank in the communicator</a:t>
            </a:r>
          </a:p>
        </p:txBody>
      </p:sp>
      <p:sp>
        <p:nvSpPr>
          <p:cNvPr id="3" name="Slide Number Placeholder 2">
            <a:extLst>
              <a:ext uri="{FF2B5EF4-FFF2-40B4-BE49-F238E27FC236}">
                <a16:creationId xmlns:a16="http://schemas.microsoft.com/office/drawing/2014/main" id="{B4853AE4-CFC8-4523-8CE5-2BFE8BB2A1A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43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ourier New" panose="02070309020205020404" pitchFamily="49" charset="0"/>
                <a:cs typeface="Courier New" panose="02070309020205020404" pitchFamily="49" charset="0"/>
              </a:rPr>
              <a:t>MPI_Send</a:t>
            </a:r>
            <a:r>
              <a:rPr lang="en-US" dirty="0"/>
              <a:t> &amp; </a:t>
            </a:r>
            <a:r>
              <a:rPr lang="en-US" dirty="0" err="1">
                <a:latin typeface="Courier New" panose="02070309020205020404" pitchFamily="49" charset="0"/>
                <a:cs typeface="Courier New" panose="02070309020205020404" pitchFamily="49" charset="0"/>
              </a:rPr>
              <a:t>MPI_Recv</a:t>
            </a:r>
            <a:r>
              <a:rPr lang="en-US" dirty="0"/>
              <a:t>: The </a:t>
            </a:r>
            <a:r>
              <a:rPr lang="en-US" dirty="0">
                <a:solidFill>
                  <a:srgbClr val="FFC000"/>
                </a:solidFill>
              </a:rPr>
              <a:t>Eager</a:t>
            </a:r>
            <a:r>
              <a:rPr lang="en-US" dirty="0"/>
              <a:t> and </a:t>
            </a:r>
            <a:r>
              <a:rPr lang="en-US" dirty="0">
                <a:solidFill>
                  <a:srgbClr val="FFC000"/>
                </a:solidFill>
              </a:rPr>
              <a:t>Rendezvous</a:t>
            </a:r>
            <a:r>
              <a:rPr lang="en-US" dirty="0"/>
              <a:t> Flavors</a:t>
            </a:r>
          </a:p>
        </p:txBody>
      </p:sp>
      <p:sp>
        <p:nvSpPr>
          <p:cNvPr id="3" name="Content Placeholder 2"/>
          <p:cNvSpPr>
            <a:spLocks noGrp="1"/>
          </p:cNvSpPr>
          <p:nvPr>
            <p:ph idx="1"/>
          </p:nvPr>
        </p:nvSpPr>
        <p:spPr/>
        <p:txBody>
          <a:bodyPr/>
          <a:lstStyle/>
          <a:p>
            <a:pPr marL="0" indent="0" algn="ctr">
              <a:buNone/>
            </a:pPr>
            <a:r>
              <a:rPr lang="en-US" sz="1800" dirty="0"/>
              <a:t>Punchline: send/receive calls are not always blocking. There are exceptions</a:t>
            </a:r>
          </a:p>
          <a:p>
            <a:endParaRPr lang="en-US" sz="1800" dirty="0"/>
          </a:p>
          <a:p>
            <a:endParaRPr lang="en-US" sz="1800" dirty="0"/>
          </a:p>
          <a:p>
            <a:r>
              <a:rPr lang="en-US" sz="1800" dirty="0"/>
              <a:t>If you send </a:t>
            </a:r>
            <a:r>
              <a:rPr lang="en-US" sz="1800" b="1" dirty="0"/>
              <a:t>small</a:t>
            </a:r>
            <a:r>
              <a:rPr lang="en-US" sz="1800" dirty="0"/>
              <a:t> messages via </a:t>
            </a:r>
            <a:r>
              <a:rPr lang="en-US" sz="1800" dirty="0" err="1">
                <a:latin typeface="Consolas" panose="020B0609020204030204" pitchFamily="49" charset="0"/>
              </a:rPr>
              <a:t>MPI_Send</a:t>
            </a:r>
            <a:r>
              <a:rPr lang="en-US" sz="1800" dirty="0"/>
              <a:t>, the content of the buffer is picked up right away by the MPI runtime</a:t>
            </a:r>
          </a:p>
          <a:p>
            <a:pPr lvl="1"/>
            <a:r>
              <a:rPr lang="en-US" sz="1600" dirty="0"/>
              <a:t>Operation happens in “</a:t>
            </a:r>
            <a:r>
              <a:rPr lang="en-US" sz="1600" dirty="0">
                <a:solidFill>
                  <a:srgbClr val="C00000"/>
                </a:solidFill>
              </a:rPr>
              <a:t>eager mode</a:t>
            </a:r>
            <a:r>
              <a:rPr lang="en-US" sz="1600" dirty="0"/>
              <a:t>”</a:t>
            </a:r>
          </a:p>
          <a:p>
            <a:pPr marL="0" indent="0">
              <a:buNone/>
            </a:pPr>
            <a:endParaRPr lang="en-US" sz="2000" dirty="0"/>
          </a:p>
          <a:p>
            <a:r>
              <a:rPr lang="en-US" sz="1800" dirty="0"/>
              <a:t>If you send a large amount of data, the sender function waits for the receiver to post a receive before the runtime facilitates the sending of the actual data of the message</a:t>
            </a:r>
          </a:p>
          <a:p>
            <a:pPr lvl="1"/>
            <a:r>
              <a:rPr lang="en-US" sz="1600" dirty="0"/>
              <a:t>Operation happens in “</a:t>
            </a:r>
            <a:r>
              <a:rPr lang="en-US" sz="1600" dirty="0">
                <a:solidFill>
                  <a:srgbClr val="C00000"/>
                </a:solidFill>
              </a:rPr>
              <a:t>rendezvous mode</a:t>
            </a:r>
            <a:r>
              <a:rPr lang="en-US" sz="1600" dirty="0"/>
              <a:t>”</a:t>
            </a:r>
          </a:p>
          <a:p>
            <a:pPr marL="0" indent="0">
              <a:buNone/>
            </a:pPr>
            <a:endParaRPr lang="en-US" sz="1800" dirty="0"/>
          </a:p>
          <a:p>
            <a:r>
              <a:rPr lang="en-US" sz="1800" dirty="0"/>
              <a:t>Why this eager-rendezvous dichotomy?</a:t>
            </a:r>
          </a:p>
          <a:p>
            <a:pPr lvl="1"/>
            <a:r>
              <a:rPr lang="en-US" sz="1600" dirty="0"/>
              <a:t>Because of the size of the data and the desire to have a safe implementation</a:t>
            </a:r>
          </a:p>
          <a:p>
            <a:pPr lvl="1"/>
            <a:r>
              <a:rPr lang="en-US" sz="1600" dirty="0"/>
              <a:t>If you send a small amount of data, the MPI runtime (daemon) can afford to buffer the content and subsequently carry out the transaction later on, when the receiving process asks for that data</a:t>
            </a:r>
          </a:p>
          <a:p>
            <a:pPr lvl="2"/>
            <a:r>
              <a:rPr lang="en-US" sz="1400" dirty="0"/>
              <a:t>Doesn’t fly if you attempt to move around a big chunk of data</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Arrow: Right 4">
            <a:extLst>
              <a:ext uri="{FF2B5EF4-FFF2-40B4-BE49-F238E27FC236}">
                <a16:creationId xmlns:a16="http://schemas.microsoft.com/office/drawing/2014/main" id="{528D87C6-62C8-4395-9B10-A43894C81B99}"/>
              </a:ext>
            </a:extLst>
          </p:cNvPr>
          <p:cNvSpPr/>
          <p:nvPr/>
        </p:nvSpPr>
        <p:spPr>
          <a:xfrm>
            <a:off x="2258703" y="1534235"/>
            <a:ext cx="327546" cy="238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row: Right 5">
            <a:extLst>
              <a:ext uri="{FF2B5EF4-FFF2-40B4-BE49-F238E27FC236}">
                <a16:creationId xmlns:a16="http://schemas.microsoft.com/office/drawing/2014/main" id="{A8A68A06-A0A7-43DD-AD89-FAB09F6208FB}"/>
              </a:ext>
            </a:extLst>
          </p:cNvPr>
          <p:cNvSpPr/>
          <p:nvPr/>
        </p:nvSpPr>
        <p:spPr>
          <a:xfrm flipH="1">
            <a:off x="9671713" y="1541059"/>
            <a:ext cx="327546" cy="238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24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normAutofit/>
          </a:bodyPr>
          <a:lstStyle/>
          <a:p>
            <a:pPr eaLnBrk="1" hangingPunct="1"/>
            <a:r>
              <a:rPr lang="en-US" dirty="0">
                <a:solidFill>
                  <a:srgbClr val="FFC000"/>
                </a:solidFill>
              </a:rPr>
              <a:t>Communication</a:t>
            </a:r>
            <a:r>
              <a:rPr lang="en-US" dirty="0"/>
              <a:t> Action: Gather</a:t>
            </a:r>
          </a:p>
        </p:txBody>
      </p:sp>
      <p:sp>
        <p:nvSpPr>
          <p:cNvPr id="82947"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C8E3E4-E7C9-425A-B772-35CDD20F3714}"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2949" name="Rectangle 3"/>
          <p:cNvSpPr>
            <a:spLocks noGrp="1" noChangeArrowheads="1"/>
          </p:cNvSpPr>
          <p:nvPr>
            <p:ph type="body" idx="4294967295"/>
          </p:nvPr>
        </p:nvSpPr>
        <p:spPr>
          <a:xfrm>
            <a:off x="274320" y="1294587"/>
            <a:ext cx="3122613" cy="339191"/>
          </a:xfrm>
          <a:ln>
            <a:noFill/>
          </a:ln>
        </p:spPr>
        <p:txBody>
          <a:bodyPr vert="horz" wrap="square" lIns="36000" tIns="36000" rIns="36000" bIns="0" rtlCol="0">
            <a:spAutoFit/>
          </a:bodyPr>
          <a:lstStyle/>
          <a:p>
            <a:pPr defTabSz="901700">
              <a:lnSpc>
                <a:spcPct val="80000"/>
              </a:lnSpc>
              <a:tabLst>
                <a:tab pos="1244600" algn="l"/>
                <a:tab pos="1625600" algn="l"/>
                <a:tab pos="2628900" algn="l"/>
                <a:tab pos="2654300" algn="l"/>
              </a:tabLst>
            </a:pPr>
            <a:r>
              <a:rPr lang="en-US" dirty="0"/>
              <a:t>Function Prototype</a:t>
            </a:r>
          </a:p>
        </p:txBody>
      </p:sp>
      <p:sp>
        <p:nvSpPr>
          <p:cNvPr id="82950" name="Oval 4"/>
          <p:cNvSpPr>
            <a:spLocks noChangeArrowheads="1"/>
          </p:cNvSpPr>
          <p:nvPr/>
        </p:nvSpPr>
        <p:spPr bwMode="auto">
          <a:xfrm>
            <a:off x="4363212" y="25357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grpSp>
        <p:nvGrpSpPr>
          <p:cNvPr id="2" name="Group 5"/>
          <p:cNvGrpSpPr>
            <a:grpSpLocks/>
          </p:cNvGrpSpPr>
          <p:nvPr/>
        </p:nvGrpSpPr>
        <p:grpSpPr bwMode="auto">
          <a:xfrm>
            <a:off x="4515612" y="3145345"/>
            <a:ext cx="838200" cy="304800"/>
            <a:chOff x="2448" y="912"/>
            <a:chExt cx="720" cy="192"/>
          </a:xfrm>
        </p:grpSpPr>
        <p:sp>
          <p:nvSpPr>
            <p:cNvPr id="82999" name="Rectangle 6"/>
            <p:cNvSpPr>
              <a:spLocks noChangeArrowheads="1"/>
            </p:cNvSpPr>
            <p:nvPr/>
          </p:nvSpPr>
          <p:spPr bwMode="auto">
            <a:xfrm>
              <a:off x="2448"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3000" name="Rectangle 7"/>
            <p:cNvSpPr>
              <a:spLocks noChangeArrowheads="1"/>
            </p:cNvSpPr>
            <p:nvPr/>
          </p:nvSpPr>
          <p:spPr bwMode="auto">
            <a:xfrm>
              <a:off x="2592"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3001" name="Rectangle 8"/>
            <p:cNvSpPr>
              <a:spLocks noChangeArrowheads="1"/>
            </p:cNvSpPr>
            <p:nvPr/>
          </p:nvSpPr>
          <p:spPr bwMode="auto">
            <a:xfrm>
              <a:off x="2736"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3002" name="Rectangle 9"/>
            <p:cNvSpPr>
              <a:spLocks noChangeArrowheads="1"/>
            </p:cNvSpPr>
            <p:nvPr/>
          </p:nvSpPr>
          <p:spPr bwMode="auto">
            <a:xfrm>
              <a:off x="2880"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3003" name="Rectangle 10"/>
            <p:cNvSpPr>
              <a:spLocks noChangeArrowheads="1"/>
            </p:cNvSpPr>
            <p:nvPr/>
          </p:nvSpPr>
          <p:spPr bwMode="auto">
            <a:xfrm>
              <a:off x="3024"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sp>
        <p:nvSpPr>
          <p:cNvPr id="82952" name="Oval 11"/>
          <p:cNvSpPr>
            <a:spLocks noChangeArrowheads="1"/>
          </p:cNvSpPr>
          <p:nvPr/>
        </p:nvSpPr>
        <p:spPr bwMode="auto">
          <a:xfrm>
            <a:off x="4363212" y="38311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53" name="Oval 12"/>
          <p:cNvSpPr>
            <a:spLocks noChangeArrowheads="1"/>
          </p:cNvSpPr>
          <p:nvPr/>
        </p:nvSpPr>
        <p:spPr bwMode="auto">
          <a:xfrm>
            <a:off x="5658612" y="25357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54" name="Oval 13"/>
          <p:cNvSpPr>
            <a:spLocks noChangeArrowheads="1"/>
          </p:cNvSpPr>
          <p:nvPr/>
        </p:nvSpPr>
        <p:spPr bwMode="auto">
          <a:xfrm>
            <a:off x="5658612" y="38311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55" name="Oval 14"/>
          <p:cNvSpPr>
            <a:spLocks noChangeArrowheads="1"/>
          </p:cNvSpPr>
          <p:nvPr/>
        </p:nvSpPr>
        <p:spPr bwMode="auto">
          <a:xfrm>
            <a:off x="6954012" y="25357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56" name="Oval 15"/>
          <p:cNvSpPr>
            <a:spLocks noChangeArrowheads="1"/>
          </p:cNvSpPr>
          <p:nvPr/>
        </p:nvSpPr>
        <p:spPr bwMode="auto">
          <a:xfrm>
            <a:off x="6954012" y="38311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57" name="Oval 16"/>
          <p:cNvSpPr>
            <a:spLocks noChangeArrowheads="1"/>
          </p:cNvSpPr>
          <p:nvPr/>
        </p:nvSpPr>
        <p:spPr bwMode="auto">
          <a:xfrm>
            <a:off x="8249412" y="25357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58" name="Oval 17"/>
          <p:cNvSpPr>
            <a:spLocks noChangeArrowheads="1"/>
          </p:cNvSpPr>
          <p:nvPr/>
        </p:nvSpPr>
        <p:spPr bwMode="auto">
          <a:xfrm>
            <a:off x="8249412" y="38311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59" name="Oval 18"/>
          <p:cNvSpPr>
            <a:spLocks noChangeArrowheads="1"/>
          </p:cNvSpPr>
          <p:nvPr/>
        </p:nvSpPr>
        <p:spPr bwMode="auto">
          <a:xfrm>
            <a:off x="3067812" y="25357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60" name="Oval 19"/>
          <p:cNvSpPr>
            <a:spLocks noChangeArrowheads="1"/>
          </p:cNvSpPr>
          <p:nvPr/>
        </p:nvSpPr>
        <p:spPr bwMode="auto">
          <a:xfrm>
            <a:off x="3067812" y="3831145"/>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grpSp>
        <p:nvGrpSpPr>
          <p:cNvPr id="3" name="Group 20"/>
          <p:cNvGrpSpPr>
            <a:grpSpLocks/>
          </p:cNvGrpSpPr>
          <p:nvPr/>
        </p:nvGrpSpPr>
        <p:grpSpPr bwMode="auto">
          <a:xfrm>
            <a:off x="3555176" y="2764345"/>
            <a:ext cx="5349875" cy="1600200"/>
            <a:chOff x="1699" y="1248"/>
            <a:chExt cx="3370" cy="1008"/>
          </a:xfrm>
        </p:grpSpPr>
        <p:sp>
          <p:nvSpPr>
            <p:cNvPr id="82989" name="Rectangle 21"/>
            <p:cNvSpPr>
              <a:spLocks noChangeArrowheads="1"/>
            </p:cNvSpPr>
            <p:nvPr/>
          </p:nvSpPr>
          <p:spPr bwMode="auto">
            <a:xfrm>
              <a:off x="2515" y="124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B</a:t>
              </a:r>
            </a:p>
          </p:txBody>
        </p:sp>
        <p:sp>
          <p:nvSpPr>
            <p:cNvPr id="82990" name="Rectangle 22"/>
            <p:cNvSpPr>
              <a:spLocks noChangeArrowheads="1"/>
            </p:cNvSpPr>
            <p:nvPr/>
          </p:nvSpPr>
          <p:spPr bwMode="auto">
            <a:xfrm>
              <a:off x="2515"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B</a:t>
              </a:r>
            </a:p>
          </p:txBody>
        </p:sp>
        <p:sp>
          <p:nvSpPr>
            <p:cNvPr id="82991" name="Rectangle 23"/>
            <p:cNvSpPr>
              <a:spLocks noChangeArrowheads="1"/>
            </p:cNvSpPr>
            <p:nvPr/>
          </p:nvSpPr>
          <p:spPr bwMode="auto">
            <a:xfrm>
              <a:off x="3331" y="124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82992" name="Rectangle 24"/>
            <p:cNvSpPr>
              <a:spLocks noChangeArrowheads="1"/>
            </p:cNvSpPr>
            <p:nvPr/>
          </p:nvSpPr>
          <p:spPr bwMode="auto">
            <a:xfrm>
              <a:off x="3331"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82993" name="Rectangle 25"/>
            <p:cNvSpPr>
              <a:spLocks noChangeArrowheads="1"/>
            </p:cNvSpPr>
            <p:nvPr/>
          </p:nvSpPr>
          <p:spPr bwMode="auto">
            <a:xfrm>
              <a:off x="4147" y="124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82994" name="Rectangle 26"/>
            <p:cNvSpPr>
              <a:spLocks noChangeArrowheads="1"/>
            </p:cNvSpPr>
            <p:nvPr/>
          </p:nvSpPr>
          <p:spPr bwMode="auto">
            <a:xfrm>
              <a:off x="4147"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82995" name="Rectangle 27"/>
            <p:cNvSpPr>
              <a:spLocks noChangeArrowheads="1"/>
            </p:cNvSpPr>
            <p:nvPr/>
          </p:nvSpPr>
          <p:spPr bwMode="auto">
            <a:xfrm>
              <a:off x="4963" y="124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2996" name="Rectangle 28"/>
            <p:cNvSpPr>
              <a:spLocks noChangeArrowheads="1"/>
            </p:cNvSpPr>
            <p:nvPr/>
          </p:nvSpPr>
          <p:spPr bwMode="auto">
            <a:xfrm>
              <a:off x="4963"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2997" name="Rectangle 29"/>
            <p:cNvSpPr>
              <a:spLocks noChangeArrowheads="1"/>
            </p:cNvSpPr>
            <p:nvPr/>
          </p:nvSpPr>
          <p:spPr bwMode="auto">
            <a:xfrm>
              <a:off x="1699" y="1248"/>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A</a:t>
              </a:r>
            </a:p>
          </p:txBody>
        </p:sp>
        <p:sp>
          <p:nvSpPr>
            <p:cNvPr id="82998" name="Rectangle 30"/>
            <p:cNvSpPr>
              <a:spLocks noChangeArrowheads="1"/>
            </p:cNvSpPr>
            <p:nvPr/>
          </p:nvSpPr>
          <p:spPr bwMode="auto">
            <a:xfrm>
              <a:off x="1699"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A</a:t>
              </a:r>
            </a:p>
          </p:txBody>
        </p:sp>
      </p:grpSp>
      <p:sp>
        <p:nvSpPr>
          <p:cNvPr id="82962" name="Line 31"/>
          <p:cNvSpPr>
            <a:spLocks noChangeShapeType="1"/>
          </p:cNvSpPr>
          <p:nvPr/>
        </p:nvSpPr>
        <p:spPr bwMode="auto">
          <a:xfrm>
            <a:off x="2001012" y="3754945"/>
            <a:ext cx="7620000" cy="0"/>
          </a:xfrm>
          <a:prstGeom prst="line">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963" name="Line 32"/>
          <p:cNvSpPr>
            <a:spLocks noChangeShapeType="1"/>
          </p:cNvSpPr>
          <p:nvPr/>
        </p:nvSpPr>
        <p:spPr bwMode="auto">
          <a:xfrm>
            <a:off x="2305812" y="3526345"/>
            <a:ext cx="0" cy="457200"/>
          </a:xfrm>
          <a:prstGeom prst="line">
            <a:avLst/>
          </a:prstGeom>
          <a:noFill/>
          <a:ln w="28575">
            <a:solidFill>
              <a:schemeClr val="tx1"/>
            </a:solidFill>
            <a:round/>
            <a:headEnd type="triangle" w="med" len="med"/>
            <a:tailEnd type="triangle" w="med" len="med"/>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964" name="Text Box 33"/>
          <p:cNvSpPr txBox="1">
            <a:spLocks noChangeArrowheads="1"/>
          </p:cNvSpPr>
          <p:nvPr/>
        </p:nvSpPr>
        <p:spPr bwMode="auto">
          <a:xfrm>
            <a:off x="2001012" y="2764345"/>
            <a:ext cx="990600" cy="648512"/>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before</a:t>
            </a:r>
            <a:br>
              <a:rPr kumimoji="0" lang="en-US" sz="1800" b="0" i="0" u="none" strike="noStrike" kern="1200" cap="none" spc="0" normalizeH="0" baseline="0" noProof="0">
                <a:ln>
                  <a:noFill/>
                </a:ln>
                <a:solidFill>
                  <a:prstClr val="black"/>
                </a:solidFill>
                <a:effectLst/>
                <a:uLnTx/>
                <a:uFillTx/>
                <a:latin typeface="Arial" charset="0"/>
                <a:ea typeface="+mn-ea"/>
                <a:cs typeface="+mn-cs"/>
              </a:rPr>
            </a:br>
            <a:r>
              <a:rPr kumimoji="0" lang="en-US" sz="1800" b="0" i="0" u="none" strike="noStrike" kern="1200" cap="none" spc="0" normalizeH="0" baseline="0" noProof="0">
                <a:ln>
                  <a:noFill/>
                </a:ln>
                <a:solidFill>
                  <a:prstClr val="black"/>
                </a:solidFill>
                <a:effectLst/>
                <a:uLnTx/>
                <a:uFillTx/>
                <a:latin typeface="Arial" charset="0"/>
                <a:ea typeface="+mn-ea"/>
                <a:cs typeface="+mn-cs"/>
              </a:rPr>
              <a:t>gather</a:t>
            </a:r>
          </a:p>
        </p:txBody>
      </p:sp>
      <p:sp>
        <p:nvSpPr>
          <p:cNvPr id="82965" name="Text Box 34"/>
          <p:cNvSpPr txBox="1">
            <a:spLocks noChangeArrowheads="1"/>
          </p:cNvSpPr>
          <p:nvPr/>
        </p:nvSpPr>
        <p:spPr bwMode="auto">
          <a:xfrm>
            <a:off x="2001013" y="4135945"/>
            <a:ext cx="942975" cy="648512"/>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after</a:t>
            </a:r>
            <a:br>
              <a:rPr kumimoji="0" lang="en-US" sz="1800" b="0" i="0" u="none" strike="noStrike" kern="1200" cap="none" spc="0" normalizeH="0" baseline="0" noProof="0">
                <a:ln>
                  <a:noFill/>
                </a:ln>
                <a:solidFill>
                  <a:prstClr val="black"/>
                </a:solidFill>
                <a:effectLst/>
                <a:uLnTx/>
                <a:uFillTx/>
                <a:latin typeface="Arial" charset="0"/>
                <a:ea typeface="+mn-ea"/>
                <a:cs typeface="+mn-cs"/>
              </a:rPr>
            </a:br>
            <a:r>
              <a:rPr kumimoji="0" lang="en-US" sz="1800" b="0" i="0" u="none" strike="noStrike" kern="1200" cap="none" spc="0" normalizeH="0" baseline="0" noProof="0">
                <a:ln>
                  <a:noFill/>
                </a:ln>
                <a:solidFill>
                  <a:prstClr val="black"/>
                </a:solidFill>
                <a:effectLst/>
                <a:uLnTx/>
                <a:uFillTx/>
                <a:latin typeface="Arial" charset="0"/>
                <a:ea typeface="+mn-ea"/>
                <a:cs typeface="+mn-cs"/>
              </a:rPr>
              <a:t>gather</a:t>
            </a:r>
          </a:p>
        </p:txBody>
      </p:sp>
      <p:grpSp>
        <p:nvGrpSpPr>
          <p:cNvPr id="4" name="Group 38"/>
          <p:cNvGrpSpPr>
            <a:grpSpLocks/>
          </p:cNvGrpSpPr>
          <p:nvPr/>
        </p:nvGrpSpPr>
        <p:grpSpPr bwMode="auto">
          <a:xfrm>
            <a:off x="4515612" y="4440745"/>
            <a:ext cx="838200" cy="304800"/>
            <a:chOff x="2448" y="912"/>
            <a:chExt cx="720" cy="192"/>
          </a:xfrm>
        </p:grpSpPr>
        <p:sp>
          <p:nvSpPr>
            <p:cNvPr id="82984" name="Rectangle 39"/>
            <p:cNvSpPr>
              <a:spLocks noChangeArrowheads="1"/>
            </p:cNvSpPr>
            <p:nvPr/>
          </p:nvSpPr>
          <p:spPr bwMode="auto">
            <a:xfrm>
              <a:off x="2448"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85" name="Rectangle 40"/>
            <p:cNvSpPr>
              <a:spLocks noChangeArrowheads="1"/>
            </p:cNvSpPr>
            <p:nvPr/>
          </p:nvSpPr>
          <p:spPr bwMode="auto">
            <a:xfrm>
              <a:off x="2592"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86" name="Rectangle 41"/>
            <p:cNvSpPr>
              <a:spLocks noChangeArrowheads="1"/>
            </p:cNvSpPr>
            <p:nvPr/>
          </p:nvSpPr>
          <p:spPr bwMode="auto">
            <a:xfrm>
              <a:off x="2736"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87" name="Rectangle 42"/>
            <p:cNvSpPr>
              <a:spLocks noChangeArrowheads="1"/>
            </p:cNvSpPr>
            <p:nvPr/>
          </p:nvSpPr>
          <p:spPr bwMode="auto">
            <a:xfrm>
              <a:off x="2880"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2988" name="Rectangle 43"/>
            <p:cNvSpPr>
              <a:spLocks noChangeArrowheads="1"/>
            </p:cNvSpPr>
            <p:nvPr/>
          </p:nvSpPr>
          <p:spPr bwMode="auto">
            <a:xfrm>
              <a:off x="3024"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grpSp>
        <p:nvGrpSpPr>
          <p:cNvPr id="5" name="Group 44"/>
          <p:cNvGrpSpPr>
            <a:grpSpLocks/>
          </p:cNvGrpSpPr>
          <p:nvPr/>
        </p:nvGrpSpPr>
        <p:grpSpPr bwMode="auto">
          <a:xfrm>
            <a:off x="3677412" y="3069145"/>
            <a:ext cx="5029200" cy="1371600"/>
            <a:chOff x="1776" y="1152"/>
            <a:chExt cx="3168" cy="864"/>
          </a:xfrm>
        </p:grpSpPr>
        <p:sp>
          <p:nvSpPr>
            <p:cNvPr id="82979" name="Line 45"/>
            <p:cNvSpPr>
              <a:spLocks noChangeShapeType="1"/>
            </p:cNvSpPr>
            <p:nvPr/>
          </p:nvSpPr>
          <p:spPr bwMode="auto">
            <a:xfrm>
              <a:off x="1776" y="1152"/>
              <a:ext cx="576" cy="864"/>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980" name="Line 46"/>
            <p:cNvSpPr>
              <a:spLocks noChangeShapeType="1"/>
            </p:cNvSpPr>
            <p:nvPr/>
          </p:nvSpPr>
          <p:spPr bwMode="auto">
            <a:xfrm flipH="1">
              <a:off x="2592" y="1152"/>
              <a:ext cx="768" cy="864"/>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981" name="Line 47"/>
            <p:cNvSpPr>
              <a:spLocks noChangeShapeType="1"/>
            </p:cNvSpPr>
            <p:nvPr/>
          </p:nvSpPr>
          <p:spPr bwMode="auto">
            <a:xfrm flipH="1">
              <a:off x="2688" y="1152"/>
              <a:ext cx="1488" cy="864"/>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982" name="Line 48"/>
            <p:cNvSpPr>
              <a:spLocks noChangeShapeType="1"/>
            </p:cNvSpPr>
            <p:nvPr/>
          </p:nvSpPr>
          <p:spPr bwMode="auto">
            <a:xfrm flipH="1">
              <a:off x="2832" y="1152"/>
              <a:ext cx="2112" cy="864"/>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983" name="Line 49"/>
            <p:cNvSpPr>
              <a:spLocks noChangeShapeType="1"/>
            </p:cNvSpPr>
            <p:nvPr/>
          </p:nvSpPr>
          <p:spPr bwMode="auto">
            <a:xfrm flipH="1">
              <a:off x="2448" y="1152"/>
              <a:ext cx="96" cy="864"/>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 name="Group 50"/>
          <p:cNvGrpSpPr>
            <a:grpSpLocks/>
          </p:cNvGrpSpPr>
          <p:nvPr/>
        </p:nvGrpSpPr>
        <p:grpSpPr bwMode="auto">
          <a:xfrm>
            <a:off x="4515612" y="4440745"/>
            <a:ext cx="838200" cy="304800"/>
            <a:chOff x="2448" y="912"/>
            <a:chExt cx="720" cy="192"/>
          </a:xfrm>
        </p:grpSpPr>
        <p:sp>
          <p:nvSpPr>
            <p:cNvPr id="82974" name="Rectangle 51"/>
            <p:cNvSpPr>
              <a:spLocks noChangeArrowheads="1"/>
            </p:cNvSpPr>
            <p:nvPr/>
          </p:nvSpPr>
          <p:spPr bwMode="auto">
            <a:xfrm>
              <a:off x="2448"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A</a:t>
              </a:r>
            </a:p>
          </p:txBody>
        </p:sp>
        <p:sp>
          <p:nvSpPr>
            <p:cNvPr id="82975" name="Rectangle 52"/>
            <p:cNvSpPr>
              <a:spLocks noChangeArrowheads="1"/>
            </p:cNvSpPr>
            <p:nvPr/>
          </p:nvSpPr>
          <p:spPr bwMode="auto">
            <a:xfrm>
              <a:off x="2592"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B</a:t>
              </a:r>
            </a:p>
          </p:txBody>
        </p:sp>
        <p:sp>
          <p:nvSpPr>
            <p:cNvPr id="82976" name="Rectangle 53"/>
            <p:cNvSpPr>
              <a:spLocks noChangeArrowheads="1"/>
            </p:cNvSpPr>
            <p:nvPr/>
          </p:nvSpPr>
          <p:spPr bwMode="auto">
            <a:xfrm>
              <a:off x="2736"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82977" name="Rectangle 54"/>
            <p:cNvSpPr>
              <a:spLocks noChangeArrowheads="1"/>
            </p:cNvSpPr>
            <p:nvPr/>
          </p:nvSpPr>
          <p:spPr bwMode="auto">
            <a:xfrm>
              <a:off x="2880"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82978" name="Rectangle 55"/>
            <p:cNvSpPr>
              <a:spLocks noChangeArrowheads="1"/>
            </p:cNvSpPr>
            <p:nvPr/>
          </p:nvSpPr>
          <p:spPr bwMode="auto">
            <a:xfrm>
              <a:off x="3024"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grpSp>
      <p:sp>
        <p:nvSpPr>
          <p:cNvPr id="82972" name="Rectangle 56"/>
          <p:cNvSpPr>
            <a:spLocks noChangeArrowheads="1"/>
          </p:cNvSpPr>
          <p:nvPr/>
        </p:nvSpPr>
        <p:spPr bwMode="auto">
          <a:xfrm>
            <a:off x="9392412" y="5055108"/>
            <a:ext cx="76200" cy="76200"/>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3849" name="Rectangle 57"/>
          <p:cNvSpPr>
            <a:spLocks noChangeArrowheads="1"/>
          </p:cNvSpPr>
          <p:nvPr/>
        </p:nvSpPr>
        <p:spPr bwMode="auto">
          <a:xfrm>
            <a:off x="9392412" y="5055108"/>
            <a:ext cx="76200" cy="76200"/>
          </a:xfrm>
          <a:prstGeom prst="rect">
            <a:avLst/>
          </a:prstGeom>
          <a:solidFill>
            <a:schemeClr val="accent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6"/>
          <p:cNvSpPr/>
          <p:nvPr/>
        </p:nvSpPr>
        <p:spPr>
          <a:xfrm>
            <a:off x="25908" y="1713741"/>
            <a:ext cx="11987784" cy="36933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tab pos="1371600" algn="l"/>
              </a:tabLst>
              <a:defRPr/>
            </a:pP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MPI_Gather</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sndbuf</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sndcount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rcvbuf</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int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rcvcount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root,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61" name="Rectangle 60"/>
          <p:cNvSpPr/>
          <p:nvPr/>
        </p:nvSpPr>
        <p:spPr>
          <a:xfrm>
            <a:off x="80548" y="6642556"/>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
        <p:nvSpPr>
          <p:cNvPr id="59" name="Text Box 22"/>
          <p:cNvSpPr txBox="1">
            <a:spLocks noChangeArrowheads="1"/>
          </p:cNvSpPr>
          <p:nvPr/>
        </p:nvSpPr>
        <p:spPr bwMode="auto">
          <a:xfrm>
            <a:off x="4530912" y="5132957"/>
            <a:ext cx="693115" cy="309958"/>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root=1</a:t>
            </a:r>
          </a:p>
        </p:txBody>
      </p:sp>
      <p:sp>
        <p:nvSpPr>
          <p:cNvPr id="60" name="Text Box 84"/>
          <p:cNvSpPr txBox="1">
            <a:spLocks noChangeArrowheads="1"/>
          </p:cNvSpPr>
          <p:nvPr/>
        </p:nvSpPr>
        <p:spPr bwMode="auto">
          <a:xfrm>
            <a:off x="5811200" y="5367908"/>
            <a:ext cx="3200213" cy="525401"/>
          </a:xfrm>
          <a:prstGeom prst="rect">
            <a:avLst/>
          </a:prstGeom>
          <a:solidFill>
            <a:schemeClr val="bg1"/>
          </a:solid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 rank of the collecting process</a:t>
            </a:r>
          </a:p>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 must be given identically by all ranks</a:t>
            </a:r>
          </a:p>
        </p:txBody>
      </p:sp>
      <p:sp>
        <p:nvSpPr>
          <p:cNvPr id="62" name="Line 85"/>
          <p:cNvSpPr>
            <a:spLocks noChangeShapeType="1"/>
          </p:cNvSpPr>
          <p:nvPr/>
        </p:nvSpPr>
        <p:spPr bwMode="auto">
          <a:xfrm flipH="1" flipV="1">
            <a:off x="5186172" y="5291707"/>
            <a:ext cx="625027" cy="316109"/>
          </a:xfrm>
          <a:prstGeom prst="line">
            <a:avLst/>
          </a:prstGeom>
          <a:noFill/>
          <a:ln w="28575">
            <a:solidFill>
              <a:schemeClr val="tx1"/>
            </a:solidFill>
            <a:round/>
            <a:headEnd type="none" w="sm" len="sm"/>
            <a:tailEnd type="triangle" w="lg"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8302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673849"/>
                                        </p:tgtEl>
                                        <p:attrNameLst>
                                          <p:attrName>style.visibility</p:attrName>
                                        </p:attrNameLst>
                                      </p:cBhvr>
                                      <p:to>
                                        <p:strVal val="visible"/>
                                      </p:to>
                                    </p:set>
                                    <p:anim calcmode="lin" valueType="num">
                                      <p:cBhvr additive="base">
                                        <p:cTn id="15" dur="500" fill="hold"/>
                                        <p:tgtEl>
                                          <p:spTgt spid="673849"/>
                                        </p:tgtEl>
                                        <p:attrNameLst>
                                          <p:attrName>ppt_x</p:attrName>
                                        </p:attrNameLst>
                                      </p:cBhvr>
                                      <p:tavLst>
                                        <p:tav tm="0">
                                          <p:val>
                                            <p:strVal val="1+#ppt_w/2"/>
                                          </p:val>
                                        </p:tav>
                                        <p:tav tm="100000">
                                          <p:val>
                                            <p:strVal val="#ppt_x"/>
                                          </p:val>
                                        </p:tav>
                                      </p:tavLst>
                                    </p:anim>
                                    <p:anim calcmode="lin" valueType="num">
                                      <p:cBhvr additive="base">
                                        <p:cTn id="16" dur="500" fill="hold"/>
                                        <p:tgtEl>
                                          <p:spTgt spid="6738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4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US" dirty="0" err="1">
                <a:latin typeface="Consolas" panose="020B0609020204030204" pitchFamily="49" charset="0"/>
              </a:rPr>
              <a:t>MPI_Gather</a:t>
            </a:r>
            <a:endParaRPr lang="en-US" dirty="0">
              <a:latin typeface="Consolas" panose="020B0609020204030204"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F5024-432C-4BE6-A94A-DFBA52B56AD0}"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15363" name="Group 3"/>
          <p:cNvGraphicFramePr>
            <a:graphicFrameLocks noGrp="1"/>
          </p:cNvGraphicFramePr>
          <p:nvPr>
            <p:ph idx="4294967295"/>
          </p:nvPr>
        </p:nvGraphicFramePr>
        <p:xfrm>
          <a:off x="6953696" y="2382382"/>
          <a:ext cx="3048000" cy="31089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11364">
                  <a:extLst>
                    <a:ext uri="{9D8B030D-6E8A-4147-A177-3AD203B41FA5}">
                      <a16:colId xmlns:a16="http://schemas.microsoft.com/office/drawing/2014/main" val="20002"/>
                    </a:ext>
                  </a:extLst>
                </a:gridCol>
                <a:gridCol w="504636">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414" name="Text Box 54"/>
          <p:cNvSpPr txBox="1">
            <a:spLocks noChangeArrowheads="1"/>
          </p:cNvSpPr>
          <p:nvPr/>
        </p:nvSpPr>
        <p:spPr bwMode="auto">
          <a:xfrm rot="16200000">
            <a:off x="6204555" y="2746558"/>
            <a:ext cx="11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processes</a:t>
            </a:r>
          </a:p>
        </p:txBody>
      </p:sp>
      <p:sp>
        <p:nvSpPr>
          <p:cNvPr id="15415" name="Line 55"/>
          <p:cNvSpPr>
            <a:spLocks noChangeShapeType="1"/>
          </p:cNvSpPr>
          <p:nvPr/>
        </p:nvSpPr>
        <p:spPr bwMode="auto">
          <a:xfrm>
            <a:off x="6832092" y="3759899"/>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16" name="Text Box 56"/>
          <p:cNvSpPr txBox="1">
            <a:spLocks noChangeArrowheads="1"/>
          </p:cNvSpPr>
          <p:nvPr/>
        </p:nvSpPr>
        <p:spPr bwMode="auto">
          <a:xfrm>
            <a:off x="7060693" y="147389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19" name="Text Box 59"/>
          <p:cNvSpPr txBox="1">
            <a:spLocks noChangeArrowheads="1"/>
          </p:cNvSpPr>
          <p:nvPr/>
        </p:nvSpPr>
        <p:spPr bwMode="auto">
          <a:xfrm>
            <a:off x="7054342" y="244862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0</a:t>
            </a:r>
          </a:p>
        </p:txBody>
      </p:sp>
      <p:sp>
        <p:nvSpPr>
          <p:cNvPr id="15481" name="Line 121"/>
          <p:cNvSpPr>
            <a:spLocks noChangeShapeType="1"/>
          </p:cNvSpPr>
          <p:nvPr/>
        </p:nvSpPr>
        <p:spPr bwMode="auto">
          <a:xfrm flipH="1">
            <a:off x="5401756" y="3870821"/>
            <a:ext cx="981075" cy="0"/>
          </a:xfrm>
          <a:prstGeom prst="line">
            <a:avLst/>
          </a:prstGeom>
          <a:noFill/>
          <a:ln w="57150" cmpd="thinThick">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82" name="Text Box 122"/>
          <p:cNvSpPr txBox="1">
            <a:spLocks noChangeArrowheads="1"/>
          </p:cNvSpPr>
          <p:nvPr/>
        </p:nvSpPr>
        <p:spPr bwMode="auto">
          <a:xfrm>
            <a:off x="7524242" y="244862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1</a:t>
            </a:r>
          </a:p>
        </p:txBody>
      </p:sp>
      <p:sp>
        <p:nvSpPr>
          <p:cNvPr id="15483" name="Text Box 123"/>
          <p:cNvSpPr txBox="1">
            <a:spLocks noChangeArrowheads="1"/>
          </p:cNvSpPr>
          <p:nvPr/>
        </p:nvSpPr>
        <p:spPr bwMode="auto">
          <a:xfrm>
            <a:off x="7981442" y="244862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2</a:t>
            </a:r>
          </a:p>
        </p:txBody>
      </p:sp>
      <p:sp>
        <p:nvSpPr>
          <p:cNvPr id="15484" name="Text Box 124"/>
          <p:cNvSpPr txBox="1">
            <a:spLocks noChangeArrowheads="1"/>
          </p:cNvSpPr>
          <p:nvPr/>
        </p:nvSpPr>
        <p:spPr bwMode="auto">
          <a:xfrm>
            <a:off x="8508492" y="244862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3</a:t>
            </a:r>
          </a:p>
        </p:txBody>
      </p:sp>
      <p:sp>
        <p:nvSpPr>
          <p:cNvPr id="15485" name="Text Box 125"/>
          <p:cNvSpPr txBox="1">
            <a:spLocks noChangeArrowheads="1"/>
          </p:cNvSpPr>
          <p:nvPr/>
        </p:nvSpPr>
        <p:spPr bwMode="auto">
          <a:xfrm>
            <a:off x="9041892" y="244862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4</a:t>
            </a:r>
          </a:p>
        </p:txBody>
      </p:sp>
      <p:sp>
        <p:nvSpPr>
          <p:cNvPr id="15486" name="Text Box 126"/>
          <p:cNvSpPr txBox="1">
            <a:spLocks noChangeArrowheads="1"/>
          </p:cNvSpPr>
          <p:nvPr/>
        </p:nvSpPr>
        <p:spPr bwMode="auto">
          <a:xfrm>
            <a:off x="9575292" y="244862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5</a:t>
            </a:r>
          </a:p>
        </p:txBody>
      </p:sp>
      <p:sp>
        <p:nvSpPr>
          <p:cNvPr id="15491" name="Text Box 131"/>
          <p:cNvSpPr txBox="1">
            <a:spLocks noChangeArrowheads="1"/>
          </p:cNvSpPr>
          <p:nvPr/>
        </p:nvSpPr>
        <p:spPr bwMode="auto">
          <a:xfrm>
            <a:off x="5231892" y="3366516"/>
            <a:ext cx="11912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Gather</a:t>
            </a:r>
          </a:p>
        </p:txBody>
      </p:sp>
      <p:graphicFrame>
        <p:nvGraphicFramePr>
          <p:cNvPr id="30" name="Group 60"/>
          <p:cNvGraphicFramePr>
            <a:graphicFrameLocks noGrp="1"/>
          </p:cNvGraphicFramePr>
          <p:nvPr/>
        </p:nvGraphicFramePr>
        <p:xfrm>
          <a:off x="2031492" y="2388299"/>
          <a:ext cx="3048000" cy="31089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9524">
                  <a:extLst>
                    <a:ext uri="{9D8B030D-6E8A-4147-A177-3AD203B41FA5}">
                      <a16:colId xmlns:a16="http://schemas.microsoft.com/office/drawing/2014/main" val="20002"/>
                    </a:ext>
                  </a:extLst>
                </a:gridCol>
                <a:gridCol w="506476">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 name="Text Box 111"/>
          <p:cNvSpPr txBox="1">
            <a:spLocks noChangeArrowheads="1"/>
          </p:cNvSpPr>
          <p:nvPr/>
        </p:nvSpPr>
        <p:spPr bwMode="auto">
          <a:xfrm rot="16200000">
            <a:off x="1251555" y="2803708"/>
            <a:ext cx="11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processes</a:t>
            </a:r>
          </a:p>
        </p:txBody>
      </p:sp>
      <p:sp>
        <p:nvSpPr>
          <p:cNvPr id="32" name="Line 112"/>
          <p:cNvSpPr>
            <a:spLocks noChangeShapeType="1"/>
          </p:cNvSpPr>
          <p:nvPr/>
        </p:nvSpPr>
        <p:spPr bwMode="auto">
          <a:xfrm>
            <a:off x="1879092" y="3817049"/>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Text Box 113"/>
          <p:cNvSpPr txBox="1">
            <a:spLocks noChangeArrowheads="1"/>
          </p:cNvSpPr>
          <p:nvPr/>
        </p:nvSpPr>
        <p:spPr bwMode="auto">
          <a:xfrm>
            <a:off x="1955292" y="1912049"/>
            <a:ext cx="599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data</a:t>
            </a:r>
          </a:p>
        </p:txBody>
      </p:sp>
      <p:sp>
        <p:nvSpPr>
          <p:cNvPr id="34" name="Line 114"/>
          <p:cNvSpPr>
            <a:spLocks noChangeShapeType="1"/>
          </p:cNvSpPr>
          <p:nvPr/>
        </p:nvSpPr>
        <p:spPr bwMode="auto">
          <a:xfrm>
            <a:off x="2869692" y="2140649"/>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Text Box 115"/>
          <p:cNvSpPr txBox="1">
            <a:spLocks noChangeArrowheads="1"/>
          </p:cNvSpPr>
          <p:nvPr/>
        </p:nvSpPr>
        <p:spPr bwMode="auto">
          <a:xfrm>
            <a:off x="2101342" y="242957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0</a:t>
            </a:r>
          </a:p>
        </p:txBody>
      </p:sp>
      <p:sp>
        <p:nvSpPr>
          <p:cNvPr id="36" name="Text Box 116"/>
          <p:cNvSpPr txBox="1">
            <a:spLocks noChangeArrowheads="1"/>
          </p:cNvSpPr>
          <p:nvPr/>
        </p:nvSpPr>
        <p:spPr bwMode="auto">
          <a:xfrm>
            <a:off x="2107692" y="296297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1</a:t>
            </a:r>
          </a:p>
        </p:txBody>
      </p:sp>
      <p:sp>
        <p:nvSpPr>
          <p:cNvPr id="37" name="Text Box 117"/>
          <p:cNvSpPr txBox="1">
            <a:spLocks noChangeArrowheads="1"/>
          </p:cNvSpPr>
          <p:nvPr/>
        </p:nvSpPr>
        <p:spPr bwMode="auto">
          <a:xfrm>
            <a:off x="2107692" y="349637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2</a:t>
            </a:r>
          </a:p>
        </p:txBody>
      </p:sp>
      <p:sp>
        <p:nvSpPr>
          <p:cNvPr id="38" name="Text Box 118"/>
          <p:cNvSpPr txBox="1">
            <a:spLocks noChangeArrowheads="1"/>
          </p:cNvSpPr>
          <p:nvPr/>
        </p:nvSpPr>
        <p:spPr bwMode="auto">
          <a:xfrm>
            <a:off x="2107692" y="395357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3</a:t>
            </a:r>
          </a:p>
        </p:txBody>
      </p:sp>
      <p:sp>
        <p:nvSpPr>
          <p:cNvPr id="39" name="Text Box 119"/>
          <p:cNvSpPr txBox="1">
            <a:spLocks noChangeArrowheads="1"/>
          </p:cNvSpPr>
          <p:nvPr/>
        </p:nvSpPr>
        <p:spPr bwMode="auto">
          <a:xfrm>
            <a:off x="2114042" y="450284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4</a:t>
            </a:r>
          </a:p>
        </p:txBody>
      </p:sp>
      <p:sp>
        <p:nvSpPr>
          <p:cNvPr id="40" name="Text Box 120"/>
          <p:cNvSpPr txBox="1">
            <a:spLocks noChangeArrowheads="1"/>
          </p:cNvSpPr>
          <p:nvPr/>
        </p:nvSpPr>
        <p:spPr bwMode="auto">
          <a:xfrm>
            <a:off x="2107692" y="502037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5</a:t>
            </a:r>
          </a:p>
        </p:txBody>
      </p:sp>
      <p:sp>
        <p:nvSpPr>
          <p:cNvPr id="41" name="Text Box 122"/>
          <p:cNvSpPr txBox="1">
            <a:spLocks noChangeArrowheads="1"/>
          </p:cNvSpPr>
          <p:nvPr/>
        </p:nvSpPr>
        <p:spPr bwMode="auto">
          <a:xfrm>
            <a:off x="7028148" y="291174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1</a:t>
            </a:r>
          </a:p>
        </p:txBody>
      </p:sp>
      <p:sp>
        <p:nvSpPr>
          <p:cNvPr id="42" name="Text Box 123"/>
          <p:cNvSpPr txBox="1">
            <a:spLocks noChangeArrowheads="1"/>
          </p:cNvSpPr>
          <p:nvPr/>
        </p:nvSpPr>
        <p:spPr bwMode="auto">
          <a:xfrm>
            <a:off x="7028148" y="342763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sp>
        <p:nvSpPr>
          <p:cNvPr id="43" name="Text Box 124"/>
          <p:cNvSpPr txBox="1">
            <a:spLocks noChangeArrowheads="1"/>
          </p:cNvSpPr>
          <p:nvPr/>
        </p:nvSpPr>
        <p:spPr bwMode="auto">
          <a:xfrm>
            <a:off x="7030515" y="3936862"/>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sp>
        <p:nvSpPr>
          <p:cNvPr id="44" name="Text Box 125"/>
          <p:cNvSpPr txBox="1">
            <a:spLocks noChangeArrowheads="1"/>
          </p:cNvSpPr>
          <p:nvPr/>
        </p:nvSpPr>
        <p:spPr bwMode="auto">
          <a:xfrm>
            <a:off x="7030515" y="446474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4</a:t>
            </a:r>
          </a:p>
        </p:txBody>
      </p:sp>
      <p:sp>
        <p:nvSpPr>
          <p:cNvPr id="45" name="Text Box 126"/>
          <p:cNvSpPr txBox="1">
            <a:spLocks noChangeArrowheads="1"/>
          </p:cNvSpPr>
          <p:nvPr/>
        </p:nvSpPr>
        <p:spPr bwMode="auto">
          <a:xfrm>
            <a:off x="7017916" y="5020288"/>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5</a:t>
            </a:r>
          </a:p>
        </p:txBody>
      </p:sp>
      <p:grpSp>
        <p:nvGrpSpPr>
          <p:cNvPr id="47" name="Group 46"/>
          <p:cNvGrpSpPr/>
          <p:nvPr/>
        </p:nvGrpSpPr>
        <p:grpSpPr>
          <a:xfrm>
            <a:off x="6984492" y="1734050"/>
            <a:ext cx="2895600" cy="369332"/>
            <a:chOff x="990600" y="2362200"/>
            <a:chExt cx="2895600" cy="369332"/>
          </a:xfrm>
        </p:grpSpPr>
        <p:sp>
          <p:nvSpPr>
            <p:cNvPr id="48" name="Text Box 69"/>
            <p:cNvSpPr txBox="1">
              <a:spLocks noChangeArrowheads="1"/>
            </p:cNvSpPr>
            <p:nvPr/>
          </p:nvSpPr>
          <p:spPr bwMode="auto">
            <a:xfrm>
              <a:off x="990600" y="2362200"/>
              <a:ext cx="1365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(buffer)</a:t>
              </a:r>
            </a:p>
          </p:txBody>
        </p:sp>
        <p:sp>
          <p:nvSpPr>
            <p:cNvPr id="49" name="Line 71"/>
            <p:cNvSpPr>
              <a:spLocks noChangeShapeType="1"/>
            </p:cNvSpPr>
            <p:nvPr/>
          </p:nvSpPr>
          <p:spPr bwMode="auto">
            <a:xfrm>
              <a:off x="2514600" y="2590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6" name="Rectangle 45"/>
          <p:cNvSpPr/>
          <p:nvPr/>
        </p:nvSpPr>
        <p:spPr>
          <a:xfrm>
            <a:off x="71404" y="6642556"/>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Tree>
    <p:extLst>
      <p:ext uri="{BB962C8B-B14F-4D97-AF65-F5344CB8AC3E}">
        <p14:creationId xmlns:p14="http://schemas.microsoft.com/office/powerpoint/2010/main" val="1143601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dirty="0" err="1">
                <a:latin typeface="Consolas" panose="020B0609020204030204" pitchFamily="49" charset="0"/>
              </a:rPr>
              <a:t>MPI_Gather</a:t>
            </a:r>
            <a:endParaRPr lang="en-US" dirty="0">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483" name="Rectangle 3"/>
          <p:cNvSpPr>
            <a:spLocks noGrp="1" noChangeArrowheads="1"/>
          </p:cNvSpPr>
          <p:nvPr>
            <p:ph type="body" idx="4294967295"/>
          </p:nvPr>
        </p:nvSpPr>
        <p:spPr>
          <a:xfrm>
            <a:off x="1946148" y="3238500"/>
            <a:ext cx="9127236" cy="2928938"/>
          </a:xfrm>
        </p:spPr>
        <p:txBody>
          <a:bodyPr>
            <a:normAutofit/>
          </a:bodyPr>
          <a:lstStyle/>
          <a:p>
            <a:pPr lvl="1">
              <a:tabLst>
                <a:tab pos="3200400" algn="l"/>
              </a:tabLst>
            </a:pPr>
            <a:r>
              <a:rPr lang="en-US" dirty="0"/>
              <a:t>IN     </a:t>
            </a:r>
            <a:r>
              <a:rPr lang="en-US" dirty="0" err="1">
                <a:solidFill>
                  <a:srgbClr val="0070C0"/>
                </a:solidFill>
                <a:latin typeface="Consolas" pitchFamily="49" charset="0"/>
                <a:cs typeface="Consolas" pitchFamily="49" charset="0"/>
              </a:rPr>
              <a:t>sndbuf</a:t>
            </a:r>
            <a:r>
              <a:rPr lang="en-US" dirty="0"/>
              <a:t>     	(starting address of send buffer)</a:t>
            </a:r>
          </a:p>
          <a:p>
            <a:pPr lvl="1">
              <a:tabLst>
                <a:tab pos="3200400" algn="l"/>
              </a:tabLst>
            </a:pPr>
            <a:r>
              <a:rPr lang="en-US" dirty="0"/>
              <a:t>IN     </a:t>
            </a:r>
            <a:r>
              <a:rPr lang="en-US" dirty="0" err="1">
                <a:solidFill>
                  <a:srgbClr val="0070C0"/>
                </a:solidFill>
                <a:latin typeface="Consolas" pitchFamily="49" charset="0"/>
                <a:cs typeface="Consolas" pitchFamily="49" charset="0"/>
              </a:rPr>
              <a:t>sndcount</a:t>
            </a:r>
            <a:r>
              <a:rPr lang="en-US" dirty="0"/>
              <a:t>  	(number of elements in send buffer)</a:t>
            </a:r>
          </a:p>
          <a:p>
            <a:pPr lvl="1">
              <a:tabLst>
                <a:tab pos="3200400" algn="l"/>
              </a:tabLst>
            </a:pPr>
            <a:r>
              <a:rPr lang="en-US" dirty="0"/>
              <a:t>IN     </a:t>
            </a:r>
            <a:r>
              <a:rPr lang="en-US" dirty="0" err="1">
                <a:solidFill>
                  <a:srgbClr val="0070C0"/>
                </a:solidFill>
                <a:latin typeface="Consolas" pitchFamily="49" charset="0"/>
                <a:cs typeface="Consolas" pitchFamily="49" charset="0"/>
              </a:rPr>
              <a:t>sndtype</a:t>
            </a:r>
            <a:r>
              <a:rPr lang="en-US" dirty="0"/>
              <a:t>    	(type)</a:t>
            </a:r>
          </a:p>
          <a:p>
            <a:pPr lvl="1">
              <a:tabLst>
                <a:tab pos="3200400" algn="l"/>
              </a:tabLst>
            </a:pPr>
            <a:r>
              <a:rPr lang="en-US" dirty="0"/>
              <a:t>OUT </a:t>
            </a:r>
            <a:r>
              <a:rPr lang="en-US" dirty="0" err="1">
                <a:solidFill>
                  <a:srgbClr val="0070C0"/>
                </a:solidFill>
                <a:latin typeface="Consolas" pitchFamily="49" charset="0"/>
                <a:cs typeface="Consolas" pitchFamily="49" charset="0"/>
              </a:rPr>
              <a:t>rcvbuf</a:t>
            </a:r>
            <a:r>
              <a:rPr lang="en-US" dirty="0"/>
              <a:t>      	(address of receive buffer)</a:t>
            </a:r>
          </a:p>
          <a:p>
            <a:pPr lvl="1">
              <a:tabLst>
                <a:tab pos="3200400" algn="l"/>
              </a:tabLst>
            </a:pPr>
            <a:r>
              <a:rPr lang="en-US" dirty="0"/>
              <a:t>IN     </a:t>
            </a:r>
            <a:r>
              <a:rPr lang="en-US" dirty="0" err="1">
                <a:solidFill>
                  <a:srgbClr val="0070C0"/>
                </a:solidFill>
                <a:latin typeface="Consolas" pitchFamily="49" charset="0"/>
                <a:cs typeface="Consolas" pitchFamily="49" charset="0"/>
              </a:rPr>
              <a:t>rcvcount</a:t>
            </a:r>
            <a:r>
              <a:rPr lang="en-US" dirty="0"/>
              <a:t>   	(number of elements </a:t>
            </a:r>
            <a:r>
              <a:rPr lang="en-US" b="1" dirty="0"/>
              <a:t>gathered from </a:t>
            </a:r>
            <a:r>
              <a:rPr lang="en-US" b="1" dirty="0">
                <a:solidFill>
                  <a:srgbClr val="FF0000"/>
                </a:solidFill>
              </a:rPr>
              <a:t>each</a:t>
            </a:r>
            <a:r>
              <a:rPr lang="en-US" b="1" dirty="0"/>
              <a:t> party</a:t>
            </a:r>
            <a:r>
              <a:rPr lang="en-US" dirty="0"/>
              <a:t>)</a:t>
            </a:r>
          </a:p>
          <a:p>
            <a:pPr lvl="1">
              <a:tabLst>
                <a:tab pos="3200400" algn="l"/>
              </a:tabLst>
            </a:pPr>
            <a:r>
              <a:rPr lang="en-US" dirty="0"/>
              <a:t>IN     </a:t>
            </a:r>
            <a:r>
              <a:rPr lang="en-US" dirty="0" err="1">
                <a:solidFill>
                  <a:srgbClr val="0070C0"/>
                </a:solidFill>
                <a:latin typeface="Consolas" pitchFamily="49" charset="0"/>
                <a:cs typeface="Consolas" pitchFamily="49" charset="0"/>
              </a:rPr>
              <a:t>rcvtype</a:t>
            </a:r>
            <a:r>
              <a:rPr lang="en-US" dirty="0"/>
              <a:t>     	(data type of </a:t>
            </a:r>
            <a:r>
              <a:rPr lang="en-US" dirty="0" err="1"/>
              <a:t>recv</a:t>
            </a:r>
            <a:r>
              <a:rPr lang="en-US" dirty="0"/>
              <a:t> buffer elements)</a:t>
            </a:r>
          </a:p>
          <a:p>
            <a:pPr lvl="1">
              <a:tabLst>
                <a:tab pos="3200400" algn="l"/>
              </a:tabLst>
            </a:pPr>
            <a:r>
              <a:rPr lang="en-US" dirty="0"/>
              <a:t>IN     </a:t>
            </a:r>
            <a:r>
              <a:rPr lang="en-US" dirty="0">
                <a:solidFill>
                  <a:srgbClr val="0070C0"/>
                </a:solidFill>
                <a:latin typeface="Consolas" pitchFamily="49" charset="0"/>
                <a:cs typeface="Consolas" pitchFamily="49" charset="0"/>
              </a:rPr>
              <a:t>root</a:t>
            </a:r>
            <a:r>
              <a:rPr lang="en-US" dirty="0"/>
              <a:t>            	(rank of receiving process)</a:t>
            </a:r>
          </a:p>
          <a:p>
            <a:pPr lvl="1">
              <a:tabLst>
                <a:tab pos="3200400" algn="l"/>
              </a:tabLst>
            </a:pPr>
            <a:r>
              <a:rPr lang="en-US" dirty="0"/>
              <a:t>IN     </a:t>
            </a:r>
            <a:r>
              <a:rPr lang="en-US" dirty="0" err="1">
                <a:solidFill>
                  <a:srgbClr val="0070C0"/>
                </a:solidFill>
                <a:latin typeface="Consolas" pitchFamily="49" charset="0"/>
                <a:cs typeface="Consolas" pitchFamily="49" charset="0"/>
              </a:rPr>
              <a:t>comm</a:t>
            </a:r>
            <a:r>
              <a:rPr lang="en-US" dirty="0"/>
              <a:t>         	(communicator)</a:t>
            </a:r>
          </a:p>
        </p:txBody>
      </p:sp>
      <p:sp>
        <p:nvSpPr>
          <p:cNvPr id="2" name="Rectangle 1"/>
          <p:cNvSpPr/>
          <p:nvPr/>
        </p:nvSpPr>
        <p:spPr>
          <a:xfrm>
            <a:off x="70104" y="1892447"/>
            <a:ext cx="12051792" cy="276999"/>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MPI_Gather</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sndbuf</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sndcount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rcvbuf</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rcvcount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root,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6" name="Rectangle 3"/>
          <p:cNvSpPr txBox="1">
            <a:spLocks noChangeArrowheads="1"/>
          </p:cNvSpPr>
          <p:nvPr/>
        </p:nvSpPr>
        <p:spPr>
          <a:xfrm>
            <a:off x="762000" y="1446214"/>
            <a:ext cx="3657600" cy="304800"/>
          </a:xfrm>
          <a:prstGeom prst="rect">
            <a:avLst/>
          </a:prstGeom>
          <a:ln>
            <a:noFill/>
          </a:ln>
        </p:spPr>
        <p:txBody>
          <a:bodyPr vert="horz" lIns="91440" tIns="45720" rIns="3600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marR="0" lvl="0" indent="-190500" algn="l" defTabSz="901700" rtl="0" eaLnBrk="1" fontAlgn="auto" latinLnBrk="0" hangingPunct="1">
              <a:lnSpc>
                <a:spcPct val="80000"/>
              </a:lnSpc>
              <a:spcBef>
                <a:spcPts val="1000"/>
              </a:spcBef>
              <a:spcAft>
                <a:spcPts val="0"/>
              </a:spcAft>
              <a:buClrTx/>
              <a:buSzTx/>
              <a:buFont typeface="Arial" panose="020B0604020202020204" pitchFamily="34" charset="0"/>
              <a:buChar char="•"/>
              <a:tabLst>
                <a:tab pos="1054100" algn="l"/>
                <a:tab pos="2197100" algn="l"/>
                <a:tab pos="2514600" algn="l"/>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Function prototype: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Arrow: Right 3">
            <a:extLst>
              <a:ext uri="{FF2B5EF4-FFF2-40B4-BE49-F238E27FC236}">
                <a16:creationId xmlns:a16="http://schemas.microsoft.com/office/drawing/2014/main" id="{DC642DC4-2032-428F-9A9C-415DDBA4652C}"/>
              </a:ext>
            </a:extLst>
          </p:cNvPr>
          <p:cNvSpPr/>
          <p:nvPr/>
        </p:nvSpPr>
        <p:spPr>
          <a:xfrm rot="16200000">
            <a:off x="9164472" y="4872251"/>
            <a:ext cx="272955"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4481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dirty="0" err="1">
                <a:latin typeface="Consolas" panose="020B0609020204030204" pitchFamily="49" charset="0"/>
              </a:rPr>
              <a:t>MPI_Gather</a:t>
            </a:r>
            <a:endParaRPr lang="en-US" dirty="0">
              <a:latin typeface="Consolas" panose="020B0609020204030204"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1507" name="Rectangle 3"/>
          <p:cNvSpPr>
            <a:spLocks noGrp="1" noChangeArrowheads="1"/>
          </p:cNvSpPr>
          <p:nvPr>
            <p:ph type="body" idx="4294967295"/>
          </p:nvPr>
        </p:nvSpPr>
        <p:spPr>
          <a:xfrm>
            <a:off x="150114" y="1871472"/>
            <a:ext cx="11891772" cy="3886200"/>
          </a:xfrm>
        </p:spPr>
        <p:txBody>
          <a:bodyPr>
            <a:normAutofit/>
          </a:bodyPr>
          <a:lstStyle/>
          <a:p>
            <a:pPr>
              <a:lnSpc>
                <a:spcPct val="90000"/>
              </a:lnSpc>
            </a:pPr>
            <a:endParaRPr lang="en-US" sz="2000" dirty="0"/>
          </a:p>
          <a:p>
            <a:pPr>
              <a:lnSpc>
                <a:spcPct val="90000"/>
              </a:lnSpc>
            </a:pPr>
            <a:r>
              <a:rPr lang="en-US" sz="2000" dirty="0"/>
              <a:t>Each process sends content of </a:t>
            </a:r>
            <a:r>
              <a:rPr lang="en-US" sz="2000" dirty="0" err="1">
                <a:latin typeface="Consolas" panose="020B0609020204030204" pitchFamily="49" charset="0"/>
              </a:rPr>
              <a:t>sndbuf</a:t>
            </a:r>
            <a:r>
              <a:rPr lang="en-US" sz="2000" dirty="0"/>
              <a:t> to the root process</a:t>
            </a:r>
          </a:p>
          <a:p>
            <a:pPr>
              <a:lnSpc>
                <a:spcPct val="90000"/>
              </a:lnSpc>
            </a:pPr>
            <a:endParaRPr lang="en-US" sz="2000" dirty="0"/>
          </a:p>
          <a:p>
            <a:pPr>
              <a:lnSpc>
                <a:spcPct val="90000"/>
              </a:lnSpc>
            </a:pPr>
            <a:r>
              <a:rPr lang="en-US" sz="2000" dirty="0"/>
              <a:t>NOTE: Root receives and stores in </a:t>
            </a:r>
            <a:r>
              <a:rPr lang="en-US" sz="2000" dirty="0">
                <a:solidFill>
                  <a:srgbClr val="C00000"/>
                </a:solidFill>
              </a:rPr>
              <a:t>rank order</a:t>
            </a:r>
          </a:p>
          <a:p>
            <a:pPr>
              <a:lnSpc>
                <a:spcPct val="90000"/>
              </a:lnSpc>
            </a:pPr>
            <a:endParaRPr lang="en-US" sz="2000" u="sng" dirty="0"/>
          </a:p>
          <a:p>
            <a:pPr>
              <a:lnSpc>
                <a:spcPct val="90000"/>
              </a:lnSpc>
            </a:pPr>
            <a:r>
              <a:rPr lang="en-US" sz="2000" dirty="0"/>
              <a:t>Remarks: </a:t>
            </a:r>
          </a:p>
          <a:p>
            <a:pPr lvl="1">
              <a:lnSpc>
                <a:spcPct val="90000"/>
              </a:lnSpc>
            </a:pPr>
            <a:r>
              <a:rPr lang="en-US" sz="1800" dirty="0"/>
              <a:t>Receive buffer argument ignored for all non-root processes (also </a:t>
            </a:r>
            <a:r>
              <a:rPr lang="en-US" sz="1800" dirty="0" err="1">
                <a:latin typeface="Courier New" panose="02070309020205020404" pitchFamily="49" charset="0"/>
                <a:cs typeface="Courier New" panose="02070309020205020404" pitchFamily="49" charset="0"/>
              </a:rPr>
              <a:t>rcvtype</a:t>
            </a:r>
            <a:r>
              <a:rPr lang="en-US" sz="1800" dirty="0"/>
              <a:t>, etc.)</a:t>
            </a:r>
          </a:p>
          <a:p>
            <a:pPr lvl="2"/>
            <a:r>
              <a:rPr lang="en-US" sz="1600" dirty="0"/>
              <a:t>As such, only receiving rank needs to initialize this pointer to point to a chunk of memory</a:t>
            </a:r>
          </a:p>
          <a:p>
            <a:pPr lvl="1">
              <a:lnSpc>
                <a:spcPct val="90000"/>
              </a:lnSpc>
            </a:pPr>
            <a:r>
              <a:rPr lang="en-US" sz="1800" dirty="0" err="1">
                <a:solidFill>
                  <a:srgbClr val="0070C0"/>
                </a:solidFill>
                <a:latin typeface="Consolas" pitchFamily="49" charset="0"/>
                <a:cs typeface="Consolas" pitchFamily="49" charset="0"/>
              </a:rPr>
              <a:t>rcvcount</a:t>
            </a:r>
            <a:r>
              <a:rPr lang="en-US" sz="1800" dirty="0"/>
              <a:t> on root indicates number of items received </a:t>
            </a:r>
            <a:r>
              <a:rPr lang="en-US" sz="1800" dirty="0">
                <a:solidFill>
                  <a:srgbClr val="C00000"/>
                </a:solidFill>
              </a:rPr>
              <a:t>from each process</a:t>
            </a:r>
            <a:r>
              <a:rPr lang="en-US" sz="1800" dirty="0"/>
              <a:t>, not total. Common error</a:t>
            </a:r>
          </a:p>
          <a:p>
            <a:pPr>
              <a:lnSpc>
                <a:spcPct val="90000"/>
              </a:lnSpc>
            </a:pPr>
            <a:endParaRPr lang="en-US" sz="2000" u="sng" dirty="0"/>
          </a:p>
        </p:txBody>
      </p:sp>
      <p:sp>
        <p:nvSpPr>
          <p:cNvPr id="4" name="Rectangle 3"/>
          <p:cNvSpPr/>
          <p:nvPr/>
        </p:nvSpPr>
        <p:spPr>
          <a:xfrm>
            <a:off x="66832" y="6597876"/>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Tree>
    <p:extLst>
      <p:ext uri="{BB962C8B-B14F-4D97-AF65-F5344CB8AC3E}">
        <p14:creationId xmlns:p14="http://schemas.microsoft.com/office/powerpoint/2010/main" val="331267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661050"/>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
        <p:nvSpPr>
          <p:cNvPr id="6" name="Title 5"/>
          <p:cNvSpPr>
            <a:spLocks noGrp="1"/>
          </p:cNvSpPr>
          <p:nvPr>
            <p:ph type="title"/>
          </p:nvPr>
        </p:nvSpPr>
        <p:spPr/>
        <p:txBody>
          <a:bodyPr/>
          <a:lstStyle/>
          <a:p>
            <a:r>
              <a:rPr lang="en-US" dirty="0"/>
              <a:t>Example, </a:t>
            </a:r>
            <a:r>
              <a:rPr lang="en-US" dirty="0" err="1">
                <a:latin typeface="Consolas" panose="020B0609020204030204" pitchFamily="49" charset="0"/>
              </a:rPr>
              <a:t>MPI_Gather</a:t>
            </a:r>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896A52-3313-4A10-8B45-3E5624BFC511}"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7"/>
          <p:cNvSpPr/>
          <p:nvPr/>
        </p:nvSpPr>
        <p:spPr>
          <a:xfrm>
            <a:off x="98016" y="962612"/>
            <a:ext cx="8805672" cy="5693866"/>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&lt;</a:t>
            </a:r>
            <a:r>
              <a:rPr kumimoji="0" lang="en-US" sz="1400" b="0" i="0" u="none" strike="noStrike" kern="1200" cap="none" spc="0" normalizeH="0" baseline="0" noProof="0" dirty="0" err="1">
                <a:ln>
                  <a:noFill/>
                </a:ln>
                <a:solidFill>
                  <a:srgbClr val="A31515"/>
                </a:solidFill>
                <a:effectLst/>
                <a:uLnTx/>
                <a:uFillTx/>
                <a:latin typeface="Consolas"/>
                <a:ea typeface="+mn-ea"/>
                <a:cs typeface="Consolas" pitchFamily="49" charset="0"/>
              </a:rPr>
              <a:t>mpi.h</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&lt;</a:t>
            </a:r>
            <a:r>
              <a:rPr kumimoji="0" lang="en-US" sz="1400" b="0" i="0" u="none" strike="noStrike" kern="1200" cap="none" spc="0" normalizeH="0" baseline="0" noProof="0" dirty="0" err="1">
                <a:ln>
                  <a:noFill/>
                </a:ln>
                <a:solidFill>
                  <a:srgbClr val="A31515"/>
                </a:solidFill>
                <a:effectLst/>
                <a:uLnTx/>
                <a:uFillTx/>
                <a:latin typeface="Consolas"/>
                <a:ea typeface="+mn-ea"/>
                <a:cs typeface="Consolas" pitchFamily="49" charset="0"/>
              </a:rPr>
              <a:t>cstdio</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main(</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char</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nprocs</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n_loc</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2</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i</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float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*data,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data_loc</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MPI_Init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MPI_Comm_size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nprocs</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MPI_Comm_rank</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8000"/>
                </a:solidFill>
                <a:effectLst/>
                <a:uLnTx/>
                <a:uFillTx/>
                <a:latin typeface="Consolas"/>
                <a:ea typeface="+mn-ea"/>
                <a:cs typeface="Consolas" pitchFamily="49" charset="0"/>
              </a:rPr>
              <a:t>/* local array size on each proc = </a:t>
            </a:r>
            <a:r>
              <a:rPr kumimoji="0" lang="en-US" sz="1400" b="0" i="0" u="none" strike="noStrike" kern="1200" cap="none" spc="0" normalizeH="0" baseline="0" noProof="0" dirty="0" err="1">
                <a:ln>
                  <a:noFill/>
                </a:ln>
                <a:solidFill>
                  <a:srgbClr val="008000"/>
                </a:solidFill>
                <a:effectLst/>
                <a:uLnTx/>
                <a:uFillTx/>
                <a:latin typeface="Consolas"/>
                <a:ea typeface="+mn-ea"/>
                <a:cs typeface="Consolas" pitchFamily="49" charset="0"/>
              </a:rPr>
              <a:t>n_loc</a:t>
            </a:r>
            <a:r>
              <a:rPr kumimoji="0" lang="en-US" sz="1400" b="0" i="0" u="none" strike="noStrike" kern="1200" cap="none" spc="0" normalizeH="0" baseline="0" noProof="0" dirty="0">
                <a:ln>
                  <a:noFill/>
                </a:ln>
                <a:solidFill>
                  <a:srgbClr val="008000"/>
                </a:solidFill>
                <a:effectLst/>
                <a:uLnTx/>
                <a:uFillTx/>
                <a:latin typeface="Consolas"/>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data_loc</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 new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float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n_loc</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nn-NO" sz="1400" b="0" i="0" u="none" strike="noStrike" kern="1200" cap="none" spc="0" normalizeH="0" baseline="0" noProof="0" dirty="0">
                <a:ln>
                  <a:noFill/>
                </a:ln>
                <a:solidFill>
                  <a:srgbClr val="0000FF"/>
                </a:solidFill>
                <a:effectLst/>
                <a:uLnTx/>
                <a:uFillTx/>
                <a:latin typeface="Consolas"/>
                <a:ea typeface="+mn-ea"/>
                <a:cs typeface="Consolas" pitchFamily="49" charset="0"/>
              </a:rPr>
              <a:t>for</a:t>
            </a:r>
            <a:r>
              <a:rPr kumimoji="0" lang="nn-NO" sz="1400" b="0" i="0" u="none" strike="noStrike" kern="1200" cap="none" spc="0" normalizeH="0" baseline="0" noProof="0" dirty="0">
                <a:ln>
                  <a:noFill/>
                </a:ln>
                <a:solidFill>
                  <a:prstClr val="black"/>
                </a:solidFill>
                <a:effectLst/>
                <a:uLnTx/>
                <a:uFillTx/>
                <a:latin typeface="Consolas"/>
                <a:ea typeface="+mn-ea"/>
                <a:cs typeface="Consolas" pitchFamily="49" charset="0"/>
              </a:rPr>
              <a:t> (i = </a:t>
            </a:r>
            <a:r>
              <a:rPr kumimoji="0" lang="nn-NO" sz="14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nn-NO" sz="1400" b="0" i="0" u="none" strike="noStrike" kern="1200" cap="none" spc="0" normalizeH="0" baseline="0" noProof="0" dirty="0">
                <a:ln>
                  <a:noFill/>
                </a:ln>
                <a:solidFill>
                  <a:prstClr val="black"/>
                </a:solidFill>
                <a:effectLst/>
                <a:uLnTx/>
                <a:uFillTx/>
                <a:latin typeface="Consolas"/>
                <a:ea typeface="+mn-ea"/>
                <a:cs typeface="Consolas" pitchFamily="49" charset="0"/>
              </a:rPr>
              <a:t>; i &lt; n_loc; i++) data_loc[i] = myRank;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if</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data = new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float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nprocs</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n_loc</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a:ea typeface="+mn-ea"/>
                <a:cs typeface="Consolas" pitchFamily="49" charset="0"/>
              </a:rPr>
              <a:t>MPI_Gather</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data_loc</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n_loc</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MPI_FLOAT, data,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n_loc</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MPI_FLOAT,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if</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nn-NO" sz="1400" b="0" i="0" u="none" strike="noStrike" kern="1200" cap="none" spc="0" normalizeH="0" baseline="0" noProof="0" dirty="0">
                <a:ln>
                  <a:noFill/>
                </a:ln>
                <a:solidFill>
                  <a:srgbClr val="0000FF"/>
                </a:solidFill>
                <a:effectLst/>
                <a:uLnTx/>
                <a:uFillTx/>
                <a:latin typeface="Consolas"/>
                <a:ea typeface="+mn-ea"/>
                <a:cs typeface="Consolas" pitchFamily="49" charset="0"/>
              </a:rPr>
              <a:t>for</a:t>
            </a:r>
            <a:r>
              <a:rPr kumimoji="0" lang="nn-NO" sz="1400" b="0" i="0" u="none" strike="noStrike" kern="1200" cap="none" spc="0" normalizeH="0" baseline="0" noProof="0" dirty="0">
                <a:ln>
                  <a:noFill/>
                </a:ln>
                <a:solidFill>
                  <a:prstClr val="black"/>
                </a:solidFill>
                <a:effectLst/>
                <a:uLnTx/>
                <a:uFillTx/>
                <a:latin typeface="Consolas"/>
                <a:ea typeface="+mn-ea"/>
                <a:cs typeface="Consolas" pitchFamily="49" charset="0"/>
              </a:rPr>
              <a:t> (i = </a:t>
            </a:r>
            <a:r>
              <a:rPr kumimoji="0" lang="nn-NO" sz="14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nn-NO" sz="1400" b="0" i="0" u="none" strike="noStrike" kern="1200" cap="none" spc="0" normalizeH="0" baseline="0" noProof="0" dirty="0">
                <a:ln>
                  <a:noFill/>
                </a:ln>
                <a:solidFill>
                  <a:prstClr val="black"/>
                </a:solidFill>
                <a:effectLst/>
                <a:uLnTx/>
                <a:uFillTx/>
                <a:latin typeface="Consolas"/>
                <a:ea typeface="+mn-ea"/>
                <a:cs typeface="Consolas" pitchFamily="49" charset="0"/>
              </a:rPr>
              <a:t>; i &lt; n_loc*nprocs;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"%f\n"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data[</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i</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MPI_Finalize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pic>
        <p:nvPicPr>
          <p:cNvPr id="9" name="Picture 8"/>
          <p:cNvPicPr>
            <a:picLocks noChangeAspect="1"/>
          </p:cNvPicPr>
          <p:nvPr/>
        </p:nvPicPr>
        <p:blipFill>
          <a:blip r:embed="rId3"/>
          <a:stretch>
            <a:fillRect/>
          </a:stretch>
        </p:blipFill>
        <p:spPr>
          <a:xfrm>
            <a:off x="8289036" y="1158050"/>
            <a:ext cx="3796284" cy="3566770"/>
          </a:xfrm>
          <a:prstGeom prst="rect">
            <a:avLst/>
          </a:prstGeom>
        </p:spPr>
      </p:pic>
      <p:sp>
        <p:nvSpPr>
          <p:cNvPr id="10" name="TextBox 9">
            <a:extLst>
              <a:ext uri="{FF2B5EF4-FFF2-40B4-BE49-F238E27FC236}">
                <a16:creationId xmlns:a16="http://schemas.microsoft.com/office/drawing/2014/main" id="{2A1299DF-561F-452F-BA4F-411EAB618E47}"/>
              </a:ext>
            </a:extLst>
          </p:cNvPr>
          <p:cNvSpPr txBox="1"/>
          <p:nvPr/>
        </p:nvSpPr>
        <p:spPr>
          <a:xfrm>
            <a:off x="9111507" y="5499107"/>
            <a:ext cx="276876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Quiz: what memory should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free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here?</a:t>
            </a:r>
          </a:p>
        </p:txBody>
      </p:sp>
    </p:spTree>
    <p:extLst>
      <p:ext uri="{BB962C8B-B14F-4D97-AF65-F5344CB8AC3E}">
        <p14:creationId xmlns:p14="http://schemas.microsoft.com/office/powerpoint/2010/main" val="195249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normAutofit/>
          </a:bodyPr>
          <a:lstStyle/>
          <a:p>
            <a:pPr eaLnBrk="1" hangingPunct="1"/>
            <a:r>
              <a:rPr lang="en-US" dirty="0"/>
              <a:t>Communication Action: Scatter</a:t>
            </a:r>
          </a:p>
        </p:txBody>
      </p:sp>
      <p:sp>
        <p:nvSpPr>
          <p:cNvPr id="81923"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129C1-D7B1-45A6-9062-2CE52321AF93}"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1925" name="Rectangle 3"/>
          <p:cNvSpPr>
            <a:spLocks noGrp="1" noChangeArrowheads="1"/>
          </p:cNvSpPr>
          <p:nvPr>
            <p:ph type="body" idx="4294967295"/>
          </p:nvPr>
        </p:nvSpPr>
        <p:spPr>
          <a:xfrm>
            <a:off x="375444" y="1472635"/>
            <a:ext cx="7935912" cy="288728"/>
          </a:xfrm>
          <a:ln>
            <a:noFill/>
          </a:ln>
        </p:spPr>
        <p:txBody>
          <a:bodyPr vert="horz" lIns="36000" tIns="36000" rIns="36000" bIns="0" rtlCol="0">
            <a:spAutoFit/>
          </a:bodyPr>
          <a:lstStyle/>
          <a:p>
            <a:pPr defTabSz="901700">
              <a:lnSpc>
                <a:spcPct val="80000"/>
              </a:lnSpc>
              <a:tabLst>
                <a:tab pos="1244600" algn="l"/>
                <a:tab pos="1714500" algn="l"/>
                <a:tab pos="2692400" algn="l"/>
                <a:tab pos="2717800" algn="l"/>
              </a:tabLst>
            </a:pPr>
            <a:r>
              <a:rPr lang="en-US" sz="2000" dirty="0"/>
              <a:t>Function prototype</a:t>
            </a:r>
          </a:p>
        </p:txBody>
      </p:sp>
      <p:sp>
        <p:nvSpPr>
          <p:cNvPr id="81926" name="Oval 4"/>
          <p:cNvSpPr>
            <a:spLocks noChangeArrowheads="1"/>
          </p:cNvSpPr>
          <p:nvPr/>
        </p:nvSpPr>
        <p:spPr bwMode="auto">
          <a:xfrm>
            <a:off x="4777740" y="2872895"/>
            <a:ext cx="861060" cy="831382"/>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charset="0"/>
              <a:ea typeface="+mn-ea"/>
              <a:cs typeface="+mn-cs"/>
            </a:endParaRPr>
          </a:p>
        </p:txBody>
      </p:sp>
      <p:grpSp>
        <p:nvGrpSpPr>
          <p:cNvPr id="2" name="Group 5"/>
          <p:cNvGrpSpPr>
            <a:grpSpLocks/>
          </p:cNvGrpSpPr>
          <p:nvPr/>
        </p:nvGrpSpPr>
        <p:grpSpPr bwMode="auto">
          <a:xfrm>
            <a:off x="4899337" y="2706962"/>
            <a:ext cx="631444" cy="220836"/>
            <a:chOff x="2448" y="912"/>
            <a:chExt cx="720" cy="192"/>
          </a:xfrm>
        </p:grpSpPr>
        <p:sp>
          <p:nvSpPr>
            <p:cNvPr id="81969" name="Rectangle 6"/>
            <p:cNvSpPr>
              <a:spLocks noChangeArrowheads="1"/>
            </p:cNvSpPr>
            <p:nvPr/>
          </p:nvSpPr>
          <p:spPr bwMode="auto">
            <a:xfrm>
              <a:off x="2448"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A</a:t>
              </a:r>
            </a:p>
          </p:txBody>
        </p:sp>
        <p:sp>
          <p:nvSpPr>
            <p:cNvPr id="81970" name="Rectangle 7"/>
            <p:cNvSpPr>
              <a:spLocks noChangeArrowheads="1"/>
            </p:cNvSpPr>
            <p:nvPr/>
          </p:nvSpPr>
          <p:spPr bwMode="auto">
            <a:xfrm>
              <a:off x="2592"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B</a:t>
              </a:r>
            </a:p>
          </p:txBody>
        </p:sp>
        <p:sp>
          <p:nvSpPr>
            <p:cNvPr id="81971" name="Rectangle 8"/>
            <p:cNvSpPr>
              <a:spLocks noChangeArrowheads="1"/>
            </p:cNvSpPr>
            <p:nvPr/>
          </p:nvSpPr>
          <p:spPr bwMode="auto">
            <a:xfrm>
              <a:off x="2736"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81972" name="Rectangle 9"/>
            <p:cNvSpPr>
              <a:spLocks noChangeArrowheads="1"/>
            </p:cNvSpPr>
            <p:nvPr/>
          </p:nvSpPr>
          <p:spPr bwMode="auto">
            <a:xfrm>
              <a:off x="2880"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81973" name="Rectangle 10"/>
            <p:cNvSpPr>
              <a:spLocks noChangeArrowheads="1"/>
            </p:cNvSpPr>
            <p:nvPr/>
          </p:nvSpPr>
          <p:spPr bwMode="auto">
            <a:xfrm>
              <a:off x="3024"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E</a:t>
              </a:r>
            </a:p>
          </p:txBody>
        </p:sp>
      </p:grpSp>
      <p:sp>
        <p:nvSpPr>
          <p:cNvPr id="81928" name="Rectangle 11"/>
          <p:cNvSpPr>
            <a:spLocks noChangeArrowheads="1"/>
          </p:cNvSpPr>
          <p:nvPr/>
        </p:nvSpPr>
        <p:spPr bwMode="auto">
          <a:xfrm>
            <a:off x="5144588" y="3376361"/>
            <a:ext cx="127365" cy="220836"/>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 </a:t>
            </a:r>
          </a:p>
        </p:txBody>
      </p:sp>
      <p:sp>
        <p:nvSpPr>
          <p:cNvPr id="81929" name="Oval 12"/>
          <p:cNvSpPr>
            <a:spLocks noChangeArrowheads="1"/>
          </p:cNvSpPr>
          <p:nvPr/>
        </p:nvSpPr>
        <p:spPr bwMode="auto">
          <a:xfrm>
            <a:off x="4800600" y="4455165"/>
            <a:ext cx="838200" cy="828675"/>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charset="0"/>
              <a:ea typeface="+mn-ea"/>
              <a:cs typeface="+mn-cs"/>
            </a:endParaRPr>
          </a:p>
        </p:txBody>
      </p:sp>
      <p:grpSp>
        <p:nvGrpSpPr>
          <p:cNvPr id="3" name="Group 13"/>
          <p:cNvGrpSpPr>
            <a:grpSpLocks/>
          </p:cNvGrpSpPr>
          <p:nvPr/>
        </p:nvGrpSpPr>
        <p:grpSpPr bwMode="auto">
          <a:xfrm>
            <a:off x="4916170" y="4293279"/>
            <a:ext cx="614680" cy="220117"/>
            <a:chOff x="2448" y="912"/>
            <a:chExt cx="720" cy="192"/>
          </a:xfrm>
        </p:grpSpPr>
        <p:sp>
          <p:nvSpPr>
            <p:cNvPr id="81964" name="Rectangle 14"/>
            <p:cNvSpPr>
              <a:spLocks noChangeArrowheads="1"/>
            </p:cNvSpPr>
            <p:nvPr/>
          </p:nvSpPr>
          <p:spPr bwMode="auto">
            <a:xfrm>
              <a:off x="2448"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A</a:t>
              </a:r>
            </a:p>
          </p:txBody>
        </p:sp>
        <p:sp>
          <p:nvSpPr>
            <p:cNvPr id="81965" name="Rectangle 15"/>
            <p:cNvSpPr>
              <a:spLocks noChangeArrowheads="1"/>
            </p:cNvSpPr>
            <p:nvPr/>
          </p:nvSpPr>
          <p:spPr bwMode="auto">
            <a:xfrm>
              <a:off x="2592"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B</a:t>
              </a:r>
            </a:p>
          </p:txBody>
        </p:sp>
        <p:sp>
          <p:nvSpPr>
            <p:cNvPr id="81966" name="Rectangle 16"/>
            <p:cNvSpPr>
              <a:spLocks noChangeArrowheads="1"/>
            </p:cNvSpPr>
            <p:nvPr/>
          </p:nvSpPr>
          <p:spPr bwMode="auto">
            <a:xfrm>
              <a:off x="2736"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81967" name="Rectangle 17"/>
            <p:cNvSpPr>
              <a:spLocks noChangeArrowheads="1"/>
            </p:cNvSpPr>
            <p:nvPr/>
          </p:nvSpPr>
          <p:spPr bwMode="auto">
            <a:xfrm>
              <a:off x="2880"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81968" name="Rectangle 18"/>
            <p:cNvSpPr>
              <a:spLocks noChangeArrowheads="1"/>
            </p:cNvSpPr>
            <p:nvPr/>
          </p:nvSpPr>
          <p:spPr bwMode="auto">
            <a:xfrm>
              <a:off x="3024" y="912"/>
              <a:ext cx="144"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Arial" charset="0"/>
                  <a:ea typeface="+mn-ea"/>
                  <a:cs typeface="+mn-cs"/>
                </a:rPr>
                <a:t>E</a:t>
              </a:r>
            </a:p>
          </p:txBody>
        </p:sp>
      </p:grpSp>
      <p:sp>
        <p:nvSpPr>
          <p:cNvPr id="81931" name="Oval 19"/>
          <p:cNvSpPr>
            <a:spLocks noChangeArrowheads="1"/>
          </p:cNvSpPr>
          <p:nvPr/>
        </p:nvSpPr>
        <p:spPr bwMode="auto">
          <a:xfrm>
            <a:off x="6073140" y="2872895"/>
            <a:ext cx="861060" cy="831382"/>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1932" name="Rectangle 20"/>
          <p:cNvSpPr>
            <a:spLocks noChangeArrowheads="1"/>
          </p:cNvSpPr>
          <p:nvPr/>
        </p:nvSpPr>
        <p:spPr bwMode="auto">
          <a:xfrm>
            <a:off x="6479868" y="3368841"/>
            <a:ext cx="127365" cy="220836"/>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 </a:t>
            </a:r>
          </a:p>
        </p:txBody>
      </p:sp>
      <p:sp>
        <p:nvSpPr>
          <p:cNvPr id="81933" name="Oval 21"/>
          <p:cNvSpPr>
            <a:spLocks noChangeArrowheads="1"/>
          </p:cNvSpPr>
          <p:nvPr/>
        </p:nvSpPr>
        <p:spPr bwMode="auto">
          <a:xfrm>
            <a:off x="6096000" y="4455165"/>
            <a:ext cx="838200" cy="828675"/>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1934" name="Oval 22"/>
          <p:cNvSpPr>
            <a:spLocks noChangeArrowheads="1"/>
          </p:cNvSpPr>
          <p:nvPr/>
        </p:nvSpPr>
        <p:spPr bwMode="auto">
          <a:xfrm>
            <a:off x="7368540" y="2872895"/>
            <a:ext cx="861060" cy="831382"/>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1935" name="Rectangle 23"/>
          <p:cNvSpPr>
            <a:spLocks noChangeArrowheads="1"/>
          </p:cNvSpPr>
          <p:nvPr/>
        </p:nvSpPr>
        <p:spPr bwMode="auto">
          <a:xfrm>
            <a:off x="7748751" y="3391254"/>
            <a:ext cx="127365" cy="220836"/>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 </a:t>
            </a:r>
          </a:p>
        </p:txBody>
      </p:sp>
      <p:sp>
        <p:nvSpPr>
          <p:cNvPr id="81936" name="Oval 24"/>
          <p:cNvSpPr>
            <a:spLocks noChangeArrowheads="1"/>
          </p:cNvSpPr>
          <p:nvPr/>
        </p:nvSpPr>
        <p:spPr bwMode="auto">
          <a:xfrm>
            <a:off x="7391400" y="4455165"/>
            <a:ext cx="838200" cy="828675"/>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1937" name="Oval 25"/>
          <p:cNvSpPr>
            <a:spLocks noChangeArrowheads="1"/>
          </p:cNvSpPr>
          <p:nvPr/>
        </p:nvSpPr>
        <p:spPr bwMode="auto">
          <a:xfrm>
            <a:off x="8663940" y="2872895"/>
            <a:ext cx="861060" cy="831382"/>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1938" name="Rectangle 26"/>
          <p:cNvSpPr>
            <a:spLocks noChangeArrowheads="1"/>
          </p:cNvSpPr>
          <p:nvPr/>
        </p:nvSpPr>
        <p:spPr bwMode="auto">
          <a:xfrm>
            <a:off x="9030788" y="3381887"/>
            <a:ext cx="127365" cy="220836"/>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 </a:t>
            </a:r>
          </a:p>
        </p:txBody>
      </p:sp>
      <p:sp>
        <p:nvSpPr>
          <p:cNvPr id="81939" name="Oval 27"/>
          <p:cNvSpPr>
            <a:spLocks noChangeArrowheads="1"/>
          </p:cNvSpPr>
          <p:nvPr/>
        </p:nvSpPr>
        <p:spPr bwMode="auto">
          <a:xfrm>
            <a:off x="8686800" y="4455165"/>
            <a:ext cx="838200" cy="828675"/>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1940" name="Oval 28"/>
          <p:cNvSpPr>
            <a:spLocks noChangeArrowheads="1"/>
          </p:cNvSpPr>
          <p:nvPr/>
        </p:nvSpPr>
        <p:spPr bwMode="auto">
          <a:xfrm>
            <a:off x="3482340" y="2872895"/>
            <a:ext cx="861060" cy="831382"/>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1941" name="Rectangle 29"/>
          <p:cNvSpPr>
            <a:spLocks noChangeArrowheads="1"/>
          </p:cNvSpPr>
          <p:nvPr/>
        </p:nvSpPr>
        <p:spPr bwMode="auto">
          <a:xfrm>
            <a:off x="3849188" y="3361911"/>
            <a:ext cx="127365" cy="220836"/>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 </a:t>
            </a:r>
          </a:p>
        </p:txBody>
      </p:sp>
      <p:sp>
        <p:nvSpPr>
          <p:cNvPr id="81942" name="Oval 30"/>
          <p:cNvSpPr>
            <a:spLocks noChangeArrowheads="1"/>
          </p:cNvSpPr>
          <p:nvPr/>
        </p:nvSpPr>
        <p:spPr bwMode="auto">
          <a:xfrm>
            <a:off x="3505200" y="4455165"/>
            <a:ext cx="838200" cy="828675"/>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1943" name="Line 31"/>
          <p:cNvSpPr>
            <a:spLocks noChangeShapeType="1"/>
          </p:cNvSpPr>
          <p:nvPr/>
        </p:nvSpPr>
        <p:spPr bwMode="auto">
          <a:xfrm>
            <a:off x="2644140" y="3986852"/>
            <a:ext cx="6934200" cy="0"/>
          </a:xfrm>
          <a:prstGeom prst="line">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44" name="Line 32"/>
          <p:cNvSpPr>
            <a:spLocks noChangeShapeType="1"/>
          </p:cNvSpPr>
          <p:nvPr/>
        </p:nvSpPr>
        <p:spPr bwMode="auto">
          <a:xfrm>
            <a:off x="2995223" y="3759840"/>
            <a:ext cx="0" cy="431064"/>
          </a:xfrm>
          <a:prstGeom prst="line">
            <a:avLst/>
          </a:prstGeom>
          <a:noFill/>
          <a:ln w="28575">
            <a:solidFill>
              <a:schemeClr val="tx1"/>
            </a:solidFill>
            <a:round/>
            <a:headEnd type="triangle" w="med" len="med"/>
            <a:tailEnd type="triangle" w="med" len="med"/>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45" name="Text Box 33"/>
          <p:cNvSpPr txBox="1">
            <a:spLocks noChangeArrowheads="1"/>
          </p:cNvSpPr>
          <p:nvPr/>
        </p:nvSpPr>
        <p:spPr bwMode="auto">
          <a:xfrm>
            <a:off x="2491740" y="2958763"/>
            <a:ext cx="908050" cy="648512"/>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before</a:t>
            </a:r>
            <a:br>
              <a:rPr kumimoji="0" lang="en-US" sz="1800" b="0" i="0" u="none" strike="noStrike" kern="1200" cap="none" spc="0" normalizeH="0" baseline="0" noProof="0" dirty="0">
                <a:ln>
                  <a:noFill/>
                </a:ln>
                <a:solidFill>
                  <a:prstClr val="black"/>
                </a:solidFill>
                <a:effectLst/>
                <a:uLnTx/>
                <a:uFillTx/>
                <a:latin typeface="Arial" charset="0"/>
                <a:ea typeface="+mn-ea"/>
                <a:cs typeface="+mn-cs"/>
              </a:rPr>
            </a:br>
            <a:r>
              <a:rPr kumimoji="0" lang="en-US" sz="1800" b="0" i="0" u="none" strike="noStrike" kern="1200" cap="none" spc="0" normalizeH="0" baseline="0" noProof="0" dirty="0">
                <a:ln>
                  <a:noFill/>
                </a:ln>
                <a:solidFill>
                  <a:prstClr val="black"/>
                </a:solidFill>
                <a:effectLst/>
                <a:uLnTx/>
                <a:uFillTx/>
                <a:latin typeface="Arial" charset="0"/>
                <a:ea typeface="+mn-ea"/>
                <a:cs typeface="+mn-cs"/>
              </a:rPr>
              <a:t>scatter</a:t>
            </a:r>
          </a:p>
        </p:txBody>
      </p:sp>
      <p:sp>
        <p:nvSpPr>
          <p:cNvPr id="81946" name="Text Box 34"/>
          <p:cNvSpPr txBox="1">
            <a:spLocks noChangeArrowheads="1"/>
          </p:cNvSpPr>
          <p:nvPr/>
        </p:nvSpPr>
        <p:spPr bwMode="auto">
          <a:xfrm>
            <a:off x="2421467" y="4545245"/>
            <a:ext cx="933450" cy="648512"/>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after</a:t>
            </a:r>
            <a:br>
              <a:rPr kumimoji="0" lang="en-US" sz="1800" b="0" i="0" u="none" strike="noStrike" kern="1200" cap="none" spc="0" normalizeH="0" baseline="0" noProof="0" dirty="0">
                <a:ln>
                  <a:noFill/>
                </a:ln>
                <a:solidFill>
                  <a:prstClr val="black"/>
                </a:solidFill>
                <a:effectLst/>
                <a:uLnTx/>
                <a:uFillTx/>
                <a:latin typeface="Arial" charset="0"/>
                <a:ea typeface="+mn-ea"/>
                <a:cs typeface="+mn-cs"/>
              </a:rPr>
            </a:br>
            <a:r>
              <a:rPr kumimoji="0" lang="en-US" sz="1800" b="0" i="0" u="none" strike="noStrike" kern="1200" cap="none" spc="0" normalizeH="0" baseline="0" noProof="0" dirty="0">
                <a:ln>
                  <a:noFill/>
                </a:ln>
                <a:solidFill>
                  <a:prstClr val="black"/>
                </a:solidFill>
                <a:effectLst/>
                <a:uLnTx/>
                <a:uFillTx/>
                <a:latin typeface="Arial" charset="0"/>
                <a:ea typeface="+mn-ea"/>
                <a:cs typeface="+mn-cs"/>
              </a:rPr>
              <a:t>scatter</a:t>
            </a:r>
          </a:p>
        </p:txBody>
      </p:sp>
      <p:grpSp>
        <p:nvGrpSpPr>
          <p:cNvPr id="7" name="Group 6"/>
          <p:cNvGrpSpPr/>
          <p:nvPr/>
        </p:nvGrpSpPr>
        <p:grpSpPr>
          <a:xfrm>
            <a:off x="3906589" y="2990739"/>
            <a:ext cx="5144278" cy="1769227"/>
            <a:chOff x="2247122" y="3421898"/>
            <a:chExt cx="5144278" cy="1769227"/>
          </a:xfrm>
        </p:grpSpPr>
        <p:sp>
          <p:nvSpPr>
            <p:cNvPr id="81959" name="Line 37"/>
            <p:cNvSpPr>
              <a:spLocks noChangeShapeType="1"/>
            </p:cNvSpPr>
            <p:nvPr/>
          </p:nvSpPr>
          <p:spPr bwMode="auto">
            <a:xfrm flipH="1">
              <a:off x="2247122" y="3421898"/>
              <a:ext cx="1038098" cy="1759701"/>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0" name="Line 38"/>
            <p:cNvSpPr>
              <a:spLocks noChangeShapeType="1"/>
            </p:cNvSpPr>
            <p:nvPr/>
          </p:nvSpPr>
          <p:spPr bwMode="auto">
            <a:xfrm>
              <a:off x="3542523" y="3429000"/>
              <a:ext cx="1334277" cy="1752599"/>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1" name="Line 39"/>
            <p:cNvSpPr>
              <a:spLocks noChangeShapeType="1"/>
            </p:cNvSpPr>
            <p:nvPr/>
          </p:nvSpPr>
          <p:spPr bwMode="auto">
            <a:xfrm>
              <a:off x="3682914" y="3429001"/>
              <a:ext cx="2489285" cy="1752598"/>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2" name="Line 40"/>
            <p:cNvSpPr>
              <a:spLocks noChangeShapeType="1"/>
            </p:cNvSpPr>
            <p:nvPr/>
          </p:nvSpPr>
          <p:spPr bwMode="auto">
            <a:xfrm>
              <a:off x="3824360" y="3429000"/>
              <a:ext cx="3567040" cy="1752599"/>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3" name="Line 41"/>
            <p:cNvSpPr>
              <a:spLocks noChangeShapeType="1"/>
            </p:cNvSpPr>
            <p:nvPr/>
          </p:nvSpPr>
          <p:spPr bwMode="auto">
            <a:xfrm>
              <a:off x="3419587" y="3429000"/>
              <a:ext cx="138178" cy="1762125"/>
            </a:xfrm>
            <a:prstGeom prst="line">
              <a:avLst/>
            </a:prstGeom>
            <a:noFill/>
            <a:ln w="38100">
              <a:solidFill>
                <a:srgbClr val="FF0000"/>
              </a:solidFill>
              <a:round/>
              <a:headEnd type="none" w="sm" len="sm"/>
              <a:tailEnd type="triangle" w="sm"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roup 42"/>
          <p:cNvGrpSpPr>
            <a:grpSpLocks/>
          </p:cNvGrpSpPr>
          <p:nvPr/>
        </p:nvGrpSpPr>
        <p:grpSpPr bwMode="auto">
          <a:xfrm>
            <a:off x="3812595" y="4759966"/>
            <a:ext cx="5384303" cy="220117"/>
            <a:chOff x="1760" y="2064"/>
            <a:chExt cx="3231" cy="192"/>
          </a:xfrm>
        </p:grpSpPr>
        <p:sp>
          <p:nvSpPr>
            <p:cNvPr id="81954" name="Rectangle 43"/>
            <p:cNvSpPr>
              <a:spLocks noChangeArrowheads="1"/>
            </p:cNvSpPr>
            <p:nvPr/>
          </p:nvSpPr>
          <p:spPr bwMode="auto">
            <a:xfrm>
              <a:off x="2553"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Arial" charset="0"/>
                  <a:ea typeface="+mn-ea"/>
                  <a:cs typeface="+mn-cs"/>
                </a:rPr>
                <a:t>B</a:t>
              </a:r>
            </a:p>
          </p:txBody>
        </p:sp>
        <p:sp>
          <p:nvSpPr>
            <p:cNvPr id="81955" name="Rectangle 44"/>
            <p:cNvSpPr>
              <a:spLocks noChangeArrowheads="1"/>
            </p:cNvSpPr>
            <p:nvPr/>
          </p:nvSpPr>
          <p:spPr bwMode="auto">
            <a:xfrm>
              <a:off x="3331"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81956" name="Rectangle 45"/>
            <p:cNvSpPr>
              <a:spLocks noChangeArrowheads="1"/>
            </p:cNvSpPr>
            <p:nvPr/>
          </p:nvSpPr>
          <p:spPr bwMode="auto">
            <a:xfrm>
              <a:off x="4122"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81957" name="Rectangle 46"/>
            <p:cNvSpPr>
              <a:spLocks noChangeArrowheads="1"/>
            </p:cNvSpPr>
            <p:nvPr/>
          </p:nvSpPr>
          <p:spPr bwMode="auto">
            <a:xfrm>
              <a:off x="4885"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Arial" charset="0"/>
                  <a:ea typeface="+mn-ea"/>
                  <a:cs typeface="+mn-cs"/>
                </a:rPr>
                <a:t>E</a:t>
              </a:r>
            </a:p>
          </p:txBody>
        </p:sp>
        <p:sp>
          <p:nvSpPr>
            <p:cNvPr id="81958" name="Rectangle 47"/>
            <p:cNvSpPr>
              <a:spLocks noChangeArrowheads="1"/>
            </p:cNvSpPr>
            <p:nvPr/>
          </p:nvSpPr>
          <p:spPr bwMode="auto">
            <a:xfrm>
              <a:off x="1760" y="2064"/>
              <a:ext cx="106"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Arial" charset="0"/>
                  <a:ea typeface="+mn-ea"/>
                  <a:cs typeface="+mn-cs"/>
                </a:rPr>
                <a:t>A</a:t>
              </a:r>
            </a:p>
          </p:txBody>
        </p:sp>
      </p:grpSp>
      <p:sp>
        <p:nvSpPr>
          <p:cNvPr id="81950" name="Rectangle 48"/>
          <p:cNvSpPr>
            <a:spLocks noChangeArrowheads="1"/>
          </p:cNvSpPr>
          <p:nvPr/>
        </p:nvSpPr>
        <p:spPr bwMode="auto">
          <a:xfrm>
            <a:off x="10111740" y="5360040"/>
            <a:ext cx="76200" cy="76200"/>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2817" name="Rectangle 49"/>
          <p:cNvSpPr>
            <a:spLocks noChangeArrowheads="1"/>
          </p:cNvSpPr>
          <p:nvPr/>
        </p:nvSpPr>
        <p:spPr bwMode="auto">
          <a:xfrm>
            <a:off x="10111740" y="5360040"/>
            <a:ext cx="76200" cy="76200"/>
          </a:xfrm>
          <a:prstGeom prst="rect">
            <a:avLst/>
          </a:prstGeom>
          <a:solidFill>
            <a:schemeClr val="accent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5"/>
          <p:cNvSpPr/>
          <p:nvPr/>
        </p:nvSpPr>
        <p:spPr>
          <a:xfrm>
            <a:off x="96012" y="1922620"/>
            <a:ext cx="12055178" cy="369332"/>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tab pos="1712913" algn="l"/>
              </a:tabLst>
              <a:defRPr/>
            </a:pP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MPI_Scatter</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sndbuf</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sndcount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rcvbuf</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rcvcount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root,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53" name="Rectangle 52"/>
          <p:cNvSpPr/>
          <p:nvPr/>
        </p:nvSpPr>
        <p:spPr>
          <a:xfrm>
            <a:off x="125936" y="6575370"/>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
        <p:nvSpPr>
          <p:cNvPr id="54" name="Text Box 22"/>
          <p:cNvSpPr txBox="1">
            <a:spLocks noChangeArrowheads="1"/>
          </p:cNvSpPr>
          <p:nvPr/>
        </p:nvSpPr>
        <p:spPr bwMode="auto">
          <a:xfrm>
            <a:off x="4868356" y="5346780"/>
            <a:ext cx="693115" cy="309958"/>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root=1</a:t>
            </a:r>
          </a:p>
        </p:txBody>
      </p:sp>
      <p:sp>
        <p:nvSpPr>
          <p:cNvPr id="55" name="Text Box 84"/>
          <p:cNvSpPr txBox="1">
            <a:spLocks noChangeArrowheads="1"/>
          </p:cNvSpPr>
          <p:nvPr/>
        </p:nvSpPr>
        <p:spPr bwMode="auto">
          <a:xfrm>
            <a:off x="6148644" y="5581731"/>
            <a:ext cx="3200213" cy="525401"/>
          </a:xfrm>
          <a:prstGeom prst="rect">
            <a:avLst/>
          </a:prstGeom>
          <a:solidFill>
            <a:schemeClr val="bg1"/>
          </a:solid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 rank of the sending process</a:t>
            </a:r>
          </a:p>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 must be given identically by all ranks</a:t>
            </a:r>
          </a:p>
        </p:txBody>
      </p:sp>
      <p:sp>
        <p:nvSpPr>
          <p:cNvPr id="56" name="Line 85"/>
          <p:cNvSpPr>
            <a:spLocks noChangeShapeType="1"/>
          </p:cNvSpPr>
          <p:nvPr/>
        </p:nvSpPr>
        <p:spPr bwMode="auto">
          <a:xfrm flipH="1" flipV="1">
            <a:off x="5572549" y="5534356"/>
            <a:ext cx="576094" cy="287283"/>
          </a:xfrm>
          <a:prstGeom prst="line">
            <a:avLst/>
          </a:prstGeom>
          <a:noFill/>
          <a:ln w="28575">
            <a:solidFill>
              <a:schemeClr val="tx1"/>
            </a:solidFill>
            <a:round/>
            <a:headEnd type="none" w="sm" len="sm"/>
            <a:tailEnd type="triangle" w="lg" len="lg"/>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808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672817"/>
                                        </p:tgtEl>
                                        <p:attrNameLst>
                                          <p:attrName>style.visibility</p:attrName>
                                        </p:attrNameLst>
                                      </p:cBhvr>
                                      <p:to>
                                        <p:strVal val="visible"/>
                                      </p:to>
                                    </p:set>
                                    <p:anim calcmode="lin" valueType="num">
                                      <p:cBhvr additive="base">
                                        <p:cTn id="14" dur="500" fill="hold"/>
                                        <p:tgtEl>
                                          <p:spTgt spid="672817"/>
                                        </p:tgtEl>
                                        <p:attrNameLst>
                                          <p:attrName>ppt_x</p:attrName>
                                        </p:attrNameLst>
                                      </p:cBhvr>
                                      <p:tavLst>
                                        <p:tav tm="0">
                                          <p:val>
                                            <p:strVal val="1+#ppt_w/2"/>
                                          </p:val>
                                        </p:tav>
                                        <p:tav tm="100000">
                                          <p:val>
                                            <p:strVal val="#ppt_x"/>
                                          </p:val>
                                        </p:tav>
                                      </p:tavLst>
                                    </p:anim>
                                    <p:anim calcmode="lin" valueType="num">
                                      <p:cBhvr additive="base">
                                        <p:cTn id="15" dur="500" fill="hold"/>
                                        <p:tgtEl>
                                          <p:spTgt spid="6728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8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US" dirty="0" err="1">
                <a:latin typeface="Consolas" panose="020B0609020204030204" pitchFamily="49" charset="0"/>
              </a:rPr>
              <a:t>MPI_Scatter</a:t>
            </a:r>
            <a:endParaRPr lang="en-US" dirty="0">
              <a:latin typeface="Consolas" panose="020B0609020204030204" pitchFamily="49" charset="0"/>
            </a:endParaRPr>
          </a:p>
        </p:txBody>
      </p:sp>
      <p:sp>
        <p:nvSpPr>
          <p:cNvPr id="36"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CBD1F1-46C6-4B23-BD9D-ACFBC1B6D99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15363" name="Group 3"/>
          <p:cNvGraphicFramePr>
            <a:graphicFrameLocks noGrp="1"/>
          </p:cNvGraphicFramePr>
          <p:nvPr>
            <p:ph idx="4294967295"/>
          </p:nvPr>
        </p:nvGraphicFramePr>
        <p:xfrm>
          <a:off x="1946186" y="2398014"/>
          <a:ext cx="3048000" cy="31089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15620">
                  <a:extLst>
                    <a:ext uri="{9D8B030D-6E8A-4147-A177-3AD203B41FA5}">
                      <a16:colId xmlns:a16="http://schemas.microsoft.com/office/drawing/2014/main" val="20002"/>
                    </a:ext>
                  </a:extLst>
                </a:gridCol>
                <a:gridCol w="50038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414" name="Text Box 54"/>
          <p:cNvSpPr txBox="1">
            <a:spLocks noChangeArrowheads="1"/>
          </p:cNvSpPr>
          <p:nvPr/>
        </p:nvSpPr>
        <p:spPr bwMode="auto">
          <a:xfrm rot="16200000">
            <a:off x="1181489" y="2813423"/>
            <a:ext cx="11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processes</a:t>
            </a:r>
          </a:p>
        </p:txBody>
      </p:sp>
      <p:sp>
        <p:nvSpPr>
          <p:cNvPr id="15415" name="Line 55"/>
          <p:cNvSpPr>
            <a:spLocks noChangeShapeType="1"/>
          </p:cNvSpPr>
          <p:nvPr/>
        </p:nvSpPr>
        <p:spPr bwMode="auto">
          <a:xfrm>
            <a:off x="1809026" y="3826764"/>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16" name="Text Box 56"/>
          <p:cNvSpPr txBox="1">
            <a:spLocks noChangeArrowheads="1"/>
          </p:cNvSpPr>
          <p:nvPr/>
        </p:nvSpPr>
        <p:spPr bwMode="auto">
          <a:xfrm>
            <a:off x="2037627" y="154076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19" name="Text Box 59"/>
          <p:cNvSpPr txBox="1">
            <a:spLocks noChangeArrowheads="1"/>
          </p:cNvSpPr>
          <p:nvPr/>
        </p:nvSpPr>
        <p:spPr bwMode="auto">
          <a:xfrm>
            <a:off x="2031276" y="25154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0</a:t>
            </a:r>
          </a:p>
        </p:txBody>
      </p:sp>
      <p:graphicFrame>
        <p:nvGraphicFramePr>
          <p:cNvPr id="15420" name="Group 60"/>
          <p:cNvGraphicFramePr>
            <a:graphicFrameLocks noGrp="1"/>
          </p:cNvGraphicFramePr>
          <p:nvPr/>
        </p:nvGraphicFramePr>
        <p:xfrm>
          <a:off x="6762026" y="2398014"/>
          <a:ext cx="3048000" cy="31089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471" name="Text Box 111"/>
          <p:cNvSpPr txBox="1">
            <a:spLocks noChangeArrowheads="1"/>
          </p:cNvSpPr>
          <p:nvPr/>
        </p:nvSpPr>
        <p:spPr bwMode="auto">
          <a:xfrm rot="16200000">
            <a:off x="5982089" y="2813423"/>
            <a:ext cx="11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processes</a:t>
            </a:r>
          </a:p>
        </p:txBody>
      </p:sp>
      <p:sp>
        <p:nvSpPr>
          <p:cNvPr id="15472" name="Line 112"/>
          <p:cNvSpPr>
            <a:spLocks noChangeShapeType="1"/>
          </p:cNvSpPr>
          <p:nvPr/>
        </p:nvSpPr>
        <p:spPr bwMode="auto">
          <a:xfrm>
            <a:off x="6609626" y="3826764"/>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75" name="Text Box 115"/>
          <p:cNvSpPr txBox="1">
            <a:spLocks noChangeArrowheads="1"/>
          </p:cNvSpPr>
          <p:nvPr/>
        </p:nvSpPr>
        <p:spPr bwMode="auto">
          <a:xfrm>
            <a:off x="6831876" y="24392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0</a:t>
            </a:r>
          </a:p>
        </p:txBody>
      </p:sp>
      <p:sp>
        <p:nvSpPr>
          <p:cNvPr id="15476" name="Text Box 116"/>
          <p:cNvSpPr txBox="1">
            <a:spLocks noChangeArrowheads="1"/>
          </p:cNvSpPr>
          <p:nvPr/>
        </p:nvSpPr>
        <p:spPr bwMode="auto">
          <a:xfrm>
            <a:off x="6838226" y="29726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1</a:t>
            </a:r>
          </a:p>
        </p:txBody>
      </p:sp>
      <p:sp>
        <p:nvSpPr>
          <p:cNvPr id="15477" name="Text Box 117"/>
          <p:cNvSpPr txBox="1">
            <a:spLocks noChangeArrowheads="1"/>
          </p:cNvSpPr>
          <p:nvPr/>
        </p:nvSpPr>
        <p:spPr bwMode="auto">
          <a:xfrm>
            <a:off x="6838226" y="35060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srgbClr val="C00000"/>
                </a:solidFill>
                <a:effectLst/>
                <a:uLnTx/>
                <a:uFillTx/>
                <a:latin typeface="Calibri" panose="020F0502020204030204"/>
                <a:ea typeface="+mn-ea"/>
                <a:cs typeface="+mn-cs"/>
              </a:rPr>
              <a:t>2</a:t>
            </a:r>
          </a:p>
        </p:txBody>
      </p:sp>
      <p:sp>
        <p:nvSpPr>
          <p:cNvPr id="15478" name="Text Box 118"/>
          <p:cNvSpPr txBox="1">
            <a:spLocks noChangeArrowheads="1"/>
          </p:cNvSpPr>
          <p:nvPr/>
        </p:nvSpPr>
        <p:spPr bwMode="auto">
          <a:xfrm>
            <a:off x="6838226" y="39632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srgbClr val="C00000"/>
                </a:solidFill>
                <a:effectLst/>
                <a:uLnTx/>
                <a:uFillTx/>
                <a:latin typeface="Calibri" panose="020F0502020204030204"/>
                <a:ea typeface="+mn-ea"/>
                <a:cs typeface="+mn-cs"/>
              </a:rPr>
              <a:t>3</a:t>
            </a:r>
          </a:p>
        </p:txBody>
      </p:sp>
      <p:sp>
        <p:nvSpPr>
          <p:cNvPr id="15479" name="Text Box 119"/>
          <p:cNvSpPr txBox="1">
            <a:spLocks noChangeArrowheads="1"/>
          </p:cNvSpPr>
          <p:nvPr/>
        </p:nvSpPr>
        <p:spPr bwMode="auto">
          <a:xfrm>
            <a:off x="6844576" y="4512564"/>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srgbClr val="C00000"/>
                </a:solidFill>
                <a:effectLst/>
                <a:uLnTx/>
                <a:uFillTx/>
                <a:latin typeface="Calibri" panose="020F0502020204030204"/>
                <a:ea typeface="+mn-ea"/>
                <a:cs typeface="+mn-cs"/>
              </a:rPr>
              <a:t>4</a:t>
            </a:r>
          </a:p>
        </p:txBody>
      </p:sp>
      <p:sp>
        <p:nvSpPr>
          <p:cNvPr id="15480" name="Text Box 120"/>
          <p:cNvSpPr txBox="1">
            <a:spLocks noChangeArrowheads="1"/>
          </p:cNvSpPr>
          <p:nvPr/>
        </p:nvSpPr>
        <p:spPr bwMode="auto">
          <a:xfrm>
            <a:off x="6838226" y="50300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srgbClr val="C00000"/>
                </a:solidFill>
                <a:effectLst/>
                <a:uLnTx/>
                <a:uFillTx/>
                <a:latin typeface="Calibri" panose="020F0502020204030204"/>
                <a:ea typeface="+mn-ea"/>
                <a:cs typeface="+mn-cs"/>
              </a:rPr>
              <a:t>5</a:t>
            </a:r>
          </a:p>
        </p:txBody>
      </p:sp>
      <p:sp>
        <p:nvSpPr>
          <p:cNvPr id="15482" name="Text Box 122"/>
          <p:cNvSpPr txBox="1">
            <a:spLocks noChangeArrowheads="1"/>
          </p:cNvSpPr>
          <p:nvPr/>
        </p:nvSpPr>
        <p:spPr bwMode="auto">
          <a:xfrm>
            <a:off x="2501176" y="25154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sp>
        <p:nvSpPr>
          <p:cNvPr id="15483" name="Text Box 123"/>
          <p:cNvSpPr txBox="1">
            <a:spLocks noChangeArrowheads="1"/>
          </p:cNvSpPr>
          <p:nvPr/>
        </p:nvSpPr>
        <p:spPr bwMode="auto">
          <a:xfrm>
            <a:off x="2958376" y="25154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2</a:t>
            </a:r>
          </a:p>
        </p:txBody>
      </p:sp>
      <p:sp>
        <p:nvSpPr>
          <p:cNvPr id="15484" name="Text Box 124"/>
          <p:cNvSpPr txBox="1">
            <a:spLocks noChangeArrowheads="1"/>
          </p:cNvSpPr>
          <p:nvPr/>
        </p:nvSpPr>
        <p:spPr bwMode="auto">
          <a:xfrm>
            <a:off x="3485426" y="25154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3</a:t>
            </a:r>
          </a:p>
        </p:txBody>
      </p:sp>
      <p:sp>
        <p:nvSpPr>
          <p:cNvPr id="15485" name="Text Box 125"/>
          <p:cNvSpPr txBox="1">
            <a:spLocks noChangeArrowheads="1"/>
          </p:cNvSpPr>
          <p:nvPr/>
        </p:nvSpPr>
        <p:spPr bwMode="auto">
          <a:xfrm>
            <a:off x="4018826" y="25154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4</a:t>
            </a:r>
          </a:p>
        </p:txBody>
      </p:sp>
      <p:sp>
        <p:nvSpPr>
          <p:cNvPr id="15486" name="Text Box 126"/>
          <p:cNvSpPr txBox="1">
            <a:spLocks noChangeArrowheads="1"/>
          </p:cNvSpPr>
          <p:nvPr/>
        </p:nvSpPr>
        <p:spPr bwMode="auto">
          <a:xfrm>
            <a:off x="4552226" y="2515489"/>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5</a:t>
            </a:r>
          </a:p>
        </p:txBody>
      </p:sp>
      <p:sp>
        <p:nvSpPr>
          <p:cNvPr id="15488" name="Line 128"/>
          <p:cNvSpPr>
            <a:spLocks noChangeShapeType="1"/>
          </p:cNvSpPr>
          <p:nvPr/>
        </p:nvSpPr>
        <p:spPr bwMode="auto">
          <a:xfrm>
            <a:off x="5238026" y="3445764"/>
            <a:ext cx="990600" cy="0"/>
          </a:xfrm>
          <a:prstGeom prst="line">
            <a:avLst/>
          </a:prstGeom>
          <a:noFill/>
          <a:ln w="57150" cmpd="thinThick">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90" name="Text Box 130"/>
          <p:cNvSpPr txBox="1">
            <a:spLocks noChangeArrowheads="1"/>
          </p:cNvSpPr>
          <p:nvPr/>
        </p:nvSpPr>
        <p:spPr bwMode="auto">
          <a:xfrm>
            <a:off x="5134839" y="2912364"/>
            <a:ext cx="12018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Scatter</a:t>
            </a:r>
          </a:p>
        </p:txBody>
      </p:sp>
      <p:sp>
        <p:nvSpPr>
          <p:cNvPr id="30" name="Text Box 122"/>
          <p:cNvSpPr txBox="1">
            <a:spLocks noChangeArrowheads="1"/>
          </p:cNvSpPr>
          <p:nvPr/>
        </p:nvSpPr>
        <p:spPr bwMode="auto">
          <a:xfrm>
            <a:off x="7293636" y="246945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sp>
        <p:nvSpPr>
          <p:cNvPr id="31" name="Text Box 123"/>
          <p:cNvSpPr txBox="1">
            <a:spLocks noChangeArrowheads="1"/>
          </p:cNvSpPr>
          <p:nvPr/>
        </p:nvSpPr>
        <p:spPr bwMode="auto">
          <a:xfrm>
            <a:off x="7750836" y="246945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2</a:t>
            </a:r>
          </a:p>
        </p:txBody>
      </p:sp>
      <p:sp>
        <p:nvSpPr>
          <p:cNvPr id="32" name="Text Box 124"/>
          <p:cNvSpPr txBox="1">
            <a:spLocks noChangeArrowheads="1"/>
          </p:cNvSpPr>
          <p:nvPr/>
        </p:nvSpPr>
        <p:spPr bwMode="auto">
          <a:xfrm>
            <a:off x="8277886" y="246945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3</a:t>
            </a:r>
          </a:p>
        </p:txBody>
      </p:sp>
      <p:sp>
        <p:nvSpPr>
          <p:cNvPr id="33" name="Text Box 125"/>
          <p:cNvSpPr txBox="1">
            <a:spLocks noChangeArrowheads="1"/>
          </p:cNvSpPr>
          <p:nvPr/>
        </p:nvSpPr>
        <p:spPr bwMode="auto">
          <a:xfrm>
            <a:off x="8811286" y="246945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4</a:t>
            </a:r>
          </a:p>
        </p:txBody>
      </p:sp>
      <p:sp>
        <p:nvSpPr>
          <p:cNvPr id="34" name="Text Box 126"/>
          <p:cNvSpPr txBox="1">
            <a:spLocks noChangeArrowheads="1"/>
          </p:cNvSpPr>
          <p:nvPr/>
        </p:nvSpPr>
        <p:spPr bwMode="auto">
          <a:xfrm>
            <a:off x="9344686" y="2469451"/>
            <a:ext cx="420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25000" noProof="0">
                <a:ln>
                  <a:noFill/>
                </a:ln>
                <a:solidFill>
                  <a:prstClr val="black"/>
                </a:solidFill>
                <a:effectLst/>
                <a:uLnTx/>
                <a:uFillTx/>
                <a:latin typeface="Calibri" panose="020F0502020204030204"/>
                <a:ea typeface="+mn-ea"/>
                <a:cs typeface="+mn-cs"/>
              </a:rPr>
              <a:t>5</a:t>
            </a:r>
          </a:p>
        </p:txBody>
      </p:sp>
      <p:grpSp>
        <p:nvGrpSpPr>
          <p:cNvPr id="38" name="Group 37"/>
          <p:cNvGrpSpPr/>
          <p:nvPr/>
        </p:nvGrpSpPr>
        <p:grpSpPr>
          <a:xfrm>
            <a:off x="6762026" y="1889498"/>
            <a:ext cx="2895600" cy="369332"/>
            <a:chOff x="990600" y="2362200"/>
            <a:chExt cx="2895600" cy="369332"/>
          </a:xfrm>
        </p:grpSpPr>
        <p:sp>
          <p:nvSpPr>
            <p:cNvPr id="39" name="Text Box 69"/>
            <p:cNvSpPr txBox="1">
              <a:spLocks noChangeArrowheads="1"/>
            </p:cNvSpPr>
            <p:nvPr/>
          </p:nvSpPr>
          <p:spPr bwMode="auto">
            <a:xfrm>
              <a:off x="990600" y="2362200"/>
              <a:ext cx="1365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(buffer)</a:t>
              </a:r>
            </a:p>
          </p:txBody>
        </p:sp>
        <p:sp>
          <p:nvSpPr>
            <p:cNvPr id="40" name="Line 71"/>
            <p:cNvSpPr>
              <a:spLocks noChangeShapeType="1"/>
            </p:cNvSpPr>
            <p:nvPr/>
          </p:nvSpPr>
          <p:spPr bwMode="auto">
            <a:xfrm>
              <a:off x="2514600" y="2590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1" name="Group 40"/>
          <p:cNvGrpSpPr/>
          <p:nvPr/>
        </p:nvGrpSpPr>
        <p:grpSpPr>
          <a:xfrm>
            <a:off x="2009109" y="1857232"/>
            <a:ext cx="2895600" cy="369332"/>
            <a:chOff x="990600" y="2362200"/>
            <a:chExt cx="2895600" cy="369332"/>
          </a:xfrm>
        </p:grpSpPr>
        <p:sp>
          <p:nvSpPr>
            <p:cNvPr id="42" name="Text Box 69"/>
            <p:cNvSpPr txBox="1">
              <a:spLocks noChangeArrowheads="1"/>
            </p:cNvSpPr>
            <p:nvPr/>
          </p:nvSpPr>
          <p:spPr bwMode="auto">
            <a:xfrm>
              <a:off x="990600" y="2362200"/>
              <a:ext cx="1365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(buffer)</a:t>
              </a:r>
            </a:p>
          </p:txBody>
        </p:sp>
        <p:sp>
          <p:nvSpPr>
            <p:cNvPr id="43" name="Line 71"/>
            <p:cNvSpPr>
              <a:spLocks noChangeShapeType="1"/>
            </p:cNvSpPr>
            <p:nvPr/>
          </p:nvSpPr>
          <p:spPr bwMode="auto">
            <a:xfrm>
              <a:off x="2514600" y="2590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5" name="Rectangle 34"/>
          <p:cNvSpPr/>
          <p:nvPr/>
        </p:nvSpPr>
        <p:spPr>
          <a:xfrm>
            <a:off x="208564" y="6642556"/>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Tree>
    <p:extLst>
      <p:ext uri="{BB962C8B-B14F-4D97-AF65-F5344CB8AC3E}">
        <p14:creationId xmlns:p14="http://schemas.microsoft.com/office/powerpoint/2010/main" val="3234402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err="1">
                <a:latin typeface="Consolas" panose="020B0609020204030204" pitchFamily="49" charset="0"/>
              </a:rPr>
              <a:t>MPI_Scatter</a:t>
            </a:r>
            <a:endParaRPr lang="en-US" dirty="0">
              <a:latin typeface="Consolas" panose="020B0609020204030204" pitchFamily="49" charset="0"/>
            </a:endParaRPr>
          </a:p>
        </p:txBody>
      </p:sp>
      <p:sp>
        <p:nvSpPr>
          <p:cNvPr id="6"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CBD1F1-46C6-4B23-BD9D-ACFBC1B6D99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3555" name="Rectangle 3"/>
          <p:cNvSpPr>
            <a:spLocks noGrp="1" noChangeArrowheads="1"/>
          </p:cNvSpPr>
          <p:nvPr>
            <p:ph type="body" idx="4294967295"/>
          </p:nvPr>
        </p:nvSpPr>
        <p:spPr>
          <a:xfrm>
            <a:off x="0" y="3243263"/>
            <a:ext cx="8229600" cy="2776537"/>
          </a:xfrm>
        </p:spPr>
        <p:txBody>
          <a:bodyPr/>
          <a:lstStyle/>
          <a:p>
            <a:pPr lvl="1">
              <a:lnSpc>
                <a:spcPct val="90000"/>
              </a:lnSpc>
            </a:pPr>
            <a:r>
              <a:rPr lang="en-US" dirty="0"/>
              <a:t>IN     </a:t>
            </a:r>
            <a:r>
              <a:rPr lang="en-US" dirty="0" err="1">
                <a:solidFill>
                  <a:srgbClr val="0070C0"/>
                </a:solidFill>
                <a:latin typeface="Consolas" pitchFamily="49" charset="0"/>
                <a:cs typeface="Consolas" pitchFamily="49" charset="0"/>
              </a:rPr>
              <a:t>sndbuf</a:t>
            </a:r>
            <a:r>
              <a:rPr lang="en-US" dirty="0"/>
              <a:t>     (starting address of send buffer)</a:t>
            </a:r>
          </a:p>
          <a:p>
            <a:pPr lvl="1">
              <a:lnSpc>
                <a:spcPct val="90000"/>
              </a:lnSpc>
            </a:pPr>
            <a:r>
              <a:rPr lang="en-US" dirty="0"/>
              <a:t>IN     </a:t>
            </a:r>
            <a:r>
              <a:rPr lang="en-US" dirty="0" err="1">
                <a:solidFill>
                  <a:srgbClr val="0070C0"/>
                </a:solidFill>
                <a:latin typeface="Consolas" pitchFamily="49" charset="0"/>
                <a:cs typeface="Consolas" pitchFamily="49" charset="0"/>
              </a:rPr>
              <a:t>sndcount</a:t>
            </a:r>
            <a:r>
              <a:rPr lang="en-US" dirty="0"/>
              <a:t>  (number of elements </a:t>
            </a:r>
            <a:r>
              <a:rPr lang="en-US" b="1" dirty="0"/>
              <a:t>scattered to </a:t>
            </a:r>
            <a:r>
              <a:rPr lang="en-US" b="1" dirty="0">
                <a:solidFill>
                  <a:srgbClr val="FF0000"/>
                </a:solidFill>
              </a:rPr>
              <a:t>each</a:t>
            </a:r>
            <a:r>
              <a:rPr lang="en-US" b="1" dirty="0"/>
              <a:t> process</a:t>
            </a:r>
            <a:r>
              <a:rPr lang="en-US" dirty="0"/>
              <a:t>)</a:t>
            </a:r>
          </a:p>
          <a:p>
            <a:pPr lvl="1">
              <a:lnSpc>
                <a:spcPct val="90000"/>
              </a:lnSpc>
            </a:pPr>
            <a:r>
              <a:rPr lang="en-US" dirty="0"/>
              <a:t>IN     </a:t>
            </a:r>
            <a:r>
              <a:rPr lang="en-US" dirty="0" err="1">
                <a:solidFill>
                  <a:srgbClr val="0070C0"/>
                </a:solidFill>
                <a:latin typeface="Consolas" pitchFamily="49" charset="0"/>
                <a:cs typeface="Consolas" pitchFamily="49" charset="0"/>
              </a:rPr>
              <a:t>sndtype</a:t>
            </a:r>
            <a:r>
              <a:rPr lang="en-US" dirty="0"/>
              <a:t>    (type)</a:t>
            </a:r>
          </a:p>
          <a:p>
            <a:pPr lvl="1">
              <a:lnSpc>
                <a:spcPct val="90000"/>
              </a:lnSpc>
            </a:pPr>
            <a:r>
              <a:rPr lang="en-US" dirty="0"/>
              <a:t>OUT </a:t>
            </a:r>
            <a:r>
              <a:rPr lang="en-US" dirty="0" err="1">
                <a:solidFill>
                  <a:srgbClr val="0070C0"/>
                </a:solidFill>
                <a:latin typeface="Consolas" pitchFamily="49" charset="0"/>
                <a:cs typeface="Consolas" pitchFamily="49" charset="0"/>
              </a:rPr>
              <a:t>rcvbuf</a:t>
            </a:r>
            <a:r>
              <a:rPr lang="en-US" dirty="0"/>
              <a:t>      (address of receive </a:t>
            </a:r>
            <a:r>
              <a:rPr lang="en-US" dirty="0" err="1"/>
              <a:t>bufer</a:t>
            </a:r>
            <a:r>
              <a:rPr lang="en-US" dirty="0"/>
              <a:t>)</a:t>
            </a:r>
          </a:p>
          <a:p>
            <a:pPr lvl="1">
              <a:lnSpc>
                <a:spcPct val="90000"/>
              </a:lnSpc>
            </a:pPr>
            <a:r>
              <a:rPr lang="en-US" dirty="0"/>
              <a:t>IN     </a:t>
            </a:r>
            <a:r>
              <a:rPr lang="en-US" dirty="0" err="1">
                <a:solidFill>
                  <a:srgbClr val="0070C0"/>
                </a:solidFill>
                <a:latin typeface="Consolas" pitchFamily="49" charset="0"/>
                <a:cs typeface="Consolas" pitchFamily="49" charset="0"/>
              </a:rPr>
              <a:t>rcvcount</a:t>
            </a:r>
            <a:r>
              <a:rPr lang="en-US" dirty="0"/>
              <a:t>   (number of elements </a:t>
            </a:r>
            <a:r>
              <a:rPr lang="en-US" b="1" dirty="0"/>
              <a:t>in receive buffer</a:t>
            </a:r>
            <a:r>
              <a:rPr lang="en-US" dirty="0"/>
              <a:t>)</a:t>
            </a:r>
          </a:p>
          <a:p>
            <a:pPr lvl="1">
              <a:lnSpc>
                <a:spcPct val="90000"/>
              </a:lnSpc>
            </a:pPr>
            <a:r>
              <a:rPr lang="en-US" dirty="0"/>
              <a:t>IN     </a:t>
            </a:r>
            <a:r>
              <a:rPr lang="en-US" dirty="0" err="1">
                <a:solidFill>
                  <a:srgbClr val="0070C0"/>
                </a:solidFill>
                <a:latin typeface="Consolas" pitchFamily="49" charset="0"/>
                <a:cs typeface="Consolas" pitchFamily="49" charset="0"/>
              </a:rPr>
              <a:t>rcvtype</a:t>
            </a:r>
            <a:r>
              <a:rPr lang="en-US" dirty="0"/>
              <a:t>     (data type of receive elements)</a:t>
            </a:r>
          </a:p>
          <a:p>
            <a:pPr lvl="1">
              <a:lnSpc>
                <a:spcPct val="90000"/>
              </a:lnSpc>
            </a:pPr>
            <a:r>
              <a:rPr lang="en-US" dirty="0"/>
              <a:t>IN     </a:t>
            </a:r>
            <a:r>
              <a:rPr lang="en-US" dirty="0">
                <a:solidFill>
                  <a:srgbClr val="0070C0"/>
                </a:solidFill>
                <a:latin typeface="Consolas" pitchFamily="49" charset="0"/>
                <a:cs typeface="Consolas" pitchFamily="49" charset="0"/>
              </a:rPr>
              <a:t>root</a:t>
            </a:r>
            <a:r>
              <a:rPr lang="en-US" dirty="0"/>
              <a:t>            (rank of sending process)</a:t>
            </a:r>
          </a:p>
          <a:p>
            <a:pPr lvl="1">
              <a:lnSpc>
                <a:spcPct val="90000"/>
              </a:lnSpc>
            </a:pPr>
            <a:r>
              <a:rPr lang="en-US" dirty="0"/>
              <a:t>IN     </a:t>
            </a:r>
            <a:r>
              <a:rPr lang="en-US" dirty="0" err="1">
                <a:solidFill>
                  <a:srgbClr val="0070C0"/>
                </a:solidFill>
                <a:latin typeface="Consolas" pitchFamily="49" charset="0"/>
                <a:cs typeface="Consolas" pitchFamily="49" charset="0"/>
              </a:rPr>
              <a:t>comm</a:t>
            </a:r>
            <a:r>
              <a:rPr lang="en-US" dirty="0"/>
              <a:t>            (communicator)</a:t>
            </a:r>
          </a:p>
          <a:p>
            <a:pPr lvl="1">
              <a:lnSpc>
                <a:spcPct val="90000"/>
              </a:lnSpc>
            </a:pPr>
            <a:endParaRPr lang="en-US" dirty="0"/>
          </a:p>
        </p:txBody>
      </p:sp>
      <p:sp>
        <p:nvSpPr>
          <p:cNvPr id="5" name="Rectangle 4"/>
          <p:cNvSpPr/>
          <p:nvPr/>
        </p:nvSpPr>
        <p:spPr>
          <a:xfrm>
            <a:off x="0" y="6642556"/>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
        <p:nvSpPr>
          <p:cNvPr id="7" name="Rectangle 6"/>
          <p:cNvSpPr/>
          <p:nvPr/>
        </p:nvSpPr>
        <p:spPr>
          <a:xfrm>
            <a:off x="96012" y="1922620"/>
            <a:ext cx="12055178" cy="369332"/>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tab pos="1712913" algn="l"/>
              </a:tabLst>
              <a:defRPr/>
            </a:pP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MPI_Scatter</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sndbuf</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sndcount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rcvbuf</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rcvcount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rcvtype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root,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8" name="Rectangle 3"/>
          <p:cNvSpPr txBox="1">
            <a:spLocks noChangeArrowheads="1"/>
          </p:cNvSpPr>
          <p:nvPr/>
        </p:nvSpPr>
        <p:spPr>
          <a:xfrm>
            <a:off x="375444" y="1472635"/>
            <a:ext cx="7935912" cy="288728"/>
          </a:xfrm>
          <a:prstGeom prst="rect">
            <a:avLst/>
          </a:prstGeom>
          <a:ln>
            <a:noFill/>
          </a:ln>
        </p:spPr>
        <p:txBody>
          <a:bodyPr vert="horz" lIns="36000" tIns="36000" rIns="3600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01700" rtl="0" eaLnBrk="1" fontAlgn="auto" latinLnBrk="0" hangingPunct="1">
              <a:lnSpc>
                <a:spcPct val="80000"/>
              </a:lnSpc>
              <a:spcBef>
                <a:spcPts val="1000"/>
              </a:spcBef>
              <a:spcAft>
                <a:spcPts val="0"/>
              </a:spcAft>
              <a:buClrTx/>
              <a:buSzTx/>
              <a:buFont typeface="Arial" panose="020B0604020202020204" pitchFamily="34" charset="0"/>
              <a:buChar char="•"/>
              <a:tabLst>
                <a:tab pos="1244600" algn="l"/>
                <a:tab pos="1714500" algn="l"/>
                <a:tab pos="2692400" algn="l"/>
                <a:tab pos="2717800" algn="l"/>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Function prototype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31705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dirty="0" err="1">
                <a:latin typeface="Consolas" panose="020B0609020204030204" pitchFamily="49" charset="0"/>
              </a:rPr>
              <a:t>MPI_Scatter</a:t>
            </a:r>
            <a:endParaRPr lang="en-US" dirty="0">
              <a:latin typeface="Consolas" panose="020B0609020204030204" pitchFamily="49" charset="0"/>
            </a:endParaRPr>
          </a:p>
        </p:txBody>
      </p:sp>
      <p:sp>
        <p:nvSpPr>
          <p:cNvPr id="5"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CBD1F1-46C6-4B23-BD9D-ACFBC1B6D99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4579" name="Rectangle 3"/>
          <p:cNvSpPr>
            <a:spLocks noGrp="1" noChangeArrowheads="1"/>
          </p:cNvSpPr>
          <p:nvPr>
            <p:ph type="body" idx="4294967295"/>
          </p:nvPr>
        </p:nvSpPr>
        <p:spPr>
          <a:xfrm>
            <a:off x="210312" y="1848811"/>
            <a:ext cx="11841480" cy="3843338"/>
          </a:xfrm>
        </p:spPr>
        <p:txBody>
          <a:bodyPr/>
          <a:lstStyle/>
          <a:p>
            <a:pPr>
              <a:lnSpc>
                <a:spcPct val="90000"/>
              </a:lnSpc>
            </a:pPr>
            <a:r>
              <a:rPr lang="en-US" sz="2000" dirty="0"/>
              <a:t>Inverse of </a:t>
            </a:r>
            <a:r>
              <a:rPr lang="en-US" sz="2000" dirty="0" err="1">
                <a:solidFill>
                  <a:srgbClr val="FF00FF"/>
                </a:solidFill>
                <a:latin typeface="Consolas" panose="020B0609020204030204" pitchFamily="49" charset="0"/>
              </a:rPr>
              <a:t>MPI_Gather</a:t>
            </a:r>
            <a:endParaRPr lang="en-US" sz="2000" dirty="0">
              <a:solidFill>
                <a:srgbClr val="FF00FF"/>
              </a:solidFill>
              <a:latin typeface="Consolas" panose="020B0609020204030204" pitchFamily="49" charset="0"/>
            </a:endParaRPr>
          </a:p>
          <a:p>
            <a:pPr>
              <a:lnSpc>
                <a:spcPct val="90000"/>
              </a:lnSpc>
            </a:pPr>
            <a:endParaRPr lang="en-US" sz="2000" dirty="0"/>
          </a:p>
          <a:p>
            <a:pPr>
              <a:lnSpc>
                <a:spcPct val="90000"/>
              </a:lnSpc>
            </a:pPr>
            <a:endParaRPr lang="en-US" sz="2000" dirty="0"/>
          </a:p>
          <a:p>
            <a:pPr>
              <a:lnSpc>
                <a:spcPct val="90000"/>
              </a:lnSpc>
            </a:pPr>
            <a:r>
              <a:rPr lang="en-US" sz="2000" dirty="0"/>
              <a:t>Data elements on root listed in rank order – each processor gets corresponding data chunk after call to scatter</a:t>
            </a:r>
          </a:p>
          <a:p>
            <a:pPr>
              <a:lnSpc>
                <a:spcPct val="90000"/>
              </a:lnSpc>
            </a:pPr>
            <a:endParaRPr lang="en-US" sz="2000" dirty="0"/>
          </a:p>
          <a:p>
            <a:pPr>
              <a:lnSpc>
                <a:spcPct val="90000"/>
              </a:lnSpc>
            </a:pPr>
            <a:endParaRPr lang="en-US" sz="2000" dirty="0"/>
          </a:p>
          <a:p>
            <a:pPr>
              <a:lnSpc>
                <a:spcPct val="90000"/>
              </a:lnSpc>
            </a:pPr>
            <a:r>
              <a:rPr lang="en-US" sz="2000" dirty="0"/>
              <a:t>Remarks:  </a:t>
            </a:r>
          </a:p>
          <a:p>
            <a:pPr lvl="1">
              <a:lnSpc>
                <a:spcPct val="90000"/>
              </a:lnSpc>
            </a:pPr>
            <a:r>
              <a:rPr lang="en-US" sz="1600" dirty="0"/>
              <a:t>All arguments are significant on </a:t>
            </a:r>
            <a:r>
              <a:rPr lang="en-US" sz="1600" b="1" dirty="0"/>
              <a:t>root</a:t>
            </a:r>
            <a:r>
              <a:rPr lang="en-US" sz="1600" dirty="0"/>
              <a:t>, while on other processes only </a:t>
            </a:r>
            <a:r>
              <a:rPr lang="en-US" sz="1600" b="1" dirty="0" err="1"/>
              <a:t>recvbuf</a:t>
            </a:r>
            <a:r>
              <a:rPr lang="en-US" sz="1600" dirty="0"/>
              <a:t>, </a:t>
            </a:r>
            <a:r>
              <a:rPr lang="en-US" sz="1600" b="1" dirty="0" err="1"/>
              <a:t>recvcount</a:t>
            </a:r>
            <a:r>
              <a:rPr lang="en-US" sz="1600" dirty="0"/>
              <a:t>, </a:t>
            </a:r>
            <a:r>
              <a:rPr lang="en-US" sz="1600" b="1" dirty="0" err="1"/>
              <a:t>recvtype</a:t>
            </a:r>
            <a:r>
              <a:rPr lang="en-US" sz="1600" dirty="0"/>
              <a:t>, </a:t>
            </a:r>
            <a:r>
              <a:rPr lang="en-US" sz="1600" b="1" dirty="0"/>
              <a:t>root</a:t>
            </a:r>
            <a:r>
              <a:rPr lang="en-US" sz="1600" dirty="0"/>
              <a:t>, and </a:t>
            </a:r>
            <a:r>
              <a:rPr lang="en-US" sz="1600" b="1" dirty="0" err="1"/>
              <a:t>comm</a:t>
            </a:r>
            <a:r>
              <a:rPr lang="en-US" sz="1600" dirty="0"/>
              <a:t> are significant</a:t>
            </a:r>
          </a:p>
        </p:txBody>
      </p:sp>
      <p:sp>
        <p:nvSpPr>
          <p:cNvPr id="4" name="Rectangle 3"/>
          <p:cNvSpPr/>
          <p:nvPr/>
        </p:nvSpPr>
        <p:spPr>
          <a:xfrm>
            <a:off x="80548" y="6609845"/>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Tree>
    <p:extLst>
      <p:ext uri="{BB962C8B-B14F-4D97-AF65-F5344CB8AC3E}">
        <p14:creationId xmlns:p14="http://schemas.microsoft.com/office/powerpoint/2010/main" val="247685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354" y="965250"/>
            <a:ext cx="9002158" cy="5632311"/>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a:ea typeface="+mn-ea"/>
                <a:cs typeface="Consolas" pitchFamily="49" charset="0"/>
              </a:rPr>
              <a:t>#include</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A31515"/>
                </a:solidFill>
                <a:effectLst/>
                <a:uLnTx/>
                <a:uFillTx/>
                <a:latin typeface="Consolas"/>
                <a:ea typeface="+mn-ea"/>
                <a:cs typeface="Consolas" pitchFamily="49" charset="0"/>
              </a:rPr>
              <a:t>&lt;</a:t>
            </a:r>
            <a:r>
              <a:rPr kumimoji="0" lang="en-US" sz="1200" b="0" i="0" u="none" strike="noStrike" kern="1200" cap="none" spc="0" normalizeH="0" baseline="0" noProof="0" dirty="0" err="1">
                <a:ln>
                  <a:noFill/>
                </a:ln>
                <a:solidFill>
                  <a:srgbClr val="A31515"/>
                </a:solidFill>
                <a:effectLst/>
                <a:uLnTx/>
                <a:uFillTx/>
                <a:latin typeface="Consolas"/>
                <a:ea typeface="+mn-ea"/>
                <a:cs typeface="Consolas" pitchFamily="49" charset="0"/>
              </a:rPr>
              <a:t>mpi.h</a:t>
            </a:r>
            <a:r>
              <a:rPr kumimoji="0" lang="en-US" sz="1200" b="0" i="0" u="none" strike="noStrike" kern="1200" cap="none" spc="0" normalizeH="0" baseline="0" noProof="0" dirty="0">
                <a:ln>
                  <a:noFill/>
                </a:ln>
                <a:solidFill>
                  <a:srgbClr val="A31515"/>
                </a:solidFill>
                <a:effectLst/>
                <a:uLnTx/>
                <a:uFillTx/>
                <a:latin typeface="Consolas"/>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a:ea typeface="+mn-ea"/>
                <a:cs typeface="Consolas" pitchFamily="49" charset="0"/>
              </a:rPr>
              <a:t>#include</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A31515"/>
                </a:solidFill>
                <a:effectLst/>
                <a:uLnTx/>
                <a:uFillTx/>
                <a:latin typeface="Consolas"/>
                <a:ea typeface="+mn-ea"/>
                <a:cs typeface="Consolas" pitchFamily="49" charset="0"/>
              </a:rPr>
              <a:t>&lt;iostream&gt;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a:ea typeface="+mn-ea"/>
                <a:cs typeface="+mn-cs"/>
              </a:rPr>
              <a:t>#include </a:t>
            </a:r>
            <a:r>
              <a:rPr kumimoji="0" lang="en-US" sz="1200" b="0" i="0" u="none" strike="noStrike" kern="1200" cap="none" spc="0" normalizeH="0" baseline="0" noProof="0" dirty="0">
                <a:ln>
                  <a:noFill/>
                </a:ln>
                <a:solidFill>
                  <a:srgbClr val="A31515"/>
                </a:solidFill>
                <a:effectLst/>
                <a:uLnTx/>
                <a:uFillTx/>
                <a:latin typeface="Consolas"/>
                <a:ea typeface="+mn-ea"/>
                <a:cs typeface="+mn-cs"/>
              </a:rPr>
              <a:t>&lt;vector&gt;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A31515"/>
              </a:solidFill>
              <a:effectLst/>
              <a:uLnTx/>
              <a:uFillTx/>
              <a:latin typeface="Consolas"/>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main(</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char</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nprocs</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n_lcl</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en-US" sz="1200" b="0" i="0" u="none" strike="noStrike" kern="1200" cap="none" spc="0" normalizeH="0" baseline="0" noProof="0" dirty="0">
                <a:ln>
                  <a:noFill/>
                </a:ln>
                <a:solidFill>
                  <a:srgbClr val="7030A0"/>
                </a:solidFill>
                <a:effectLst/>
                <a:uLnTx/>
                <a:uFillTx/>
                <a:latin typeface="Consolas"/>
                <a:ea typeface="+mn-ea"/>
                <a:cs typeface="Consolas" pitchFamily="49" charset="0"/>
              </a:rPr>
              <a:t>2</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std::vector&lt;</a:t>
            </a:r>
            <a:r>
              <a:rPr kumimoji="0" lang="en-US" sz="1200" b="0" i="0" u="none" strike="noStrike" kern="1200" cap="none" spc="0" normalizeH="0" baseline="0" noProof="0" dirty="0">
                <a:ln>
                  <a:noFill/>
                </a:ln>
                <a:solidFill>
                  <a:srgbClr val="0000FF"/>
                </a:solidFill>
                <a:effectLst/>
                <a:uLnTx/>
                <a:uFillTx/>
                <a:latin typeface="Consolas"/>
                <a:ea typeface="+mn-ea"/>
                <a:cs typeface="Consolas" pitchFamily="49" charset="0"/>
              </a:rPr>
              <a:t>float</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&gt; data;</a:t>
            </a:r>
            <a:endPar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008000"/>
                </a:solidFill>
                <a:effectLst/>
                <a:uLnTx/>
                <a:uFillTx/>
                <a:latin typeface="Consolas"/>
                <a:ea typeface="+mn-ea"/>
                <a:cs typeface="Consolas" pitchFamily="49" charset="0"/>
              </a:rPr>
              <a:t>/* local array size on each proc = </a:t>
            </a:r>
            <a:r>
              <a:rPr kumimoji="0" lang="en-US" sz="1200" b="0" i="0" u="none" strike="noStrike" kern="1200" cap="none" spc="0" normalizeH="0" baseline="0" noProof="0" dirty="0" err="1">
                <a:ln>
                  <a:noFill/>
                </a:ln>
                <a:solidFill>
                  <a:srgbClr val="008000"/>
                </a:solidFill>
                <a:effectLst/>
                <a:uLnTx/>
                <a:uFillTx/>
                <a:latin typeface="Consolas"/>
                <a:ea typeface="+mn-ea"/>
                <a:cs typeface="Consolas" pitchFamily="49" charset="0"/>
              </a:rPr>
              <a:t>n_lcl</a:t>
            </a:r>
            <a:r>
              <a:rPr kumimoji="0" lang="en-US" sz="1200" b="0" i="0" u="none" strike="noStrike" kern="1200" cap="none" spc="0" normalizeH="0" baseline="0" noProof="0" dirty="0">
                <a:ln>
                  <a:noFill/>
                </a:ln>
                <a:solidFill>
                  <a:srgbClr val="008000"/>
                </a:solidFill>
                <a:effectLst/>
                <a:uLnTx/>
                <a:uFillTx/>
                <a:latin typeface="Consolas"/>
                <a:ea typeface="+mn-ea"/>
                <a:cs typeface="Consolas" pitchFamily="49" charset="0"/>
              </a:rPr>
              <a:t> */</a:t>
            </a:r>
            <a:endPar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std::vector&lt;</a:t>
            </a:r>
            <a:r>
              <a:rPr kumimoji="0" lang="en-US" sz="1200" b="0" i="0" u="none" strike="noStrike" kern="1200" cap="none" spc="0" normalizeH="0" baseline="0" noProof="0" dirty="0">
                <a:ln>
                  <a:noFill/>
                </a:ln>
                <a:solidFill>
                  <a:srgbClr val="0000FF"/>
                </a:solidFill>
                <a:effectLst/>
                <a:uLnTx/>
                <a:uFillTx/>
                <a:latin typeface="Consolas"/>
                <a:ea typeface="+mn-ea"/>
                <a:cs typeface="Consolas" pitchFamily="49" charset="0"/>
              </a:rPr>
              <a:t>float</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&gt;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data_l</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n_lcl</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MPI_Init</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MPI_Comm_size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2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nprocs</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MPI_Comm_rank</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2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2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myRank</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a:ea typeface="+mn-ea"/>
                <a:cs typeface="Consolas" pitchFamily="49" charset="0"/>
              </a:rPr>
              <a:t>if</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en-US" sz="12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data.resize</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nprocs</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n_lcl</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nn-NO" sz="1200" b="0" i="0" u="none" strike="noStrike" kern="1200" cap="none" spc="0" normalizeH="0" baseline="0" noProof="0" dirty="0">
                <a:ln>
                  <a:noFill/>
                </a:ln>
                <a:solidFill>
                  <a:srgbClr val="0000FF"/>
                </a:solidFill>
                <a:effectLst/>
                <a:uLnTx/>
                <a:uFillTx/>
                <a:latin typeface="Consolas"/>
                <a:ea typeface="+mn-ea"/>
                <a:cs typeface="Consolas" pitchFamily="49" charset="0"/>
              </a:rPr>
              <a:t>for </a:t>
            </a:r>
            <a:r>
              <a:rPr kumimoji="0" lang="nn-NO" sz="12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nn-NO" sz="1200" b="0" i="0" u="none" strike="noStrike" kern="1200" cap="none" spc="0" normalizeH="0" baseline="0" noProof="0" dirty="0" err="1">
                <a:ln>
                  <a:noFill/>
                </a:ln>
                <a:solidFill>
                  <a:srgbClr val="0000FF"/>
                </a:solidFill>
                <a:effectLst/>
                <a:uLnTx/>
                <a:uFillTx/>
                <a:latin typeface="Consolas"/>
                <a:ea typeface="+mn-ea"/>
                <a:cs typeface="Consolas" pitchFamily="49" charset="0"/>
              </a:rPr>
              <a:t>int</a:t>
            </a:r>
            <a:r>
              <a:rPr kumimoji="0" lang="nn-NO" sz="1200" b="0" i="0" u="none" strike="noStrike" kern="1200" cap="none" spc="0" normalizeH="0" baseline="0" noProof="0" dirty="0">
                <a:ln>
                  <a:noFill/>
                </a:ln>
                <a:solidFill>
                  <a:prstClr val="black"/>
                </a:solidFill>
                <a:effectLst/>
                <a:uLnTx/>
                <a:uFillTx/>
                <a:latin typeface="Consolas"/>
                <a:ea typeface="+mn-ea"/>
                <a:cs typeface="Consolas" pitchFamily="49" charset="0"/>
              </a:rPr>
              <a:t> i = </a:t>
            </a:r>
            <a:r>
              <a:rPr kumimoji="0" lang="nn-NO" sz="12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nn-NO" sz="1200" b="0" i="0" u="none" strike="noStrike" kern="1200" cap="none" spc="0" normalizeH="0" baseline="0" noProof="0" dirty="0">
                <a:ln>
                  <a:noFill/>
                </a:ln>
                <a:solidFill>
                  <a:prstClr val="black"/>
                </a:solidFill>
                <a:effectLst/>
                <a:uLnTx/>
                <a:uFillTx/>
                <a:latin typeface="Consolas"/>
                <a:ea typeface="+mn-ea"/>
                <a:cs typeface="Consolas" pitchFamily="49" charset="0"/>
              </a:rPr>
              <a:t>; i &lt; </a:t>
            </a:r>
            <a:r>
              <a:rPr kumimoji="0" lang="nn-NO" sz="1200" b="0" i="0" u="none" strike="noStrike" kern="1200" cap="none" spc="0" normalizeH="0" baseline="0" noProof="0" dirty="0" err="1">
                <a:ln>
                  <a:noFill/>
                </a:ln>
                <a:solidFill>
                  <a:prstClr val="black"/>
                </a:solidFill>
                <a:effectLst/>
                <a:uLnTx/>
                <a:uFillTx/>
                <a:latin typeface="Consolas"/>
                <a:ea typeface="+mn-ea"/>
                <a:cs typeface="Consolas" pitchFamily="49" charset="0"/>
              </a:rPr>
              <a:t>nprocs</a:t>
            </a:r>
            <a:r>
              <a:rPr kumimoji="0" lang="nn-NO" sz="12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nn-NO" sz="1200" b="0" i="0" u="none" strike="noStrike" kern="1200" cap="none" spc="0" normalizeH="0" baseline="0" noProof="0" dirty="0" err="1">
                <a:ln>
                  <a:noFill/>
                </a:ln>
                <a:solidFill>
                  <a:prstClr val="black"/>
                </a:solidFill>
                <a:effectLst/>
                <a:uLnTx/>
                <a:uFillTx/>
                <a:latin typeface="Consolas"/>
                <a:ea typeface="+mn-ea"/>
                <a:cs typeface="Consolas" pitchFamily="49" charset="0"/>
              </a:rPr>
              <a:t>n_lcl</a:t>
            </a:r>
            <a:r>
              <a:rPr kumimoji="0" lang="nn-NO" sz="1200" b="0" i="0" u="none" strike="noStrike" kern="1200" cap="none" spc="0" normalizeH="0" baseline="0" noProof="0" dirty="0">
                <a:ln>
                  <a:noFill/>
                </a:ln>
                <a:solidFill>
                  <a:prstClr val="black"/>
                </a:solidFill>
                <a:effectLst/>
                <a:uLnTx/>
                <a:uFillTx/>
                <a:latin typeface="Consolas"/>
                <a:ea typeface="+mn-ea"/>
                <a:cs typeface="Consolas" pitchFamily="49" charset="0"/>
              </a:rPr>
              <a:t>; ++i) data[i] =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a:ea typeface="+mn-ea"/>
                <a:cs typeface="Consolas" pitchFamily="49" charset="0"/>
              </a:rPr>
              <a:t>MPI_Scatter</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data.data</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n_lcl</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FF00FF"/>
                </a:solidFill>
                <a:effectLst/>
                <a:uLnTx/>
                <a:uFillTx/>
                <a:latin typeface="Consolas"/>
                <a:ea typeface="+mn-ea"/>
                <a:cs typeface="Consolas" pitchFamily="49" charset="0"/>
              </a:rPr>
              <a:t>MPI_FLOAT</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data_l.data</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n_lcl</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FF00FF"/>
                </a:solidFill>
                <a:effectLst/>
                <a:uLnTx/>
                <a:uFillTx/>
                <a:latin typeface="Consolas"/>
                <a:ea typeface="+mn-ea"/>
                <a:cs typeface="Consolas" pitchFamily="49" charset="0"/>
              </a:rPr>
              <a:t>MPI_FLOAT</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FF00FF"/>
                </a:solidFill>
                <a:effectLst/>
                <a:uLnTx/>
                <a:uFillTx/>
                <a:latin typeface="Consolas"/>
                <a:ea typeface="+mn-ea"/>
                <a:cs typeface="Consolas" pitchFamily="49" charset="0"/>
              </a:rPr>
              <a:t>MPI_COMM_WORLD</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pt-BR" sz="1200" b="0" i="0" u="none" strike="noStrike" kern="1200" cap="none" spc="0" normalizeH="0" baseline="0" noProof="0" dirty="0">
                <a:ln>
                  <a:noFill/>
                </a:ln>
                <a:solidFill>
                  <a:srgbClr val="0000FF"/>
                </a:solidFill>
                <a:effectLst/>
                <a:uLnTx/>
                <a:uFillTx/>
                <a:latin typeface="Consolas"/>
                <a:ea typeface="+mn-ea"/>
                <a:cs typeface="Consolas" pitchFamily="49" charset="0"/>
              </a:rPr>
              <a:t>for </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pt-BR" sz="1200" b="0" i="0" u="none" strike="noStrike" kern="1200" cap="none" spc="0" normalizeH="0" baseline="0" noProof="0" dirty="0" err="1">
                <a:ln>
                  <a:noFill/>
                </a:ln>
                <a:solidFill>
                  <a:srgbClr val="0000FF"/>
                </a:solidFill>
                <a:effectLst/>
                <a:uLnTx/>
                <a:uFillTx/>
                <a:latin typeface="Consolas"/>
                <a:ea typeface="+mn-ea"/>
                <a:cs typeface="Consolas" pitchFamily="49" charset="0"/>
              </a:rPr>
              <a:t>int</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n = </a:t>
            </a:r>
            <a:r>
              <a:rPr kumimoji="0" lang="pt-BR" sz="12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n &lt; </a:t>
            </a:r>
            <a:r>
              <a:rPr kumimoji="0" lang="pt-BR" sz="1200" b="0" i="0" u="none" strike="noStrike" kern="1200" cap="none" spc="0" normalizeH="0" baseline="0" noProof="0" dirty="0" err="1">
                <a:ln>
                  <a:noFill/>
                </a:ln>
                <a:solidFill>
                  <a:prstClr val="black"/>
                </a:solidFill>
                <a:effectLst/>
                <a:uLnTx/>
                <a:uFillTx/>
                <a:latin typeface="Consolas"/>
                <a:ea typeface="+mn-ea"/>
                <a:cs typeface="Consolas" pitchFamily="49" charset="0"/>
              </a:rPr>
              <a:t>nprocs</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0000FF"/>
                </a:solidFill>
                <a:effectLst/>
                <a:uLnTx/>
                <a:uFillTx/>
                <a:latin typeface="Consolas"/>
                <a:ea typeface="+mn-ea"/>
                <a:cs typeface="Consolas" pitchFamily="49" charset="0"/>
              </a:rPr>
              <a:t>if</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200" b="0" i="0" u="none" strike="noStrike" kern="1200" cap="none" spc="0" normalizeH="0" baseline="0" noProof="0" dirty="0">
                <a:ln>
                  <a:noFill/>
                </a:ln>
                <a:solidFill>
                  <a:prstClr val="black"/>
                </a:solidFill>
                <a:effectLst/>
                <a:uLnTx/>
                <a:uFillTx/>
                <a:latin typeface="Consolas"/>
                <a:ea typeface="+mn-ea"/>
                <a:cs typeface="Consolas" pitchFamily="49" charset="0"/>
              </a:rPr>
              <a:t>==n )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pt-BR" sz="1200" b="0" i="0" u="none" strike="noStrike" kern="1200" cap="none" spc="0" normalizeH="0" baseline="0" noProof="0" dirty="0">
                <a:ln>
                  <a:noFill/>
                </a:ln>
                <a:solidFill>
                  <a:srgbClr val="0000FF"/>
                </a:solidFill>
                <a:effectLst/>
                <a:uLnTx/>
                <a:uFillTx/>
                <a:latin typeface="Consolas"/>
                <a:ea typeface="+mn-ea"/>
                <a:cs typeface="Consolas" pitchFamily="49" charset="0"/>
              </a:rPr>
              <a:t>for</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pt-BR" sz="1200" b="0" i="0" u="none" strike="noStrike" kern="1200" cap="none" spc="0" normalizeH="0" baseline="0" noProof="0" dirty="0" err="1">
                <a:ln>
                  <a:noFill/>
                </a:ln>
                <a:solidFill>
                  <a:srgbClr val="0000FF"/>
                </a:solidFill>
                <a:effectLst/>
                <a:uLnTx/>
                <a:uFillTx/>
                <a:latin typeface="Consolas"/>
                <a:ea typeface="+mn-ea"/>
                <a:cs typeface="Consolas" pitchFamily="49" charset="0"/>
              </a:rPr>
              <a:t>int</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j = </a:t>
            </a:r>
            <a:r>
              <a:rPr kumimoji="0" lang="pt-BR" sz="12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j &lt; </a:t>
            </a:r>
            <a:r>
              <a:rPr kumimoji="0" lang="pt-BR" sz="1200" b="0" i="0" u="none" strike="noStrike" kern="1200" cap="none" spc="0" normalizeH="0" baseline="0" noProof="0" dirty="0" err="1">
                <a:ln>
                  <a:noFill/>
                </a:ln>
                <a:solidFill>
                  <a:prstClr val="black"/>
                </a:solidFill>
                <a:effectLst/>
                <a:uLnTx/>
                <a:uFillTx/>
                <a:latin typeface="Consolas"/>
                <a:ea typeface="+mn-ea"/>
                <a:cs typeface="Consolas" pitchFamily="49" charset="0"/>
              </a:rPr>
              <a:t>n_lcl</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++j)  </a:t>
            </a:r>
            <a:r>
              <a:rPr kumimoji="0" lang="pt-BR" sz="1200" b="0" i="0" u="none" strike="noStrike" kern="1200" cap="none" spc="0" normalizeH="0" baseline="0" noProof="0" dirty="0" err="1">
                <a:ln>
                  <a:noFill/>
                </a:ln>
                <a:solidFill>
                  <a:prstClr val="black"/>
                </a:solidFill>
                <a:effectLst/>
                <a:uLnTx/>
                <a:uFillTx/>
                <a:latin typeface="Consolas"/>
                <a:ea typeface="+mn-ea"/>
                <a:cs typeface="Consolas" pitchFamily="49" charset="0"/>
              </a:rPr>
              <a:t>std</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pt-BR" sz="1200" b="0" i="0" u="none" strike="noStrike" kern="1200" cap="none" spc="0" normalizeH="0" baseline="0" noProof="0" dirty="0" err="1">
                <a:ln>
                  <a:noFill/>
                </a:ln>
                <a:solidFill>
                  <a:prstClr val="black"/>
                </a:solidFill>
                <a:effectLst/>
                <a:uLnTx/>
                <a:uFillTx/>
                <a:latin typeface="Consolas"/>
                <a:ea typeface="+mn-ea"/>
                <a:cs typeface="Consolas" pitchFamily="49" charset="0"/>
              </a:rPr>
              <a:t>cout</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pt-BR" sz="1200" b="0" i="0" u="none" strike="noStrike" kern="1200" cap="none" spc="0" normalizeH="0" baseline="0" noProof="0" dirty="0">
                <a:ln>
                  <a:noFill/>
                </a:ln>
                <a:solidFill>
                  <a:srgbClr val="00B0F0"/>
                </a:solidFill>
                <a:effectLst/>
                <a:uLnTx/>
                <a:uFillTx/>
                <a:latin typeface="Consolas"/>
                <a:ea typeface="+mn-ea"/>
                <a:cs typeface="Consolas" pitchFamily="49" charset="0"/>
              </a:rPr>
              <a:t>&lt;&lt;</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pt-BR" sz="1200" b="0" i="0" u="none" strike="noStrike" kern="1200" cap="none" spc="0" normalizeH="0" baseline="0" noProof="0" dirty="0" err="1">
                <a:ln>
                  <a:noFill/>
                </a:ln>
                <a:solidFill>
                  <a:prstClr val="black"/>
                </a:solidFill>
                <a:effectLst/>
                <a:uLnTx/>
                <a:uFillTx/>
                <a:latin typeface="Consolas"/>
                <a:ea typeface="+mn-ea"/>
                <a:cs typeface="Consolas" pitchFamily="49" charset="0"/>
              </a:rPr>
              <a:t>data_l</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[j] </a:t>
            </a:r>
            <a:r>
              <a:rPr kumimoji="0" lang="pt-BR" sz="1200" b="0" i="0" u="none" strike="noStrike" kern="1200" cap="none" spc="0" normalizeH="0" baseline="0" noProof="0" dirty="0">
                <a:ln>
                  <a:noFill/>
                </a:ln>
                <a:solidFill>
                  <a:srgbClr val="00B0F0"/>
                </a:solidFill>
                <a:effectLst/>
                <a:uLnTx/>
                <a:uFillTx/>
                <a:latin typeface="Consolas"/>
                <a:ea typeface="+mn-ea"/>
                <a:cs typeface="Consolas" pitchFamily="49" charset="0"/>
              </a:rPr>
              <a:t>&lt;&lt;</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200" b="0" i="0" u="none" strike="noStrike" kern="1200" cap="none" spc="0" normalizeH="0" baseline="0" noProof="0" dirty="0">
                <a:ln>
                  <a:noFill/>
                </a:ln>
                <a:solidFill>
                  <a:srgbClr val="A31515"/>
                </a:solidFill>
                <a:effectLst/>
                <a:uLnTx/>
                <a:uFillTx/>
                <a:latin typeface="Consolas"/>
                <a:ea typeface="+mn-ea"/>
                <a:cs typeface="Consolas" pitchFamily="49" charset="0"/>
              </a:rPr>
              <a:t>"\n"</a:t>
            </a:r>
            <a:r>
              <a:rPr kumimoji="0" lang="pt-BR" sz="12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MPI_Barrier</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2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this is interesting…</a:t>
            </a:r>
            <a:endPar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2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MPI_Finalize</a:t>
            </a: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4" name="Right Brace 3"/>
          <p:cNvSpPr/>
          <p:nvPr/>
        </p:nvSpPr>
        <p:spPr>
          <a:xfrm>
            <a:off x="8795657" y="4847770"/>
            <a:ext cx="195943" cy="943429"/>
          </a:xfrm>
          <a:prstGeom prst="rightBrace">
            <a:avLst>
              <a:gd name="adj1" fmla="val 52777"/>
              <a:gd name="adj2" fmla="val 31539"/>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p:cNvPicPr>
            <a:picLocks noChangeAspect="1"/>
          </p:cNvPicPr>
          <p:nvPr/>
        </p:nvPicPr>
        <p:blipFill>
          <a:blip r:embed="rId3"/>
          <a:stretch>
            <a:fillRect/>
          </a:stretch>
        </p:blipFill>
        <p:spPr>
          <a:xfrm>
            <a:off x="7300797" y="910739"/>
            <a:ext cx="3497580" cy="3286125"/>
          </a:xfrm>
          <a:prstGeom prst="rect">
            <a:avLst/>
          </a:prstGeom>
        </p:spPr>
      </p:pic>
      <p:sp>
        <p:nvSpPr>
          <p:cNvPr id="5" name="Line Callout 2 4"/>
          <p:cNvSpPr/>
          <p:nvPr/>
        </p:nvSpPr>
        <p:spPr>
          <a:xfrm>
            <a:off x="7997370" y="2057400"/>
            <a:ext cx="2251529" cy="990600"/>
          </a:xfrm>
          <a:prstGeom prst="borderCallout2">
            <a:avLst>
              <a:gd name="adj1" fmla="val 99302"/>
              <a:gd name="adj2" fmla="val 51994"/>
              <a:gd name="adj3" fmla="val 259252"/>
              <a:gd name="adj4" fmla="val 93768"/>
              <a:gd name="adj5" fmla="val 312525"/>
              <a:gd name="adj6" fmla="val 50204"/>
            </a:avLst>
          </a:prstGeom>
          <a:solidFill>
            <a:schemeClr val="bg1"/>
          </a:solidFill>
          <a:ln w="28575">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This is interesting…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What happens here?</a:t>
            </a:r>
          </a:p>
        </p:txBody>
      </p:sp>
      <p:sp>
        <p:nvSpPr>
          <p:cNvPr id="2" name="Title 1"/>
          <p:cNvSpPr>
            <a:spLocks noGrp="1"/>
          </p:cNvSpPr>
          <p:nvPr>
            <p:ph type="title"/>
          </p:nvPr>
        </p:nvSpPr>
        <p:spPr/>
        <p:txBody>
          <a:bodyPr/>
          <a:lstStyle/>
          <a:p>
            <a:r>
              <a:rPr lang="en-US" dirty="0"/>
              <a:t>Example, </a:t>
            </a:r>
            <a:r>
              <a:rPr lang="en-US" dirty="0" err="1">
                <a:latin typeface="Consolas" panose="020B0609020204030204" pitchFamily="49" charset="0"/>
              </a:rPr>
              <a:t>MPI_Scatter</a:t>
            </a:r>
            <a:endParaRPr lang="en-US" dirty="0">
              <a:latin typeface="Consolas" panose="020B0609020204030204" pitchFamily="49" charset="0"/>
            </a:endParaRPr>
          </a:p>
        </p:txBody>
      </p:sp>
      <p:sp>
        <p:nvSpPr>
          <p:cNvPr id="7"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CBD1F1-46C6-4B23-BD9D-ACFBC1B6D99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246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ourier New" panose="02070309020205020404" pitchFamily="49" charset="0"/>
                <a:cs typeface="Courier New" panose="02070309020205020404" pitchFamily="49" charset="0"/>
              </a:rPr>
              <a:t>MPI_Send</a:t>
            </a:r>
            <a:r>
              <a:rPr lang="en-US" dirty="0"/>
              <a:t> &amp; </a:t>
            </a:r>
            <a:r>
              <a:rPr lang="en-US" dirty="0" err="1">
                <a:latin typeface="Courier New" panose="02070309020205020404" pitchFamily="49" charset="0"/>
                <a:cs typeface="Courier New" panose="02070309020205020404" pitchFamily="49" charset="0"/>
              </a:rPr>
              <a:t>MPI_Recv</a:t>
            </a:r>
            <a:r>
              <a:rPr lang="en-US" dirty="0"/>
              <a:t>: Eager OR Rendezvous?</a:t>
            </a:r>
          </a:p>
        </p:txBody>
      </p:sp>
      <p:sp>
        <p:nvSpPr>
          <p:cNvPr id="6" name="Content Placeholder 2"/>
          <p:cNvSpPr>
            <a:spLocks noGrp="1"/>
          </p:cNvSpPr>
          <p:nvPr>
            <p:ph idx="1"/>
          </p:nvPr>
        </p:nvSpPr>
        <p:spPr/>
        <p:txBody>
          <a:bodyPr/>
          <a:lstStyle/>
          <a:p>
            <a:endParaRPr lang="en-US" sz="2000" dirty="0"/>
          </a:p>
          <a:p>
            <a:r>
              <a:rPr lang="en-US" sz="2000" dirty="0"/>
              <a:t>Each implementation of MPI has a default value (which might change at run time) beyond which a larger </a:t>
            </a:r>
            <a:r>
              <a:rPr lang="en-US" sz="2000" dirty="0" err="1">
                <a:latin typeface="Consolas" panose="020B0609020204030204" pitchFamily="49" charset="0"/>
                <a:cs typeface="Consolas" pitchFamily="49" charset="0"/>
              </a:rPr>
              <a:t>MPI_Send</a:t>
            </a:r>
            <a:r>
              <a:rPr lang="en-US" sz="2000" dirty="0"/>
              <a:t> stops acting in “eager mode”</a:t>
            </a:r>
          </a:p>
          <a:p>
            <a:pPr lvl="1"/>
            <a:r>
              <a:rPr lang="en-US" sz="1800" dirty="0"/>
              <a:t>The MPI standard doesn’t provide specifics</a:t>
            </a:r>
          </a:p>
          <a:p>
            <a:pPr lvl="1"/>
            <a:r>
              <a:rPr lang="en-US" sz="1800" dirty="0"/>
              <a:t>You don’t know how large is too large…</a:t>
            </a:r>
          </a:p>
          <a:p>
            <a:pPr lvl="1"/>
            <a:r>
              <a:rPr lang="en-US" sz="1800" dirty="0"/>
              <a:t>Consult your implementation’s documentation or measure it yourself</a:t>
            </a:r>
          </a:p>
          <a:p>
            <a:pPr marL="693737" lvl="2" indent="0">
              <a:buNone/>
            </a:pPr>
            <a:endParaRPr lang="en-US" sz="2000" dirty="0"/>
          </a:p>
          <a:p>
            <a:r>
              <a:rPr lang="en-US" sz="2000" dirty="0"/>
              <a:t>Does it matter if it’s Eager or Rendezvous?</a:t>
            </a:r>
          </a:p>
          <a:p>
            <a:pPr lvl="1"/>
            <a:r>
              <a:rPr lang="en-US" sz="1800" b="1" dirty="0">
                <a:solidFill>
                  <a:srgbClr val="C00000"/>
                </a:solidFill>
              </a:rPr>
              <a:t>Yes</a:t>
            </a:r>
            <a:r>
              <a:rPr lang="en-US" sz="1800" dirty="0"/>
              <a:t>, sometimes the code can hang – example to come</a:t>
            </a:r>
          </a:p>
          <a:p>
            <a:pPr marL="0" indent="0">
              <a:buNone/>
            </a:pPr>
            <a:endParaRPr lang="en-US" sz="2000" dirty="0"/>
          </a:p>
          <a:p>
            <a:r>
              <a:rPr lang="en-US" sz="2000" b="1" dirty="0"/>
              <a:t>Remark</a:t>
            </a:r>
            <a:r>
              <a:rPr lang="en-US" sz="2000" dirty="0"/>
              <a:t>: the Eager vs. Rendezvous modes → they exclusively concern the </a:t>
            </a:r>
            <a:r>
              <a:rPr lang="en-US" sz="2000" dirty="0" err="1"/>
              <a:t>MPI_Send</a:t>
            </a:r>
            <a:r>
              <a:rPr lang="en-US" sz="2000" dirty="0"/>
              <a:t> and </a:t>
            </a:r>
            <a:r>
              <a:rPr lang="en-US" sz="2000" dirty="0" err="1"/>
              <a:t>MPI_Recv</a:t>
            </a:r>
            <a:r>
              <a:rPr lang="en-US" sz="2000" dirty="0"/>
              <a:t> send/receive flavors. </a:t>
            </a:r>
          </a:p>
          <a:p>
            <a:pPr lvl="1"/>
            <a:r>
              <a:rPr lang="en-US" sz="1600" dirty="0"/>
              <a:t>There are </a:t>
            </a:r>
            <a:r>
              <a:rPr lang="en-US" sz="1600" dirty="0">
                <a:solidFill>
                  <a:srgbClr val="00B050"/>
                </a:solidFill>
              </a:rPr>
              <a:t>other ways</a:t>
            </a:r>
            <a:r>
              <a:rPr lang="en-US" sz="1600" dirty="0"/>
              <a:t> to send data, beyond plain vanilla </a:t>
            </a:r>
            <a:r>
              <a:rPr lang="en-US" sz="1600" dirty="0" err="1"/>
              <a:t>MPI_Send</a:t>
            </a:r>
            <a:endParaRPr lang="en-US" sz="1600" dirty="0"/>
          </a:p>
          <a:p>
            <a:pPr lvl="2"/>
            <a:endParaRPr lang="en-US" sz="2000" dirty="0"/>
          </a:p>
          <a:p>
            <a:pPr lvl="2"/>
            <a:endParaRPr lang="en-US" sz="2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990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dirty="0"/>
              <a:t>MPI </a:t>
            </a:r>
            <a:r>
              <a:rPr lang="en-US" dirty="0">
                <a:solidFill>
                  <a:srgbClr val="FFC000"/>
                </a:solidFill>
              </a:rPr>
              <a:t>Communication</a:t>
            </a:r>
            <a:r>
              <a:rPr lang="en-US" dirty="0"/>
              <a:t> Actions: Putting Things in Perspective…</a:t>
            </a:r>
          </a:p>
        </p:txBody>
      </p:sp>
      <p:sp>
        <p:nvSpPr>
          <p:cNvPr id="33795" name="Rectangle 3"/>
          <p:cNvSpPr>
            <a:spLocks noGrp="1" noChangeArrowheads="1"/>
          </p:cNvSpPr>
          <p:nvPr>
            <p:ph idx="1"/>
          </p:nvPr>
        </p:nvSpPr>
        <p:spPr/>
        <p:txBody>
          <a:bodyPr>
            <a:normAutofit/>
          </a:bodyPr>
          <a:lstStyle/>
          <a:p>
            <a:endParaRPr lang="en-US" sz="2800" dirty="0"/>
          </a:p>
          <a:p>
            <a:r>
              <a:rPr lang="en-US" sz="2800" dirty="0"/>
              <a:t>Scatter: create a distributed array from a serial one</a:t>
            </a:r>
          </a:p>
          <a:p>
            <a:pPr lvl="1"/>
            <a:r>
              <a:rPr lang="en-US" dirty="0"/>
              <a:t>Also a more general form: </a:t>
            </a:r>
            <a:r>
              <a:rPr lang="en-US" dirty="0" err="1">
                <a:latin typeface="Courier New" panose="02070309020205020404" pitchFamily="49" charset="0"/>
                <a:cs typeface="Courier New" panose="02070309020205020404" pitchFamily="49" charset="0"/>
              </a:rPr>
              <a:t>MPI_Scatterv</a:t>
            </a:r>
            <a:endParaRPr lang="en-US"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Gaps are allowed between messages in source data </a:t>
            </a:r>
          </a:p>
          <a:p>
            <a:pPr lvl="3"/>
            <a:r>
              <a:rPr lang="en-US" sz="1100" dirty="0">
                <a:cs typeface="Courier New" panose="02070309020205020404" pitchFamily="49" charset="0"/>
              </a:rPr>
              <a:t>But the individual messages must still be contiguous</a:t>
            </a:r>
          </a:p>
          <a:p>
            <a:pPr lvl="2"/>
            <a:r>
              <a:rPr lang="en-US" sz="1600" dirty="0">
                <a:cs typeface="Courier New" panose="02070309020205020404" pitchFamily="49" charset="0"/>
              </a:rPr>
              <a:t>Irregular message sizes are allowed</a:t>
            </a:r>
          </a:p>
          <a:p>
            <a:pPr lvl="2"/>
            <a:r>
              <a:rPr lang="en-US" sz="1600" dirty="0">
                <a:cs typeface="Courier New" panose="02070309020205020404" pitchFamily="49" charset="0"/>
              </a:rPr>
              <a:t>Data can be distributed to processes in any order</a:t>
            </a:r>
          </a:p>
          <a:p>
            <a:endParaRPr lang="en-US" sz="2800" dirty="0"/>
          </a:p>
          <a:p>
            <a:r>
              <a:rPr lang="en-US" sz="2800" dirty="0"/>
              <a:t>Gather: create a serial array from a distributed one</a:t>
            </a:r>
          </a:p>
          <a:p>
            <a:pPr lvl="1"/>
            <a:r>
              <a:rPr lang="en-US" dirty="0"/>
              <a:t>Also a more general form: </a:t>
            </a:r>
            <a:r>
              <a:rPr lang="en-US" dirty="0" err="1">
                <a:latin typeface="Courier New" panose="02070309020205020404" pitchFamily="49" charset="0"/>
                <a:cs typeface="Courier New" panose="02070309020205020404" pitchFamily="49" charset="0"/>
              </a:rPr>
              <a:t>MPI_Gatherv</a:t>
            </a:r>
            <a:endParaRPr lang="en-US"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Counterpart to </a:t>
            </a:r>
            <a:r>
              <a:rPr lang="en-US" sz="1600" dirty="0" err="1">
                <a:latin typeface="Courier New" panose="02070309020205020404" pitchFamily="49" charset="0"/>
                <a:cs typeface="Courier New" panose="02070309020205020404" pitchFamily="49" charset="0"/>
              </a:rPr>
              <a:t>MPI_Scatterv</a:t>
            </a:r>
            <a:endParaRPr lang="en-US" sz="1600" dirty="0">
              <a:latin typeface="Courier New" panose="02070309020205020404" pitchFamily="49" charset="0"/>
              <a:cs typeface="Courier New" panose="02070309020205020404" pitchFamily="49" charset="0"/>
            </a:endParaRPr>
          </a:p>
          <a:p>
            <a:pPr lvl="1"/>
            <a:r>
              <a:rPr lang="en-US" dirty="0"/>
              <a:t>NOTE: there is a </a:t>
            </a:r>
            <a:r>
              <a:rPr lang="en-US" dirty="0" err="1"/>
              <a:t>MPI_Allgather</a:t>
            </a:r>
            <a:r>
              <a:rPr lang="en-US" dirty="0"/>
              <a:t> flavor, more on this later (</a:t>
            </a:r>
            <a:r>
              <a:rPr lang="en-US" dirty="0" err="1"/>
              <a:t>Allreduce</a:t>
            </a:r>
            <a:r>
              <a:rPr lang="en-US" dirty="0"/>
              <a:t>)</a:t>
            </a:r>
          </a:p>
        </p:txBody>
      </p:sp>
      <p:sp>
        <p:nvSpPr>
          <p:cNvPr id="4"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CBD1F1-46C6-4B23-BD9D-ACFBC1B6D99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6801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050"/>
          <p:cNvSpPr>
            <a:spLocks noGrp="1" noChangeArrowheads="1"/>
          </p:cNvSpPr>
          <p:nvPr>
            <p:ph type="title"/>
          </p:nvPr>
        </p:nvSpPr>
        <p:spPr/>
        <p:txBody>
          <a:bodyPr>
            <a:normAutofit/>
          </a:bodyPr>
          <a:lstStyle/>
          <a:p>
            <a:pPr eaLnBrk="1" hangingPunct="1"/>
            <a:r>
              <a:rPr lang="en-US" sz="2000" dirty="0"/>
              <a:t>[New subtopic]</a:t>
            </a:r>
            <a:r>
              <a:rPr lang="en-US" dirty="0"/>
              <a:t>Collective Actions: </a:t>
            </a:r>
            <a:r>
              <a:rPr lang="en-US" dirty="0">
                <a:solidFill>
                  <a:srgbClr val="FFC000"/>
                </a:solidFill>
              </a:rPr>
              <a:t>Operations</a:t>
            </a:r>
          </a:p>
        </p:txBody>
      </p:sp>
      <p:sp>
        <p:nvSpPr>
          <p:cNvPr id="24579"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FFCC45-99D5-4DDE-9466-64960AFF5B2C}"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4581" name="Rectangle 2051"/>
          <p:cNvSpPr>
            <a:spLocks noGrp="1" noChangeArrowheads="1"/>
          </p:cNvSpPr>
          <p:nvPr>
            <p:ph type="body" idx="4294967295"/>
          </p:nvPr>
        </p:nvSpPr>
        <p:spPr>
          <a:xfrm>
            <a:off x="499365" y="1478550"/>
            <a:ext cx="8305800" cy="685800"/>
          </a:xfrm>
        </p:spPr>
        <p:txBody>
          <a:bodyPr/>
          <a:lstStyle/>
          <a:p>
            <a:pPr eaLnBrk="1" hangingPunct="1"/>
            <a:r>
              <a:rPr lang="en-US" sz="2000" dirty="0"/>
              <a:t>Combine data from several processes to produce a single result</a:t>
            </a:r>
          </a:p>
        </p:txBody>
      </p:sp>
      <p:grpSp>
        <p:nvGrpSpPr>
          <p:cNvPr id="2" name="Group 2127"/>
          <p:cNvGrpSpPr>
            <a:grpSpLocks/>
          </p:cNvGrpSpPr>
          <p:nvPr/>
        </p:nvGrpSpPr>
        <p:grpSpPr bwMode="auto">
          <a:xfrm>
            <a:off x="3139377" y="3162174"/>
            <a:ext cx="1039812" cy="1331913"/>
            <a:chOff x="1607" y="1480"/>
            <a:chExt cx="655" cy="1077"/>
          </a:xfrm>
        </p:grpSpPr>
        <p:graphicFrame>
          <p:nvGraphicFramePr>
            <p:cNvPr id="24631" name="Object 2125"/>
            <p:cNvGraphicFramePr>
              <a:graphicFrameLocks noChangeAspect="1"/>
            </p:cNvGraphicFramePr>
            <p:nvPr/>
          </p:nvGraphicFramePr>
          <p:xfrm>
            <a:off x="1607" y="1480"/>
            <a:ext cx="502" cy="1077"/>
          </p:xfrm>
          <a:graphic>
            <a:graphicData uri="http://schemas.openxmlformats.org/presentationml/2006/ole">
              <mc:AlternateContent xmlns:mc="http://schemas.openxmlformats.org/markup-compatibility/2006">
                <mc:Choice xmlns:v="urn:schemas-microsoft-com:vml" Requires="v">
                  <p:oleObj name="Clip" r:id="rId3" imgW="1857375" imgH="3995738" progId="">
                    <p:embed/>
                  </p:oleObj>
                </mc:Choice>
                <mc:Fallback>
                  <p:oleObj name="Clip" r:id="rId3" imgW="1857375" imgH="3995738" progId="">
                    <p:embed/>
                    <p:pic>
                      <p:nvPicPr>
                        <p:cNvPr id="24631" name="Object 2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 y="1480"/>
                          <a:ext cx="502" cy="10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32" name="Freeform 2054"/>
            <p:cNvSpPr>
              <a:spLocks/>
            </p:cNvSpPr>
            <p:nvPr/>
          </p:nvSpPr>
          <p:spPr bwMode="auto">
            <a:xfrm>
              <a:off x="1906" y="1857"/>
              <a:ext cx="186" cy="273"/>
            </a:xfrm>
            <a:custGeom>
              <a:avLst/>
              <a:gdLst>
                <a:gd name="T0" fmla="*/ 34 w 186"/>
                <a:gd name="T1" fmla="*/ 159 h 273"/>
                <a:gd name="T2" fmla="*/ 31 w 186"/>
                <a:gd name="T3" fmla="*/ 186 h 273"/>
                <a:gd name="T4" fmla="*/ 34 w 186"/>
                <a:gd name="T5" fmla="*/ 240 h 273"/>
                <a:gd name="T6" fmla="*/ 97 w 186"/>
                <a:gd name="T7" fmla="*/ 273 h 273"/>
                <a:gd name="T8" fmla="*/ 186 w 186"/>
                <a:gd name="T9" fmla="*/ 109 h 273"/>
                <a:gd name="T10" fmla="*/ 178 w 186"/>
                <a:gd name="T11" fmla="*/ 69 h 273"/>
                <a:gd name="T12" fmla="*/ 137 w 186"/>
                <a:gd name="T13" fmla="*/ 40 h 273"/>
                <a:gd name="T14" fmla="*/ 70 w 186"/>
                <a:gd name="T15" fmla="*/ 10 h 273"/>
                <a:gd name="T16" fmla="*/ 42 w 186"/>
                <a:gd name="T17" fmla="*/ 0 h 273"/>
                <a:gd name="T18" fmla="*/ 20 w 186"/>
                <a:gd name="T19" fmla="*/ 7 h 273"/>
                <a:gd name="T20" fmla="*/ 0 w 186"/>
                <a:gd name="T21" fmla="*/ 29 h 273"/>
                <a:gd name="T22" fmla="*/ 26 w 186"/>
                <a:gd name="T23" fmla="*/ 51 h 273"/>
                <a:gd name="T24" fmla="*/ 94 w 186"/>
                <a:gd name="T25" fmla="*/ 91 h 273"/>
                <a:gd name="T26" fmla="*/ 109 w 186"/>
                <a:gd name="T27" fmla="*/ 111 h 273"/>
                <a:gd name="T28" fmla="*/ 34 w 186"/>
                <a:gd name="T29" fmla="*/ 159 h 2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6" h="273">
                  <a:moveTo>
                    <a:pt x="34" y="159"/>
                  </a:moveTo>
                  <a:lnTo>
                    <a:pt x="31" y="186"/>
                  </a:lnTo>
                  <a:lnTo>
                    <a:pt x="34" y="240"/>
                  </a:lnTo>
                  <a:lnTo>
                    <a:pt x="97" y="273"/>
                  </a:lnTo>
                  <a:lnTo>
                    <a:pt x="186" y="109"/>
                  </a:lnTo>
                  <a:lnTo>
                    <a:pt x="178" y="69"/>
                  </a:lnTo>
                  <a:lnTo>
                    <a:pt x="137" y="40"/>
                  </a:lnTo>
                  <a:lnTo>
                    <a:pt x="70" y="10"/>
                  </a:lnTo>
                  <a:lnTo>
                    <a:pt x="42" y="0"/>
                  </a:lnTo>
                  <a:lnTo>
                    <a:pt x="20" y="7"/>
                  </a:lnTo>
                  <a:lnTo>
                    <a:pt x="0" y="29"/>
                  </a:lnTo>
                  <a:lnTo>
                    <a:pt x="26" y="51"/>
                  </a:lnTo>
                  <a:lnTo>
                    <a:pt x="94" y="91"/>
                  </a:lnTo>
                  <a:lnTo>
                    <a:pt x="109" y="111"/>
                  </a:lnTo>
                  <a:lnTo>
                    <a:pt x="34" y="159"/>
                  </a:lnTo>
                  <a:close/>
                </a:path>
              </a:pathLst>
            </a:custGeom>
            <a:solidFill>
              <a:schemeClr val="bg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33" name="Freeform 2055"/>
            <p:cNvSpPr>
              <a:spLocks/>
            </p:cNvSpPr>
            <p:nvPr/>
          </p:nvSpPr>
          <p:spPr bwMode="auto">
            <a:xfrm rot="1798563">
              <a:off x="1873" y="1889"/>
              <a:ext cx="185" cy="89"/>
            </a:xfrm>
            <a:custGeom>
              <a:avLst/>
              <a:gdLst>
                <a:gd name="T0" fmla="*/ 185 w 135"/>
                <a:gd name="T1" fmla="*/ 78 h 65"/>
                <a:gd name="T2" fmla="*/ 171 w 135"/>
                <a:gd name="T3" fmla="*/ 89 h 65"/>
                <a:gd name="T4" fmla="*/ 119 w 135"/>
                <a:gd name="T5" fmla="*/ 79 h 65"/>
                <a:gd name="T6" fmla="*/ 84 w 135"/>
                <a:gd name="T7" fmla="*/ 68 h 65"/>
                <a:gd name="T8" fmla="*/ 42 w 135"/>
                <a:gd name="T9" fmla="*/ 58 h 65"/>
                <a:gd name="T10" fmla="*/ 12 w 135"/>
                <a:gd name="T11" fmla="*/ 42 h 65"/>
                <a:gd name="T12" fmla="*/ 1 w 135"/>
                <a:gd name="T13" fmla="*/ 23 h 65"/>
                <a:gd name="T14" fmla="*/ 3 w 135"/>
                <a:gd name="T15" fmla="*/ 10 h 65"/>
                <a:gd name="T16" fmla="*/ 22 w 135"/>
                <a:gd name="T17" fmla="*/ 1 h 65"/>
                <a:gd name="T18" fmla="*/ 60 w 135"/>
                <a:gd name="T19" fmla="*/ 15 h 65"/>
                <a:gd name="T20" fmla="*/ 107 w 135"/>
                <a:gd name="T21" fmla="*/ 26 h 65"/>
                <a:gd name="T22" fmla="*/ 147 w 135"/>
                <a:gd name="T23" fmla="*/ 49 h 65"/>
                <a:gd name="T24" fmla="*/ 174 w 135"/>
                <a:gd name="T25" fmla="*/ 63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 h="65">
                  <a:moveTo>
                    <a:pt x="135" y="57"/>
                  </a:moveTo>
                  <a:cubicBezTo>
                    <a:pt x="133" y="59"/>
                    <a:pt x="133" y="65"/>
                    <a:pt x="125" y="65"/>
                  </a:cubicBezTo>
                  <a:cubicBezTo>
                    <a:pt x="117" y="65"/>
                    <a:pt x="98" y="60"/>
                    <a:pt x="87" y="58"/>
                  </a:cubicBezTo>
                  <a:cubicBezTo>
                    <a:pt x="76" y="55"/>
                    <a:pt x="70" y="52"/>
                    <a:pt x="61" y="50"/>
                  </a:cubicBezTo>
                  <a:cubicBezTo>
                    <a:pt x="52" y="47"/>
                    <a:pt x="40" y="45"/>
                    <a:pt x="31" y="42"/>
                  </a:cubicBezTo>
                  <a:cubicBezTo>
                    <a:pt x="21" y="38"/>
                    <a:pt x="14" y="35"/>
                    <a:pt x="9" y="31"/>
                  </a:cubicBezTo>
                  <a:cubicBezTo>
                    <a:pt x="4" y="27"/>
                    <a:pt x="3" y="21"/>
                    <a:pt x="1" y="17"/>
                  </a:cubicBezTo>
                  <a:cubicBezTo>
                    <a:pt x="0" y="13"/>
                    <a:pt x="0" y="9"/>
                    <a:pt x="2" y="7"/>
                  </a:cubicBezTo>
                  <a:cubicBezTo>
                    <a:pt x="4" y="4"/>
                    <a:pt x="10" y="0"/>
                    <a:pt x="16" y="1"/>
                  </a:cubicBezTo>
                  <a:cubicBezTo>
                    <a:pt x="23" y="2"/>
                    <a:pt x="34" y="9"/>
                    <a:pt x="44" y="11"/>
                  </a:cubicBezTo>
                  <a:cubicBezTo>
                    <a:pt x="55" y="14"/>
                    <a:pt x="68" y="14"/>
                    <a:pt x="78" y="19"/>
                  </a:cubicBezTo>
                  <a:cubicBezTo>
                    <a:pt x="88" y="23"/>
                    <a:pt x="99" y="31"/>
                    <a:pt x="107" y="36"/>
                  </a:cubicBezTo>
                  <a:cubicBezTo>
                    <a:pt x="114" y="40"/>
                    <a:pt x="124" y="44"/>
                    <a:pt x="127" y="46"/>
                  </a:cubicBezTo>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34" name="Freeform 2056"/>
            <p:cNvSpPr>
              <a:spLocks/>
            </p:cNvSpPr>
            <p:nvPr/>
          </p:nvSpPr>
          <p:spPr bwMode="auto">
            <a:xfrm>
              <a:off x="2013" y="1957"/>
              <a:ext cx="249" cy="64"/>
            </a:xfrm>
            <a:custGeom>
              <a:avLst/>
              <a:gdLst>
                <a:gd name="T0" fmla="*/ 16 w 249"/>
                <a:gd name="T1" fmla="*/ 37 h 64"/>
                <a:gd name="T2" fmla="*/ 37 w 249"/>
                <a:gd name="T3" fmla="*/ 39 h 64"/>
                <a:gd name="T4" fmla="*/ 96 w 249"/>
                <a:gd name="T5" fmla="*/ 29 h 64"/>
                <a:gd name="T6" fmla="*/ 135 w 249"/>
                <a:gd name="T7" fmla="*/ 21 h 64"/>
                <a:gd name="T8" fmla="*/ 162 w 249"/>
                <a:gd name="T9" fmla="*/ 13 h 64"/>
                <a:gd name="T10" fmla="*/ 176 w 249"/>
                <a:gd name="T11" fmla="*/ 2 h 64"/>
                <a:gd name="T12" fmla="*/ 189 w 249"/>
                <a:gd name="T13" fmla="*/ 2 h 64"/>
                <a:gd name="T14" fmla="*/ 198 w 249"/>
                <a:gd name="T15" fmla="*/ 12 h 64"/>
                <a:gd name="T16" fmla="*/ 242 w 249"/>
                <a:gd name="T17" fmla="*/ 17 h 64"/>
                <a:gd name="T18" fmla="*/ 240 w 249"/>
                <a:gd name="T19" fmla="*/ 26 h 64"/>
                <a:gd name="T20" fmla="*/ 206 w 249"/>
                <a:gd name="T21" fmla="*/ 23 h 64"/>
                <a:gd name="T22" fmla="*/ 194 w 249"/>
                <a:gd name="T23" fmla="*/ 48 h 64"/>
                <a:gd name="T24" fmla="*/ 170 w 249"/>
                <a:gd name="T25" fmla="*/ 55 h 64"/>
                <a:gd name="T26" fmla="*/ 155 w 249"/>
                <a:gd name="T27" fmla="*/ 43 h 64"/>
                <a:gd name="T28" fmla="*/ 132 w 249"/>
                <a:gd name="T29" fmla="*/ 44 h 64"/>
                <a:gd name="T30" fmla="*/ 96 w 249"/>
                <a:gd name="T31" fmla="*/ 51 h 64"/>
                <a:gd name="T32" fmla="*/ 58 w 249"/>
                <a:gd name="T33" fmla="*/ 59 h 64"/>
                <a:gd name="T34" fmla="*/ 24 w 249"/>
                <a:gd name="T35" fmla="*/ 60 h 64"/>
                <a:gd name="T36" fmla="*/ 6 w 249"/>
                <a:gd name="T37" fmla="*/ 61 h 64"/>
                <a:gd name="T38" fmla="*/ 2 w 249"/>
                <a:gd name="T39" fmla="*/ 44 h 64"/>
                <a:gd name="T40" fmla="*/ 16 w 249"/>
                <a:gd name="T41" fmla="*/ 37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9" h="64">
                  <a:moveTo>
                    <a:pt x="16" y="37"/>
                  </a:moveTo>
                  <a:cubicBezTo>
                    <a:pt x="23" y="38"/>
                    <a:pt x="24" y="40"/>
                    <a:pt x="37" y="39"/>
                  </a:cubicBezTo>
                  <a:cubicBezTo>
                    <a:pt x="50" y="37"/>
                    <a:pt x="80" y="32"/>
                    <a:pt x="96" y="29"/>
                  </a:cubicBezTo>
                  <a:cubicBezTo>
                    <a:pt x="111" y="27"/>
                    <a:pt x="122" y="24"/>
                    <a:pt x="135" y="21"/>
                  </a:cubicBezTo>
                  <a:cubicBezTo>
                    <a:pt x="145" y="19"/>
                    <a:pt x="155" y="16"/>
                    <a:pt x="162" y="13"/>
                  </a:cubicBezTo>
                  <a:cubicBezTo>
                    <a:pt x="169" y="10"/>
                    <a:pt x="172" y="4"/>
                    <a:pt x="176" y="2"/>
                  </a:cubicBezTo>
                  <a:cubicBezTo>
                    <a:pt x="180" y="0"/>
                    <a:pt x="185" y="0"/>
                    <a:pt x="189" y="2"/>
                  </a:cubicBezTo>
                  <a:cubicBezTo>
                    <a:pt x="193" y="4"/>
                    <a:pt x="189" y="10"/>
                    <a:pt x="198" y="12"/>
                  </a:cubicBezTo>
                  <a:cubicBezTo>
                    <a:pt x="207" y="14"/>
                    <a:pt x="235" y="15"/>
                    <a:pt x="242" y="17"/>
                  </a:cubicBezTo>
                  <a:cubicBezTo>
                    <a:pt x="249" y="19"/>
                    <a:pt x="246" y="25"/>
                    <a:pt x="240" y="26"/>
                  </a:cubicBezTo>
                  <a:cubicBezTo>
                    <a:pt x="234" y="27"/>
                    <a:pt x="213" y="19"/>
                    <a:pt x="206" y="23"/>
                  </a:cubicBezTo>
                  <a:cubicBezTo>
                    <a:pt x="199" y="27"/>
                    <a:pt x="200" y="43"/>
                    <a:pt x="194" y="48"/>
                  </a:cubicBezTo>
                  <a:cubicBezTo>
                    <a:pt x="188" y="53"/>
                    <a:pt x="176" y="56"/>
                    <a:pt x="170" y="55"/>
                  </a:cubicBezTo>
                  <a:cubicBezTo>
                    <a:pt x="164" y="54"/>
                    <a:pt x="160" y="45"/>
                    <a:pt x="155" y="43"/>
                  </a:cubicBezTo>
                  <a:cubicBezTo>
                    <a:pt x="150" y="41"/>
                    <a:pt x="143" y="44"/>
                    <a:pt x="132" y="44"/>
                  </a:cubicBezTo>
                  <a:cubicBezTo>
                    <a:pt x="123" y="44"/>
                    <a:pt x="109" y="49"/>
                    <a:pt x="96" y="51"/>
                  </a:cubicBezTo>
                  <a:cubicBezTo>
                    <a:pt x="83" y="52"/>
                    <a:pt x="69" y="59"/>
                    <a:pt x="58" y="59"/>
                  </a:cubicBezTo>
                  <a:cubicBezTo>
                    <a:pt x="47" y="61"/>
                    <a:pt x="32" y="60"/>
                    <a:pt x="24" y="60"/>
                  </a:cubicBezTo>
                  <a:cubicBezTo>
                    <a:pt x="18" y="60"/>
                    <a:pt x="10" y="64"/>
                    <a:pt x="6" y="61"/>
                  </a:cubicBezTo>
                  <a:cubicBezTo>
                    <a:pt x="1" y="58"/>
                    <a:pt x="0" y="47"/>
                    <a:pt x="2" y="44"/>
                  </a:cubicBezTo>
                  <a:cubicBezTo>
                    <a:pt x="3" y="40"/>
                    <a:pt x="13" y="38"/>
                    <a:pt x="16" y="37"/>
                  </a:cubicBezTo>
                  <a:close/>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 name="Group 2059"/>
          <p:cNvGrpSpPr>
            <a:grpSpLocks/>
          </p:cNvGrpSpPr>
          <p:nvPr/>
        </p:nvGrpSpPr>
        <p:grpSpPr bwMode="auto">
          <a:xfrm>
            <a:off x="4804665" y="4910011"/>
            <a:ext cx="923925" cy="1211262"/>
            <a:chOff x="1632" y="1747"/>
            <a:chExt cx="582" cy="979"/>
          </a:xfrm>
        </p:grpSpPr>
        <p:graphicFrame>
          <p:nvGraphicFramePr>
            <p:cNvPr id="24627" name="Object 2060"/>
            <p:cNvGraphicFramePr>
              <a:graphicFrameLocks noChangeAspect="1"/>
            </p:cNvGraphicFramePr>
            <p:nvPr/>
          </p:nvGraphicFramePr>
          <p:xfrm>
            <a:off x="1632" y="1763"/>
            <a:ext cx="391" cy="963"/>
          </p:xfrm>
          <a:graphic>
            <a:graphicData uri="http://schemas.openxmlformats.org/presentationml/2006/ole">
              <mc:AlternateContent xmlns:mc="http://schemas.openxmlformats.org/markup-compatibility/2006">
                <mc:Choice xmlns:v="urn:schemas-microsoft-com:vml" Requires="v">
                  <p:oleObj name="Clip" r:id="rId5" imgW="1296063" imgH="3934305" progId="">
                    <p:embed/>
                  </p:oleObj>
                </mc:Choice>
                <mc:Fallback>
                  <p:oleObj name="Clip" r:id="rId5" imgW="1296063" imgH="3934305" progId="">
                    <p:embed/>
                    <p:pic>
                      <p:nvPicPr>
                        <p:cNvPr id="24627" name="Object 2060"/>
                        <p:cNvPicPr>
                          <a:picLocks noChangeAspect="1" noChangeArrowheads="1"/>
                        </p:cNvPicPr>
                        <p:nvPr/>
                      </p:nvPicPr>
                      <p:blipFill>
                        <a:blip r:embed="rId6">
                          <a:extLst>
                            <a:ext uri="{28A0092B-C50C-407E-A947-70E740481C1C}">
                              <a14:useLocalDpi xmlns:a14="http://schemas.microsoft.com/office/drawing/2010/main" val="0"/>
                            </a:ext>
                          </a:extLst>
                        </a:blip>
                        <a:srcRect t="18539"/>
                        <a:stretch>
                          <a:fillRect/>
                        </a:stretch>
                      </p:blipFill>
                      <p:spPr bwMode="auto">
                        <a:xfrm>
                          <a:off x="1632" y="1763"/>
                          <a:ext cx="391" cy="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28" name="Freeform 2061"/>
            <p:cNvSpPr>
              <a:spLocks/>
            </p:cNvSpPr>
            <p:nvPr/>
          </p:nvSpPr>
          <p:spPr bwMode="auto">
            <a:xfrm>
              <a:off x="1849" y="1747"/>
              <a:ext cx="194" cy="305"/>
            </a:xfrm>
            <a:custGeom>
              <a:avLst/>
              <a:gdLst>
                <a:gd name="T0" fmla="*/ 111 w 142"/>
                <a:gd name="T1" fmla="*/ 0 h 223"/>
                <a:gd name="T2" fmla="*/ 194 w 142"/>
                <a:gd name="T3" fmla="*/ 4 h 223"/>
                <a:gd name="T4" fmla="*/ 186 w 142"/>
                <a:gd name="T5" fmla="*/ 127 h 223"/>
                <a:gd name="T6" fmla="*/ 178 w 142"/>
                <a:gd name="T7" fmla="*/ 193 h 223"/>
                <a:gd name="T8" fmla="*/ 137 w 142"/>
                <a:gd name="T9" fmla="*/ 239 h 223"/>
                <a:gd name="T10" fmla="*/ 70 w 142"/>
                <a:gd name="T11" fmla="*/ 289 h 223"/>
                <a:gd name="T12" fmla="*/ 42 w 142"/>
                <a:gd name="T13" fmla="*/ 305 h 223"/>
                <a:gd name="T14" fmla="*/ 20 w 142"/>
                <a:gd name="T15" fmla="*/ 293 h 223"/>
                <a:gd name="T16" fmla="*/ 0 w 142"/>
                <a:gd name="T17" fmla="*/ 258 h 223"/>
                <a:gd name="T18" fmla="*/ 26 w 142"/>
                <a:gd name="T19" fmla="*/ 222 h 223"/>
                <a:gd name="T20" fmla="*/ 94 w 142"/>
                <a:gd name="T21" fmla="*/ 156 h 223"/>
                <a:gd name="T22" fmla="*/ 127 w 142"/>
                <a:gd name="T23" fmla="*/ 127 h 223"/>
                <a:gd name="T24" fmla="*/ 111 w 142"/>
                <a:gd name="T25" fmla="*/ 0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223">
                  <a:moveTo>
                    <a:pt x="81" y="0"/>
                  </a:moveTo>
                  <a:lnTo>
                    <a:pt x="142" y="3"/>
                  </a:lnTo>
                  <a:lnTo>
                    <a:pt x="136" y="93"/>
                  </a:lnTo>
                  <a:lnTo>
                    <a:pt x="130" y="141"/>
                  </a:lnTo>
                  <a:lnTo>
                    <a:pt x="100" y="175"/>
                  </a:lnTo>
                  <a:lnTo>
                    <a:pt x="51" y="211"/>
                  </a:lnTo>
                  <a:lnTo>
                    <a:pt x="31" y="223"/>
                  </a:lnTo>
                  <a:lnTo>
                    <a:pt x="15" y="214"/>
                  </a:lnTo>
                  <a:lnTo>
                    <a:pt x="0" y="189"/>
                  </a:lnTo>
                  <a:lnTo>
                    <a:pt x="19" y="162"/>
                  </a:lnTo>
                  <a:lnTo>
                    <a:pt x="69" y="114"/>
                  </a:lnTo>
                  <a:lnTo>
                    <a:pt x="93" y="93"/>
                  </a:lnTo>
                  <a:lnTo>
                    <a:pt x="81" y="0"/>
                  </a:lnTo>
                  <a:close/>
                </a:path>
              </a:pathLst>
            </a:custGeom>
            <a:solidFill>
              <a:schemeClr val="bg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29" name="Freeform 2062"/>
            <p:cNvSpPr>
              <a:spLocks/>
            </p:cNvSpPr>
            <p:nvPr/>
          </p:nvSpPr>
          <p:spPr bwMode="auto">
            <a:xfrm rot="1798563">
              <a:off x="1825" y="2041"/>
              <a:ext cx="185" cy="89"/>
            </a:xfrm>
            <a:custGeom>
              <a:avLst/>
              <a:gdLst>
                <a:gd name="T0" fmla="*/ 185 w 135"/>
                <a:gd name="T1" fmla="*/ 78 h 65"/>
                <a:gd name="T2" fmla="*/ 171 w 135"/>
                <a:gd name="T3" fmla="*/ 89 h 65"/>
                <a:gd name="T4" fmla="*/ 119 w 135"/>
                <a:gd name="T5" fmla="*/ 79 h 65"/>
                <a:gd name="T6" fmla="*/ 84 w 135"/>
                <a:gd name="T7" fmla="*/ 68 h 65"/>
                <a:gd name="T8" fmla="*/ 42 w 135"/>
                <a:gd name="T9" fmla="*/ 58 h 65"/>
                <a:gd name="T10" fmla="*/ 12 w 135"/>
                <a:gd name="T11" fmla="*/ 42 h 65"/>
                <a:gd name="T12" fmla="*/ 1 w 135"/>
                <a:gd name="T13" fmla="*/ 23 h 65"/>
                <a:gd name="T14" fmla="*/ 3 w 135"/>
                <a:gd name="T15" fmla="*/ 10 h 65"/>
                <a:gd name="T16" fmla="*/ 22 w 135"/>
                <a:gd name="T17" fmla="*/ 1 h 65"/>
                <a:gd name="T18" fmla="*/ 60 w 135"/>
                <a:gd name="T19" fmla="*/ 15 h 65"/>
                <a:gd name="T20" fmla="*/ 107 w 135"/>
                <a:gd name="T21" fmla="*/ 26 h 65"/>
                <a:gd name="T22" fmla="*/ 147 w 135"/>
                <a:gd name="T23" fmla="*/ 49 h 65"/>
                <a:gd name="T24" fmla="*/ 174 w 135"/>
                <a:gd name="T25" fmla="*/ 63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 h="65">
                  <a:moveTo>
                    <a:pt x="135" y="57"/>
                  </a:moveTo>
                  <a:cubicBezTo>
                    <a:pt x="133" y="59"/>
                    <a:pt x="133" y="65"/>
                    <a:pt x="125" y="65"/>
                  </a:cubicBezTo>
                  <a:cubicBezTo>
                    <a:pt x="117" y="65"/>
                    <a:pt x="98" y="60"/>
                    <a:pt x="87" y="58"/>
                  </a:cubicBezTo>
                  <a:cubicBezTo>
                    <a:pt x="76" y="55"/>
                    <a:pt x="70" y="52"/>
                    <a:pt x="61" y="50"/>
                  </a:cubicBezTo>
                  <a:cubicBezTo>
                    <a:pt x="52" y="47"/>
                    <a:pt x="40" y="45"/>
                    <a:pt x="31" y="42"/>
                  </a:cubicBezTo>
                  <a:cubicBezTo>
                    <a:pt x="21" y="38"/>
                    <a:pt x="14" y="35"/>
                    <a:pt x="9" y="31"/>
                  </a:cubicBezTo>
                  <a:cubicBezTo>
                    <a:pt x="4" y="27"/>
                    <a:pt x="3" y="21"/>
                    <a:pt x="1" y="17"/>
                  </a:cubicBezTo>
                  <a:cubicBezTo>
                    <a:pt x="0" y="13"/>
                    <a:pt x="0" y="9"/>
                    <a:pt x="2" y="7"/>
                  </a:cubicBezTo>
                  <a:cubicBezTo>
                    <a:pt x="4" y="4"/>
                    <a:pt x="10" y="0"/>
                    <a:pt x="16" y="1"/>
                  </a:cubicBezTo>
                  <a:cubicBezTo>
                    <a:pt x="23" y="2"/>
                    <a:pt x="34" y="9"/>
                    <a:pt x="44" y="11"/>
                  </a:cubicBezTo>
                  <a:cubicBezTo>
                    <a:pt x="55" y="14"/>
                    <a:pt x="68" y="14"/>
                    <a:pt x="78" y="19"/>
                  </a:cubicBezTo>
                  <a:cubicBezTo>
                    <a:pt x="88" y="23"/>
                    <a:pt x="99" y="31"/>
                    <a:pt x="107" y="36"/>
                  </a:cubicBezTo>
                  <a:cubicBezTo>
                    <a:pt x="114" y="40"/>
                    <a:pt x="124" y="44"/>
                    <a:pt x="127" y="46"/>
                  </a:cubicBezTo>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30" name="Freeform 2063"/>
            <p:cNvSpPr>
              <a:spLocks/>
            </p:cNvSpPr>
            <p:nvPr/>
          </p:nvSpPr>
          <p:spPr bwMode="auto">
            <a:xfrm>
              <a:off x="1965" y="2109"/>
              <a:ext cx="249" cy="64"/>
            </a:xfrm>
            <a:custGeom>
              <a:avLst/>
              <a:gdLst>
                <a:gd name="T0" fmla="*/ 16 w 249"/>
                <a:gd name="T1" fmla="*/ 37 h 64"/>
                <a:gd name="T2" fmla="*/ 37 w 249"/>
                <a:gd name="T3" fmla="*/ 39 h 64"/>
                <a:gd name="T4" fmla="*/ 96 w 249"/>
                <a:gd name="T5" fmla="*/ 29 h 64"/>
                <a:gd name="T6" fmla="*/ 135 w 249"/>
                <a:gd name="T7" fmla="*/ 21 h 64"/>
                <a:gd name="T8" fmla="*/ 162 w 249"/>
                <a:gd name="T9" fmla="*/ 13 h 64"/>
                <a:gd name="T10" fmla="*/ 176 w 249"/>
                <a:gd name="T11" fmla="*/ 2 h 64"/>
                <a:gd name="T12" fmla="*/ 189 w 249"/>
                <a:gd name="T13" fmla="*/ 2 h 64"/>
                <a:gd name="T14" fmla="*/ 198 w 249"/>
                <a:gd name="T15" fmla="*/ 12 h 64"/>
                <a:gd name="T16" fmla="*/ 242 w 249"/>
                <a:gd name="T17" fmla="*/ 17 h 64"/>
                <a:gd name="T18" fmla="*/ 240 w 249"/>
                <a:gd name="T19" fmla="*/ 26 h 64"/>
                <a:gd name="T20" fmla="*/ 206 w 249"/>
                <a:gd name="T21" fmla="*/ 23 h 64"/>
                <a:gd name="T22" fmla="*/ 194 w 249"/>
                <a:gd name="T23" fmla="*/ 48 h 64"/>
                <a:gd name="T24" fmla="*/ 170 w 249"/>
                <a:gd name="T25" fmla="*/ 55 h 64"/>
                <a:gd name="T26" fmla="*/ 155 w 249"/>
                <a:gd name="T27" fmla="*/ 43 h 64"/>
                <a:gd name="T28" fmla="*/ 132 w 249"/>
                <a:gd name="T29" fmla="*/ 44 h 64"/>
                <a:gd name="T30" fmla="*/ 96 w 249"/>
                <a:gd name="T31" fmla="*/ 51 h 64"/>
                <a:gd name="T32" fmla="*/ 58 w 249"/>
                <a:gd name="T33" fmla="*/ 59 h 64"/>
                <a:gd name="T34" fmla="*/ 24 w 249"/>
                <a:gd name="T35" fmla="*/ 60 h 64"/>
                <a:gd name="T36" fmla="*/ 6 w 249"/>
                <a:gd name="T37" fmla="*/ 61 h 64"/>
                <a:gd name="T38" fmla="*/ 2 w 249"/>
                <a:gd name="T39" fmla="*/ 44 h 64"/>
                <a:gd name="T40" fmla="*/ 16 w 249"/>
                <a:gd name="T41" fmla="*/ 37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9" h="64">
                  <a:moveTo>
                    <a:pt x="16" y="37"/>
                  </a:moveTo>
                  <a:cubicBezTo>
                    <a:pt x="23" y="38"/>
                    <a:pt x="24" y="40"/>
                    <a:pt x="37" y="39"/>
                  </a:cubicBezTo>
                  <a:cubicBezTo>
                    <a:pt x="50" y="37"/>
                    <a:pt x="80" y="32"/>
                    <a:pt x="96" y="29"/>
                  </a:cubicBezTo>
                  <a:cubicBezTo>
                    <a:pt x="111" y="27"/>
                    <a:pt x="122" y="24"/>
                    <a:pt x="135" y="21"/>
                  </a:cubicBezTo>
                  <a:cubicBezTo>
                    <a:pt x="145" y="19"/>
                    <a:pt x="155" y="16"/>
                    <a:pt x="162" y="13"/>
                  </a:cubicBezTo>
                  <a:cubicBezTo>
                    <a:pt x="169" y="10"/>
                    <a:pt x="172" y="4"/>
                    <a:pt x="176" y="2"/>
                  </a:cubicBezTo>
                  <a:cubicBezTo>
                    <a:pt x="180" y="0"/>
                    <a:pt x="185" y="0"/>
                    <a:pt x="189" y="2"/>
                  </a:cubicBezTo>
                  <a:cubicBezTo>
                    <a:pt x="193" y="4"/>
                    <a:pt x="189" y="10"/>
                    <a:pt x="198" y="12"/>
                  </a:cubicBezTo>
                  <a:cubicBezTo>
                    <a:pt x="207" y="14"/>
                    <a:pt x="235" y="15"/>
                    <a:pt x="242" y="17"/>
                  </a:cubicBezTo>
                  <a:cubicBezTo>
                    <a:pt x="249" y="19"/>
                    <a:pt x="246" y="25"/>
                    <a:pt x="240" y="26"/>
                  </a:cubicBezTo>
                  <a:cubicBezTo>
                    <a:pt x="234" y="27"/>
                    <a:pt x="213" y="19"/>
                    <a:pt x="206" y="23"/>
                  </a:cubicBezTo>
                  <a:cubicBezTo>
                    <a:pt x="199" y="27"/>
                    <a:pt x="200" y="43"/>
                    <a:pt x="194" y="48"/>
                  </a:cubicBezTo>
                  <a:cubicBezTo>
                    <a:pt x="188" y="53"/>
                    <a:pt x="176" y="56"/>
                    <a:pt x="170" y="55"/>
                  </a:cubicBezTo>
                  <a:cubicBezTo>
                    <a:pt x="164" y="54"/>
                    <a:pt x="160" y="45"/>
                    <a:pt x="155" y="43"/>
                  </a:cubicBezTo>
                  <a:cubicBezTo>
                    <a:pt x="150" y="41"/>
                    <a:pt x="143" y="44"/>
                    <a:pt x="132" y="44"/>
                  </a:cubicBezTo>
                  <a:cubicBezTo>
                    <a:pt x="123" y="44"/>
                    <a:pt x="109" y="49"/>
                    <a:pt x="96" y="51"/>
                  </a:cubicBezTo>
                  <a:cubicBezTo>
                    <a:pt x="83" y="52"/>
                    <a:pt x="69" y="59"/>
                    <a:pt x="58" y="59"/>
                  </a:cubicBezTo>
                  <a:cubicBezTo>
                    <a:pt x="47" y="61"/>
                    <a:pt x="32" y="60"/>
                    <a:pt x="24" y="60"/>
                  </a:cubicBezTo>
                  <a:cubicBezTo>
                    <a:pt x="18" y="60"/>
                    <a:pt x="10" y="64"/>
                    <a:pt x="6" y="61"/>
                  </a:cubicBezTo>
                  <a:cubicBezTo>
                    <a:pt x="1" y="58"/>
                    <a:pt x="0" y="47"/>
                    <a:pt x="2" y="44"/>
                  </a:cubicBezTo>
                  <a:cubicBezTo>
                    <a:pt x="3" y="40"/>
                    <a:pt x="13" y="38"/>
                    <a:pt x="16" y="37"/>
                  </a:cubicBezTo>
                  <a:close/>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Group 2081"/>
          <p:cNvGrpSpPr>
            <a:grpSpLocks/>
          </p:cNvGrpSpPr>
          <p:nvPr/>
        </p:nvGrpSpPr>
        <p:grpSpPr bwMode="auto">
          <a:xfrm>
            <a:off x="6379464" y="3584448"/>
            <a:ext cx="908050" cy="1169988"/>
            <a:chOff x="3136" y="1483"/>
            <a:chExt cx="572" cy="945"/>
          </a:xfrm>
        </p:grpSpPr>
        <p:sp>
          <p:nvSpPr>
            <p:cNvPr id="24616" name="Freeform 2067"/>
            <p:cNvSpPr>
              <a:spLocks/>
            </p:cNvSpPr>
            <p:nvPr/>
          </p:nvSpPr>
          <p:spPr bwMode="auto">
            <a:xfrm flipH="1">
              <a:off x="3307" y="1483"/>
              <a:ext cx="194" cy="305"/>
            </a:xfrm>
            <a:custGeom>
              <a:avLst/>
              <a:gdLst>
                <a:gd name="T0" fmla="*/ 111 w 142"/>
                <a:gd name="T1" fmla="*/ 0 h 223"/>
                <a:gd name="T2" fmla="*/ 194 w 142"/>
                <a:gd name="T3" fmla="*/ 4 h 223"/>
                <a:gd name="T4" fmla="*/ 186 w 142"/>
                <a:gd name="T5" fmla="*/ 127 h 223"/>
                <a:gd name="T6" fmla="*/ 178 w 142"/>
                <a:gd name="T7" fmla="*/ 193 h 223"/>
                <a:gd name="T8" fmla="*/ 137 w 142"/>
                <a:gd name="T9" fmla="*/ 239 h 223"/>
                <a:gd name="T10" fmla="*/ 70 w 142"/>
                <a:gd name="T11" fmla="*/ 289 h 223"/>
                <a:gd name="T12" fmla="*/ 42 w 142"/>
                <a:gd name="T13" fmla="*/ 305 h 223"/>
                <a:gd name="T14" fmla="*/ 20 w 142"/>
                <a:gd name="T15" fmla="*/ 293 h 223"/>
                <a:gd name="T16" fmla="*/ 0 w 142"/>
                <a:gd name="T17" fmla="*/ 258 h 223"/>
                <a:gd name="T18" fmla="*/ 26 w 142"/>
                <a:gd name="T19" fmla="*/ 222 h 223"/>
                <a:gd name="T20" fmla="*/ 94 w 142"/>
                <a:gd name="T21" fmla="*/ 156 h 223"/>
                <a:gd name="T22" fmla="*/ 127 w 142"/>
                <a:gd name="T23" fmla="*/ 127 h 223"/>
                <a:gd name="T24" fmla="*/ 111 w 142"/>
                <a:gd name="T25" fmla="*/ 0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223">
                  <a:moveTo>
                    <a:pt x="81" y="0"/>
                  </a:moveTo>
                  <a:lnTo>
                    <a:pt x="142" y="3"/>
                  </a:lnTo>
                  <a:lnTo>
                    <a:pt x="136" y="93"/>
                  </a:lnTo>
                  <a:lnTo>
                    <a:pt x="130" y="141"/>
                  </a:lnTo>
                  <a:lnTo>
                    <a:pt x="100" y="175"/>
                  </a:lnTo>
                  <a:lnTo>
                    <a:pt x="51" y="211"/>
                  </a:lnTo>
                  <a:lnTo>
                    <a:pt x="31" y="223"/>
                  </a:lnTo>
                  <a:lnTo>
                    <a:pt x="15" y="214"/>
                  </a:lnTo>
                  <a:lnTo>
                    <a:pt x="0" y="189"/>
                  </a:lnTo>
                  <a:lnTo>
                    <a:pt x="19" y="162"/>
                  </a:lnTo>
                  <a:lnTo>
                    <a:pt x="69" y="114"/>
                  </a:lnTo>
                  <a:lnTo>
                    <a:pt x="93" y="93"/>
                  </a:lnTo>
                  <a:lnTo>
                    <a:pt x="81" y="0"/>
                  </a:lnTo>
                  <a:close/>
                </a:path>
              </a:pathLst>
            </a:custGeom>
            <a:solidFill>
              <a:schemeClr val="bg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17" name="Freeform 2068"/>
            <p:cNvSpPr>
              <a:spLocks/>
            </p:cNvSpPr>
            <p:nvPr/>
          </p:nvSpPr>
          <p:spPr bwMode="auto">
            <a:xfrm rot="19801437" flipH="1">
              <a:off x="3340" y="1777"/>
              <a:ext cx="185" cy="89"/>
            </a:xfrm>
            <a:custGeom>
              <a:avLst/>
              <a:gdLst>
                <a:gd name="T0" fmla="*/ 185 w 135"/>
                <a:gd name="T1" fmla="*/ 78 h 65"/>
                <a:gd name="T2" fmla="*/ 171 w 135"/>
                <a:gd name="T3" fmla="*/ 89 h 65"/>
                <a:gd name="T4" fmla="*/ 119 w 135"/>
                <a:gd name="T5" fmla="*/ 79 h 65"/>
                <a:gd name="T6" fmla="*/ 84 w 135"/>
                <a:gd name="T7" fmla="*/ 68 h 65"/>
                <a:gd name="T8" fmla="*/ 42 w 135"/>
                <a:gd name="T9" fmla="*/ 58 h 65"/>
                <a:gd name="T10" fmla="*/ 12 w 135"/>
                <a:gd name="T11" fmla="*/ 42 h 65"/>
                <a:gd name="T12" fmla="*/ 1 w 135"/>
                <a:gd name="T13" fmla="*/ 23 h 65"/>
                <a:gd name="T14" fmla="*/ 3 w 135"/>
                <a:gd name="T15" fmla="*/ 10 h 65"/>
                <a:gd name="T16" fmla="*/ 22 w 135"/>
                <a:gd name="T17" fmla="*/ 1 h 65"/>
                <a:gd name="T18" fmla="*/ 60 w 135"/>
                <a:gd name="T19" fmla="*/ 15 h 65"/>
                <a:gd name="T20" fmla="*/ 107 w 135"/>
                <a:gd name="T21" fmla="*/ 26 h 65"/>
                <a:gd name="T22" fmla="*/ 147 w 135"/>
                <a:gd name="T23" fmla="*/ 49 h 65"/>
                <a:gd name="T24" fmla="*/ 174 w 135"/>
                <a:gd name="T25" fmla="*/ 63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 h="65">
                  <a:moveTo>
                    <a:pt x="135" y="57"/>
                  </a:moveTo>
                  <a:cubicBezTo>
                    <a:pt x="133" y="59"/>
                    <a:pt x="133" y="65"/>
                    <a:pt x="125" y="65"/>
                  </a:cubicBezTo>
                  <a:cubicBezTo>
                    <a:pt x="117" y="65"/>
                    <a:pt x="98" y="60"/>
                    <a:pt x="87" y="58"/>
                  </a:cubicBezTo>
                  <a:cubicBezTo>
                    <a:pt x="76" y="55"/>
                    <a:pt x="70" y="52"/>
                    <a:pt x="61" y="50"/>
                  </a:cubicBezTo>
                  <a:cubicBezTo>
                    <a:pt x="52" y="47"/>
                    <a:pt x="40" y="45"/>
                    <a:pt x="31" y="42"/>
                  </a:cubicBezTo>
                  <a:cubicBezTo>
                    <a:pt x="21" y="38"/>
                    <a:pt x="14" y="35"/>
                    <a:pt x="9" y="31"/>
                  </a:cubicBezTo>
                  <a:cubicBezTo>
                    <a:pt x="4" y="27"/>
                    <a:pt x="3" y="21"/>
                    <a:pt x="1" y="17"/>
                  </a:cubicBezTo>
                  <a:cubicBezTo>
                    <a:pt x="0" y="13"/>
                    <a:pt x="0" y="9"/>
                    <a:pt x="2" y="7"/>
                  </a:cubicBezTo>
                  <a:cubicBezTo>
                    <a:pt x="4" y="4"/>
                    <a:pt x="10" y="0"/>
                    <a:pt x="16" y="1"/>
                  </a:cubicBezTo>
                  <a:cubicBezTo>
                    <a:pt x="23" y="2"/>
                    <a:pt x="34" y="9"/>
                    <a:pt x="44" y="11"/>
                  </a:cubicBezTo>
                  <a:cubicBezTo>
                    <a:pt x="55" y="14"/>
                    <a:pt x="68" y="14"/>
                    <a:pt x="78" y="19"/>
                  </a:cubicBezTo>
                  <a:cubicBezTo>
                    <a:pt x="88" y="23"/>
                    <a:pt x="99" y="31"/>
                    <a:pt x="107" y="36"/>
                  </a:cubicBezTo>
                  <a:cubicBezTo>
                    <a:pt x="114" y="40"/>
                    <a:pt x="124" y="44"/>
                    <a:pt x="127" y="46"/>
                  </a:cubicBezTo>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18" name="Freeform 2069"/>
            <p:cNvSpPr>
              <a:spLocks/>
            </p:cNvSpPr>
            <p:nvPr/>
          </p:nvSpPr>
          <p:spPr bwMode="auto">
            <a:xfrm flipH="1">
              <a:off x="3136" y="1845"/>
              <a:ext cx="249" cy="64"/>
            </a:xfrm>
            <a:custGeom>
              <a:avLst/>
              <a:gdLst>
                <a:gd name="T0" fmla="*/ 16 w 249"/>
                <a:gd name="T1" fmla="*/ 37 h 64"/>
                <a:gd name="T2" fmla="*/ 37 w 249"/>
                <a:gd name="T3" fmla="*/ 39 h 64"/>
                <a:gd name="T4" fmla="*/ 96 w 249"/>
                <a:gd name="T5" fmla="*/ 29 h 64"/>
                <a:gd name="T6" fmla="*/ 135 w 249"/>
                <a:gd name="T7" fmla="*/ 21 h 64"/>
                <a:gd name="T8" fmla="*/ 162 w 249"/>
                <a:gd name="T9" fmla="*/ 13 h 64"/>
                <a:gd name="T10" fmla="*/ 176 w 249"/>
                <a:gd name="T11" fmla="*/ 2 h 64"/>
                <a:gd name="T12" fmla="*/ 189 w 249"/>
                <a:gd name="T13" fmla="*/ 2 h 64"/>
                <a:gd name="T14" fmla="*/ 198 w 249"/>
                <a:gd name="T15" fmla="*/ 12 h 64"/>
                <a:gd name="T16" fmla="*/ 242 w 249"/>
                <a:gd name="T17" fmla="*/ 17 h 64"/>
                <a:gd name="T18" fmla="*/ 240 w 249"/>
                <a:gd name="T19" fmla="*/ 26 h 64"/>
                <a:gd name="T20" fmla="*/ 206 w 249"/>
                <a:gd name="T21" fmla="*/ 23 h 64"/>
                <a:gd name="T22" fmla="*/ 194 w 249"/>
                <a:gd name="T23" fmla="*/ 48 h 64"/>
                <a:gd name="T24" fmla="*/ 170 w 249"/>
                <a:gd name="T25" fmla="*/ 55 h 64"/>
                <a:gd name="T26" fmla="*/ 155 w 249"/>
                <a:gd name="T27" fmla="*/ 43 h 64"/>
                <a:gd name="T28" fmla="*/ 132 w 249"/>
                <a:gd name="T29" fmla="*/ 44 h 64"/>
                <a:gd name="T30" fmla="*/ 96 w 249"/>
                <a:gd name="T31" fmla="*/ 51 h 64"/>
                <a:gd name="T32" fmla="*/ 58 w 249"/>
                <a:gd name="T33" fmla="*/ 59 h 64"/>
                <a:gd name="T34" fmla="*/ 24 w 249"/>
                <a:gd name="T35" fmla="*/ 60 h 64"/>
                <a:gd name="T36" fmla="*/ 6 w 249"/>
                <a:gd name="T37" fmla="*/ 61 h 64"/>
                <a:gd name="T38" fmla="*/ 2 w 249"/>
                <a:gd name="T39" fmla="*/ 44 h 64"/>
                <a:gd name="T40" fmla="*/ 16 w 249"/>
                <a:gd name="T41" fmla="*/ 37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9" h="64">
                  <a:moveTo>
                    <a:pt x="16" y="37"/>
                  </a:moveTo>
                  <a:cubicBezTo>
                    <a:pt x="23" y="38"/>
                    <a:pt x="24" y="40"/>
                    <a:pt x="37" y="39"/>
                  </a:cubicBezTo>
                  <a:cubicBezTo>
                    <a:pt x="50" y="37"/>
                    <a:pt x="80" y="32"/>
                    <a:pt x="96" y="29"/>
                  </a:cubicBezTo>
                  <a:cubicBezTo>
                    <a:pt x="111" y="27"/>
                    <a:pt x="122" y="24"/>
                    <a:pt x="135" y="21"/>
                  </a:cubicBezTo>
                  <a:cubicBezTo>
                    <a:pt x="145" y="19"/>
                    <a:pt x="155" y="16"/>
                    <a:pt x="162" y="13"/>
                  </a:cubicBezTo>
                  <a:cubicBezTo>
                    <a:pt x="169" y="10"/>
                    <a:pt x="172" y="4"/>
                    <a:pt x="176" y="2"/>
                  </a:cubicBezTo>
                  <a:cubicBezTo>
                    <a:pt x="180" y="0"/>
                    <a:pt x="185" y="0"/>
                    <a:pt x="189" y="2"/>
                  </a:cubicBezTo>
                  <a:cubicBezTo>
                    <a:pt x="193" y="4"/>
                    <a:pt x="189" y="10"/>
                    <a:pt x="198" y="12"/>
                  </a:cubicBezTo>
                  <a:cubicBezTo>
                    <a:pt x="207" y="14"/>
                    <a:pt x="235" y="15"/>
                    <a:pt x="242" y="17"/>
                  </a:cubicBezTo>
                  <a:cubicBezTo>
                    <a:pt x="249" y="19"/>
                    <a:pt x="246" y="25"/>
                    <a:pt x="240" y="26"/>
                  </a:cubicBezTo>
                  <a:cubicBezTo>
                    <a:pt x="234" y="27"/>
                    <a:pt x="213" y="19"/>
                    <a:pt x="206" y="23"/>
                  </a:cubicBezTo>
                  <a:cubicBezTo>
                    <a:pt x="199" y="27"/>
                    <a:pt x="200" y="43"/>
                    <a:pt x="194" y="48"/>
                  </a:cubicBezTo>
                  <a:cubicBezTo>
                    <a:pt x="188" y="53"/>
                    <a:pt x="176" y="56"/>
                    <a:pt x="170" y="55"/>
                  </a:cubicBezTo>
                  <a:cubicBezTo>
                    <a:pt x="164" y="54"/>
                    <a:pt x="160" y="45"/>
                    <a:pt x="155" y="43"/>
                  </a:cubicBezTo>
                  <a:cubicBezTo>
                    <a:pt x="150" y="41"/>
                    <a:pt x="143" y="44"/>
                    <a:pt x="132" y="44"/>
                  </a:cubicBezTo>
                  <a:cubicBezTo>
                    <a:pt x="123" y="44"/>
                    <a:pt x="109" y="49"/>
                    <a:pt x="96" y="51"/>
                  </a:cubicBezTo>
                  <a:cubicBezTo>
                    <a:pt x="83" y="52"/>
                    <a:pt x="69" y="59"/>
                    <a:pt x="58" y="59"/>
                  </a:cubicBezTo>
                  <a:cubicBezTo>
                    <a:pt x="47" y="61"/>
                    <a:pt x="32" y="60"/>
                    <a:pt x="24" y="60"/>
                  </a:cubicBezTo>
                  <a:cubicBezTo>
                    <a:pt x="18" y="60"/>
                    <a:pt x="10" y="64"/>
                    <a:pt x="6" y="61"/>
                  </a:cubicBezTo>
                  <a:cubicBezTo>
                    <a:pt x="1" y="58"/>
                    <a:pt x="0" y="47"/>
                    <a:pt x="2" y="44"/>
                  </a:cubicBezTo>
                  <a:cubicBezTo>
                    <a:pt x="3" y="40"/>
                    <a:pt x="13" y="38"/>
                    <a:pt x="16" y="37"/>
                  </a:cubicBezTo>
                  <a:close/>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19" name="Freeform 2072"/>
            <p:cNvSpPr>
              <a:spLocks/>
            </p:cNvSpPr>
            <p:nvPr/>
          </p:nvSpPr>
          <p:spPr bwMode="auto">
            <a:xfrm flipH="1">
              <a:off x="3487" y="1512"/>
              <a:ext cx="133" cy="210"/>
            </a:xfrm>
            <a:custGeom>
              <a:avLst/>
              <a:gdLst>
                <a:gd name="T0" fmla="*/ 26 w 97"/>
                <a:gd name="T1" fmla="*/ 1 h 153"/>
                <a:gd name="T2" fmla="*/ 53 w 97"/>
                <a:gd name="T3" fmla="*/ 8 h 153"/>
                <a:gd name="T4" fmla="*/ 82 w 97"/>
                <a:gd name="T5" fmla="*/ 26 h 153"/>
                <a:gd name="T6" fmla="*/ 107 w 97"/>
                <a:gd name="T7" fmla="*/ 59 h 153"/>
                <a:gd name="T8" fmla="*/ 125 w 97"/>
                <a:gd name="T9" fmla="*/ 99 h 153"/>
                <a:gd name="T10" fmla="*/ 132 w 97"/>
                <a:gd name="T11" fmla="*/ 152 h 153"/>
                <a:gd name="T12" fmla="*/ 121 w 97"/>
                <a:gd name="T13" fmla="*/ 187 h 153"/>
                <a:gd name="T14" fmla="*/ 108 w 97"/>
                <a:gd name="T15" fmla="*/ 206 h 153"/>
                <a:gd name="T16" fmla="*/ 78 w 97"/>
                <a:gd name="T17" fmla="*/ 210 h 153"/>
                <a:gd name="T18" fmla="*/ 49 w 97"/>
                <a:gd name="T19" fmla="*/ 202 h 153"/>
                <a:gd name="T20" fmla="*/ 26 w 97"/>
                <a:gd name="T21" fmla="*/ 169 h 153"/>
                <a:gd name="T22" fmla="*/ 4 w 97"/>
                <a:gd name="T23" fmla="*/ 108 h 153"/>
                <a:gd name="T24" fmla="*/ 1 w 97"/>
                <a:gd name="T25" fmla="*/ 54 h 153"/>
                <a:gd name="T26" fmla="*/ 8 w 97"/>
                <a:gd name="T27" fmla="*/ 16 h 153"/>
                <a:gd name="T28" fmla="*/ 26 w 97"/>
                <a:gd name="T29" fmla="*/ 1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53">
                  <a:moveTo>
                    <a:pt x="19" y="1"/>
                  </a:moveTo>
                  <a:cubicBezTo>
                    <a:pt x="24" y="0"/>
                    <a:pt x="32" y="3"/>
                    <a:pt x="39" y="6"/>
                  </a:cubicBezTo>
                  <a:cubicBezTo>
                    <a:pt x="46" y="9"/>
                    <a:pt x="54" y="13"/>
                    <a:pt x="60" y="19"/>
                  </a:cubicBezTo>
                  <a:cubicBezTo>
                    <a:pt x="66" y="25"/>
                    <a:pt x="73" y="34"/>
                    <a:pt x="78" y="43"/>
                  </a:cubicBezTo>
                  <a:cubicBezTo>
                    <a:pt x="83" y="52"/>
                    <a:pt x="88" y="61"/>
                    <a:pt x="91" y="72"/>
                  </a:cubicBezTo>
                  <a:cubicBezTo>
                    <a:pt x="94" y="83"/>
                    <a:pt x="97" y="100"/>
                    <a:pt x="96" y="111"/>
                  </a:cubicBezTo>
                  <a:cubicBezTo>
                    <a:pt x="95" y="122"/>
                    <a:pt x="91" y="130"/>
                    <a:pt x="88" y="136"/>
                  </a:cubicBezTo>
                  <a:cubicBezTo>
                    <a:pt x="85" y="142"/>
                    <a:pt x="84" y="147"/>
                    <a:pt x="79" y="150"/>
                  </a:cubicBezTo>
                  <a:cubicBezTo>
                    <a:pt x="74" y="153"/>
                    <a:pt x="64" y="153"/>
                    <a:pt x="57" y="153"/>
                  </a:cubicBezTo>
                  <a:cubicBezTo>
                    <a:pt x="50" y="153"/>
                    <a:pt x="42" y="152"/>
                    <a:pt x="36" y="147"/>
                  </a:cubicBezTo>
                  <a:cubicBezTo>
                    <a:pt x="30" y="142"/>
                    <a:pt x="24" y="134"/>
                    <a:pt x="19" y="123"/>
                  </a:cubicBezTo>
                  <a:cubicBezTo>
                    <a:pt x="14" y="112"/>
                    <a:pt x="6" y="93"/>
                    <a:pt x="3" y="79"/>
                  </a:cubicBezTo>
                  <a:cubicBezTo>
                    <a:pt x="0" y="65"/>
                    <a:pt x="1" y="50"/>
                    <a:pt x="1" y="39"/>
                  </a:cubicBezTo>
                  <a:cubicBezTo>
                    <a:pt x="1" y="28"/>
                    <a:pt x="2" y="18"/>
                    <a:pt x="6" y="12"/>
                  </a:cubicBezTo>
                  <a:cubicBezTo>
                    <a:pt x="10" y="6"/>
                    <a:pt x="14" y="2"/>
                    <a:pt x="19"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20" name="Freeform 2073"/>
            <p:cNvSpPr>
              <a:spLocks/>
            </p:cNvSpPr>
            <p:nvPr/>
          </p:nvSpPr>
          <p:spPr bwMode="auto">
            <a:xfrm flipH="1">
              <a:off x="3453" y="1737"/>
              <a:ext cx="117" cy="322"/>
            </a:xfrm>
            <a:custGeom>
              <a:avLst/>
              <a:gdLst>
                <a:gd name="T0" fmla="*/ 41 w 86"/>
                <a:gd name="T1" fmla="*/ 1 h 235"/>
                <a:gd name="T2" fmla="*/ 69 w 86"/>
                <a:gd name="T3" fmla="*/ 18 h 235"/>
                <a:gd name="T4" fmla="*/ 87 w 86"/>
                <a:gd name="T5" fmla="*/ 47 h 235"/>
                <a:gd name="T6" fmla="*/ 107 w 86"/>
                <a:gd name="T7" fmla="*/ 93 h 235"/>
                <a:gd name="T8" fmla="*/ 112 w 86"/>
                <a:gd name="T9" fmla="*/ 138 h 235"/>
                <a:gd name="T10" fmla="*/ 116 w 86"/>
                <a:gd name="T11" fmla="*/ 203 h 235"/>
                <a:gd name="T12" fmla="*/ 116 w 86"/>
                <a:gd name="T13" fmla="*/ 260 h 235"/>
                <a:gd name="T14" fmla="*/ 110 w 86"/>
                <a:gd name="T15" fmla="*/ 289 h 235"/>
                <a:gd name="T16" fmla="*/ 87 w 86"/>
                <a:gd name="T17" fmla="*/ 311 h 235"/>
                <a:gd name="T18" fmla="*/ 61 w 86"/>
                <a:gd name="T19" fmla="*/ 322 h 235"/>
                <a:gd name="T20" fmla="*/ 41 w 86"/>
                <a:gd name="T21" fmla="*/ 314 h 235"/>
                <a:gd name="T22" fmla="*/ 20 w 86"/>
                <a:gd name="T23" fmla="*/ 297 h 235"/>
                <a:gd name="T24" fmla="*/ 12 w 86"/>
                <a:gd name="T25" fmla="*/ 270 h 235"/>
                <a:gd name="T26" fmla="*/ 4 w 86"/>
                <a:gd name="T27" fmla="*/ 216 h 235"/>
                <a:gd name="T28" fmla="*/ 0 w 86"/>
                <a:gd name="T29" fmla="*/ 143 h 235"/>
                <a:gd name="T30" fmla="*/ 1 w 86"/>
                <a:gd name="T31" fmla="*/ 69 h 235"/>
                <a:gd name="T32" fmla="*/ 10 w 86"/>
                <a:gd name="T33" fmla="*/ 19 h 235"/>
                <a:gd name="T34" fmla="*/ 24 w 86"/>
                <a:gd name="T35" fmla="*/ 5 h 235"/>
                <a:gd name="T36" fmla="*/ 41 w 86"/>
                <a:gd name="T37" fmla="*/ 1 h 2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235">
                  <a:moveTo>
                    <a:pt x="30" y="1"/>
                  </a:moveTo>
                  <a:cubicBezTo>
                    <a:pt x="35" y="2"/>
                    <a:pt x="45" y="8"/>
                    <a:pt x="51" y="13"/>
                  </a:cubicBezTo>
                  <a:cubicBezTo>
                    <a:pt x="57" y="18"/>
                    <a:pt x="59" y="25"/>
                    <a:pt x="64" y="34"/>
                  </a:cubicBezTo>
                  <a:cubicBezTo>
                    <a:pt x="69" y="43"/>
                    <a:pt x="76" y="57"/>
                    <a:pt x="79" y="68"/>
                  </a:cubicBezTo>
                  <a:cubicBezTo>
                    <a:pt x="82" y="79"/>
                    <a:pt x="81" y="88"/>
                    <a:pt x="82" y="101"/>
                  </a:cubicBezTo>
                  <a:cubicBezTo>
                    <a:pt x="83" y="114"/>
                    <a:pt x="85" y="133"/>
                    <a:pt x="85" y="148"/>
                  </a:cubicBezTo>
                  <a:cubicBezTo>
                    <a:pt x="85" y="163"/>
                    <a:pt x="86" y="180"/>
                    <a:pt x="85" y="190"/>
                  </a:cubicBezTo>
                  <a:cubicBezTo>
                    <a:pt x="84" y="200"/>
                    <a:pt x="84" y="205"/>
                    <a:pt x="81" y="211"/>
                  </a:cubicBezTo>
                  <a:cubicBezTo>
                    <a:pt x="78" y="217"/>
                    <a:pt x="70" y="223"/>
                    <a:pt x="64" y="227"/>
                  </a:cubicBezTo>
                  <a:cubicBezTo>
                    <a:pt x="58" y="231"/>
                    <a:pt x="51" y="235"/>
                    <a:pt x="45" y="235"/>
                  </a:cubicBezTo>
                  <a:cubicBezTo>
                    <a:pt x="39" y="235"/>
                    <a:pt x="35" y="232"/>
                    <a:pt x="30" y="229"/>
                  </a:cubicBezTo>
                  <a:cubicBezTo>
                    <a:pt x="25" y="226"/>
                    <a:pt x="18" y="222"/>
                    <a:pt x="15" y="217"/>
                  </a:cubicBezTo>
                  <a:cubicBezTo>
                    <a:pt x="12" y="212"/>
                    <a:pt x="11" y="207"/>
                    <a:pt x="9" y="197"/>
                  </a:cubicBezTo>
                  <a:cubicBezTo>
                    <a:pt x="7" y="187"/>
                    <a:pt x="4" y="173"/>
                    <a:pt x="3" y="158"/>
                  </a:cubicBezTo>
                  <a:cubicBezTo>
                    <a:pt x="2" y="143"/>
                    <a:pt x="0" y="122"/>
                    <a:pt x="0" y="104"/>
                  </a:cubicBezTo>
                  <a:cubicBezTo>
                    <a:pt x="0" y="86"/>
                    <a:pt x="0" y="65"/>
                    <a:pt x="1" y="50"/>
                  </a:cubicBezTo>
                  <a:cubicBezTo>
                    <a:pt x="2" y="35"/>
                    <a:pt x="4" y="22"/>
                    <a:pt x="7" y="14"/>
                  </a:cubicBezTo>
                  <a:cubicBezTo>
                    <a:pt x="10" y="6"/>
                    <a:pt x="14" y="6"/>
                    <a:pt x="18" y="4"/>
                  </a:cubicBezTo>
                  <a:cubicBezTo>
                    <a:pt x="22" y="2"/>
                    <a:pt x="25" y="0"/>
                    <a:pt x="30"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21" name="Freeform 2074"/>
            <p:cNvSpPr>
              <a:spLocks/>
            </p:cNvSpPr>
            <p:nvPr/>
          </p:nvSpPr>
          <p:spPr bwMode="auto">
            <a:xfrm rot="1061454" flipH="1">
              <a:off x="3466" y="1537"/>
              <a:ext cx="62" cy="20"/>
            </a:xfrm>
            <a:custGeom>
              <a:avLst/>
              <a:gdLst>
                <a:gd name="T0" fmla="*/ 0 w 45"/>
                <a:gd name="T1" fmla="*/ 0 h 15"/>
                <a:gd name="T2" fmla="*/ 62 w 45"/>
                <a:gd name="T3" fmla="*/ 4 h 15"/>
                <a:gd name="T4" fmla="*/ 62 w 45"/>
                <a:gd name="T5" fmla="*/ 20 h 15"/>
                <a:gd name="T6" fmla="*/ 0 w 45"/>
                <a:gd name="T7" fmla="*/ 16 h 15"/>
                <a:gd name="T8" fmla="*/ 0 w 45"/>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5">
                  <a:moveTo>
                    <a:pt x="0" y="0"/>
                  </a:moveTo>
                  <a:lnTo>
                    <a:pt x="45" y="3"/>
                  </a:lnTo>
                  <a:lnTo>
                    <a:pt x="45" y="15"/>
                  </a:lnTo>
                  <a:lnTo>
                    <a:pt x="0" y="12"/>
                  </a:lnTo>
                  <a:lnTo>
                    <a:pt x="0" y="0"/>
                  </a:ln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22" name="Freeform 2075"/>
            <p:cNvSpPr>
              <a:spLocks/>
            </p:cNvSpPr>
            <p:nvPr/>
          </p:nvSpPr>
          <p:spPr bwMode="auto">
            <a:xfrm flipH="1">
              <a:off x="3350" y="2032"/>
              <a:ext cx="152" cy="386"/>
            </a:xfrm>
            <a:custGeom>
              <a:avLst/>
              <a:gdLst>
                <a:gd name="T0" fmla="*/ 5 w 111"/>
                <a:gd name="T1" fmla="*/ 29 h 282"/>
                <a:gd name="T2" fmla="*/ 38 w 111"/>
                <a:gd name="T3" fmla="*/ 60 h 282"/>
                <a:gd name="T4" fmla="*/ 73 w 111"/>
                <a:gd name="T5" fmla="*/ 94 h 282"/>
                <a:gd name="T6" fmla="*/ 110 w 111"/>
                <a:gd name="T7" fmla="*/ 152 h 282"/>
                <a:gd name="T8" fmla="*/ 126 w 111"/>
                <a:gd name="T9" fmla="*/ 197 h 282"/>
                <a:gd name="T10" fmla="*/ 126 w 111"/>
                <a:gd name="T11" fmla="*/ 241 h 282"/>
                <a:gd name="T12" fmla="*/ 116 w 111"/>
                <a:gd name="T13" fmla="*/ 282 h 282"/>
                <a:gd name="T14" fmla="*/ 104 w 111"/>
                <a:gd name="T15" fmla="*/ 324 h 282"/>
                <a:gd name="T16" fmla="*/ 93 w 111"/>
                <a:gd name="T17" fmla="*/ 349 h 282"/>
                <a:gd name="T18" fmla="*/ 88 w 111"/>
                <a:gd name="T19" fmla="*/ 365 h 282"/>
                <a:gd name="T20" fmla="*/ 88 w 111"/>
                <a:gd name="T21" fmla="*/ 382 h 282"/>
                <a:gd name="T22" fmla="*/ 104 w 111"/>
                <a:gd name="T23" fmla="*/ 381 h 282"/>
                <a:gd name="T24" fmla="*/ 110 w 111"/>
                <a:gd name="T25" fmla="*/ 349 h 282"/>
                <a:gd name="T26" fmla="*/ 121 w 111"/>
                <a:gd name="T27" fmla="*/ 333 h 282"/>
                <a:gd name="T28" fmla="*/ 130 w 111"/>
                <a:gd name="T29" fmla="*/ 308 h 282"/>
                <a:gd name="T30" fmla="*/ 145 w 111"/>
                <a:gd name="T31" fmla="*/ 261 h 282"/>
                <a:gd name="T32" fmla="*/ 151 w 111"/>
                <a:gd name="T33" fmla="*/ 238 h 282"/>
                <a:gd name="T34" fmla="*/ 149 w 111"/>
                <a:gd name="T35" fmla="*/ 201 h 282"/>
                <a:gd name="T36" fmla="*/ 137 w 111"/>
                <a:gd name="T37" fmla="*/ 159 h 282"/>
                <a:gd name="T38" fmla="*/ 118 w 111"/>
                <a:gd name="T39" fmla="*/ 110 h 282"/>
                <a:gd name="T40" fmla="*/ 92 w 111"/>
                <a:gd name="T41" fmla="*/ 68 h 282"/>
                <a:gd name="T42" fmla="*/ 68 w 111"/>
                <a:gd name="T43" fmla="*/ 36 h 282"/>
                <a:gd name="T44" fmla="*/ 48 w 111"/>
                <a:gd name="T45" fmla="*/ 16 h 282"/>
                <a:gd name="T46" fmla="*/ 36 w 111"/>
                <a:gd name="T47" fmla="*/ 7 h 282"/>
                <a:gd name="T48" fmla="*/ 18 w 111"/>
                <a:gd name="T49" fmla="*/ 0 h 282"/>
                <a:gd name="T50" fmla="*/ 7 w 111"/>
                <a:gd name="T51" fmla="*/ 11 h 282"/>
                <a:gd name="T52" fmla="*/ 5 w 111"/>
                <a:gd name="T53" fmla="*/ 29 h 2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1" h="282">
                  <a:moveTo>
                    <a:pt x="4" y="21"/>
                  </a:moveTo>
                  <a:cubicBezTo>
                    <a:pt x="8" y="27"/>
                    <a:pt x="20" y="36"/>
                    <a:pt x="28" y="44"/>
                  </a:cubicBezTo>
                  <a:cubicBezTo>
                    <a:pt x="36" y="52"/>
                    <a:pt x="44" y="58"/>
                    <a:pt x="53" y="69"/>
                  </a:cubicBezTo>
                  <a:cubicBezTo>
                    <a:pt x="62" y="80"/>
                    <a:pt x="74" y="99"/>
                    <a:pt x="80" y="111"/>
                  </a:cubicBezTo>
                  <a:cubicBezTo>
                    <a:pt x="86" y="123"/>
                    <a:pt x="90" y="133"/>
                    <a:pt x="92" y="144"/>
                  </a:cubicBezTo>
                  <a:cubicBezTo>
                    <a:pt x="94" y="155"/>
                    <a:pt x="93" y="166"/>
                    <a:pt x="92" y="176"/>
                  </a:cubicBezTo>
                  <a:cubicBezTo>
                    <a:pt x="91" y="186"/>
                    <a:pt x="88" y="196"/>
                    <a:pt x="85" y="206"/>
                  </a:cubicBezTo>
                  <a:cubicBezTo>
                    <a:pt x="82" y="216"/>
                    <a:pt x="79" y="229"/>
                    <a:pt x="76" y="237"/>
                  </a:cubicBezTo>
                  <a:cubicBezTo>
                    <a:pt x="73" y="245"/>
                    <a:pt x="70" y="250"/>
                    <a:pt x="68" y="255"/>
                  </a:cubicBezTo>
                  <a:cubicBezTo>
                    <a:pt x="66" y="260"/>
                    <a:pt x="65" y="263"/>
                    <a:pt x="64" y="267"/>
                  </a:cubicBezTo>
                  <a:cubicBezTo>
                    <a:pt x="63" y="271"/>
                    <a:pt x="62" y="277"/>
                    <a:pt x="64" y="279"/>
                  </a:cubicBezTo>
                  <a:cubicBezTo>
                    <a:pt x="66" y="281"/>
                    <a:pt x="73" y="282"/>
                    <a:pt x="76" y="278"/>
                  </a:cubicBezTo>
                  <a:cubicBezTo>
                    <a:pt x="79" y="274"/>
                    <a:pt x="78" y="261"/>
                    <a:pt x="80" y="255"/>
                  </a:cubicBezTo>
                  <a:cubicBezTo>
                    <a:pt x="82" y="249"/>
                    <a:pt x="85" y="248"/>
                    <a:pt x="88" y="243"/>
                  </a:cubicBezTo>
                  <a:cubicBezTo>
                    <a:pt x="91" y="238"/>
                    <a:pt x="92" y="234"/>
                    <a:pt x="95" y="225"/>
                  </a:cubicBezTo>
                  <a:cubicBezTo>
                    <a:pt x="98" y="216"/>
                    <a:pt x="104" y="199"/>
                    <a:pt x="106" y="191"/>
                  </a:cubicBezTo>
                  <a:cubicBezTo>
                    <a:pt x="108" y="183"/>
                    <a:pt x="109" y="181"/>
                    <a:pt x="110" y="174"/>
                  </a:cubicBezTo>
                  <a:cubicBezTo>
                    <a:pt x="111" y="167"/>
                    <a:pt x="111" y="157"/>
                    <a:pt x="109" y="147"/>
                  </a:cubicBezTo>
                  <a:cubicBezTo>
                    <a:pt x="107" y="137"/>
                    <a:pt x="104" y="127"/>
                    <a:pt x="100" y="116"/>
                  </a:cubicBezTo>
                  <a:cubicBezTo>
                    <a:pt x="96" y="105"/>
                    <a:pt x="91" y="91"/>
                    <a:pt x="86" y="80"/>
                  </a:cubicBezTo>
                  <a:cubicBezTo>
                    <a:pt x="81" y="69"/>
                    <a:pt x="73" y="59"/>
                    <a:pt x="67" y="50"/>
                  </a:cubicBezTo>
                  <a:cubicBezTo>
                    <a:pt x="61" y="41"/>
                    <a:pt x="55" y="32"/>
                    <a:pt x="50" y="26"/>
                  </a:cubicBezTo>
                  <a:cubicBezTo>
                    <a:pt x="45" y="20"/>
                    <a:pt x="39" y="15"/>
                    <a:pt x="35" y="12"/>
                  </a:cubicBezTo>
                  <a:cubicBezTo>
                    <a:pt x="31" y="9"/>
                    <a:pt x="30" y="7"/>
                    <a:pt x="26" y="5"/>
                  </a:cubicBezTo>
                  <a:cubicBezTo>
                    <a:pt x="22" y="3"/>
                    <a:pt x="16" y="0"/>
                    <a:pt x="13" y="0"/>
                  </a:cubicBezTo>
                  <a:cubicBezTo>
                    <a:pt x="10" y="0"/>
                    <a:pt x="6" y="4"/>
                    <a:pt x="5" y="8"/>
                  </a:cubicBezTo>
                  <a:cubicBezTo>
                    <a:pt x="4" y="12"/>
                    <a:pt x="0" y="15"/>
                    <a:pt x="4" y="2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23" name="Freeform 2076"/>
            <p:cNvSpPr>
              <a:spLocks/>
            </p:cNvSpPr>
            <p:nvPr/>
          </p:nvSpPr>
          <p:spPr bwMode="auto">
            <a:xfrm flipH="1">
              <a:off x="3492" y="2033"/>
              <a:ext cx="108" cy="366"/>
            </a:xfrm>
            <a:custGeom>
              <a:avLst/>
              <a:gdLst>
                <a:gd name="T0" fmla="*/ 92 w 79"/>
                <a:gd name="T1" fmla="*/ 27 h 267"/>
                <a:gd name="T2" fmla="*/ 77 w 79"/>
                <a:gd name="T3" fmla="*/ 60 h 267"/>
                <a:gd name="T4" fmla="*/ 71 w 79"/>
                <a:gd name="T5" fmla="*/ 89 h 267"/>
                <a:gd name="T6" fmla="*/ 55 w 79"/>
                <a:gd name="T7" fmla="*/ 133 h 267"/>
                <a:gd name="T8" fmla="*/ 46 w 79"/>
                <a:gd name="T9" fmla="*/ 162 h 267"/>
                <a:gd name="T10" fmla="*/ 40 w 79"/>
                <a:gd name="T11" fmla="*/ 175 h 267"/>
                <a:gd name="T12" fmla="*/ 27 w 79"/>
                <a:gd name="T13" fmla="*/ 204 h 267"/>
                <a:gd name="T14" fmla="*/ 26 w 79"/>
                <a:gd name="T15" fmla="*/ 219 h 267"/>
                <a:gd name="T16" fmla="*/ 27 w 79"/>
                <a:gd name="T17" fmla="*/ 245 h 267"/>
                <a:gd name="T18" fmla="*/ 38 w 79"/>
                <a:gd name="T19" fmla="*/ 265 h 267"/>
                <a:gd name="T20" fmla="*/ 60 w 79"/>
                <a:gd name="T21" fmla="*/ 295 h 267"/>
                <a:gd name="T22" fmla="*/ 81 w 79"/>
                <a:gd name="T23" fmla="*/ 328 h 267"/>
                <a:gd name="T24" fmla="*/ 104 w 79"/>
                <a:gd name="T25" fmla="*/ 347 h 267"/>
                <a:gd name="T26" fmla="*/ 105 w 79"/>
                <a:gd name="T27" fmla="*/ 363 h 267"/>
                <a:gd name="T28" fmla="*/ 92 w 79"/>
                <a:gd name="T29" fmla="*/ 361 h 267"/>
                <a:gd name="T30" fmla="*/ 72 w 79"/>
                <a:gd name="T31" fmla="*/ 355 h 267"/>
                <a:gd name="T32" fmla="*/ 67 w 79"/>
                <a:gd name="T33" fmla="*/ 340 h 267"/>
                <a:gd name="T34" fmla="*/ 59 w 79"/>
                <a:gd name="T35" fmla="*/ 322 h 267"/>
                <a:gd name="T36" fmla="*/ 46 w 79"/>
                <a:gd name="T37" fmla="*/ 303 h 267"/>
                <a:gd name="T38" fmla="*/ 19 w 79"/>
                <a:gd name="T39" fmla="*/ 274 h 267"/>
                <a:gd name="T40" fmla="*/ 5 w 79"/>
                <a:gd name="T41" fmla="*/ 241 h 267"/>
                <a:gd name="T42" fmla="*/ 1 w 79"/>
                <a:gd name="T43" fmla="*/ 228 h 267"/>
                <a:gd name="T44" fmla="*/ 3 w 79"/>
                <a:gd name="T45" fmla="*/ 200 h 267"/>
                <a:gd name="T46" fmla="*/ 18 w 79"/>
                <a:gd name="T47" fmla="*/ 151 h 267"/>
                <a:gd name="T48" fmla="*/ 27 w 79"/>
                <a:gd name="T49" fmla="*/ 104 h 267"/>
                <a:gd name="T50" fmla="*/ 44 w 79"/>
                <a:gd name="T51" fmla="*/ 40 h 267"/>
                <a:gd name="T52" fmla="*/ 59 w 79"/>
                <a:gd name="T53" fmla="*/ 11 h 267"/>
                <a:gd name="T54" fmla="*/ 75 w 79"/>
                <a:gd name="T55" fmla="*/ 1 h 267"/>
                <a:gd name="T56" fmla="*/ 92 w 79"/>
                <a:gd name="T57" fmla="*/ 7 h 267"/>
                <a:gd name="T58" fmla="*/ 92 w 79"/>
                <a:gd name="T59" fmla="*/ 27 h 2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9" h="267">
                  <a:moveTo>
                    <a:pt x="67" y="20"/>
                  </a:moveTo>
                  <a:cubicBezTo>
                    <a:pt x="65" y="26"/>
                    <a:pt x="58" y="37"/>
                    <a:pt x="56" y="44"/>
                  </a:cubicBezTo>
                  <a:cubicBezTo>
                    <a:pt x="54" y="51"/>
                    <a:pt x="55" y="56"/>
                    <a:pt x="52" y="65"/>
                  </a:cubicBezTo>
                  <a:cubicBezTo>
                    <a:pt x="49" y="74"/>
                    <a:pt x="43" y="88"/>
                    <a:pt x="40" y="97"/>
                  </a:cubicBezTo>
                  <a:cubicBezTo>
                    <a:pt x="37" y="106"/>
                    <a:pt x="36" y="113"/>
                    <a:pt x="34" y="118"/>
                  </a:cubicBezTo>
                  <a:cubicBezTo>
                    <a:pt x="32" y="123"/>
                    <a:pt x="31" y="123"/>
                    <a:pt x="29" y="128"/>
                  </a:cubicBezTo>
                  <a:cubicBezTo>
                    <a:pt x="27" y="133"/>
                    <a:pt x="22" y="144"/>
                    <a:pt x="20" y="149"/>
                  </a:cubicBezTo>
                  <a:cubicBezTo>
                    <a:pt x="18" y="154"/>
                    <a:pt x="19" y="155"/>
                    <a:pt x="19" y="160"/>
                  </a:cubicBezTo>
                  <a:cubicBezTo>
                    <a:pt x="19" y="165"/>
                    <a:pt x="19" y="174"/>
                    <a:pt x="20" y="179"/>
                  </a:cubicBezTo>
                  <a:cubicBezTo>
                    <a:pt x="21" y="184"/>
                    <a:pt x="24" y="187"/>
                    <a:pt x="28" y="193"/>
                  </a:cubicBezTo>
                  <a:cubicBezTo>
                    <a:pt x="32" y="199"/>
                    <a:pt x="39" y="207"/>
                    <a:pt x="44" y="215"/>
                  </a:cubicBezTo>
                  <a:cubicBezTo>
                    <a:pt x="49" y="223"/>
                    <a:pt x="54" y="233"/>
                    <a:pt x="59" y="239"/>
                  </a:cubicBezTo>
                  <a:cubicBezTo>
                    <a:pt x="64" y="245"/>
                    <a:pt x="73" y="249"/>
                    <a:pt x="76" y="253"/>
                  </a:cubicBezTo>
                  <a:cubicBezTo>
                    <a:pt x="79" y="257"/>
                    <a:pt x="78" y="263"/>
                    <a:pt x="77" y="265"/>
                  </a:cubicBezTo>
                  <a:cubicBezTo>
                    <a:pt x="76" y="267"/>
                    <a:pt x="71" y="264"/>
                    <a:pt x="67" y="263"/>
                  </a:cubicBezTo>
                  <a:cubicBezTo>
                    <a:pt x="63" y="262"/>
                    <a:pt x="56" y="262"/>
                    <a:pt x="53" y="259"/>
                  </a:cubicBezTo>
                  <a:cubicBezTo>
                    <a:pt x="50" y="256"/>
                    <a:pt x="51" y="252"/>
                    <a:pt x="49" y="248"/>
                  </a:cubicBezTo>
                  <a:cubicBezTo>
                    <a:pt x="47" y="244"/>
                    <a:pt x="45" y="239"/>
                    <a:pt x="43" y="235"/>
                  </a:cubicBezTo>
                  <a:cubicBezTo>
                    <a:pt x="41" y="231"/>
                    <a:pt x="39" y="227"/>
                    <a:pt x="34" y="221"/>
                  </a:cubicBezTo>
                  <a:cubicBezTo>
                    <a:pt x="29" y="215"/>
                    <a:pt x="19" y="208"/>
                    <a:pt x="14" y="200"/>
                  </a:cubicBezTo>
                  <a:cubicBezTo>
                    <a:pt x="9" y="192"/>
                    <a:pt x="6" y="182"/>
                    <a:pt x="4" y="176"/>
                  </a:cubicBezTo>
                  <a:cubicBezTo>
                    <a:pt x="2" y="170"/>
                    <a:pt x="1" y="171"/>
                    <a:pt x="1" y="166"/>
                  </a:cubicBezTo>
                  <a:cubicBezTo>
                    <a:pt x="1" y="161"/>
                    <a:pt x="0" y="155"/>
                    <a:pt x="2" y="146"/>
                  </a:cubicBezTo>
                  <a:cubicBezTo>
                    <a:pt x="4" y="137"/>
                    <a:pt x="10" y="122"/>
                    <a:pt x="13" y="110"/>
                  </a:cubicBezTo>
                  <a:cubicBezTo>
                    <a:pt x="16" y="98"/>
                    <a:pt x="17" y="89"/>
                    <a:pt x="20" y="76"/>
                  </a:cubicBezTo>
                  <a:cubicBezTo>
                    <a:pt x="23" y="63"/>
                    <a:pt x="28" y="40"/>
                    <a:pt x="32" y="29"/>
                  </a:cubicBezTo>
                  <a:cubicBezTo>
                    <a:pt x="36" y="18"/>
                    <a:pt x="39" y="13"/>
                    <a:pt x="43" y="8"/>
                  </a:cubicBezTo>
                  <a:cubicBezTo>
                    <a:pt x="47" y="3"/>
                    <a:pt x="51" y="2"/>
                    <a:pt x="55" y="1"/>
                  </a:cubicBezTo>
                  <a:cubicBezTo>
                    <a:pt x="59" y="0"/>
                    <a:pt x="65" y="2"/>
                    <a:pt x="67" y="5"/>
                  </a:cubicBezTo>
                  <a:cubicBezTo>
                    <a:pt x="69" y="8"/>
                    <a:pt x="69" y="14"/>
                    <a:pt x="67" y="20"/>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24" name="Freeform 2077"/>
            <p:cNvSpPr>
              <a:spLocks/>
            </p:cNvSpPr>
            <p:nvPr/>
          </p:nvSpPr>
          <p:spPr bwMode="auto">
            <a:xfrm flipH="1">
              <a:off x="3291" y="2379"/>
              <a:ext cx="123" cy="42"/>
            </a:xfrm>
            <a:custGeom>
              <a:avLst/>
              <a:gdLst>
                <a:gd name="T0" fmla="*/ 21 w 90"/>
                <a:gd name="T1" fmla="*/ 19 h 31"/>
                <a:gd name="T2" fmla="*/ 37 w 90"/>
                <a:gd name="T3" fmla="*/ 9 h 31"/>
                <a:gd name="T4" fmla="*/ 66 w 90"/>
                <a:gd name="T5" fmla="*/ 5 h 31"/>
                <a:gd name="T6" fmla="*/ 96 w 90"/>
                <a:gd name="T7" fmla="*/ 5 h 31"/>
                <a:gd name="T8" fmla="*/ 115 w 90"/>
                <a:gd name="T9" fmla="*/ 3 h 31"/>
                <a:gd name="T10" fmla="*/ 123 w 90"/>
                <a:gd name="T11" fmla="*/ 18 h 31"/>
                <a:gd name="T12" fmla="*/ 115 w 90"/>
                <a:gd name="T13" fmla="*/ 34 h 31"/>
                <a:gd name="T14" fmla="*/ 98 w 90"/>
                <a:gd name="T15" fmla="*/ 42 h 31"/>
                <a:gd name="T16" fmla="*/ 78 w 90"/>
                <a:gd name="T17" fmla="*/ 34 h 31"/>
                <a:gd name="T18" fmla="*/ 57 w 90"/>
                <a:gd name="T19" fmla="*/ 34 h 31"/>
                <a:gd name="T20" fmla="*/ 33 w 90"/>
                <a:gd name="T21" fmla="*/ 31 h 31"/>
                <a:gd name="T22" fmla="*/ 8 w 90"/>
                <a:gd name="T23" fmla="*/ 35 h 31"/>
                <a:gd name="T24" fmla="*/ 1 w 90"/>
                <a:gd name="T25" fmla="*/ 23 h 31"/>
                <a:gd name="T26" fmla="*/ 21 w 90"/>
                <a:gd name="T27" fmla="*/ 19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 h="31">
                  <a:moveTo>
                    <a:pt x="15" y="14"/>
                  </a:moveTo>
                  <a:cubicBezTo>
                    <a:pt x="19" y="12"/>
                    <a:pt x="22" y="9"/>
                    <a:pt x="27" y="7"/>
                  </a:cubicBezTo>
                  <a:cubicBezTo>
                    <a:pt x="32" y="5"/>
                    <a:pt x="41" y="4"/>
                    <a:pt x="48" y="4"/>
                  </a:cubicBezTo>
                  <a:cubicBezTo>
                    <a:pt x="55" y="4"/>
                    <a:pt x="64" y="4"/>
                    <a:pt x="70" y="4"/>
                  </a:cubicBezTo>
                  <a:cubicBezTo>
                    <a:pt x="76" y="4"/>
                    <a:pt x="81" y="0"/>
                    <a:pt x="84" y="2"/>
                  </a:cubicBezTo>
                  <a:cubicBezTo>
                    <a:pt x="87" y="4"/>
                    <a:pt x="90" y="9"/>
                    <a:pt x="90" y="13"/>
                  </a:cubicBezTo>
                  <a:cubicBezTo>
                    <a:pt x="90" y="17"/>
                    <a:pt x="87" y="22"/>
                    <a:pt x="84" y="25"/>
                  </a:cubicBezTo>
                  <a:cubicBezTo>
                    <a:pt x="81" y="28"/>
                    <a:pt x="76" y="31"/>
                    <a:pt x="72" y="31"/>
                  </a:cubicBezTo>
                  <a:cubicBezTo>
                    <a:pt x="68" y="31"/>
                    <a:pt x="62" y="26"/>
                    <a:pt x="57" y="25"/>
                  </a:cubicBezTo>
                  <a:cubicBezTo>
                    <a:pt x="52" y="24"/>
                    <a:pt x="47" y="25"/>
                    <a:pt x="42" y="25"/>
                  </a:cubicBezTo>
                  <a:cubicBezTo>
                    <a:pt x="37" y="25"/>
                    <a:pt x="30" y="23"/>
                    <a:pt x="24" y="23"/>
                  </a:cubicBezTo>
                  <a:cubicBezTo>
                    <a:pt x="18" y="23"/>
                    <a:pt x="10" y="27"/>
                    <a:pt x="6" y="26"/>
                  </a:cubicBezTo>
                  <a:cubicBezTo>
                    <a:pt x="2" y="25"/>
                    <a:pt x="0" y="19"/>
                    <a:pt x="1" y="17"/>
                  </a:cubicBezTo>
                  <a:cubicBezTo>
                    <a:pt x="2" y="15"/>
                    <a:pt x="11" y="16"/>
                    <a:pt x="15" y="14"/>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25" name="Freeform 2078"/>
            <p:cNvSpPr>
              <a:spLocks/>
            </p:cNvSpPr>
            <p:nvPr/>
          </p:nvSpPr>
          <p:spPr bwMode="auto">
            <a:xfrm flipH="1">
              <a:off x="3495" y="2383"/>
              <a:ext cx="145" cy="45"/>
            </a:xfrm>
            <a:custGeom>
              <a:avLst/>
              <a:gdLst>
                <a:gd name="T0" fmla="*/ 21 w 106"/>
                <a:gd name="T1" fmla="*/ 15 h 33"/>
                <a:gd name="T2" fmla="*/ 0 w 106"/>
                <a:gd name="T3" fmla="*/ 26 h 33"/>
                <a:gd name="T4" fmla="*/ 21 w 106"/>
                <a:gd name="T5" fmla="*/ 42 h 33"/>
                <a:gd name="T6" fmla="*/ 38 w 106"/>
                <a:gd name="T7" fmla="*/ 44 h 33"/>
                <a:gd name="T8" fmla="*/ 67 w 106"/>
                <a:gd name="T9" fmla="*/ 34 h 33"/>
                <a:gd name="T10" fmla="*/ 79 w 106"/>
                <a:gd name="T11" fmla="*/ 27 h 33"/>
                <a:gd name="T12" fmla="*/ 92 w 106"/>
                <a:gd name="T13" fmla="*/ 22 h 33"/>
                <a:gd name="T14" fmla="*/ 108 w 106"/>
                <a:gd name="T15" fmla="*/ 18 h 33"/>
                <a:gd name="T16" fmla="*/ 131 w 106"/>
                <a:gd name="T17" fmla="*/ 18 h 33"/>
                <a:gd name="T18" fmla="*/ 145 w 106"/>
                <a:gd name="T19" fmla="*/ 14 h 33"/>
                <a:gd name="T20" fmla="*/ 131 w 106"/>
                <a:gd name="T21" fmla="*/ 1 h 33"/>
                <a:gd name="T22" fmla="*/ 116 w 106"/>
                <a:gd name="T23" fmla="*/ 1 h 33"/>
                <a:gd name="T24" fmla="*/ 90 w 106"/>
                <a:gd name="T25" fmla="*/ 5 h 33"/>
                <a:gd name="T26" fmla="*/ 63 w 106"/>
                <a:gd name="T27" fmla="*/ 5 h 33"/>
                <a:gd name="T28" fmla="*/ 41 w 106"/>
                <a:gd name="T29" fmla="*/ 14 h 33"/>
                <a:gd name="T30" fmla="*/ 21 w 106"/>
                <a:gd name="T31" fmla="*/ 15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6" h="33">
                  <a:moveTo>
                    <a:pt x="15" y="11"/>
                  </a:moveTo>
                  <a:cubicBezTo>
                    <a:pt x="10" y="12"/>
                    <a:pt x="0" y="16"/>
                    <a:pt x="0" y="19"/>
                  </a:cubicBezTo>
                  <a:cubicBezTo>
                    <a:pt x="0" y="22"/>
                    <a:pt x="11" y="29"/>
                    <a:pt x="15" y="31"/>
                  </a:cubicBezTo>
                  <a:cubicBezTo>
                    <a:pt x="19" y="33"/>
                    <a:pt x="22" y="33"/>
                    <a:pt x="28" y="32"/>
                  </a:cubicBezTo>
                  <a:cubicBezTo>
                    <a:pt x="34" y="31"/>
                    <a:pt x="44" y="27"/>
                    <a:pt x="49" y="25"/>
                  </a:cubicBezTo>
                  <a:cubicBezTo>
                    <a:pt x="54" y="23"/>
                    <a:pt x="55" y="21"/>
                    <a:pt x="58" y="20"/>
                  </a:cubicBezTo>
                  <a:cubicBezTo>
                    <a:pt x="61" y="19"/>
                    <a:pt x="64" y="17"/>
                    <a:pt x="67" y="16"/>
                  </a:cubicBezTo>
                  <a:cubicBezTo>
                    <a:pt x="70" y="15"/>
                    <a:pt x="74" y="13"/>
                    <a:pt x="79" y="13"/>
                  </a:cubicBezTo>
                  <a:cubicBezTo>
                    <a:pt x="84" y="13"/>
                    <a:pt x="92" y="13"/>
                    <a:pt x="96" y="13"/>
                  </a:cubicBezTo>
                  <a:cubicBezTo>
                    <a:pt x="100" y="13"/>
                    <a:pt x="106" y="12"/>
                    <a:pt x="106" y="10"/>
                  </a:cubicBezTo>
                  <a:cubicBezTo>
                    <a:pt x="106" y="8"/>
                    <a:pt x="99" y="2"/>
                    <a:pt x="96" y="1"/>
                  </a:cubicBezTo>
                  <a:cubicBezTo>
                    <a:pt x="93" y="0"/>
                    <a:pt x="90" y="1"/>
                    <a:pt x="85" y="1"/>
                  </a:cubicBezTo>
                  <a:cubicBezTo>
                    <a:pt x="80" y="1"/>
                    <a:pt x="72" y="4"/>
                    <a:pt x="66" y="4"/>
                  </a:cubicBezTo>
                  <a:cubicBezTo>
                    <a:pt x="60" y="4"/>
                    <a:pt x="52" y="3"/>
                    <a:pt x="46" y="4"/>
                  </a:cubicBezTo>
                  <a:cubicBezTo>
                    <a:pt x="40" y="5"/>
                    <a:pt x="35" y="9"/>
                    <a:pt x="30" y="10"/>
                  </a:cubicBezTo>
                  <a:cubicBezTo>
                    <a:pt x="25" y="11"/>
                    <a:pt x="19" y="10"/>
                    <a:pt x="15" y="1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26" name="Freeform 2080"/>
            <p:cNvSpPr>
              <a:spLocks/>
            </p:cNvSpPr>
            <p:nvPr/>
          </p:nvSpPr>
          <p:spPr bwMode="auto">
            <a:xfrm>
              <a:off x="3531" y="1739"/>
              <a:ext cx="177" cy="248"/>
            </a:xfrm>
            <a:custGeom>
              <a:avLst/>
              <a:gdLst>
                <a:gd name="T0" fmla="*/ 8 w 129"/>
                <a:gd name="T1" fmla="*/ 4 h 181"/>
                <a:gd name="T2" fmla="*/ 55 w 129"/>
                <a:gd name="T3" fmla="*/ 8 h 181"/>
                <a:gd name="T4" fmla="*/ 88 w 129"/>
                <a:gd name="T5" fmla="*/ 15 h 181"/>
                <a:gd name="T6" fmla="*/ 108 w 129"/>
                <a:gd name="T7" fmla="*/ 27 h 181"/>
                <a:gd name="T8" fmla="*/ 140 w 129"/>
                <a:gd name="T9" fmla="*/ 45 h 181"/>
                <a:gd name="T10" fmla="*/ 161 w 129"/>
                <a:gd name="T11" fmla="*/ 60 h 181"/>
                <a:gd name="T12" fmla="*/ 173 w 129"/>
                <a:gd name="T13" fmla="*/ 82 h 181"/>
                <a:gd name="T14" fmla="*/ 177 w 129"/>
                <a:gd name="T15" fmla="*/ 97 h 181"/>
                <a:gd name="T16" fmla="*/ 170 w 129"/>
                <a:gd name="T17" fmla="*/ 110 h 181"/>
                <a:gd name="T18" fmla="*/ 158 w 129"/>
                <a:gd name="T19" fmla="*/ 136 h 181"/>
                <a:gd name="T20" fmla="*/ 132 w 129"/>
                <a:gd name="T21" fmla="*/ 155 h 181"/>
                <a:gd name="T22" fmla="*/ 107 w 129"/>
                <a:gd name="T23" fmla="*/ 169 h 181"/>
                <a:gd name="T24" fmla="*/ 84 w 129"/>
                <a:gd name="T25" fmla="*/ 184 h 181"/>
                <a:gd name="T26" fmla="*/ 63 w 129"/>
                <a:gd name="T27" fmla="*/ 185 h 181"/>
                <a:gd name="T28" fmla="*/ 51 w 129"/>
                <a:gd name="T29" fmla="*/ 200 h 181"/>
                <a:gd name="T30" fmla="*/ 74 w 129"/>
                <a:gd name="T31" fmla="*/ 208 h 181"/>
                <a:gd name="T32" fmla="*/ 107 w 129"/>
                <a:gd name="T33" fmla="*/ 218 h 181"/>
                <a:gd name="T34" fmla="*/ 121 w 129"/>
                <a:gd name="T35" fmla="*/ 225 h 181"/>
                <a:gd name="T36" fmla="*/ 141 w 129"/>
                <a:gd name="T37" fmla="*/ 233 h 181"/>
                <a:gd name="T38" fmla="*/ 121 w 129"/>
                <a:gd name="T39" fmla="*/ 247 h 181"/>
                <a:gd name="T40" fmla="*/ 104 w 129"/>
                <a:gd name="T41" fmla="*/ 245 h 181"/>
                <a:gd name="T42" fmla="*/ 96 w 129"/>
                <a:gd name="T43" fmla="*/ 229 h 181"/>
                <a:gd name="T44" fmla="*/ 75 w 129"/>
                <a:gd name="T45" fmla="*/ 221 h 181"/>
                <a:gd name="T46" fmla="*/ 49 w 129"/>
                <a:gd name="T47" fmla="*/ 214 h 181"/>
                <a:gd name="T48" fmla="*/ 33 w 129"/>
                <a:gd name="T49" fmla="*/ 189 h 181"/>
                <a:gd name="T50" fmla="*/ 47 w 129"/>
                <a:gd name="T51" fmla="*/ 177 h 181"/>
                <a:gd name="T52" fmla="*/ 74 w 129"/>
                <a:gd name="T53" fmla="*/ 169 h 181"/>
                <a:gd name="T54" fmla="*/ 111 w 129"/>
                <a:gd name="T55" fmla="*/ 155 h 181"/>
                <a:gd name="T56" fmla="*/ 133 w 129"/>
                <a:gd name="T57" fmla="*/ 123 h 181"/>
                <a:gd name="T58" fmla="*/ 148 w 129"/>
                <a:gd name="T59" fmla="*/ 106 h 181"/>
                <a:gd name="T60" fmla="*/ 150 w 129"/>
                <a:gd name="T61" fmla="*/ 89 h 181"/>
                <a:gd name="T62" fmla="*/ 140 w 129"/>
                <a:gd name="T63" fmla="*/ 73 h 181"/>
                <a:gd name="T64" fmla="*/ 117 w 129"/>
                <a:gd name="T65" fmla="*/ 53 h 181"/>
                <a:gd name="T66" fmla="*/ 99 w 129"/>
                <a:gd name="T67" fmla="*/ 45 h 181"/>
                <a:gd name="T68" fmla="*/ 67 w 129"/>
                <a:gd name="T69" fmla="*/ 37 h 181"/>
                <a:gd name="T70" fmla="*/ 47 w 129"/>
                <a:gd name="T71" fmla="*/ 37 h 181"/>
                <a:gd name="T72" fmla="*/ 29 w 129"/>
                <a:gd name="T73" fmla="*/ 37 h 181"/>
                <a:gd name="T74" fmla="*/ 4 w 129"/>
                <a:gd name="T75" fmla="*/ 32 h 181"/>
                <a:gd name="T76" fmla="*/ 8 w 129"/>
                <a:gd name="T77" fmla="*/ 4 h 1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9" h="181">
                  <a:moveTo>
                    <a:pt x="6" y="3"/>
                  </a:moveTo>
                  <a:cubicBezTo>
                    <a:pt x="12" y="0"/>
                    <a:pt x="30" y="5"/>
                    <a:pt x="40" y="6"/>
                  </a:cubicBezTo>
                  <a:cubicBezTo>
                    <a:pt x="50" y="7"/>
                    <a:pt x="58" y="9"/>
                    <a:pt x="64" y="11"/>
                  </a:cubicBezTo>
                  <a:cubicBezTo>
                    <a:pt x="70" y="13"/>
                    <a:pt x="73" y="16"/>
                    <a:pt x="79" y="20"/>
                  </a:cubicBezTo>
                  <a:cubicBezTo>
                    <a:pt x="85" y="24"/>
                    <a:pt x="96" y="29"/>
                    <a:pt x="102" y="33"/>
                  </a:cubicBezTo>
                  <a:cubicBezTo>
                    <a:pt x="108" y="37"/>
                    <a:pt x="113" y="39"/>
                    <a:pt x="117" y="44"/>
                  </a:cubicBezTo>
                  <a:cubicBezTo>
                    <a:pt x="121" y="49"/>
                    <a:pt x="124" y="56"/>
                    <a:pt x="126" y="60"/>
                  </a:cubicBezTo>
                  <a:cubicBezTo>
                    <a:pt x="128" y="64"/>
                    <a:pt x="129" y="68"/>
                    <a:pt x="129" y="71"/>
                  </a:cubicBezTo>
                  <a:cubicBezTo>
                    <a:pt x="129" y="74"/>
                    <a:pt x="126" y="75"/>
                    <a:pt x="124" y="80"/>
                  </a:cubicBezTo>
                  <a:cubicBezTo>
                    <a:pt x="122" y="85"/>
                    <a:pt x="120" y="93"/>
                    <a:pt x="115" y="99"/>
                  </a:cubicBezTo>
                  <a:cubicBezTo>
                    <a:pt x="110" y="105"/>
                    <a:pt x="102" y="109"/>
                    <a:pt x="96" y="113"/>
                  </a:cubicBezTo>
                  <a:cubicBezTo>
                    <a:pt x="90" y="117"/>
                    <a:pt x="84" y="120"/>
                    <a:pt x="78" y="123"/>
                  </a:cubicBezTo>
                  <a:cubicBezTo>
                    <a:pt x="72" y="126"/>
                    <a:pt x="66" y="132"/>
                    <a:pt x="61" y="134"/>
                  </a:cubicBezTo>
                  <a:cubicBezTo>
                    <a:pt x="56" y="136"/>
                    <a:pt x="50" y="133"/>
                    <a:pt x="46" y="135"/>
                  </a:cubicBezTo>
                  <a:cubicBezTo>
                    <a:pt x="42" y="137"/>
                    <a:pt x="36" y="143"/>
                    <a:pt x="37" y="146"/>
                  </a:cubicBezTo>
                  <a:cubicBezTo>
                    <a:pt x="38" y="149"/>
                    <a:pt x="47" y="150"/>
                    <a:pt x="54" y="152"/>
                  </a:cubicBezTo>
                  <a:cubicBezTo>
                    <a:pt x="61" y="154"/>
                    <a:pt x="72" y="157"/>
                    <a:pt x="78" y="159"/>
                  </a:cubicBezTo>
                  <a:cubicBezTo>
                    <a:pt x="84" y="161"/>
                    <a:pt x="84" y="162"/>
                    <a:pt x="88" y="164"/>
                  </a:cubicBezTo>
                  <a:cubicBezTo>
                    <a:pt x="92" y="166"/>
                    <a:pt x="103" y="167"/>
                    <a:pt x="103" y="170"/>
                  </a:cubicBezTo>
                  <a:cubicBezTo>
                    <a:pt x="103" y="173"/>
                    <a:pt x="92" y="179"/>
                    <a:pt x="88" y="180"/>
                  </a:cubicBezTo>
                  <a:cubicBezTo>
                    <a:pt x="84" y="181"/>
                    <a:pt x="79" y="181"/>
                    <a:pt x="76" y="179"/>
                  </a:cubicBezTo>
                  <a:cubicBezTo>
                    <a:pt x="73" y="177"/>
                    <a:pt x="74" y="170"/>
                    <a:pt x="70" y="167"/>
                  </a:cubicBezTo>
                  <a:cubicBezTo>
                    <a:pt x="66" y="164"/>
                    <a:pt x="61" y="163"/>
                    <a:pt x="55" y="161"/>
                  </a:cubicBezTo>
                  <a:cubicBezTo>
                    <a:pt x="49" y="159"/>
                    <a:pt x="41" y="160"/>
                    <a:pt x="36" y="156"/>
                  </a:cubicBezTo>
                  <a:cubicBezTo>
                    <a:pt x="31" y="152"/>
                    <a:pt x="24" y="142"/>
                    <a:pt x="24" y="138"/>
                  </a:cubicBezTo>
                  <a:cubicBezTo>
                    <a:pt x="24" y="134"/>
                    <a:pt x="29" y="131"/>
                    <a:pt x="34" y="129"/>
                  </a:cubicBezTo>
                  <a:cubicBezTo>
                    <a:pt x="39" y="127"/>
                    <a:pt x="46" y="126"/>
                    <a:pt x="54" y="123"/>
                  </a:cubicBezTo>
                  <a:cubicBezTo>
                    <a:pt x="62" y="120"/>
                    <a:pt x="74" y="119"/>
                    <a:pt x="81" y="113"/>
                  </a:cubicBezTo>
                  <a:cubicBezTo>
                    <a:pt x="88" y="107"/>
                    <a:pt x="92" y="96"/>
                    <a:pt x="97" y="90"/>
                  </a:cubicBezTo>
                  <a:cubicBezTo>
                    <a:pt x="102" y="84"/>
                    <a:pt x="106" y="81"/>
                    <a:pt x="108" y="77"/>
                  </a:cubicBezTo>
                  <a:cubicBezTo>
                    <a:pt x="110" y="73"/>
                    <a:pt x="110" y="69"/>
                    <a:pt x="109" y="65"/>
                  </a:cubicBezTo>
                  <a:cubicBezTo>
                    <a:pt x="108" y="61"/>
                    <a:pt x="106" y="57"/>
                    <a:pt x="102" y="53"/>
                  </a:cubicBezTo>
                  <a:cubicBezTo>
                    <a:pt x="98" y="49"/>
                    <a:pt x="90" y="42"/>
                    <a:pt x="85" y="39"/>
                  </a:cubicBezTo>
                  <a:cubicBezTo>
                    <a:pt x="80" y="36"/>
                    <a:pt x="78" y="35"/>
                    <a:pt x="72" y="33"/>
                  </a:cubicBezTo>
                  <a:cubicBezTo>
                    <a:pt x="66" y="31"/>
                    <a:pt x="55" y="28"/>
                    <a:pt x="49" y="27"/>
                  </a:cubicBezTo>
                  <a:cubicBezTo>
                    <a:pt x="43" y="26"/>
                    <a:pt x="39" y="27"/>
                    <a:pt x="34" y="27"/>
                  </a:cubicBezTo>
                  <a:cubicBezTo>
                    <a:pt x="29" y="27"/>
                    <a:pt x="26" y="28"/>
                    <a:pt x="21" y="27"/>
                  </a:cubicBezTo>
                  <a:cubicBezTo>
                    <a:pt x="16" y="26"/>
                    <a:pt x="5" y="26"/>
                    <a:pt x="3" y="23"/>
                  </a:cubicBezTo>
                  <a:cubicBezTo>
                    <a:pt x="1" y="20"/>
                    <a:pt x="0" y="6"/>
                    <a:pt x="6" y="3"/>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roup 2095"/>
          <p:cNvGrpSpPr>
            <a:grpSpLocks/>
          </p:cNvGrpSpPr>
          <p:nvPr/>
        </p:nvGrpSpPr>
        <p:grpSpPr bwMode="auto">
          <a:xfrm>
            <a:off x="7071614" y="4651248"/>
            <a:ext cx="908050" cy="1169988"/>
            <a:chOff x="3136" y="1483"/>
            <a:chExt cx="572" cy="945"/>
          </a:xfrm>
        </p:grpSpPr>
        <p:sp>
          <p:nvSpPr>
            <p:cNvPr id="24605" name="Freeform 2096"/>
            <p:cNvSpPr>
              <a:spLocks/>
            </p:cNvSpPr>
            <p:nvPr/>
          </p:nvSpPr>
          <p:spPr bwMode="auto">
            <a:xfrm flipH="1">
              <a:off x="3307" y="1483"/>
              <a:ext cx="194" cy="305"/>
            </a:xfrm>
            <a:custGeom>
              <a:avLst/>
              <a:gdLst>
                <a:gd name="T0" fmla="*/ 111 w 142"/>
                <a:gd name="T1" fmla="*/ 0 h 223"/>
                <a:gd name="T2" fmla="*/ 194 w 142"/>
                <a:gd name="T3" fmla="*/ 4 h 223"/>
                <a:gd name="T4" fmla="*/ 186 w 142"/>
                <a:gd name="T5" fmla="*/ 127 h 223"/>
                <a:gd name="T6" fmla="*/ 178 w 142"/>
                <a:gd name="T7" fmla="*/ 193 h 223"/>
                <a:gd name="T8" fmla="*/ 137 w 142"/>
                <a:gd name="T9" fmla="*/ 239 h 223"/>
                <a:gd name="T10" fmla="*/ 70 w 142"/>
                <a:gd name="T11" fmla="*/ 289 h 223"/>
                <a:gd name="T12" fmla="*/ 42 w 142"/>
                <a:gd name="T13" fmla="*/ 305 h 223"/>
                <a:gd name="T14" fmla="*/ 20 w 142"/>
                <a:gd name="T15" fmla="*/ 293 h 223"/>
                <a:gd name="T16" fmla="*/ 0 w 142"/>
                <a:gd name="T17" fmla="*/ 258 h 223"/>
                <a:gd name="T18" fmla="*/ 26 w 142"/>
                <a:gd name="T19" fmla="*/ 222 h 223"/>
                <a:gd name="T20" fmla="*/ 94 w 142"/>
                <a:gd name="T21" fmla="*/ 156 h 223"/>
                <a:gd name="T22" fmla="*/ 127 w 142"/>
                <a:gd name="T23" fmla="*/ 127 h 223"/>
                <a:gd name="T24" fmla="*/ 111 w 142"/>
                <a:gd name="T25" fmla="*/ 0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223">
                  <a:moveTo>
                    <a:pt x="81" y="0"/>
                  </a:moveTo>
                  <a:lnTo>
                    <a:pt x="142" y="3"/>
                  </a:lnTo>
                  <a:lnTo>
                    <a:pt x="136" y="93"/>
                  </a:lnTo>
                  <a:lnTo>
                    <a:pt x="130" y="141"/>
                  </a:lnTo>
                  <a:lnTo>
                    <a:pt x="100" y="175"/>
                  </a:lnTo>
                  <a:lnTo>
                    <a:pt x="51" y="211"/>
                  </a:lnTo>
                  <a:lnTo>
                    <a:pt x="31" y="223"/>
                  </a:lnTo>
                  <a:lnTo>
                    <a:pt x="15" y="214"/>
                  </a:lnTo>
                  <a:lnTo>
                    <a:pt x="0" y="189"/>
                  </a:lnTo>
                  <a:lnTo>
                    <a:pt x="19" y="162"/>
                  </a:lnTo>
                  <a:lnTo>
                    <a:pt x="69" y="114"/>
                  </a:lnTo>
                  <a:lnTo>
                    <a:pt x="93" y="93"/>
                  </a:lnTo>
                  <a:lnTo>
                    <a:pt x="81" y="0"/>
                  </a:lnTo>
                  <a:close/>
                </a:path>
              </a:pathLst>
            </a:custGeom>
            <a:solidFill>
              <a:schemeClr val="bg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06" name="Freeform 2097"/>
            <p:cNvSpPr>
              <a:spLocks/>
            </p:cNvSpPr>
            <p:nvPr/>
          </p:nvSpPr>
          <p:spPr bwMode="auto">
            <a:xfrm rot="19801437" flipH="1">
              <a:off x="3340" y="1777"/>
              <a:ext cx="185" cy="89"/>
            </a:xfrm>
            <a:custGeom>
              <a:avLst/>
              <a:gdLst>
                <a:gd name="T0" fmla="*/ 185 w 135"/>
                <a:gd name="T1" fmla="*/ 78 h 65"/>
                <a:gd name="T2" fmla="*/ 171 w 135"/>
                <a:gd name="T3" fmla="*/ 89 h 65"/>
                <a:gd name="T4" fmla="*/ 119 w 135"/>
                <a:gd name="T5" fmla="*/ 79 h 65"/>
                <a:gd name="T6" fmla="*/ 84 w 135"/>
                <a:gd name="T7" fmla="*/ 68 h 65"/>
                <a:gd name="T8" fmla="*/ 42 w 135"/>
                <a:gd name="T9" fmla="*/ 58 h 65"/>
                <a:gd name="T10" fmla="*/ 12 w 135"/>
                <a:gd name="T11" fmla="*/ 42 h 65"/>
                <a:gd name="T12" fmla="*/ 1 w 135"/>
                <a:gd name="T13" fmla="*/ 23 h 65"/>
                <a:gd name="T14" fmla="*/ 3 w 135"/>
                <a:gd name="T15" fmla="*/ 10 h 65"/>
                <a:gd name="T16" fmla="*/ 22 w 135"/>
                <a:gd name="T17" fmla="*/ 1 h 65"/>
                <a:gd name="T18" fmla="*/ 60 w 135"/>
                <a:gd name="T19" fmla="*/ 15 h 65"/>
                <a:gd name="T20" fmla="*/ 107 w 135"/>
                <a:gd name="T21" fmla="*/ 26 h 65"/>
                <a:gd name="T22" fmla="*/ 147 w 135"/>
                <a:gd name="T23" fmla="*/ 49 h 65"/>
                <a:gd name="T24" fmla="*/ 174 w 135"/>
                <a:gd name="T25" fmla="*/ 63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 h="65">
                  <a:moveTo>
                    <a:pt x="135" y="57"/>
                  </a:moveTo>
                  <a:cubicBezTo>
                    <a:pt x="133" y="59"/>
                    <a:pt x="133" y="65"/>
                    <a:pt x="125" y="65"/>
                  </a:cubicBezTo>
                  <a:cubicBezTo>
                    <a:pt x="117" y="65"/>
                    <a:pt x="98" y="60"/>
                    <a:pt x="87" y="58"/>
                  </a:cubicBezTo>
                  <a:cubicBezTo>
                    <a:pt x="76" y="55"/>
                    <a:pt x="70" y="52"/>
                    <a:pt x="61" y="50"/>
                  </a:cubicBezTo>
                  <a:cubicBezTo>
                    <a:pt x="52" y="47"/>
                    <a:pt x="40" y="45"/>
                    <a:pt x="31" y="42"/>
                  </a:cubicBezTo>
                  <a:cubicBezTo>
                    <a:pt x="21" y="38"/>
                    <a:pt x="14" y="35"/>
                    <a:pt x="9" y="31"/>
                  </a:cubicBezTo>
                  <a:cubicBezTo>
                    <a:pt x="4" y="27"/>
                    <a:pt x="3" y="21"/>
                    <a:pt x="1" y="17"/>
                  </a:cubicBezTo>
                  <a:cubicBezTo>
                    <a:pt x="0" y="13"/>
                    <a:pt x="0" y="9"/>
                    <a:pt x="2" y="7"/>
                  </a:cubicBezTo>
                  <a:cubicBezTo>
                    <a:pt x="4" y="4"/>
                    <a:pt x="10" y="0"/>
                    <a:pt x="16" y="1"/>
                  </a:cubicBezTo>
                  <a:cubicBezTo>
                    <a:pt x="23" y="2"/>
                    <a:pt x="34" y="9"/>
                    <a:pt x="44" y="11"/>
                  </a:cubicBezTo>
                  <a:cubicBezTo>
                    <a:pt x="55" y="14"/>
                    <a:pt x="68" y="14"/>
                    <a:pt x="78" y="19"/>
                  </a:cubicBezTo>
                  <a:cubicBezTo>
                    <a:pt x="88" y="23"/>
                    <a:pt x="99" y="31"/>
                    <a:pt x="107" y="36"/>
                  </a:cubicBezTo>
                  <a:cubicBezTo>
                    <a:pt x="114" y="40"/>
                    <a:pt x="124" y="44"/>
                    <a:pt x="127" y="46"/>
                  </a:cubicBezTo>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07" name="Freeform 2098"/>
            <p:cNvSpPr>
              <a:spLocks/>
            </p:cNvSpPr>
            <p:nvPr/>
          </p:nvSpPr>
          <p:spPr bwMode="auto">
            <a:xfrm flipH="1">
              <a:off x="3136" y="1845"/>
              <a:ext cx="249" cy="64"/>
            </a:xfrm>
            <a:custGeom>
              <a:avLst/>
              <a:gdLst>
                <a:gd name="T0" fmla="*/ 16 w 249"/>
                <a:gd name="T1" fmla="*/ 37 h 64"/>
                <a:gd name="T2" fmla="*/ 37 w 249"/>
                <a:gd name="T3" fmla="*/ 39 h 64"/>
                <a:gd name="T4" fmla="*/ 96 w 249"/>
                <a:gd name="T5" fmla="*/ 29 h 64"/>
                <a:gd name="T6" fmla="*/ 135 w 249"/>
                <a:gd name="T7" fmla="*/ 21 h 64"/>
                <a:gd name="T8" fmla="*/ 162 w 249"/>
                <a:gd name="T9" fmla="*/ 13 h 64"/>
                <a:gd name="T10" fmla="*/ 176 w 249"/>
                <a:gd name="T11" fmla="*/ 2 h 64"/>
                <a:gd name="T12" fmla="*/ 189 w 249"/>
                <a:gd name="T13" fmla="*/ 2 h 64"/>
                <a:gd name="T14" fmla="*/ 198 w 249"/>
                <a:gd name="T15" fmla="*/ 12 h 64"/>
                <a:gd name="T16" fmla="*/ 242 w 249"/>
                <a:gd name="T17" fmla="*/ 17 h 64"/>
                <a:gd name="T18" fmla="*/ 240 w 249"/>
                <a:gd name="T19" fmla="*/ 26 h 64"/>
                <a:gd name="T20" fmla="*/ 206 w 249"/>
                <a:gd name="T21" fmla="*/ 23 h 64"/>
                <a:gd name="T22" fmla="*/ 194 w 249"/>
                <a:gd name="T23" fmla="*/ 48 h 64"/>
                <a:gd name="T24" fmla="*/ 170 w 249"/>
                <a:gd name="T25" fmla="*/ 55 h 64"/>
                <a:gd name="T26" fmla="*/ 155 w 249"/>
                <a:gd name="T27" fmla="*/ 43 h 64"/>
                <a:gd name="T28" fmla="*/ 132 w 249"/>
                <a:gd name="T29" fmla="*/ 44 h 64"/>
                <a:gd name="T30" fmla="*/ 96 w 249"/>
                <a:gd name="T31" fmla="*/ 51 h 64"/>
                <a:gd name="T32" fmla="*/ 58 w 249"/>
                <a:gd name="T33" fmla="*/ 59 h 64"/>
                <a:gd name="T34" fmla="*/ 24 w 249"/>
                <a:gd name="T35" fmla="*/ 60 h 64"/>
                <a:gd name="T36" fmla="*/ 6 w 249"/>
                <a:gd name="T37" fmla="*/ 61 h 64"/>
                <a:gd name="T38" fmla="*/ 2 w 249"/>
                <a:gd name="T39" fmla="*/ 44 h 64"/>
                <a:gd name="T40" fmla="*/ 16 w 249"/>
                <a:gd name="T41" fmla="*/ 37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9" h="64">
                  <a:moveTo>
                    <a:pt x="16" y="37"/>
                  </a:moveTo>
                  <a:cubicBezTo>
                    <a:pt x="23" y="38"/>
                    <a:pt x="24" y="40"/>
                    <a:pt x="37" y="39"/>
                  </a:cubicBezTo>
                  <a:cubicBezTo>
                    <a:pt x="50" y="37"/>
                    <a:pt x="80" y="32"/>
                    <a:pt x="96" y="29"/>
                  </a:cubicBezTo>
                  <a:cubicBezTo>
                    <a:pt x="111" y="27"/>
                    <a:pt x="122" y="24"/>
                    <a:pt x="135" y="21"/>
                  </a:cubicBezTo>
                  <a:cubicBezTo>
                    <a:pt x="145" y="19"/>
                    <a:pt x="155" y="16"/>
                    <a:pt x="162" y="13"/>
                  </a:cubicBezTo>
                  <a:cubicBezTo>
                    <a:pt x="169" y="10"/>
                    <a:pt x="172" y="4"/>
                    <a:pt x="176" y="2"/>
                  </a:cubicBezTo>
                  <a:cubicBezTo>
                    <a:pt x="180" y="0"/>
                    <a:pt x="185" y="0"/>
                    <a:pt x="189" y="2"/>
                  </a:cubicBezTo>
                  <a:cubicBezTo>
                    <a:pt x="193" y="4"/>
                    <a:pt x="189" y="10"/>
                    <a:pt x="198" y="12"/>
                  </a:cubicBezTo>
                  <a:cubicBezTo>
                    <a:pt x="207" y="14"/>
                    <a:pt x="235" y="15"/>
                    <a:pt x="242" y="17"/>
                  </a:cubicBezTo>
                  <a:cubicBezTo>
                    <a:pt x="249" y="19"/>
                    <a:pt x="246" y="25"/>
                    <a:pt x="240" y="26"/>
                  </a:cubicBezTo>
                  <a:cubicBezTo>
                    <a:pt x="234" y="27"/>
                    <a:pt x="213" y="19"/>
                    <a:pt x="206" y="23"/>
                  </a:cubicBezTo>
                  <a:cubicBezTo>
                    <a:pt x="199" y="27"/>
                    <a:pt x="200" y="43"/>
                    <a:pt x="194" y="48"/>
                  </a:cubicBezTo>
                  <a:cubicBezTo>
                    <a:pt x="188" y="53"/>
                    <a:pt x="176" y="56"/>
                    <a:pt x="170" y="55"/>
                  </a:cubicBezTo>
                  <a:cubicBezTo>
                    <a:pt x="164" y="54"/>
                    <a:pt x="160" y="45"/>
                    <a:pt x="155" y="43"/>
                  </a:cubicBezTo>
                  <a:cubicBezTo>
                    <a:pt x="150" y="41"/>
                    <a:pt x="143" y="44"/>
                    <a:pt x="132" y="44"/>
                  </a:cubicBezTo>
                  <a:cubicBezTo>
                    <a:pt x="123" y="44"/>
                    <a:pt x="109" y="49"/>
                    <a:pt x="96" y="51"/>
                  </a:cubicBezTo>
                  <a:cubicBezTo>
                    <a:pt x="83" y="52"/>
                    <a:pt x="69" y="59"/>
                    <a:pt x="58" y="59"/>
                  </a:cubicBezTo>
                  <a:cubicBezTo>
                    <a:pt x="47" y="61"/>
                    <a:pt x="32" y="60"/>
                    <a:pt x="24" y="60"/>
                  </a:cubicBezTo>
                  <a:cubicBezTo>
                    <a:pt x="18" y="60"/>
                    <a:pt x="10" y="64"/>
                    <a:pt x="6" y="61"/>
                  </a:cubicBezTo>
                  <a:cubicBezTo>
                    <a:pt x="1" y="58"/>
                    <a:pt x="0" y="47"/>
                    <a:pt x="2" y="44"/>
                  </a:cubicBezTo>
                  <a:cubicBezTo>
                    <a:pt x="3" y="40"/>
                    <a:pt x="13" y="38"/>
                    <a:pt x="16" y="37"/>
                  </a:cubicBezTo>
                  <a:close/>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08" name="Freeform 2099"/>
            <p:cNvSpPr>
              <a:spLocks/>
            </p:cNvSpPr>
            <p:nvPr/>
          </p:nvSpPr>
          <p:spPr bwMode="auto">
            <a:xfrm flipH="1">
              <a:off x="3487" y="1512"/>
              <a:ext cx="133" cy="210"/>
            </a:xfrm>
            <a:custGeom>
              <a:avLst/>
              <a:gdLst>
                <a:gd name="T0" fmla="*/ 26 w 97"/>
                <a:gd name="T1" fmla="*/ 1 h 153"/>
                <a:gd name="T2" fmla="*/ 53 w 97"/>
                <a:gd name="T3" fmla="*/ 8 h 153"/>
                <a:gd name="T4" fmla="*/ 82 w 97"/>
                <a:gd name="T5" fmla="*/ 26 h 153"/>
                <a:gd name="T6" fmla="*/ 107 w 97"/>
                <a:gd name="T7" fmla="*/ 59 h 153"/>
                <a:gd name="T8" fmla="*/ 125 w 97"/>
                <a:gd name="T9" fmla="*/ 99 h 153"/>
                <a:gd name="T10" fmla="*/ 132 w 97"/>
                <a:gd name="T11" fmla="*/ 152 h 153"/>
                <a:gd name="T12" fmla="*/ 121 w 97"/>
                <a:gd name="T13" fmla="*/ 187 h 153"/>
                <a:gd name="T14" fmla="*/ 108 w 97"/>
                <a:gd name="T15" fmla="*/ 206 h 153"/>
                <a:gd name="T16" fmla="*/ 78 w 97"/>
                <a:gd name="T17" fmla="*/ 210 h 153"/>
                <a:gd name="T18" fmla="*/ 49 w 97"/>
                <a:gd name="T19" fmla="*/ 202 h 153"/>
                <a:gd name="T20" fmla="*/ 26 w 97"/>
                <a:gd name="T21" fmla="*/ 169 h 153"/>
                <a:gd name="T22" fmla="*/ 4 w 97"/>
                <a:gd name="T23" fmla="*/ 108 h 153"/>
                <a:gd name="T24" fmla="*/ 1 w 97"/>
                <a:gd name="T25" fmla="*/ 54 h 153"/>
                <a:gd name="T26" fmla="*/ 8 w 97"/>
                <a:gd name="T27" fmla="*/ 16 h 153"/>
                <a:gd name="T28" fmla="*/ 26 w 97"/>
                <a:gd name="T29" fmla="*/ 1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53">
                  <a:moveTo>
                    <a:pt x="19" y="1"/>
                  </a:moveTo>
                  <a:cubicBezTo>
                    <a:pt x="24" y="0"/>
                    <a:pt x="32" y="3"/>
                    <a:pt x="39" y="6"/>
                  </a:cubicBezTo>
                  <a:cubicBezTo>
                    <a:pt x="46" y="9"/>
                    <a:pt x="54" y="13"/>
                    <a:pt x="60" y="19"/>
                  </a:cubicBezTo>
                  <a:cubicBezTo>
                    <a:pt x="66" y="25"/>
                    <a:pt x="73" y="34"/>
                    <a:pt x="78" y="43"/>
                  </a:cubicBezTo>
                  <a:cubicBezTo>
                    <a:pt x="83" y="52"/>
                    <a:pt x="88" y="61"/>
                    <a:pt x="91" y="72"/>
                  </a:cubicBezTo>
                  <a:cubicBezTo>
                    <a:pt x="94" y="83"/>
                    <a:pt x="97" y="100"/>
                    <a:pt x="96" y="111"/>
                  </a:cubicBezTo>
                  <a:cubicBezTo>
                    <a:pt x="95" y="122"/>
                    <a:pt x="91" y="130"/>
                    <a:pt x="88" y="136"/>
                  </a:cubicBezTo>
                  <a:cubicBezTo>
                    <a:pt x="85" y="142"/>
                    <a:pt x="84" y="147"/>
                    <a:pt x="79" y="150"/>
                  </a:cubicBezTo>
                  <a:cubicBezTo>
                    <a:pt x="74" y="153"/>
                    <a:pt x="64" y="153"/>
                    <a:pt x="57" y="153"/>
                  </a:cubicBezTo>
                  <a:cubicBezTo>
                    <a:pt x="50" y="153"/>
                    <a:pt x="42" y="152"/>
                    <a:pt x="36" y="147"/>
                  </a:cubicBezTo>
                  <a:cubicBezTo>
                    <a:pt x="30" y="142"/>
                    <a:pt x="24" y="134"/>
                    <a:pt x="19" y="123"/>
                  </a:cubicBezTo>
                  <a:cubicBezTo>
                    <a:pt x="14" y="112"/>
                    <a:pt x="6" y="93"/>
                    <a:pt x="3" y="79"/>
                  </a:cubicBezTo>
                  <a:cubicBezTo>
                    <a:pt x="0" y="65"/>
                    <a:pt x="1" y="50"/>
                    <a:pt x="1" y="39"/>
                  </a:cubicBezTo>
                  <a:cubicBezTo>
                    <a:pt x="1" y="28"/>
                    <a:pt x="2" y="18"/>
                    <a:pt x="6" y="12"/>
                  </a:cubicBezTo>
                  <a:cubicBezTo>
                    <a:pt x="10" y="6"/>
                    <a:pt x="14" y="2"/>
                    <a:pt x="19"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09" name="Freeform 2100"/>
            <p:cNvSpPr>
              <a:spLocks/>
            </p:cNvSpPr>
            <p:nvPr/>
          </p:nvSpPr>
          <p:spPr bwMode="auto">
            <a:xfrm flipH="1">
              <a:off x="3453" y="1737"/>
              <a:ext cx="117" cy="322"/>
            </a:xfrm>
            <a:custGeom>
              <a:avLst/>
              <a:gdLst>
                <a:gd name="T0" fmla="*/ 41 w 86"/>
                <a:gd name="T1" fmla="*/ 1 h 235"/>
                <a:gd name="T2" fmla="*/ 69 w 86"/>
                <a:gd name="T3" fmla="*/ 18 h 235"/>
                <a:gd name="T4" fmla="*/ 87 w 86"/>
                <a:gd name="T5" fmla="*/ 47 h 235"/>
                <a:gd name="T6" fmla="*/ 107 w 86"/>
                <a:gd name="T7" fmla="*/ 93 h 235"/>
                <a:gd name="T8" fmla="*/ 112 w 86"/>
                <a:gd name="T9" fmla="*/ 138 h 235"/>
                <a:gd name="T10" fmla="*/ 116 w 86"/>
                <a:gd name="T11" fmla="*/ 203 h 235"/>
                <a:gd name="T12" fmla="*/ 116 w 86"/>
                <a:gd name="T13" fmla="*/ 260 h 235"/>
                <a:gd name="T14" fmla="*/ 110 w 86"/>
                <a:gd name="T15" fmla="*/ 289 h 235"/>
                <a:gd name="T16" fmla="*/ 87 w 86"/>
                <a:gd name="T17" fmla="*/ 311 h 235"/>
                <a:gd name="T18" fmla="*/ 61 w 86"/>
                <a:gd name="T19" fmla="*/ 322 h 235"/>
                <a:gd name="T20" fmla="*/ 41 w 86"/>
                <a:gd name="T21" fmla="*/ 314 h 235"/>
                <a:gd name="T22" fmla="*/ 20 w 86"/>
                <a:gd name="T23" fmla="*/ 297 h 235"/>
                <a:gd name="T24" fmla="*/ 12 w 86"/>
                <a:gd name="T25" fmla="*/ 270 h 235"/>
                <a:gd name="T26" fmla="*/ 4 w 86"/>
                <a:gd name="T27" fmla="*/ 216 h 235"/>
                <a:gd name="T28" fmla="*/ 0 w 86"/>
                <a:gd name="T29" fmla="*/ 143 h 235"/>
                <a:gd name="T30" fmla="*/ 1 w 86"/>
                <a:gd name="T31" fmla="*/ 69 h 235"/>
                <a:gd name="T32" fmla="*/ 10 w 86"/>
                <a:gd name="T33" fmla="*/ 19 h 235"/>
                <a:gd name="T34" fmla="*/ 24 w 86"/>
                <a:gd name="T35" fmla="*/ 5 h 235"/>
                <a:gd name="T36" fmla="*/ 41 w 86"/>
                <a:gd name="T37" fmla="*/ 1 h 2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235">
                  <a:moveTo>
                    <a:pt x="30" y="1"/>
                  </a:moveTo>
                  <a:cubicBezTo>
                    <a:pt x="35" y="2"/>
                    <a:pt x="45" y="8"/>
                    <a:pt x="51" y="13"/>
                  </a:cubicBezTo>
                  <a:cubicBezTo>
                    <a:pt x="57" y="18"/>
                    <a:pt x="59" y="25"/>
                    <a:pt x="64" y="34"/>
                  </a:cubicBezTo>
                  <a:cubicBezTo>
                    <a:pt x="69" y="43"/>
                    <a:pt x="76" y="57"/>
                    <a:pt x="79" y="68"/>
                  </a:cubicBezTo>
                  <a:cubicBezTo>
                    <a:pt x="82" y="79"/>
                    <a:pt x="81" y="88"/>
                    <a:pt x="82" y="101"/>
                  </a:cubicBezTo>
                  <a:cubicBezTo>
                    <a:pt x="83" y="114"/>
                    <a:pt x="85" y="133"/>
                    <a:pt x="85" y="148"/>
                  </a:cubicBezTo>
                  <a:cubicBezTo>
                    <a:pt x="85" y="163"/>
                    <a:pt x="86" y="180"/>
                    <a:pt x="85" y="190"/>
                  </a:cubicBezTo>
                  <a:cubicBezTo>
                    <a:pt x="84" y="200"/>
                    <a:pt x="84" y="205"/>
                    <a:pt x="81" y="211"/>
                  </a:cubicBezTo>
                  <a:cubicBezTo>
                    <a:pt x="78" y="217"/>
                    <a:pt x="70" y="223"/>
                    <a:pt x="64" y="227"/>
                  </a:cubicBezTo>
                  <a:cubicBezTo>
                    <a:pt x="58" y="231"/>
                    <a:pt x="51" y="235"/>
                    <a:pt x="45" y="235"/>
                  </a:cubicBezTo>
                  <a:cubicBezTo>
                    <a:pt x="39" y="235"/>
                    <a:pt x="35" y="232"/>
                    <a:pt x="30" y="229"/>
                  </a:cubicBezTo>
                  <a:cubicBezTo>
                    <a:pt x="25" y="226"/>
                    <a:pt x="18" y="222"/>
                    <a:pt x="15" y="217"/>
                  </a:cubicBezTo>
                  <a:cubicBezTo>
                    <a:pt x="12" y="212"/>
                    <a:pt x="11" y="207"/>
                    <a:pt x="9" y="197"/>
                  </a:cubicBezTo>
                  <a:cubicBezTo>
                    <a:pt x="7" y="187"/>
                    <a:pt x="4" y="173"/>
                    <a:pt x="3" y="158"/>
                  </a:cubicBezTo>
                  <a:cubicBezTo>
                    <a:pt x="2" y="143"/>
                    <a:pt x="0" y="122"/>
                    <a:pt x="0" y="104"/>
                  </a:cubicBezTo>
                  <a:cubicBezTo>
                    <a:pt x="0" y="86"/>
                    <a:pt x="0" y="65"/>
                    <a:pt x="1" y="50"/>
                  </a:cubicBezTo>
                  <a:cubicBezTo>
                    <a:pt x="2" y="35"/>
                    <a:pt x="4" y="22"/>
                    <a:pt x="7" y="14"/>
                  </a:cubicBezTo>
                  <a:cubicBezTo>
                    <a:pt x="10" y="6"/>
                    <a:pt x="14" y="6"/>
                    <a:pt x="18" y="4"/>
                  </a:cubicBezTo>
                  <a:cubicBezTo>
                    <a:pt x="22" y="2"/>
                    <a:pt x="25" y="0"/>
                    <a:pt x="30"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10" name="Freeform 2101"/>
            <p:cNvSpPr>
              <a:spLocks/>
            </p:cNvSpPr>
            <p:nvPr/>
          </p:nvSpPr>
          <p:spPr bwMode="auto">
            <a:xfrm rot="1061454" flipH="1">
              <a:off x="3466" y="1537"/>
              <a:ext cx="62" cy="20"/>
            </a:xfrm>
            <a:custGeom>
              <a:avLst/>
              <a:gdLst>
                <a:gd name="T0" fmla="*/ 0 w 45"/>
                <a:gd name="T1" fmla="*/ 0 h 15"/>
                <a:gd name="T2" fmla="*/ 62 w 45"/>
                <a:gd name="T3" fmla="*/ 4 h 15"/>
                <a:gd name="T4" fmla="*/ 62 w 45"/>
                <a:gd name="T5" fmla="*/ 20 h 15"/>
                <a:gd name="T6" fmla="*/ 0 w 45"/>
                <a:gd name="T7" fmla="*/ 16 h 15"/>
                <a:gd name="T8" fmla="*/ 0 w 45"/>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5">
                  <a:moveTo>
                    <a:pt x="0" y="0"/>
                  </a:moveTo>
                  <a:lnTo>
                    <a:pt x="45" y="3"/>
                  </a:lnTo>
                  <a:lnTo>
                    <a:pt x="45" y="15"/>
                  </a:lnTo>
                  <a:lnTo>
                    <a:pt x="0" y="12"/>
                  </a:lnTo>
                  <a:lnTo>
                    <a:pt x="0" y="0"/>
                  </a:ln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11" name="Freeform 2102"/>
            <p:cNvSpPr>
              <a:spLocks/>
            </p:cNvSpPr>
            <p:nvPr/>
          </p:nvSpPr>
          <p:spPr bwMode="auto">
            <a:xfrm flipH="1">
              <a:off x="3350" y="2032"/>
              <a:ext cx="152" cy="386"/>
            </a:xfrm>
            <a:custGeom>
              <a:avLst/>
              <a:gdLst>
                <a:gd name="T0" fmla="*/ 5 w 111"/>
                <a:gd name="T1" fmla="*/ 29 h 282"/>
                <a:gd name="T2" fmla="*/ 38 w 111"/>
                <a:gd name="T3" fmla="*/ 60 h 282"/>
                <a:gd name="T4" fmla="*/ 73 w 111"/>
                <a:gd name="T5" fmla="*/ 94 h 282"/>
                <a:gd name="T6" fmla="*/ 110 w 111"/>
                <a:gd name="T7" fmla="*/ 152 h 282"/>
                <a:gd name="T8" fmla="*/ 126 w 111"/>
                <a:gd name="T9" fmla="*/ 197 h 282"/>
                <a:gd name="T10" fmla="*/ 126 w 111"/>
                <a:gd name="T11" fmla="*/ 241 h 282"/>
                <a:gd name="T12" fmla="*/ 116 w 111"/>
                <a:gd name="T13" fmla="*/ 282 h 282"/>
                <a:gd name="T14" fmla="*/ 104 w 111"/>
                <a:gd name="T15" fmla="*/ 324 h 282"/>
                <a:gd name="T16" fmla="*/ 93 w 111"/>
                <a:gd name="T17" fmla="*/ 349 h 282"/>
                <a:gd name="T18" fmla="*/ 88 w 111"/>
                <a:gd name="T19" fmla="*/ 365 h 282"/>
                <a:gd name="T20" fmla="*/ 88 w 111"/>
                <a:gd name="T21" fmla="*/ 382 h 282"/>
                <a:gd name="T22" fmla="*/ 104 w 111"/>
                <a:gd name="T23" fmla="*/ 381 h 282"/>
                <a:gd name="T24" fmla="*/ 110 w 111"/>
                <a:gd name="T25" fmla="*/ 349 h 282"/>
                <a:gd name="T26" fmla="*/ 121 w 111"/>
                <a:gd name="T27" fmla="*/ 333 h 282"/>
                <a:gd name="T28" fmla="*/ 130 w 111"/>
                <a:gd name="T29" fmla="*/ 308 h 282"/>
                <a:gd name="T30" fmla="*/ 145 w 111"/>
                <a:gd name="T31" fmla="*/ 261 h 282"/>
                <a:gd name="T32" fmla="*/ 151 w 111"/>
                <a:gd name="T33" fmla="*/ 238 h 282"/>
                <a:gd name="T34" fmla="*/ 149 w 111"/>
                <a:gd name="T35" fmla="*/ 201 h 282"/>
                <a:gd name="T36" fmla="*/ 137 w 111"/>
                <a:gd name="T37" fmla="*/ 159 h 282"/>
                <a:gd name="T38" fmla="*/ 118 w 111"/>
                <a:gd name="T39" fmla="*/ 110 h 282"/>
                <a:gd name="T40" fmla="*/ 92 w 111"/>
                <a:gd name="T41" fmla="*/ 68 h 282"/>
                <a:gd name="T42" fmla="*/ 68 w 111"/>
                <a:gd name="T43" fmla="*/ 36 h 282"/>
                <a:gd name="T44" fmla="*/ 48 w 111"/>
                <a:gd name="T45" fmla="*/ 16 h 282"/>
                <a:gd name="T46" fmla="*/ 36 w 111"/>
                <a:gd name="T47" fmla="*/ 7 h 282"/>
                <a:gd name="T48" fmla="*/ 18 w 111"/>
                <a:gd name="T49" fmla="*/ 0 h 282"/>
                <a:gd name="T50" fmla="*/ 7 w 111"/>
                <a:gd name="T51" fmla="*/ 11 h 282"/>
                <a:gd name="T52" fmla="*/ 5 w 111"/>
                <a:gd name="T53" fmla="*/ 29 h 2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1" h="282">
                  <a:moveTo>
                    <a:pt x="4" y="21"/>
                  </a:moveTo>
                  <a:cubicBezTo>
                    <a:pt x="8" y="27"/>
                    <a:pt x="20" y="36"/>
                    <a:pt x="28" y="44"/>
                  </a:cubicBezTo>
                  <a:cubicBezTo>
                    <a:pt x="36" y="52"/>
                    <a:pt x="44" y="58"/>
                    <a:pt x="53" y="69"/>
                  </a:cubicBezTo>
                  <a:cubicBezTo>
                    <a:pt x="62" y="80"/>
                    <a:pt x="74" y="99"/>
                    <a:pt x="80" y="111"/>
                  </a:cubicBezTo>
                  <a:cubicBezTo>
                    <a:pt x="86" y="123"/>
                    <a:pt x="90" y="133"/>
                    <a:pt x="92" y="144"/>
                  </a:cubicBezTo>
                  <a:cubicBezTo>
                    <a:pt x="94" y="155"/>
                    <a:pt x="93" y="166"/>
                    <a:pt x="92" y="176"/>
                  </a:cubicBezTo>
                  <a:cubicBezTo>
                    <a:pt x="91" y="186"/>
                    <a:pt x="88" y="196"/>
                    <a:pt x="85" y="206"/>
                  </a:cubicBezTo>
                  <a:cubicBezTo>
                    <a:pt x="82" y="216"/>
                    <a:pt x="79" y="229"/>
                    <a:pt x="76" y="237"/>
                  </a:cubicBezTo>
                  <a:cubicBezTo>
                    <a:pt x="73" y="245"/>
                    <a:pt x="70" y="250"/>
                    <a:pt x="68" y="255"/>
                  </a:cubicBezTo>
                  <a:cubicBezTo>
                    <a:pt x="66" y="260"/>
                    <a:pt x="65" y="263"/>
                    <a:pt x="64" y="267"/>
                  </a:cubicBezTo>
                  <a:cubicBezTo>
                    <a:pt x="63" y="271"/>
                    <a:pt x="62" y="277"/>
                    <a:pt x="64" y="279"/>
                  </a:cubicBezTo>
                  <a:cubicBezTo>
                    <a:pt x="66" y="281"/>
                    <a:pt x="73" y="282"/>
                    <a:pt x="76" y="278"/>
                  </a:cubicBezTo>
                  <a:cubicBezTo>
                    <a:pt x="79" y="274"/>
                    <a:pt x="78" y="261"/>
                    <a:pt x="80" y="255"/>
                  </a:cubicBezTo>
                  <a:cubicBezTo>
                    <a:pt x="82" y="249"/>
                    <a:pt x="85" y="248"/>
                    <a:pt x="88" y="243"/>
                  </a:cubicBezTo>
                  <a:cubicBezTo>
                    <a:pt x="91" y="238"/>
                    <a:pt x="92" y="234"/>
                    <a:pt x="95" y="225"/>
                  </a:cubicBezTo>
                  <a:cubicBezTo>
                    <a:pt x="98" y="216"/>
                    <a:pt x="104" y="199"/>
                    <a:pt x="106" y="191"/>
                  </a:cubicBezTo>
                  <a:cubicBezTo>
                    <a:pt x="108" y="183"/>
                    <a:pt x="109" y="181"/>
                    <a:pt x="110" y="174"/>
                  </a:cubicBezTo>
                  <a:cubicBezTo>
                    <a:pt x="111" y="167"/>
                    <a:pt x="111" y="157"/>
                    <a:pt x="109" y="147"/>
                  </a:cubicBezTo>
                  <a:cubicBezTo>
                    <a:pt x="107" y="137"/>
                    <a:pt x="104" y="127"/>
                    <a:pt x="100" y="116"/>
                  </a:cubicBezTo>
                  <a:cubicBezTo>
                    <a:pt x="96" y="105"/>
                    <a:pt x="91" y="91"/>
                    <a:pt x="86" y="80"/>
                  </a:cubicBezTo>
                  <a:cubicBezTo>
                    <a:pt x="81" y="69"/>
                    <a:pt x="73" y="59"/>
                    <a:pt x="67" y="50"/>
                  </a:cubicBezTo>
                  <a:cubicBezTo>
                    <a:pt x="61" y="41"/>
                    <a:pt x="55" y="32"/>
                    <a:pt x="50" y="26"/>
                  </a:cubicBezTo>
                  <a:cubicBezTo>
                    <a:pt x="45" y="20"/>
                    <a:pt x="39" y="15"/>
                    <a:pt x="35" y="12"/>
                  </a:cubicBezTo>
                  <a:cubicBezTo>
                    <a:pt x="31" y="9"/>
                    <a:pt x="30" y="7"/>
                    <a:pt x="26" y="5"/>
                  </a:cubicBezTo>
                  <a:cubicBezTo>
                    <a:pt x="22" y="3"/>
                    <a:pt x="16" y="0"/>
                    <a:pt x="13" y="0"/>
                  </a:cubicBezTo>
                  <a:cubicBezTo>
                    <a:pt x="10" y="0"/>
                    <a:pt x="6" y="4"/>
                    <a:pt x="5" y="8"/>
                  </a:cubicBezTo>
                  <a:cubicBezTo>
                    <a:pt x="4" y="12"/>
                    <a:pt x="0" y="15"/>
                    <a:pt x="4" y="2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12" name="Freeform 2103"/>
            <p:cNvSpPr>
              <a:spLocks/>
            </p:cNvSpPr>
            <p:nvPr/>
          </p:nvSpPr>
          <p:spPr bwMode="auto">
            <a:xfrm flipH="1">
              <a:off x="3492" y="2033"/>
              <a:ext cx="108" cy="366"/>
            </a:xfrm>
            <a:custGeom>
              <a:avLst/>
              <a:gdLst>
                <a:gd name="T0" fmla="*/ 92 w 79"/>
                <a:gd name="T1" fmla="*/ 27 h 267"/>
                <a:gd name="T2" fmla="*/ 77 w 79"/>
                <a:gd name="T3" fmla="*/ 60 h 267"/>
                <a:gd name="T4" fmla="*/ 71 w 79"/>
                <a:gd name="T5" fmla="*/ 89 h 267"/>
                <a:gd name="T6" fmla="*/ 55 w 79"/>
                <a:gd name="T7" fmla="*/ 133 h 267"/>
                <a:gd name="T8" fmla="*/ 46 w 79"/>
                <a:gd name="T9" fmla="*/ 162 h 267"/>
                <a:gd name="T10" fmla="*/ 40 w 79"/>
                <a:gd name="T11" fmla="*/ 175 h 267"/>
                <a:gd name="T12" fmla="*/ 27 w 79"/>
                <a:gd name="T13" fmla="*/ 204 h 267"/>
                <a:gd name="T14" fmla="*/ 26 w 79"/>
                <a:gd name="T15" fmla="*/ 219 h 267"/>
                <a:gd name="T16" fmla="*/ 27 w 79"/>
                <a:gd name="T17" fmla="*/ 245 h 267"/>
                <a:gd name="T18" fmla="*/ 38 w 79"/>
                <a:gd name="T19" fmla="*/ 265 h 267"/>
                <a:gd name="T20" fmla="*/ 60 w 79"/>
                <a:gd name="T21" fmla="*/ 295 h 267"/>
                <a:gd name="T22" fmla="*/ 81 w 79"/>
                <a:gd name="T23" fmla="*/ 328 h 267"/>
                <a:gd name="T24" fmla="*/ 104 w 79"/>
                <a:gd name="T25" fmla="*/ 347 h 267"/>
                <a:gd name="T26" fmla="*/ 105 w 79"/>
                <a:gd name="T27" fmla="*/ 363 h 267"/>
                <a:gd name="T28" fmla="*/ 92 w 79"/>
                <a:gd name="T29" fmla="*/ 361 h 267"/>
                <a:gd name="T30" fmla="*/ 72 w 79"/>
                <a:gd name="T31" fmla="*/ 355 h 267"/>
                <a:gd name="T32" fmla="*/ 67 w 79"/>
                <a:gd name="T33" fmla="*/ 340 h 267"/>
                <a:gd name="T34" fmla="*/ 59 w 79"/>
                <a:gd name="T35" fmla="*/ 322 h 267"/>
                <a:gd name="T36" fmla="*/ 46 w 79"/>
                <a:gd name="T37" fmla="*/ 303 h 267"/>
                <a:gd name="T38" fmla="*/ 19 w 79"/>
                <a:gd name="T39" fmla="*/ 274 h 267"/>
                <a:gd name="T40" fmla="*/ 5 w 79"/>
                <a:gd name="T41" fmla="*/ 241 h 267"/>
                <a:gd name="T42" fmla="*/ 1 w 79"/>
                <a:gd name="T43" fmla="*/ 228 h 267"/>
                <a:gd name="T44" fmla="*/ 3 w 79"/>
                <a:gd name="T45" fmla="*/ 200 h 267"/>
                <a:gd name="T46" fmla="*/ 18 w 79"/>
                <a:gd name="T47" fmla="*/ 151 h 267"/>
                <a:gd name="T48" fmla="*/ 27 w 79"/>
                <a:gd name="T49" fmla="*/ 104 h 267"/>
                <a:gd name="T50" fmla="*/ 44 w 79"/>
                <a:gd name="T51" fmla="*/ 40 h 267"/>
                <a:gd name="T52" fmla="*/ 59 w 79"/>
                <a:gd name="T53" fmla="*/ 11 h 267"/>
                <a:gd name="T54" fmla="*/ 75 w 79"/>
                <a:gd name="T55" fmla="*/ 1 h 267"/>
                <a:gd name="T56" fmla="*/ 92 w 79"/>
                <a:gd name="T57" fmla="*/ 7 h 267"/>
                <a:gd name="T58" fmla="*/ 92 w 79"/>
                <a:gd name="T59" fmla="*/ 27 h 2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9" h="267">
                  <a:moveTo>
                    <a:pt x="67" y="20"/>
                  </a:moveTo>
                  <a:cubicBezTo>
                    <a:pt x="65" y="26"/>
                    <a:pt x="58" y="37"/>
                    <a:pt x="56" y="44"/>
                  </a:cubicBezTo>
                  <a:cubicBezTo>
                    <a:pt x="54" y="51"/>
                    <a:pt x="55" y="56"/>
                    <a:pt x="52" y="65"/>
                  </a:cubicBezTo>
                  <a:cubicBezTo>
                    <a:pt x="49" y="74"/>
                    <a:pt x="43" y="88"/>
                    <a:pt x="40" y="97"/>
                  </a:cubicBezTo>
                  <a:cubicBezTo>
                    <a:pt x="37" y="106"/>
                    <a:pt x="36" y="113"/>
                    <a:pt x="34" y="118"/>
                  </a:cubicBezTo>
                  <a:cubicBezTo>
                    <a:pt x="32" y="123"/>
                    <a:pt x="31" y="123"/>
                    <a:pt x="29" y="128"/>
                  </a:cubicBezTo>
                  <a:cubicBezTo>
                    <a:pt x="27" y="133"/>
                    <a:pt x="22" y="144"/>
                    <a:pt x="20" y="149"/>
                  </a:cubicBezTo>
                  <a:cubicBezTo>
                    <a:pt x="18" y="154"/>
                    <a:pt x="19" y="155"/>
                    <a:pt x="19" y="160"/>
                  </a:cubicBezTo>
                  <a:cubicBezTo>
                    <a:pt x="19" y="165"/>
                    <a:pt x="19" y="174"/>
                    <a:pt x="20" y="179"/>
                  </a:cubicBezTo>
                  <a:cubicBezTo>
                    <a:pt x="21" y="184"/>
                    <a:pt x="24" y="187"/>
                    <a:pt x="28" y="193"/>
                  </a:cubicBezTo>
                  <a:cubicBezTo>
                    <a:pt x="32" y="199"/>
                    <a:pt x="39" y="207"/>
                    <a:pt x="44" y="215"/>
                  </a:cubicBezTo>
                  <a:cubicBezTo>
                    <a:pt x="49" y="223"/>
                    <a:pt x="54" y="233"/>
                    <a:pt x="59" y="239"/>
                  </a:cubicBezTo>
                  <a:cubicBezTo>
                    <a:pt x="64" y="245"/>
                    <a:pt x="73" y="249"/>
                    <a:pt x="76" y="253"/>
                  </a:cubicBezTo>
                  <a:cubicBezTo>
                    <a:pt x="79" y="257"/>
                    <a:pt x="78" y="263"/>
                    <a:pt x="77" y="265"/>
                  </a:cubicBezTo>
                  <a:cubicBezTo>
                    <a:pt x="76" y="267"/>
                    <a:pt x="71" y="264"/>
                    <a:pt x="67" y="263"/>
                  </a:cubicBezTo>
                  <a:cubicBezTo>
                    <a:pt x="63" y="262"/>
                    <a:pt x="56" y="262"/>
                    <a:pt x="53" y="259"/>
                  </a:cubicBezTo>
                  <a:cubicBezTo>
                    <a:pt x="50" y="256"/>
                    <a:pt x="51" y="252"/>
                    <a:pt x="49" y="248"/>
                  </a:cubicBezTo>
                  <a:cubicBezTo>
                    <a:pt x="47" y="244"/>
                    <a:pt x="45" y="239"/>
                    <a:pt x="43" y="235"/>
                  </a:cubicBezTo>
                  <a:cubicBezTo>
                    <a:pt x="41" y="231"/>
                    <a:pt x="39" y="227"/>
                    <a:pt x="34" y="221"/>
                  </a:cubicBezTo>
                  <a:cubicBezTo>
                    <a:pt x="29" y="215"/>
                    <a:pt x="19" y="208"/>
                    <a:pt x="14" y="200"/>
                  </a:cubicBezTo>
                  <a:cubicBezTo>
                    <a:pt x="9" y="192"/>
                    <a:pt x="6" y="182"/>
                    <a:pt x="4" y="176"/>
                  </a:cubicBezTo>
                  <a:cubicBezTo>
                    <a:pt x="2" y="170"/>
                    <a:pt x="1" y="171"/>
                    <a:pt x="1" y="166"/>
                  </a:cubicBezTo>
                  <a:cubicBezTo>
                    <a:pt x="1" y="161"/>
                    <a:pt x="0" y="155"/>
                    <a:pt x="2" y="146"/>
                  </a:cubicBezTo>
                  <a:cubicBezTo>
                    <a:pt x="4" y="137"/>
                    <a:pt x="10" y="122"/>
                    <a:pt x="13" y="110"/>
                  </a:cubicBezTo>
                  <a:cubicBezTo>
                    <a:pt x="16" y="98"/>
                    <a:pt x="17" y="89"/>
                    <a:pt x="20" y="76"/>
                  </a:cubicBezTo>
                  <a:cubicBezTo>
                    <a:pt x="23" y="63"/>
                    <a:pt x="28" y="40"/>
                    <a:pt x="32" y="29"/>
                  </a:cubicBezTo>
                  <a:cubicBezTo>
                    <a:pt x="36" y="18"/>
                    <a:pt x="39" y="13"/>
                    <a:pt x="43" y="8"/>
                  </a:cubicBezTo>
                  <a:cubicBezTo>
                    <a:pt x="47" y="3"/>
                    <a:pt x="51" y="2"/>
                    <a:pt x="55" y="1"/>
                  </a:cubicBezTo>
                  <a:cubicBezTo>
                    <a:pt x="59" y="0"/>
                    <a:pt x="65" y="2"/>
                    <a:pt x="67" y="5"/>
                  </a:cubicBezTo>
                  <a:cubicBezTo>
                    <a:pt x="69" y="8"/>
                    <a:pt x="69" y="14"/>
                    <a:pt x="67" y="20"/>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13" name="Freeform 2104"/>
            <p:cNvSpPr>
              <a:spLocks/>
            </p:cNvSpPr>
            <p:nvPr/>
          </p:nvSpPr>
          <p:spPr bwMode="auto">
            <a:xfrm flipH="1">
              <a:off x="3291" y="2379"/>
              <a:ext cx="123" cy="42"/>
            </a:xfrm>
            <a:custGeom>
              <a:avLst/>
              <a:gdLst>
                <a:gd name="T0" fmla="*/ 21 w 90"/>
                <a:gd name="T1" fmla="*/ 19 h 31"/>
                <a:gd name="T2" fmla="*/ 37 w 90"/>
                <a:gd name="T3" fmla="*/ 9 h 31"/>
                <a:gd name="T4" fmla="*/ 66 w 90"/>
                <a:gd name="T5" fmla="*/ 5 h 31"/>
                <a:gd name="T6" fmla="*/ 96 w 90"/>
                <a:gd name="T7" fmla="*/ 5 h 31"/>
                <a:gd name="T8" fmla="*/ 115 w 90"/>
                <a:gd name="T9" fmla="*/ 3 h 31"/>
                <a:gd name="T10" fmla="*/ 123 w 90"/>
                <a:gd name="T11" fmla="*/ 18 h 31"/>
                <a:gd name="T12" fmla="*/ 115 w 90"/>
                <a:gd name="T13" fmla="*/ 34 h 31"/>
                <a:gd name="T14" fmla="*/ 98 w 90"/>
                <a:gd name="T15" fmla="*/ 42 h 31"/>
                <a:gd name="T16" fmla="*/ 78 w 90"/>
                <a:gd name="T17" fmla="*/ 34 h 31"/>
                <a:gd name="T18" fmla="*/ 57 w 90"/>
                <a:gd name="T19" fmla="*/ 34 h 31"/>
                <a:gd name="T20" fmla="*/ 33 w 90"/>
                <a:gd name="T21" fmla="*/ 31 h 31"/>
                <a:gd name="T22" fmla="*/ 8 w 90"/>
                <a:gd name="T23" fmla="*/ 35 h 31"/>
                <a:gd name="T24" fmla="*/ 1 w 90"/>
                <a:gd name="T25" fmla="*/ 23 h 31"/>
                <a:gd name="T26" fmla="*/ 21 w 90"/>
                <a:gd name="T27" fmla="*/ 19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 h="31">
                  <a:moveTo>
                    <a:pt x="15" y="14"/>
                  </a:moveTo>
                  <a:cubicBezTo>
                    <a:pt x="19" y="12"/>
                    <a:pt x="22" y="9"/>
                    <a:pt x="27" y="7"/>
                  </a:cubicBezTo>
                  <a:cubicBezTo>
                    <a:pt x="32" y="5"/>
                    <a:pt x="41" y="4"/>
                    <a:pt x="48" y="4"/>
                  </a:cubicBezTo>
                  <a:cubicBezTo>
                    <a:pt x="55" y="4"/>
                    <a:pt x="64" y="4"/>
                    <a:pt x="70" y="4"/>
                  </a:cubicBezTo>
                  <a:cubicBezTo>
                    <a:pt x="76" y="4"/>
                    <a:pt x="81" y="0"/>
                    <a:pt x="84" y="2"/>
                  </a:cubicBezTo>
                  <a:cubicBezTo>
                    <a:pt x="87" y="4"/>
                    <a:pt x="90" y="9"/>
                    <a:pt x="90" y="13"/>
                  </a:cubicBezTo>
                  <a:cubicBezTo>
                    <a:pt x="90" y="17"/>
                    <a:pt x="87" y="22"/>
                    <a:pt x="84" y="25"/>
                  </a:cubicBezTo>
                  <a:cubicBezTo>
                    <a:pt x="81" y="28"/>
                    <a:pt x="76" y="31"/>
                    <a:pt x="72" y="31"/>
                  </a:cubicBezTo>
                  <a:cubicBezTo>
                    <a:pt x="68" y="31"/>
                    <a:pt x="62" y="26"/>
                    <a:pt x="57" y="25"/>
                  </a:cubicBezTo>
                  <a:cubicBezTo>
                    <a:pt x="52" y="24"/>
                    <a:pt x="47" y="25"/>
                    <a:pt x="42" y="25"/>
                  </a:cubicBezTo>
                  <a:cubicBezTo>
                    <a:pt x="37" y="25"/>
                    <a:pt x="30" y="23"/>
                    <a:pt x="24" y="23"/>
                  </a:cubicBezTo>
                  <a:cubicBezTo>
                    <a:pt x="18" y="23"/>
                    <a:pt x="10" y="27"/>
                    <a:pt x="6" y="26"/>
                  </a:cubicBezTo>
                  <a:cubicBezTo>
                    <a:pt x="2" y="25"/>
                    <a:pt x="0" y="19"/>
                    <a:pt x="1" y="17"/>
                  </a:cubicBezTo>
                  <a:cubicBezTo>
                    <a:pt x="2" y="15"/>
                    <a:pt x="11" y="16"/>
                    <a:pt x="15" y="14"/>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14" name="Freeform 2105"/>
            <p:cNvSpPr>
              <a:spLocks/>
            </p:cNvSpPr>
            <p:nvPr/>
          </p:nvSpPr>
          <p:spPr bwMode="auto">
            <a:xfrm flipH="1">
              <a:off x="3495" y="2383"/>
              <a:ext cx="145" cy="45"/>
            </a:xfrm>
            <a:custGeom>
              <a:avLst/>
              <a:gdLst>
                <a:gd name="T0" fmla="*/ 21 w 106"/>
                <a:gd name="T1" fmla="*/ 15 h 33"/>
                <a:gd name="T2" fmla="*/ 0 w 106"/>
                <a:gd name="T3" fmla="*/ 26 h 33"/>
                <a:gd name="T4" fmla="*/ 21 w 106"/>
                <a:gd name="T5" fmla="*/ 42 h 33"/>
                <a:gd name="T6" fmla="*/ 38 w 106"/>
                <a:gd name="T7" fmla="*/ 44 h 33"/>
                <a:gd name="T8" fmla="*/ 67 w 106"/>
                <a:gd name="T9" fmla="*/ 34 h 33"/>
                <a:gd name="T10" fmla="*/ 79 w 106"/>
                <a:gd name="T11" fmla="*/ 27 h 33"/>
                <a:gd name="T12" fmla="*/ 92 w 106"/>
                <a:gd name="T13" fmla="*/ 22 h 33"/>
                <a:gd name="T14" fmla="*/ 108 w 106"/>
                <a:gd name="T15" fmla="*/ 18 h 33"/>
                <a:gd name="T16" fmla="*/ 131 w 106"/>
                <a:gd name="T17" fmla="*/ 18 h 33"/>
                <a:gd name="T18" fmla="*/ 145 w 106"/>
                <a:gd name="T19" fmla="*/ 14 h 33"/>
                <a:gd name="T20" fmla="*/ 131 w 106"/>
                <a:gd name="T21" fmla="*/ 1 h 33"/>
                <a:gd name="T22" fmla="*/ 116 w 106"/>
                <a:gd name="T23" fmla="*/ 1 h 33"/>
                <a:gd name="T24" fmla="*/ 90 w 106"/>
                <a:gd name="T25" fmla="*/ 5 h 33"/>
                <a:gd name="T26" fmla="*/ 63 w 106"/>
                <a:gd name="T27" fmla="*/ 5 h 33"/>
                <a:gd name="T28" fmla="*/ 41 w 106"/>
                <a:gd name="T29" fmla="*/ 14 h 33"/>
                <a:gd name="T30" fmla="*/ 21 w 106"/>
                <a:gd name="T31" fmla="*/ 15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6" h="33">
                  <a:moveTo>
                    <a:pt x="15" y="11"/>
                  </a:moveTo>
                  <a:cubicBezTo>
                    <a:pt x="10" y="12"/>
                    <a:pt x="0" y="16"/>
                    <a:pt x="0" y="19"/>
                  </a:cubicBezTo>
                  <a:cubicBezTo>
                    <a:pt x="0" y="22"/>
                    <a:pt x="11" y="29"/>
                    <a:pt x="15" y="31"/>
                  </a:cubicBezTo>
                  <a:cubicBezTo>
                    <a:pt x="19" y="33"/>
                    <a:pt x="22" y="33"/>
                    <a:pt x="28" y="32"/>
                  </a:cubicBezTo>
                  <a:cubicBezTo>
                    <a:pt x="34" y="31"/>
                    <a:pt x="44" y="27"/>
                    <a:pt x="49" y="25"/>
                  </a:cubicBezTo>
                  <a:cubicBezTo>
                    <a:pt x="54" y="23"/>
                    <a:pt x="55" y="21"/>
                    <a:pt x="58" y="20"/>
                  </a:cubicBezTo>
                  <a:cubicBezTo>
                    <a:pt x="61" y="19"/>
                    <a:pt x="64" y="17"/>
                    <a:pt x="67" y="16"/>
                  </a:cubicBezTo>
                  <a:cubicBezTo>
                    <a:pt x="70" y="15"/>
                    <a:pt x="74" y="13"/>
                    <a:pt x="79" y="13"/>
                  </a:cubicBezTo>
                  <a:cubicBezTo>
                    <a:pt x="84" y="13"/>
                    <a:pt x="92" y="13"/>
                    <a:pt x="96" y="13"/>
                  </a:cubicBezTo>
                  <a:cubicBezTo>
                    <a:pt x="100" y="13"/>
                    <a:pt x="106" y="12"/>
                    <a:pt x="106" y="10"/>
                  </a:cubicBezTo>
                  <a:cubicBezTo>
                    <a:pt x="106" y="8"/>
                    <a:pt x="99" y="2"/>
                    <a:pt x="96" y="1"/>
                  </a:cubicBezTo>
                  <a:cubicBezTo>
                    <a:pt x="93" y="0"/>
                    <a:pt x="90" y="1"/>
                    <a:pt x="85" y="1"/>
                  </a:cubicBezTo>
                  <a:cubicBezTo>
                    <a:pt x="80" y="1"/>
                    <a:pt x="72" y="4"/>
                    <a:pt x="66" y="4"/>
                  </a:cubicBezTo>
                  <a:cubicBezTo>
                    <a:pt x="60" y="4"/>
                    <a:pt x="52" y="3"/>
                    <a:pt x="46" y="4"/>
                  </a:cubicBezTo>
                  <a:cubicBezTo>
                    <a:pt x="40" y="5"/>
                    <a:pt x="35" y="9"/>
                    <a:pt x="30" y="10"/>
                  </a:cubicBezTo>
                  <a:cubicBezTo>
                    <a:pt x="25" y="11"/>
                    <a:pt x="19" y="10"/>
                    <a:pt x="15" y="1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15" name="Freeform 2106"/>
            <p:cNvSpPr>
              <a:spLocks/>
            </p:cNvSpPr>
            <p:nvPr/>
          </p:nvSpPr>
          <p:spPr bwMode="auto">
            <a:xfrm>
              <a:off x="3531" y="1739"/>
              <a:ext cx="177" cy="248"/>
            </a:xfrm>
            <a:custGeom>
              <a:avLst/>
              <a:gdLst>
                <a:gd name="T0" fmla="*/ 8 w 129"/>
                <a:gd name="T1" fmla="*/ 4 h 181"/>
                <a:gd name="T2" fmla="*/ 55 w 129"/>
                <a:gd name="T3" fmla="*/ 8 h 181"/>
                <a:gd name="T4" fmla="*/ 88 w 129"/>
                <a:gd name="T5" fmla="*/ 15 h 181"/>
                <a:gd name="T6" fmla="*/ 108 w 129"/>
                <a:gd name="T7" fmla="*/ 27 h 181"/>
                <a:gd name="T8" fmla="*/ 140 w 129"/>
                <a:gd name="T9" fmla="*/ 45 h 181"/>
                <a:gd name="T10" fmla="*/ 161 w 129"/>
                <a:gd name="T11" fmla="*/ 60 h 181"/>
                <a:gd name="T12" fmla="*/ 173 w 129"/>
                <a:gd name="T13" fmla="*/ 82 h 181"/>
                <a:gd name="T14" fmla="*/ 177 w 129"/>
                <a:gd name="T15" fmla="*/ 97 h 181"/>
                <a:gd name="T16" fmla="*/ 170 w 129"/>
                <a:gd name="T17" fmla="*/ 110 h 181"/>
                <a:gd name="T18" fmla="*/ 158 w 129"/>
                <a:gd name="T19" fmla="*/ 136 h 181"/>
                <a:gd name="T20" fmla="*/ 132 w 129"/>
                <a:gd name="T21" fmla="*/ 155 h 181"/>
                <a:gd name="T22" fmla="*/ 107 w 129"/>
                <a:gd name="T23" fmla="*/ 169 h 181"/>
                <a:gd name="T24" fmla="*/ 84 w 129"/>
                <a:gd name="T25" fmla="*/ 184 h 181"/>
                <a:gd name="T26" fmla="*/ 63 w 129"/>
                <a:gd name="T27" fmla="*/ 185 h 181"/>
                <a:gd name="T28" fmla="*/ 51 w 129"/>
                <a:gd name="T29" fmla="*/ 200 h 181"/>
                <a:gd name="T30" fmla="*/ 74 w 129"/>
                <a:gd name="T31" fmla="*/ 208 h 181"/>
                <a:gd name="T32" fmla="*/ 107 w 129"/>
                <a:gd name="T33" fmla="*/ 218 h 181"/>
                <a:gd name="T34" fmla="*/ 121 w 129"/>
                <a:gd name="T35" fmla="*/ 225 h 181"/>
                <a:gd name="T36" fmla="*/ 141 w 129"/>
                <a:gd name="T37" fmla="*/ 233 h 181"/>
                <a:gd name="T38" fmla="*/ 121 w 129"/>
                <a:gd name="T39" fmla="*/ 247 h 181"/>
                <a:gd name="T40" fmla="*/ 104 w 129"/>
                <a:gd name="T41" fmla="*/ 245 h 181"/>
                <a:gd name="T42" fmla="*/ 96 w 129"/>
                <a:gd name="T43" fmla="*/ 229 h 181"/>
                <a:gd name="T44" fmla="*/ 75 w 129"/>
                <a:gd name="T45" fmla="*/ 221 h 181"/>
                <a:gd name="T46" fmla="*/ 49 w 129"/>
                <a:gd name="T47" fmla="*/ 214 h 181"/>
                <a:gd name="T48" fmla="*/ 33 w 129"/>
                <a:gd name="T49" fmla="*/ 189 h 181"/>
                <a:gd name="T50" fmla="*/ 47 w 129"/>
                <a:gd name="T51" fmla="*/ 177 h 181"/>
                <a:gd name="T52" fmla="*/ 74 w 129"/>
                <a:gd name="T53" fmla="*/ 169 h 181"/>
                <a:gd name="T54" fmla="*/ 111 w 129"/>
                <a:gd name="T55" fmla="*/ 155 h 181"/>
                <a:gd name="T56" fmla="*/ 133 w 129"/>
                <a:gd name="T57" fmla="*/ 123 h 181"/>
                <a:gd name="T58" fmla="*/ 148 w 129"/>
                <a:gd name="T59" fmla="*/ 106 h 181"/>
                <a:gd name="T60" fmla="*/ 150 w 129"/>
                <a:gd name="T61" fmla="*/ 89 h 181"/>
                <a:gd name="T62" fmla="*/ 140 w 129"/>
                <a:gd name="T63" fmla="*/ 73 h 181"/>
                <a:gd name="T64" fmla="*/ 117 w 129"/>
                <a:gd name="T65" fmla="*/ 53 h 181"/>
                <a:gd name="T66" fmla="*/ 99 w 129"/>
                <a:gd name="T67" fmla="*/ 45 h 181"/>
                <a:gd name="T68" fmla="*/ 67 w 129"/>
                <a:gd name="T69" fmla="*/ 37 h 181"/>
                <a:gd name="T70" fmla="*/ 47 w 129"/>
                <a:gd name="T71" fmla="*/ 37 h 181"/>
                <a:gd name="T72" fmla="*/ 29 w 129"/>
                <a:gd name="T73" fmla="*/ 37 h 181"/>
                <a:gd name="T74" fmla="*/ 4 w 129"/>
                <a:gd name="T75" fmla="*/ 32 h 181"/>
                <a:gd name="T76" fmla="*/ 8 w 129"/>
                <a:gd name="T77" fmla="*/ 4 h 1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9" h="181">
                  <a:moveTo>
                    <a:pt x="6" y="3"/>
                  </a:moveTo>
                  <a:cubicBezTo>
                    <a:pt x="12" y="0"/>
                    <a:pt x="30" y="5"/>
                    <a:pt x="40" y="6"/>
                  </a:cubicBezTo>
                  <a:cubicBezTo>
                    <a:pt x="50" y="7"/>
                    <a:pt x="58" y="9"/>
                    <a:pt x="64" y="11"/>
                  </a:cubicBezTo>
                  <a:cubicBezTo>
                    <a:pt x="70" y="13"/>
                    <a:pt x="73" y="16"/>
                    <a:pt x="79" y="20"/>
                  </a:cubicBezTo>
                  <a:cubicBezTo>
                    <a:pt x="85" y="24"/>
                    <a:pt x="96" y="29"/>
                    <a:pt x="102" y="33"/>
                  </a:cubicBezTo>
                  <a:cubicBezTo>
                    <a:pt x="108" y="37"/>
                    <a:pt x="113" y="39"/>
                    <a:pt x="117" y="44"/>
                  </a:cubicBezTo>
                  <a:cubicBezTo>
                    <a:pt x="121" y="49"/>
                    <a:pt x="124" y="56"/>
                    <a:pt x="126" y="60"/>
                  </a:cubicBezTo>
                  <a:cubicBezTo>
                    <a:pt x="128" y="64"/>
                    <a:pt x="129" y="68"/>
                    <a:pt x="129" y="71"/>
                  </a:cubicBezTo>
                  <a:cubicBezTo>
                    <a:pt x="129" y="74"/>
                    <a:pt x="126" y="75"/>
                    <a:pt x="124" y="80"/>
                  </a:cubicBezTo>
                  <a:cubicBezTo>
                    <a:pt x="122" y="85"/>
                    <a:pt x="120" y="93"/>
                    <a:pt x="115" y="99"/>
                  </a:cubicBezTo>
                  <a:cubicBezTo>
                    <a:pt x="110" y="105"/>
                    <a:pt x="102" y="109"/>
                    <a:pt x="96" y="113"/>
                  </a:cubicBezTo>
                  <a:cubicBezTo>
                    <a:pt x="90" y="117"/>
                    <a:pt x="84" y="120"/>
                    <a:pt x="78" y="123"/>
                  </a:cubicBezTo>
                  <a:cubicBezTo>
                    <a:pt x="72" y="126"/>
                    <a:pt x="66" y="132"/>
                    <a:pt x="61" y="134"/>
                  </a:cubicBezTo>
                  <a:cubicBezTo>
                    <a:pt x="56" y="136"/>
                    <a:pt x="50" y="133"/>
                    <a:pt x="46" y="135"/>
                  </a:cubicBezTo>
                  <a:cubicBezTo>
                    <a:pt x="42" y="137"/>
                    <a:pt x="36" y="143"/>
                    <a:pt x="37" y="146"/>
                  </a:cubicBezTo>
                  <a:cubicBezTo>
                    <a:pt x="38" y="149"/>
                    <a:pt x="47" y="150"/>
                    <a:pt x="54" y="152"/>
                  </a:cubicBezTo>
                  <a:cubicBezTo>
                    <a:pt x="61" y="154"/>
                    <a:pt x="72" y="157"/>
                    <a:pt x="78" y="159"/>
                  </a:cubicBezTo>
                  <a:cubicBezTo>
                    <a:pt x="84" y="161"/>
                    <a:pt x="84" y="162"/>
                    <a:pt x="88" y="164"/>
                  </a:cubicBezTo>
                  <a:cubicBezTo>
                    <a:pt x="92" y="166"/>
                    <a:pt x="103" y="167"/>
                    <a:pt x="103" y="170"/>
                  </a:cubicBezTo>
                  <a:cubicBezTo>
                    <a:pt x="103" y="173"/>
                    <a:pt x="92" y="179"/>
                    <a:pt x="88" y="180"/>
                  </a:cubicBezTo>
                  <a:cubicBezTo>
                    <a:pt x="84" y="181"/>
                    <a:pt x="79" y="181"/>
                    <a:pt x="76" y="179"/>
                  </a:cubicBezTo>
                  <a:cubicBezTo>
                    <a:pt x="73" y="177"/>
                    <a:pt x="74" y="170"/>
                    <a:pt x="70" y="167"/>
                  </a:cubicBezTo>
                  <a:cubicBezTo>
                    <a:pt x="66" y="164"/>
                    <a:pt x="61" y="163"/>
                    <a:pt x="55" y="161"/>
                  </a:cubicBezTo>
                  <a:cubicBezTo>
                    <a:pt x="49" y="159"/>
                    <a:pt x="41" y="160"/>
                    <a:pt x="36" y="156"/>
                  </a:cubicBezTo>
                  <a:cubicBezTo>
                    <a:pt x="31" y="152"/>
                    <a:pt x="24" y="142"/>
                    <a:pt x="24" y="138"/>
                  </a:cubicBezTo>
                  <a:cubicBezTo>
                    <a:pt x="24" y="134"/>
                    <a:pt x="29" y="131"/>
                    <a:pt x="34" y="129"/>
                  </a:cubicBezTo>
                  <a:cubicBezTo>
                    <a:pt x="39" y="127"/>
                    <a:pt x="46" y="126"/>
                    <a:pt x="54" y="123"/>
                  </a:cubicBezTo>
                  <a:cubicBezTo>
                    <a:pt x="62" y="120"/>
                    <a:pt x="74" y="119"/>
                    <a:pt x="81" y="113"/>
                  </a:cubicBezTo>
                  <a:cubicBezTo>
                    <a:pt x="88" y="107"/>
                    <a:pt x="92" y="96"/>
                    <a:pt x="97" y="90"/>
                  </a:cubicBezTo>
                  <a:cubicBezTo>
                    <a:pt x="102" y="84"/>
                    <a:pt x="106" y="81"/>
                    <a:pt x="108" y="77"/>
                  </a:cubicBezTo>
                  <a:cubicBezTo>
                    <a:pt x="110" y="73"/>
                    <a:pt x="110" y="69"/>
                    <a:pt x="109" y="65"/>
                  </a:cubicBezTo>
                  <a:cubicBezTo>
                    <a:pt x="108" y="61"/>
                    <a:pt x="106" y="57"/>
                    <a:pt x="102" y="53"/>
                  </a:cubicBezTo>
                  <a:cubicBezTo>
                    <a:pt x="98" y="49"/>
                    <a:pt x="90" y="42"/>
                    <a:pt x="85" y="39"/>
                  </a:cubicBezTo>
                  <a:cubicBezTo>
                    <a:pt x="80" y="36"/>
                    <a:pt x="78" y="35"/>
                    <a:pt x="72" y="33"/>
                  </a:cubicBezTo>
                  <a:cubicBezTo>
                    <a:pt x="66" y="31"/>
                    <a:pt x="55" y="28"/>
                    <a:pt x="49" y="27"/>
                  </a:cubicBezTo>
                  <a:cubicBezTo>
                    <a:pt x="43" y="26"/>
                    <a:pt x="39" y="27"/>
                    <a:pt x="34" y="27"/>
                  </a:cubicBezTo>
                  <a:cubicBezTo>
                    <a:pt x="29" y="27"/>
                    <a:pt x="26" y="28"/>
                    <a:pt x="21" y="27"/>
                  </a:cubicBezTo>
                  <a:cubicBezTo>
                    <a:pt x="16" y="26"/>
                    <a:pt x="5" y="26"/>
                    <a:pt x="3" y="23"/>
                  </a:cubicBezTo>
                  <a:cubicBezTo>
                    <a:pt x="1" y="20"/>
                    <a:pt x="0" y="6"/>
                    <a:pt x="6" y="3"/>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 name="Group 2108"/>
          <p:cNvGrpSpPr>
            <a:grpSpLocks/>
          </p:cNvGrpSpPr>
          <p:nvPr/>
        </p:nvGrpSpPr>
        <p:grpSpPr bwMode="auto">
          <a:xfrm flipH="1">
            <a:off x="4015677" y="4046412"/>
            <a:ext cx="908050" cy="1169987"/>
            <a:chOff x="3136" y="1483"/>
            <a:chExt cx="572" cy="945"/>
          </a:xfrm>
        </p:grpSpPr>
        <p:sp>
          <p:nvSpPr>
            <p:cNvPr id="24594" name="Freeform 2109"/>
            <p:cNvSpPr>
              <a:spLocks/>
            </p:cNvSpPr>
            <p:nvPr/>
          </p:nvSpPr>
          <p:spPr bwMode="auto">
            <a:xfrm flipH="1">
              <a:off x="3307" y="1483"/>
              <a:ext cx="194" cy="305"/>
            </a:xfrm>
            <a:custGeom>
              <a:avLst/>
              <a:gdLst>
                <a:gd name="T0" fmla="*/ 111 w 142"/>
                <a:gd name="T1" fmla="*/ 0 h 223"/>
                <a:gd name="T2" fmla="*/ 194 w 142"/>
                <a:gd name="T3" fmla="*/ 4 h 223"/>
                <a:gd name="T4" fmla="*/ 186 w 142"/>
                <a:gd name="T5" fmla="*/ 127 h 223"/>
                <a:gd name="T6" fmla="*/ 178 w 142"/>
                <a:gd name="T7" fmla="*/ 193 h 223"/>
                <a:gd name="T8" fmla="*/ 137 w 142"/>
                <a:gd name="T9" fmla="*/ 239 h 223"/>
                <a:gd name="T10" fmla="*/ 70 w 142"/>
                <a:gd name="T11" fmla="*/ 289 h 223"/>
                <a:gd name="T12" fmla="*/ 42 w 142"/>
                <a:gd name="T13" fmla="*/ 305 h 223"/>
                <a:gd name="T14" fmla="*/ 20 w 142"/>
                <a:gd name="T15" fmla="*/ 293 h 223"/>
                <a:gd name="T16" fmla="*/ 0 w 142"/>
                <a:gd name="T17" fmla="*/ 258 h 223"/>
                <a:gd name="T18" fmla="*/ 26 w 142"/>
                <a:gd name="T19" fmla="*/ 222 h 223"/>
                <a:gd name="T20" fmla="*/ 94 w 142"/>
                <a:gd name="T21" fmla="*/ 156 h 223"/>
                <a:gd name="T22" fmla="*/ 127 w 142"/>
                <a:gd name="T23" fmla="*/ 127 h 223"/>
                <a:gd name="T24" fmla="*/ 111 w 142"/>
                <a:gd name="T25" fmla="*/ 0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223">
                  <a:moveTo>
                    <a:pt x="81" y="0"/>
                  </a:moveTo>
                  <a:lnTo>
                    <a:pt x="142" y="3"/>
                  </a:lnTo>
                  <a:lnTo>
                    <a:pt x="136" y="93"/>
                  </a:lnTo>
                  <a:lnTo>
                    <a:pt x="130" y="141"/>
                  </a:lnTo>
                  <a:lnTo>
                    <a:pt x="100" y="175"/>
                  </a:lnTo>
                  <a:lnTo>
                    <a:pt x="51" y="211"/>
                  </a:lnTo>
                  <a:lnTo>
                    <a:pt x="31" y="223"/>
                  </a:lnTo>
                  <a:lnTo>
                    <a:pt x="15" y="214"/>
                  </a:lnTo>
                  <a:lnTo>
                    <a:pt x="0" y="189"/>
                  </a:lnTo>
                  <a:lnTo>
                    <a:pt x="19" y="162"/>
                  </a:lnTo>
                  <a:lnTo>
                    <a:pt x="69" y="114"/>
                  </a:lnTo>
                  <a:lnTo>
                    <a:pt x="93" y="93"/>
                  </a:lnTo>
                  <a:lnTo>
                    <a:pt x="81" y="0"/>
                  </a:lnTo>
                  <a:close/>
                </a:path>
              </a:pathLst>
            </a:custGeom>
            <a:solidFill>
              <a:schemeClr val="bg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95" name="Freeform 2110"/>
            <p:cNvSpPr>
              <a:spLocks/>
            </p:cNvSpPr>
            <p:nvPr/>
          </p:nvSpPr>
          <p:spPr bwMode="auto">
            <a:xfrm rot="19801437" flipH="1">
              <a:off x="3340" y="1777"/>
              <a:ext cx="185" cy="89"/>
            </a:xfrm>
            <a:custGeom>
              <a:avLst/>
              <a:gdLst>
                <a:gd name="T0" fmla="*/ 185 w 135"/>
                <a:gd name="T1" fmla="*/ 78 h 65"/>
                <a:gd name="T2" fmla="*/ 171 w 135"/>
                <a:gd name="T3" fmla="*/ 89 h 65"/>
                <a:gd name="T4" fmla="*/ 119 w 135"/>
                <a:gd name="T5" fmla="*/ 79 h 65"/>
                <a:gd name="T6" fmla="*/ 84 w 135"/>
                <a:gd name="T7" fmla="*/ 68 h 65"/>
                <a:gd name="T8" fmla="*/ 42 w 135"/>
                <a:gd name="T9" fmla="*/ 58 h 65"/>
                <a:gd name="T10" fmla="*/ 12 w 135"/>
                <a:gd name="T11" fmla="*/ 42 h 65"/>
                <a:gd name="T12" fmla="*/ 1 w 135"/>
                <a:gd name="T13" fmla="*/ 23 h 65"/>
                <a:gd name="T14" fmla="*/ 3 w 135"/>
                <a:gd name="T15" fmla="*/ 10 h 65"/>
                <a:gd name="T16" fmla="*/ 22 w 135"/>
                <a:gd name="T17" fmla="*/ 1 h 65"/>
                <a:gd name="T18" fmla="*/ 60 w 135"/>
                <a:gd name="T19" fmla="*/ 15 h 65"/>
                <a:gd name="T20" fmla="*/ 107 w 135"/>
                <a:gd name="T21" fmla="*/ 26 h 65"/>
                <a:gd name="T22" fmla="*/ 147 w 135"/>
                <a:gd name="T23" fmla="*/ 49 h 65"/>
                <a:gd name="T24" fmla="*/ 174 w 135"/>
                <a:gd name="T25" fmla="*/ 63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 h="65">
                  <a:moveTo>
                    <a:pt x="135" y="57"/>
                  </a:moveTo>
                  <a:cubicBezTo>
                    <a:pt x="133" y="59"/>
                    <a:pt x="133" y="65"/>
                    <a:pt x="125" y="65"/>
                  </a:cubicBezTo>
                  <a:cubicBezTo>
                    <a:pt x="117" y="65"/>
                    <a:pt x="98" y="60"/>
                    <a:pt x="87" y="58"/>
                  </a:cubicBezTo>
                  <a:cubicBezTo>
                    <a:pt x="76" y="55"/>
                    <a:pt x="70" y="52"/>
                    <a:pt x="61" y="50"/>
                  </a:cubicBezTo>
                  <a:cubicBezTo>
                    <a:pt x="52" y="47"/>
                    <a:pt x="40" y="45"/>
                    <a:pt x="31" y="42"/>
                  </a:cubicBezTo>
                  <a:cubicBezTo>
                    <a:pt x="21" y="38"/>
                    <a:pt x="14" y="35"/>
                    <a:pt x="9" y="31"/>
                  </a:cubicBezTo>
                  <a:cubicBezTo>
                    <a:pt x="4" y="27"/>
                    <a:pt x="3" y="21"/>
                    <a:pt x="1" y="17"/>
                  </a:cubicBezTo>
                  <a:cubicBezTo>
                    <a:pt x="0" y="13"/>
                    <a:pt x="0" y="9"/>
                    <a:pt x="2" y="7"/>
                  </a:cubicBezTo>
                  <a:cubicBezTo>
                    <a:pt x="4" y="4"/>
                    <a:pt x="10" y="0"/>
                    <a:pt x="16" y="1"/>
                  </a:cubicBezTo>
                  <a:cubicBezTo>
                    <a:pt x="23" y="2"/>
                    <a:pt x="34" y="9"/>
                    <a:pt x="44" y="11"/>
                  </a:cubicBezTo>
                  <a:cubicBezTo>
                    <a:pt x="55" y="14"/>
                    <a:pt x="68" y="14"/>
                    <a:pt x="78" y="19"/>
                  </a:cubicBezTo>
                  <a:cubicBezTo>
                    <a:pt x="88" y="23"/>
                    <a:pt x="99" y="31"/>
                    <a:pt x="107" y="36"/>
                  </a:cubicBezTo>
                  <a:cubicBezTo>
                    <a:pt x="114" y="40"/>
                    <a:pt x="124" y="44"/>
                    <a:pt x="127" y="46"/>
                  </a:cubicBezTo>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96" name="Freeform 2111"/>
            <p:cNvSpPr>
              <a:spLocks/>
            </p:cNvSpPr>
            <p:nvPr/>
          </p:nvSpPr>
          <p:spPr bwMode="auto">
            <a:xfrm flipH="1">
              <a:off x="3136" y="1845"/>
              <a:ext cx="249" cy="64"/>
            </a:xfrm>
            <a:custGeom>
              <a:avLst/>
              <a:gdLst>
                <a:gd name="T0" fmla="*/ 16 w 249"/>
                <a:gd name="T1" fmla="*/ 37 h 64"/>
                <a:gd name="T2" fmla="*/ 37 w 249"/>
                <a:gd name="T3" fmla="*/ 39 h 64"/>
                <a:gd name="T4" fmla="*/ 96 w 249"/>
                <a:gd name="T5" fmla="*/ 29 h 64"/>
                <a:gd name="T6" fmla="*/ 135 w 249"/>
                <a:gd name="T7" fmla="*/ 21 h 64"/>
                <a:gd name="T8" fmla="*/ 162 w 249"/>
                <a:gd name="T9" fmla="*/ 13 h 64"/>
                <a:gd name="T10" fmla="*/ 176 w 249"/>
                <a:gd name="T11" fmla="*/ 2 h 64"/>
                <a:gd name="T12" fmla="*/ 189 w 249"/>
                <a:gd name="T13" fmla="*/ 2 h 64"/>
                <a:gd name="T14" fmla="*/ 198 w 249"/>
                <a:gd name="T15" fmla="*/ 12 h 64"/>
                <a:gd name="T16" fmla="*/ 242 w 249"/>
                <a:gd name="T17" fmla="*/ 17 h 64"/>
                <a:gd name="T18" fmla="*/ 240 w 249"/>
                <a:gd name="T19" fmla="*/ 26 h 64"/>
                <a:gd name="T20" fmla="*/ 206 w 249"/>
                <a:gd name="T21" fmla="*/ 23 h 64"/>
                <a:gd name="T22" fmla="*/ 194 w 249"/>
                <a:gd name="T23" fmla="*/ 48 h 64"/>
                <a:gd name="T24" fmla="*/ 170 w 249"/>
                <a:gd name="T25" fmla="*/ 55 h 64"/>
                <a:gd name="T26" fmla="*/ 155 w 249"/>
                <a:gd name="T27" fmla="*/ 43 h 64"/>
                <a:gd name="T28" fmla="*/ 132 w 249"/>
                <a:gd name="T29" fmla="*/ 44 h 64"/>
                <a:gd name="T30" fmla="*/ 96 w 249"/>
                <a:gd name="T31" fmla="*/ 51 h 64"/>
                <a:gd name="T32" fmla="*/ 58 w 249"/>
                <a:gd name="T33" fmla="*/ 59 h 64"/>
                <a:gd name="T34" fmla="*/ 24 w 249"/>
                <a:gd name="T35" fmla="*/ 60 h 64"/>
                <a:gd name="T36" fmla="*/ 6 w 249"/>
                <a:gd name="T37" fmla="*/ 61 h 64"/>
                <a:gd name="T38" fmla="*/ 2 w 249"/>
                <a:gd name="T39" fmla="*/ 44 h 64"/>
                <a:gd name="T40" fmla="*/ 16 w 249"/>
                <a:gd name="T41" fmla="*/ 37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9" h="64">
                  <a:moveTo>
                    <a:pt x="16" y="37"/>
                  </a:moveTo>
                  <a:cubicBezTo>
                    <a:pt x="23" y="38"/>
                    <a:pt x="24" y="40"/>
                    <a:pt x="37" y="39"/>
                  </a:cubicBezTo>
                  <a:cubicBezTo>
                    <a:pt x="50" y="37"/>
                    <a:pt x="80" y="32"/>
                    <a:pt x="96" y="29"/>
                  </a:cubicBezTo>
                  <a:cubicBezTo>
                    <a:pt x="111" y="27"/>
                    <a:pt x="122" y="24"/>
                    <a:pt x="135" y="21"/>
                  </a:cubicBezTo>
                  <a:cubicBezTo>
                    <a:pt x="145" y="19"/>
                    <a:pt x="155" y="16"/>
                    <a:pt x="162" y="13"/>
                  </a:cubicBezTo>
                  <a:cubicBezTo>
                    <a:pt x="169" y="10"/>
                    <a:pt x="172" y="4"/>
                    <a:pt x="176" y="2"/>
                  </a:cubicBezTo>
                  <a:cubicBezTo>
                    <a:pt x="180" y="0"/>
                    <a:pt x="185" y="0"/>
                    <a:pt x="189" y="2"/>
                  </a:cubicBezTo>
                  <a:cubicBezTo>
                    <a:pt x="193" y="4"/>
                    <a:pt x="189" y="10"/>
                    <a:pt x="198" y="12"/>
                  </a:cubicBezTo>
                  <a:cubicBezTo>
                    <a:pt x="207" y="14"/>
                    <a:pt x="235" y="15"/>
                    <a:pt x="242" y="17"/>
                  </a:cubicBezTo>
                  <a:cubicBezTo>
                    <a:pt x="249" y="19"/>
                    <a:pt x="246" y="25"/>
                    <a:pt x="240" y="26"/>
                  </a:cubicBezTo>
                  <a:cubicBezTo>
                    <a:pt x="234" y="27"/>
                    <a:pt x="213" y="19"/>
                    <a:pt x="206" y="23"/>
                  </a:cubicBezTo>
                  <a:cubicBezTo>
                    <a:pt x="199" y="27"/>
                    <a:pt x="200" y="43"/>
                    <a:pt x="194" y="48"/>
                  </a:cubicBezTo>
                  <a:cubicBezTo>
                    <a:pt x="188" y="53"/>
                    <a:pt x="176" y="56"/>
                    <a:pt x="170" y="55"/>
                  </a:cubicBezTo>
                  <a:cubicBezTo>
                    <a:pt x="164" y="54"/>
                    <a:pt x="160" y="45"/>
                    <a:pt x="155" y="43"/>
                  </a:cubicBezTo>
                  <a:cubicBezTo>
                    <a:pt x="150" y="41"/>
                    <a:pt x="143" y="44"/>
                    <a:pt x="132" y="44"/>
                  </a:cubicBezTo>
                  <a:cubicBezTo>
                    <a:pt x="123" y="44"/>
                    <a:pt x="109" y="49"/>
                    <a:pt x="96" y="51"/>
                  </a:cubicBezTo>
                  <a:cubicBezTo>
                    <a:pt x="83" y="52"/>
                    <a:pt x="69" y="59"/>
                    <a:pt x="58" y="59"/>
                  </a:cubicBezTo>
                  <a:cubicBezTo>
                    <a:pt x="47" y="61"/>
                    <a:pt x="32" y="60"/>
                    <a:pt x="24" y="60"/>
                  </a:cubicBezTo>
                  <a:cubicBezTo>
                    <a:pt x="18" y="60"/>
                    <a:pt x="10" y="64"/>
                    <a:pt x="6" y="61"/>
                  </a:cubicBezTo>
                  <a:cubicBezTo>
                    <a:pt x="1" y="58"/>
                    <a:pt x="0" y="47"/>
                    <a:pt x="2" y="44"/>
                  </a:cubicBezTo>
                  <a:cubicBezTo>
                    <a:pt x="3" y="40"/>
                    <a:pt x="13" y="38"/>
                    <a:pt x="16" y="37"/>
                  </a:cubicBezTo>
                  <a:close/>
                </a:path>
              </a:pathLst>
            </a:custGeom>
            <a:solidFill>
              <a:schemeClr val="tx1"/>
            </a:solidFill>
            <a:ln w="12700"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97" name="Freeform 2112"/>
            <p:cNvSpPr>
              <a:spLocks/>
            </p:cNvSpPr>
            <p:nvPr/>
          </p:nvSpPr>
          <p:spPr bwMode="auto">
            <a:xfrm flipH="1">
              <a:off x="3487" y="1512"/>
              <a:ext cx="133" cy="210"/>
            </a:xfrm>
            <a:custGeom>
              <a:avLst/>
              <a:gdLst>
                <a:gd name="T0" fmla="*/ 26 w 97"/>
                <a:gd name="T1" fmla="*/ 1 h 153"/>
                <a:gd name="T2" fmla="*/ 53 w 97"/>
                <a:gd name="T3" fmla="*/ 8 h 153"/>
                <a:gd name="T4" fmla="*/ 82 w 97"/>
                <a:gd name="T5" fmla="*/ 26 h 153"/>
                <a:gd name="T6" fmla="*/ 107 w 97"/>
                <a:gd name="T7" fmla="*/ 59 h 153"/>
                <a:gd name="T8" fmla="*/ 125 w 97"/>
                <a:gd name="T9" fmla="*/ 99 h 153"/>
                <a:gd name="T10" fmla="*/ 132 w 97"/>
                <a:gd name="T11" fmla="*/ 152 h 153"/>
                <a:gd name="T12" fmla="*/ 121 w 97"/>
                <a:gd name="T13" fmla="*/ 187 h 153"/>
                <a:gd name="T14" fmla="*/ 108 w 97"/>
                <a:gd name="T15" fmla="*/ 206 h 153"/>
                <a:gd name="T16" fmla="*/ 78 w 97"/>
                <a:gd name="T17" fmla="*/ 210 h 153"/>
                <a:gd name="T18" fmla="*/ 49 w 97"/>
                <a:gd name="T19" fmla="*/ 202 h 153"/>
                <a:gd name="T20" fmla="*/ 26 w 97"/>
                <a:gd name="T21" fmla="*/ 169 h 153"/>
                <a:gd name="T22" fmla="*/ 4 w 97"/>
                <a:gd name="T23" fmla="*/ 108 h 153"/>
                <a:gd name="T24" fmla="*/ 1 w 97"/>
                <a:gd name="T25" fmla="*/ 54 h 153"/>
                <a:gd name="T26" fmla="*/ 8 w 97"/>
                <a:gd name="T27" fmla="*/ 16 h 153"/>
                <a:gd name="T28" fmla="*/ 26 w 97"/>
                <a:gd name="T29" fmla="*/ 1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53">
                  <a:moveTo>
                    <a:pt x="19" y="1"/>
                  </a:moveTo>
                  <a:cubicBezTo>
                    <a:pt x="24" y="0"/>
                    <a:pt x="32" y="3"/>
                    <a:pt x="39" y="6"/>
                  </a:cubicBezTo>
                  <a:cubicBezTo>
                    <a:pt x="46" y="9"/>
                    <a:pt x="54" y="13"/>
                    <a:pt x="60" y="19"/>
                  </a:cubicBezTo>
                  <a:cubicBezTo>
                    <a:pt x="66" y="25"/>
                    <a:pt x="73" y="34"/>
                    <a:pt x="78" y="43"/>
                  </a:cubicBezTo>
                  <a:cubicBezTo>
                    <a:pt x="83" y="52"/>
                    <a:pt x="88" y="61"/>
                    <a:pt x="91" y="72"/>
                  </a:cubicBezTo>
                  <a:cubicBezTo>
                    <a:pt x="94" y="83"/>
                    <a:pt x="97" y="100"/>
                    <a:pt x="96" y="111"/>
                  </a:cubicBezTo>
                  <a:cubicBezTo>
                    <a:pt x="95" y="122"/>
                    <a:pt x="91" y="130"/>
                    <a:pt x="88" y="136"/>
                  </a:cubicBezTo>
                  <a:cubicBezTo>
                    <a:pt x="85" y="142"/>
                    <a:pt x="84" y="147"/>
                    <a:pt x="79" y="150"/>
                  </a:cubicBezTo>
                  <a:cubicBezTo>
                    <a:pt x="74" y="153"/>
                    <a:pt x="64" y="153"/>
                    <a:pt x="57" y="153"/>
                  </a:cubicBezTo>
                  <a:cubicBezTo>
                    <a:pt x="50" y="153"/>
                    <a:pt x="42" y="152"/>
                    <a:pt x="36" y="147"/>
                  </a:cubicBezTo>
                  <a:cubicBezTo>
                    <a:pt x="30" y="142"/>
                    <a:pt x="24" y="134"/>
                    <a:pt x="19" y="123"/>
                  </a:cubicBezTo>
                  <a:cubicBezTo>
                    <a:pt x="14" y="112"/>
                    <a:pt x="6" y="93"/>
                    <a:pt x="3" y="79"/>
                  </a:cubicBezTo>
                  <a:cubicBezTo>
                    <a:pt x="0" y="65"/>
                    <a:pt x="1" y="50"/>
                    <a:pt x="1" y="39"/>
                  </a:cubicBezTo>
                  <a:cubicBezTo>
                    <a:pt x="1" y="28"/>
                    <a:pt x="2" y="18"/>
                    <a:pt x="6" y="12"/>
                  </a:cubicBezTo>
                  <a:cubicBezTo>
                    <a:pt x="10" y="6"/>
                    <a:pt x="14" y="2"/>
                    <a:pt x="19"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98" name="Freeform 2113"/>
            <p:cNvSpPr>
              <a:spLocks/>
            </p:cNvSpPr>
            <p:nvPr/>
          </p:nvSpPr>
          <p:spPr bwMode="auto">
            <a:xfrm flipH="1">
              <a:off x="3453" y="1737"/>
              <a:ext cx="117" cy="322"/>
            </a:xfrm>
            <a:custGeom>
              <a:avLst/>
              <a:gdLst>
                <a:gd name="T0" fmla="*/ 41 w 86"/>
                <a:gd name="T1" fmla="*/ 1 h 235"/>
                <a:gd name="T2" fmla="*/ 69 w 86"/>
                <a:gd name="T3" fmla="*/ 18 h 235"/>
                <a:gd name="T4" fmla="*/ 87 w 86"/>
                <a:gd name="T5" fmla="*/ 47 h 235"/>
                <a:gd name="T6" fmla="*/ 107 w 86"/>
                <a:gd name="T7" fmla="*/ 93 h 235"/>
                <a:gd name="T8" fmla="*/ 112 w 86"/>
                <a:gd name="T9" fmla="*/ 138 h 235"/>
                <a:gd name="T10" fmla="*/ 116 w 86"/>
                <a:gd name="T11" fmla="*/ 203 h 235"/>
                <a:gd name="T12" fmla="*/ 116 w 86"/>
                <a:gd name="T13" fmla="*/ 260 h 235"/>
                <a:gd name="T14" fmla="*/ 110 w 86"/>
                <a:gd name="T15" fmla="*/ 289 h 235"/>
                <a:gd name="T16" fmla="*/ 87 w 86"/>
                <a:gd name="T17" fmla="*/ 311 h 235"/>
                <a:gd name="T18" fmla="*/ 61 w 86"/>
                <a:gd name="T19" fmla="*/ 322 h 235"/>
                <a:gd name="T20" fmla="*/ 41 w 86"/>
                <a:gd name="T21" fmla="*/ 314 h 235"/>
                <a:gd name="T22" fmla="*/ 20 w 86"/>
                <a:gd name="T23" fmla="*/ 297 h 235"/>
                <a:gd name="T24" fmla="*/ 12 w 86"/>
                <a:gd name="T25" fmla="*/ 270 h 235"/>
                <a:gd name="T26" fmla="*/ 4 w 86"/>
                <a:gd name="T27" fmla="*/ 216 h 235"/>
                <a:gd name="T28" fmla="*/ 0 w 86"/>
                <a:gd name="T29" fmla="*/ 143 h 235"/>
                <a:gd name="T30" fmla="*/ 1 w 86"/>
                <a:gd name="T31" fmla="*/ 69 h 235"/>
                <a:gd name="T32" fmla="*/ 10 w 86"/>
                <a:gd name="T33" fmla="*/ 19 h 235"/>
                <a:gd name="T34" fmla="*/ 24 w 86"/>
                <a:gd name="T35" fmla="*/ 5 h 235"/>
                <a:gd name="T36" fmla="*/ 41 w 86"/>
                <a:gd name="T37" fmla="*/ 1 h 2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235">
                  <a:moveTo>
                    <a:pt x="30" y="1"/>
                  </a:moveTo>
                  <a:cubicBezTo>
                    <a:pt x="35" y="2"/>
                    <a:pt x="45" y="8"/>
                    <a:pt x="51" y="13"/>
                  </a:cubicBezTo>
                  <a:cubicBezTo>
                    <a:pt x="57" y="18"/>
                    <a:pt x="59" y="25"/>
                    <a:pt x="64" y="34"/>
                  </a:cubicBezTo>
                  <a:cubicBezTo>
                    <a:pt x="69" y="43"/>
                    <a:pt x="76" y="57"/>
                    <a:pt x="79" y="68"/>
                  </a:cubicBezTo>
                  <a:cubicBezTo>
                    <a:pt x="82" y="79"/>
                    <a:pt x="81" y="88"/>
                    <a:pt x="82" y="101"/>
                  </a:cubicBezTo>
                  <a:cubicBezTo>
                    <a:pt x="83" y="114"/>
                    <a:pt x="85" y="133"/>
                    <a:pt x="85" y="148"/>
                  </a:cubicBezTo>
                  <a:cubicBezTo>
                    <a:pt x="85" y="163"/>
                    <a:pt x="86" y="180"/>
                    <a:pt x="85" y="190"/>
                  </a:cubicBezTo>
                  <a:cubicBezTo>
                    <a:pt x="84" y="200"/>
                    <a:pt x="84" y="205"/>
                    <a:pt x="81" y="211"/>
                  </a:cubicBezTo>
                  <a:cubicBezTo>
                    <a:pt x="78" y="217"/>
                    <a:pt x="70" y="223"/>
                    <a:pt x="64" y="227"/>
                  </a:cubicBezTo>
                  <a:cubicBezTo>
                    <a:pt x="58" y="231"/>
                    <a:pt x="51" y="235"/>
                    <a:pt x="45" y="235"/>
                  </a:cubicBezTo>
                  <a:cubicBezTo>
                    <a:pt x="39" y="235"/>
                    <a:pt x="35" y="232"/>
                    <a:pt x="30" y="229"/>
                  </a:cubicBezTo>
                  <a:cubicBezTo>
                    <a:pt x="25" y="226"/>
                    <a:pt x="18" y="222"/>
                    <a:pt x="15" y="217"/>
                  </a:cubicBezTo>
                  <a:cubicBezTo>
                    <a:pt x="12" y="212"/>
                    <a:pt x="11" y="207"/>
                    <a:pt x="9" y="197"/>
                  </a:cubicBezTo>
                  <a:cubicBezTo>
                    <a:pt x="7" y="187"/>
                    <a:pt x="4" y="173"/>
                    <a:pt x="3" y="158"/>
                  </a:cubicBezTo>
                  <a:cubicBezTo>
                    <a:pt x="2" y="143"/>
                    <a:pt x="0" y="122"/>
                    <a:pt x="0" y="104"/>
                  </a:cubicBezTo>
                  <a:cubicBezTo>
                    <a:pt x="0" y="86"/>
                    <a:pt x="0" y="65"/>
                    <a:pt x="1" y="50"/>
                  </a:cubicBezTo>
                  <a:cubicBezTo>
                    <a:pt x="2" y="35"/>
                    <a:pt x="4" y="22"/>
                    <a:pt x="7" y="14"/>
                  </a:cubicBezTo>
                  <a:cubicBezTo>
                    <a:pt x="10" y="6"/>
                    <a:pt x="14" y="6"/>
                    <a:pt x="18" y="4"/>
                  </a:cubicBezTo>
                  <a:cubicBezTo>
                    <a:pt x="22" y="2"/>
                    <a:pt x="25" y="0"/>
                    <a:pt x="30" y="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99" name="Freeform 2114"/>
            <p:cNvSpPr>
              <a:spLocks/>
            </p:cNvSpPr>
            <p:nvPr/>
          </p:nvSpPr>
          <p:spPr bwMode="auto">
            <a:xfrm rot="1061454" flipH="1">
              <a:off x="3466" y="1537"/>
              <a:ext cx="62" cy="20"/>
            </a:xfrm>
            <a:custGeom>
              <a:avLst/>
              <a:gdLst>
                <a:gd name="T0" fmla="*/ 0 w 45"/>
                <a:gd name="T1" fmla="*/ 0 h 15"/>
                <a:gd name="T2" fmla="*/ 62 w 45"/>
                <a:gd name="T3" fmla="*/ 4 h 15"/>
                <a:gd name="T4" fmla="*/ 62 w 45"/>
                <a:gd name="T5" fmla="*/ 20 h 15"/>
                <a:gd name="T6" fmla="*/ 0 w 45"/>
                <a:gd name="T7" fmla="*/ 16 h 15"/>
                <a:gd name="T8" fmla="*/ 0 w 45"/>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5">
                  <a:moveTo>
                    <a:pt x="0" y="0"/>
                  </a:moveTo>
                  <a:lnTo>
                    <a:pt x="45" y="3"/>
                  </a:lnTo>
                  <a:lnTo>
                    <a:pt x="45" y="15"/>
                  </a:lnTo>
                  <a:lnTo>
                    <a:pt x="0" y="12"/>
                  </a:lnTo>
                  <a:lnTo>
                    <a:pt x="0" y="0"/>
                  </a:ln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00" name="Freeform 2115"/>
            <p:cNvSpPr>
              <a:spLocks/>
            </p:cNvSpPr>
            <p:nvPr/>
          </p:nvSpPr>
          <p:spPr bwMode="auto">
            <a:xfrm flipH="1">
              <a:off x="3350" y="2032"/>
              <a:ext cx="152" cy="386"/>
            </a:xfrm>
            <a:custGeom>
              <a:avLst/>
              <a:gdLst>
                <a:gd name="T0" fmla="*/ 5 w 111"/>
                <a:gd name="T1" fmla="*/ 29 h 282"/>
                <a:gd name="T2" fmla="*/ 38 w 111"/>
                <a:gd name="T3" fmla="*/ 60 h 282"/>
                <a:gd name="T4" fmla="*/ 73 w 111"/>
                <a:gd name="T5" fmla="*/ 94 h 282"/>
                <a:gd name="T6" fmla="*/ 110 w 111"/>
                <a:gd name="T7" fmla="*/ 152 h 282"/>
                <a:gd name="T8" fmla="*/ 126 w 111"/>
                <a:gd name="T9" fmla="*/ 197 h 282"/>
                <a:gd name="T10" fmla="*/ 126 w 111"/>
                <a:gd name="T11" fmla="*/ 241 h 282"/>
                <a:gd name="T12" fmla="*/ 116 w 111"/>
                <a:gd name="T13" fmla="*/ 282 h 282"/>
                <a:gd name="T14" fmla="*/ 104 w 111"/>
                <a:gd name="T15" fmla="*/ 324 h 282"/>
                <a:gd name="T16" fmla="*/ 93 w 111"/>
                <a:gd name="T17" fmla="*/ 349 h 282"/>
                <a:gd name="T18" fmla="*/ 88 w 111"/>
                <a:gd name="T19" fmla="*/ 365 h 282"/>
                <a:gd name="T20" fmla="*/ 88 w 111"/>
                <a:gd name="T21" fmla="*/ 382 h 282"/>
                <a:gd name="T22" fmla="*/ 104 w 111"/>
                <a:gd name="T23" fmla="*/ 381 h 282"/>
                <a:gd name="T24" fmla="*/ 110 w 111"/>
                <a:gd name="T25" fmla="*/ 349 h 282"/>
                <a:gd name="T26" fmla="*/ 121 w 111"/>
                <a:gd name="T27" fmla="*/ 333 h 282"/>
                <a:gd name="T28" fmla="*/ 130 w 111"/>
                <a:gd name="T29" fmla="*/ 308 h 282"/>
                <a:gd name="T30" fmla="*/ 145 w 111"/>
                <a:gd name="T31" fmla="*/ 261 h 282"/>
                <a:gd name="T32" fmla="*/ 151 w 111"/>
                <a:gd name="T33" fmla="*/ 238 h 282"/>
                <a:gd name="T34" fmla="*/ 149 w 111"/>
                <a:gd name="T35" fmla="*/ 201 h 282"/>
                <a:gd name="T36" fmla="*/ 137 w 111"/>
                <a:gd name="T37" fmla="*/ 159 h 282"/>
                <a:gd name="T38" fmla="*/ 118 w 111"/>
                <a:gd name="T39" fmla="*/ 110 h 282"/>
                <a:gd name="T40" fmla="*/ 92 w 111"/>
                <a:gd name="T41" fmla="*/ 68 h 282"/>
                <a:gd name="T42" fmla="*/ 68 w 111"/>
                <a:gd name="T43" fmla="*/ 36 h 282"/>
                <a:gd name="T44" fmla="*/ 48 w 111"/>
                <a:gd name="T45" fmla="*/ 16 h 282"/>
                <a:gd name="T46" fmla="*/ 36 w 111"/>
                <a:gd name="T47" fmla="*/ 7 h 282"/>
                <a:gd name="T48" fmla="*/ 18 w 111"/>
                <a:gd name="T49" fmla="*/ 0 h 282"/>
                <a:gd name="T50" fmla="*/ 7 w 111"/>
                <a:gd name="T51" fmla="*/ 11 h 282"/>
                <a:gd name="T52" fmla="*/ 5 w 111"/>
                <a:gd name="T53" fmla="*/ 29 h 2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1" h="282">
                  <a:moveTo>
                    <a:pt x="4" y="21"/>
                  </a:moveTo>
                  <a:cubicBezTo>
                    <a:pt x="8" y="27"/>
                    <a:pt x="20" y="36"/>
                    <a:pt x="28" y="44"/>
                  </a:cubicBezTo>
                  <a:cubicBezTo>
                    <a:pt x="36" y="52"/>
                    <a:pt x="44" y="58"/>
                    <a:pt x="53" y="69"/>
                  </a:cubicBezTo>
                  <a:cubicBezTo>
                    <a:pt x="62" y="80"/>
                    <a:pt x="74" y="99"/>
                    <a:pt x="80" y="111"/>
                  </a:cubicBezTo>
                  <a:cubicBezTo>
                    <a:pt x="86" y="123"/>
                    <a:pt x="90" y="133"/>
                    <a:pt x="92" y="144"/>
                  </a:cubicBezTo>
                  <a:cubicBezTo>
                    <a:pt x="94" y="155"/>
                    <a:pt x="93" y="166"/>
                    <a:pt x="92" y="176"/>
                  </a:cubicBezTo>
                  <a:cubicBezTo>
                    <a:pt x="91" y="186"/>
                    <a:pt x="88" y="196"/>
                    <a:pt x="85" y="206"/>
                  </a:cubicBezTo>
                  <a:cubicBezTo>
                    <a:pt x="82" y="216"/>
                    <a:pt x="79" y="229"/>
                    <a:pt x="76" y="237"/>
                  </a:cubicBezTo>
                  <a:cubicBezTo>
                    <a:pt x="73" y="245"/>
                    <a:pt x="70" y="250"/>
                    <a:pt x="68" y="255"/>
                  </a:cubicBezTo>
                  <a:cubicBezTo>
                    <a:pt x="66" y="260"/>
                    <a:pt x="65" y="263"/>
                    <a:pt x="64" y="267"/>
                  </a:cubicBezTo>
                  <a:cubicBezTo>
                    <a:pt x="63" y="271"/>
                    <a:pt x="62" y="277"/>
                    <a:pt x="64" y="279"/>
                  </a:cubicBezTo>
                  <a:cubicBezTo>
                    <a:pt x="66" y="281"/>
                    <a:pt x="73" y="282"/>
                    <a:pt x="76" y="278"/>
                  </a:cubicBezTo>
                  <a:cubicBezTo>
                    <a:pt x="79" y="274"/>
                    <a:pt x="78" y="261"/>
                    <a:pt x="80" y="255"/>
                  </a:cubicBezTo>
                  <a:cubicBezTo>
                    <a:pt x="82" y="249"/>
                    <a:pt x="85" y="248"/>
                    <a:pt x="88" y="243"/>
                  </a:cubicBezTo>
                  <a:cubicBezTo>
                    <a:pt x="91" y="238"/>
                    <a:pt x="92" y="234"/>
                    <a:pt x="95" y="225"/>
                  </a:cubicBezTo>
                  <a:cubicBezTo>
                    <a:pt x="98" y="216"/>
                    <a:pt x="104" y="199"/>
                    <a:pt x="106" y="191"/>
                  </a:cubicBezTo>
                  <a:cubicBezTo>
                    <a:pt x="108" y="183"/>
                    <a:pt x="109" y="181"/>
                    <a:pt x="110" y="174"/>
                  </a:cubicBezTo>
                  <a:cubicBezTo>
                    <a:pt x="111" y="167"/>
                    <a:pt x="111" y="157"/>
                    <a:pt x="109" y="147"/>
                  </a:cubicBezTo>
                  <a:cubicBezTo>
                    <a:pt x="107" y="137"/>
                    <a:pt x="104" y="127"/>
                    <a:pt x="100" y="116"/>
                  </a:cubicBezTo>
                  <a:cubicBezTo>
                    <a:pt x="96" y="105"/>
                    <a:pt x="91" y="91"/>
                    <a:pt x="86" y="80"/>
                  </a:cubicBezTo>
                  <a:cubicBezTo>
                    <a:pt x="81" y="69"/>
                    <a:pt x="73" y="59"/>
                    <a:pt x="67" y="50"/>
                  </a:cubicBezTo>
                  <a:cubicBezTo>
                    <a:pt x="61" y="41"/>
                    <a:pt x="55" y="32"/>
                    <a:pt x="50" y="26"/>
                  </a:cubicBezTo>
                  <a:cubicBezTo>
                    <a:pt x="45" y="20"/>
                    <a:pt x="39" y="15"/>
                    <a:pt x="35" y="12"/>
                  </a:cubicBezTo>
                  <a:cubicBezTo>
                    <a:pt x="31" y="9"/>
                    <a:pt x="30" y="7"/>
                    <a:pt x="26" y="5"/>
                  </a:cubicBezTo>
                  <a:cubicBezTo>
                    <a:pt x="22" y="3"/>
                    <a:pt x="16" y="0"/>
                    <a:pt x="13" y="0"/>
                  </a:cubicBezTo>
                  <a:cubicBezTo>
                    <a:pt x="10" y="0"/>
                    <a:pt x="6" y="4"/>
                    <a:pt x="5" y="8"/>
                  </a:cubicBezTo>
                  <a:cubicBezTo>
                    <a:pt x="4" y="12"/>
                    <a:pt x="0" y="15"/>
                    <a:pt x="4" y="2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01" name="Freeform 2116"/>
            <p:cNvSpPr>
              <a:spLocks/>
            </p:cNvSpPr>
            <p:nvPr/>
          </p:nvSpPr>
          <p:spPr bwMode="auto">
            <a:xfrm flipH="1">
              <a:off x="3492" y="2033"/>
              <a:ext cx="108" cy="366"/>
            </a:xfrm>
            <a:custGeom>
              <a:avLst/>
              <a:gdLst>
                <a:gd name="T0" fmla="*/ 92 w 79"/>
                <a:gd name="T1" fmla="*/ 27 h 267"/>
                <a:gd name="T2" fmla="*/ 77 w 79"/>
                <a:gd name="T3" fmla="*/ 60 h 267"/>
                <a:gd name="T4" fmla="*/ 71 w 79"/>
                <a:gd name="T5" fmla="*/ 89 h 267"/>
                <a:gd name="T6" fmla="*/ 55 w 79"/>
                <a:gd name="T7" fmla="*/ 133 h 267"/>
                <a:gd name="T8" fmla="*/ 46 w 79"/>
                <a:gd name="T9" fmla="*/ 162 h 267"/>
                <a:gd name="T10" fmla="*/ 40 w 79"/>
                <a:gd name="T11" fmla="*/ 175 h 267"/>
                <a:gd name="T12" fmla="*/ 27 w 79"/>
                <a:gd name="T13" fmla="*/ 204 h 267"/>
                <a:gd name="T14" fmla="*/ 26 w 79"/>
                <a:gd name="T15" fmla="*/ 219 h 267"/>
                <a:gd name="T16" fmla="*/ 27 w 79"/>
                <a:gd name="T17" fmla="*/ 245 h 267"/>
                <a:gd name="T18" fmla="*/ 38 w 79"/>
                <a:gd name="T19" fmla="*/ 265 h 267"/>
                <a:gd name="T20" fmla="*/ 60 w 79"/>
                <a:gd name="T21" fmla="*/ 295 h 267"/>
                <a:gd name="T22" fmla="*/ 81 w 79"/>
                <a:gd name="T23" fmla="*/ 328 h 267"/>
                <a:gd name="T24" fmla="*/ 104 w 79"/>
                <a:gd name="T25" fmla="*/ 347 h 267"/>
                <a:gd name="T26" fmla="*/ 105 w 79"/>
                <a:gd name="T27" fmla="*/ 363 h 267"/>
                <a:gd name="T28" fmla="*/ 92 w 79"/>
                <a:gd name="T29" fmla="*/ 361 h 267"/>
                <a:gd name="T30" fmla="*/ 72 w 79"/>
                <a:gd name="T31" fmla="*/ 355 h 267"/>
                <a:gd name="T32" fmla="*/ 67 w 79"/>
                <a:gd name="T33" fmla="*/ 340 h 267"/>
                <a:gd name="T34" fmla="*/ 59 w 79"/>
                <a:gd name="T35" fmla="*/ 322 h 267"/>
                <a:gd name="T36" fmla="*/ 46 w 79"/>
                <a:gd name="T37" fmla="*/ 303 h 267"/>
                <a:gd name="T38" fmla="*/ 19 w 79"/>
                <a:gd name="T39" fmla="*/ 274 h 267"/>
                <a:gd name="T40" fmla="*/ 5 w 79"/>
                <a:gd name="T41" fmla="*/ 241 h 267"/>
                <a:gd name="T42" fmla="*/ 1 w 79"/>
                <a:gd name="T43" fmla="*/ 228 h 267"/>
                <a:gd name="T44" fmla="*/ 3 w 79"/>
                <a:gd name="T45" fmla="*/ 200 h 267"/>
                <a:gd name="T46" fmla="*/ 18 w 79"/>
                <a:gd name="T47" fmla="*/ 151 h 267"/>
                <a:gd name="T48" fmla="*/ 27 w 79"/>
                <a:gd name="T49" fmla="*/ 104 h 267"/>
                <a:gd name="T50" fmla="*/ 44 w 79"/>
                <a:gd name="T51" fmla="*/ 40 h 267"/>
                <a:gd name="T52" fmla="*/ 59 w 79"/>
                <a:gd name="T53" fmla="*/ 11 h 267"/>
                <a:gd name="T54" fmla="*/ 75 w 79"/>
                <a:gd name="T55" fmla="*/ 1 h 267"/>
                <a:gd name="T56" fmla="*/ 92 w 79"/>
                <a:gd name="T57" fmla="*/ 7 h 267"/>
                <a:gd name="T58" fmla="*/ 92 w 79"/>
                <a:gd name="T59" fmla="*/ 27 h 2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9" h="267">
                  <a:moveTo>
                    <a:pt x="67" y="20"/>
                  </a:moveTo>
                  <a:cubicBezTo>
                    <a:pt x="65" y="26"/>
                    <a:pt x="58" y="37"/>
                    <a:pt x="56" y="44"/>
                  </a:cubicBezTo>
                  <a:cubicBezTo>
                    <a:pt x="54" y="51"/>
                    <a:pt x="55" y="56"/>
                    <a:pt x="52" y="65"/>
                  </a:cubicBezTo>
                  <a:cubicBezTo>
                    <a:pt x="49" y="74"/>
                    <a:pt x="43" y="88"/>
                    <a:pt x="40" y="97"/>
                  </a:cubicBezTo>
                  <a:cubicBezTo>
                    <a:pt x="37" y="106"/>
                    <a:pt x="36" y="113"/>
                    <a:pt x="34" y="118"/>
                  </a:cubicBezTo>
                  <a:cubicBezTo>
                    <a:pt x="32" y="123"/>
                    <a:pt x="31" y="123"/>
                    <a:pt x="29" y="128"/>
                  </a:cubicBezTo>
                  <a:cubicBezTo>
                    <a:pt x="27" y="133"/>
                    <a:pt x="22" y="144"/>
                    <a:pt x="20" y="149"/>
                  </a:cubicBezTo>
                  <a:cubicBezTo>
                    <a:pt x="18" y="154"/>
                    <a:pt x="19" y="155"/>
                    <a:pt x="19" y="160"/>
                  </a:cubicBezTo>
                  <a:cubicBezTo>
                    <a:pt x="19" y="165"/>
                    <a:pt x="19" y="174"/>
                    <a:pt x="20" y="179"/>
                  </a:cubicBezTo>
                  <a:cubicBezTo>
                    <a:pt x="21" y="184"/>
                    <a:pt x="24" y="187"/>
                    <a:pt x="28" y="193"/>
                  </a:cubicBezTo>
                  <a:cubicBezTo>
                    <a:pt x="32" y="199"/>
                    <a:pt x="39" y="207"/>
                    <a:pt x="44" y="215"/>
                  </a:cubicBezTo>
                  <a:cubicBezTo>
                    <a:pt x="49" y="223"/>
                    <a:pt x="54" y="233"/>
                    <a:pt x="59" y="239"/>
                  </a:cubicBezTo>
                  <a:cubicBezTo>
                    <a:pt x="64" y="245"/>
                    <a:pt x="73" y="249"/>
                    <a:pt x="76" y="253"/>
                  </a:cubicBezTo>
                  <a:cubicBezTo>
                    <a:pt x="79" y="257"/>
                    <a:pt x="78" y="263"/>
                    <a:pt x="77" y="265"/>
                  </a:cubicBezTo>
                  <a:cubicBezTo>
                    <a:pt x="76" y="267"/>
                    <a:pt x="71" y="264"/>
                    <a:pt x="67" y="263"/>
                  </a:cubicBezTo>
                  <a:cubicBezTo>
                    <a:pt x="63" y="262"/>
                    <a:pt x="56" y="262"/>
                    <a:pt x="53" y="259"/>
                  </a:cubicBezTo>
                  <a:cubicBezTo>
                    <a:pt x="50" y="256"/>
                    <a:pt x="51" y="252"/>
                    <a:pt x="49" y="248"/>
                  </a:cubicBezTo>
                  <a:cubicBezTo>
                    <a:pt x="47" y="244"/>
                    <a:pt x="45" y="239"/>
                    <a:pt x="43" y="235"/>
                  </a:cubicBezTo>
                  <a:cubicBezTo>
                    <a:pt x="41" y="231"/>
                    <a:pt x="39" y="227"/>
                    <a:pt x="34" y="221"/>
                  </a:cubicBezTo>
                  <a:cubicBezTo>
                    <a:pt x="29" y="215"/>
                    <a:pt x="19" y="208"/>
                    <a:pt x="14" y="200"/>
                  </a:cubicBezTo>
                  <a:cubicBezTo>
                    <a:pt x="9" y="192"/>
                    <a:pt x="6" y="182"/>
                    <a:pt x="4" y="176"/>
                  </a:cubicBezTo>
                  <a:cubicBezTo>
                    <a:pt x="2" y="170"/>
                    <a:pt x="1" y="171"/>
                    <a:pt x="1" y="166"/>
                  </a:cubicBezTo>
                  <a:cubicBezTo>
                    <a:pt x="1" y="161"/>
                    <a:pt x="0" y="155"/>
                    <a:pt x="2" y="146"/>
                  </a:cubicBezTo>
                  <a:cubicBezTo>
                    <a:pt x="4" y="137"/>
                    <a:pt x="10" y="122"/>
                    <a:pt x="13" y="110"/>
                  </a:cubicBezTo>
                  <a:cubicBezTo>
                    <a:pt x="16" y="98"/>
                    <a:pt x="17" y="89"/>
                    <a:pt x="20" y="76"/>
                  </a:cubicBezTo>
                  <a:cubicBezTo>
                    <a:pt x="23" y="63"/>
                    <a:pt x="28" y="40"/>
                    <a:pt x="32" y="29"/>
                  </a:cubicBezTo>
                  <a:cubicBezTo>
                    <a:pt x="36" y="18"/>
                    <a:pt x="39" y="13"/>
                    <a:pt x="43" y="8"/>
                  </a:cubicBezTo>
                  <a:cubicBezTo>
                    <a:pt x="47" y="3"/>
                    <a:pt x="51" y="2"/>
                    <a:pt x="55" y="1"/>
                  </a:cubicBezTo>
                  <a:cubicBezTo>
                    <a:pt x="59" y="0"/>
                    <a:pt x="65" y="2"/>
                    <a:pt x="67" y="5"/>
                  </a:cubicBezTo>
                  <a:cubicBezTo>
                    <a:pt x="69" y="8"/>
                    <a:pt x="69" y="14"/>
                    <a:pt x="67" y="20"/>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02" name="Freeform 2117"/>
            <p:cNvSpPr>
              <a:spLocks/>
            </p:cNvSpPr>
            <p:nvPr/>
          </p:nvSpPr>
          <p:spPr bwMode="auto">
            <a:xfrm flipH="1">
              <a:off x="3291" y="2379"/>
              <a:ext cx="123" cy="42"/>
            </a:xfrm>
            <a:custGeom>
              <a:avLst/>
              <a:gdLst>
                <a:gd name="T0" fmla="*/ 21 w 90"/>
                <a:gd name="T1" fmla="*/ 19 h 31"/>
                <a:gd name="T2" fmla="*/ 37 w 90"/>
                <a:gd name="T3" fmla="*/ 9 h 31"/>
                <a:gd name="T4" fmla="*/ 66 w 90"/>
                <a:gd name="T5" fmla="*/ 5 h 31"/>
                <a:gd name="T6" fmla="*/ 96 w 90"/>
                <a:gd name="T7" fmla="*/ 5 h 31"/>
                <a:gd name="T8" fmla="*/ 115 w 90"/>
                <a:gd name="T9" fmla="*/ 3 h 31"/>
                <a:gd name="T10" fmla="*/ 123 w 90"/>
                <a:gd name="T11" fmla="*/ 18 h 31"/>
                <a:gd name="T12" fmla="*/ 115 w 90"/>
                <a:gd name="T13" fmla="*/ 34 h 31"/>
                <a:gd name="T14" fmla="*/ 98 w 90"/>
                <a:gd name="T15" fmla="*/ 42 h 31"/>
                <a:gd name="T16" fmla="*/ 78 w 90"/>
                <a:gd name="T17" fmla="*/ 34 h 31"/>
                <a:gd name="T18" fmla="*/ 57 w 90"/>
                <a:gd name="T19" fmla="*/ 34 h 31"/>
                <a:gd name="T20" fmla="*/ 33 w 90"/>
                <a:gd name="T21" fmla="*/ 31 h 31"/>
                <a:gd name="T22" fmla="*/ 8 w 90"/>
                <a:gd name="T23" fmla="*/ 35 h 31"/>
                <a:gd name="T24" fmla="*/ 1 w 90"/>
                <a:gd name="T25" fmla="*/ 23 h 31"/>
                <a:gd name="T26" fmla="*/ 21 w 90"/>
                <a:gd name="T27" fmla="*/ 19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 h="31">
                  <a:moveTo>
                    <a:pt x="15" y="14"/>
                  </a:moveTo>
                  <a:cubicBezTo>
                    <a:pt x="19" y="12"/>
                    <a:pt x="22" y="9"/>
                    <a:pt x="27" y="7"/>
                  </a:cubicBezTo>
                  <a:cubicBezTo>
                    <a:pt x="32" y="5"/>
                    <a:pt x="41" y="4"/>
                    <a:pt x="48" y="4"/>
                  </a:cubicBezTo>
                  <a:cubicBezTo>
                    <a:pt x="55" y="4"/>
                    <a:pt x="64" y="4"/>
                    <a:pt x="70" y="4"/>
                  </a:cubicBezTo>
                  <a:cubicBezTo>
                    <a:pt x="76" y="4"/>
                    <a:pt x="81" y="0"/>
                    <a:pt x="84" y="2"/>
                  </a:cubicBezTo>
                  <a:cubicBezTo>
                    <a:pt x="87" y="4"/>
                    <a:pt x="90" y="9"/>
                    <a:pt x="90" y="13"/>
                  </a:cubicBezTo>
                  <a:cubicBezTo>
                    <a:pt x="90" y="17"/>
                    <a:pt x="87" y="22"/>
                    <a:pt x="84" y="25"/>
                  </a:cubicBezTo>
                  <a:cubicBezTo>
                    <a:pt x="81" y="28"/>
                    <a:pt x="76" y="31"/>
                    <a:pt x="72" y="31"/>
                  </a:cubicBezTo>
                  <a:cubicBezTo>
                    <a:pt x="68" y="31"/>
                    <a:pt x="62" y="26"/>
                    <a:pt x="57" y="25"/>
                  </a:cubicBezTo>
                  <a:cubicBezTo>
                    <a:pt x="52" y="24"/>
                    <a:pt x="47" y="25"/>
                    <a:pt x="42" y="25"/>
                  </a:cubicBezTo>
                  <a:cubicBezTo>
                    <a:pt x="37" y="25"/>
                    <a:pt x="30" y="23"/>
                    <a:pt x="24" y="23"/>
                  </a:cubicBezTo>
                  <a:cubicBezTo>
                    <a:pt x="18" y="23"/>
                    <a:pt x="10" y="27"/>
                    <a:pt x="6" y="26"/>
                  </a:cubicBezTo>
                  <a:cubicBezTo>
                    <a:pt x="2" y="25"/>
                    <a:pt x="0" y="19"/>
                    <a:pt x="1" y="17"/>
                  </a:cubicBezTo>
                  <a:cubicBezTo>
                    <a:pt x="2" y="15"/>
                    <a:pt x="11" y="16"/>
                    <a:pt x="15" y="14"/>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03" name="Freeform 2118"/>
            <p:cNvSpPr>
              <a:spLocks/>
            </p:cNvSpPr>
            <p:nvPr/>
          </p:nvSpPr>
          <p:spPr bwMode="auto">
            <a:xfrm flipH="1">
              <a:off x="3495" y="2383"/>
              <a:ext cx="145" cy="45"/>
            </a:xfrm>
            <a:custGeom>
              <a:avLst/>
              <a:gdLst>
                <a:gd name="T0" fmla="*/ 21 w 106"/>
                <a:gd name="T1" fmla="*/ 15 h 33"/>
                <a:gd name="T2" fmla="*/ 0 w 106"/>
                <a:gd name="T3" fmla="*/ 26 h 33"/>
                <a:gd name="T4" fmla="*/ 21 w 106"/>
                <a:gd name="T5" fmla="*/ 42 h 33"/>
                <a:gd name="T6" fmla="*/ 38 w 106"/>
                <a:gd name="T7" fmla="*/ 44 h 33"/>
                <a:gd name="T8" fmla="*/ 67 w 106"/>
                <a:gd name="T9" fmla="*/ 34 h 33"/>
                <a:gd name="T10" fmla="*/ 79 w 106"/>
                <a:gd name="T11" fmla="*/ 27 h 33"/>
                <a:gd name="T12" fmla="*/ 92 w 106"/>
                <a:gd name="T13" fmla="*/ 22 h 33"/>
                <a:gd name="T14" fmla="*/ 108 w 106"/>
                <a:gd name="T15" fmla="*/ 18 h 33"/>
                <a:gd name="T16" fmla="*/ 131 w 106"/>
                <a:gd name="T17" fmla="*/ 18 h 33"/>
                <a:gd name="T18" fmla="*/ 145 w 106"/>
                <a:gd name="T19" fmla="*/ 14 h 33"/>
                <a:gd name="T20" fmla="*/ 131 w 106"/>
                <a:gd name="T21" fmla="*/ 1 h 33"/>
                <a:gd name="T22" fmla="*/ 116 w 106"/>
                <a:gd name="T23" fmla="*/ 1 h 33"/>
                <a:gd name="T24" fmla="*/ 90 w 106"/>
                <a:gd name="T25" fmla="*/ 5 h 33"/>
                <a:gd name="T26" fmla="*/ 63 w 106"/>
                <a:gd name="T27" fmla="*/ 5 h 33"/>
                <a:gd name="T28" fmla="*/ 41 w 106"/>
                <a:gd name="T29" fmla="*/ 14 h 33"/>
                <a:gd name="T30" fmla="*/ 21 w 106"/>
                <a:gd name="T31" fmla="*/ 15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6" h="33">
                  <a:moveTo>
                    <a:pt x="15" y="11"/>
                  </a:moveTo>
                  <a:cubicBezTo>
                    <a:pt x="10" y="12"/>
                    <a:pt x="0" y="16"/>
                    <a:pt x="0" y="19"/>
                  </a:cubicBezTo>
                  <a:cubicBezTo>
                    <a:pt x="0" y="22"/>
                    <a:pt x="11" y="29"/>
                    <a:pt x="15" y="31"/>
                  </a:cubicBezTo>
                  <a:cubicBezTo>
                    <a:pt x="19" y="33"/>
                    <a:pt x="22" y="33"/>
                    <a:pt x="28" y="32"/>
                  </a:cubicBezTo>
                  <a:cubicBezTo>
                    <a:pt x="34" y="31"/>
                    <a:pt x="44" y="27"/>
                    <a:pt x="49" y="25"/>
                  </a:cubicBezTo>
                  <a:cubicBezTo>
                    <a:pt x="54" y="23"/>
                    <a:pt x="55" y="21"/>
                    <a:pt x="58" y="20"/>
                  </a:cubicBezTo>
                  <a:cubicBezTo>
                    <a:pt x="61" y="19"/>
                    <a:pt x="64" y="17"/>
                    <a:pt x="67" y="16"/>
                  </a:cubicBezTo>
                  <a:cubicBezTo>
                    <a:pt x="70" y="15"/>
                    <a:pt x="74" y="13"/>
                    <a:pt x="79" y="13"/>
                  </a:cubicBezTo>
                  <a:cubicBezTo>
                    <a:pt x="84" y="13"/>
                    <a:pt x="92" y="13"/>
                    <a:pt x="96" y="13"/>
                  </a:cubicBezTo>
                  <a:cubicBezTo>
                    <a:pt x="100" y="13"/>
                    <a:pt x="106" y="12"/>
                    <a:pt x="106" y="10"/>
                  </a:cubicBezTo>
                  <a:cubicBezTo>
                    <a:pt x="106" y="8"/>
                    <a:pt x="99" y="2"/>
                    <a:pt x="96" y="1"/>
                  </a:cubicBezTo>
                  <a:cubicBezTo>
                    <a:pt x="93" y="0"/>
                    <a:pt x="90" y="1"/>
                    <a:pt x="85" y="1"/>
                  </a:cubicBezTo>
                  <a:cubicBezTo>
                    <a:pt x="80" y="1"/>
                    <a:pt x="72" y="4"/>
                    <a:pt x="66" y="4"/>
                  </a:cubicBezTo>
                  <a:cubicBezTo>
                    <a:pt x="60" y="4"/>
                    <a:pt x="52" y="3"/>
                    <a:pt x="46" y="4"/>
                  </a:cubicBezTo>
                  <a:cubicBezTo>
                    <a:pt x="40" y="5"/>
                    <a:pt x="35" y="9"/>
                    <a:pt x="30" y="10"/>
                  </a:cubicBezTo>
                  <a:cubicBezTo>
                    <a:pt x="25" y="11"/>
                    <a:pt x="19" y="10"/>
                    <a:pt x="15" y="11"/>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04" name="Freeform 2119"/>
            <p:cNvSpPr>
              <a:spLocks/>
            </p:cNvSpPr>
            <p:nvPr/>
          </p:nvSpPr>
          <p:spPr bwMode="auto">
            <a:xfrm>
              <a:off x="3531" y="1739"/>
              <a:ext cx="177" cy="248"/>
            </a:xfrm>
            <a:custGeom>
              <a:avLst/>
              <a:gdLst>
                <a:gd name="T0" fmla="*/ 8 w 129"/>
                <a:gd name="T1" fmla="*/ 4 h 181"/>
                <a:gd name="T2" fmla="*/ 55 w 129"/>
                <a:gd name="T3" fmla="*/ 8 h 181"/>
                <a:gd name="T4" fmla="*/ 88 w 129"/>
                <a:gd name="T5" fmla="*/ 15 h 181"/>
                <a:gd name="T6" fmla="*/ 108 w 129"/>
                <a:gd name="T7" fmla="*/ 27 h 181"/>
                <a:gd name="T8" fmla="*/ 140 w 129"/>
                <a:gd name="T9" fmla="*/ 45 h 181"/>
                <a:gd name="T10" fmla="*/ 161 w 129"/>
                <a:gd name="T11" fmla="*/ 60 h 181"/>
                <a:gd name="T12" fmla="*/ 173 w 129"/>
                <a:gd name="T13" fmla="*/ 82 h 181"/>
                <a:gd name="T14" fmla="*/ 177 w 129"/>
                <a:gd name="T15" fmla="*/ 97 h 181"/>
                <a:gd name="T16" fmla="*/ 170 w 129"/>
                <a:gd name="T17" fmla="*/ 110 h 181"/>
                <a:gd name="T18" fmla="*/ 158 w 129"/>
                <a:gd name="T19" fmla="*/ 136 h 181"/>
                <a:gd name="T20" fmla="*/ 132 w 129"/>
                <a:gd name="T21" fmla="*/ 155 h 181"/>
                <a:gd name="T22" fmla="*/ 107 w 129"/>
                <a:gd name="T23" fmla="*/ 169 h 181"/>
                <a:gd name="T24" fmla="*/ 84 w 129"/>
                <a:gd name="T25" fmla="*/ 184 h 181"/>
                <a:gd name="T26" fmla="*/ 63 w 129"/>
                <a:gd name="T27" fmla="*/ 185 h 181"/>
                <a:gd name="T28" fmla="*/ 51 w 129"/>
                <a:gd name="T29" fmla="*/ 200 h 181"/>
                <a:gd name="T30" fmla="*/ 74 w 129"/>
                <a:gd name="T31" fmla="*/ 208 h 181"/>
                <a:gd name="T32" fmla="*/ 107 w 129"/>
                <a:gd name="T33" fmla="*/ 218 h 181"/>
                <a:gd name="T34" fmla="*/ 121 w 129"/>
                <a:gd name="T35" fmla="*/ 225 h 181"/>
                <a:gd name="T36" fmla="*/ 141 w 129"/>
                <a:gd name="T37" fmla="*/ 233 h 181"/>
                <a:gd name="T38" fmla="*/ 121 w 129"/>
                <a:gd name="T39" fmla="*/ 247 h 181"/>
                <a:gd name="T40" fmla="*/ 104 w 129"/>
                <a:gd name="T41" fmla="*/ 245 h 181"/>
                <a:gd name="T42" fmla="*/ 96 w 129"/>
                <a:gd name="T43" fmla="*/ 229 h 181"/>
                <a:gd name="T44" fmla="*/ 75 w 129"/>
                <a:gd name="T45" fmla="*/ 221 h 181"/>
                <a:gd name="T46" fmla="*/ 49 w 129"/>
                <a:gd name="T47" fmla="*/ 214 h 181"/>
                <a:gd name="T48" fmla="*/ 33 w 129"/>
                <a:gd name="T49" fmla="*/ 189 h 181"/>
                <a:gd name="T50" fmla="*/ 47 w 129"/>
                <a:gd name="T51" fmla="*/ 177 h 181"/>
                <a:gd name="T52" fmla="*/ 74 w 129"/>
                <a:gd name="T53" fmla="*/ 169 h 181"/>
                <a:gd name="T54" fmla="*/ 111 w 129"/>
                <a:gd name="T55" fmla="*/ 155 h 181"/>
                <a:gd name="T56" fmla="*/ 133 w 129"/>
                <a:gd name="T57" fmla="*/ 123 h 181"/>
                <a:gd name="T58" fmla="*/ 148 w 129"/>
                <a:gd name="T59" fmla="*/ 106 h 181"/>
                <a:gd name="T60" fmla="*/ 150 w 129"/>
                <a:gd name="T61" fmla="*/ 89 h 181"/>
                <a:gd name="T62" fmla="*/ 140 w 129"/>
                <a:gd name="T63" fmla="*/ 73 h 181"/>
                <a:gd name="T64" fmla="*/ 117 w 129"/>
                <a:gd name="T65" fmla="*/ 53 h 181"/>
                <a:gd name="T66" fmla="*/ 99 w 129"/>
                <a:gd name="T67" fmla="*/ 45 h 181"/>
                <a:gd name="T68" fmla="*/ 67 w 129"/>
                <a:gd name="T69" fmla="*/ 37 h 181"/>
                <a:gd name="T70" fmla="*/ 47 w 129"/>
                <a:gd name="T71" fmla="*/ 37 h 181"/>
                <a:gd name="T72" fmla="*/ 29 w 129"/>
                <a:gd name="T73" fmla="*/ 37 h 181"/>
                <a:gd name="T74" fmla="*/ 4 w 129"/>
                <a:gd name="T75" fmla="*/ 32 h 181"/>
                <a:gd name="T76" fmla="*/ 8 w 129"/>
                <a:gd name="T77" fmla="*/ 4 h 1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9" h="181">
                  <a:moveTo>
                    <a:pt x="6" y="3"/>
                  </a:moveTo>
                  <a:cubicBezTo>
                    <a:pt x="12" y="0"/>
                    <a:pt x="30" y="5"/>
                    <a:pt x="40" y="6"/>
                  </a:cubicBezTo>
                  <a:cubicBezTo>
                    <a:pt x="50" y="7"/>
                    <a:pt x="58" y="9"/>
                    <a:pt x="64" y="11"/>
                  </a:cubicBezTo>
                  <a:cubicBezTo>
                    <a:pt x="70" y="13"/>
                    <a:pt x="73" y="16"/>
                    <a:pt x="79" y="20"/>
                  </a:cubicBezTo>
                  <a:cubicBezTo>
                    <a:pt x="85" y="24"/>
                    <a:pt x="96" y="29"/>
                    <a:pt x="102" y="33"/>
                  </a:cubicBezTo>
                  <a:cubicBezTo>
                    <a:pt x="108" y="37"/>
                    <a:pt x="113" y="39"/>
                    <a:pt x="117" y="44"/>
                  </a:cubicBezTo>
                  <a:cubicBezTo>
                    <a:pt x="121" y="49"/>
                    <a:pt x="124" y="56"/>
                    <a:pt x="126" y="60"/>
                  </a:cubicBezTo>
                  <a:cubicBezTo>
                    <a:pt x="128" y="64"/>
                    <a:pt x="129" y="68"/>
                    <a:pt x="129" y="71"/>
                  </a:cubicBezTo>
                  <a:cubicBezTo>
                    <a:pt x="129" y="74"/>
                    <a:pt x="126" y="75"/>
                    <a:pt x="124" y="80"/>
                  </a:cubicBezTo>
                  <a:cubicBezTo>
                    <a:pt x="122" y="85"/>
                    <a:pt x="120" y="93"/>
                    <a:pt x="115" y="99"/>
                  </a:cubicBezTo>
                  <a:cubicBezTo>
                    <a:pt x="110" y="105"/>
                    <a:pt x="102" y="109"/>
                    <a:pt x="96" y="113"/>
                  </a:cubicBezTo>
                  <a:cubicBezTo>
                    <a:pt x="90" y="117"/>
                    <a:pt x="84" y="120"/>
                    <a:pt x="78" y="123"/>
                  </a:cubicBezTo>
                  <a:cubicBezTo>
                    <a:pt x="72" y="126"/>
                    <a:pt x="66" y="132"/>
                    <a:pt x="61" y="134"/>
                  </a:cubicBezTo>
                  <a:cubicBezTo>
                    <a:pt x="56" y="136"/>
                    <a:pt x="50" y="133"/>
                    <a:pt x="46" y="135"/>
                  </a:cubicBezTo>
                  <a:cubicBezTo>
                    <a:pt x="42" y="137"/>
                    <a:pt x="36" y="143"/>
                    <a:pt x="37" y="146"/>
                  </a:cubicBezTo>
                  <a:cubicBezTo>
                    <a:pt x="38" y="149"/>
                    <a:pt x="47" y="150"/>
                    <a:pt x="54" y="152"/>
                  </a:cubicBezTo>
                  <a:cubicBezTo>
                    <a:pt x="61" y="154"/>
                    <a:pt x="72" y="157"/>
                    <a:pt x="78" y="159"/>
                  </a:cubicBezTo>
                  <a:cubicBezTo>
                    <a:pt x="84" y="161"/>
                    <a:pt x="84" y="162"/>
                    <a:pt x="88" y="164"/>
                  </a:cubicBezTo>
                  <a:cubicBezTo>
                    <a:pt x="92" y="166"/>
                    <a:pt x="103" y="167"/>
                    <a:pt x="103" y="170"/>
                  </a:cubicBezTo>
                  <a:cubicBezTo>
                    <a:pt x="103" y="173"/>
                    <a:pt x="92" y="179"/>
                    <a:pt x="88" y="180"/>
                  </a:cubicBezTo>
                  <a:cubicBezTo>
                    <a:pt x="84" y="181"/>
                    <a:pt x="79" y="181"/>
                    <a:pt x="76" y="179"/>
                  </a:cubicBezTo>
                  <a:cubicBezTo>
                    <a:pt x="73" y="177"/>
                    <a:pt x="74" y="170"/>
                    <a:pt x="70" y="167"/>
                  </a:cubicBezTo>
                  <a:cubicBezTo>
                    <a:pt x="66" y="164"/>
                    <a:pt x="61" y="163"/>
                    <a:pt x="55" y="161"/>
                  </a:cubicBezTo>
                  <a:cubicBezTo>
                    <a:pt x="49" y="159"/>
                    <a:pt x="41" y="160"/>
                    <a:pt x="36" y="156"/>
                  </a:cubicBezTo>
                  <a:cubicBezTo>
                    <a:pt x="31" y="152"/>
                    <a:pt x="24" y="142"/>
                    <a:pt x="24" y="138"/>
                  </a:cubicBezTo>
                  <a:cubicBezTo>
                    <a:pt x="24" y="134"/>
                    <a:pt x="29" y="131"/>
                    <a:pt x="34" y="129"/>
                  </a:cubicBezTo>
                  <a:cubicBezTo>
                    <a:pt x="39" y="127"/>
                    <a:pt x="46" y="126"/>
                    <a:pt x="54" y="123"/>
                  </a:cubicBezTo>
                  <a:cubicBezTo>
                    <a:pt x="62" y="120"/>
                    <a:pt x="74" y="119"/>
                    <a:pt x="81" y="113"/>
                  </a:cubicBezTo>
                  <a:cubicBezTo>
                    <a:pt x="88" y="107"/>
                    <a:pt x="92" y="96"/>
                    <a:pt x="97" y="90"/>
                  </a:cubicBezTo>
                  <a:cubicBezTo>
                    <a:pt x="102" y="84"/>
                    <a:pt x="106" y="81"/>
                    <a:pt x="108" y="77"/>
                  </a:cubicBezTo>
                  <a:cubicBezTo>
                    <a:pt x="110" y="73"/>
                    <a:pt x="110" y="69"/>
                    <a:pt x="109" y="65"/>
                  </a:cubicBezTo>
                  <a:cubicBezTo>
                    <a:pt x="108" y="61"/>
                    <a:pt x="106" y="57"/>
                    <a:pt x="102" y="53"/>
                  </a:cubicBezTo>
                  <a:cubicBezTo>
                    <a:pt x="98" y="49"/>
                    <a:pt x="90" y="42"/>
                    <a:pt x="85" y="39"/>
                  </a:cubicBezTo>
                  <a:cubicBezTo>
                    <a:pt x="80" y="36"/>
                    <a:pt x="78" y="35"/>
                    <a:pt x="72" y="33"/>
                  </a:cubicBezTo>
                  <a:cubicBezTo>
                    <a:pt x="66" y="31"/>
                    <a:pt x="55" y="28"/>
                    <a:pt x="49" y="27"/>
                  </a:cubicBezTo>
                  <a:cubicBezTo>
                    <a:pt x="43" y="26"/>
                    <a:pt x="39" y="27"/>
                    <a:pt x="34" y="27"/>
                  </a:cubicBezTo>
                  <a:cubicBezTo>
                    <a:pt x="29" y="27"/>
                    <a:pt x="26" y="28"/>
                    <a:pt x="21" y="27"/>
                  </a:cubicBezTo>
                  <a:cubicBezTo>
                    <a:pt x="16" y="26"/>
                    <a:pt x="5" y="26"/>
                    <a:pt x="3" y="23"/>
                  </a:cubicBezTo>
                  <a:cubicBezTo>
                    <a:pt x="1" y="20"/>
                    <a:pt x="0" y="6"/>
                    <a:pt x="6" y="3"/>
                  </a:cubicBezTo>
                  <a:close/>
                </a:path>
              </a:pathLst>
            </a:custGeom>
            <a:solidFill>
              <a:schemeClr val="tx1"/>
            </a:solidFill>
            <a:ln w="3175" cap="flat" cmpd="sng">
              <a:noFill/>
              <a:prstDash val="solid"/>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 name="Group 2129"/>
          <p:cNvGrpSpPr>
            <a:grpSpLocks/>
          </p:cNvGrpSpPr>
          <p:nvPr/>
        </p:nvGrpSpPr>
        <p:grpSpPr bwMode="auto">
          <a:xfrm>
            <a:off x="3712465" y="2746249"/>
            <a:ext cx="3352801" cy="2667505"/>
            <a:chOff x="1968" y="1024"/>
            <a:chExt cx="2112" cy="2156"/>
          </a:xfrm>
        </p:grpSpPr>
        <p:sp>
          <p:nvSpPr>
            <p:cNvPr id="24588" name="Text Box 2058"/>
            <p:cNvSpPr txBox="1">
              <a:spLocks noChangeArrowheads="1"/>
            </p:cNvSpPr>
            <p:nvPr/>
          </p:nvSpPr>
          <p:spPr bwMode="auto">
            <a:xfrm>
              <a:off x="2249" y="1578"/>
              <a:ext cx="343" cy="306"/>
            </a:xfrm>
            <a:prstGeom prst="rect">
              <a:avLst/>
            </a:prstGeom>
            <a:solidFill>
              <a:srgbClr val="99FF66"/>
            </a:solidFill>
            <a:ln w="12700">
              <a:solidFill>
                <a:schemeClr val="tx1"/>
              </a:solidFill>
              <a:miter lim="800000"/>
              <a:headEnd type="none" w="sm" len="sm"/>
              <a:tailEnd type="none" w="sm" len="sm"/>
            </a:ln>
            <a:effectLst/>
          </p:spPr>
          <p:txBody>
            <a:bodyPr lIns="10800" tIns="0" rIns="1080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200</a:t>
              </a:r>
            </a:p>
          </p:txBody>
        </p:sp>
        <p:sp>
          <p:nvSpPr>
            <p:cNvPr id="24589" name="Text Box 2064"/>
            <p:cNvSpPr txBox="1">
              <a:spLocks noChangeArrowheads="1"/>
            </p:cNvSpPr>
            <p:nvPr/>
          </p:nvSpPr>
          <p:spPr bwMode="auto">
            <a:xfrm>
              <a:off x="3257" y="2874"/>
              <a:ext cx="343" cy="306"/>
            </a:xfrm>
            <a:prstGeom prst="rect">
              <a:avLst/>
            </a:prstGeom>
            <a:solidFill>
              <a:srgbClr val="99FF66"/>
            </a:solidFill>
            <a:ln w="12700">
              <a:solidFill>
                <a:schemeClr val="tx1"/>
              </a:solidFill>
              <a:miter lim="800000"/>
              <a:headEnd type="none" w="sm" len="sm"/>
              <a:tailEnd type="none" w="sm" len="sm"/>
            </a:ln>
            <a:effectLst/>
          </p:spPr>
          <p:txBody>
            <a:bodyPr lIns="10800" tIns="0" rIns="1080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300</a:t>
              </a:r>
            </a:p>
          </p:txBody>
        </p:sp>
        <p:sp>
          <p:nvSpPr>
            <p:cNvPr id="24590" name="Text Box 2070"/>
            <p:cNvSpPr txBox="1">
              <a:spLocks noChangeArrowheads="1"/>
            </p:cNvSpPr>
            <p:nvPr/>
          </p:nvSpPr>
          <p:spPr bwMode="auto">
            <a:xfrm flipH="1">
              <a:off x="3312" y="1828"/>
              <a:ext cx="343" cy="305"/>
            </a:xfrm>
            <a:prstGeom prst="rect">
              <a:avLst/>
            </a:prstGeom>
            <a:solidFill>
              <a:srgbClr val="99FF66"/>
            </a:solidFill>
            <a:ln w="12700">
              <a:solidFill>
                <a:schemeClr val="tx1"/>
              </a:solidFill>
              <a:miter lim="800000"/>
              <a:headEnd type="none" w="sm" len="sm"/>
              <a:tailEnd type="none" w="sm" len="sm"/>
            </a:ln>
            <a:effectLst/>
          </p:spPr>
          <p:txBody>
            <a:bodyPr lIns="10800" tIns="0" rIns="1080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  15</a:t>
              </a:r>
            </a:p>
          </p:txBody>
        </p:sp>
        <p:sp>
          <p:nvSpPr>
            <p:cNvPr id="24591" name="Text Box 2094"/>
            <p:cNvSpPr txBox="1">
              <a:spLocks noChangeArrowheads="1"/>
            </p:cNvSpPr>
            <p:nvPr/>
          </p:nvSpPr>
          <p:spPr bwMode="auto">
            <a:xfrm flipH="1">
              <a:off x="3737" y="2751"/>
              <a:ext cx="343" cy="305"/>
            </a:xfrm>
            <a:prstGeom prst="rect">
              <a:avLst/>
            </a:prstGeom>
            <a:solidFill>
              <a:srgbClr val="99FF66"/>
            </a:solidFill>
            <a:ln w="12700">
              <a:solidFill>
                <a:schemeClr val="tx1"/>
              </a:solidFill>
              <a:miter lim="800000"/>
              <a:headEnd type="none" w="sm" len="sm"/>
              <a:tailEnd type="none" w="sm" len="sm"/>
            </a:ln>
            <a:effectLst/>
          </p:spPr>
          <p:txBody>
            <a:bodyPr lIns="10800" tIns="0" rIns="1080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mn-ea"/>
                  <a:cs typeface="+mn-cs"/>
                </a:rPr>
                <a:t>  30</a:t>
              </a:r>
            </a:p>
          </p:txBody>
        </p:sp>
        <p:sp>
          <p:nvSpPr>
            <p:cNvPr id="24592" name="Text Box 2107"/>
            <p:cNvSpPr txBox="1">
              <a:spLocks noChangeArrowheads="1"/>
            </p:cNvSpPr>
            <p:nvPr/>
          </p:nvSpPr>
          <p:spPr bwMode="auto">
            <a:xfrm>
              <a:off x="2729" y="2217"/>
              <a:ext cx="343" cy="305"/>
            </a:xfrm>
            <a:prstGeom prst="rect">
              <a:avLst/>
            </a:prstGeom>
            <a:solidFill>
              <a:srgbClr val="99FF66"/>
            </a:solidFill>
            <a:ln w="12700">
              <a:solidFill>
                <a:schemeClr val="tx1"/>
              </a:solidFill>
              <a:miter lim="800000"/>
              <a:headEnd type="none" w="sm" len="sm"/>
              <a:tailEnd type="none" w="sm" len="sm"/>
            </a:ln>
            <a:effectLst/>
          </p:spPr>
          <p:txBody>
            <a:bodyPr lIns="10800" tIns="0" rIns="1080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mn-ea"/>
                  <a:cs typeface="+mn-cs"/>
                </a:rPr>
                <a:t>  10</a:t>
              </a:r>
            </a:p>
          </p:txBody>
        </p:sp>
        <p:sp>
          <p:nvSpPr>
            <p:cNvPr id="24593" name="AutoShape 2126"/>
            <p:cNvSpPr>
              <a:spLocks noChangeArrowheads="1"/>
            </p:cNvSpPr>
            <p:nvPr/>
          </p:nvSpPr>
          <p:spPr bwMode="auto">
            <a:xfrm>
              <a:off x="1968" y="1024"/>
              <a:ext cx="1128" cy="288"/>
            </a:xfrm>
            <a:prstGeom prst="cloudCallout">
              <a:avLst>
                <a:gd name="adj1" fmla="val -53458"/>
                <a:gd name="adj2" fmla="val 181250"/>
              </a:avLst>
            </a:prstGeom>
            <a:solidFill>
              <a:srgbClr val="99FF66"/>
            </a:solidFill>
            <a:ln w="12700">
              <a:solidFill>
                <a:schemeClr val="tx1"/>
              </a:solidFill>
              <a:round/>
              <a:headEnd type="none" w="sm" len="sm"/>
              <a:tailEnd type="none" w="sm" len="sm"/>
            </a:ln>
            <a:effectLst/>
          </p:spPr>
          <p:txBody>
            <a:bodyPr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sum=?</a:t>
              </a:r>
            </a:p>
          </p:txBody>
        </p:sp>
      </p:grpSp>
      <p:sp>
        <p:nvSpPr>
          <p:cNvPr id="60" name="Rectangle 59"/>
          <p:cNvSpPr/>
          <p:nvPr/>
        </p:nvSpPr>
        <p:spPr>
          <a:xfrm>
            <a:off x="57688" y="6642556"/>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11081104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normAutofit/>
          </a:bodyPr>
          <a:lstStyle/>
          <a:p>
            <a:pPr eaLnBrk="1" hangingPunct="1"/>
            <a:r>
              <a:rPr lang="en-US" dirty="0"/>
              <a:t>Global Reduction Operations</a:t>
            </a:r>
          </a:p>
        </p:txBody>
      </p:sp>
      <mc:AlternateContent xmlns:mc="http://schemas.openxmlformats.org/markup-compatibility/2006" xmlns:a14="http://schemas.microsoft.com/office/drawing/2010/main">
        <mc:Choice Requires="a14">
          <p:sp>
            <p:nvSpPr>
              <p:cNvPr id="83973" name="Rectangle 3"/>
              <p:cNvSpPr>
                <a:spLocks noGrp="1" noChangeArrowheads="1"/>
              </p:cNvSpPr>
              <p:nvPr>
                <p:ph idx="1"/>
              </p:nvPr>
            </p:nvSpPr>
            <p:spPr/>
            <p:txBody>
              <a:bodyPr>
                <a:normAutofit/>
              </a:bodyPr>
              <a:lstStyle/>
              <a:p>
                <a:pPr>
                  <a:lnSpc>
                    <a:spcPct val="80000"/>
                  </a:lnSpc>
                  <a:tabLst>
                    <a:tab pos="952500" algn="l"/>
                  </a:tabLst>
                </a:pPr>
                <a:r>
                  <a:rPr lang="en-US" dirty="0"/>
                  <a:t>Performs a global reduce operation across all members of a group</a:t>
                </a:r>
              </a:p>
              <a:p>
                <a:pPr lvl="1">
                  <a:lnSpc>
                    <a:spcPct val="80000"/>
                  </a:lnSpc>
                  <a:tabLst>
                    <a:tab pos="952500" algn="l"/>
                  </a:tabLst>
                </a:pPr>
                <a:r>
                  <a:rPr lang="en-US" dirty="0"/>
                  <a:t>Abstracted as: </a:t>
                </a:r>
                <a14:m>
                  <m:oMath xmlns:m="http://schemas.openxmlformats.org/officeDocument/2006/math">
                    <m:r>
                      <a:rPr lang="en-US" i="1" dirty="0" smtClean="0">
                        <a:latin typeface="Cambria Math" panose="02040503050406030204" pitchFamily="18" charset="0"/>
                      </a:rPr>
                      <m:t>𝑑</m:t>
                    </m:r>
                    <m:r>
                      <a:rPr lang="en-US" i="1" baseline="-25000" dirty="0" smtClean="0">
                        <a:latin typeface="Cambria Math" panose="02040503050406030204" pitchFamily="18" charset="0"/>
                      </a:rPr>
                      <m:t>0</m:t>
                    </m:r>
                    <m:r>
                      <a:rPr lang="en-US" i="1" dirty="0" smtClean="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r>
                      <a:rPr lang="en-US" i="1" dirty="0">
                        <a:latin typeface="Cambria Math" panose="02040503050406030204" pitchFamily="18" charset="0"/>
                      </a:rPr>
                      <m:t>𝑑</m:t>
                    </m:r>
                    <m:r>
                      <a:rPr lang="en-US" i="1" baseline="-25000" dirty="0">
                        <a:latin typeface="Cambria Math" panose="02040503050406030204" pitchFamily="18" charset="0"/>
                      </a:rPr>
                      <m:t>1</m:t>
                    </m:r>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r>
                      <a:rPr lang="en-US" i="1" dirty="0">
                        <a:latin typeface="Cambria Math" panose="02040503050406030204" pitchFamily="18" charset="0"/>
                      </a:rPr>
                      <m:t>𝑑</m:t>
                    </m:r>
                    <m:r>
                      <a:rPr lang="en-US" i="1" baseline="-25000" dirty="0">
                        <a:latin typeface="Cambria Math" panose="02040503050406030204" pitchFamily="18" charset="0"/>
                      </a:rPr>
                      <m:t>2 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r>
                      <a:rPr lang="en-US" i="1" dirty="0">
                        <a:latin typeface="Cambria Math" panose="02040503050406030204" pitchFamily="18" charset="0"/>
                      </a:rPr>
                      <m:t>𝑑</m:t>
                    </m:r>
                    <m:r>
                      <a:rPr lang="en-US" i="1" baseline="-25000" dirty="0">
                        <a:latin typeface="Cambria Math" panose="02040503050406030204" pitchFamily="18" charset="0"/>
                      </a:rPr>
                      <m:t>3</m:t>
                    </m:r>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sSub>
                      <m:sSubPr>
                        <m:ctrlPr>
                          <a:rPr lang="en-US" b="0" i="1" dirty="0" smtClean="0">
                            <a:solidFill>
                              <a:srgbClr val="CC0000"/>
                            </a:solidFill>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𝑠</m:t>
                        </m:r>
                        <m:r>
                          <a:rPr lang="en-US" b="0" i="1" dirty="0" smtClean="0">
                            <a:latin typeface="Cambria Math" panose="02040503050406030204" pitchFamily="18" charset="0"/>
                          </a:rPr>
                          <m:t>−2</m:t>
                        </m:r>
                      </m:sub>
                    </m:sSub>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sSub>
                      <m:sSubPr>
                        <m:ctrlPr>
                          <a:rPr lang="en-US" b="0" i="1" dirty="0" smtClean="0">
                            <a:solidFill>
                              <a:srgbClr val="CC0000"/>
                            </a:solidFill>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𝑠</m:t>
                        </m:r>
                        <m:r>
                          <a:rPr lang="en-US" b="0" i="1" dirty="0" smtClean="0">
                            <a:latin typeface="Cambria Math" panose="02040503050406030204" pitchFamily="18" charset="0"/>
                          </a:rPr>
                          <m:t>−1</m:t>
                        </m:r>
                      </m:sub>
                    </m:sSub>
                    <m:r>
                      <a:rPr lang="en-US" i="1" dirty="0">
                        <a:latin typeface="Cambria Math" panose="02040503050406030204" pitchFamily="18" charset="0"/>
                      </a:rPr>
                      <m:t> </m:t>
                    </m:r>
                  </m:oMath>
                </a14:m>
                <a:endParaRPr lang="en-US" baseline="-25000" dirty="0"/>
              </a:p>
              <a:p>
                <a:pPr lvl="2">
                  <a:lnSpc>
                    <a:spcPct val="80000"/>
                  </a:lnSpc>
                  <a:tabLst>
                    <a:tab pos="952500" algn="l"/>
                  </a:tabLst>
                </a:pPr>
                <a14:m>
                  <m:oMath xmlns:m="http://schemas.openxmlformats.org/officeDocument/2006/math">
                    <m:r>
                      <a:rPr lang="en-US" i="1" dirty="0" smtClean="0">
                        <a:latin typeface="Cambria Math" panose="02040503050406030204" pitchFamily="18" charset="0"/>
                      </a:rPr>
                      <m:t>𝑑</m:t>
                    </m:r>
                    <m:r>
                      <a:rPr lang="en-US" b="1" i="1" baseline="-25000" dirty="0" smtClean="0">
                        <a:latin typeface="Cambria Math" panose="02040503050406030204" pitchFamily="18" charset="0"/>
                      </a:rPr>
                      <m:t>𝒊</m:t>
                    </m:r>
                  </m:oMath>
                </a14:m>
                <a:r>
                  <a:rPr lang="en-US" b="1" baseline="-25000" dirty="0"/>
                  <a:t> </a:t>
                </a:r>
                <a:r>
                  <a:rPr lang="en-US" dirty="0"/>
                  <a:t>= data in process rank i</a:t>
                </a:r>
              </a:p>
              <a:p>
                <a:pPr marL="1892300" lvl="3" indent="-190500">
                  <a:lnSpc>
                    <a:spcPct val="80000"/>
                  </a:lnSpc>
                  <a:tabLst>
                    <a:tab pos="952500" algn="l"/>
                  </a:tabLst>
                </a:pPr>
                <a:r>
                  <a:rPr lang="en-US" dirty="0"/>
                  <a:t>single variable, or</a:t>
                </a:r>
              </a:p>
              <a:p>
                <a:pPr marL="1892300" lvl="3" indent="-190500">
                  <a:lnSpc>
                    <a:spcPct val="80000"/>
                  </a:lnSpc>
                  <a:tabLst>
                    <a:tab pos="952500" algn="l"/>
                  </a:tabLst>
                </a:pPr>
                <a:r>
                  <a:rPr lang="en-US" dirty="0"/>
                  <a:t>vector </a:t>
                </a:r>
              </a:p>
              <a:p>
                <a:pPr lvl="2">
                  <a:lnSpc>
                    <a:spcPct val="80000"/>
                  </a:lnSpc>
                  <a:tabLst>
                    <a:tab pos="952500" algn="l"/>
                  </a:tabLst>
                </a:pPr>
                <a14:m>
                  <m:oMath xmlns:m="http://schemas.openxmlformats.org/officeDocument/2006/math">
                    <m:r>
                      <a:rPr lang="en-US" i="1" dirty="0" smtClean="0">
                        <a:solidFill>
                          <a:srgbClr val="CC0000"/>
                        </a:solidFill>
                        <a:latin typeface="Cambria Math" panose="02040503050406030204" pitchFamily="18" charset="0"/>
                      </a:rPr>
                      <m:t>𝑜</m:t>
                    </m:r>
                  </m:oMath>
                </a14:m>
                <a:r>
                  <a:rPr lang="en-US" dirty="0"/>
                  <a:t>  = associative operation</a:t>
                </a:r>
              </a:p>
              <a:p>
                <a:pPr lvl="1">
                  <a:lnSpc>
                    <a:spcPct val="80000"/>
                  </a:lnSpc>
                  <a:tabLst>
                    <a:tab pos="952500" algn="l"/>
                  </a:tabLst>
                </a:pPr>
                <a:r>
                  <a:rPr lang="en-US" dirty="0"/>
                  <a:t>Example:</a:t>
                </a:r>
              </a:p>
              <a:p>
                <a:pPr marL="1435100" lvl="2" indent="-190500">
                  <a:lnSpc>
                    <a:spcPct val="80000"/>
                  </a:lnSpc>
                  <a:tabLst>
                    <a:tab pos="952500" algn="l"/>
                  </a:tabLst>
                </a:pPr>
                <a:r>
                  <a:rPr lang="en-US" dirty="0"/>
                  <a:t>global sum or product</a:t>
                </a:r>
              </a:p>
              <a:p>
                <a:pPr marL="1435100" lvl="2" indent="-190500">
                  <a:lnSpc>
                    <a:spcPct val="80000"/>
                  </a:lnSpc>
                  <a:tabLst>
                    <a:tab pos="952500" algn="l"/>
                  </a:tabLst>
                </a:pPr>
                <a:r>
                  <a:rPr lang="en-US" dirty="0"/>
                  <a:t>global maximum or minimum</a:t>
                </a:r>
              </a:p>
              <a:p>
                <a:pPr marL="1435100" lvl="2" indent="-190500">
                  <a:lnSpc>
                    <a:spcPct val="80000"/>
                  </a:lnSpc>
                  <a:tabLst>
                    <a:tab pos="952500" algn="l"/>
                  </a:tabLst>
                </a:pPr>
                <a:r>
                  <a:rPr lang="en-US" dirty="0"/>
                  <a:t>global user-defined operation</a:t>
                </a:r>
              </a:p>
              <a:p>
                <a:pPr>
                  <a:lnSpc>
                    <a:spcPct val="80000"/>
                  </a:lnSpc>
                  <a:spcBef>
                    <a:spcPct val="50000"/>
                  </a:spcBef>
                  <a:tabLst>
                    <a:tab pos="952500" algn="l"/>
                  </a:tabLst>
                </a:pPr>
                <a:endParaRPr lang="en-US" dirty="0"/>
              </a:p>
              <a:p>
                <a:pPr>
                  <a:lnSpc>
                    <a:spcPct val="80000"/>
                  </a:lnSpc>
                  <a:spcBef>
                    <a:spcPct val="50000"/>
                  </a:spcBef>
                  <a:tabLst>
                    <a:tab pos="952500" algn="l"/>
                  </a:tabLst>
                </a:pPr>
                <a:r>
                  <a:rPr lang="en-US" dirty="0"/>
                  <a:t>NOTE: Floating point rounding may depend on usage of associative law</a:t>
                </a:r>
              </a:p>
              <a:p>
                <a:pPr lvl="1">
                  <a:lnSpc>
                    <a:spcPct val="80000"/>
                  </a:lnSpc>
                  <a:spcBef>
                    <a:spcPct val="50000"/>
                  </a:spcBef>
                  <a:tabLst>
                    <a:tab pos="952500" algn="l"/>
                  </a:tabLst>
                </a:pPr>
                <a:r>
                  <a:rPr lang="en-US" dirty="0"/>
                  <a:t>These two expressions might produce </a:t>
                </a:r>
                <a:r>
                  <a:rPr lang="en-US" dirty="0">
                    <a:solidFill>
                      <a:srgbClr val="0070C0"/>
                    </a:solidFill>
                  </a:rPr>
                  <a:t>different results</a:t>
                </a:r>
                <a:r>
                  <a:rPr lang="en-US" dirty="0"/>
                  <a:t>:</a:t>
                </a:r>
              </a:p>
              <a:p>
                <a:pPr lvl="2">
                  <a:lnSpc>
                    <a:spcPct val="80000"/>
                  </a:lnSpc>
                  <a:tabLst>
                    <a:tab pos="952500" algn="l"/>
                  </a:tabLst>
                </a:pP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baseline="-25000" dirty="0">
                        <a:latin typeface="Cambria Math" panose="02040503050406030204" pitchFamily="18" charset="0"/>
                      </a:rPr>
                      <m:t>0</m:t>
                    </m:r>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r>
                      <a:rPr lang="en-US" i="1" dirty="0">
                        <a:latin typeface="Cambria Math" panose="02040503050406030204" pitchFamily="18" charset="0"/>
                      </a:rPr>
                      <m:t>𝑑</m:t>
                    </m:r>
                    <m:r>
                      <a:rPr lang="en-US" i="1" baseline="-25000" dirty="0">
                        <a:latin typeface="Cambria Math" panose="02040503050406030204" pitchFamily="18" charset="0"/>
                      </a:rPr>
                      <m:t>1</m:t>
                    </m:r>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r>
                      <a:rPr lang="en-US" i="1" dirty="0">
                        <a:latin typeface="Cambria Math" panose="02040503050406030204" pitchFamily="18" charset="0"/>
                      </a:rPr>
                      <m:t>𝑑</m:t>
                    </m:r>
                    <m:r>
                      <a:rPr lang="en-US" i="1" baseline="-25000" dirty="0">
                        <a:latin typeface="Cambria Math" panose="02040503050406030204" pitchFamily="18" charset="0"/>
                      </a:rPr>
                      <m:t>2 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r>
                      <a:rPr lang="en-US" i="1" dirty="0">
                        <a:latin typeface="Cambria Math" panose="02040503050406030204" pitchFamily="18" charset="0"/>
                      </a:rPr>
                      <m:t>𝑑</m:t>
                    </m:r>
                    <m:r>
                      <a:rPr lang="en-US" i="1" baseline="-25000" dirty="0">
                        <a:latin typeface="Cambria Math" panose="02040503050406030204" pitchFamily="18" charset="0"/>
                      </a:rPr>
                      <m:t>3</m:t>
                    </m:r>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sSub>
                      <m:sSubPr>
                        <m:ctrlPr>
                          <a:rPr lang="en-US" i="1" dirty="0">
                            <a:solidFill>
                              <a:srgbClr val="CC0000"/>
                            </a:solidFill>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𝑠</m:t>
                        </m:r>
                        <m:r>
                          <a:rPr lang="en-US" i="1" dirty="0">
                            <a:latin typeface="Cambria Math" panose="02040503050406030204" pitchFamily="18" charset="0"/>
                          </a:rPr>
                          <m:t>−2</m:t>
                        </m:r>
                      </m:sub>
                    </m:sSub>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sSub>
                      <m:sSubPr>
                        <m:ctrlPr>
                          <a:rPr lang="en-US" i="1" dirty="0">
                            <a:solidFill>
                              <a:srgbClr val="CC0000"/>
                            </a:solidFill>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𝑠</m:t>
                        </m:r>
                        <m:r>
                          <a:rPr lang="en-US" i="1" dirty="0">
                            <a:latin typeface="Cambria Math" panose="02040503050406030204" pitchFamily="18" charset="0"/>
                          </a:rPr>
                          <m:t>−1</m:t>
                        </m:r>
                      </m:sub>
                    </m:sSub>
                    <m:r>
                      <a:rPr lang="en-US" i="1" dirty="0">
                        <a:latin typeface="Cambria Math" panose="02040503050406030204" pitchFamily="18" charset="0"/>
                      </a:rPr>
                      <m:t>)]</m:t>
                    </m:r>
                  </m:oMath>
                </a14:m>
                <a:endParaRPr lang="en-US" baseline="-25000" dirty="0"/>
              </a:p>
              <a:p>
                <a:pPr lvl="2">
                  <a:lnSpc>
                    <a:spcPct val="80000"/>
                  </a:lnSpc>
                  <a:tabLst>
                    <a:tab pos="952500" algn="l"/>
                  </a:tabLst>
                </a:pP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baseline="-25000" dirty="0">
                        <a:latin typeface="Cambria Math" panose="02040503050406030204" pitchFamily="18" charset="0"/>
                      </a:rPr>
                      <m:t>0</m:t>
                    </m:r>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r>
                      <a:rPr lang="en-US" i="1" dirty="0">
                        <a:latin typeface="Cambria Math" panose="02040503050406030204" pitchFamily="18" charset="0"/>
                      </a:rPr>
                      <m:t>𝑑</m:t>
                    </m:r>
                    <m:r>
                      <a:rPr lang="en-US" i="1" baseline="-25000" dirty="0">
                        <a:latin typeface="Cambria Math" panose="02040503050406030204" pitchFamily="18" charset="0"/>
                      </a:rPr>
                      <m:t>1</m:t>
                    </m:r>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r>
                      <a:rPr lang="en-US" i="1" dirty="0">
                        <a:latin typeface="Cambria Math" panose="02040503050406030204" pitchFamily="18" charset="0"/>
                      </a:rPr>
                      <m:t>𝑑</m:t>
                    </m:r>
                    <m:r>
                      <a:rPr lang="en-US" i="1" baseline="-25000" dirty="0">
                        <a:latin typeface="Cambria Math" panose="02040503050406030204" pitchFamily="18" charset="0"/>
                      </a:rPr>
                      <m:t>2</m:t>
                    </m:r>
                    <m:r>
                      <a:rPr lang="en-US" i="1" dirty="0">
                        <a:latin typeface="Cambria Math" panose="02040503050406030204" pitchFamily="18" charset="0"/>
                      </a:rPr>
                      <m:t>)</m:t>
                    </m:r>
                    <m:r>
                      <a:rPr lang="en-US" i="1" baseline="-25000"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m:t>
                    </m:r>
                    <m:r>
                      <a:rPr lang="en-US" i="1" dirty="0">
                        <a:latin typeface="Cambria Math" panose="02040503050406030204" pitchFamily="18" charset="0"/>
                      </a:rPr>
                      <m:t>𝑑</m:t>
                    </m:r>
                    <m:r>
                      <a:rPr lang="en-US" i="1" baseline="-25000" dirty="0">
                        <a:latin typeface="Cambria Math" panose="02040503050406030204" pitchFamily="18" charset="0"/>
                      </a:rPr>
                      <m:t>3</m:t>
                    </m:r>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r>
                      <a:rPr lang="en-US" i="1" dirty="0">
                        <a:latin typeface="Cambria Math" panose="02040503050406030204" pitchFamily="18" charset="0"/>
                      </a:rPr>
                      <m:t> … ) </m:t>
                    </m:r>
                    <m:r>
                      <a:rPr lang="en-US" i="1" dirty="0">
                        <a:solidFill>
                          <a:srgbClr val="CC0000"/>
                        </a:solidFill>
                        <a:latin typeface="Cambria Math" panose="02040503050406030204" pitchFamily="18" charset="0"/>
                      </a:rPr>
                      <m:t>𝑜</m:t>
                    </m:r>
                    <m:sSub>
                      <m:sSubPr>
                        <m:ctrlPr>
                          <a:rPr lang="en-US" i="1" dirty="0">
                            <a:solidFill>
                              <a:srgbClr val="CC0000"/>
                            </a:solidFill>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𝑠</m:t>
                        </m:r>
                        <m:r>
                          <a:rPr lang="en-US" i="1" dirty="0">
                            <a:latin typeface="Cambria Math" panose="02040503050406030204" pitchFamily="18" charset="0"/>
                          </a:rPr>
                          <m:t>−2</m:t>
                        </m:r>
                      </m:sub>
                    </m:sSub>
                    <m:r>
                      <a:rPr lang="en-US" i="1" dirty="0">
                        <a:latin typeface="Cambria Math" panose="02040503050406030204" pitchFamily="18" charset="0"/>
                      </a:rPr>
                      <m:t>) </m:t>
                    </m:r>
                    <m:r>
                      <a:rPr lang="en-US" i="1" dirty="0">
                        <a:solidFill>
                          <a:srgbClr val="CC0000"/>
                        </a:solidFill>
                        <a:latin typeface="Cambria Math" panose="02040503050406030204" pitchFamily="18" charset="0"/>
                      </a:rPr>
                      <m:t>𝑜</m:t>
                    </m:r>
                    <m:sSub>
                      <m:sSubPr>
                        <m:ctrlPr>
                          <a:rPr lang="en-US" i="1" dirty="0">
                            <a:solidFill>
                              <a:srgbClr val="CC0000"/>
                            </a:solidFill>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𝑠</m:t>
                        </m:r>
                        <m:r>
                          <a:rPr lang="en-US" i="1" dirty="0">
                            <a:latin typeface="Cambria Math" panose="02040503050406030204" pitchFamily="18" charset="0"/>
                          </a:rPr>
                          <m:t>−1</m:t>
                        </m:r>
                      </m:sub>
                    </m:sSub>
                    <m:r>
                      <a:rPr lang="en-US" i="1" dirty="0">
                        <a:latin typeface="Cambria Math" panose="02040503050406030204" pitchFamily="18" charset="0"/>
                      </a:rPr>
                      <m:t>)</m:t>
                    </m:r>
                  </m:oMath>
                </a14:m>
                <a:endParaRPr lang="en-US" dirty="0"/>
              </a:p>
            </p:txBody>
          </p:sp>
        </mc:Choice>
        <mc:Fallback xmlns="">
          <p:sp>
            <p:nvSpPr>
              <p:cNvPr id="83973" name="Rectangle 3"/>
              <p:cNvSpPr>
                <a:spLocks noGrp="1" noRot="1" noChangeAspect="1" noMove="1" noResize="1" noEditPoints="1" noAdjustHandles="1" noChangeArrowheads="1" noChangeShapeType="1" noTextEdit="1"/>
              </p:cNvSpPr>
              <p:nvPr>
                <p:ph idx="1"/>
              </p:nvPr>
            </p:nvSpPr>
            <p:spPr>
              <a:blipFill>
                <a:blip r:embed="rId2"/>
                <a:stretch>
                  <a:fillRect l="-663" t="-2346"/>
                </a:stretch>
              </a:blipFill>
            </p:spPr>
            <p:txBody>
              <a:bodyPr/>
              <a:lstStyle/>
              <a:p>
                <a:r>
                  <a:rPr lang="en-US">
                    <a:noFill/>
                  </a:rPr>
                  <a:t> </a:t>
                </a:r>
              </a:p>
            </p:txBody>
          </p:sp>
        </mc:Fallback>
      </mc:AlternateContent>
      <p:sp>
        <p:nvSpPr>
          <p:cNvPr id="83971"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CBD1F1-46C6-4B23-BD9D-ACFBC1B6D99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57688" y="6642556"/>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275727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97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normAutofit/>
          </a:bodyPr>
          <a:lstStyle/>
          <a:p>
            <a:pPr eaLnBrk="1" hangingPunct="1"/>
            <a:r>
              <a:rPr lang="en-US" dirty="0"/>
              <a:t>Example of Global Reduction</a:t>
            </a:r>
          </a:p>
        </p:txBody>
      </p:sp>
      <p:sp>
        <p:nvSpPr>
          <p:cNvPr id="84997" name="Rectangle 3"/>
          <p:cNvSpPr>
            <a:spLocks noGrp="1" noChangeArrowheads="1"/>
          </p:cNvSpPr>
          <p:nvPr>
            <p:ph idx="1"/>
          </p:nvPr>
        </p:nvSpPr>
        <p:spPr/>
        <p:txBody>
          <a:bodyPr vert="horz" lIns="91440" tIns="45720" rIns="36000" bIns="45720" rtlCol="0">
            <a:normAutofit/>
          </a:bodyPr>
          <a:lstStyle/>
          <a:p>
            <a:pPr defTabSz="901700">
              <a:tabLst>
                <a:tab pos="1244600" algn="l"/>
                <a:tab pos="2654300" algn="l"/>
                <a:tab pos="2806700" algn="l"/>
              </a:tabLst>
            </a:pPr>
            <a:endParaRPr lang="en-US" dirty="0"/>
          </a:p>
          <a:p>
            <a:pPr defTabSz="901700">
              <a:tabLst>
                <a:tab pos="1244600" algn="l"/>
                <a:tab pos="2654300" algn="l"/>
                <a:tab pos="2806700" algn="l"/>
              </a:tabLst>
            </a:pPr>
            <a:r>
              <a:rPr lang="en-US" dirty="0"/>
              <a:t>Global integer sum</a:t>
            </a:r>
          </a:p>
          <a:p>
            <a:pPr defTabSz="901700">
              <a:spcBef>
                <a:spcPct val="60000"/>
              </a:spcBef>
              <a:tabLst>
                <a:tab pos="1244600" algn="l"/>
                <a:tab pos="2654300" algn="l"/>
                <a:tab pos="2806700" algn="l"/>
              </a:tabLst>
            </a:pPr>
            <a:r>
              <a:rPr lang="en-US" dirty="0"/>
              <a:t>Sum of all </a:t>
            </a:r>
            <a:r>
              <a:rPr lang="en-US" dirty="0" err="1">
                <a:solidFill>
                  <a:srgbClr val="0070C0"/>
                </a:solidFill>
                <a:latin typeface="Consolas" pitchFamily="49" charset="0"/>
                <a:cs typeface="Consolas" pitchFamily="49" charset="0"/>
              </a:rPr>
              <a:t>inbuf</a:t>
            </a:r>
            <a:r>
              <a:rPr lang="en-US" dirty="0">
                <a:solidFill>
                  <a:srgbClr val="0070C0"/>
                </a:solidFill>
              </a:rPr>
              <a:t> </a:t>
            </a:r>
            <a:r>
              <a:rPr lang="en-US" dirty="0"/>
              <a:t>values should be returned in </a:t>
            </a:r>
            <a:r>
              <a:rPr lang="en-US" dirty="0" err="1">
                <a:solidFill>
                  <a:srgbClr val="0070C0"/>
                </a:solidFill>
                <a:latin typeface="Consolas" pitchFamily="49" charset="0"/>
                <a:cs typeface="Consolas" pitchFamily="49" charset="0"/>
              </a:rPr>
              <a:t>resultbuf</a:t>
            </a:r>
            <a:r>
              <a:rPr lang="en-US" dirty="0"/>
              <a:t> </a:t>
            </a:r>
            <a:br>
              <a:rPr lang="en-US" dirty="0"/>
            </a:br>
            <a:endParaRPr lang="en-US" dirty="0"/>
          </a:p>
          <a:p>
            <a:pPr defTabSz="901700">
              <a:spcBef>
                <a:spcPct val="60000"/>
              </a:spcBef>
              <a:tabLst>
                <a:tab pos="1244600" algn="l"/>
                <a:tab pos="2654300" algn="l"/>
                <a:tab pos="2806700" algn="l"/>
              </a:tabLst>
            </a:pPr>
            <a:endParaRPr lang="en-US" dirty="0"/>
          </a:p>
          <a:p>
            <a:pPr defTabSz="901700">
              <a:spcBef>
                <a:spcPct val="60000"/>
              </a:spcBef>
              <a:tabLst>
                <a:tab pos="1244600" algn="l"/>
                <a:tab pos="2654300" algn="l"/>
                <a:tab pos="2806700" algn="l"/>
              </a:tabLst>
            </a:pPr>
            <a:endParaRPr lang="en-US" dirty="0"/>
          </a:p>
          <a:p>
            <a:pPr defTabSz="901700">
              <a:spcBef>
                <a:spcPct val="60000"/>
              </a:spcBef>
              <a:tabLst>
                <a:tab pos="1244600" algn="l"/>
                <a:tab pos="2654300" algn="l"/>
                <a:tab pos="2806700" algn="l"/>
              </a:tabLst>
            </a:pPr>
            <a:r>
              <a:rPr lang="en-US" dirty="0"/>
              <a:t>The result is only placed in </a:t>
            </a:r>
            <a:r>
              <a:rPr lang="en-US" dirty="0" err="1">
                <a:solidFill>
                  <a:srgbClr val="0070C0"/>
                </a:solidFill>
                <a:latin typeface="Consolas" pitchFamily="49" charset="0"/>
                <a:cs typeface="Consolas" pitchFamily="49" charset="0"/>
              </a:rPr>
              <a:t>resultbuf</a:t>
            </a:r>
            <a:r>
              <a:rPr lang="en-US" dirty="0">
                <a:solidFill>
                  <a:srgbClr val="0070C0"/>
                </a:solidFill>
                <a:latin typeface="Consolas" pitchFamily="49" charset="0"/>
                <a:cs typeface="Consolas" pitchFamily="49" charset="0"/>
              </a:rPr>
              <a:t> </a:t>
            </a:r>
            <a:r>
              <a:rPr lang="en-US" dirty="0"/>
              <a:t>at the </a:t>
            </a:r>
            <a:r>
              <a:rPr lang="en-US" dirty="0">
                <a:solidFill>
                  <a:srgbClr val="C00000"/>
                </a:solidFill>
              </a:rPr>
              <a:t>root</a:t>
            </a:r>
            <a:r>
              <a:rPr lang="en-US" dirty="0"/>
              <a:t> process. </a:t>
            </a:r>
          </a:p>
        </p:txBody>
      </p:sp>
      <p:sp>
        <p:nvSpPr>
          <p:cNvPr id="84995"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705768-C95F-45DA-8BA5-A682FA91BC5A}"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737616" y="3272658"/>
            <a:ext cx="10604817" cy="400110"/>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MPI_Reduce</a:t>
            </a:r>
            <a:r>
              <a:rPr kumimoji="0" lang="en-US" sz="2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a:t>
            </a:r>
            <a:r>
              <a:rPr kumimoji="0" lang="en-US" sz="2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inbuf</a:t>
            </a:r>
            <a:r>
              <a:rPr kumimoji="0" lang="en-US" sz="2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2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resultbuf</a:t>
            </a:r>
            <a:r>
              <a:rPr kumimoji="0" lang="en-US" sz="2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1, </a:t>
            </a:r>
            <a:r>
              <a:rPr kumimoji="0" lang="en-US" sz="2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MPI_INT</a:t>
            </a:r>
            <a:r>
              <a:rPr kumimoji="0" lang="en-US" sz="2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MPI_SUM</a:t>
            </a:r>
            <a:r>
              <a:rPr kumimoji="0" lang="en-US" sz="2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root, </a:t>
            </a:r>
            <a:r>
              <a:rPr kumimoji="0" lang="en-US" sz="2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2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7" name="Rectangle 6"/>
          <p:cNvSpPr/>
          <p:nvPr/>
        </p:nvSpPr>
        <p:spPr>
          <a:xfrm>
            <a:off x="75976" y="6642556"/>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1940363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normAutofit/>
          </a:bodyPr>
          <a:lstStyle/>
          <a:p>
            <a:pPr eaLnBrk="1" hangingPunct="1"/>
            <a:r>
              <a:rPr lang="en-US" dirty="0">
                <a:solidFill>
                  <a:srgbClr val="FFC000"/>
                </a:solidFill>
              </a:rPr>
              <a:t>Predefined</a:t>
            </a:r>
            <a:r>
              <a:rPr lang="en-US" dirty="0"/>
              <a:t> Reduction Operations</a:t>
            </a:r>
          </a:p>
        </p:txBody>
      </p:sp>
      <p:sp>
        <p:nvSpPr>
          <p:cNvPr id="86019"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D33A0-297B-4B79-A4BE-026F239EA4CF}"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76867" name="Group 3"/>
          <p:cNvGraphicFramePr>
            <a:graphicFrameLocks noGrp="1"/>
          </p:cNvGraphicFramePr>
          <p:nvPr/>
        </p:nvGraphicFramePr>
        <p:xfrm>
          <a:off x="1752600" y="1524000"/>
          <a:ext cx="8763000" cy="4782960"/>
        </p:xfrm>
        <a:graphic>
          <a:graphicData uri="http://schemas.openxmlformats.org/drawingml/2006/table">
            <a:tbl>
              <a:tblPr>
                <a:effectLst/>
                <a:tableStyleId>{284E427A-3D55-4303-BF80-6455036E1DE7}</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Predefined operation handle</a:t>
                      </a:r>
                      <a:endParaRPr kumimoji="0" lang="en-US" sz="1800" b="1"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Function</a:t>
                      </a:r>
                      <a:endParaRPr kumimoji="0" lang="en-US" sz="1800" b="1"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MPI_MAX</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Maximum</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MPI_MIN</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Minimum</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MPI_SUM</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Sum</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MPI_PROD</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Product</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MPI_LAND</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Logical AND</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MPI_BAND</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Bitwise AND</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MPI_LOR</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Logical OR</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MPI_BOR</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Bitwise OR</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MPI_LXOR</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Logical exclusive OR</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MPI_BXOR</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Bitwise exclusive OR</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MPI_MAXLOC</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Maximum and location of the maximum</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latin typeface="Consolas" panose="020B0609020204030204" pitchFamily="49" charset="0"/>
                        </a:rPr>
                        <a:t>MPI_MINLOC</a:t>
                      </a:r>
                      <a:endParaRPr kumimoji="0" lang="en-US" sz="1800" b="0" i="0" u="none" strike="noStrike" cap="none" normalizeH="0" baseline="0" dirty="0">
                        <a:ln>
                          <a:noFill/>
                        </a:ln>
                        <a:solidFill>
                          <a:schemeClr val="tx1"/>
                        </a:solidFill>
                        <a:effectLst/>
                        <a:latin typeface="Consolas" panose="020B0609020204030204" pitchFamily="49"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Minimum and location of the minimum</a:t>
                      </a:r>
                      <a:endParaRPr kumimoji="0" lang="en-US" sz="1800" b="0" i="0" u="none" strike="noStrike" cap="none" normalizeH="0" baseline="0" dirty="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noFill/>
                      <a:prstDash val="soli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4418698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normAutofit/>
          </a:bodyPr>
          <a:lstStyle/>
          <a:p>
            <a:pPr eaLnBrk="1" hangingPunct="1"/>
            <a:r>
              <a:rPr lang="en-US" dirty="0" err="1">
                <a:latin typeface="Consolas" panose="020B0609020204030204" pitchFamily="49" charset="0"/>
              </a:rPr>
              <a:t>MPI_Reduce</a:t>
            </a:r>
            <a:endParaRPr lang="en-US" dirty="0">
              <a:latin typeface="Consolas" panose="020B0609020204030204" pitchFamily="49" charset="0"/>
            </a:endParaRPr>
          </a:p>
        </p:txBody>
      </p:sp>
      <p:sp>
        <p:nvSpPr>
          <p:cNvPr id="87043"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70D629-2B6E-4FF0-966C-FAD0571E9E39}"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7045" name="Line 3"/>
          <p:cNvSpPr>
            <a:spLocks noChangeShapeType="1"/>
          </p:cNvSpPr>
          <p:nvPr/>
        </p:nvSpPr>
        <p:spPr bwMode="auto">
          <a:xfrm>
            <a:off x="2060448" y="3390900"/>
            <a:ext cx="7620000" cy="0"/>
          </a:xfrm>
          <a:prstGeom prst="line">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6" name="Text Box 4"/>
          <p:cNvSpPr txBox="1">
            <a:spLocks noChangeArrowheads="1"/>
          </p:cNvSpPr>
          <p:nvPr/>
        </p:nvSpPr>
        <p:spPr bwMode="auto">
          <a:xfrm>
            <a:off x="2060448" y="1790700"/>
            <a:ext cx="2514600" cy="1202510"/>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before MPI_REDUCE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a:p>
            <a:pPr marL="88900" marR="0" lvl="1" indent="6350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 inbuf</a:t>
            </a:r>
          </a:p>
          <a:p>
            <a:pPr marL="88900" marR="0" lvl="1" indent="6350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 result</a:t>
            </a:r>
          </a:p>
        </p:txBody>
      </p:sp>
      <p:sp>
        <p:nvSpPr>
          <p:cNvPr id="87047" name="Oval 5"/>
          <p:cNvSpPr>
            <a:spLocks noChangeArrowheads="1"/>
          </p:cNvSpPr>
          <p:nvPr/>
        </p:nvSpPr>
        <p:spPr bwMode="auto">
          <a:xfrm>
            <a:off x="3127248" y="21717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48" name="Rectangle 6"/>
          <p:cNvSpPr>
            <a:spLocks noChangeArrowheads="1"/>
          </p:cNvSpPr>
          <p:nvPr/>
        </p:nvSpPr>
        <p:spPr bwMode="auto">
          <a:xfrm>
            <a:off x="34320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A</a:t>
            </a:r>
          </a:p>
        </p:txBody>
      </p:sp>
      <p:sp>
        <p:nvSpPr>
          <p:cNvPr id="87049" name="Rectangle 7"/>
          <p:cNvSpPr>
            <a:spLocks noChangeArrowheads="1"/>
          </p:cNvSpPr>
          <p:nvPr/>
        </p:nvSpPr>
        <p:spPr bwMode="auto">
          <a:xfrm>
            <a:off x="36098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B</a:t>
            </a:r>
          </a:p>
        </p:txBody>
      </p:sp>
      <p:sp>
        <p:nvSpPr>
          <p:cNvPr id="87050" name="Rectangle 8"/>
          <p:cNvSpPr>
            <a:spLocks noChangeArrowheads="1"/>
          </p:cNvSpPr>
          <p:nvPr/>
        </p:nvSpPr>
        <p:spPr bwMode="auto">
          <a:xfrm>
            <a:off x="37876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87051" name="Rectangle 9"/>
          <p:cNvSpPr>
            <a:spLocks noChangeArrowheads="1"/>
          </p:cNvSpPr>
          <p:nvPr/>
        </p:nvSpPr>
        <p:spPr bwMode="auto">
          <a:xfrm>
            <a:off x="34320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52" name="Rectangle 10"/>
          <p:cNvSpPr>
            <a:spLocks noChangeArrowheads="1"/>
          </p:cNvSpPr>
          <p:nvPr/>
        </p:nvSpPr>
        <p:spPr bwMode="auto">
          <a:xfrm>
            <a:off x="36098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53" name="Rectangle 11"/>
          <p:cNvSpPr>
            <a:spLocks noChangeArrowheads="1"/>
          </p:cNvSpPr>
          <p:nvPr/>
        </p:nvSpPr>
        <p:spPr bwMode="auto">
          <a:xfrm>
            <a:off x="37876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54" name="Oval 12"/>
          <p:cNvSpPr>
            <a:spLocks noChangeArrowheads="1"/>
          </p:cNvSpPr>
          <p:nvPr/>
        </p:nvSpPr>
        <p:spPr bwMode="auto">
          <a:xfrm>
            <a:off x="4422648" y="21717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55" name="Rectangle 13"/>
          <p:cNvSpPr>
            <a:spLocks noChangeArrowheads="1"/>
          </p:cNvSpPr>
          <p:nvPr/>
        </p:nvSpPr>
        <p:spPr bwMode="auto">
          <a:xfrm>
            <a:off x="47274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87056" name="Rectangle 14"/>
          <p:cNvSpPr>
            <a:spLocks noChangeArrowheads="1"/>
          </p:cNvSpPr>
          <p:nvPr/>
        </p:nvSpPr>
        <p:spPr bwMode="auto">
          <a:xfrm>
            <a:off x="49052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7057" name="Rectangle 15"/>
          <p:cNvSpPr>
            <a:spLocks noChangeArrowheads="1"/>
          </p:cNvSpPr>
          <p:nvPr/>
        </p:nvSpPr>
        <p:spPr bwMode="auto">
          <a:xfrm>
            <a:off x="50830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F</a:t>
            </a:r>
          </a:p>
        </p:txBody>
      </p:sp>
      <p:sp>
        <p:nvSpPr>
          <p:cNvPr id="87058" name="Rectangle 16"/>
          <p:cNvSpPr>
            <a:spLocks noChangeArrowheads="1"/>
          </p:cNvSpPr>
          <p:nvPr/>
        </p:nvSpPr>
        <p:spPr bwMode="auto">
          <a:xfrm>
            <a:off x="47274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59" name="Rectangle 17"/>
          <p:cNvSpPr>
            <a:spLocks noChangeArrowheads="1"/>
          </p:cNvSpPr>
          <p:nvPr/>
        </p:nvSpPr>
        <p:spPr bwMode="auto">
          <a:xfrm>
            <a:off x="49052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60" name="Rectangle 18"/>
          <p:cNvSpPr>
            <a:spLocks noChangeArrowheads="1"/>
          </p:cNvSpPr>
          <p:nvPr/>
        </p:nvSpPr>
        <p:spPr bwMode="auto">
          <a:xfrm>
            <a:off x="50830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61" name="Oval 19"/>
          <p:cNvSpPr>
            <a:spLocks noChangeArrowheads="1"/>
          </p:cNvSpPr>
          <p:nvPr/>
        </p:nvSpPr>
        <p:spPr bwMode="auto">
          <a:xfrm>
            <a:off x="5718048" y="21717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62" name="Rectangle 20"/>
          <p:cNvSpPr>
            <a:spLocks noChangeArrowheads="1"/>
          </p:cNvSpPr>
          <p:nvPr/>
        </p:nvSpPr>
        <p:spPr bwMode="auto">
          <a:xfrm>
            <a:off x="60228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G</a:t>
            </a:r>
          </a:p>
        </p:txBody>
      </p:sp>
      <p:sp>
        <p:nvSpPr>
          <p:cNvPr id="87063" name="Rectangle 21"/>
          <p:cNvSpPr>
            <a:spLocks noChangeArrowheads="1"/>
          </p:cNvSpPr>
          <p:nvPr/>
        </p:nvSpPr>
        <p:spPr bwMode="auto">
          <a:xfrm>
            <a:off x="62006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H</a:t>
            </a:r>
          </a:p>
        </p:txBody>
      </p:sp>
      <p:sp>
        <p:nvSpPr>
          <p:cNvPr id="87064" name="Rectangle 22"/>
          <p:cNvSpPr>
            <a:spLocks noChangeArrowheads="1"/>
          </p:cNvSpPr>
          <p:nvPr/>
        </p:nvSpPr>
        <p:spPr bwMode="auto">
          <a:xfrm>
            <a:off x="63784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I</a:t>
            </a:r>
          </a:p>
        </p:txBody>
      </p:sp>
      <p:sp>
        <p:nvSpPr>
          <p:cNvPr id="87065" name="Rectangle 23"/>
          <p:cNvSpPr>
            <a:spLocks noChangeArrowheads="1"/>
          </p:cNvSpPr>
          <p:nvPr/>
        </p:nvSpPr>
        <p:spPr bwMode="auto">
          <a:xfrm>
            <a:off x="60228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66" name="Rectangle 24"/>
          <p:cNvSpPr>
            <a:spLocks noChangeArrowheads="1"/>
          </p:cNvSpPr>
          <p:nvPr/>
        </p:nvSpPr>
        <p:spPr bwMode="auto">
          <a:xfrm>
            <a:off x="62006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67" name="Rectangle 25"/>
          <p:cNvSpPr>
            <a:spLocks noChangeArrowheads="1"/>
          </p:cNvSpPr>
          <p:nvPr/>
        </p:nvSpPr>
        <p:spPr bwMode="auto">
          <a:xfrm>
            <a:off x="63784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68" name="Oval 26"/>
          <p:cNvSpPr>
            <a:spLocks noChangeArrowheads="1"/>
          </p:cNvSpPr>
          <p:nvPr/>
        </p:nvSpPr>
        <p:spPr bwMode="auto">
          <a:xfrm>
            <a:off x="7013448" y="21717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69" name="Rectangle 27"/>
          <p:cNvSpPr>
            <a:spLocks noChangeArrowheads="1"/>
          </p:cNvSpPr>
          <p:nvPr/>
        </p:nvSpPr>
        <p:spPr bwMode="auto">
          <a:xfrm>
            <a:off x="73182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J</a:t>
            </a:r>
          </a:p>
        </p:txBody>
      </p:sp>
      <p:sp>
        <p:nvSpPr>
          <p:cNvPr id="87070" name="Rectangle 28"/>
          <p:cNvSpPr>
            <a:spLocks noChangeArrowheads="1"/>
          </p:cNvSpPr>
          <p:nvPr/>
        </p:nvSpPr>
        <p:spPr bwMode="auto">
          <a:xfrm>
            <a:off x="74960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K</a:t>
            </a:r>
          </a:p>
        </p:txBody>
      </p:sp>
      <p:sp>
        <p:nvSpPr>
          <p:cNvPr id="87071" name="Rectangle 29"/>
          <p:cNvSpPr>
            <a:spLocks noChangeArrowheads="1"/>
          </p:cNvSpPr>
          <p:nvPr/>
        </p:nvSpPr>
        <p:spPr bwMode="auto">
          <a:xfrm>
            <a:off x="76738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L</a:t>
            </a:r>
          </a:p>
        </p:txBody>
      </p:sp>
      <p:sp>
        <p:nvSpPr>
          <p:cNvPr id="87072" name="Rectangle 30"/>
          <p:cNvSpPr>
            <a:spLocks noChangeArrowheads="1"/>
          </p:cNvSpPr>
          <p:nvPr/>
        </p:nvSpPr>
        <p:spPr bwMode="auto">
          <a:xfrm>
            <a:off x="73182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73" name="Rectangle 31"/>
          <p:cNvSpPr>
            <a:spLocks noChangeArrowheads="1"/>
          </p:cNvSpPr>
          <p:nvPr/>
        </p:nvSpPr>
        <p:spPr bwMode="auto">
          <a:xfrm>
            <a:off x="74960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74" name="Rectangle 32"/>
          <p:cNvSpPr>
            <a:spLocks noChangeArrowheads="1"/>
          </p:cNvSpPr>
          <p:nvPr/>
        </p:nvSpPr>
        <p:spPr bwMode="auto">
          <a:xfrm>
            <a:off x="76738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75" name="Oval 33"/>
          <p:cNvSpPr>
            <a:spLocks noChangeArrowheads="1"/>
          </p:cNvSpPr>
          <p:nvPr/>
        </p:nvSpPr>
        <p:spPr bwMode="auto">
          <a:xfrm>
            <a:off x="8308848" y="21717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76" name="Rectangle 34"/>
          <p:cNvSpPr>
            <a:spLocks noChangeArrowheads="1"/>
          </p:cNvSpPr>
          <p:nvPr/>
        </p:nvSpPr>
        <p:spPr bwMode="auto">
          <a:xfrm>
            <a:off x="86136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M</a:t>
            </a:r>
          </a:p>
        </p:txBody>
      </p:sp>
      <p:sp>
        <p:nvSpPr>
          <p:cNvPr id="87077" name="Rectangle 35"/>
          <p:cNvSpPr>
            <a:spLocks noChangeArrowheads="1"/>
          </p:cNvSpPr>
          <p:nvPr/>
        </p:nvSpPr>
        <p:spPr bwMode="auto">
          <a:xfrm>
            <a:off x="87914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N</a:t>
            </a:r>
          </a:p>
        </p:txBody>
      </p:sp>
      <p:sp>
        <p:nvSpPr>
          <p:cNvPr id="87078" name="Rectangle 36"/>
          <p:cNvSpPr>
            <a:spLocks noChangeArrowheads="1"/>
          </p:cNvSpPr>
          <p:nvPr/>
        </p:nvSpPr>
        <p:spPr bwMode="auto">
          <a:xfrm>
            <a:off x="8969248" y="2400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O</a:t>
            </a:r>
          </a:p>
        </p:txBody>
      </p:sp>
      <p:sp>
        <p:nvSpPr>
          <p:cNvPr id="87079" name="Rectangle 37"/>
          <p:cNvSpPr>
            <a:spLocks noChangeArrowheads="1"/>
          </p:cNvSpPr>
          <p:nvPr/>
        </p:nvSpPr>
        <p:spPr bwMode="auto">
          <a:xfrm>
            <a:off x="86136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80" name="Rectangle 38"/>
          <p:cNvSpPr>
            <a:spLocks noChangeArrowheads="1"/>
          </p:cNvSpPr>
          <p:nvPr/>
        </p:nvSpPr>
        <p:spPr bwMode="auto">
          <a:xfrm>
            <a:off x="87914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81" name="Rectangle 39"/>
          <p:cNvSpPr>
            <a:spLocks noChangeArrowheads="1"/>
          </p:cNvSpPr>
          <p:nvPr/>
        </p:nvSpPr>
        <p:spPr bwMode="auto">
          <a:xfrm>
            <a:off x="8969248" y="27813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82" name="Oval 40"/>
          <p:cNvSpPr>
            <a:spLocks noChangeArrowheads="1"/>
          </p:cNvSpPr>
          <p:nvPr/>
        </p:nvSpPr>
        <p:spPr bwMode="auto">
          <a:xfrm>
            <a:off x="3127248" y="34671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83" name="Rectangle 41"/>
          <p:cNvSpPr>
            <a:spLocks noChangeArrowheads="1"/>
          </p:cNvSpPr>
          <p:nvPr/>
        </p:nvSpPr>
        <p:spPr bwMode="auto">
          <a:xfrm>
            <a:off x="34320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A</a:t>
            </a:r>
          </a:p>
        </p:txBody>
      </p:sp>
      <p:sp>
        <p:nvSpPr>
          <p:cNvPr id="87084" name="Rectangle 42"/>
          <p:cNvSpPr>
            <a:spLocks noChangeArrowheads="1"/>
          </p:cNvSpPr>
          <p:nvPr/>
        </p:nvSpPr>
        <p:spPr bwMode="auto">
          <a:xfrm>
            <a:off x="36098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B</a:t>
            </a:r>
          </a:p>
        </p:txBody>
      </p:sp>
      <p:sp>
        <p:nvSpPr>
          <p:cNvPr id="87085" name="Rectangle 43"/>
          <p:cNvSpPr>
            <a:spLocks noChangeArrowheads="1"/>
          </p:cNvSpPr>
          <p:nvPr/>
        </p:nvSpPr>
        <p:spPr bwMode="auto">
          <a:xfrm>
            <a:off x="37876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87086" name="Rectangle 44"/>
          <p:cNvSpPr>
            <a:spLocks noChangeArrowheads="1"/>
          </p:cNvSpPr>
          <p:nvPr/>
        </p:nvSpPr>
        <p:spPr bwMode="auto">
          <a:xfrm>
            <a:off x="34320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87" name="Rectangle 45"/>
          <p:cNvSpPr>
            <a:spLocks noChangeArrowheads="1"/>
          </p:cNvSpPr>
          <p:nvPr/>
        </p:nvSpPr>
        <p:spPr bwMode="auto">
          <a:xfrm>
            <a:off x="36098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88" name="Rectangle 46"/>
          <p:cNvSpPr>
            <a:spLocks noChangeArrowheads="1"/>
          </p:cNvSpPr>
          <p:nvPr/>
        </p:nvSpPr>
        <p:spPr bwMode="auto">
          <a:xfrm>
            <a:off x="37876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89" name="Oval 47"/>
          <p:cNvSpPr>
            <a:spLocks noChangeArrowheads="1"/>
          </p:cNvSpPr>
          <p:nvPr/>
        </p:nvSpPr>
        <p:spPr bwMode="auto">
          <a:xfrm>
            <a:off x="4422648" y="34671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90" name="Rectangle 48"/>
          <p:cNvSpPr>
            <a:spLocks noChangeArrowheads="1"/>
          </p:cNvSpPr>
          <p:nvPr/>
        </p:nvSpPr>
        <p:spPr bwMode="auto">
          <a:xfrm>
            <a:off x="47274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87091" name="Rectangle 49"/>
          <p:cNvSpPr>
            <a:spLocks noChangeArrowheads="1"/>
          </p:cNvSpPr>
          <p:nvPr/>
        </p:nvSpPr>
        <p:spPr bwMode="auto">
          <a:xfrm>
            <a:off x="49052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87092" name="Rectangle 50"/>
          <p:cNvSpPr>
            <a:spLocks noChangeArrowheads="1"/>
          </p:cNvSpPr>
          <p:nvPr/>
        </p:nvSpPr>
        <p:spPr bwMode="auto">
          <a:xfrm>
            <a:off x="50830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F</a:t>
            </a:r>
          </a:p>
        </p:txBody>
      </p:sp>
      <p:sp>
        <p:nvSpPr>
          <p:cNvPr id="87093" name="Rectangle 51"/>
          <p:cNvSpPr>
            <a:spLocks noChangeArrowheads="1"/>
          </p:cNvSpPr>
          <p:nvPr/>
        </p:nvSpPr>
        <p:spPr bwMode="auto">
          <a:xfrm>
            <a:off x="47274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94" name="Rectangle 52"/>
          <p:cNvSpPr>
            <a:spLocks noChangeArrowheads="1"/>
          </p:cNvSpPr>
          <p:nvPr/>
        </p:nvSpPr>
        <p:spPr bwMode="auto">
          <a:xfrm>
            <a:off x="50830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95" name="Oval 53"/>
          <p:cNvSpPr>
            <a:spLocks noChangeArrowheads="1"/>
          </p:cNvSpPr>
          <p:nvPr/>
        </p:nvSpPr>
        <p:spPr bwMode="auto">
          <a:xfrm>
            <a:off x="5718048" y="34671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096" name="Rectangle 54"/>
          <p:cNvSpPr>
            <a:spLocks noChangeArrowheads="1"/>
          </p:cNvSpPr>
          <p:nvPr/>
        </p:nvSpPr>
        <p:spPr bwMode="auto">
          <a:xfrm>
            <a:off x="60228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G</a:t>
            </a:r>
          </a:p>
        </p:txBody>
      </p:sp>
      <p:sp>
        <p:nvSpPr>
          <p:cNvPr id="87097" name="Rectangle 55"/>
          <p:cNvSpPr>
            <a:spLocks noChangeArrowheads="1"/>
          </p:cNvSpPr>
          <p:nvPr/>
        </p:nvSpPr>
        <p:spPr bwMode="auto">
          <a:xfrm>
            <a:off x="62006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H</a:t>
            </a:r>
          </a:p>
        </p:txBody>
      </p:sp>
      <p:sp>
        <p:nvSpPr>
          <p:cNvPr id="87098" name="Rectangle 56"/>
          <p:cNvSpPr>
            <a:spLocks noChangeArrowheads="1"/>
          </p:cNvSpPr>
          <p:nvPr/>
        </p:nvSpPr>
        <p:spPr bwMode="auto">
          <a:xfrm>
            <a:off x="63784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I</a:t>
            </a:r>
          </a:p>
        </p:txBody>
      </p:sp>
      <p:grpSp>
        <p:nvGrpSpPr>
          <p:cNvPr id="2" name="Group 57"/>
          <p:cNvGrpSpPr>
            <a:grpSpLocks/>
          </p:cNvGrpSpPr>
          <p:nvPr/>
        </p:nvGrpSpPr>
        <p:grpSpPr bwMode="auto">
          <a:xfrm>
            <a:off x="6022848" y="4076700"/>
            <a:ext cx="533400" cy="304800"/>
            <a:chOff x="3216" y="2016"/>
            <a:chExt cx="336" cy="192"/>
          </a:xfrm>
        </p:grpSpPr>
        <p:sp>
          <p:nvSpPr>
            <p:cNvPr id="87165" name="Rectangle 58"/>
            <p:cNvSpPr>
              <a:spLocks noChangeArrowheads="1"/>
            </p:cNvSpPr>
            <p:nvPr/>
          </p:nvSpPr>
          <p:spPr bwMode="auto">
            <a:xfrm>
              <a:off x="3216" y="2016"/>
              <a:ext cx="112"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66" name="Rectangle 59"/>
            <p:cNvSpPr>
              <a:spLocks noChangeArrowheads="1"/>
            </p:cNvSpPr>
            <p:nvPr/>
          </p:nvSpPr>
          <p:spPr bwMode="auto">
            <a:xfrm>
              <a:off x="3328" y="2016"/>
              <a:ext cx="112"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67" name="Rectangle 60"/>
            <p:cNvSpPr>
              <a:spLocks noChangeArrowheads="1"/>
            </p:cNvSpPr>
            <p:nvPr/>
          </p:nvSpPr>
          <p:spPr bwMode="auto">
            <a:xfrm>
              <a:off x="3440" y="2016"/>
              <a:ext cx="112" cy="192"/>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sp>
        <p:nvSpPr>
          <p:cNvPr id="87100" name="Oval 61"/>
          <p:cNvSpPr>
            <a:spLocks noChangeArrowheads="1"/>
          </p:cNvSpPr>
          <p:nvPr/>
        </p:nvSpPr>
        <p:spPr bwMode="auto">
          <a:xfrm>
            <a:off x="7013448" y="34671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01" name="Rectangle 62"/>
          <p:cNvSpPr>
            <a:spLocks noChangeArrowheads="1"/>
          </p:cNvSpPr>
          <p:nvPr/>
        </p:nvSpPr>
        <p:spPr bwMode="auto">
          <a:xfrm>
            <a:off x="73182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J</a:t>
            </a:r>
          </a:p>
        </p:txBody>
      </p:sp>
      <p:sp>
        <p:nvSpPr>
          <p:cNvPr id="87102" name="Rectangle 63"/>
          <p:cNvSpPr>
            <a:spLocks noChangeArrowheads="1"/>
          </p:cNvSpPr>
          <p:nvPr/>
        </p:nvSpPr>
        <p:spPr bwMode="auto">
          <a:xfrm>
            <a:off x="74960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K</a:t>
            </a:r>
          </a:p>
        </p:txBody>
      </p:sp>
      <p:sp>
        <p:nvSpPr>
          <p:cNvPr id="87103" name="Rectangle 64"/>
          <p:cNvSpPr>
            <a:spLocks noChangeArrowheads="1"/>
          </p:cNvSpPr>
          <p:nvPr/>
        </p:nvSpPr>
        <p:spPr bwMode="auto">
          <a:xfrm>
            <a:off x="76738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L</a:t>
            </a:r>
          </a:p>
        </p:txBody>
      </p:sp>
      <p:sp>
        <p:nvSpPr>
          <p:cNvPr id="87104" name="Rectangle 65"/>
          <p:cNvSpPr>
            <a:spLocks noChangeArrowheads="1"/>
          </p:cNvSpPr>
          <p:nvPr/>
        </p:nvSpPr>
        <p:spPr bwMode="auto">
          <a:xfrm>
            <a:off x="73182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05" name="Rectangle 66"/>
          <p:cNvSpPr>
            <a:spLocks noChangeArrowheads="1"/>
          </p:cNvSpPr>
          <p:nvPr/>
        </p:nvSpPr>
        <p:spPr bwMode="auto">
          <a:xfrm>
            <a:off x="74960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06" name="Rectangle 67"/>
          <p:cNvSpPr>
            <a:spLocks noChangeArrowheads="1"/>
          </p:cNvSpPr>
          <p:nvPr/>
        </p:nvSpPr>
        <p:spPr bwMode="auto">
          <a:xfrm>
            <a:off x="76738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07" name="Oval 68"/>
          <p:cNvSpPr>
            <a:spLocks noChangeArrowheads="1"/>
          </p:cNvSpPr>
          <p:nvPr/>
        </p:nvSpPr>
        <p:spPr bwMode="auto">
          <a:xfrm>
            <a:off x="8308848" y="3467100"/>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08" name="Rectangle 69"/>
          <p:cNvSpPr>
            <a:spLocks noChangeArrowheads="1"/>
          </p:cNvSpPr>
          <p:nvPr/>
        </p:nvSpPr>
        <p:spPr bwMode="auto">
          <a:xfrm>
            <a:off x="86136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M</a:t>
            </a:r>
          </a:p>
        </p:txBody>
      </p:sp>
      <p:sp>
        <p:nvSpPr>
          <p:cNvPr id="87109" name="Rectangle 70"/>
          <p:cNvSpPr>
            <a:spLocks noChangeArrowheads="1"/>
          </p:cNvSpPr>
          <p:nvPr/>
        </p:nvSpPr>
        <p:spPr bwMode="auto">
          <a:xfrm>
            <a:off x="87914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N</a:t>
            </a:r>
          </a:p>
        </p:txBody>
      </p:sp>
      <p:sp>
        <p:nvSpPr>
          <p:cNvPr id="87110" name="Rectangle 71"/>
          <p:cNvSpPr>
            <a:spLocks noChangeArrowheads="1"/>
          </p:cNvSpPr>
          <p:nvPr/>
        </p:nvSpPr>
        <p:spPr bwMode="auto">
          <a:xfrm>
            <a:off x="8969248" y="3695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O</a:t>
            </a:r>
          </a:p>
        </p:txBody>
      </p:sp>
      <p:sp>
        <p:nvSpPr>
          <p:cNvPr id="87111" name="Rectangle 72"/>
          <p:cNvSpPr>
            <a:spLocks noChangeArrowheads="1"/>
          </p:cNvSpPr>
          <p:nvPr/>
        </p:nvSpPr>
        <p:spPr bwMode="auto">
          <a:xfrm>
            <a:off x="86136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12" name="Rectangle 73"/>
          <p:cNvSpPr>
            <a:spLocks noChangeArrowheads="1"/>
          </p:cNvSpPr>
          <p:nvPr/>
        </p:nvSpPr>
        <p:spPr bwMode="auto">
          <a:xfrm>
            <a:off x="87914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13" name="Rectangle 74"/>
          <p:cNvSpPr>
            <a:spLocks noChangeArrowheads="1"/>
          </p:cNvSpPr>
          <p:nvPr/>
        </p:nvSpPr>
        <p:spPr bwMode="auto">
          <a:xfrm>
            <a:off x="89692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14" name="Rectangle 75"/>
          <p:cNvSpPr>
            <a:spLocks noChangeArrowheads="1"/>
          </p:cNvSpPr>
          <p:nvPr/>
        </p:nvSpPr>
        <p:spPr bwMode="auto">
          <a:xfrm>
            <a:off x="4905248" y="4076700"/>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nvGrpSpPr>
          <p:cNvPr id="3" name="Group 76"/>
          <p:cNvGrpSpPr>
            <a:grpSpLocks/>
          </p:cNvGrpSpPr>
          <p:nvPr/>
        </p:nvGrpSpPr>
        <p:grpSpPr bwMode="auto">
          <a:xfrm>
            <a:off x="3225673" y="1898650"/>
            <a:ext cx="5181600" cy="930278"/>
            <a:chOff x="1454" y="644"/>
            <a:chExt cx="3264" cy="586"/>
          </a:xfrm>
        </p:grpSpPr>
        <p:cxnSp>
          <p:nvCxnSpPr>
            <p:cNvPr id="87157" name="AutoShape 77"/>
            <p:cNvCxnSpPr>
              <a:cxnSpLocks noChangeShapeType="1"/>
              <a:stCxn id="87048" idx="2"/>
              <a:endCxn id="87055" idx="2"/>
            </p:cNvCxnSpPr>
            <p:nvPr/>
          </p:nvCxnSpPr>
          <p:spPr bwMode="auto">
            <a:xfrm rot="16200000" flipH="1">
              <a:off x="1858" y="240"/>
              <a:ext cx="8" cy="816"/>
            </a:xfrm>
            <a:prstGeom prst="curvedConnector3">
              <a:avLst>
                <a:gd name="adj1" fmla="val 1800000"/>
              </a:avLst>
            </a:prstGeom>
            <a:noFill/>
            <a:ln w="28575">
              <a:solidFill>
                <a:srgbClr val="FF0000"/>
              </a:solidFill>
              <a:round/>
              <a:headEnd type="none" w="sm" len="sm"/>
              <a:tailEnd type="none" w="sm" len="sm"/>
            </a:ln>
            <a:effectLst/>
          </p:spPr>
        </p:cxnSp>
        <p:cxnSp>
          <p:nvCxnSpPr>
            <p:cNvPr id="87158" name="AutoShape 78"/>
            <p:cNvCxnSpPr>
              <a:cxnSpLocks noChangeShapeType="1"/>
              <a:stCxn id="87055" idx="2"/>
              <a:endCxn id="87062" idx="2"/>
            </p:cNvCxnSpPr>
            <p:nvPr/>
          </p:nvCxnSpPr>
          <p:spPr bwMode="auto">
            <a:xfrm rot="16200000" flipH="1">
              <a:off x="2674" y="240"/>
              <a:ext cx="8" cy="816"/>
            </a:xfrm>
            <a:prstGeom prst="curvedConnector3">
              <a:avLst>
                <a:gd name="adj1" fmla="val 1800000"/>
              </a:avLst>
            </a:prstGeom>
            <a:noFill/>
            <a:ln w="28575">
              <a:solidFill>
                <a:srgbClr val="FF0000"/>
              </a:solidFill>
              <a:round/>
              <a:headEnd type="none" w="sm" len="sm"/>
              <a:tailEnd type="none" w="sm" len="sm"/>
            </a:ln>
            <a:effectLst/>
          </p:spPr>
        </p:cxnSp>
        <p:cxnSp>
          <p:nvCxnSpPr>
            <p:cNvPr id="87159" name="AutoShape 79"/>
            <p:cNvCxnSpPr>
              <a:cxnSpLocks noChangeShapeType="1"/>
              <a:stCxn id="87062" idx="2"/>
              <a:endCxn id="87069" idx="2"/>
            </p:cNvCxnSpPr>
            <p:nvPr/>
          </p:nvCxnSpPr>
          <p:spPr bwMode="auto">
            <a:xfrm rot="16200000" flipH="1">
              <a:off x="3490" y="240"/>
              <a:ext cx="8" cy="816"/>
            </a:xfrm>
            <a:prstGeom prst="curvedConnector3">
              <a:avLst>
                <a:gd name="adj1" fmla="val 1800000"/>
              </a:avLst>
            </a:prstGeom>
            <a:noFill/>
            <a:ln w="28575">
              <a:solidFill>
                <a:srgbClr val="FF0000"/>
              </a:solidFill>
              <a:round/>
              <a:headEnd type="none" w="sm" len="sm"/>
              <a:tailEnd type="none" w="sm" len="sm"/>
            </a:ln>
            <a:effectLst/>
          </p:spPr>
        </p:cxnSp>
        <p:cxnSp>
          <p:nvCxnSpPr>
            <p:cNvPr id="87160" name="AutoShape 80"/>
            <p:cNvCxnSpPr>
              <a:cxnSpLocks noChangeShapeType="1"/>
              <a:stCxn id="87069" idx="2"/>
              <a:endCxn id="87076" idx="2"/>
            </p:cNvCxnSpPr>
            <p:nvPr/>
          </p:nvCxnSpPr>
          <p:spPr bwMode="auto">
            <a:xfrm rot="16200000" flipH="1">
              <a:off x="4306" y="240"/>
              <a:ext cx="8" cy="816"/>
            </a:xfrm>
            <a:prstGeom prst="curvedConnector3">
              <a:avLst>
                <a:gd name="adj1" fmla="val 1800000"/>
              </a:avLst>
            </a:prstGeom>
            <a:noFill/>
            <a:ln w="28575">
              <a:solidFill>
                <a:srgbClr val="FF0000"/>
              </a:solidFill>
              <a:round/>
              <a:headEnd type="none" w="sm" len="sm"/>
              <a:tailEnd type="none" w="sm" len="sm"/>
            </a:ln>
            <a:effectLst/>
          </p:spPr>
        </p:cxnSp>
        <p:sp>
          <p:nvSpPr>
            <p:cNvPr id="87161" name="Text Box 81"/>
            <p:cNvSpPr txBox="1">
              <a:spLocks noChangeArrowheads="1"/>
            </p:cNvSpPr>
            <p:nvPr/>
          </p:nvSpPr>
          <p:spPr bwMode="auto">
            <a:xfrm>
              <a:off x="2116" y="1056"/>
              <a:ext cx="81" cy="174"/>
            </a:xfrm>
            <a:prstGeom prst="rect">
              <a:avLst/>
            </a:prstGeom>
            <a:noFill/>
            <a:ln w="12700">
              <a:noFill/>
              <a:miter lim="800000"/>
              <a:headEnd type="none" w="sm" len="sm"/>
              <a:tailEnd type="none" w="sm" len="sm"/>
            </a:ln>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C0000"/>
                  </a:solidFill>
                  <a:effectLst/>
                  <a:uLnTx/>
                  <a:uFillTx/>
                  <a:latin typeface="Arial" charset="0"/>
                  <a:ea typeface="+mn-ea"/>
                  <a:cs typeface="+mn-cs"/>
                </a:rPr>
                <a:t>o</a:t>
              </a:r>
              <a:endParaRPr kumimoji="0" lang="de-DE" sz="1800" b="0" i="0" u="none" strike="noStrike" kern="1200" cap="none" spc="0" normalizeH="0" baseline="0" noProof="0">
                <a:ln>
                  <a:noFill/>
                </a:ln>
                <a:solidFill>
                  <a:srgbClr val="CC0000"/>
                </a:solidFill>
                <a:effectLst/>
                <a:uLnTx/>
                <a:uFillTx/>
                <a:latin typeface="Arial" charset="0"/>
                <a:ea typeface="+mn-ea"/>
                <a:cs typeface="+mn-cs"/>
              </a:endParaRPr>
            </a:p>
          </p:txBody>
        </p:sp>
        <p:sp>
          <p:nvSpPr>
            <p:cNvPr id="87162" name="Text Box 82"/>
            <p:cNvSpPr txBox="1">
              <a:spLocks noChangeArrowheads="1"/>
            </p:cNvSpPr>
            <p:nvPr/>
          </p:nvSpPr>
          <p:spPr bwMode="auto">
            <a:xfrm>
              <a:off x="2932" y="1056"/>
              <a:ext cx="81" cy="174"/>
            </a:xfrm>
            <a:prstGeom prst="rect">
              <a:avLst/>
            </a:prstGeom>
            <a:noFill/>
            <a:ln w="12700">
              <a:noFill/>
              <a:miter lim="800000"/>
              <a:headEnd type="none" w="sm" len="sm"/>
              <a:tailEnd type="none" w="sm" len="sm"/>
            </a:ln>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C0000"/>
                  </a:solidFill>
                  <a:effectLst/>
                  <a:uLnTx/>
                  <a:uFillTx/>
                  <a:latin typeface="Arial" charset="0"/>
                  <a:ea typeface="+mn-ea"/>
                  <a:cs typeface="+mn-cs"/>
                </a:rPr>
                <a:t>o</a:t>
              </a:r>
              <a:endParaRPr kumimoji="0" lang="de-DE" sz="1800" b="0" i="0" u="none" strike="noStrike" kern="1200" cap="none" spc="0" normalizeH="0" baseline="0" noProof="0">
                <a:ln>
                  <a:noFill/>
                </a:ln>
                <a:solidFill>
                  <a:srgbClr val="CC0000"/>
                </a:solidFill>
                <a:effectLst/>
                <a:uLnTx/>
                <a:uFillTx/>
                <a:latin typeface="Arial" charset="0"/>
                <a:ea typeface="+mn-ea"/>
                <a:cs typeface="+mn-cs"/>
              </a:endParaRPr>
            </a:p>
          </p:txBody>
        </p:sp>
        <p:sp>
          <p:nvSpPr>
            <p:cNvPr id="87163" name="Text Box 83"/>
            <p:cNvSpPr txBox="1">
              <a:spLocks noChangeArrowheads="1"/>
            </p:cNvSpPr>
            <p:nvPr/>
          </p:nvSpPr>
          <p:spPr bwMode="auto">
            <a:xfrm>
              <a:off x="3748" y="1056"/>
              <a:ext cx="81" cy="174"/>
            </a:xfrm>
            <a:prstGeom prst="rect">
              <a:avLst/>
            </a:prstGeom>
            <a:noFill/>
            <a:ln w="12700">
              <a:noFill/>
              <a:miter lim="800000"/>
              <a:headEnd type="none" w="sm" len="sm"/>
              <a:tailEnd type="none" w="sm" len="sm"/>
            </a:ln>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C0000"/>
                  </a:solidFill>
                  <a:effectLst/>
                  <a:uLnTx/>
                  <a:uFillTx/>
                  <a:latin typeface="Arial" charset="0"/>
                  <a:ea typeface="+mn-ea"/>
                  <a:cs typeface="+mn-cs"/>
                </a:rPr>
                <a:t>o</a:t>
              </a:r>
              <a:endParaRPr kumimoji="0" lang="de-DE" sz="1800" b="0" i="0" u="none" strike="noStrike" kern="1200" cap="none" spc="0" normalizeH="0" baseline="0" noProof="0">
                <a:ln>
                  <a:noFill/>
                </a:ln>
                <a:solidFill>
                  <a:srgbClr val="CC0000"/>
                </a:solidFill>
                <a:effectLst/>
                <a:uLnTx/>
                <a:uFillTx/>
                <a:latin typeface="Arial" charset="0"/>
                <a:ea typeface="+mn-ea"/>
                <a:cs typeface="+mn-cs"/>
              </a:endParaRPr>
            </a:p>
          </p:txBody>
        </p:sp>
        <p:sp>
          <p:nvSpPr>
            <p:cNvPr id="87164" name="Text Box 84"/>
            <p:cNvSpPr txBox="1">
              <a:spLocks noChangeArrowheads="1"/>
            </p:cNvSpPr>
            <p:nvPr/>
          </p:nvSpPr>
          <p:spPr bwMode="auto">
            <a:xfrm>
              <a:off x="4564" y="1056"/>
              <a:ext cx="81" cy="174"/>
            </a:xfrm>
            <a:prstGeom prst="rect">
              <a:avLst/>
            </a:prstGeom>
            <a:noFill/>
            <a:ln w="12700">
              <a:noFill/>
              <a:miter lim="800000"/>
              <a:headEnd type="none" w="sm" len="sm"/>
              <a:tailEnd type="none" w="sm" len="sm"/>
            </a:ln>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C0000"/>
                  </a:solidFill>
                  <a:effectLst/>
                  <a:uLnTx/>
                  <a:uFillTx/>
                  <a:latin typeface="Arial" charset="0"/>
                  <a:ea typeface="+mn-ea"/>
                  <a:cs typeface="+mn-cs"/>
                </a:rPr>
                <a:t>o</a:t>
              </a:r>
              <a:endParaRPr kumimoji="0" lang="de-DE" sz="1800" b="0" i="0" u="none" strike="noStrike" kern="1200" cap="none" spc="0" normalizeH="0" baseline="0" noProof="0">
                <a:ln>
                  <a:noFill/>
                </a:ln>
                <a:solidFill>
                  <a:srgbClr val="CC0000"/>
                </a:solidFill>
                <a:effectLst/>
                <a:uLnTx/>
                <a:uFillTx/>
                <a:latin typeface="Arial" charset="0"/>
                <a:ea typeface="+mn-ea"/>
                <a:cs typeface="+mn-cs"/>
              </a:endParaRPr>
            </a:p>
          </p:txBody>
        </p:sp>
      </p:grpSp>
      <p:grpSp>
        <p:nvGrpSpPr>
          <p:cNvPr id="4" name="Group 85"/>
          <p:cNvGrpSpPr>
            <a:grpSpLocks/>
          </p:cNvGrpSpPr>
          <p:nvPr/>
        </p:nvGrpSpPr>
        <p:grpSpPr bwMode="auto">
          <a:xfrm>
            <a:off x="2746248" y="4076701"/>
            <a:ext cx="2159000" cy="1133476"/>
            <a:chOff x="1152" y="2016"/>
            <a:chExt cx="1360" cy="714"/>
          </a:xfrm>
        </p:grpSpPr>
        <p:sp>
          <p:nvSpPr>
            <p:cNvPr id="87154" name="Rectangle 86"/>
            <p:cNvSpPr>
              <a:spLocks noChangeArrowheads="1"/>
            </p:cNvSpPr>
            <p:nvPr/>
          </p:nvSpPr>
          <p:spPr bwMode="auto">
            <a:xfrm>
              <a:off x="2400" y="2016"/>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87155" name="Text Box 87"/>
            <p:cNvSpPr txBox="1">
              <a:spLocks noChangeArrowheads="1"/>
            </p:cNvSpPr>
            <p:nvPr/>
          </p:nvSpPr>
          <p:spPr bwMode="auto">
            <a:xfrm>
              <a:off x="1152" y="2496"/>
              <a:ext cx="979" cy="234"/>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rial" charset="0"/>
                  <a:ea typeface="+mn-ea"/>
                  <a:cs typeface="+mn-cs"/>
                </a:rPr>
                <a:t>A</a:t>
              </a:r>
              <a:r>
                <a:rPr kumimoji="0" lang="en-US" sz="1800" b="0" i="0" u="none" strike="noStrike" kern="1200" cap="none" spc="0" normalizeH="0" baseline="0" noProof="0" dirty="0">
                  <a:ln>
                    <a:noFill/>
                  </a:ln>
                  <a:solidFill>
                    <a:srgbClr val="CC0000"/>
                  </a:solidFill>
                  <a:effectLst/>
                  <a:uLnTx/>
                  <a:uFillTx/>
                  <a:latin typeface="Arial" charset="0"/>
                  <a:ea typeface="+mn-ea"/>
                  <a:cs typeface="+mn-cs"/>
                </a:rPr>
                <a:t>o</a:t>
              </a:r>
              <a:r>
                <a:rPr kumimoji="0" lang="de-DE" sz="1800" b="0" i="0" u="none" strike="noStrike" kern="1200" cap="none" spc="0" normalizeH="0" baseline="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srgbClr val="CC0000"/>
                  </a:solidFill>
                  <a:effectLst/>
                  <a:uLnTx/>
                  <a:uFillTx/>
                  <a:latin typeface="Arial" charset="0"/>
                  <a:ea typeface="+mn-ea"/>
                  <a:cs typeface="+mn-cs"/>
                </a:rPr>
                <a:t>o</a:t>
              </a:r>
              <a:r>
                <a:rPr kumimoji="0" lang="de-DE" sz="1800" b="0" i="0" u="none" strike="noStrike" kern="1200" cap="none" spc="0" normalizeH="0" baseline="0" noProof="0" dirty="0">
                  <a:ln>
                    <a:noFill/>
                  </a:ln>
                  <a:solidFill>
                    <a:prstClr val="black"/>
                  </a:solidFill>
                  <a:effectLst/>
                  <a:uLnTx/>
                  <a:uFillTx/>
                  <a:latin typeface="Arial" charset="0"/>
                  <a:ea typeface="+mn-ea"/>
                  <a:cs typeface="+mn-cs"/>
                </a:rPr>
                <a:t>G</a:t>
              </a:r>
              <a:r>
                <a:rPr kumimoji="0" lang="en-US" sz="1800" b="0" i="0" u="none" strike="noStrike" kern="1200" cap="none" spc="0" normalizeH="0" baseline="0" noProof="0" dirty="0">
                  <a:ln>
                    <a:noFill/>
                  </a:ln>
                  <a:solidFill>
                    <a:srgbClr val="CC0000"/>
                  </a:solidFill>
                  <a:effectLst/>
                  <a:uLnTx/>
                  <a:uFillTx/>
                  <a:latin typeface="Arial" charset="0"/>
                  <a:ea typeface="+mn-ea"/>
                  <a:cs typeface="+mn-cs"/>
                </a:rPr>
                <a:t>o</a:t>
              </a:r>
              <a:r>
                <a:rPr kumimoji="0" lang="de-DE" sz="1800" b="0" i="0" u="none" strike="noStrike" kern="1200" cap="none" spc="0" normalizeH="0" baseline="0" noProof="0" dirty="0">
                  <a:ln>
                    <a:noFill/>
                  </a:ln>
                  <a:solidFill>
                    <a:prstClr val="black"/>
                  </a:solidFill>
                  <a:effectLst/>
                  <a:uLnTx/>
                  <a:uFillTx/>
                  <a:latin typeface="Arial" charset="0"/>
                  <a:ea typeface="+mn-ea"/>
                  <a:cs typeface="+mn-cs"/>
                </a:rPr>
                <a:t>J</a:t>
              </a:r>
              <a:r>
                <a:rPr kumimoji="0" lang="en-US" sz="1800" b="0" i="0" u="none" strike="noStrike" kern="1200" cap="none" spc="0" normalizeH="0" baseline="0" noProof="0" dirty="0">
                  <a:ln>
                    <a:noFill/>
                  </a:ln>
                  <a:solidFill>
                    <a:srgbClr val="CC0000"/>
                  </a:solidFill>
                  <a:effectLst/>
                  <a:uLnTx/>
                  <a:uFillTx/>
                  <a:latin typeface="Arial" charset="0"/>
                  <a:ea typeface="+mn-ea"/>
                  <a:cs typeface="+mn-cs"/>
                </a:rPr>
                <a:t>o</a:t>
              </a:r>
              <a:r>
                <a:rPr kumimoji="0" lang="de-DE" sz="1800" b="0" i="0" u="none" strike="noStrike" kern="1200" cap="none" spc="0" normalizeH="0" baseline="0" noProof="0" dirty="0">
                  <a:ln>
                    <a:noFill/>
                  </a:ln>
                  <a:solidFill>
                    <a:prstClr val="black"/>
                  </a:solidFill>
                  <a:effectLst/>
                  <a:uLnTx/>
                  <a:uFillTx/>
                  <a:latin typeface="Arial" charset="0"/>
                  <a:ea typeface="+mn-ea"/>
                  <a:cs typeface="+mn-cs"/>
                </a:rPr>
                <a:t>M</a:t>
              </a:r>
            </a:p>
          </p:txBody>
        </p:sp>
        <p:sp>
          <p:nvSpPr>
            <p:cNvPr id="87156" name="Line 88"/>
            <p:cNvSpPr>
              <a:spLocks noChangeShapeType="1"/>
            </p:cNvSpPr>
            <p:nvPr/>
          </p:nvSpPr>
          <p:spPr bwMode="auto">
            <a:xfrm flipH="1">
              <a:off x="2112" y="2112"/>
              <a:ext cx="336" cy="480"/>
            </a:xfrm>
            <a:prstGeom prst="line">
              <a:avLst/>
            </a:prstGeom>
            <a:noFill/>
            <a:ln w="1905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roup 89"/>
          <p:cNvGrpSpPr>
            <a:grpSpLocks/>
          </p:cNvGrpSpPr>
          <p:nvPr/>
        </p:nvGrpSpPr>
        <p:grpSpPr bwMode="auto">
          <a:xfrm>
            <a:off x="4879848" y="3771900"/>
            <a:ext cx="203200" cy="609600"/>
            <a:chOff x="2496" y="1824"/>
            <a:chExt cx="128" cy="384"/>
          </a:xfrm>
        </p:grpSpPr>
        <p:sp>
          <p:nvSpPr>
            <p:cNvPr id="87149" name="Rectangle 90"/>
            <p:cNvSpPr>
              <a:spLocks noChangeArrowheads="1"/>
            </p:cNvSpPr>
            <p:nvPr/>
          </p:nvSpPr>
          <p:spPr bwMode="auto">
            <a:xfrm>
              <a:off x="2512" y="2016"/>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nvGrpSpPr>
            <p:cNvPr id="6" name="Group 91"/>
            <p:cNvGrpSpPr>
              <a:grpSpLocks/>
            </p:cNvGrpSpPr>
            <p:nvPr/>
          </p:nvGrpSpPr>
          <p:grpSpPr bwMode="auto">
            <a:xfrm>
              <a:off x="2496" y="1824"/>
              <a:ext cx="96" cy="192"/>
              <a:chOff x="2592" y="2592"/>
              <a:chExt cx="96" cy="192"/>
            </a:xfrm>
          </p:grpSpPr>
          <p:sp>
            <p:nvSpPr>
              <p:cNvPr id="87151" name="Line 92"/>
              <p:cNvSpPr>
                <a:spLocks noChangeShapeType="1"/>
              </p:cNvSpPr>
              <p:nvPr/>
            </p:nvSpPr>
            <p:spPr bwMode="auto">
              <a:xfrm>
                <a:off x="2592" y="264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52" name="Line 93"/>
              <p:cNvSpPr>
                <a:spLocks noChangeShapeType="1"/>
              </p:cNvSpPr>
              <p:nvPr/>
            </p:nvSpPr>
            <p:spPr bwMode="auto">
              <a:xfrm flipH="1">
                <a:off x="2640" y="264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53" name="Line 94"/>
              <p:cNvSpPr>
                <a:spLocks noChangeShapeType="1"/>
              </p:cNvSpPr>
              <p:nvPr/>
            </p:nvSpPr>
            <p:spPr bwMode="auto">
              <a:xfrm flipH="1">
                <a:off x="2640" y="2592"/>
                <a:ext cx="0" cy="192"/>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7" name="Group 95"/>
          <p:cNvGrpSpPr>
            <a:grpSpLocks/>
          </p:cNvGrpSpPr>
          <p:nvPr/>
        </p:nvGrpSpPr>
        <p:grpSpPr bwMode="auto">
          <a:xfrm>
            <a:off x="5083048" y="3771900"/>
            <a:ext cx="177800" cy="609600"/>
            <a:chOff x="2624" y="1824"/>
            <a:chExt cx="112" cy="384"/>
          </a:xfrm>
        </p:grpSpPr>
        <p:sp>
          <p:nvSpPr>
            <p:cNvPr id="87144" name="Rectangle 96"/>
            <p:cNvSpPr>
              <a:spLocks noChangeArrowheads="1"/>
            </p:cNvSpPr>
            <p:nvPr/>
          </p:nvSpPr>
          <p:spPr bwMode="auto">
            <a:xfrm>
              <a:off x="2624" y="2016"/>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nvGrpSpPr>
            <p:cNvPr id="8" name="Group 97"/>
            <p:cNvGrpSpPr>
              <a:grpSpLocks/>
            </p:cNvGrpSpPr>
            <p:nvPr/>
          </p:nvGrpSpPr>
          <p:grpSpPr bwMode="auto">
            <a:xfrm>
              <a:off x="2640" y="1824"/>
              <a:ext cx="96" cy="192"/>
              <a:chOff x="2592" y="2592"/>
              <a:chExt cx="96" cy="192"/>
            </a:xfrm>
          </p:grpSpPr>
          <p:sp>
            <p:nvSpPr>
              <p:cNvPr id="87146" name="Line 98"/>
              <p:cNvSpPr>
                <a:spLocks noChangeShapeType="1"/>
              </p:cNvSpPr>
              <p:nvPr/>
            </p:nvSpPr>
            <p:spPr bwMode="auto">
              <a:xfrm>
                <a:off x="2592" y="264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47" name="Line 99"/>
              <p:cNvSpPr>
                <a:spLocks noChangeShapeType="1"/>
              </p:cNvSpPr>
              <p:nvPr/>
            </p:nvSpPr>
            <p:spPr bwMode="auto">
              <a:xfrm flipH="1">
                <a:off x="2640" y="264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48" name="Line 100"/>
              <p:cNvSpPr>
                <a:spLocks noChangeShapeType="1"/>
              </p:cNvSpPr>
              <p:nvPr/>
            </p:nvSpPr>
            <p:spPr bwMode="auto">
              <a:xfrm flipH="1">
                <a:off x="2640" y="2592"/>
                <a:ext cx="0" cy="192"/>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87119" name="Rectangle 101"/>
          <p:cNvSpPr>
            <a:spLocks noChangeArrowheads="1"/>
          </p:cNvSpPr>
          <p:nvPr/>
        </p:nvSpPr>
        <p:spPr bwMode="auto">
          <a:xfrm>
            <a:off x="9604248" y="4533900"/>
            <a:ext cx="76200" cy="76200"/>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20" name="Line 102"/>
          <p:cNvSpPr>
            <a:spLocks noChangeShapeType="1"/>
          </p:cNvSpPr>
          <p:nvPr/>
        </p:nvSpPr>
        <p:spPr bwMode="auto">
          <a:xfrm>
            <a:off x="2974848" y="2552700"/>
            <a:ext cx="381000" cy="0"/>
          </a:xfrm>
          <a:prstGeom prst="line">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21" name="Line 103"/>
          <p:cNvSpPr>
            <a:spLocks noChangeShapeType="1"/>
          </p:cNvSpPr>
          <p:nvPr/>
        </p:nvSpPr>
        <p:spPr bwMode="auto">
          <a:xfrm>
            <a:off x="2974848" y="2781300"/>
            <a:ext cx="381000" cy="76200"/>
          </a:xfrm>
          <a:prstGeom prst="line">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22" name="Text Box 104"/>
          <p:cNvSpPr txBox="1">
            <a:spLocks noChangeArrowheads="1"/>
          </p:cNvSpPr>
          <p:nvPr/>
        </p:nvSpPr>
        <p:spPr bwMode="auto">
          <a:xfrm>
            <a:off x="4571054" y="4612576"/>
            <a:ext cx="842195" cy="371513"/>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root=1</a:t>
            </a:r>
          </a:p>
        </p:txBody>
      </p:sp>
      <p:sp>
        <p:nvSpPr>
          <p:cNvPr id="87123" name="Text Box 105"/>
          <p:cNvSpPr txBox="1">
            <a:spLocks noChangeArrowheads="1"/>
          </p:cNvSpPr>
          <p:nvPr/>
        </p:nvSpPr>
        <p:spPr bwMode="auto">
          <a:xfrm>
            <a:off x="2060448" y="3543301"/>
            <a:ext cx="762000" cy="371513"/>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after </a:t>
            </a:r>
          </a:p>
        </p:txBody>
      </p:sp>
      <p:sp>
        <p:nvSpPr>
          <p:cNvPr id="677994" name="Rectangle 106"/>
          <p:cNvSpPr>
            <a:spLocks noChangeArrowheads="1"/>
          </p:cNvSpPr>
          <p:nvPr/>
        </p:nvSpPr>
        <p:spPr bwMode="auto">
          <a:xfrm>
            <a:off x="9604248" y="4533900"/>
            <a:ext cx="76200" cy="76200"/>
          </a:xfrm>
          <a:prstGeom prst="rect">
            <a:avLst/>
          </a:prstGeom>
          <a:solidFill>
            <a:schemeClr val="accent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 name="Group 107"/>
          <p:cNvGrpSpPr>
            <a:grpSpLocks/>
          </p:cNvGrpSpPr>
          <p:nvPr/>
        </p:nvGrpSpPr>
        <p:grpSpPr bwMode="auto">
          <a:xfrm>
            <a:off x="3889248" y="3009901"/>
            <a:ext cx="1830388" cy="1071563"/>
            <a:chOff x="1872" y="1488"/>
            <a:chExt cx="1153" cy="675"/>
          </a:xfrm>
        </p:grpSpPr>
        <p:grpSp>
          <p:nvGrpSpPr>
            <p:cNvPr id="10" name="Group 108"/>
            <p:cNvGrpSpPr>
              <a:grpSpLocks/>
            </p:cNvGrpSpPr>
            <p:nvPr/>
          </p:nvGrpSpPr>
          <p:grpSpPr bwMode="auto">
            <a:xfrm>
              <a:off x="1872" y="1488"/>
              <a:ext cx="1153" cy="675"/>
              <a:chOff x="1872" y="1344"/>
              <a:chExt cx="1153" cy="675"/>
            </a:xfrm>
          </p:grpSpPr>
          <p:sp>
            <p:nvSpPr>
              <p:cNvPr id="87140" name="Arc 109"/>
              <p:cNvSpPr>
                <a:spLocks/>
              </p:cNvSpPr>
              <p:nvPr/>
            </p:nvSpPr>
            <p:spPr bwMode="auto">
              <a:xfrm>
                <a:off x="1872" y="134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41" name="Arc 110"/>
              <p:cNvSpPr>
                <a:spLocks/>
              </p:cNvSpPr>
              <p:nvPr/>
            </p:nvSpPr>
            <p:spPr bwMode="auto">
              <a:xfrm flipH="1">
                <a:off x="2448" y="134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42" name="Line 111"/>
              <p:cNvSpPr>
                <a:spLocks noChangeShapeType="1"/>
              </p:cNvSpPr>
              <p:nvPr/>
            </p:nvSpPr>
            <p:spPr bwMode="auto">
              <a:xfrm>
                <a:off x="2400" y="1872"/>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43" name="Line 112"/>
              <p:cNvSpPr>
                <a:spLocks noChangeShapeType="1"/>
              </p:cNvSpPr>
              <p:nvPr/>
            </p:nvSpPr>
            <p:spPr bwMode="auto">
              <a:xfrm flipH="1">
                <a:off x="2448" y="1872"/>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 name="Group 113"/>
            <p:cNvGrpSpPr>
              <a:grpSpLocks/>
            </p:cNvGrpSpPr>
            <p:nvPr/>
          </p:nvGrpSpPr>
          <p:grpSpPr bwMode="auto">
            <a:xfrm>
              <a:off x="2112" y="1536"/>
              <a:ext cx="672" cy="624"/>
              <a:chOff x="2640" y="2784"/>
              <a:chExt cx="864" cy="675"/>
            </a:xfrm>
          </p:grpSpPr>
          <p:grpSp>
            <p:nvGrpSpPr>
              <p:cNvPr id="12" name="Group 114"/>
              <p:cNvGrpSpPr>
                <a:grpSpLocks/>
              </p:cNvGrpSpPr>
              <p:nvPr/>
            </p:nvGrpSpPr>
            <p:grpSpPr bwMode="auto">
              <a:xfrm>
                <a:off x="2640" y="2784"/>
                <a:ext cx="864" cy="675"/>
                <a:chOff x="2496" y="2784"/>
                <a:chExt cx="1153" cy="675"/>
              </a:xfrm>
            </p:grpSpPr>
            <p:sp>
              <p:nvSpPr>
                <p:cNvPr id="87138" name="Arc 115"/>
                <p:cNvSpPr>
                  <a:spLocks/>
                </p:cNvSpPr>
                <p:nvPr/>
              </p:nvSpPr>
              <p:spPr bwMode="auto">
                <a:xfrm>
                  <a:off x="2496" y="278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39" name="Arc 116"/>
                <p:cNvSpPr>
                  <a:spLocks/>
                </p:cNvSpPr>
                <p:nvPr/>
              </p:nvSpPr>
              <p:spPr bwMode="auto">
                <a:xfrm flipH="1">
                  <a:off x="3072" y="278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 name="Group 117"/>
              <p:cNvGrpSpPr>
                <a:grpSpLocks/>
              </p:cNvGrpSpPr>
              <p:nvPr/>
            </p:nvGrpSpPr>
            <p:grpSpPr bwMode="auto">
              <a:xfrm>
                <a:off x="2784" y="2784"/>
                <a:ext cx="576" cy="675"/>
                <a:chOff x="2496" y="2784"/>
                <a:chExt cx="1153" cy="675"/>
              </a:xfrm>
            </p:grpSpPr>
            <p:sp>
              <p:nvSpPr>
                <p:cNvPr id="87136" name="Arc 118"/>
                <p:cNvSpPr>
                  <a:spLocks/>
                </p:cNvSpPr>
                <p:nvPr/>
              </p:nvSpPr>
              <p:spPr bwMode="auto">
                <a:xfrm>
                  <a:off x="2496" y="278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37" name="Arc 119"/>
                <p:cNvSpPr>
                  <a:spLocks/>
                </p:cNvSpPr>
                <p:nvPr/>
              </p:nvSpPr>
              <p:spPr bwMode="auto">
                <a:xfrm flipH="1">
                  <a:off x="3072" y="278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 name="Group 120"/>
              <p:cNvGrpSpPr>
                <a:grpSpLocks/>
              </p:cNvGrpSpPr>
              <p:nvPr/>
            </p:nvGrpSpPr>
            <p:grpSpPr bwMode="auto">
              <a:xfrm>
                <a:off x="2928" y="2784"/>
                <a:ext cx="288" cy="675"/>
                <a:chOff x="2496" y="2784"/>
                <a:chExt cx="1153" cy="675"/>
              </a:xfrm>
            </p:grpSpPr>
            <p:sp>
              <p:nvSpPr>
                <p:cNvPr id="87134" name="Arc 121"/>
                <p:cNvSpPr>
                  <a:spLocks/>
                </p:cNvSpPr>
                <p:nvPr/>
              </p:nvSpPr>
              <p:spPr bwMode="auto">
                <a:xfrm>
                  <a:off x="2496" y="278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35" name="Arc 122"/>
                <p:cNvSpPr>
                  <a:spLocks/>
                </p:cNvSpPr>
                <p:nvPr/>
              </p:nvSpPr>
              <p:spPr bwMode="auto">
                <a:xfrm flipH="1">
                  <a:off x="3072" y="278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 name="Group 123"/>
              <p:cNvGrpSpPr>
                <a:grpSpLocks/>
              </p:cNvGrpSpPr>
              <p:nvPr/>
            </p:nvGrpSpPr>
            <p:grpSpPr bwMode="auto">
              <a:xfrm>
                <a:off x="3024" y="2784"/>
                <a:ext cx="96" cy="675"/>
                <a:chOff x="2496" y="2784"/>
                <a:chExt cx="1153" cy="675"/>
              </a:xfrm>
            </p:grpSpPr>
            <p:sp>
              <p:nvSpPr>
                <p:cNvPr id="87132" name="Arc 124"/>
                <p:cNvSpPr>
                  <a:spLocks/>
                </p:cNvSpPr>
                <p:nvPr/>
              </p:nvSpPr>
              <p:spPr bwMode="auto">
                <a:xfrm>
                  <a:off x="2496" y="278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133" name="Arc 125"/>
                <p:cNvSpPr>
                  <a:spLocks/>
                </p:cNvSpPr>
                <p:nvPr/>
              </p:nvSpPr>
              <p:spPr bwMode="auto">
                <a:xfrm flipH="1">
                  <a:off x="3072" y="2784"/>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sp>
        <p:nvSpPr>
          <p:cNvPr id="128" name="Rectangle 127"/>
          <p:cNvSpPr/>
          <p:nvPr/>
        </p:nvSpPr>
        <p:spPr>
          <a:xfrm>
            <a:off x="117124" y="6607839"/>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9230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677994"/>
                                        </p:tgtEl>
                                        <p:attrNameLst>
                                          <p:attrName>style.visibility</p:attrName>
                                        </p:attrNameLst>
                                      </p:cBhvr>
                                      <p:to>
                                        <p:strVal val="visible"/>
                                      </p:to>
                                    </p:set>
                                    <p:anim calcmode="lin" valueType="num">
                                      <p:cBhvr additive="base">
                                        <p:cTn id="28" dur="500" fill="hold"/>
                                        <p:tgtEl>
                                          <p:spTgt spid="677994"/>
                                        </p:tgtEl>
                                        <p:attrNameLst>
                                          <p:attrName>ppt_x</p:attrName>
                                        </p:attrNameLst>
                                      </p:cBhvr>
                                      <p:tavLst>
                                        <p:tav tm="0">
                                          <p:val>
                                            <p:strVal val="1+#ppt_w/2"/>
                                          </p:val>
                                        </p:tav>
                                        <p:tav tm="100000">
                                          <p:val>
                                            <p:strVal val="#ppt_x"/>
                                          </p:val>
                                        </p:tav>
                                      </p:tavLst>
                                    </p:anim>
                                    <p:anim calcmode="lin" valueType="num">
                                      <p:cBhvr additive="base">
                                        <p:cTn id="29" dur="500" fill="hold"/>
                                        <p:tgtEl>
                                          <p:spTgt spid="6779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9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44" name="Rectangle 144"/>
          <p:cNvSpPr>
            <a:spLocks noGrp="1" noChangeArrowheads="1"/>
          </p:cNvSpPr>
          <p:nvPr>
            <p:ph type="title"/>
          </p:nvPr>
        </p:nvSpPr>
        <p:spPr/>
        <p:txBody>
          <a:bodyPr>
            <a:normAutofit/>
          </a:bodyPr>
          <a:lstStyle/>
          <a:p>
            <a:r>
              <a:rPr lang="en-US" dirty="0"/>
              <a:t>Reduce Operation</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EF2633-BCBC-4BDA-B40C-2A4BB9496D4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51518" name="Group 318"/>
          <p:cNvGraphicFramePr>
            <a:graphicFrameLocks noGrp="1"/>
          </p:cNvGraphicFramePr>
          <p:nvPr>
            <p:ph sz="quarter" idx="4294967295"/>
          </p:nvPr>
        </p:nvGraphicFramePr>
        <p:xfrm>
          <a:off x="2167128" y="2800731"/>
          <a:ext cx="2438400" cy="1981200"/>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A0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B0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C0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A1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B1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C1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A2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80" charset="0"/>
                          <a:cs typeface="Arial" charset="0"/>
                        </a:rPr>
                        <a:t>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1520" name="Group 320"/>
          <p:cNvGraphicFramePr>
            <a:graphicFrameLocks noGrp="1"/>
          </p:cNvGraphicFramePr>
          <p:nvPr>
            <p:ph sz="quarter" idx="4294967295"/>
          </p:nvPr>
        </p:nvGraphicFramePr>
        <p:xfrm>
          <a:off x="5992368" y="2800731"/>
          <a:ext cx="4343400" cy="1981200"/>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A0+A1+A2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B0+B1+B2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C0+C1+C2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80"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80"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522" name="Line 322"/>
          <p:cNvSpPr>
            <a:spLocks noChangeShapeType="1"/>
          </p:cNvSpPr>
          <p:nvPr/>
        </p:nvSpPr>
        <p:spPr bwMode="auto">
          <a:xfrm>
            <a:off x="4891314" y="3756279"/>
            <a:ext cx="805398" cy="0"/>
          </a:xfrm>
          <a:prstGeom prst="line">
            <a:avLst/>
          </a:prstGeom>
          <a:noFill/>
          <a:ln w="47625"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36" name="Text Box 336"/>
          <p:cNvSpPr txBox="1">
            <a:spLocks noChangeArrowheads="1"/>
          </p:cNvSpPr>
          <p:nvPr/>
        </p:nvSpPr>
        <p:spPr bwMode="auto">
          <a:xfrm>
            <a:off x="4777248" y="3361110"/>
            <a:ext cx="952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libri" panose="020F0502020204030204"/>
                <a:ea typeface="+mn-ea"/>
                <a:cs typeface="+mn-cs"/>
              </a:rPr>
              <a:t>reduce</a:t>
            </a:r>
          </a:p>
        </p:txBody>
      </p:sp>
      <p:sp>
        <p:nvSpPr>
          <p:cNvPr id="11" name="Text Box 54"/>
          <p:cNvSpPr txBox="1">
            <a:spLocks noChangeArrowheads="1"/>
          </p:cNvSpPr>
          <p:nvPr/>
        </p:nvSpPr>
        <p:spPr bwMode="auto">
          <a:xfrm rot="16200000">
            <a:off x="1349465" y="3073265"/>
            <a:ext cx="11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processes</a:t>
            </a:r>
          </a:p>
        </p:txBody>
      </p:sp>
      <p:sp>
        <p:nvSpPr>
          <p:cNvPr id="12" name="Line 55"/>
          <p:cNvSpPr>
            <a:spLocks noChangeShapeType="1"/>
          </p:cNvSpPr>
          <p:nvPr/>
        </p:nvSpPr>
        <p:spPr bwMode="auto">
          <a:xfrm>
            <a:off x="1977002" y="4086606"/>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p:cNvSpPr/>
          <p:nvPr/>
        </p:nvSpPr>
        <p:spPr>
          <a:xfrm>
            <a:off x="3876883" y="5714468"/>
            <a:ext cx="306365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Assumption: Rank 0 is the root</a:t>
            </a:r>
          </a:p>
        </p:txBody>
      </p:sp>
      <p:sp>
        <p:nvSpPr>
          <p:cNvPr id="16" name="Text Box 69"/>
          <p:cNvSpPr txBox="1">
            <a:spLocks noChangeArrowheads="1"/>
          </p:cNvSpPr>
          <p:nvPr/>
        </p:nvSpPr>
        <p:spPr bwMode="auto">
          <a:xfrm>
            <a:off x="2209800" y="2396990"/>
            <a:ext cx="19141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(input buffer)</a:t>
            </a:r>
          </a:p>
        </p:txBody>
      </p:sp>
      <p:sp>
        <p:nvSpPr>
          <p:cNvPr id="17" name="Line 71"/>
          <p:cNvSpPr>
            <a:spLocks noChangeShapeType="1"/>
          </p:cNvSpPr>
          <p:nvPr/>
        </p:nvSpPr>
        <p:spPr bwMode="auto">
          <a:xfrm flipV="1">
            <a:off x="4114800" y="2621756"/>
            <a:ext cx="342900" cy="38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p:cNvGrpSpPr/>
          <p:nvPr/>
        </p:nvGrpSpPr>
        <p:grpSpPr>
          <a:xfrm>
            <a:off x="6019800" y="2314047"/>
            <a:ext cx="3352800" cy="369332"/>
            <a:chOff x="990600" y="2362200"/>
            <a:chExt cx="3352800" cy="369332"/>
          </a:xfrm>
        </p:grpSpPr>
        <p:sp>
          <p:nvSpPr>
            <p:cNvPr id="19" name="Text Box 69"/>
            <p:cNvSpPr txBox="1">
              <a:spLocks noChangeArrowheads="1"/>
            </p:cNvSpPr>
            <p:nvPr/>
          </p:nvSpPr>
          <p:spPr bwMode="auto">
            <a:xfrm>
              <a:off x="990600" y="2362200"/>
              <a:ext cx="2060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(output buffer)</a:t>
              </a:r>
            </a:p>
          </p:txBody>
        </p:sp>
        <p:sp>
          <p:nvSpPr>
            <p:cNvPr id="20" name="Line 71"/>
            <p:cNvSpPr>
              <a:spLocks noChangeShapeType="1"/>
            </p:cNvSpPr>
            <p:nvPr/>
          </p:nvSpPr>
          <p:spPr bwMode="auto">
            <a:xfrm>
              <a:off x="2971800" y="2590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Rectangle 14"/>
          <p:cNvSpPr/>
          <p:nvPr/>
        </p:nvSpPr>
        <p:spPr>
          <a:xfrm>
            <a:off x="62260" y="6626127"/>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Tree>
    <p:extLst>
      <p:ext uri="{BB962C8B-B14F-4D97-AF65-F5344CB8AC3E}">
        <p14:creationId xmlns:p14="http://schemas.microsoft.com/office/powerpoint/2010/main" val="29235825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200" dirty="0"/>
              <a:t>Example, </a:t>
            </a:r>
            <a:r>
              <a:rPr lang="en-US" sz="3200" dirty="0" err="1">
                <a:latin typeface="Consolas" panose="020B0609020204030204" pitchFamily="49" charset="0"/>
              </a:rPr>
              <a:t>MPI_Reduce</a:t>
            </a:r>
            <a:endParaRPr lang="en-US" sz="3200" dirty="0">
              <a:latin typeface="Consolas" panose="020B0609020204030204"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3049" name="Text Box 83"/>
          <p:cNvSpPr>
            <a:spLocks noGrp="1" noChangeArrowheads="1"/>
          </p:cNvSpPr>
          <p:nvPr>
            <p:ph type="body" idx="4294967295"/>
          </p:nvPr>
        </p:nvSpPr>
        <p:spPr>
          <a:xfrm>
            <a:off x="3191193" y="1423416"/>
            <a:ext cx="8726487" cy="555625"/>
          </a:xfrm>
          <a:noFill/>
        </p:spPr>
        <p:txBody>
          <a:bodyPr/>
          <a:lstStyle/>
          <a:p>
            <a:pPr algn="ctr" eaLnBrk="1" hangingPunct="1">
              <a:spcBef>
                <a:spcPct val="0"/>
              </a:spcBef>
              <a:buClrTx/>
              <a:buSzTx/>
              <a:buFontTx/>
              <a:buNone/>
            </a:pPr>
            <a:r>
              <a:rPr lang="en-US" sz="1800" b="1" dirty="0" err="1">
                <a:solidFill>
                  <a:srgbClr val="FF2EFF"/>
                </a:solidFill>
                <a:latin typeface="Consolas" panose="020B0609020204030204" pitchFamily="49" charset="0"/>
              </a:rPr>
              <a:t>MPI_Reduce</a:t>
            </a:r>
            <a:r>
              <a:rPr lang="en-US" sz="1800" b="1" dirty="0">
                <a:latin typeface="Consolas" panose="020B0609020204030204" pitchFamily="49" charset="0"/>
              </a:rPr>
              <a:t>(sbuf,rbuf,6,MPI_INT,MPI_SUM,0,MPI_COMM_WORLD</a:t>
            </a:r>
            <a:r>
              <a:rPr lang="en-US" sz="1800" b="1" dirty="0">
                <a:latin typeface="Tahoma" panose="020B0604030504040204" pitchFamily="34" charset="0"/>
              </a:rPr>
              <a:t>)</a:t>
            </a:r>
          </a:p>
        </p:txBody>
      </p:sp>
      <p:sp>
        <p:nvSpPr>
          <p:cNvPr id="43011" name="Rectangle 4"/>
          <p:cNvSpPr>
            <a:spLocks noChangeArrowheads="1"/>
          </p:cNvSpPr>
          <p:nvPr/>
        </p:nvSpPr>
        <p:spPr bwMode="auto">
          <a:xfrm>
            <a:off x="2087880" y="28045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3</a:t>
            </a:r>
          </a:p>
        </p:txBody>
      </p:sp>
      <p:sp>
        <p:nvSpPr>
          <p:cNvPr id="43012" name="Rectangle 5"/>
          <p:cNvSpPr>
            <a:spLocks noChangeArrowheads="1"/>
          </p:cNvSpPr>
          <p:nvPr/>
        </p:nvSpPr>
        <p:spPr bwMode="auto">
          <a:xfrm>
            <a:off x="2545080" y="28045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43013" name="Rectangle 6"/>
          <p:cNvSpPr>
            <a:spLocks noChangeArrowheads="1"/>
          </p:cNvSpPr>
          <p:nvPr/>
        </p:nvSpPr>
        <p:spPr bwMode="auto">
          <a:xfrm>
            <a:off x="3002280" y="28045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43014" name="Rectangle 7"/>
          <p:cNvSpPr>
            <a:spLocks noChangeArrowheads="1"/>
          </p:cNvSpPr>
          <p:nvPr/>
        </p:nvSpPr>
        <p:spPr bwMode="auto">
          <a:xfrm>
            <a:off x="3459480" y="28045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8</a:t>
            </a:r>
          </a:p>
        </p:txBody>
      </p:sp>
      <p:sp>
        <p:nvSpPr>
          <p:cNvPr id="43015" name="Rectangle 8"/>
          <p:cNvSpPr>
            <a:spLocks noChangeArrowheads="1"/>
          </p:cNvSpPr>
          <p:nvPr/>
        </p:nvSpPr>
        <p:spPr bwMode="auto">
          <a:xfrm>
            <a:off x="3916680" y="28045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12</a:t>
            </a:r>
          </a:p>
        </p:txBody>
      </p:sp>
      <p:sp>
        <p:nvSpPr>
          <p:cNvPr id="43016" name="Rectangle 9"/>
          <p:cNvSpPr>
            <a:spLocks noChangeArrowheads="1"/>
          </p:cNvSpPr>
          <p:nvPr/>
        </p:nvSpPr>
        <p:spPr bwMode="auto">
          <a:xfrm>
            <a:off x="4373880" y="28045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3017" name="Text Box 10"/>
          <p:cNvSpPr txBox="1">
            <a:spLocks noChangeArrowheads="1"/>
          </p:cNvSpPr>
          <p:nvPr/>
        </p:nvSpPr>
        <p:spPr bwMode="auto">
          <a:xfrm>
            <a:off x="1478280" y="2701354"/>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r0</a:t>
            </a:r>
          </a:p>
        </p:txBody>
      </p:sp>
      <p:sp>
        <p:nvSpPr>
          <p:cNvPr id="43018" name="Rectangle 11"/>
          <p:cNvSpPr>
            <a:spLocks noChangeArrowheads="1"/>
          </p:cNvSpPr>
          <p:nvPr/>
        </p:nvSpPr>
        <p:spPr bwMode="auto">
          <a:xfrm>
            <a:off x="2087880" y="34903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5</a:t>
            </a:r>
          </a:p>
        </p:txBody>
      </p:sp>
      <p:sp>
        <p:nvSpPr>
          <p:cNvPr id="43019" name="Rectangle 12"/>
          <p:cNvSpPr>
            <a:spLocks noChangeArrowheads="1"/>
          </p:cNvSpPr>
          <p:nvPr/>
        </p:nvSpPr>
        <p:spPr bwMode="auto">
          <a:xfrm>
            <a:off x="2545080" y="34903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43020" name="Rectangle 13"/>
          <p:cNvSpPr>
            <a:spLocks noChangeArrowheads="1"/>
          </p:cNvSpPr>
          <p:nvPr/>
        </p:nvSpPr>
        <p:spPr bwMode="auto">
          <a:xfrm>
            <a:off x="3002280" y="34903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5</a:t>
            </a:r>
          </a:p>
        </p:txBody>
      </p:sp>
      <p:sp>
        <p:nvSpPr>
          <p:cNvPr id="43021" name="Rectangle 14"/>
          <p:cNvSpPr>
            <a:spLocks noChangeArrowheads="1"/>
          </p:cNvSpPr>
          <p:nvPr/>
        </p:nvSpPr>
        <p:spPr bwMode="auto">
          <a:xfrm>
            <a:off x="3459480" y="34903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3022" name="Rectangle 15"/>
          <p:cNvSpPr>
            <a:spLocks noChangeArrowheads="1"/>
          </p:cNvSpPr>
          <p:nvPr/>
        </p:nvSpPr>
        <p:spPr bwMode="auto">
          <a:xfrm>
            <a:off x="3916680" y="34903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7</a:t>
            </a:r>
          </a:p>
        </p:txBody>
      </p:sp>
      <p:sp>
        <p:nvSpPr>
          <p:cNvPr id="43023" name="Rectangle 16"/>
          <p:cNvSpPr>
            <a:spLocks noChangeArrowheads="1"/>
          </p:cNvSpPr>
          <p:nvPr/>
        </p:nvSpPr>
        <p:spPr bwMode="auto">
          <a:xfrm>
            <a:off x="4373880" y="34903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11</a:t>
            </a:r>
          </a:p>
        </p:txBody>
      </p:sp>
      <p:sp>
        <p:nvSpPr>
          <p:cNvPr id="43024" name="Text Box 17"/>
          <p:cNvSpPr txBox="1">
            <a:spLocks noChangeArrowheads="1"/>
          </p:cNvSpPr>
          <p:nvPr/>
        </p:nvSpPr>
        <p:spPr bwMode="auto">
          <a:xfrm>
            <a:off x="1478280" y="3387154"/>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r1</a:t>
            </a:r>
          </a:p>
        </p:txBody>
      </p:sp>
      <p:sp>
        <p:nvSpPr>
          <p:cNvPr id="43025" name="Rectangle 18"/>
          <p:cNvSpPr>
            <a:spLocks noChangeArrowheads="1"/>
          </p:cNvSpPr>
          <p:nvPr/>
        </p:nvSpPr>
        <p:spPr bwMode="auto">
          <a:xfrm>
            <a:off x="2087880" y="40999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43026" name="Rectangle 19"/>
          <p:cNvSpPr>
            <a:spLocks noChangeArrowheads="1"/>
          </p:cNvSpPr>
          <p:nvPr/>
        </p:nvSpPr>
        <p:spPr bwMode="auto">
          <a:xfrm>
            <a:off x="2545080" y="40999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43027" name="Rectangle 20"/>
          <p:cNvSpPr>
            <a:spLocks noChangeArrowheads="1"/>
          </p:cNvSpPr>
          <p:nvPr/>
        </p:nvSpPr>
        <p:spPr bwMode="auto">
          <a:xfrm>
            <a:off x="3002280" y="40999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43028" name="Rectangle 21"/>
          <p:cNvSpPr>
            <a:spLocks noChangeArrowheads="1"/>
          </p:cNvSpPr>
          <p:nvPr/>
        </p:nvSpPr>
        <p:spPr bwMode="auto">
          <a:xfrm>
            <a:off x="3459480" y="40999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10</a:t>
            </a:r>
          </a:p>
        </p:txBody>
      </p:sp>
      <p:sp>
        <p:nvSpPr>
          <p:cNvPr id="43029" name="Rectangle 22"/>
          <p:cNvSpPr>
            <a:spLocks noChangeArrowheads="1"/>
          </p:cNvSpPr>
          <p:nvPr/>
        </p:nvSpPr>
        <p:spPr bwMode="auto">
          <a:xfrm>
            <a:off x="3916680" y="40999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43030" name="Rectangle 23"/>
          <p:cNvSpPr>
            <a:spLocks noChangeArrowheads="1"/>
          </p:cNvSpPr>
          <p:nvPr/>
        </p:nvSpPr>
        <p:spPr bwMode="auto">
          <a:xfrm>
            <a:off x="4373880" y="40999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5</a:t>
            </a:r>
          </a:p>
        </p:txBody>
      </p:sp>
      <p:sp>
        <p:nvSpPr>
          <p:cNvPr id="43031" name="Text Box 24"/>
          <p:cNvSpPr txBox="1">
            <a:spLocks noChangeArrowheads="1"/>
          </p:cNvSpPr>
          <p:nvPr/>
        </p:nvSpPr>
        <p:spPr bwMode="auto">
          <a:xfrm>
            <a:off x="1478280" y="3996754"/>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r2</a:t>
            </a:r>
          </a:p>
        </p:txBody>
      </p:sp>
      <p:sp>
        <p:nvSpPr>
          <p:cNvPr id="43032" name="Rectangle 25"/>
          <p:cNvSpPr>
            <a:spLocks noChangeArrowheads="1"/>
          </p:cNvSpPr>
          <p:nvPr/>
        </p:nvSpPr>
        <p:spPr bwMode="auto">
          <a:xfrm>
            <a:off x="2087880" y="4785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3033" name="Rectangle 26"/>
          <p:cNvSpPr>
            <a:spLocks noChangeArrowheads="1"/>
          </p:cNvSpPr>
          <p:nvPr/>
        </p:nvSpPr>
        <p:spPr bwMode="auto">
          <a:xfrm>
            <a:off x="2545080" y="4785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6</a:t>
            </a:r>
          </a:p>
        </p:txBody>
      </p:sp>
      <p:sp>
        <p:nvSpPr>
          <p:cNvPr id="43034" name="Rectangle 27"/>
          <p:cNvSpPr>
            <a:spLocks noChangeArrowheads="1"/>
          </p:cNvSpPr>
          <p:nvPr/>
        </p:nvSpPr>
        <p:spPr bwMode="auto">
          <a:xfrm>
            <a:off x="3002280" y="4785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9</a:t>
            </a:r>
          </a:p>
        </p:txBody>
      </p:sp>
      <p:sp>
        <p:nvSpPr>
          <p:cNvPr id="43035" name="Rectangle 28"/>
          <p:cNvSpPr>
            <a:spLocks noChangeArrowheads="1"/>
          </p:cNvSpPr>
          <p:nvPr/>
        </p:nvSpPr>
        <p:spPr bwMode="auto">
          <a:xfrm>
            <a:off x="3459480" y="4785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3</a:t>
            </a:r>
          </a:p>
        </p:txBody>
      </p:sp>
      <p:sp>
        <p:nvSpPr>
          <p:cNvPr id="43036" name="Rectangle 29"/>
          <p:cNvSpPr>
            <a:spLocks noChangeArrowheads="1"/>
          </p:cNvSpPr>
          <p:nvPr/>
        </p:nvSpPr>
        <p:spPr bwMode="auto">
          <a:xfrm>
            <a:off x="3916680" y="4785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3037" name="Rectangle 30"/>
          <p:cNvSpPr>
            <a:spLocks noChangeArrowheads="1"/>
          </p:cNvSpPr>
          <p:nvPr/>
        </p:nvSpPr>
        <p:spPr bwMode="auto">
          <a:xfrm>
            <a:off x="4373880" y="4785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3038" name="Text Box 31"/>
          <p:cNvSpPr txBox="1">
            <a:spLocks noChangeArrowheads="1"/>
          </p:cNvSpPr>
          <p:nvPr/>
        </p:nvSpPr>
        <p:spPr bwMode="auto">
          <a:xfrm>
            <a:off x="1478280" y="4682554"/>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r3</a:t>
            </a:r>
          </a:p>
        </p:txBody>
      </p:sp>
      <p:sp>
        <p:nvSpPr>
          <p:cNvPr id="43039" name="Rectangle 32"/>
          <p:cNvSpPr>
            <a:spLocks noChangeArrowheads="1"/>
          </p:cNvSpPr>
          <p:nvPr/>
        </p:nvSpPr>
        <p:spPr bwMode="auto">
          <a:xfrm>
            <a:off x="7421880" y="3642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11</a:t>
            </a:r>
          </a:p>
        </p:txBody>
      </p:sp>
      <p:sp>
        <p:nvSpPr>
          <p:cNvPr id="43040" name="Rectangle 33"/>
          <p:cNvSpPr>
            <a:spLocks noChangeArrowheads="1"/>
          </p:cNvSpPr>
          <p:nvPr/>
        </p:nvSpPr>
        <p:spPr bwMode="auto">
          <a:xfrm>
            <a:off x="7879080" y="3642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16</a:t>
            </a:r>
          </a:p>
        </p:txBody>
      </p:sp>
      <p:sp>
        <p:nvSpPr>
          <p:cNvPr id="43041" name="Rectangle 34"/>
          <p:cNvSpPr>
            <a:spLocks noChangeArrowheads="1"/>
          </p:cNvSpPr>
          <p:nvPr/>
        </p:nvSpPr>
        <p:spPr bwMode="auto">
          <a:xfrm>
            <a:off x="8336280" y="3642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20</a:t>
            </a:r>
          </a:p>
        </p:txBody>
      </p:sp>
      <p:sp>
        <p:nvSpPr>
          <p:cNvPr id="43042" name="Rectangle 35"/>
          <p:cNvSpPr>
            <a:spLocks noChangeArrowheads="1"/>
          </p:cNvSpPr>
          <p:nvPr/>
        </p:nvSpPr>
        <p:spPr bwMode="auto">
          <a:xfrm>
            <a:off x="8793480" y="3642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22</a:t>
            </a:r>
          </a:p>
        </p:txBody>
      </p:sp>
      <p:sp>
        <p:nvSpPr>
          <p:cNvPr id="43043" name="Rectangle 36"/>
          <p:cNvSpPr>
            <a:spLocks noChangeArrowheads="1"/>
          </p:cNvSpPr>
          <p:nvPr/>
        </p:nvSpPr>
        <p:spPr bwMode="auto">
          <a:xfrm>
            <a:off x="9250680" y="3642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24</a:t>
            </a:r>
          </a:p>
        </p:txBody>
      </p:sp>
      <p:sp>
        <p:nvSpPr>
          <p:cNvPr id="43044" name="Rectangle 37"/>
          <p:cNvSpPr>
            <a:spLocks noChangeArrowheads="1"/>
          </p:cNvSpPr>
          <p:nvPr/>
        </p:nvSpPr>
        <p:spPr bwMode="auto">
          <a:xfrm>
            <a:off x="9707880" y="3642742"/>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18</a:t>
            </a:r>
          </a:p>
        </p:txBody>
      </p:sp>
      <p:sp>
        <p:nvSpPr>
          <p:cNvPr id="43045" name="Text Box 38"/>
          <p:cNvSpPr txBox="1">
            <a:spLocks noChangeArrowheads="1"/>
          </p:cNvSpPr>
          <p:nvPr/>
        </p:nvSpPr>
        <p:spPr bwMode="auto">
          <a:xfrm>
            <a:off x="6812280" y="3539554"/>
            <a:ext cx="4475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Times New Roman" pitchFamily="18" charset="0"/>
              </a:rPr>
              <a:t>P0</a:t>
            </a:r>
          </a:p>
        </p:txBody>
      </p:sp>
      <p:sp>
        <p:nvSpPr>
          <p:cNvPr id="43046" name="AutoShape 61"/>
          <p:cNvSpPr>
            <a:spLocks noChangeArrowheads="1"/>
          </p:cNvSpPr>
          <p:nvPr/>
        </p:nvSpPr>
        <p:spPr bwMode="auto">
          <a:xfrm>
            <a:off x="5288280" y="3404616"/>
            <a:ext cx="1371600" cy="685800"/>
          </a:xfrm>
          <a:prstGeom prst="rightArrow">
            <a:avLst>
              <a:gd name="adj1" fmla="val 50000"/>
              <a:gd name="adj2" fmla="val 50000"/>
            </a:avLst>
          </a:prstGeom>
          <a:solidFill>
            <a:schemeClr val="folHlink">
              <a:alpha val="4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047" name="Text Box 62"/>
          <p:cNvSpPr txBox="1">
            <a:spLocks noChangeArrowheads="1"/>
          </p:cNvSpPr>
          <p:nvPr/>
        </p:nvSpPr>
        <p:spPr bwMode="auto">
          <a:xfrm>
            <a:off x="2798668" y="2354004"/>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Times New Roman" pitchFamily="18" charset="0"/>
              </a:rPr>
              <a:t>sbuf</a:t>
            </a: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Times New Roman" pitchFamily="18" charset="0"/>
            </a:endParaRPr>
          </a:p>
        </p:txBody>
      </p:sp>
      <p:sp>
        <p:nvSpPr>
          <p:cNvPr id="43048" name="Text Box 63"/>
          <p:cNvSpPr txBox="1">
            <a:spLocks noChangeArrowheads="1"/>
          </p:cNvSpPr>
          <p:nvPr/>
        </p:nvSpPr>
        <p:spPr bwMode="auto">
          <a:xfrm>
            <a:off x="7843384" y="3235321"/>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Times New Roman" pitchFamily="18" charset="0"/>
              </a:rPr>
              <a:t>rbuf</a:t>
            </a: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Times New Roman" pitchFamily="18" charset="0"/>
            </a:endParaRPr>
          </a:p>
        </p:txBody>
      </p:sp>
      <p:sp>
        <p:nvSpPr>
          <p:cNvPr id="3" name="Rectangle 2"/>
          <p:cNvSpPr/>
          <p:nvPr/>
        </p:nvSpPr>
        <p:spPr>
          <a:xfrm>
            <a:off x="2121125" y="3098030"/>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44" name="Rectangle 43"/>
          <p:cNvSpPr/>
          <p:nvPr/>
        </p:nvSpPr>
        <p:spPr>
          <a:xfrm>
            <a:off x="2151605" y="3730609"/>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45" name="Rectangle 44"/>
          <p:cNvSpPr/>
          <p:nvPr/>
        </p:nvSpPr>
        <p:spPr>
          <a:xfrm>
            <a:off x="2128745" y="4387596"/>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46" name="AutoShape 61"/>
          <p:cNvSpPr>
            <a:spLocks noChangeArrowheads="1"/>
          </p:cNvSpPr>
          <p:nvPr/>
        </p:nvSpPr>
        <p:spPr bwMode="auto">
          <a:xfrm rot="5400000">
            <a:off x="1935480" y="5263262"/>
            <a:ext cx="685800" cy="190500"/>
          </a:xfrm>
          <a:prstGeom prst="rightArrow">
            <a:avLst>
              <a:gd name="adj1" fmla="val 50000"/>
              <a:gd name="adj2" fmla="val 50000"/>
            </a:avLst>
          </a:prstGeom>
          <a:solidFill>
            <a:schemeClr val="folHlink">
              <a:alpha val="4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Rectangle 46"/>
          <p:cNvSpPr/>
          <p:nvPr/>
        </p:nvSpPr>
        <p:spPr>
          <a:xfrm>
            <a:off x="2074928" y="5766816"/>
            <a:ext cx="424027" cy="369332"/>
          </a:xfrm>
          <a:prstGeom prst="rect">
            <a:avLst/>
          </a:prstGeom>
          <a:ln>
            <a:solidFill>
              <a:srgbClr val="C00000"/>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cxnSp>
        <p:nvCxnSpPr>
          <p:cNvPr id="5" name="Straight Connector 4"/>
          <p:cNvCxnSpPr>
            <a:stCxn id="47" idx="3"/>
          </p:cNvCxnSpPr>
          <p:nvPr/>
        </p:nvCxnSpPr>
        <p:spPr>
          <a:xfrm>
            <a:off x="2498954" y="5951482"/>
            <a:ext cx="51134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612380" y="3915276"/>
            <a:ext cx="0" cy="2036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3" idx="3"/>
          </p:cNvCxnSpPr>
          <p:nvPr/>
        </p:nvCxnSpPr>
        <p:spPr>
          <a:xfrm rot="10800000" flipV="1">
            <a:off x="2421208" y="1888236"/>
            <a:ext cx="6128433" cy="1394460"/>
          </a:xfrm>
          <a:prstGeom prst="bentConnector3">
            <a:avLst>
              <a:gd name="adj1" fmla="val 92"/>
            </a:avLst>
          </a:prstGeom>
          <a:ln w="158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860036" y="1746504"/>
            <a:ext cx="1837944" cy="996696"/>
          </a:xfrm>
          <a:prstGeom prst="line">
            <a:avLst/>
          </a:prstGeom>
          <a:ln w="158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43047" idx="3"/>
          </p:cNvCxnSpPr>
          <p:nvPr/>
        </p:nvCxnSpPr>
        <p:spPr>
          <a:xfrm flipH="1">
            <a:off x="3547591" y="1699763"/>
            <a:ext cx="2021150" cy="854296"/>
          </a:xfrm>
          <a:prstGeom prst="line">
            <a:avLst/>
          </a:prstGeom>
          <a:ln w="158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7219950" y="1688584"/>
            <a:ext cx="1764030" cy="1940384"/>
          </a:xfrm>
          <a:prstGeom prst="line">
            <a:avLst/>
          </a:prstGeom>
          <a:ln w="158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43048" idx="1"/>
          </p:cNvCxnSpPr>
          <p:nvPr/>
        </p:nvCxnSpPr>
        <p:spPr>
          <a:xfrm>
            <a:off x="6405489" y="1699763"/>
            <a:ext cx="1437895" cy="1735613"/>
          </a:xfrm>
          <a:prstGeom prst="line">
            <a:avLst/>
          </a:prstGeom>
          <a:ln w="158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A519F8F-D6AB-4112-B213-A9FBFD7A3FCD}"/>
              </a:ext>
            </a:extLst>
          </p:cNvPr>
          <p:cNvSpPr/>
          <p:nvPr/>
        </p:nvSpPr>
        <p:spPr>
          <a:xfrm>
            <a:off x="5326778" y="2351185"/>
            <a:ext cx="10390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entries in </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each rank</a:t>
            </a:r>
          </a:p>
        </p:txBody>
      </p:sp>
      <p:sp>
        <p:nvSpPr>
          <p:cNvPr id="56" name="Rectangle 55">
            <a:extLst>
              <a:ext uri="{FF2B5EF4-FFF2-40B4-BE49-F238E27FC236}">
                <a16:creationId xmlns:a16="http://schemas.microsoft.com/office/drawing/2014/main" id="{A8F79183-8222-4531-BC31-C9494FBF0BD3}"/>
              </a:ext>
            </a:extLst>
          </p:cNvPr>
          <p:cNvSpPr/>
          <p:nvPr/>
        </p:nvSpPr>
        <p:spPr>
          <a:xfrm>
            <a:off x="7079478" y="2188989"/>
            <a:ext cx="68480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buffer</a:t>
            </a:r>
          </a:p>
        </p:txBody>
      </p:sp>
      <p:sp>
        <p:nvSpPr>
          <p:cNvPr id="57" name="Rectangle 56">
            <a:extLst>
              <a:ext uri="{FF2B5EF4-FFF2-40B4-BE49-F238E27FC236}">
                <a16:creationId xmlns:a16="http://schemas.microsoft.com/office/drawing/2014/main" id="{C54D06A1-5238-4ED6-88E1-149EFBFED51F}"/>
              </a:ext>
            </a:extLst>
          </p:cNvPr>
          <p:cNvSpPr/>
          <p:nvPr/>
        </p:nvSpPr>
        <p:spPr>
          <a:xfrm>
            <a:off x="8750736" y="1776238"/>
            <a:ext cx="24009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root (where result is reported)</a:t>
            </a:r>
          </a:p>
        </p:txBody>
      </p:sp>
      <p:cxnSp>
        <p:nvCxnSpPr>
          <p:cNvPr id="58" name="Straight Connector 57">
            <a:extLst>
              <a:ext uri="{FF2B5EF4-FFF2-40B4-BE49-F238E27FC236}">
                <a16:creationId xmlns:a16="http://schemas.microsoft.com/office/drawing/2014/main" id="{010A53A9-29EF-4EDE-99D0-A70EDD12A519}"/>
              </a:ext>
            </a:extLst>
          </p:cNvPr>
          <p:cNvCxnSpPr>
            <a:cxnSpLocks/>
          </p:cNvCxnSpPr>
          <p:nvPr/>
        </p:nvCxnSpPr>
        <p:spPr>
          <a:xfrm>
            <a:off x="1420087" y="2218611"/>
            <a:ext cx="196702" cy="523220"/>
          </a:xfrm>
          <a:prstGeom prst="line">
            <a:avLst/>
          </a:prstGeom>
          <a:ln w="158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2" name="Text Box 62">
            <a:extLst>
              <a:ext uri="{FF2B5EF4-FFF2-40B4-BE49-F238E27FC236}">
                <a16:creationId xmlns:a16="http://schemas.microsoft.com/office/drawing/2014/main" id="{F0B2D571-56BD-4BA7-97AF-EA96156EDF57}"/>
              </a:ext>
            </a:extLst>
          </p:cNvPr>
          <p:cNvSpPr txBox="1">
            <a:spLocks noChangeArrowheads="1"/>
          </p:cNvSpPr>
          <p:nvPr/>
        </p:nvSpPr>
        <p:spPr bwMode="auto">
          <a:xfrm>
            <a:off x="1148757" y="1962893"/>
            <a:ext cx="5064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rank</a:t>
            </a:r>
          </a:p>
        </p:txBody>
      </p:sp>
    </p:spTree>
    <p:extLst>
      <p:ext uri="{BB962C8B-B14F-4D97-AF65-F5344CB8AC3E}">
        <p14:creationId xmlns:p14="http://schemas.microsoft.com/office/powerpoint/2010/main" val="3016199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err="1">
                <a:latin typeface="Consolas" panose="020B0609020204030204" pitchFamily="49" charset="0"/>
              </a:rPr>
              <a:t>MPI_Reduce</a:t>
            </a:r>
            <a:endParaRPr lang="en-US" dirty="0">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1987" name="Rectangle 3"/>
          <p:cNvSpPr>
            <a:spLocks noGrp="1" noChangeArrowheads="1"/>
          </p:cNvSpPr>
          <p:nvPr>
            <p:ph type="body" idx="4294967295"/>
          </p:nvPr>
        </p:nvSpPr>
        <p:spPr>
          <a:xfrm>
            <a:off x="1042416" y="2915412"/>
            <a:ext cx="8839200" cy="3005138"/>
          </a:xfrm>
        </p:spPr>
        <p:txBody>
          <a:bodyPr/>
          <a:lstStyle/>
          <a:p>
            <a:pPr lvl="1">
              <a:lnSpc>
                <a:spcPct val="90000"/>
              </a:lnSpc>
            </a:pPr>
            <a:r>
              <a:rPr lang="en-US" sz="2400" dirty="0"/>
              <a:t>IN      </a:t>
            </a:r>
            <a:r>
              <a:rPr lang="en-US" sz="2400" dirty="0" err="1">
                <a:solidFill>
                  <a:srgbClr val="0070C0"/>
                </a:solidFill>
                <a:latin typeface="Consolas" pitchFamily="49" charset="0"/>
                <a:cs typeface="Consolas" pitchFamily="49" charset="0"/>
              </a:rPr>
              <a:t>sndbuf</a:t>
            </a:r>
            <a:r>
              <a:rPr lang="en-US" sz="2400" dirty="0">
                <a:solidFill>
                  <a:srgbClr val="0070C0"/>
                </a:solidFill>
                <a:latin typeface="Consolas" pitchFamily="49" charset="0"/>
                <a:cs typeface="Consolas" pitchFamily="49" charset="0"/>
              </a:rPr>
              <a:t> </a:t>
            </a:r>
            <a:r>
              <a:rPr lang="en-US" sz="2400" dirty="0"/>
              <a:t>   (address of send buffer)</a:t>
            </a:r>
          </a:p>
          <a:p>
            <a:pPr lvl="1">
              <a:lnSpc>
                <a:spcPct val="90000"/>
              </a:lnSpc>
            </a:pPr>
            <a:r>
              <a:rPr lang="en-US" sz="2400" dirty="0"/>
              <a:t>OUT  </a:t>
            </a:r>
            <a:r>
              <a:rPr lang="en-US" sz="2400" dirty="0" err="1">
                <a:solidFill>
                  <a:srgbClr val="0070C0"/>
                </a:solidFill>
                <a:latin typeface="Consolas" pitchFamily="49" charset="0"/>
                <a:cs typeface="Consolas" pitchFamily="49" charset="0"/>
              </a:rPr>
              <a:t>rcvbuf</a:t>
            </a:r>
            <a:r>
              <a:rPr lang="en-US" sz="2400" dirty="0"/>
              <a:t>     (address of receive buffer)</a:t>
            </a:r>
          </a:p>
          <a:p>
            <a:pPr lvl="1">
              <a:lnSpc>
                <a:spcPct val="90000"/>
              </a:lnSpc>
            </a:pPr>
            <a:r>
              <a:rPr lang="en-US" sz="2400" dirty="0"/>
              <a:t>IN      </a:t>
            </a:r>
            <a:r>
              <a:rPr lang="en-US" sz="2400" dirty="0">
                <a:solidFill>
                  <a:srgbClr val="0070C0"/>
                </a:solidFill>
                <a:latin typeface="Consolas" pitchFamily="49" charset="0"/>
                <a:cs typeface="Consolas" pitchFamily="49" charset="0"/>
              </a:rPr>
              <a:t>count</a:t>
            </a:r>
            <a:r>
              <a:rPr lang="en-US" sz="2400" dirty="0"/>
              <a:t>        (number of elements in send buffer)</a:t>
            </a:r>
          </a:p>
          <a:p>
            <a:pPr lvl="1">
              <a:lnSpc>
                <a:spcPct val="90000"/>
              </a:lnSpc>
            </a:pPr>
            <a:r>
              <a:rPr lang="en-US" sz="2400" dirty="0"/>
              <a:t>IN      </a:t>
            </a:r>
            <a:r>
              <a:rPr lang="en-US" sz="2400" dirty="0" err="1">
                <a:solidFill>
                  <a:srgbClr val="0070C0"/>
                </a:solidFill>
                <a:latin typeface="Consolas" pitchFamily="49" charset="0"/>
                <a:cs typeface="Consolas" pitchFamily="49" charset="0"/>
              </a:rPr>
              <a:t>datatype</a:t>
            </a:r>
            <a:r>
              <a:rPr lang="en-US" sz="2400" dirty="0"/>
              <a:t>  (data type of elements in send buffer)</a:t>
            </a:r>
          </a:p>
          <a:p>
            <a:pPr lvl="1">
              <a:lnSpc>
                <a:spcPct val="90000"/>
              </a:lnSpc>
            </a:pPr>
            <a:r>
              <a:rPr lang="en-US" sz="2400" dirty="0"/>
              <a:t>IN      </a:t>
            </a:r>
            <a:r>
              <a:rPr lang="en-US" sz="2400" dirty="0">
                <a:solidFill>
                  <a:srgbClr val="0070C0"/>
                </a:solidFill>
                <a:latin typeface="Consolas" pitchFamily="49" charset="0"/>
                <a:cs typeface="Consolas" pitchFamily="49" charset="0"/>
              </a:rPr>
              <a:t>op</a:t>
            </a:r>
            <a:r>
              <a:rPr lang="en-US" sz="2400" dirty="0"/>
              <a:t>                (reduce operation)</a:t>
            </a:r>
          </a:p>
          <a:p>
            <a:pPr lvl="1">
              <a:lnSpc>
                <a:spcPct val="90000"/>
              </a:lnSpc>
            </a:pPr>
            <a:r>
              <a:rPr lang="en-US" sz="2400" dirty="0"/>
              <a:t>IN      </a:t>
            </a:r>
            <a:r>
              <a:rPr lang="en-US" sz="2400" dirty="0">
                <a:solidFill>
                  <a:srgbClr val="0070C0"/>
                </a:solidFill>
                <a:latin typeface="Consolas" pitchFamily="49" charset="0"/>
                <a:cs typeface="Consolas" pitchFamily="49" charset="0"/>
              </a:rPr>
              <a:t>root</a:t>
            </a:r>
            <a:r>
              <a:rPr lang="en-US" sz="2400" dirty="0"/>
              <a:t>           (rank of root process)</a:t>
            </a:r>
          </a:p>
          <a:p>
            <a:pPr lvl="1">
              <a:lnSpc>
                <a:spcPct val="90000"/>
              </a:lnSpc>
            </a:pPr>
            <a:r>
              <a:rPr lang="en-US" sz="2400" dirty="0"/>
              <a:t>IN      </a:t>
            </a:r>
            <a:r>
              <a:rPr lang="en-US" sz="2400" dirty="0" err="1">
                <a:solidFill>
                  <a:srgbClr val="0070C0"/>
                </a:solidFill>
                <a:latin typeface="Consolas" pitchFamily="49" charset="0"/>
                <a:cs typeface="Consolas" pitchFamily="49" charset="0"/>
              </a:rPr>
              <a:t>comm</a:t>
            </a:r>
            <a:r>
              <a:rPr lang="en-US" sz="2400" dirty="0"/>
              <a:t>           (communicator)</a:t>
            </a:r>
          </a:p>
          <a:p>
            <a:pPr>
              <a:lnSpc>
                <a:spcPct val="90000"/>
              </a:lnSpc>
            </a:pPr>
            <a:endParaRPr lang="en-US" sz="2800" dirty="0"/>
          </a:p>
        </p:txBody>
      </p:sp>
      <p:sp>
        <p:nvSpPr>
          <p:cNvPr id="2" name="Rectangle 1"/>
          <p:cNvSpPr/>
          <p:nvPr/>
        </p:nvSpPr>
        <p:spPr>
          <a:xfrm>
            <a:off x="77724" y="2057401"/>
            <a:ext cx="12073466" cy="32316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1770063" algn="l"/>
              </a:tabLst>
              <a:defRPr/>
            </a:pP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MPI_Reduce</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sndbuf</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rcvbuf</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count,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datatype,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MPI_Op</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op, </a:t>
            </a:r>
            <a:r>
              <a:rPr kumimoji="0" lang="en-US" sz="15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root, </a:t>
            </a:r>
            <a:r>
              <a:rPr kumimoji="0" lang="en-US" sz="15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5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15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5" name="Rectangle 4"/>
          <p:cNvSpPr/>
          <p:nvPr/>
        </p:nvSpPr>
        <p:spPr>
          <a:xfrm>
            <a:off x="77724" y="6642556"/>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
        <p:nvSpPr>
          <p:cNvPr id="8" name="Rectangle 3"/>
          <p:cNvSpPr txBox="1">
            <a:spLocks noChangeArrowheads="1"/>
          </p:cNvSpPr>
          <p:nvPr/>
        </p:nvSpPr>
        <p:spPr>
          <a:xfrm>
            <a:off x="375444" y="1472635"/>
            <a:ext cx="7935912" cy="339191"/>
          </a:xfrm>
          <a:prstGeom prst="rect">
            <a:avLst/>
          </a:prstGeom>
          <a:ln>
            <a:noFill/>
          </a:ln>
        </p:spPr>
        <p:txBody>
          <a:bodyPr vert="horz" lIns="36000" tIns="36000" rIns="3600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01700" rtl="0" eaLnBrk="1" fontAlgn="auto" latinLnBrk="0" hangingPunct="1">
              <a:lnSpc>
                <a:spcPct val="80000"/>
              </a:lnSpc>
              <a:spcBef>
                <a:spcPts val="1000"/>
              </a:spcBef>
              <a:spcAft>
                <a:spcPts val="0"/>
              </a:spcAft>
              <a:buClrTx/>
              <a:buSzTx/>
              <a:buFont typeface="Arial" panose="020B0604020202020204" pitchFamily="34" charset="0"/>
              <a:buChar char="•"/>
              <a:tabLst>
                <a:tab pos="1244600" algn="l"/>
                <a:tab pos="1714500" algn="l"/>
                <a:tab pos="2692400" algn="l"/>
                <a:tab pos="271780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Function prototype</a:t>
            </a:r>
          </a:p>
        </p:txBody>
      </p:sp>
    </p:spTree>
    <p:extLst>
      <p:ext uri="{BB962C8B-B14F-4D97-AF65-F5344CB8AC3E}">
        <p14:creationId xmlns:p14="http://schemas.microsoft.com/office/powerpoint/2010/main" val="2888200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t>MPI Example: computing an integral (approximating </a:t>
                </a:r>
                <a14:m>
                  <m:oMath xmlns:m="http://schemas.openxmlformats.org/officeDocument/2006/math">
                    <m:r>
                      <a:rPr lang="en-US" i="1">
                        <a:latin typeface="Cambria Math"/>
                        <a:ea typeface="Cambria Math"/>
                      </a:rPr>
                      <m:t>𝝅</m:t>
                    </m:r>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0" t="-3704" b="-140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A489D0-BEA7-417C-994E-DF0FA6C3959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descr="Pi_approx.png"/>
          <p:cNvPicPr>
            <a:picLocks noChangeAspect="1"/>
          </p:cNvPicPr>
          <p:nvPr/>
        </p:nvPicPr>
        <p:blipFill>
          <a:blip r:embed="rId4" cstate="print"/>
          <a:stretch>
            <a:fillRect/>
          </a:stretch>
        </p:blipFill>
        <p:spPr>
          <a:xfrm>
            <a:off x="6705600" y="2209800"/>
            <a:ext cx="3486726" cy="3810000"/>
          </a:xfrm>
          <a:prstGeom prst="rect">
            <a:avLst/>
          </a:prstGeom>
        </p:spPr>
      </p:pic>
      <p:sp>
        <p:nvSpPr>
          <p:cNvPr id="10" name="TextBox 9"/>
          <p:cNvSpPr txBox="1"/>
          <p:nvPr/>
        </p:nvSpPr>
        <p:spPr>
          <a:xfrm>
            <a:off x="1941576" y="4035864"/>
            <a:ext cx="4419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Numerical Integration: Midpoint rule</a:t>
            </a:r>
          </a:p>
        </p:txBody>
      </p:sp>
      <mc:AlternateContent xmlns:mc="http://schemas.openxmlformats.org/markup-compatibility/2006" xmlns:a14="http://schemas.microsoft.com/office/drawing/2010/main">
        <mc:Choice Requires="a14">
          <p:sp>
            <p:nvSpPr>
              <p:cNvPr id="7" name="TextBox 6"/>
              <p:cNvSpPr txBox="1"/>
              <p:nvPr/>
            </p:nvSpPr>
            <p:spPr>
              <a:xfrm>
                <a:off x="1612393" y="1502708"/>
                <a:ext cx="3347263" cy="92692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limLoc m:val="undOv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4"/>
                            </m:r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e>
                          <m:f>
                            <m:f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m:t>
                              </m:r>
                            </m:num>
                            <m:den>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p>
                                <m:sSup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p>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den>
                          </m:f>
                        </m:e>
                      </m:nary>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𝑑𝑥</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m:t>
                      </m:r>
                      <m:func>
                        <m:func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sSup>
                            <m:sSup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m:rPr>
                                  <m:sty m:val="p"/>
                                </m:rPr>
                                <a:rPr kumimoji="0" lang="en-US" sz="20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tan</m:t>
                              </m:r>
                            </m:e>
                            <m:sup>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fName>
                        <m:e>
                          <m:d>
                            <m:d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d>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𝜋</m:t>
                          </m:r>
                        </m:e>
                      </m:func>
                    </m:oMath>
                  </m:oMathPara>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612393" y="1502708"/>
                <a:ext cx="3347263" cy="9269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019301" y="4495800"/>
                <a:ext cx="3753913" cy="18129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limLoc m:val="undOv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4"/>
                            </m:r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nary>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𝑑𝑥</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b>
                        <m:sup>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sup>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h𝑓</m:t>
                          </m:r>
                          <m:d>
                            <m:d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d>
                                <m:d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−0.5</m:t>
                                  </m:r>
                                </m:e>
                              </m:d>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h</m:t>
                              </m:r>
                            </m:e>
                          </m:d>
                        </m:e>
                      </m:nary>
                    </m:oMath>
                  </m:oMathPara>
                </a14:m>
                <a:endPar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h</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f>
                        <m:f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oMath>
                  </m:oMathPara>
                </a14:m>
                <a:endPar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019301" y="4495800"/>
                <a:ext cx="3753913" cy="18129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679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normAutofit/>
          </a:bodyPr>
          <a:lstStyle/>
          <a:p>
            <a:pPr eaLnBrk="1" hangingPunct="1"/>
            <a:r>
              <a:rPr lang="en-US" dirty="0"/>
              <a:t>Blocking Type: Communication Modes </a:t>
            </a:r>
          </a:p>
        </p:txBody>
      </p:sp>
      <p:sp>
        <p:nvSpPr>
          <p:cNvPr id="53253" name="Rectangle 3"/>
          <p:cNvSpPr>
            <a:spLocks noGrp="1" noChangeArrowheads="1"/>
          </p:cNvSpPr>
          <p:nvPr>
            <p:ph idx="1"/>
          </p:nvPr>
        </p:nvSpPr>
        <p:spPr/>
        <p:txBody>
          <a:bodyPr/>
          <a:lstStyle/>
          <a:p>
            <a:pPr>
              <a:tabLst>
                <a:tab pos="4000500" algn="l"/>
              </a:tabLst>
            </a:pPr>
            <a:endParaRPr lang="en-US" dirty="0"/>
          </a:p>
          <a:p>
            <a:pPr>
              <a:tabLst>
                <a:tab pos="4000500" algn="l"/>
              </a:tabLst>
            </a:pPr>
            <a:r>
              <a:rPr lang="en-US" dirty="0"/>
              <a:t>“Send” communication modes:</a:t>
            </a:r>
          </a:p>
          <a:p>
            <a:pPr lvl="1">
              <a:tabLst>
                <a:tab pos="4572000" algn="l"/>
              </a:tabLst>
            </a:pPr>
            <a:r>
              <a:rPr lang="en-US" dirty="0"/>
              <a:t>Synchronous send	</a:t>
            </a:r>
            <a:r>
              <a:rPr lang="en-US" dirty="0">
                <a:sym typeface="Wingdings" pitchFamily="2" charset="2"/>
              </a:rPr>
              <a:t> </a:t>
            </a:r>
            <a:r>
              <a:rPr lang="en-US" sz="2400" dirty="0">
                <a:solidFill>
                  <a:srgbClr val="FF00FF"/>
                </a:solidFill>
                <a:latin typeface="Consolas" pitchFamily="49" charset="0"/>
                <a:cs typeface="Consolas" pitchFamily="49" charset="0"/>
              </a:rPr>
              <a:t>MPI_SSEND</a:t>
            </a:r>
            <a:endParaRPr lang="en-US" dirty="0">
              <a:solidFill>
                <a:srgbClr val="FF00FF"/>
              </a:solidFill>
              <a:latin typeface="Consolas" pitchFamily="49" charset="0"/>
              <a:cs typeface="Consolas" pitchFamily="49" charset="0"/>
            </a:endParaRPr>
          </a:p>
          <a:p>
            <a:pPr lvl="1">
              <a:tabLst>
                <a:tab pos="4572000" algn="l"/>
              </a:tabLst>
            </a:pPr>
            <a:r>
              <a:rPr lang="en-US" dirty="0"/>
              <a:t>Buffered [asynchronous] send	</a:t>
            </a:r>
            <a:r>
              <a:rPr lang="en-US" dirty="0">
                <a:sym typeface="Wingdings" pitchFamily="2" charset="2"/>
              </a:rPr>
              <a:t> </a:t>
            </a:r>
            <a:r>
              <a:rPr lang="en-US" sz="2400" dirty="0">
                <a:solidFill>
                  <a:srgbClr val="FF00FF"/>
                </a:solidFill>
                <a:latin typeface="Consolas" pitchFamily="49" charset="0"/>
                <a:cs typeface="Consolas" pitchFamily="49" charset="0"/>
                <a:sym typeface="Wingdings" pitchFamily="2" charset="2"/>
              </a:rPr>
              <a:t>MPI_BSEND</a:t>
            </a:r>
          </a:p>
          <a:p>
            <a:pPr lvl="1">
              <a:tabLst>
                <a:tab pos="4572000" algn="l"/>
              </a:tabLst>
            </a:pPr>
            <a:r>
              <a:rPr lang="en-US" dirty="0">
                <a:sym typeface="Wingdings" pitchFamily="2" charset="2"/>
              </a:rPr>
              <a:t>Standard send	 </a:t>
            </a:r>
            <a:r>
              <a:rPr lang="en-US" sz="2400" dirty="0">
                <a:solidFill>
                  <a:srgbClr val="FF00FF"/>
                </a:solidFill>
                <a:latin typeface="Consolas" pitchFamily="49" charset="0"/>
                <a:cs typeface="Consolas" pitchFamily="49" charset="0"/>
                <a:sym typeface="Wingdings" pitchFamily="2" charset="2"/>
              </a:rPr>
              <a:t>MPI_SEND</a:t>
            </a:r>
          </a:p>
          <a:p>
            <a:pPr lvl="1">
              <a:tabLst>
                <a:tab pos="4572000" algn="l"/>
              </a:tabLst>
            </a:pPr>
            <a:r>
              <a:rPr lang="en-US" dirty="0">
                <a:sym typeface="Wingdings" pitchFamily="2" charset="2"/>
              </a:rPr>
              <a:t>Ready send	 </a:t>
            </a:r>
            <a:r>
              <a:rPr lang="en-US" sz="2400" dirty="0">
                <a:solidFill>
                  <a:srgbClr val="FF00FF"/>
                </a:solidFill>
                <a:latin typeface="Consolas" pitchFamily="49" charset="0"/>
                <a:cs typeface="Consolas" pitchFamily="49" charset="0"/>
                <a:sym typeface="Wingdings" pitchFamily="2" charset="2"/>
              </a:rPr>
              <a:t>MPI_RSEND</a:t>
            </a:r>
          </a:p>
          <a:p>
            <a:pPr lvl="1">
              <a:tabLst>
                <a:tab pos="4000500" algn="l"/>
              </a:tabLst>
            </a:pPr>
            <a:endParaRPr lang="en-US" dirty="0">
              <a:sym typeface="Wingdings" pitchFamily="2" charset="2"/>
            </a:endParaRPr>
          </a:p>
          <a:p>
            <a:pPr>
              <a:tabLst>
                <a:tab pos="4572000" algn="l"/>
              </a:tabLst>
            </a:pPr>
            <a:r>
              <a:rPr lang="en-US" dirty="0"/>
              <a:t>Receiving, all modes	</a:t>
            </a:r>
            <a:r>
              <a:rPr lang="en-US" sz="2000" dirty="0">
                <a:sym typeface="Wingdings" pitchFamily="2" charset="2"/>
              </a:rPr>
              <a:t></a:t>
            </a:r>
            <a:r>
              <a:rPr lang="en-US" dirty="0">
                <a:sym typeface="Wingdings" pitchFamily="2" charset="2"/>
              </a:rPr>
              <a:t> </a:t>
            </a:r>
            <a:r>
              <a:rPr lang="en-US" dirty="0">
                <a:solidFill>
                  <a:srgbClr val="FF00FF"/>
                </a:solidFill>
                <a:latin typeface="Consolas" pitchFamily="49" charset="0"/>
                <a:cs typeface="Consolas" pitchFamily="49" charset="0"/>
                <a:sym typeface="Wingdings" pitchFamily="2" charset="2"/>
              </a:rPr>
              <a:t>MPI_RECV</a:t>
            </a:r>
            <a:endParaRPr lang="en-US" dirty="0">
              <a:solidFill>
                <a:srgbClr val="FF00FF"/>
              </a:solidFill>
              <a:latin typeface="Consolas" pitchFamily="49" charset="0"/>
              <a:cs typeface="Consolas" pitchFamily="49" charset="0"/>
            </a:endParaRPr>
          </a:p>
        </p:txBody>
      </p:sp>
      <p:sp>
        <p:nvSpPr>
          <p:cNvPr id="53251"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73CB4A-9428-41DB-A6A2-4D0A08001D93}"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43972" y="6607839"/>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25902529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i_approx2.png"/>
          <p:cNvPicPr>
            <a:picLocks noChangeAspect="1"/>
          </p:cNvPicPr>
          <p:nvPr/>
        </p:nvPicPr>
        <p:blipFill>
          <a:blip r:embed="rId3" cstate="print"/>
          <a:stretch>
            <a:fillRect/>
          </a:stretch>
        </p:blipFill>
        <p:spPr>
          <a:xfrm>
            <a:off x="8035665" y="1537906"/>
            <a:ext cx="3902363" cy="38100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75441" y="2209800"/>
                <a:ext cx="7792213" cy="329320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
                    <a:srgbClr val="44546A"/>
                  </a:buClr>
                  <a:buSzPct val="70000"/>
                  <a:buFont typeface="Wingdings" pitchFamily="2" charset="2"/>
                  <a:buChar char="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For sake of this discussion, assume 4 MPI processes (rank 0 through 3)</a:t>
                </a:r>
              </a:p>
              <a:p>
                <a:pPr marL="342900" marR="0" lvl="0" indent="-342900" algn="l" defTabSz="914400" rtl="0" eaLnBrk="1" fontAlgn="auto" latinLnBrk="0" hangingPunct="1">
                  <a:lnSpc>
                    <a:spcPct val="100000"/>
                  </a:lnSpc>
                  <a:spcBef>
                    <a:spcPct val="20000"/>
                  </a:spcBef>
                  <a:spcAft>
                    <a:spcPts val="0"/>
                  </a:spcAft>
                  <a:buClr>
                    <a:srgbClr val="44546A"/>
                  </a:buClr>
                  <a:buSzPct val="70000"/>
                  <a:buFont typeface="Wingdings" pitchFamily="2" charset="2"/>
                  <a:buChar char="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 the picture, the interval [0,1] split into n=13 sub-intervals</a:t>
                </a:r>
              </a:p>
              <a:p>
                <a:pPr marL="342900" marR="0" lvl="0" indent="-342900" algn="l" defTabSz="914400" rtl="0" eaLnBrk="1" fontAlgn="auto" latinLnBrk="0" hangingPunct="1">
                  <a:lnSpc>
                    <a:spcPct val="100000"/>
                  </a:lnSpc>
                  <a:spcBef>
                    <a:spcPct val="20000"/>
                  </a:spcBef>
                  <a:spcAft>
                    <a:spcPts val="0"/>
                  </a:spcAft>
                  <a:buClr>
                    <a:srgbClr val="44546A"/>
                  </a:buClr>
                  <a:buSzPct val="70000"/>
                  <a:buFont typeface="Wingdings" pitchFamily="2" charset="2"/>
                  <a:buChar char="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Sub-intervals are assigned to ranks in a  round-robin manner</a:t>
                </a:r>
              </a:p>
              <a:p>
                <a:pPr marL="692150" marR="0" lvl="1" indent="-347663" algn="l" defTabSz="914400" rtl="0" eaLnBrk="1" fontAlgn="auto" latinLnBrk="0" hangingPunct="1">
                  <a:lnSpc>
                    <a:spcPct val="80000"/>
                  </a:lnSpc>
                  <a:spcBef>
                    <a:spcPct val="20000"/>
                  </a:spcBef>
                  <a:spcAft>
                    <a:spcPts val="0"/>
                  </a:spcAft>
                  <a:buClr>
                    <a:srgbClr val="ED7D31"/>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Rank 0: handles sub-intervals 1,5,9,13</a:t>
                </a:r>
              </a:p>
              <a:p>
                <a:pPr marL="692150" marR="0" lvl="1" indent="-347663" algn="l" defTabSz="914400" rtl="0" eaLnBrk="1" fontAlgn="auto" latinLnBrk="0" hangingPunct="1">
                  <a:lnSpc>
                    <a:spcPct val="80000"/>
                  </a:lnSpc>
                  <a:spcBef>
                    <a:spcPct val="20000"/>
                  </a:spcBef>
                  <a:spcAft>
                    <a:spcPts val="0"/>
                  </a:spcAft>
                  <a:buClr>
                    <a:srgbClr val="ED7D31"/>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Rank 1: handles sub-intervals 2,6,10</a:t>
                </a:r>
              </a:p>
              <a:p>
                <a:pPr marL="692150" marR="0" lvl="1" indent="-347663" algn="l" defTabSz="914400" rtl="0" eaLnBrk="1" fontAlgn="auto" latinLnBrk="0" hangingPunct="1">
                  <a:lnSpc>
                    <a:spcPct val="80000"/>
                  </a:lnSpc>
                  <a:spcBef>
                    <a:spcPct val="20000"/>
                  </a:spcBef>
                  <a:spcAft>
                    <a:spcPts val="0"/>
                  </a:spcAft>
                  <a:buClr>
                    <a:srgbClr val="ED7D31"/>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Rank 2: handles sub-intervals 3,7,11</a:t>
                </a:r>
              </a:p>
              <a:p>
                <a:pPr marL="692150" marR="0" lvl="1" indent="-347663" algn="l" defTabSz="914400" rtl="0" eaLnBrk="1" fontAlgn="auto" latinLnBrk="0" hangingPunct="1">
                  <a:lnSpc>
                    <a:spcPct val="80000"/>
                  </a:lnSpc>
                  <a:spcBef>
                    <a:spcPct val="20000"/>
                  </a:spcBef>
                  <a:spcAft>
                    <a:spcPts val="0"/>
                  </a:spcAft>
                  <a:buClr>
                    <a:srgbClr val="ED7D31"/>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Rank 3: handles sub-intervals 4,8,12</a:t>
                </a:r>
              </a:p>
              <a:p>
                <a:pPr marL="342900" marR="0" lvl="0" indent="-342900" algn="l" defTabSz="914400" rtl="0" eaLnBrk="1" fontAlgn="auto" latinLnBrk="0" hangingPunct="1">
                  <a:lnSpc>
                    <a:spcPct val="100000"/>
                  </a:lnSpc>
                  <a:spcBef>
                    <a:spcPct val="20000"/>
                  </a:spcBef>
                  <a:spcAft>
                    <a:spcPts val="0"/>
                  </a:spcAft>
                  <a:buClr>
                    <a:srgbClr val="44546A"/>
                  </a:buClr>
                  <a:buSzPct val="70000"/>
                  <a:buFont typeface="Wingdings" pitchFamily="2" charset="2"/>
                  <a:buChar char="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Each rank computes the area in its associated sub-intervals</a:t>
                </a:r>
              </a:p>
              <a:p>
                <a:pPr marL="342900" marR="0" lvl="0" indent="-342900" algn="l" defTabSz="914400" rtl="0" eaLnBrk="1" fontAlgn="auto" latinLnBrk="0" hangingPunct="1">
                  <a:lnSpc>
                    <a:spcPct val="100000"/>
                  </a:lnSpc>
                  <a:spcBef>
                    <a:spcPct val="20000"/>
                  </a:spcBef>
                  <a:spcAft>
                    <a:spcPts val="0"/>
                  </a:spcAft>
                  <a:buClr>
                    <a:srgbClr val="44546A"/>
                  </a:buClr>
                  <a:buSzPct val="70000"/>
                  <a:buFont typeface="Wingdings" pitchFamily="2" charset="2"/>
                  <a:buChar char="l"/>
                  <a:tabLst/>
                  <a:defRPr/>
                </a:pPr>
                <a:r>
                  <a:rPr kumimoji="0" lang="en-US" sz="2000" b="1" i="0" u="none" strike="noStrike" kern="1200" cap="none" spc="0" normalizeH="0" baseline="0" noProof="0" dirty="0" err="1">
                    <a:ln>
                      <a:noFill/>
                    </a:ln>
                    <a:solidFill>
                      <a:srgbClr val="0070C0"/>
                    </a:solidFill>
                    <a:effectLst/>
                    <a:uLnTx/>
                    <a:uFillTx/>
                    <a:latin typeface="Consolas" panose="020B0609020204030204" pitchFamily="49" charset="0"/>
                    <a:ea typeface="+mn-ea"/>
                    <a:cs typeface="Consolas" panose="020B0609020204030204" pitchFamily="49" charset="0"/>
                  </a:rPr>
                  <a:t>MPI_Reduce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is used to sum the areas computed by each rank yielding final approximation to </a:t>
                </a:r>
                <a14:m>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a:ea typeface="Cambria Math"/>
                        <a:cs typeface="+mn-cs"/>
                      </a:rPr>
                      <m:t>𝜋</m:t>
                    </m:r>
                  </m:oMath>
                </a14:m>
                <a:endParaRPr kumimoji="0" lang="en-US" sz="2000" b="0" i="0" u="none" strike="noStrike" kern="1200" cap="none" spc="0" normalizeH="0" baseline="0" noProof="0" dirty="0">
                  <a:ln>
                    <a:noFill/>
                  </a:ln>
                  <a:solidFill>
                    <a:prstClr val="black"/>
                  </a:solidFill>
                  <a:effectLst/>
                  <a:uLnTx/>
                  <a:uFillTx/>
                  <a:latin typeface="cmmi10"/>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75441" y="2209800"/>
                <a:ext cx="7792213" cy="3293209"/>
              </a:xfrm>
              <a:prstGeom prst="rect">
                <a:avLst/>
              </a:prstGeom>
              <a:blipFill>
                <a:blip r:embed="rId4"/>
                <a:stretch>
                  <a:fillRect l="-156" t="-1111" r="-235"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itle 1"/>
              <p:cNvSpPr>
                <a:spLocks noGrp="1"/>
              </p:cNvSpPr>
              <p:nvPr>
                <p:ph type="title"/>
              </p:nvPr>
            </p:nvSpPr>
            <p:spPr/>
            <p:txBody>
              <a:bodyPr>
                <a:normAutofit/>
              </a:bodyPr>
              <a:lstStyle/>
              <a:p>
                <a:r>
                  <a:rPr lang="en-US" dirty="0"/>
                  <a:t>MPI Example: computing an integral (approximating </a:t>
                </a:r>
                <a14:m>
                  <m:oMath xmlns:m="http://schemas.openxmlformats.org/officeDocument/2006/math">
                    <m:r>
                      <a:rPr lang="en-US" i="1">
                        <a:latin typeface="Cambria Math"/>
                        <a:ea typeface="Cambria Math"/>
                      </a:rPr>
                      <m:t>𝝅</m:t>
                    </m:r>
                  </m:oMath>
                </a14:m>
                <a:r>
                  <a:rPr lang="en-US" dirty="0"/>
                  <a:t>)</a:t>
                </a:r>
                <a:endParaRPr lang="en-US" dirty="0">
                  <a:latin typeface="cmmi10"/>
                </a:endParaRPr>
              </a:p>
            </p:txBody>
          </p:sp>
        </mc:Choice>
        <mc:Fallback xmlns="">
          <p:sp>
            <p:nvSpPr>
              <p:cNvPr id="8" name="Title 1"/>
              <p:cNvSpPr>
                <a:spLocks noGrp="1" noRot="1" noChangeAspect="1" noMove="1" noResize="1" noEditPoints="1" noAdjustHandles="1" noChangeArrowheads="1" noChangeShapeType="1" noTextEdit="1"/>
              </p:cNvSpPr>
              <p:nvPr>
                <p:ph type="title"/>
              </p:nvPr>
            </p:nvSpPr>
            <p:spPr>
              <a:blipFill>
                <a:blip r:embed="rId5"/>
                <a:stretch>
                  <a:fillRect l="-1500" t="-2963" b="-14815"/>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A489D0-BEA7-417C-994E-DF0FA6C3959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p:cNvSpPr/>
          <p:nvPr/>
        </p:nvSpPr>
        <p:spPr>
          <a:xfrm>
            <a:off x="66834" y="6642556"/>
            <a:ext cx="655949" cy="2154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[T. </a:t>
            </a:r>
            <a:r>
              <a:rPr kumimoji="0" lang="en-US" sz="800" b="0" i="0" u="none" strike="noStrike" kern="1200" cap="none" spc="0" normalizeH="0" baseline="0" noProof="0" dirty="0" err="1">
                <a:ln>
                  <a:noFill/>
                </a:ln>
                <a:solidFill>
                  <a:prstClr val="black"/>
                </a:solidFill>
                <a:effectLst/>
                <a:uLnTx/>
                <a:uFillTx/>
                <a:latin typeface="Calibri" panose="020F0502020204030204"/>
                <a:ea typeface="+mn-ea"/>
                <a:cs typeface="+mn-cs"/>
              </a:rPr>
              <a:t>Heyn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1397967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t>MPI Example: computing an integral (approximating </a:t>
                </a:r>
                <a14:m>
                  <m:oMath xmlns:m="http://schemas.openxmlformats.org/officeDocument/2006/math">
                    <m:r>
                      <a:rPr lang="en-US" i="1">
                        <a:latin typeface="Cambria Math"/>
                        <a:ea typeface="Cambria Math"/>
                      </a:rPr>
                      <m:t>𝝅</m:t>
                    </m:r>
                  </m:oMath>
                </a14:m>
                <a:r>
                  <a:rPr lang="en-US" dirty="0"/>
                  <a:t>)</a:t>
                </a:r>
                <a:endParaRPr lang="en-US" dirty="0">
                  <a:latin typeface="cmmi1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0" t="-2963" b="-14815"/>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A489D0-BEA7-417C-994E-DF0FA6C3959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260604" y="1035392"/>
            <a:ext cx="11434572" cy="5509200"/>
          </a:xfrm>
          <a:prstGeom prst="rect">
            <a:avLst/>
          </a:prstGeom>
          <a:solidFill>
            <a:schemeClr val="bg1">
              <a:lumMod val="95000"/>
            </a:schemeClr>
          </a:solidFill>
          <a:ln w="952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a:t>
            </a:r>
            <a:r>
              <a:rPr kumimoji="0" lang="en-US" sz="1600" b="1"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mpi.h</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a:t>
            </a:r>
            <a:r>
              <a:rPr kumimoji="0" lang="en-US" sz="1600" b="1"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math.h</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a:t>
            </a:r>
            <a:r>
              <a:rPr kumimoji="0" lang="en-US" sz="1600" b="1"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iostream</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using</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namespace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std</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main(</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char</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n, rank, size,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double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PI25DT = 3.141592653589793238462643;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double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mypi</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pi, h, sum, 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char</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processor_name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[MPI_MAX_PROCESSOR_NAME];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namelen</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MPI_Init</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MPI_Comm_size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MPI_COMM_WORLD,&amp;size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MPI_Comm_rank</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MPI_COMM_WORLD,&amp;rank</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MPI_Get_processor_name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processor_name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namelen</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cout</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&lt;&lt; </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"Hello from process "</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&lt;&lt; rank &lt;&lt; </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 of "</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&lt;&lt; size &lt;&lt; </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 on "</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&lt;&lt;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processor_name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&lt;&lt;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endl</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p:txBody>
      </p:sp>
    </p:spTree>
    <p:extLst>
      <p:ext uri="{BB962C8B-B14F-4D97-AF65-F5344CB8AC3E}">
        <p14:creationId xmlns:p14="http://schemas.microsoft.com/office/powerpoint/2010/main" val="34544719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t>MPI Example: computing an integral (approximating </a:t>
                </a:r>
                <a14:m>
                  <m:oMath xmlns:m="http://schemas.openxmlformats.org/officeDocument/2006/math">
                    <m:r>
                      <a:rPr lang="en-US" i="1">
                        <a:latin typeface="Cambria Math"/>
                        <a:ea typeface="Cambria Math"/>
                      </a:rPr>
                      <m:t>𝝅</m:t>
                    </m:r>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0" t="-3704" b="-14074"/>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A489D0-BEA7-417C-994E-DF0FA6C3959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TextBox 3"/>
          <p:cNvSpPr txBox="1"/>
          <p:nvPr/>
        </p:nvSpPr>
        <p:spPr>
          <a:xfrm>
            <a:off x="154781" y="878012"/>
            <a:ext cx="11408569" cy="5755422"/>
          </a:xfrm>
          <a:prstGeom prst="rect">
            <a:avLst/>
          </a:prstGeom>
          <a:solidFill>
            <a:schemeClr val="bg1">
              <a:lumMod val="95000"/>
            </a:schemeClr>
          </a:solidFill>
          <a:ln w="952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if</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(rank == 0)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if</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&lt;2 ||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&gt;2)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n=0;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n=</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atoi</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MPI_Bcast</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(&amp;n, 1, MPI_INT, 0, MPI_COMM_WORLD);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(n&gt;0)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h = 1.0 /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double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sum = 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nn-NO"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for</a:t>
            </a:r>
            <a:r>
              <a:rPr kumimoji="0" lang="nn-NO"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 rank + 1; i &lt;= n; </a:t>
            </a:r>
            <a:r>
              <a:rPr kumimoji="0" lang="nn-NO" sz="1600" b="1" i="0" u="none" strike="noStrike" kern="1200" cap="none" spc="0" normalizeH="0" baseline="0" noProof="0" dirty="0">
                <a:ln>
                  <a:noFill/>
                </a:ln>
                <a:solidFill>
                  <a:srgbClr val="FF0000"/>
                </a:solidFill>
                <a:effectLst/>
                <a:uLnTx/>
                <a:uFillTx/>
                <a:latin typeface="Consolas" pitchFamily="49" charset="0"/>
                <a:ea typeface="+mn-ea"/>
                <a:cs typeface="Consolas" pitchFamily="49" charset="0"/>
              </a:rPr>
              <a:t>i += size</a:t>
            </a:r>
            <a:r>
              <a:rPr kumimoji="0" lang="nn-NO"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x = h *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double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)i - 0.5);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sum += (4.0 / (1.0 + x*x));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mypi</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h * sum;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MPI_Reduce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mypi</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&amp;pi, 1, MPI_DOUBLE, MPI_SUM, 0, MPI_COMM_WORLD);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(rank ==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cout</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&lt;&lt; </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"pi is approximately "</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&lt;&lt; pi &lt;&lt; </a:t>
            </a:r>
            <a:r>
              <a:rPr kumimoji="0" lang="en-US" sz="1600" b="1"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 Error is "</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&lt;&lt;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fabs</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(pi - PI25DT) &lt;&lt;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endl</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MPI_Finalize</a:t>
            </a: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5" name="Rectangle 4"/>
          <p:cNvSpPr/>
          <p:nvPr/>
        </p:nvSpPr>
        <p:spPr>
          <a:xfrm>
            <a:off x="7366310" y="4155461"/>
            <a:ext cx="1853890" cy="461665"/>
          </a:xfrm>
          <a:prstGeom prst="rect">
            <a:avLst/>
          </a:prstGeom>
          <a:solidFill>
            <a:schemeClr val="accent5">
              <a:lumMod val="75000"/>
            </a:schemeClr>
          </a:solidFill>
          <a:ln w="12700">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Times New Roman" pitchFamily="18" charset="0"/>
              </a:rPr>
              <a:t>Root process, it ends up storing the result</a:t>
            </a:r>
          </a:p>
        </p:txBody>
      </p:sp>
      <p:sp>
        <p:nvSpPr>
          <p:cNvPr id="6" name="Rectangle 5"/>
          <p:cNvSpPr/>
          <p:nvPr/>
        </p:nvSpPr>
        <p:spPr>
          <a:xfrm>
            <a:off x="2723267" y="6019627"/>
            <a:ext cx="1524000" cy="461665"/>
          </a:xfrm>
          <a:prstGeom prst="rect">
            <a:avLst/>
          </a:prstGeom>
          <a:solidFill>
            <a:schemeClr val="accent5">
              <a:lumMod val="75000"/>
            </a:schemeClr>
          </a:solidFill>
          <a:ln w="12700">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Times New Roman" pitchFamily="18" charset="0"/>
              </a:rPr>
              <a:t>Partial contribution of “this” process</a:t>
            </a:r>
          </a:p>
        </p:txBody>
      </p:sp>
      <p:sp>
        <p:nvSpPr>
          <p:cNvPr id="7" name="Rectangle 6"/>
          <p:cNvSpPr/>
          <p:nvPr/>
        </p:nvSpPr>
        <p:spPr>
          <a:xfrm>
            <a:off x="4780961" y="6013869"/>
            <a:ext cx="2104917" cy="461665"/>
          </a:xfrm>
          <a:prstGeom prst="rect">
            <a:avLst/>
          </a:prstGeom>
          <a:solidFill>
            <a:schemeClr val="accent5">
              <a:lumMod val="75000"/>
            </a:schemeClr>
          </a:solidFill>
          <a:ln w="12700">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Times New Roman" pitchFamily="18" charset="0"/>
              </a:rPr>
              <a:t>Where the reduce operation stores the result</a:t>
            </a:r>
          </a:p>
        </p:txBody>
      </p:sp>
      <p:sp>
        <p:nvSpPr>
          <p:cNvPr id="8" name="Rectangle 7"/>
          <p:cNvSpPr/>
          <p:nvPr/>
        </p:nvSpPr>
        <p:spPr>
          <a:xfrm>
            <a:off x="6121090" y="2750554"/>
            <a:ext cx="1422710" cy="461665"/>
          </a:xfrm>
          <a:prstGeom prst="rect">
            <a:avLst/>
          </a:prstGeom>
          <a:solidFill>
            <a:schemeClr val="accent5">
              <a:lumMod val="75000"/>
            </a:schemeClr>
          </a:solidFill>
          <a:ln w="12700">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Times New Roman" pitchFamily="18" charset="0"/>
              </a:rPr>
              <a:t>Data type we are moving around</a:t>
            </a:r>
          </a:p>
        </p:txBody>
      </p:sp>
      <p:sp>
        <p:nvSpPr>
          <p:cNvPr id="9" name="Rectangle 8"/>
          <p:cNvSpPr/>
          <p:nvPr/>
        </p:nvSpPr>
        <p:spPr>
          <a:xfrm>
            <a:off x="4652714" y="2136936"/>
            <a:ext cx="2190945" cy="461665"/>
          </a:xfrm>
          <a:prstGeom prst="rect">
            <a:avLst/>
          </a:prstGeom>
          <a:solidFill>
            <a:schemeClr val="accent5">
              <a:lumMod val="75000"/>
            </a:schemeClr>
          </a:solidFill>
          <a:ln w="12700">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Times New Roman" pitchFamily="18" charset="0"/>
              </a:rPr>
              <a:t>How many instances of this data type are moved around</a:t>
            </a:r>
          </a:p>
        </p:txBody>
      </p:sp>
      <p:sp>
        <p:nvSpPr>
          <p:cNvPr id="12" name="Rectangle 11"/>
          <p:cNvSpPr/>
          <p:nvPr/>
        </p:nvSpPr>
        <p:spPr>
          <a:xfrm>
            <a:off x="6972300" y="3514786"/>
            <a:ext cx="1714500" cy="461665"/>
          </a:xfrm>
          <a:prstGeom prst="rect">
            <a:avLst/>
          </a:prstGeom>
          <a:solidFill>
            <a:schemeClr val="accent5">
              <a:lumMod val="75000"/>
            </a:schemeClr>
          </a:solidFill>
          <a:ln w="12700">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Times New Roman" pitchFamily="18" charset="0"/>
              </a:rPr>
              <a:t>Reduce through a “sum” operation</a:t>
            </a:r>
          </a:p>
        </p:txBody>
      </p:sp>
      <p:cxnSp>
        <p:nvCxnSpPr>
          <p:cNvPr id="14" name="Straight Arrow Connector 13"/>
          <p:cNvCxnSpPr>
            <a:stCxn id="12" idx="1"/>
          </p:cNvCxnSpPr>
          <p:nvPr/>
        </p:nvCxnSpPr>
        <p:spPr>
          <a:xfrm flipH="1">
            <a:off x="5873673" y="3745619"/>
            <a:ext cx="1098627" cy="1359209"/>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1"/>
          </p:cNvCxnSpPr>
          <p:nvPr/>
        </p:nvCxnSpPr>
        <p:spPr>
          <a:xfrm flipH="1">
            <a:off x="6422986" y="4386294"/>
            <a:ext cx="943324" cy="74515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p:cNvCxnSpPr>
          <p:nvPr/>
        </p:nvCxnSpPr>
        <p:spPr>
          <a:xfrm flipH="1">
            <a:off x="4619993" y="3212219"/>
            <a:ext cx="2212452" cy="1864606"/>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0"/>
          </p:cNvCxnSpPr>
          <p:nvPr/>
        </p:nvCxnSpPr>
        <p:spPr>
          <a:xfrm flipH="1" flipV="1">
            <a:off x="2837568" y="5309399"/>
            <a:ext cx="647699" cy="710228"/>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1"/>
          </p:cNvCxnSpPr>
          <p:nvPr/>
        </p:nvCxnSpPr>
        <p:spPr>
          <a:xfrm flipH="1" flipV="1">
            <a:off x="3406568" y="5330695"/>
            <a:ext cx="1374393" cy="914007"/>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p:cNvCxnSpPr>
          <p:nvPr/>
        </p:nvCxnSpPr>
        <p:spPr>
          <a:xfrm flipH="1">
            <a:off x="3731125" y="2598601"/>
            <a:ext cx="2017062" cy="2478224"/>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6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Output [uses 8 ranks to compute integral]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p:cNvPicPr>
            <a:picLocks noChangeAspect="1"/>
          </p:cNvPicPr>
          <p:nvPr/>
        </p:nvPicPr>
        <p:blipFill>
          <a:blip r:embed="rId3"/>
          <a:stretch>
            <a:fillRect/>
          </a:stretch>
        </p:blipFill>
        <p:spPr>
          <a:xfrm>
            <a:off x="2884932" y="2197609"/>
            <a:ext cx="6249924" cy="2847364"/>
          </a:xfrm>
          <a:prstGeom prst="rect">
            <a:avLst/>
          </a:prstGeom>
        </p:spPr>
      </p:pic>
    </p:spTree>
    <p:extLst>
      <p:ext uri="{BB962C8B-B14F-4D97-AF65-F5344CB8AC3E}">
        <p14:creationId xmlns:p14="http://schemas.microsoft.com/office/powerpoint/2010/main" val="26016912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1" name="Rectangle 17"/>
          <p:cNvSpPr>
            <a:spLocks noChangeArrowheads="1"/>
          </p:cNvSpPr>
          <p:nvPr/>
        </p:nvSpPr>
        <p:spPr bwMode="auto">
          <a:xfrm>
            <a:off x="2057400" y="510540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endPar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MPI_Allreduce</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r, 10, MPI_INT, MPI_MAX, MPI_COMM_WORLD)</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p:txBody>
      </p:sp>
      <p:sp>
        <p:nvSpPr>
          <p:cNvPr id="41988" name="Rectangle 4"/>
          <p:cNvSpPr>
            <a:spLocks noChangeArrowheads="1"/>
          </p:cNvSpPr>
          <p:nvPr/>
        </p:nvSpPr>
        <p:spPr bwMode="auto">
          <a:xfrm>
            <a:off x="2057400" y="358140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endPar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1"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MPI_Reduce</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r, 10, MPI_INT, MPI_MAX, 0, MPI_COMM_WORLD)</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342900" marR="0" lvl="0" indent="-342900" algn="l" defTabSz="914400" rtl="0" eaLnBrk="1" fontAlgn="auto" latinLnBrk="0" hangingPunct="1">
              <a:lnSpc>
                <a:spcPct val="100000"/>
              </a:lnSpc>
              <a:spcBef>
                <a:spcPct val="20000"/>
              </a:spcBef>
              <a:spcAft>
                <a:spcPts val="0"/>
              </a:spcAft>
              <a:buClr>
                <a:srgbClr val="954F72"/>
              </a:buClr>
              <a:buSzPct val="60000"/>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p:txBody>
      </p:sp>
      <p:sp>
        <p:nvSpPr>
          <p:cNvPr id="41986" name="Rectangle 2"/>
          <p:cNvSpPr>
            <a:spLocks noGrp="1" noChangeArrowheads="1"/>
          </p:cNvSpPr>
          <p:nvPr>
            <p:ph type="title"/>
          </p:nvPr>
        </p:nvSpPr>
        <p:spPr/>
        <p:txBody>
          <a:bodyPr>
            <a:normAutofit/>
          </a:bodyPr>
          <a:lstStyle/>
          <a:p>
            <a:pPr eaLnBrk="1" hangingPunct="1"/>
            <a:r>
              <a:rPr lang="en-US" dirty="0" err="1">
                <a:latin typeface="Consolas" panose="020B0609020204030204" pitchFamily="49" charset="0"/>
              </a:rPr>
              <a:t>MPI_Reduce</a:t>
            </a:r>
            <a:r>
              <a:rPr lang="en-US" dirty="0"/>
              <a:t>, </a:t>
            </a:r>
            <a:r>
              <a:rPr lang="en-US" dirty="0" err="1">
                <a:latin typeface="Consolas" panose="020B0609020204030204" pitchFamily="49" charset="0"/>
              </a:rPr>
              <a:t>MPI_Allreduce</a:t>
            </a:r>
            <a:endParaRPr lang="en-US" dirty="0">
              <a:latin typeface="Consolas" panose="020B0609020204030204"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1987" name="Rectangle 3"/>
          <p:cNvSpPr>
            <a:spLocks noGrp="1" noChangeArrowheads="1"/>
          </p:cNvSpPr>
          <p:nvPr>
            <p:ph type="body" idx="4294967295"/>
          </p:nvPr>
        </p:nvSpPr>
        <p:spPr>
          <a:xfrm>
            <a:off x="498349" y="1600200"/>
            <a:ext cx="11693652" cy="1897379"/>
          </a:xfrm>
        </p:spPr>
        <p:txBody>
          <a:bodyPr/>
          <a:lstStyle/>
          <a:p>
            <a:pPr eaLnBrk="1" hangingPunct="1">
              <a:lnSpc>
                <a:spcPct val="90000"/>
              </a:lnSpc>
            </a:pPr>
            <a:r>
              <a:rPr lang="en-US" dirty="0" err="1">
                <a:solidFill>
                  <a:srgbClr val="0070C0"/>
                </a:solidFill>
                <a:latin typeface="Consolas" pitchFamily="49" charset="0"/>
                <a:cs typeface="Consolas" pitchFamily="49" charset="0"/>
              </a:rPr>
              <a:t>MPI_Reduce</a:t>
            </a:r>
            <a:r>
              <a:rPr lang="en-US" dirty="0"/>
              <a:t>: result is collected by the root only </a:t>
            </a:r>
          </a:p>
          <a:p>
            <a:pPr lvl="1" eaLnBrk="1" hangingPunct="1">
              <a:lnSpc>
                <a:spcPct val="90000"/>
              </a:lnSpc>
            </a:pPr>
            <a:r>
              <a:rPr lang="en-US" dirty="0"/>
              <a:t>The operation is applied element-wise for each element of the input arrays on each processor</a:t>
            </a:r>
          </a:p>
          <a:p>
            <a:pPr lvl="1" eaLnBrk="1" hangingPunct="1">
              <a:lnSpc>
                <a:spcPct val="90000"/>
              </a:lnSpc>
            </a:pPr>
            <a:endParaRPr lang="en-US" dirty="0"/>
          </a:p>
          <a:p>
            <a:pPr eaLnBrk="1" hangingPunct="1">
              <a:lnSpc>
                <a:spcPct val="90000"/>
              </a:lnSpc>
            </a:pPr>
            <a:r>
              <a:rPr lang="en-US" dirty="0" err="1">
                <a:solidFill>
                  <a:srgbClr val="0070C0"/>
                </a:solidFill>
                <a:latin typeface="Consolas" pitchFamily="49" charset="0"/>
                <a:cs typeface="Consolas" pitchFamily="49" charset="0"/>
              </a:rPr>
              <a:t>MPI_Allreduce</a:t>
            </a:r>
            <a:r>
              <a:rPr lang="en-US" dirty="0"/>
              <a:t>: result is sent out to all ranks in the communicator</a:t>
            </a:r>
          </a:p>
        </p:txBody>
      </p:sp>
      <p:sp>
        <p:nvSpPr>
          <p:cNvPr id="41989" name="Text Box 5"/>
          <p:cNvSpPr txBox="1">
            <a:spLocks noChangeArrowheads="1"/>
          </p:cNvSpPr>
          <p:nvPr/>
        </p:nvSpPr>
        <p:spPr bwMode="auto">
          <a:xfrm>
            <a:off x="4114800" y="5040868"/>
            <a:ext cx="1355436" cy="369332"/>
          </a:xfrm>
          <a:prstGeom prst="rect">
            <a:avLst/>
          </a:prstGeom>
          <a:solidFill>
            <a:schemeClr val="folHlink">
              <a:alpha val="21176"/>
            </a:schemeClr>
          </a:solidFill>
          <a:ln w="28575">
            <a:solidFill>
              <a:schemeClr val="folHlink"/>
            </a:solidFill>
            <a:miter lim="800000"/>
            <a:headEnd/>
            <a:tailEnd/>
          </a:ln>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Times New Roman" pitchFamily="18" charset="0"/>
              </a:rPr>
              <a:t>output array</a:t>
            </a:r>
          </a:p>
        </p:txBody>
      </p:sp>
      <p:cxnSp>
        <p:nvCxnSpPr>
          <p:cNvPr id="41991" name="AutoShape 7"/>
          <p:cNvCxnSpPr>
            <a:cxnSpLocks noChangeShapeType="1"/>
            <a:stCxn id="38" idx="2"/>
            <a:endCxn id="41989" idx="0"/>
          </p:cNvCxnSpPr>
          <p:nvPr/>
        </p:nvCxnSpPr>
        <p:spPr bwMode="auto">
          <a:xfrm>
            <a:off x="4020678" y="4587168"/>
            <a:ext cx="771840" cy="4537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
        <p:nvSpPr>
          <p:cNvPr id="41992" name="Text Box 8"/>
          <p:cNvSpPr txBox="1">
            <a:spLocks noChangeArrowheads="1"/>
          </p:cNvSpPr>
          <p:nvPr/>
        </p:nvSpPr>
        <p:spPr bwMode="auto">
          <a:xfrm>
            <a:off x="2667000" y="5040868"/>
            <a:ext cx="1209562" cy="369332"/>
          </a:xfrm>
          <a:prstGeom prst="rect">
            <a:avLst/>
          </a:prstGeom>
          <a:solidFill>
            <a:schemeClr val="folHlink">
              <a:alpha val="21176"/>
            </a:schemeClr>
          </a:solidFill>
          <a:ln w="28575">
            <a:solidFill>
              <a:schemeClr val="folHlink"/>
            </a:solidFill>
            <a:miter lim="800000"/>
            <a:headEnd/>
            <a:tailEnd/>
          </a:ln>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input array</a:t>
            </a:r>
          </a:p>
        </p:txBody>
      </p:sp>
      <p:cxnSp>
        <p:nvCxnSpPr>
          <p:cNvPr id="41994" name="AutoShape 10"/>
          <p:cNvCxnSpPr>
            <a:cxnSpLocks noChangeShapeType="1"/>
            <a:stCxn id="37" idx="2"/>
            <a:endCxn id="41992" idx="0"/>
          </p:cNvCxnSpPr>
          <p:nvPr/>
        </p:nvCxnSpPr>
        <p:spPr bwMode="auto">
          <a:xfrm flipH="1">
            <a:off x="3271782" y="4587168"/>
            <a:ext cx="322939" cy="4537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
        <p:nvSpPr>
          <p:cNvPr id="41995" name="Text Box 11"/>
          <p:cNvSpPr txBox="1">
            <a:spLocks noChangeArrowheads="1"/>
          </p:cNvSpPr>
          <p:nvPr/>
        </p:nvSpPr>
        <p:spPr bwMode="auto">
          <a:xfrm>
            <a:off x="5715001" y="5040868"/>
            <a:ext cx="1058495" cy="369332"/>
          </a:xfrm>
          <a:prstGeom prst="rect">
            <a:avLst/>
          </a:prstGeom>
          <a:solidFill>
            <a:schemeClr val="folHlink">
              <a:alpha val="21176"/>
            </a:schemeClr>
          </a:solidFill>
          <a:ln w="28575">
            <a:solidFill>
              <a:schemeClr val="folHlink"/>
            </a:solidFill>
            <a:miter lim="800000"/>
            <a:headEnd/>
            <a:tailEnd/>
          </a:ln>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Times New Roman" pitchFamily="18" charset="0"/>
              </a:rPr>
              <a:t>array size</a:t>
            </a:r>
          </a:p>
        </p:txBody>
      </p:sp>
      <p:sp>
        <p:nvSpPr>
          <p:cNvPr id="41996" name="Rectangle 12"/>
          <p:cNvSpPr>
            <a:spLocks noChangeArrowheads="1"/>
          </p:cNvSpPr>
          <p:nvPr/>
        </p:nvSpPr>
        <p:spPr bwMode="auto">
          <a:xfrm>
            <a:off x="4245551" y="4206168"/>
            <a:ext cx="438149" cy="381000"/>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1997" name="AutoShape 13"/>
          <p:cNvCxnSpPr>
            <a:cxnSpLocks noChangeShapeType="1"/>
            <a:stCxn id="41996" idx="2"/>
            <a:endCxn id="41995" idx="0"/>
          </p:cNvCxnSpPr>
          <p:nvPr/>
        </p:nvCxnSpPr>
        <p:spPr bwMode="auto">
          <a:xfrm>
            <a:off x="4464626" y="4587168"/>
            <a:ext cx="1779623" cy="4537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
        <p:nvSpPr>
          <p:cNvPr id="41998" name="Text Box 14"/>
          <p:cNvSpPr txBox="1">
            <a:spLocks noChangeArrowheads="1"/>
          </p:cNvSpPr>
          <p:nvPr/>
        </p:nvSpPr>
        <p:spPr bwMode="auto">
          <a:xfrm>
            <a:off x="7646692" y="5040868"/>
            <a:ext cx="582211" cy="369332"/>
          </a:xfrm>
          <a:prstGeom prst="rect">
            <a:avLst/>
          </a:prstGeom>
          <a:solidFill>
            <a:srgbClr val="00B228">
              <a:alpha val="21176"/>
            </a:srgbClr>
          </a:solidFill>
          <a:ln w="28575">
            <a:solidFill>
              <a:srgbClr val="00B228"/>
            </a:solidFill>
            <a:miter lim="800000"/>
            <a:headEnd/>
            <a:tailEnd/>
          </a:ln>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Times New Roman" pitchFamily="18" charset="0"/>
              </a:rPr>
              <a:t>root</a:t>
            </a:r>
          </a:p>
        </p:txBody>
      </p:sp>
      <p:cxnSp>
        <p:nvCxnSpPr>
          <p:cNvPr id="42000" name="AutoShape 16"/>
          <p:cNvCxnSpPr>
            <a:cxnSpLocks noChangeShapeType="1"/>
            <a:stCxn id="40" idx="2"/>
            <a:endCxn id="41998" idx="0"/>
          </p:cNvCxnSpPr>
          <p:nvPr/>
        </p:nvCxnSpPr>
        <p:spPr bwMode="auto">
          <a:xfrm>
            <a:off x="7119015" y="4597332"/>
            <a:ext cx="818782" cy="443536"/>
          </a:xfrm>
          <a:prstGeom prst="straightConnector1">
            <a:avLst/>
          </a:prstGeom>
          <a:noFill/>
          <a:ln w="25400">
            <a:solidFill>
              <a:srgbClr val="00B228"/>
            </a:solidFill>
            <a:miter lim="800000"/>
            <a:headEnd/>
            <a:tailEnd/>
          </a:ln>
          <a:extLst>
            <a:ext uri="{909E8E84-426E-40DD-AFC4-6F175D3DCCD1}">
              <a14:hiddenFill xmlns:a14="http://schemas.microsoft.com/office/drawing/2010/main">
                <a:noFill/>
              </a14:hiddenFill>
            </a:ext>
          </a:extLst>
        </p:spPr>
      </p:cxnSp>
      <p:cxnSp>
        <p:nvCxnSpPr>
          <p:cNvPr id="42005" name="AutoShape 21"/>
          <p:cNvCxnSpPr>
            <a:cxnSpLocks noChangeShapeType="1"/>
            <a:stCxn id="44" idx="0"/>
            <a:endCxn id="41992" idx="2"/>
          </p:cNvCxnSpPr>
          <p:nvPr/>
        </p:nvCxnSpPr>
        <p:spPr bwMode="auto">
          <a:xfrm flipH="1" flipV="1">
            <a:off x="3271781" y="5410200"/>
            <a:ext cx="681094" cy="3429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cxnSp>
        <p:nvCxnSpPr>
          <p:cNvPr id="42006" name="AutoShape 22"/>
          <p:cNvCxnSpPr>
            <a:cxnSpLocks noChangeShapeType="1"/>
            <a:stCxn id="45" idx="0"/>
            <a:endCxn id="41989" idx="2"/>
          </p:cNvCxnSpPr>
          <p:nvPr/>
        </p:nvCxnSpPr>
        <p:spPr bwMode="auto">
          <a:xfrm flipV="1">
            <a:off x="4378834" y="5410200"/>
            <a:ext cx="413685" cy="3429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cxnSp>
        <p:nvCxnSpPr>
          <p:cNvPr id="42007" name="AutoShape 23"/>
          <p:cNvCxnSpPr>
            <a:cxnSpLocks noChangeShapeType="1"/>
            <a:stCxn id="43" idx="0"/>
            <a:endCxn id="41995" idx="2"/>
          </p:cNvCxnSpPr>
          <p:nvPr/>
        </p:nvCxnSpPr>
        <p:spPr bwMode="auto">
          <a:xfrm flipV="1">
            <a:off x="4822780" y="5410200"/>
            <a:ext cx="1421468" cy="3429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
        <p:nvSpPr>
          <p:cNvPr id="25" name="Rectangle 24"/>
          <p:cNvSpPr/>
          <p:nvPr/>
        </p:nvSpPr>
        <p:spPr>
          <a:xfrm>
            <a:off x="38307" y="6582489"/>
            <a:ext cx="124906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Credit: Allan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Snavely</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12"/>
          <p:cNvSpPr>
            <a:spLocks noChangeArrowheads="1"/>
          </p:cNvSpPr>
          <p:nvPr/>
        </p:nvSpPr>
        <p:spPr bwMode="auto">
          <a:xfrm>
            <a:off x="3375646" y="4206168"/>
            <a:ext cx="438149" cy="381000"/>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Rectangle 12"/>
          <p:cNvSpPr>
            <a:spLocks noChangeArrowheads="1"/>
          </p:cNvSpPr>
          <p:nvPr/>
        </p:nvSpPr>
        <p:spPr bwMode="auto">
          <a:xfrm>
            <a:off x="3801604" y="4206168"/>
            <a:ext cx="438149" cy="381000"/>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Rectangle 12"/>
          <p:cNvSpPr>
            <a:spLocks noChangeArrowheads="1"/>
          </p:cNvSpPr>
          <p:nvPr/>
        </p:nvSpPr>
        <p:spPr bwMode="auto">
          <a:xfrm>
            <a:off x="6899941" y="4216332"/>
            <a:ext cx="438149" cy="381000"/>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Rectangle 12"/>
          <p:cNvSpPr>
            <a:spLocks noChangeArrowheads="1"/>
          </p:cNvSpPr>
          <p:nvPr/>
        </p:nvSpPr>
        <p:spPr bwMode="auto">
          <a:xfrm>
            <a:off x="4603706" y="5753100"/>
            <a:ext cx="438149" cy="381000"/>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Rectangle 12"/>
          <p:cNvSpPr>
            <a:spLocks noChangeArrowheads="1"/>
          </p:cNvSpPr>
          <p:nvPr/>
        </p:nvSpPr>
        <p:spPr bwMode="auto">
          <a:xfrm>
            <a:off x="3733801" y="5753100"/>
            <a:ext cx="438149" cy="381000"/>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Rectangle 12"/>
          <p:cNvSpPr>
            <a:spLocks noChangeArrowheads="1"/>
          </p:cNvSpPr>
          <p:nvPr/>
        </p:nvSpPr>
        <p:spPr bwMode="auto">
          <a:xfrm>
            <a:off x="4159759" y="5753100"/>
            <a:ext cx="438149" cy="381000"/>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271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9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0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0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00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00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0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1" grpId="0"/>
      <p:bldP spid="41989" grpId="0" animBg="1"/>
      <p:bldP spid="41992" grpId="0" animBg="1"/>
      <p:bldP spid="41995" grpId="0" animBg="1"/>
      <p:bldP spid="41996" grpId="0" animBg="1"/>
      <p:bldP spid="41998" grpId="0" animBg="1"/>
      <p:bldP spid="37" grpId="0" animBg="1"/>
      <p:bldP spid="38" grpId="0" animBg="1"/>
      <p:bldP spid="40" grpId="0" animBg="1"/>
      <p:bldP spid="43" grpId="0" animBg="1"/>
      <p:bldP spid="44" grpId="0" animBg="1"/>
      <p:bldP spid="4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44" name="Rectangle 144"/>
          <p:cNvSpPr>
            <a:spLocks noGrp="1" noChangeArrowheads="1"/>
          </p:cNvSpPr>
          <p:nvPr>
            <p:ph type="title"/>
          </p:nvPr>
        </p:nvSpPr>
        <p:spPr/>
        <p:txBody>
          <a:bodyPr>
            <a:normAutofit/>
          </a:bodyPr>
          <a:lstStyle/>
          <a:p>
            <a:r>
              <a:rPr lang="en-US" dirty="0" err="1">
                <a:latin typeface="Consolas" panose="020B0609020204030204" pitchFamily="49" charset="0"/>
              </a:rPr>
              <a:t>MPI_Allreduce</a:t>
            </a:r>
            <a:endParaRPr lang="en-US" dirty="0">
              <a:latin typeface="Consolas" panose="020B0609020204030204" pitchFamily="49" charset="0"/>
            </a:endParaRPr>
          </a:p>
        </p:txBody>
      </p:sp>
      <p:sp>
        <p:nvSpPr>
          <p:cNvPr id="22"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51521" name="Group 321"/>
          <p:cNvGraphicFramePr>
            <a:graphicFrameLocks noGrp="1"/>
          </p:cNvGraphicFramePr>
          <p:nvPr>
            <p:ph sz="quarter" idx="4294967295"/>
          </p:nvPr>
        </p:nvGraphicFramePr>
        <p:xfrm>
          <a:off x="6274894" y="3360186"/>
          <a:ext cx="4343400" cy="1981200"/>
        </p:xfrm>
        <a:graphic>
          <a:graphicData uri="http://schemas.openxmlformats.org/drawingml/2006/table">
            <a:tbl>
              <a:tblPr/>
              <a:tblGrid>
                <a:gridCol w="1450975">
                  <a:extLst>
                    <a:ext uri="{9D8B030D-6E8A-4147-A177-3AD203B41FA5}">
                      <a16:colId xmlns:a16="http://schemas.microsoft.com/office/drawing/2014/main" val="20000"/>
                    </a:ext>
                  </a:extLst>
                </a:gridCol>
                <a:gridCol w="1446213">
                  <a:extLst>
                    <a:ext uri="{9D8B030D-6E8A-4147-A177-3AD203B41FA5}">
                      <a16:colId xmlns:a16="http://schemas.microsoft.com/office/drawing/2014/main" val="20001"/>
                    </a:ext>
                  </a:extLst>
                </a:gridCol>
                <a:gridCol w="1446212">
                  <a:extLst>
                    <a:ext uri="{9D8B030D-6E8A-4147-A177-3AD203B41FA5}">
                      <a16:colId xmlns:a16="http://schemas.microsoft.com/office/drawing/2014/main" val="20002"/>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A0+A1+A2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00000"/>
                          </a:solidFill>
                          <a:effectLst/>
                          <a:latin typeface="Times New Roman" pitchFamily="80" charset="0"/>
                          <a:cs typeface="Arial" charset="0"/>
                        </a:rPr>
                        <a:t>B0+B1+B2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C0+C1+C2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00000"/>
                          </a:solidFill>
                          <a:effectLst/>
                          <a:latin typeface="Times New Roman" pitchFamily="80" charset="0"/>
                          <a:cs typeface="Arial" charset="0"/>
                        </a:rPr>
                        <a:t>A0+A1+A2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00000"/>
                          </a:solidFill>
                          <a:effectLst/>
                          <a:latin typeface="Times New Roman" pitchFamily="80" charset="0"/>
                          <a:cs typeface="Arial" charset="0"/>
                        </a:rPr>
                        <a:t>B0+B1+B2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00000"/>
                          </a:solidFill>
                          <a:effectLst/>
                          <a:latin typeface="Times New Roman" pitchFamily="80" charset="0"/>
                          <a:cs typeface="Arial" charset="0"/>
                        </a:rPr>
                        <a:t>C0+C1+C2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00000"/>
                          </a:solidFill>
                          <a:effectLst/>
                          <a:latin typeface="Times New Roman" pitchFamily="80" charset="0"/>
                          <a:cs typeface="Arial" charset="0"/>
                        </a:rPr>
                        <a:t>A0+A1+A2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00000"/>
                          </a:solidFill>
                          <a:effectLst/>
                          <a:latin typeface="Times New Roman" pitchFamily="80" charset="0"/>
                          <a:cs typeface="Arial" charset="0"/>
                        </a:rPr>
                        <a:t>B0+B1+B2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C0+C1+C2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1519" name="Group 319"/>
          <p:cNvGraphicFramePr>
            <a:graphicFrameLocks noGrp="1"/>
          </p:cNvGraphicFramePr>
          <p:nvPr>
            <p:ph sz="quarter" idx="4294967295"/>
          </p:nvPr>
        </p:nvGraphicFramePr>
        <p:xfrm>
          <a:off x="2499946" y="3360186"/>
          <a:ext cx="2438400" cy="1981200"/>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A0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B0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C0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A1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B1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C1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A2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80" charset="0"/>
                          <a:cs typeface="Arial" charset="0"/>
                        </a:rPr>
                        <a:t>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535" name="Line 335"/>
          <p:cNvSpPr>
            <a:spLocks noChangeShapeType="1"/>
          </p:cNvSpPr>
          <p:nvPr/>
        </p:nvSpPr>
        <p:spPr bwMode="auto">
          <a:xfrm>
            <a:off x="5263466" y="4446798"/>
            <a:ext cx="609600" cy="0"/>
          </a:xfrm>
          <a:prstGeom prst="line">
            <a:avLst/>
          </a:prstGeom>
          <a:noFill/>
          <a:ln w="47625"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37" name="Text Box 337"/>
          <p:cNvSpPr txBox="1">
            <a:spLocks noChangeArrowheads="1"/>
          </p:cNvSpPr>
          <p:nvPr/>
        </p:nvSpPr>
        <p:spPr bwMode="auto">
          <a:xfrm>
            <a:off x="5034867" y="3968262"/>
            <a:ext cx="1089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Allreduce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Box 54"/>
          <p:cNvSpPr txBox="1">
            <a:spLocks noChangeArrowheads="1"/>
          </p:cNvSpPr>
          <p:nvPr/>
        </p:nvSpPr>
        <p:spPr bwMode="auto">
          <a:xfrm rot="16200000">
            <a:off x="1708917" y="3665831"/>
            <a:ext cx="11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processes</a:t>
            </a:r>
          </a:p>
        </p:txBody>
      </p:sp>
      <p:sp>
        <p:nvSpPr>
          <p:cNvPr id="12" name="Line 55"/>
          <p:cNvSpPr>
            <a:spLocks noChangeShapeType="1"/>
          </p:cNvSpPr>
          <p:nvPr/>
        </p:nvSpPr>
        <p:spPr bwMode="auto">
          <a:xfrm>
            <a:off x="2336454" y="4679172"/>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p:cNvSpPr/>
          <p:nvPr/>
        </p:nvSpPr>
        <p:spPr>
          <a:xfrm>
            <a:off x="66832" y="6642556"/>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grpSp>
        <p:nvGrpSpPr>
          <p:cNvPr id="16" name="Group 15"/>
          <p:cNvGrpSpPr/>
          <p:nvPr/>
        </p:nvGrpSpPr>
        <p:grpSpPr>
          <a:xfrm>
            <a:off x="6469966" y="2839656"/>
            <a:ext cx="2895600" cy="369332"/>
            <a:chOff x="990600" y="2362200"/>
            <a:chExt cx="2895600" cy="369332"/>
          </a:xfrm>
        </p:grpSpPr>
        <p:sp>
          <p:nvSpPr>
            <p:cNvPr id="17" name="Text Box 69"/>
            <p:cNvSpPr txBox="1">
              <a:spLocks noChangeArrowheads="1"/>
            </p:cNvSpPr>
            <p:nvPr/>
          </p:nvSpPr>
          <p:spPr bwMode="auto">
            <a:xfrm>
              <a:off x="990600" y="2362200"/>
              <a:ext cx="1365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(buffer)</a:t>
              </a:r>
            </a:p>
          </p:txBody>
        </p:sp>
        <p:sp>
          <p:nvSpPr>
            <p:cNvPr id="18" name="Line 71"/>
            <p:cNvSpPr>
              <a:spLocks noChangeShapeType="1"/>
            </p:cNvSpPr>
            <p:nvPr/>
          </p:nvSpPr>
          <p:spPr bwMode="auto">
            <a:xfrm>
              <a:off x="2514600" y="2590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p:cNvGrpSpPr/>
          <p:nvPr/>
        </p:nvGrpSpPr>
        <p:grpSpPr>
          <a:xfrm>
            <a:off x="2583766" y="2859052"/>
            <a:ext cx="2451100" cy="369332"/>
            <a:chOff x="990600" y="2362200"/>
            <a:chExt cx="2451100" cy="369332"/>
          </a:xfrm>
        </p:grpSpPr>
        <p:sp>
          <p:nvSpPr>
            <p:cNvPr id="20" name="Text Box 69"/>
            <p:cNvSpPr txBox="1">
              <a:spLocks noChangeArrowheads="1"/>
            </p:cNvSpPr>
            <p:nvPr/>
          </p:nvSpPr>
          <p:spPr bwMode="auto">
            <a:xfrm>
              <a:off x="990600" y="2362200"/>
              <a:ext cx="1365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(buffer)</a:t>
              </a:r>
            </a:p>
          </p:txBody>
        </p:sp>
        <p:sp>
          <p:nvSpPr>
            <p:cNvPr id="21" name="Line 71"/>
            <p:cNvSpPr>
              <a:spLocks noChangeShapeType="1"/>
            </p:cNvSpPr>
            <p:nvPr/>
          </p:nvSpPr>
          <p:spPr bwMode="auto">
            <a:xfrm>
              <a:off x="2514600" y="2590800"/>
              <a:ext cx="927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Group 3"/>
          <p:cNvGrpSpPr/>
          <p:nvPr/>
        </p:nvGrpSpPr>
        <p:grpSpPr>
          <a:xfrm>
            <a:off x="264779" y="886016"/>
            <a:ext cx="3562303" cy="1329051"/>
            <a:chOff x="8367771" y="5020893"/>
            <a:chExt cx="3562303" cy="1329051"/>
          </a:xfrm>
        </p:grpSpPr>
        <p:pic>
          <p:nvPicPr>
            <p:cNvPr id="2" name="Picture 1"/>
            <p:cNvPicPr>
              <a:picLocks noChangeAspect="1"/>
            </p:cNvPicPr>
            <p:nvPr/>
          </p:nvPicPr>
          <p:blipFill>
            <a:blip r:embed="rId3"/>
            <a:stretch>
              <a:fillRect/>
            </a:stretch>
          </p:blipFill>
          <p:spPr>
            <a:xfrm>
              <a:off x="8367771" y="5282503"/>
              <a:ext cx="3562303" cy="1067441"/>
            </a:xfrm>
            <a:prstGeom prst="rect">
              <a:avLst/>
            </a:prstGeom>
          </p:spPr>
        </p:pic>
        <p:sp>
          <p:nvSpPr>
            <p:cNvPr id="3" name="Rectangle 2"/>
            <p:cNvSpPr/>
            <p:nvPr/>
          </p:nvSpPr>
          <p:spPr>
            <a:xfrm>
              <a:off x="8367771" y="5020893"/>
              <a:ext cx="1980029"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Here’s what </a:t>
              </a:r>
              <a:r>
                <a:rPr kumimoji="0" lang="en-US" sz="11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MPI_Reduce</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does</a:t>
              </a:r>
            </a:p>
          </p:txBody>
        </p:sp>
      </p:grpSp>
    </p:spTree>
    <p:extLst>
      <p:ext uri="{BB962C8B-B14F-4D97-AF65-F5344CB8AC3E}">
        <p14:creationId xmlns:p14="http://schemas.microsoft.com/office/powerpoint/2010/main" val="25419240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err="1">
                <a:latin typeface="Consolas" panose="020B0609020204030204" pitchFamily="49" charset="0"/>
              </a:rPr>
              <a:t>MPI_Allreduce</a:t>
            </a:r>
            <a:endParaRPr lang="en-US" dirty="0">
              <a:latin typeface="Consolas" panose="020B0609020204030204" pitchFamily="49" charset="0"/>
            </a:endParaRPr>
          </a:p>
        </p:txBody>
      </p:sp>
      <p:sp>
        <p:nvSpPr>
          <p:cNvPr id="5"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3011" name="Rectangle 3"/>
          <p:cNvSpPr>
            <a:spLocks noGrp="1" noChangeArrowheads="1"/>
          </p:cNvSpPr>
          <p:nvPr>
            <p:ph type="body" idx="4294967295"/>
          </p:nvPr>
        </p:nvSpPr>
        <p:spPr>
          <a:xfrm>
            <a:off x="1517904" y="3003762"/>
            <a:ext cx="8763000" cy="2852738"/>
          </a:xfrm>
        </p:spPr>
        <p:txBody>
          <a:bodyPr/>
          <a:lstStyle/>
          <a:p>
            <a:pPr lvl="1"/>
            <a:r>
              <a:rPr lang="en-US" sz="2400" dirty="0"/>
              <a:t>IN      </a:t>
            </a:r>
            <a:r>
              <a:rPr lang="en-US" sz="2400" dirty="0" err="1">
                <a:solidFill>
                  <a:srgbClr val="0070C0"/>
                </a:solidFill>
                <a:latin typeface="Consolas" pitchFamily="49" charset="0"/>
                <a:cs typeface="Consolas" pitchFamily="49" charset="0"/>
              </a:rPr>
              <a:t>sendbuf</a:t>
            </a:r>
            <a:r>
              <a:rPr lang="en-US" sz="2400" dirty="0"/>
              <a:t>    (address of send buffer)</a:t>
            </a:r>
          </a:p>
          <a:p>
            <a:pPr lvl="1"/>
            <a:r>
              <a:rPr lang="en-US" sz="2400" dirty="0"/>
              <a:t>OUT  </a:t>
            </a:r>
            <a:r>
              <a:rPr lang="en-US" sz="2400" dirty="0" err="1">
                <a:solidFill>
                  <a:srgbClr val="0070C0"/>
                </a:solidFill>
                <a:latin typeface="Consolas" pitchFamily="49" charset="0"/>
                <a:cs typeface="Consolas" pitchFamily="49" charset="0"/>
              </a:rPr>
              <a:t>recvbuf</a:t>
            </a:r>
            <a:r>
              <a:rPr lang="en-US" sz="2400" dirty="0"/>
              <a:t>    (address of receive buffer)</a:t>
            </a:r>
          </a:p>
          <a:p>
            <a:pPr lvl="1"/>
            <a:r>
              <a:rPr lang="en-US" sz="2400" dirty="0"/>
              <a:t>IN      </a:t>
            </a:r>
            <a:r>
              <a:rPr lang="en-US" sz="2400" dirty="0">
                <a:solidFill>
                  <a:srgbClr val="0070C0"/>
                </a:solidFill>
                <a:latin typeface="Consolas" pitchFamily="49" charset="0"/>
                <a:cs typeface="Consolas" pitchFamily="49" charset="0"/>
              </a:rPr>
              <a:t>count</a:t>
            </a:r>
            <a:r>
              <a:rPr lang="en-US" sz="2400" dirty="0"/>
              <a:t>         (number of elements in send buffer)</a:t>
            </a:r>
          </a:p>
          <a:p>
            <a:pPr lvl="1"/>
            <a:r>
              <a:rPr lang="en-US" sz="2400" dirty="0"/>
              <a:t>IN      </a:t>
            </a:r>
            <a:r>
              <a:rPr lang="en-US" sz="2400" dirty="0" err="1">
                <a:solidFill>
                  <a:srgbClr val="0070C0"/>
                </a:solidFill>
                <a:latin typeface="Consolas" pitchFamily="49" charset="0"/>
                <a:cs typeface="Consolas" pitchFamily="49" charset="0"/>
              </a:rPr>
              <a:t>datatype</a:t>
            </a:r>
            <a:r>
              <a:rPr lang="en-US" sz="2400" dirty="0"/>
              <a:t>  (data type of elements in send buffer)</a:t>
            </a:r>
          </a:p>
          <a:p>
            <a:pPr lvl="1"/>
            <a:r>
              <a:rPr lang="en-US" sz="2400" dirty="0"/>
              <a:t>IN      </a:t>
            </a:r>
            <a:r>
              <a:rPr lang="en-US" sz="2400" dirty="0">
                <a:solidFill>
                  <a:srgbClr val="0070C0"/>
                </a:solidFill>
                <a:latin typeface="Consolas" pitchFamily="49" charset="0"/>
                <a:cs typeface="Consolas" pitchFamily="49" charset="0"/>
              </a:rPr>
              <a:t>op</a:t>
            </a:r>
            <a:r>
              <a:rPr lang="en-US" sz="2400" dirty="0"/>
              <a:t>                (reduce operation)</a:t>
            </a:r>
          </a:p>
          <a:p>
            <a:pPr lvl="1"/>
            <a:r>
              <a:rPr lang="en-US" sz="2400" dirty="0"/>
              <a:t>IN      </a:t>
            </a:r>
            <a:r>
              <a:rPr lang="en-US" sz="2400" dirty="0" err="1">
                <a:solidFill>
                  <a:srgbClr val="0070C0"/>
                </a:solidFill>
                <a:latin typeface="Consolas" pitchFamily="49" charset="0"/>
                <a:cs typeface="Consolas" pitchFamily="49" charset="0"/>
              </a:rPr>
              <a:t>cmm</a:t>
            </a:r>
            <a:r>
              <a:rPr lang="en-US" sz="2400" dirty="0"/>
              <a:t>              (communicator)</a:t>
            </a:r>
          </a:p>
        </p:txBody>
      </p:sp>
      <p:sp>
        <p:nvSpPr>
          <p:cNvPr id="2" name="Rectangle 1"/>
          <p:cNvSpPr/>
          <p:nvPr/>
        </p:nvSpPr>
        <p:spPr>
          <a:xfrm>
            <a:off x="50292" y="1999566"/>
            <a:ext cx="12083796" cy="338554"/>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395538" algn="l"/>
              </a:tabLst>
              <a:defRPr/>
            </a:pP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MPI_Allreduce</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sendbuf</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recvbuf</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count, </a:t>
            </a:r>
            <a:r>
              <a:rPr kumimoji="0" lang="en-US" sz="16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datatype, </a:t>
            </a:r>
            <a:r>
              <a:rPr kumimoji="0" lang="en-US" sz="16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MPI_Op</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op, </a:t>
            </a:r>
            <a:r>
              <a:rPr kumimoji="0" lang="en-US" sz="16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cmm</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6" name="Rectangle 3"/>
          <p:cNvSpPr txBox="1">
            <a:spLocks noChangeArrowheads="1"/>
          </p:cNvSpPr>
          <p:nvPr/>
        </p:nvSpPr>
        <p:spPr>
          <a:xfrm>
            <a:off x="375444" y="1472635"/>
            <a:ext cx="7935912" cy="288728"/>
          </a:xfrm>
          <a:prstGeom prst="rect">
            <a:avLst/>
          </a:prstGeom>
          <a:ln>
            <a:noFill/>
          </a:ln>
        </p:spPr>
        <p:txBody>
          <a:bodyPr vert="horz" lIns="36000" tIns="36000" rIns="3600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01700" rtl="0" eaLnBrk="1" fontAlgn="auto" latinLnBrk="0" hangingPunct="1">
              <a:lnSpc>
                <a:spcPct val="80000"/>
              </a:lnSpc>
              <a:spcBef>
                <a:spcPts val="1000"/>
              </a:spcBef>
              <a:spcAft>
                <a:spcPts val="0"/>
              </a:spcAft>
              <a:buClrTx/>
              <a:buSzTx/>
              <a:buFont typeface="Arial" panose="020B0604020202020204" pitchFamily="34" charset="0"/>
              <a:buChar char="•"/>
              <a:tabLst>
                <a:tab pos="1244600" algn="l"/>
                <a:tab pos="1714500" algn="l"/>
                <a:tab pos="2692400" algn="l"/>
                <a:tab pos="2717800" algn="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Function prototype</a:t>
            </a:r>
          </a:p>
        </p:txBody>
      </p:sp>
    </p:spTree>
    <p:extLst>
      <p:ext uri="{BB962C8B-B14F-4D97-AF65-F5344CB8AC3E}">
        <p14:creationId xmlns:p14="http://schemas.microsoft.com/office/powerpoint/2010/main" val="2282343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p:cNvSpPr txBox="1">
            <a:spLocks noChangeArrowheads="1"/>
          </p:cNvSpPr>
          <p:nvPr/>
        </p:nvSpPr>
        <p:spPr bwMode="auto">
          <a:xfrm>
            <a:off x="1889126" y="57467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Rectangle 1"/>
          <p:cNvSpPr/>
          <p:nvPr/>
        </p:nvSpPr>
        <p:spPr>
          <a:xfrm>
            <a:off x="172107" y="1673353"/>
            <a:ext cx="7973169" cy="4185761"/>
          </a:xfrm>
          <a:prstGeom prst="rect">
            <a:avLst/>
          </a:prstGeom>
          <a:solidFill>
            <a:schemeClr val="bg1">
              <a:lumMod val="95000"/>
            </a:schemeClr>
          </a:solidFill>
          <a:ln>
            <a:noFill/>
          </a:ln>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&lt;</a:t>
            </a:r>
            <a:r>
              <a:rPr kumimoji="0" lang="en-US" sz="1400" b="0" i="0" u="none" strike="noStrike" kern="1200" cap="none" spc="0" normalizeH="0" baseline="0" noProof="0" dirty="0" err="1">
                <a:ln>
                  <a:noFill/>
                </a:ln>
                <a:solidFill>
                  <a:srgbClr val="A31515"/>
                </a:solidFill>
                <a:effectLst/>
                <a:uLnTx/>
                <a:uFillTx/>
                <a:latin typeface="Consolas"/>
                <a:ea typeface="+mn-ea"/>
                <a:cs typeface="Consolas" pitchFamily="49" charset="0"/>
              </a:rPr>
              <a:t>mpi.h</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&lt;</a:t>
            </a:r>
            <a:r>
              <a:rPr kumimoji="0" lang="en-US" sz="1400" b="0" i="0" u="none" strike="noStrike" kern="1200" cap="none" spc="0" normalizeH="0" baseline="0" noProof="0" dirty="0" err="1">
                <a:ln>
                  <a:noFill/>
                </a:ln>
                <a:solidFill>
                  <a:srgbClr val="A31515"/>
                </a:solidFill>
                <a:effectLst/>
                <a:uLnTx/>
                <a:uFillTx/>
                <a:latin typeface="Consolas"/>
                <a:ea typeface="+mn-ea"/>
                <a:cs typeface="Consolas" pitchFamily="49" charset="0"/>
              </a:rPr>
              <a:t>cstdio</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main(</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argc</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char</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argv</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nprocs</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gsum</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gmax</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gmin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MPI_Init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MPI_Comm_size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nprocs</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MPI_Comm_rank</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MPI_Allreduce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(&amp;</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gsum</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1</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MPI_SUM</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MPI_Allreduce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(&amp;</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gmax</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1</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MPI_MAX</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MPI_Allreduce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(&amp;</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&amp;</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gmin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1</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MPI_MIN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a:ea typeface="+mn-ea"/>
                <a:cs typeface="Consolas" pitchFamily="49" charset="0"/>
              </a:rPr>
              <a:t>MPI_COMM_WORLD</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[[%d]  sum: %d  max: %d  min:%d\n"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gsum</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gmax</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gmin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MPI_Finalize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return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3" name="Title 2"/>
          <p:cNvSpPr>
            <a:spLocks noGrp="1"/>
          </p:cNvSpPr>
          <p:nvPr>
            <p:ph type="title"/>
          </p:nvPr>
        </p:nvSpPr>
        <p:spPr/>
        <p:txBody>
          <a:bodyPr>
            <a:normAutofit/>
          </a:bodyPr>
          <a:lstStyle/>
          <a:p>
            <a:r>
              <a:rPr lang="en-US" dirty="0"/>
              <a:t>Example, </a:t>
            </a:r>
            <a:r>
              <a:rPr lang="en-US" dirty="0" err="1">
                <a:latin typeface="Consolas" panose="020B0609020204030204" pitchFamily="49" charset="0"/>
              </a:rPr>
              <a:t>MPI_Allreduce</a:t>
            </a:r>
            <a:endParaRPr lang="en-US" dirty="0">
              <a:latin typeface="Consolas" panose="020B0609020204030204" pitchFamily="49" charset="0"/>
            </a:endParaRPr>
          </a:p>
        </p:txBody>
      </p:sp>
      <p:sp>
        <p:nvSpPr>
          <p:cNvPr id="6"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7981031" y="2237516"/>
            <a:ext cx="4070604" cy="2871215"/>
            <a:chOff x="4152900" y="2999233"/>
            <a:chExt cx="3497580" cy="2415921"/>
          </a:xfrm>
        </p:grpSpPr>
        <p:pic>
          <p:nvPicPr>
            <p:cNvPr id="8" name="Picture 7"/>
            <p:cNvPicPr>
              <a:picLocks noChangeAspect="1"/>
            </p:cNvPicPr>
            <p:nvPr/>
          </p:nvPicPr>
          <p:blipFill rotWithShape="1">
            <a:blip r:embed="rId3"/>
            <a:srcRect t="33994"/>
            <a:stretch/>
          </p:blipFill>
          <p:spPr>
            <a:xfrm>
              <a:off x="4152900" y="3246120"/>
              <a:ext cx="3497580" cy="2169034"/>
            </a:xfrm>
            <a:prstGeom prst="rect">
              <a:avLst/>
            </a:prstGeom>
          </p:spPr>
        </p:pic>
        <p:pic>
          <p:nvPicPr>
            <p:cNvPr id="9" name="Picture 8"/>
            <p:cNvPicPr>
              <a:picLocks noChangeAspect="1"/>
            </p:cNvPicPr>
            <p:nvPr/>
          </p:nvPicPr>
          <p:blipFill rotWithShape="1">
            <a:blip r:embed="rId3"/>
            <a:srcRect b="91652"/>
            <a:stretch/>
          </p:blipFill>
          <p:spPr>
            <a:xfrm>
              <a:off x="4152900" y="2999233"/>
              <a:ext cx="3497580" cy="274319"/>
            </a:xfrm>
            <a:prstGeom prst="rect">
              <a:avLst/>
            </a:prstGeom>
          </p:spPr>
        </p:pic>
      </p:grpSp>
      <p:sp>
        <p:nvSpPr>
          <p:cNvPr id="4" name="Arrow: Down 3">
            <a:extLst>
              <a:ext uri="{FF2B5EF4-FFF2-40B4-BE49-F238E27FC236}">
                <a16:creationId xmlns:a16="http://schemas.microsoft.com/office/drawing/2014/main" id="{A30AD259-DD4D-41E0-9355-880003A9E9A6}"/>
              </a:ext>
            </a:extLst>
          </p:cNvPr>
          <p:cNvSpPr/>
          <p:nvPr/>
        </p:nvSpPr>
        <p:spPr>
          <a:xfrm>
            <a:off x="5008728" y="3429000"/>
            <a:ext cx="361666" cy="412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601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a:bodyPr>
          <a:lstStyle/>
          <a:p>
            <a:pPr eaLnBrk="1" hangingPunct="1"/>
            <a:r>
              <a:rPr lang="en-US" dirty="0" err="1">
                <a:latin typeface="Consolas" panose="020B0609020204030204" pitchFamily="49" charset="0"/>
              </a:rPr>
              <a:t>MPI_Scan</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endParaRPr lang="en-US" sz="2000" dirty="0"/>
          </a:p>
          <a:p>
            <a:r>
              <a:rPr lang="en-US" sz="2000" dirty="0"/>
              <a:t>Performs a prefix reduction on data distributed across a communicator </a:t>
            </a:r>
          </a:p>
          <a:p>
            <a:endParaRPr lang="en-US" sz="2000" dirty="0"/>
          </a:p>
          <a:p>
            <a:endParaRPr lang="en-US" sz="2000" dirty="0"/>
          </a:p>
          <a:p>
            <a:r>
              <a:rPr lang="en-US" sz="2000" dirty="0"/>
              <a:t>The operation returns, in the receive buffer of the process with rank </a:t>
            </a:r>
            <a:r>
              <a:rPr lang="en-US" sz="2000" dirty="0">
                <a:latin typeface="Consolas" pitchFamily="49" charset="0"/>
                <a:cs typeface="Consolas" pitchFamily="49" charset="0"/>
              </a:rPr>
              <a:t>i</a:t>
            </a:r>
            <a:r>
              <a:rPr lang="en-US" sz="2000" dirty="0"/>
              <a:t>, the reduction of the values in the send buffers of processes with ranks </a:t>
            </a:r>
            <a:r>
              <a:rPr lang="en-US" sz="2000" dirty="0">
                <a:latin typeface="Consolas" pitchFamily="49" charset="0"/>
                <a:cs typeface="Consolas" pitchFamily="49" charset="0"/>
              </a:rPr>
              <a:t>0,...,i</a:t>
            </a:r>
            <a:r>
              <a:rPr lang="en-US" sz="2000" dirty="0"/>
              <a:t> (inclusive)</a:t>
            </a:r>
          </a:p>
          <a:p>
            <a:endParaRPr lang="en-US" sz="2000" dirty="0"/>
          </a:p>
          <a:p>
            <a:endParaRPr lang="en-US" sz="2000" dirty="0"/>
          </a:p>
          <a:p>
            <a:r>
              <a:rPr lang="en-US" sz="2000" dirty="0"/>
              <a:t>Type of operations supported, their semantics, and constraints on send/receive buffers are as for </a:t>
            </a:r>
            <a:r>
              <a:rPr lang="en-US" sz="2000" dirty="0">
                <a:solidFill>
                  <a:srgbClr val="FF00FF"/>
                </a:solidFill>
                <a:latin typeface="Consolas" pitchFamily="49" charset="0"/>
                <a:cs typeface="Consolas" pitchFamily="49" charset="0"/>
              </a:rPr>
              <a:t>MPI_REDUCE</a:t>
            </a:r>
            <a:r>
              <a:rPr lang="en-US" sz="2000"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24254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normAutofit/>
          </a:bodyPr>
          <a:lstStyle/>
          <a:p>
            <a:r>
              <a:rPr lang="en-US" dirty="0" err="1">
                <a:latin typeface="Consolas" panose="020B0609020204030204" pitchFamily="49" charset="0"/>
              </a:rPr>
              <a:t>MPI_Scan</a:t>
            </a:r>
            <a:endParaRPr lang="en-US" dirty="0">
              <a:latin typeface="Consolas" panose="020B0609020204030204" pitchFamily="49" charset="0"/>
            </a:endParaRPr>
          </a:p>
        </p:txBody>
      </p:sp>
      <p:sp>
        <p:nvSpPr>
          <p:cNvPr id="92163"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0F705D-5528-4E70-9230-7BF0E89A4423}"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2165" name="Line 3"/>
          <p:cNvSpPr>
            <a:spLocks noChangeShapeType="1"/>
          </p:cNvSpPr>
          <p:nvPr/>
        </p:nvSpPr>
        <p:spPr bwMode="auto">
          <a:xfrm>
            <a:off x="1981200" y="3419856"/>
            <a:ext cx="7620000" cy="0"/>
          </a:xfrm>
          <a:prstGeom prst="line">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166" name="Text Box 4"/>
          <p:cNvSpPr txBox="1">
            <a:spLocks noChangeArrowheads="1"/>
          </p:cNvSpPr>
          <p:nvPr/>
        </p:nvSpPr>
        <p:spPr bwMode="auto">
          <a:xfrm>
            <a:off x="1981200" y="1819656"/>
            <a:ext cx="2514600" cy="1202510"/>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before MPI_SCAN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a:p>
            <a:pPr marL="88900" marR="0" lvl="1" indent="6350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 inbuf</a:t>
            </a:r>
          </a:p>
          <a:p>
            <a:pPr marL="88900" marR="0" lvl="1" indent="6350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 result</a:t>
            </a:r>
          </a:p>
        </p:txBody>
      </p:sp>
      <p:sp>
        <p:nvSpPr>
          <p:cNvPr id="92167" name="Oval 5"/>
          <p:cNvSpPr>
            <a:spLocks noChangeArrowheads="1"/>
          </p:cNvSpPr>
          <p:nvPr/>
        </p:nvSpPr>
        <p:spPr bwMode="auto">
          <a:xfrm>
            <a:off x="3048000" y="22006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68" name="Rectangle 6"/>
          <p:cNvSpPr>
            <a:spLocks noChangeArrowheads="1"/>
          </p:cNvSpPr>
          <p:nvPr/>
        </p:nvSpPr>
        <p:spPr bwMode="auto">
          <a:xfrm>
            <a:off x="33528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A</a:t>
            </a:r>
          </a:p>
        </p:txBody>
      </p:sp>
      <p:sp>
        <p:nvSpPr>
          <p:cNvPr id="92169" name="Rectangle 7"/>
          <p:cNvSpPr>
            <a:spLocks noChangeArrowheads="1"/>
          </p:cNvSpPr>
          <p:nvPr/>
        </p:nvSpPr>
        <p:spPr bwMode="auto">
          <a:xfrm>
            <a:off x="35306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B</a:t>
            </a:r>
          </a:p>
        </p:txBody>
      </p:sp>
      <p:sp>
        <p:nvSpPr>
          <p:cNvPr id="92170" name="Rectangle 8"/>
          <p:cNvSpPr>
            <a:spLocks noChangeArrowheads="1"/>
          </p:cNvSpPr>
          <p:nvPr/>
        </p:nvSpPr>
        <p:spPr bwMode="auto">
          <a:xfrm>
            <a:off x="37084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92171" name="Rectangle 9"/>
          <p:cNvSpPr>
            <a:spLocks noChangeArrowheads="1"/>
          </p:cNvSpPr>
          <p:nvPr/>
        </p:nvSpPr>
        <p:spPr bwMode="auto">
          <a:xfrm>
            <a:off x="33528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72" name="Rectangle 10"/>
          <p:cNvSpPr>
            <a:spLocks noChangeArrowheads="1"/>
          </p:cNvSpPr>
          <p:nvPr/>
        </p:nvSpPr>
        <p:spPr bwMode="auto">
          <a:xfrm>
            <a:off x="35306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73" name="Rectangle 11"/>
          <p:cNvSpPr>
            <a:spLocks noChangeArrowheads="1"/>
          </p:cNvSpPr>
          <p:nvPr/>
        </p:nvSpPr>
        <p:spPr bwMode="auto">
          <a:xfrm>
            <a:off x="37084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74" name="Oval 12"/>
          <p:cNvSpPr>
            <a:spLocks noChangeArrowheads="1"/>
          </p:cNvSpPr>
          <p:nvPr/>
        </p:nvSpPr>
        <p:spPr bwMode="auto">
          <a:xfrm>
            <a:off x="4343400" y="22006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75" name="Rectangle 13"/>
          <p:cNvSpPr>
            <a:spLocks noChangeArrowheads="1"/>
          </p:cNvSpPr>
          <p:nvPr/>
        </p:nvSpPr>
        <p:spPr bwMode="auto">
          <a:xfrm>
            <a:off x="46482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92176" name="Rectangle 14"/>
          <p:cNvSpPr>
            <a:spLocks noChangeArrowheads="1"/>
          </p:cNvSpPr>
          <p:nvPr/>
        </p:nvSpPr>
        <p:spPr bwMode="auto">
          <a:xfrm>
            <a:off x="48260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92177" name="Rectangle 15"/>
          <p:cNvSpPr>
            <a:spLocks noChangeArrowheads="1"/>
          </p:cNvSpPr>
          <p:nvPr/>
        </p:nvSpPr>
        <p:spPr bwMode="auto">
          <a:xfrm>
            <a:off x="50038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F</a:t>
            </a:r>
          </a:p>
        </p:txBody>
      </p:sp>
      <p:sp>
        <p:nvSpPr>
          <p:cNvPr id="92178" name="Rectangle 16"/>
          <p:cNvSpPr>
            <a:spLocks noChangeArrowheads="1"/>
          </p:cNvSpPr>
          <p:nvPr/>
        </p:nvSpPr>
        <p:spPr bwMode="auto">
          <a:xfrm>
            <a:off x="46482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79" name="Rectangle 17"/>
          <p:cNvSpPr>
            <a:spLocks noChangeArrowheads="1"/>
          </p:cNvSpPr>
          <p:nvPr/>
        </p:nvSpPr>
        <p:spPr bwMode="auto">
          <a:xfrm>
            <a:off x="48260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80" name="Rectangle 18"/>
          <p:cNvSpPr>
            <a:spLocks noChangeArrowheads="1"/>
          </p:cNvSpPr>
          <p:nvPr/>
        </p:nvSpPr>
        <p:spPr bwMode="auto">
          <a:xfrm>
            <a:off x="50038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81" name="Oval 19"/>
          <p:cNvSpPr>
            <a:spLocks noChangeArrowheads="1"/>
          </p:cNvSpPr>
          <p:nvPr/>
        </p:nvSpPr>
        <p:spPr bwMode="auto">
          <a:xfrm>
            <a:off x="5638800" y="22006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82" name="Rectangle 20"/>
          <p:cNvSpPr>
            <a:spLocks noChangeArrowheads="1"/>
          </p:cNvSpPr>
          <p:nvPr/>
        </p:nvSpPr>
        <p:spPr bwMode="auto">
          <a:xfrm>
            <a:off x="59436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G</a:t>
            </a:r>
          </a:p>
        </p:txBody>
      </p:sp>
      <p:sp>
        <p:nvSpPr>
          <p:cNvPr id="92183" name="Rectangle 21"/>
          <p:cNvSpPr>
            <a:spLocks noChangeArrowheads="1"/>
          </p:cNvSpPr>
          <p:nvPr/>
        </p:nvSpPr>
        <p:spPr bwMode="auto">
          <a:xfrm>
            <a:off x="61214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H</a:t>
            </a:r>
          </a:p>
        </p:txBody>
      </p:sp>
      <p:sp>
        <p:nvSpPr>
          <p:cNvPr id="92184" name="Rectangle 22"/>
          <p:cNvSpPr>
            <a:spLocks noChangeArrowheads="1"/>
          </p:cNvSpPr>
          <p:nvPr/>
        </p:nvSpPr>
        <p:spPr bwMode="auto">
          <a:xfrm>
            <a:off x="62992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I</a:t>
            </a:r>
          </a:p>
        </p:txBody>
      </p:sp>
      <p:sp>
        <p:nvSpPr>
          <p:cNvPr id="92185" name="Rectangle 23"/>
          <p:cNvSpPr>
            <a:spLocks noChangeArrowheads="1"/>
          </p:cNvSpPr>
          <p:nvPr/>
        </p:nvSpPr>
        <p:spPr bwMode="auto">
          <a:xfrm>
            <a:off x="59436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86" name="Rectangle 24"/>
          <p:cNvSpPr>
            <a:spLocks noChangeArrowheads="1"/>
          </p:cNvSpPr>
          <p:nvPr/>
        </p:nvSpPr>
        <p:spPr bwMode="auto">
          <a:xfrm>
            <a:off x="61214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87" name="Rectangle 25"/>
          <p:cNvSpPr>
            <a:spLocks noChangeArrowheads="1"/>
          </p:cNvSpPr>
          <p:nvPr/>
        </p:nvSpPr>
        <p:spPr bwMode="auto">
          <a:xfrm>
            <a:off x="62992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88" name="Oval 26"/>
          <p:cNvSpPr>
            <a:spLocks noChangeArrowheads="1"/>
          </p:cNvSpPr>
          <p:nvPr/>
        </p:nvSpPr>
        <p:spPr bwMode="auto">
          <a:xfrm>
            <a:off x="6934200" y="22006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89" name="Rectangle 27"/>
          <p:cNvSpPr>
            <a:spLocks noChangeArrowheads="1"/>
          </p:cNvSpPr>
          <p:nvPr/>
        </p:nvSpPr>
        <p:spPr bwMode="auto">
          <a:xfrm>
            <a:off x="72390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J</a:t>
            </a:r>
          </a:p>
        </p:txBody>
      </p:sp>
      <p:sp>
        <p:nvSpPr>
          <p:cNvPr id="92190" name="Rectangle 28"/>
          <p:cNvSpPr>
            <a:spLocks noChangeArrowheads="1"/>
          </p:cNvSpPr>
          <p:nvPr/>
        </p:nvSpPr>
        <p:spPr bwMode="auto">
          <a:xfrm>
            <a:off x="74168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K</a:t>
            </a:r>
          </a:p>
        </p:txBody>
      </p:sp>
      <p:sp>
        <p:nvSpPr>
          <p:cNvPr id="92191" name="Rectangle 29"/>
          <p:cNvSpPr>
            <a:spLocks noChangeArrowheads="1"/>
          </p:cNvSpPr>
          <p:nvPr/>
        </p:nvSpPr>
        <p:spPr bwMode="auto">
          <a:xfrm>
            <a:off x="75946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L</a:t>
            </a:r>
          </a:p>
        </p:txBody>
      </p:sp>
      <p:sp>
        <p:nvSpPr>
          <p:cNvPr id="92192" name="Rectangle 30"/>
          <p:cNvSpPr>
            <a:spLocks noChangeArrowheads="1"/>
          </p:cNvSpPr>
          <p:nvPr/>
        </p:nvSpPr>
        <p:spPr bwMode="auto">
          <a:xfrm>
            <a:off x="72390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93" name="Rectangle 31"/>
          <p:cNvSpPr>
            <a:spLocks noChangeArrowheads="1"/>
          </p:cNvSpPr>
          <p:nvPr/>
        </p:nvSpPr>
        <p:spPr bwMode="auto">
          <a:xfrm>
            <a:off x="74168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94" name="Rectangle 32"/>
          <p:cNvSpPr>
            <a:spLocks noChangeArrowheads="1"/>
          </p:cNvSpPr>
          <p:nvPr/>
        </p:nvSpPr>
        <p:spPr bwMode="auto">
          <a:xfrm>
            <a:off x="75946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95" name="Oval 33"/>
          <p:cNvSpPr>
            <a:spLocks noChangeArrowheads="1"/>
          </p:cNvSpPr>
          <p:nvPr/>
        </p:nvSpPr>
        <p:spPr bwMode="auto">
          <a:xfrm>
            <a:off x="8229600" y="22006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196" name="Rectangle 34"/>
          <p:cNvSpPr>
            <a:spLocks noChangeArrowheads="1"/>
          </p:cNvSpPr>
          <p:nvPr/>
        </p:nvSpPr>
        <p:spPr bwMode="auto">
          <a:xfrm>
            <a:off x="85344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M</a:t>
            </a:r>
          </a:p>
        </p:txBody>
      </p:sp>
      <p:sp>
        <p:nvSpPr>
          <p:cNvPr id="92197" name="Rectangle 35"/>
          <p:cNvSpPr>
            <a:spLocks noChangeArrowheads="1"/>
          </p:cNvSpPr>
          <p:nvPr/>
        </p:nvSpPr>
        <p:spPr bwMode="auto">
          <a:xfrm>
            <a:off x="87122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N</a:t>
            </a:r>
          </a:p>
        </p:txBody>
      </p:sp>
      <p:sp>
        <p:nvSpPr>
          <p:cNvPr id="92198" name="Rectangle 36"/>
          <p:cNvSpPr>
            <a:spLocks noChangeArrowheads="1"/>
          </p:cNvSpPr>
          <p:nvPr/>
        </p:nvSpPr>
        <p:spPr bwMode="auto">
          <a:xfrm>
            <a:off x="8890000" y="24292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O</a:t>
            </a:r>
          </a:p>
        </p:txBody>
      </p:sp>
      <p:sp>
        <p:nvSpPr>
          <p:cNvPr id="92199" name="Rectangle 37"/>
          <p:cNvSpPr>
            <a:spLocks noChangeArrowheads="1"/>
          </p:cNvSpPr>
          <p:nvPr/>
        </p:nvSpPr>
        <p:spPr bwMode="auto">
          <a:xfrm>
            <a:off x="85344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00" name="Rectangle 38"/>
          <p:cNvSpPr>
            <a:spLocks noChangeArrowheads="1"/>
          </p:cNvSpPr>
          <p:nvPr/>
        </p:nvSpPr>
        <p:spPr bwMode="auto">
          <a:xfrm>
            <a:off x="87122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01" name="Rectangle 39"/>
          <p:cNvSpPr>
            <a:spLocks noChangeArrowheads="1"/>
          </p:cNvSpPr>
          <p:nvPr/>
        </p:nvSpPr>
        <p:spPr bwMode="auto">
          <a:xfrm>
            <a:off x="8890000" y="28864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02" name="Oval 40"/>
          <p:cNvSpPr>
            <a:spLocks noChangeArrowheads="1"/>
          </p:cNvSpPr>
          <p:nvPr/>
        </p:nvSpPr>
        <p:spPr bwMode="auto">
          <a:xfrm>
            <a:off x="3048000" y="34960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03" name="Rectangle 41"/>
          <p:cNvSpPr>
            <a:spLocks noChangeArrowheads="1"/>
          </p:cNvSpPr>
          <p:nvPr/>
        </p:nvSpPr>
        <p:spPr bwMode="auto">
          <a:xfrm>
            <a:off x="33528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A</a:t>
            </a:r>
          </a:p>
        </p:txBody>
      </p:sp>
      <p:sp>
        <p:nvSpPr>
          <p:cNvPr id="92204" name="Rectangle 42"/>
          <p:cNvSpPr>
            <a:spLocks noChangeArrowheads="1"/>
          </p:cNvSpPr>
          <p:nvPr/>
        </p:nvSpPr>
        <p:spPr bwMode="auto">
          <a:xfrm>
            <a:off x="35306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B</a:t>
            </a:r>
          </a:p>
        </p:txBody>
      </p:sp>
      <p:sp>
        <p:nvSpPr>
          <p:cNvPr id="92205" name="Rectangle 43"/>
          <p:cNvSpPr>
            <a:spLocks noChangeArrowheads="1"/>
          </p:cNvSpPr>
          <p:nvPr/>
        </p:nvSpPr>
        <p:spPr bwMode="auto">
          <a:xfrm>
            <a:off x="37084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C</a:t>
            </a:r>
          </a:p>
        </p:txBody>
      </p:sp>
      <p:sp>
        <p:nvSpPr>
          <p:cNvPr id="92206" name="Oval 44"/>
          <p:cNvSpPr>
            <a:spLocks noChangeArrowheads="1"/>
          </p:cNvSpPr>
          <p:nvPr/>
        </p:nvSpPr>
        <p:spPr bwMode="auto">
          <a:xfrm>
            <a:off x="4343400" y="34960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07" name="Rectangle 45"/>
          <p:cNvSpPr>
            <a:spLocks noChangeArrowheads="1"/>
          </p:cNvSpPr>
          <p:nvPr/>
        </p:nvSpPr>
        <p:spPr bwMode="auto">
          <a:xfrm>
            <a:off x="46482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92208" name="Rectangle 46"/>
          <p:cNvSpPr>
            <a:spLocks noChangeArrowheads="1"/>
          </p:cNvSpPr>
          <p:nvPr/>
        </p:nvSpPr>
        <p:spPr bwMode="auto">
          <a:xfrm>
            <a:off x="48260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E</a:t>
            </a:r>
          </a:p>
        </p:txBody>
      </p:sp>
      <p:sp>
        <p:nvSpPr>
          <p:cNvPr id="92209" name="Rectangle 47"/>
          <p:cNvSpPr>
            <a:spLocks noChangeArrowheads="1"/>
          </p:cNvSpPr>
          <p:nvPr/>
        </p:nvSpPr>
        <p:spPr bwMode="auto">
          <a:xfrm>
            <a:off x="50038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F</a:t>
            </a:r>
          </a:p>
        </p:txBody>
      </p:sp>
      <p:sp>
        <p:nvSpPr>
          <p:cNvPr id="92210" name="Oval 48"/>
          <p:cNvSpPr>
            <a:spLocks noChangeArrowheads="1"/>
          </p:cNvSpPr>
          <p:nvPr/>
        </p:nvSpPr>
        <p:spPr bwMode="auto">
          <a:xfrm>
            <a:off x="5638800" y="34960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11" name="Rectangle 49"/>
          <p:cNvSpPr>
            <a:spLocks noChangeArrowheads="1"/>
          </p:cNvSpPr>
          <p:nvPr/>
        </p:nvSpPr>
        <p:spPr bwMode="auto">
          <a:xfrm>
            <a:off x="59436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G</a:t>
            </a:r>
          </a:p>
        </p:txBody>
      </p:sp>
      <p:sp>
        <p:nvSpPr>
          <p:cNvPr id="92212" name="Rectangle 50"/>
          <p:cNvSpPr>
            <a:spLocks noChangeArrowheads="1"/>
          </p:cNvSpPr>
          <p:nvPr/>
        </p:nvSpPr>
        <p:spPr bwMode="auto">
          <a:xfrm>
            <a:off x="61214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H</a:t>
            </a:r>
          </a:p>
        </p:txBody>
      </p:sp>
      <p:sp>
        <p:nvSpPr>
          <p:cNvPr id="92213" name="Rectangle 51"/>
          <p:cNvSpPr>
            <a:spLocks noChangeArrowheads="1"/>
          </p:cNvSpPr>
          <p:nvPr/>
        </p:nvSpPr>
        <p:spPr bwMode="auto">
          <a:xfrm>
            <a:off x="62992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I</a:t>
            </a:r>
          </a:p>
        </p:txBody>
      </p:sp>
      <p:sp>
        <p:nvSpPr>
          <p:cNvPr id="92214" name="Oval 52"/>
          <p:cNvSpPr>
            <a:spLocks noChangeArrowheads="1"/>
          </p:cNvSpPr>
          <p:nvPr/>
        </p:nvSpPr>
        <p:spPr bwMode="auto">
          <a:xfrm>
            <a:off x="6934200" y="34960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15" name="Rectangle 53"/>
          <p:cNvSpPr>
            <a:spLocks noChangeArrowheads="1"/>
          </p:cNvSpPr>
          <p:nvPr/>
        </p:nvSpPr>
        <p:spPr bwMode="auto">
          <a:xfrm>
            <a:off x="72390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J</a:t>
            </a:r>
          </a:p>
        </p:txBody>
      </p:sp>
      <p:sp>
        <p:nvSpPr>
          <p:cNvPr id="92216" name="Rectangle 54"/>
          <p:cNvSpPr>
            <a:spLocks noChangeArrowheads="1"/>
          </p:cNvSpPr>
          <p:nvPr/>
        </p:nvSpPr>
        <p:spPr bwMode="auto">
          <a:xfrm>
            <a:off x="74168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K</a:t>
            </a:r>
          </a:p>
        </p:txBody>
      </p:sp>
      <p:sp>
        <p:nvSpPr>
          <p:cNvPr id="92217" name="Rectangle 55"/>
          <p:cNvSpPr>
            <a:spLocks noChangeArrowheads="1"/>
          </p:cNvSpPr>
          <p:nvPr/>
        </p:nvSpPr>
        <p:spPr bwMode="auto">
          <a:xfrm>
            <a:off x="75946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L</a:t>
            </a:r>
          </a:p>
        </p:txBody>
      </p:sp>
      <p:sp>
        <p:nvSpPr>
          <p:cNvPr id="92218" name="Oval 56"/>
          <p:cNvSpPr>
            <a:spLocks noChangeArrowheads="1"/>
          </p:cNvSpPr>
          <p:nvPr/>
        </p:nvSpPr>
        <p:spPr bwMode="auto">
          <a:xfrm>
            <a:off x="8229600" y="3496056"/>
            <a:ext cx="1143000" cy="11430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19" name="Rectangle 57"/>
          <p:cNvSpPr>
            <a:spLocks noChangeArrowheads="1"/>
          </p:cNvSpPr>
          <p:nvPr/>
        </p:nvSpPr>
        <p:spPr bwMode="auto">
          <a:xfrm>
            <a:off x="85344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M</a:t>
            </a:r>
          </a:p>
        </p:txBody>
      </p:sp>
      <p:sp>
        <p:nvSpPr>
          <p:cNvPr id="92220" name="Rectangle 58"/>
          <p:cNvSpPr>
            <a:spLocks noChangeArrowheads="1"/>
          </p:cNvSpPr>
          <p:nvPr/>
        </p:nvSpPr>
        <p:spPr bwMode="auto">
          <a:xfrm>
            <a:off x="87122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N</a:t>
            </a:r>
          </a:p>
        </p:txBody>
      </p:sp>
      <p:sp>
        <p:nvSpPr>
          <p:cNvPr id="92221" name="Rectangle 59"/>
          <p:cNvSpPr>
            <a:spLocks noChangeArrowheads="1"/>
          </p:cNvSpPr>
          <p:nvPr/>
        </p:nvSpPr>
        <p:spPr bwMode="auto">
          <a:xfrm>
            <a:off x="8890000" y="37246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Arial" charset="0"/>
                <a:ea typeface="+mn-ea"/>
                <a:cs typeface="+mn-cs"/>
              </a:rPr>
              <a:t>O</a:t>
            </a:r>
          </a:p>
        </p:txBody>
      </p:sp>
      <p:grpSp>
        <p:nvGrpSpPr>
          <p:cNvPr id="2" name="Group 60"/>
          <p:cNvGrpSpPr>
            <a:grpSpLocks/>
          </p:cNvGrpSpPr>
          <p:nvPr/>
        </p:nvGrpSpPr>
        <p:grpSpPr bwMode="auto">
          <a:xfrm>
            <a:off x="3448050" y="2581659"/>
            <a:ext cx="5181601" cy="276226"/>
            <a:chOff x="1644" y="1056"/>
            <a:chExt cx="3264" cy="174"/>
          </a:xfrm>
        </p:grpSpPr>
        <p:cxnSp>
          <p:nvCxnSpPr>
            <p:cNvPr id="92324" name="AutoShape 61"/>
            <p:cNvCxnSpPr>
              <a:cxnSpLocks noChangeShapeType="1"/>
              <a:stCxn id="92168" idx="2"/>
              <a:endCxn id="92175" idx="2"/>
            </p:cNvCxnSpPr>
            <p:nvPr/>
          </p:nvCxnSpPr>
          <p:spPr bwMode="auto">
            <a:xfrm rot="16200000" flipH="1">
              <a:off x="2048" y="741"/>
              <a:ext cx="8" cy="816"/>
            </a:xfrm>
            <a:prstGeom prst="curvedConnector3">
              <a:avLst>
                <a:gd name="adj1" fmla="val 1800000"/>
              </a:avLst>
            </a:prstGeom>
            <a:noFill/>
            <a:ln w="28575">
              <a:solidFill>
                <a:srgbClr val="FF0000"/>
              </a:solidFill>
              <a:round/>
              <a:headEnd type="none" w="sm" len="sm"/>
              <a:tailEnd type="none" w="sm" len="sm"/>
            </a:ln>
            <a:effectLst/>
          </p:spPr>
        </p:cxnSp>
        <p:cxnSp>
          <p:nvCxnSpPr>
            <p:cNvPr id="92325" name="AutoShape 62"/>
            <p:cNvCxnSpPr>
              <a:cxnSpLocks noChangeShapeType="1"/>
              <a:stCxn id="92175" idx="2"/>
              <a:endCxn id="92182" idx="2"/>
            </p:cNvCxnSpPr>
            <p:nvPr/>
          </p:nvCxnSpPr>
          <p:spPr bwMode="auto">
            <a:xfrm rot="16200000" flipH="1">
              <a:off x="2864" y="741"/>
              <a:ext cx="8" cy="816"/>
            </a:xfrm>
            <a:prstGeom prst="curvedConnector3">
              <a:avLst>
                <a:gd name="adj1" fmla="val 1800000"/>
              </a:avLst>
            </a:prstGeom>
            <a:noFill/>
            <a:ln w="28575">
              <a:solidFill>
                <a:srgbClr val="FF0000"/>
              </a:solidFill>
              <a:round/>
              <a:headEnd type="none" w="sm" len="sm"/>
              <a:tailEnd type="none" w="sm" len="sm"/>
            </a:ln>
            <a:effectLst/>
          </p:spPr>
        </p:cxnSp>
        <p:cxnSp>
          <p:nvCxnSpPr>
            <p:cNvPr id="92326" name="AutoShape 63"/>
            <p:cNvCxnSpPr>
              <a:cxnSpLocks noChangeShapeType="1"/>
              <a:stCxn id="92182" idx="2"/>
              <a:endCxn id="92189" idx="2"/>
            </p:cNvCxnSpPr>
            <p:nvPr/>
          </p:nvCxnSpPr>
          <p:spPr bwMode="auto">
            <a:xfrm rot="16200000" flipH="1">
              <a:off x="3680" y="741"/>
              <a:ext cx="8" cy="816"/>
            </a:xfrm>
            <a:prstGeom prst="curvedConnector3">
              <a:avLst>
                <a:gd name="adj1" fmla="val 1800000"/>
              </a:avLst>
            </a:prstGeom>
            <a:noFill/>
            <a:ln w="28575">
              <a:solidFill>
                <a:srgbClr val="FF0000"/>
              </a:solidFill>
              <a:round/>
              <a:headEnd type="none" w="sm" len="sm"/>
              <a:tailEnd type="none" w="sm" len="sm"/>
            </a:ln>
            <a:effectLst/>
          </p:spPr>
        </p:cxnSp>
        <p:cxnSp>
          <p:nvCxnSpPr>
            <p:cNvPr id="92327" name="AutoShape 64"/>
            <p:cNvCxnSpPr>
              <a:cxnSpLocks noChangeShapeType="1"/>
              <a:stCxn id="92189" idx="2"/>
              <a:endCxn id="92196" idx="2"/>
            </p:cNvCxnSpPr>
            <p:nvPr/>
          </p:nvCxnSpPr>
          <p:spPr bwMode="auto">
            <a:xfrm rot="16200000" flipH="1">
              <a:off x="4496" y="741"/>
              <a:ext cx="8" cy="816"/>
            </a:xfrm>
            <a:prstGeom prst="curvedConnector3">
              <a:avLst>
                <a:gd name="adj1" fmla="val 1800000"/>
              </a:avLst>
            </a:prstGeom>
            <a:noFill/>
            <a:ln w="28575">
              <a:solidFill>
                <a:srgbClr val="FF0000"/>
              </a:solidFill>
              <a:round/>
              <a:headEnd type="none" w="sm" len="sm"/>
              <a:tailEnd type="none" w="sm" len="sm"/>
            </a:ln>
            <a:effectLst/>
          </p:spPr>
        </p:cxnSp>
        <p:sp>
          <p:nvSpPr>
            <p:cNvPr id="92328" name="Text Box 65"/>
            <p:cNvSpPr txBox="1">
              <a:spLocks noChangeArrowheads="1"/>
            </p:cNvSpPr>
            <p:nvPr/>
          </p:nvSpPr>
          <p:spPr bwMode="auto">
            <a:xfrm>
              <a:off x="2116" y="1056"/>
              <a:ext cx="81" cy="174"/>
            </a:xfrm>
            <a:prstGeom prst="rect">
              <a:avLst/>
            </a:prstGeom>
            <a:noFill/>
            <a:ln w="12700">
              <a:noFill/>
              <a:miter lim="800000"/>
              <a:headEnd type="none" w="sm" len="sm"/>
              <a:tailEnd type="none" w="sm" len="sm"/>
            </a:ln>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C0000"/>
                  </a:solidFill>
                  <a:effectLst/>
                  <a:uLnTx/>
                  <a:uFillTx/>
                  <a:latin typeface="Arial" charset="0"/>
                  <a:ea typeface="+mn-ea"/>
                  <a:cs typeface="+mn-cs"/>
                </a:rPr>
                <a:t>o</a:t>
              </a:r>
              <a:endParaRPr kumimoji="0" lang="de-DE" sz="1800" b="0" i="0" u="none" strike="noStrike" kern="1200" cap="none" spc="0" normalizeH="0" baseline="0" noProof="0">
                <a:ln>
                  <a:noFill/>
                </a:ln>
                <a:solidFill>
                  <a:srgbClr val="CC0000"/>
                </a:solidFill>
                <a:effectLst/>
                <a:uLnTx/>
                <a:uFillTx/>
                <a:latin typeface="Arial" charset="0"/>
                <a:ea typeface="+mn-ea"/>
                <a:cs typeface="+mn-cs"/>
              </a:endParaRPr>
            </a:p>
          </p:txBody>
        </p:sp>
        <p:sp>
          <p:nvSpPr>
            <p:cNvPr id="92329" name="Text Box 66"/>
            <p:cNvSpPr txBox="1">
              <a:spLocks noChangeArrowheads="1"/>
            </p:cNvSpPr>
            <p:nvPr/>
          </p:nvSpPr>
          <p:spPr bwMode="auto">
            <a:xfrm>
              <a:off x="2932" y="1056"/>
              <a:ext cx="81" cy="174"/>
            </a:xfrm>
            <a:prstGeom prst="rect">
              <a:avLst/>
            </a:prstGeom>
            <a:noFill/>
            <a:ln w="12700">
              <a:noFill/>
              <a:miter lim="800000"/>
              <a:headEnd type="none" w="sm" len="sm"/>
              <a:tailEnd type="none" w="sm" len="sm"/>
            </a:ln>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C0000"/>
                  </a:solidFill>
                  <a:effectLst/>
                  <a:uLnTx/>
                  <a:uFillTx/>
                  <a:latin typeface="Arial" charset="0"/>
                  <a:ea typeface="+mn-ea"/>
                  <a:cs typeface="+mn-cs"/>
                </a:rPr>
                <a:t>o</a:t>
              </a:r>
              <a:endParaRPr kumimoji="0" lang="de-DE" sz="1800" b="0" i="0" u="none" strike="noStrike" kern="1200" cap="none" spc="0" normalizeH="0" baseline="0" noProof="0">
                <a:ln>
                  <a:noFill/>
                </a:ln>
                <a:solidFill>
                  <a:srgbClr val="CC0000"/>
                </a:solidFill>
                <a:effectLst/>
                <a:uLnTx/>
                <a:uFillTx/>
                <a:latin typeface="Arial" charset="0"/>
                <a:ea typeface="+mn-ea"/>
                <a:cs typeface="+mn-cs"/>
              </a:endParaRPr>
            </a:p>
          </p:txBody>
        </p:sp>
        <p:sp>
          <p:nvSpPr>
            <p:cNvPr id="92330" name="Text Box 67"/>
            <p:cNvSpPr txBox="1">
              <a:spLocks noChangeArrowheads="1"/>
            </p:cNvSpPr>
            <p:nvPr/>
          </p:nvSpPr>
          <p:spPr bwMode="auto">
            <a:xfrm>
              <a:off x="3748" y="1056"/>
              <a:ext cx="81" cy="174"/>
            </a:xfrm>
            <a:prstGeom prst="rect">
              <a:avLst/>
            </a:prstGeom>
            <a:noFill/>
            <a:ln w="12700">
              <a:noFill/>
              <a:miter lim="800000"/>
              <a:headEnd type="none" w="sm" len="sm"/>
              <a:tailEnd type="none" w="sm" len="sm"/>
            </a:ln>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C0000"/>
                  </a:solidFill>
                  <a:effectLst/>
                  <a:uLnTx/>
                  <a:uFillTx/>
                  <a:latin typeface="Arial" charset="0"/>
                  <a:ea typeface="+mn-ea"/>
                  <a:cs typeface="+mn-cs"/>
                </a:rPr>
                <a:t>o</a:t>
              </a:r>
              <a:endParaRPr kumimoji="0" lang="de-DE" sz="1800" b="0" i="0" u="none" strike="noStrike" kern="1200" cap="none" spc="0" normalizeH="0" baseline="0" noProof="0">
                <a:ln>
                  <a:noFill/>
                </a:ln>
                <a:solidFill>
                  <a:srgbClr val="CC0000"/>
                </a:solidFill>
                <a:effectLst/>
                <a:uLnTx/>
                <a:uFillTx/>
                <a:latin typeface="Arial" charset="0"/>
                <a:ea typeface="+mn-ea"/>
                <a:cs typeface="+mn-cs"/>
              </a:endParaRPr>
            </a:p>
          </p:txBody>
        </p:sp>
        <p:sp>
          <p:nvSpPr>
            <p:cNvPr id="92331" name="Text Box 68"/>
            <p:cNvSpPr txBox="1">
              <a:spLocks noChangeArrowheads="1"/>
            </p:cNvSpPr>
            <p:nvPr/>
          </p:nvSpPr>
          <p:spPr bwMode="auto">
            <a:xfrm>
              <a:off x="4564" y="1056"/>
              <a:ext cx="81" cy="174"/>
            </a:xfrm>
            <a:prstGeom prst="rect">
              <a:avLst/>
            </a:prstGeom>
            <a:noFill/>
            <a:ln w="12700">
              <a:noFill/>
              <a:miter lim="800000"/>
              <a:headEnd type="none" w="sm" len="sm"/>
              <a:tailEnd type="none" w="sm" len="sm"/>
            </a:ln>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C0000"/>
                  </a:solidFill>
                  <a:effectLst/>
                  <a:uLnTx/>
                  <a:uFillTx/>
                  <a:latin typeface="Arial" charset="0"/>
                  <a:ea typeface="+mn-ea"/>
                  <a:cs typeface="+mn-cs"/>
                </a:rPr>
                <a:t>o</a:t>
              </a:r>
              <a:endParaRPr kumimoji="0" lang="de-DE" sz="1800" b="0" i="0" u="none" strike="noStrike" kern="1200" cap="none" spc="0" normalizeH="0" baseline="0" noProof="0">
                <a:ln>
                  <a:noFill/>
                </a:ln>
                <a:solidFill>
                  <a:srgbClr val="CC0000"/>
                </a:solidFill>
                <a:effectLst/>
                <a:uLnTx/>
                <a:uFillTx/>
                <a:latin typeface="Arial" charset="0"/>
                <a:ea typeface="+mn-ea"/>
                <a:cs typeface="+mn-cs"/>
              </a:endParaRPr>
            </a:p>
          </p:txBody>
        </p:sp>
      </p:grpSp>
      <p:sp>
        <p:nvSpPr>
          <p:cNvPr id="92223" name="Line 69"/>
          <p:cNvSpPr>
            <a:spLocks noChangeShapeType="1"/>
          </p:cNvSpPr>
          <p:nvPr/>
        </p:nvSpPr>
        <p:spPr bwMode="auto">
          <a:xfrm>
            <a:off x="2895600" y="2581656"/>
            <a:ext cx="381000" cy="0"/>
          </a:xfrm>
          <a:prstGeom prst="line">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24" name="Line 70"/>
          <p:cNvSpPr>
            <a:spLocks noChangeShapeType="1"/>
          </p:cNvSpPr>
          <p:nvPr/>
        </p:nvSpPr>
        <p:spPr bwMode="auto">
          <a:xfrm>
            <a:off x="2895600" y="2810256"/>
            <a:ext cx="381000" cy="76200"/>
          </a:xfrm>
          <a:prstGeom prst="line">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25" name="Text Box 71"/>
          <p:cNvSpPr txBox="1">
            <a:spLocks noChangeArrowheads="1"/>
          </p:cNvSpPr>
          <p:nvPr/>
        </p:nvSpPr>
        <p:spPr bwMode="auto">
          <a:xfrm>
            <a:off x="1981200" y="3572257"/>
            <a:ext cx="762000" cy="371513"/>
          </a:xfrm>
          <a:prstGeom prst="rect">
            <a:avLst/>
          </a:prstGeom>
          <a:noFill/>
          <a:ln w="12700">
            <a:noFill/>
            <a:miter lim="800000"/>
            <a:headEnd type="none" w="sm" len="sm"/>
            <a:tailEnd type="none" w="sm" len="sm"/>
          </a:ln>
          <a:effectLst/>
        </p:spPr>
        <p:txBody>
          <a:bodyPr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after </a:t>
            </a:r>
          </a:p>
        </p:txBody>
      </p:sp>
      <p:sp>
        <p:nvSpPr>
          <p:cNvPr id="92226" name="Rectangle 72"/>
          <p:cNvSpPr>
            <a:spLocks noChangeArrowheads="1"/>
          </p:cNvSpPr>
          <p:nvPr/>
        </p:nvSpPr>
        <p:spPr bwMode="auto">
          <a:xfrm>
            <a:off x="33528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27" name="Rectangle 73"/>
          <p:cNvSpPr>
            <a:spLocks noChangeArrowheads="1"/>
          </p:cNvSpPr>
          <p:nvPr/>
        </p:nvSpPr>
        <p:spPr bwMode="auto">
          <a:xfrm>
            <a:off x="35306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28" name="Rectangle 74"/>
          <p:cNvSpPr>
            <a:spLocks noChangeArrowheads="1"/>
          </p:cNvSpPr>
          <p:nvPr/>
        </p:nvSpPr>
        <p:spPr bwMode="auto">
          <a:xfrm>
            <a:off x="37084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29" name="Rectangle 75"/>
          <p:cNvSpPr>
            <a:spLocks noChangeArrowheads="1"/>
          </p:cNvSpPr>
          <p:nvPr/>
        </p:nvSpPr>
        <p:spPr bwMode="auto">
          <a:xfrm>
            <a:off x="46482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0" name="Rectangle 76"/>
          <p:cNvSpPr>
            <a:spLocks noChangeArrowheads="1"/>
          </p:cNvSpPr>
          <p:nvPr/>
        </p:nvSpPr>
        <p:spPr bwMode="auto">
          <a:xfrm>
            <a:off x="48260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1" name="Rectangle 77"/>
          <p:cNvSpPr>
            <a:spLocks noChangeArrowheads="1"/>
          </p:cNvSpPr>
          <p:nvPr/>
        </p:nvSpPr>
        <p:spPr bwMode="auto">
          <a:xfrm>
            <a:off x="50038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2" name="Rectangle 78"/>
          <p:cNvSpPr>
            <a:spLocks noChangeArrowheads="1"/>
          </p:cNvSpPr>
          <p:nvPr/>
        </p:nvSpPr>
        <p:spPr bwMode="auto">
          <a:xfrm>
            <a:off x="59436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3" name="Rectangle 79"/>
          <p:cNvSpPr>
            <a:spLocks noChangeArrowheads="1"/>
          </p:cNvSpPr>
          <p:nvPr/>
        </p:nvSpPr>
        <p:spPr bwMode="auto">
          <a:xfrm>
            <a:off x="61214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4" name="Rectangle 80"/>
          <p:cNvSpPr>
            <a:spLocks noChangeArrowheads="1"/>
          </p:cNvSpPr>
          <p:nvPr/>
        </p:nvSpPr>
        <p:spPr bwMode="auto">
          <a:xfrm>
            <a:off x="62992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5" name="Rectangle 81"/>
          <p:cNvSpPr>
            <a:spLocks noChangeArrowheads="1"/>
          </p:cNvSpPr>
          <p:nvPr/>
        </p:nvSpPr>
        <p:spPr bwMode="auto">
          <a:xfrm>
            <a:off x="72390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6" name="Rectangle 82"/>
          <p:cNvSpPr>
            <a:spLocks noChangeArrowheads="1"/>
          </p:cNvSpPr>
          <p:nvPr/>
        </p:nvSpPr>
        <p:spPr bwMode="auto">
          <a:xfrm>
            <a:off x="74168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7" name="Rectangle 83"/>
          <p:cNvSpPr>
            <a:spLocks noChangeArrowheads="1"/>
          </p:cNvSpPr>
          <p:nvPr/>
        </p:nvSpPr>
        <p:spPr bwMode="auto">
          <a:xfrm>
            <a:off x="75946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8" name="Rectangle 84"/>
          <p:cNvSpPr>
            <a:spLocks noChangeArrowheads="1"/>
          </p:cNvSpPr>
          <p:nvPr/>
        </p:nvSpPr>
        <p:spPr bwMode="auto">
          <a:xfrm>
            <a:off x="85344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39" name="Rectangle 85"/>
          <p:cNvSpPr>
            <a:spLocks noChangeArrowheads="1"/>
          </p:cNvSpPr>
          <p:nvPr/>
        </p:nvSpPr>
        <p:spPr bwMode="auto">
          <a:xfrm>
            <a:off x="87122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40" name="Rectangle 86"/>
          <p:cNvSpPr>
            <a:spLocks noChangeArrowheads="1"/>
          </p:cNvSpPr>
          <p:nvPr/>
        </p:nvSpPr>
        <p:spPr bwMode="auto">
          <a:xfrm>
            <a:off x="8890000" y="4181856"/>
            <a:ext cx="177800" cy="304800"/>
          </a:xfrm>
          <a:prstGeom prst="rect">
            <a:avLst/>
          </a:prstGeom>
          <a:solidFill>
            <a:srgbClr val="CCEC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grpSp>
        <p:nvGrpSpPr>
          <p:cNvPr id="3" name="Group 87"/>
          <p:cNvGrpSpPr>
            <a:grpSpLocks/>
          </p:cNvGrpSpPr>
          <p:nvPr/>
        </p:nvGrpSpPr>
        <p:grpSpPr bwMode="auto">
          <a:xfrm>
            <a:off x="3276600" y="2810256"/>
            <a:ext cx="609600" cy="2581276"/>
            <a:chOff x="1536" y="1344"/>
            <a:chExt cx="384" cy="1626"/>
          </a:xfrm>
        </p:grpSpPr>
        <p:sp>
          <p:nvSpPr>
            <p:cNvPr id="92315" name="Text Box 88"/>
            <p:cNvSpPr txBox="1">
              <a:spLocks noChangeArrowheads="1"/>
            </p:cNvSpPr>
            <p:nvPr/>
          </p:nvSpPr>
          <p:spPr bwMode="auto">
            <a:xfrm>
              <a:off x="1536" y="2736"/>
              <a:ext cx="211" cy="234"/>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a:ln>
                    <a:noFill/>
                  </a:ln>
                  <a:solidFill>
                    <a:prstClr val="black"/>
                  </a:solidFill>
                  <a:effectLst/>
                  <a:uLnTx/>
                  <a:uFillTx/>
                  <a:latin typeface="Arial" charset="0"/>
                  <a:ea typeface="+mn-ea"/>
                  <a:cs typeface="+mn-cs"/>
                </a:rPr>
                <a:t>A</a:t>
              </a:r>
            </a:p>
          </p:txBody>
        </p:sp>
        <p:sp>
          <p:nvSpPr>
            <p:cNvPr id="92316" name="Rectangle 89"/>
            <p:cNvSpPr>
              <a:spLocks noChangeArrowheads="1"/>
            </p:cNvSpPr>
            <p:nvPr/>
          </p:nvSpPr>
          <p:spPr bwMode="auto">
            <a:xfrm>
              <a:off x="1584"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317" name="Rectangle 90"/>
            <p:cNvSpPr>
              <a:spLocks noChangeArrowheads="1"/>
            </p:cNvSpPr>
            <p:nvPr/>
          </p:nvSpPr>
          <p:spPr bwMode="auto">
            <a:xfrm>
              <a:off x="1696"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318" name="Rectangle 91"/>
            <p:cNvSpPr>
              <a:spLocks noChangeArrowheads="1"/>
            </p:cNvSpPr>
            <p:nvPr/>
          </p:nvSpPr>
          <p:spPr bwMode="auto">
            <a:xfrm>
              <a:off x="1808"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319" name="Line 92"/>
            <p:cNvSpPr>
              <a:spLocks noChangeShapeType="1"/>
            </p:cNvSpPr>
            <p:nvPr/>
          </p:nvSpPr>
          <p:spPr bwMode="auto">
            <a:xfrm>
              <a:off x="1632" y="2304"/>
              <a:ext cx="0" cy="432"/>
            </a:xfrm>
            <a:prstGeom prst="line">
              <a:avLst/>
            </a:prstGeom>
            <a:noFill/>
            <a:ln w="1905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 name="Group 93"/>
            <p:cNvGrpSpPr>
              <a:grpSpLocks/>
            </p:cNvGrpSpPr>
            <p:nvPr/>
          </p:nvGrpSpPr>
          <p:grpSpPr bwMode="auto">
            <a:xfrm>
              <a:off x="1584" y="1344"/>
              <a:ext cx="96" cy="861"/>
              <a:chOff x="2544" y="2544"/>
              <a:chExt cx="96" cy="816"/>
            </a:xfrm>
          </p:grpSpPr>
          <p:sp>
            <p:nvSpPr>
              <p:cNvPr id="92321" name="Line 94"/>
              <p:cNvSpPr>
                <a:spLocks noChangeShapeType="1"/>
              </p:cNvSpPr>
              <p:nvPr/>
            </p:nvSpPr>
            <p:spPr bwMode="auto">
              <a:xfrm>
                <a:off x="2544" y="3216"/>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322" name="Line 95"/>
              <p:cNvSpPr>
                <a:spLocks noChangeShapeType="1"/>
              </p:cNvSpPr>
              <p:nvPr/>
            </p:nvSpPr>
            <p:spPr bwMode="auto">
              <a:xfrm flipH="1">
                <a:off x="2592" y="3216"/>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323" name="Line 96"/>
              <p:cNvSpPr>
                <a:spLocks noChangeShapeType="1"/>
              </p:cNvSpPr>
              <p:nvPr/>
            </p:nvSpPr>
            <p:spPr bwMode="auto">
              <a:xfrm>
                <a:off x="2592" y="2544"/>
                <a:ext cx="0" cy="816"/>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92242" name="Rectangle 97"/>
          <p:cNvSpPr>
            <a:spLocks noChangeArrowheads="1"/>
          </p:cNvSpPr>
          <p:nvPr/>
        </p:nvSpPr>
        <p:spPr bwMode="auto">
          <a:xfrm>
            <a:off x="9525000" y="5858256"/>
            <a:ext cx="76200" cy="76200"/>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2082" name="Rectangle 98"/>
          <p:cNvSpPr>
            <a:spLocks noChangeArrowheads="1"/>
          </p:cNvSpPr>
          <p:nvPr/>
        </p:nvSpPr>
        <p:spPr bwMode="auto">
          <a:xfrm>
            <a:off x="9525000" y="5858256"/>
            <a:ext cx="76200" cy="76200"/>
          </a:xfrm>
          <a:prstGeom prst="rect">
            <a:avLst/>
          </a:prstGeom>
          <a:solidFill>
            <a:schemeClr val="accent1"/>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 name="Group 99"/>
          <p:cNvGrpSpPr>
            <a:grpSpLocks/>
          </p:cNvGrpSpPr>
          <p:nvPr/>
        </p:nvGrpSpPr>
        <p:grpSpPr bwMode="auto">
          <a:xfrm>
            <a:off x="7696203" y="2810256"/>
            <a:ext cx="1808163" cy="2581276"/>
            <a:chOff x="4320" y="1344"/>
            <a:chExt cx="1139" cy="1626"/>
          </a:xfrm>
        </p:grpSpPr>
        <p:grpSp>
          <p:nvGrpSpPr>
            <p:cNvPr id="6" name="Group 100"/>
            <p:cNvGrpSpPr>
              <a:grpSpLocks/>
            </p:cNvGrpSpPr>
            <p:nvPr/>
          </p:nvGrpSpPr>
          <p:grpSpPr bwMode="auto">
            <a:xfrm>
              <a:off x="4320" y="1344"/>
              <a:ext cx="1139" cy="1626"/>
              <a:chOff x="4320" y="1344"/>
              <a:chExt cx="1139" cy="1626"/>
            </a:xfrm>
          </p:grpSpPr>
          <p:sp>
            <p:nvSpPr>
              <p:cNvPr id="92305" name="Text Box 101"/>
              <p:cNvSpPr txBox="1">
                <a:spLocks noChangeArrowheads="1"/>
              </p:cNvSpPr>
              <p:nvPr/>
            </p:nvSpPr>
            <p:spPr bwMode="auto">
              <a:xfrm>
                <a:off x="4512" y="2736"/>
                <a:ext cx="947" cy="234"/>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a:ln>
                      <a:noFill/>
                    </a:ln>
                    <a:solidFill>
                      <a:prstClr val="black"/>
                    </a:solidFill>
                    <a:effectLst/>
                    <a:uLnTx/>
                    <a:uFillTx/>
                    <a:latin typeface="Arial" charset="0"/>
                    <a:ea typeface="+mn-ea"/>
                    <a:cs typeface="+mn-cs"/>
                  </a:rPr>
                  <a:t>A</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D</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G</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J</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M</a:t>
                </a:r>
              </a:p>
            </p:txBody>
          </p:sp>
          <p:sp>
            <p:nvSpPr>
              <p:cNvPr id="92306" name="Rectangle 102"/>
              <p:cNvSpPr>
                <a:spLocks noChangeArrowheads="1"/>
              </p:cNvSpPr>
              <p:nvPr/>
            </p:nvSpPr>
            <p:spPr bwMode="auto">
              <a:xfrm>
                <a:off x="4848"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307" name="Rectangle 103"/>
              <p:cNvSpPr>
                <a:spLocks noChangeArrowheads="1"/>
              </p:cNvSpPr>
              <p:nvPr/>
            </p:nvSpPr>
            <p:spPr bwMode="auto">
              <a:xfrm>
                <a:off x="4960"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308" name="Rectangle 104"/>
              <p:cNvSpPr>
                <a:spLocks noChangeArrowheads="1"/>
              </p:cNvSpPr>
              <p:nvPr/>
            </p:nvSpPr>
            <p:spPr bwMode="auto">
              <a:xfrm>
                <a:off x="5072"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309" name="Line 105"/>
              <p:cNvSpPr>
                <a:spLocks noChangeShapeType="1"/>
              </p:cNvSpPr>
              <p:nvPr/>
            </p:nvSpPr>
            <p:spPr bwMode="auto">
              <a:xfrm>
                <a:off x="4896" y="2304"/>
                <a:ext cx="0" cy="432"/>
              </a:xfrm>
              <a:prstGeom prst="line">
                <a:avLst/>
              </a:prstGeom>
              <a:noFill/>
              <a:ln w="1905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Group 106"/>
              <p:cNvGrpSpPr>
                <a:grpSpLocks/>
              </p:cNvGrpSpPr>
              <p:nvPr/>
            </p:nvGrpSpPr>
            <p:grpSpPr bwMode="auto">
              <a:xfrm>
                <a:off x="4320" y="1344"/>
                <a:ext cx="624" cy="864"/>
                <a:chOff x="1920" y="2448"/>
                <a:chExt cx="624" cy="819"/>
              </a:xfrm>
            </p:grpSpPr>
            <p:sp>
              <p:nvSpPr>
                <p:cNvPr id="92311" name="Arc 107"/>
                <p:cNvSpPr>
                  <a:spLocks/>
                </p:cNvSpPr>
                <p:nvPr/>
              </p:nvSpPr>
              <p:spPr bwMode="auto">
                <a:xfrm>
                  <a:off x="1920" y="2592"/>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312" name="Line 108"/>
                <p:cNvSpPr>
                  <a:spLocks noChangeShapeType="1"/>
                </p:cNvSpPr>
                <p:nvPr/>
              </p:nvSpPr>
              <p:spPr bwMode="auto">
                <a:xfrm>
                  <a:off x="2448" y="312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313" name="Line 109"/>
                <p:cNvSpPr>
                  <a:spLocks noChangeShapeType="1"/>
                </p:cNvSpPr>
                <p:nvPr/>
              </p:nvSpPr>
              <p:spPr bwMode="auto">
                <a:xfrm flipH="1">
                  <a:off x="2496" y="312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314" name="Line 110"/>
                <p:cNvSpPr>
                  <a:spLocks noChangeShapeType="1"/>
                </p:cNvSpPr>
                <p:nvPr/>
              </p:nvSpPr>
              <p:spPr bwMode="auto">
                <a:xfrm>
                  <a:off x="2496" y="2448"/>
                  <a:ext cx="0" cy="816"/>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8" name="Group 111"/>
            <p:cNvGrpSpPr>
              <a:grpSpLocks/>
            </p:cNvGrpSpPr>
            <p:nvPr/>
          </p:nvGrpSpPr>
          <p:grpSpPr bwMode="auto">
            <a:xfrm>
              <a:off x="4608" y="1584"/>
              <a:ext cx="288" cy="627"/>
              <a:chOff x="3168" y="3168"/>
              <a:chExt cx="336" cy="627"/>
            </a:xfrm>
          </p:grpSpPr>
          <p:sp>
            <p:nvSpPr>
              <p:cNvPr id="92301" name="Arc 112"/>
              <p:cNvSpPr>
                <a:spLocks/>
              </p:cNvSpPr>
              <p:nvPr/>
            </p:nvSpPr>
            <p:spPr bwMode="auto">
              <a:xfrm>
                <a:off x="3168" y="3168"/>
                <a:ext cx="336" cy="627"/>
              </a:xfrm>
              <a:custGeom>
                <a:avLst/>
                <a:gdLst>
                  <a:gd name="T0" fmla="*/ 57 w 21600"/>
                  <a:gd name="T1" fmla="*/ 0 h 21285"/>
                  <a:gd name="T2" fmla="*/ 336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302" name="Arc 113"/>
              <p:cNvSpPr>
                <a:spLocks/>
              </p:cNvSpPr>
              <p:nvPr/>
            </p:nvSpPr>
            <p:spPr bwMode="auto">
              <a:xfrm>
                <a:off x="3280" y="3168"/>
                <a:ext cx="224" cy="627"/>
              </a:xfrm>
              <a:custGeom>
                <a:avLst/>
                <a:gdLst>
                  <a:gd name="T0" fmla="*/ 38 w 21600"/>
                  <a:gd name="T1" fmla="*/ 0 h 21285"/>
                  <a:gd name="T2" fmla="*/ 224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303" name="Arc 114"/>
              <p:cNvSpPr>
                <a:spLocks/>
              </p:cNvSpPr>
              <p:nvPr/>
            </p:nvSpPr>
            <p:spPr bwMode="auto">
              <a:xfrm>
                <a:off x="3392" y="3168"/>
                <a:ext cx="112" cy="627"/>
              </a:xfrm>
              <a:custGeom>
                <a:avLst/>
                <a:gdLst>
                  <a:gd name="T0" fmla="*/ 19 w 21600"/>
                  <a:gd name="T1" fmla="*/ 0 h 21285"/>
                  <a:gd name="T2" fmla="*/ 112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304" name="Arc 115"/>
              <p:cNvSpPr>
                <a:spLocks/>
              </p:cNvSpPr>
              <p:nvPr/>
            </p:nvSpPr>
            <p:spPr bwMode="auto">
              <a:xfrm>
                <a:off x="3467" y="3168"/>
                <a:ext cx="37" cy="627"/>
              </a:xfrm>
              <a:custGeom>
                <a:avLst/>
                <a:gdLst>
                  <a:gd name="T0" fmla="*/ 6 w 21600"/>
                  <a:gd name="T1" fmla="*/ 0 h 21285"/>
                  <a:gd name="T2" fmla="*/ 37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9" name="Group 116"/>
          <p:cNvGrpSpPr>
            <a:grpSpLocks/>
          </p:cNvGrpSpPr>
          <p:nvPr/>
        </p:nvGrpSpPr>
        <p:grpSpPr bwMode="auto">
          <a:xfrm>
            <a:off x="6400802" y="2810256"/>
            <a:ext cx="1487488" cy="2581276"/>
            <a:chOff x="3504" y="1344"/>
            <a:chExt cx="937" cy="1626"/>
          </a:xfrm>
        </p:grpSpPr>
        <p:grpSp>
          <p:nvGrpSpPr>
            <p:cNvPr id="10" name="Group 117"/>
            <p:cNvGrpSpPr>
              <a:grpSpLocks/>
            </p:cNvGrpSpPr>
            <p:nvPr/>
          </p:nvGrpSpPr>
          <p:grpSpPr bwMode="auto">
            <a:xfrm>
              <a:off x="3504" y="1344"/>
              <a:ext cx="937" cy="1626"/>
              <a:chOff x="3504" y="1344"/>
              <a:chExt cx="937" cy="1626"/>
            </a:xfrm>
          </p:grpSpPr>
          <p:sp>
            <p:nvSpPr>
              <p:cNvPr id="92289" name="Text Box 118"/>
              <p:cNvSpPr txBox="1">
                <a:spLocks noChangeArrowheads="1"/>
              </p:cNvSpPr>
              <p:nvPr/>
            </p:nvSpPr>
            <p:spPr bwMode="auto">
              <a:xfrm>
                <a:off x="3696" y="2736"/>
                <a:ext cx="745" cy="234"/>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a:ln>
                      <a:noFill/>
                    </a:ln>
                    <a:solidFill>
                      <a:prstClr val="black"/>
                    </a:solidFill>
                    <a:effectLst/>
                    <a:uLnTx/>
                    <a:uFillTx/>
                    <a:latin typeface="Arial" charset="0"/>
                    <a:ea typeface="+mn-ea"/>
                    <a:cs typeface="+mn-cs"/>
                  </a:rPr>
                  <a:t>A</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D</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G</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J</a:t>
                </a:r>
              </a:p>
            </p:txBody>
          </p:sp>
          <p:sp>
            <p:nvSpPr>
              <p:cNvPr id="92290" name="Rectangle 119"/>
              <p:cNvSpPr>
                <a:spLocks noChangeArrowheads="1"/>
              </p:cNvSpPr>
              <p:nvPr/>
            </p:nvSpPr>
            <p:spPr bwMode="auto">
              <a:xfrm>
                <a:off x="4032"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91" name="Rectangle 120"/>
              <p:cNvSpPr>
                <a:spLocks noChangeArrowheads="1"/>
              </p:cNvSpPr>
              <p:nvPr/>
            </p:nvSpPr>
            <p:spPr bwMode="auto">
              <a:xfrm>
                <a:off x="4144"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92" name="Rectangle 121"/>
              <p:cNvSpPr>
                <a:spLocks noChangeArrowheads="1"/>
              </p:cNvSpPr>
              <p:nvPr/>
            </p:nvSpPr>
            <p:spPr bwMode="auto">
              <a:xfrm>
                <a:off x="4256"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93" name="Line 122"/>
              <p:cNvSpPr>
                <a:spLocks noChangeShapeType="1"/>
              </p:cNvSpPr>
              <p:nvPr/>
            </p:nvSpPr>
            <p:spPr bwMode="auto">
              <a:xfrm>
                <a:off x="4080" y="2304"/>
                <a:ext cx="0" cy="432"/>
              </a:xfrm>
              <a:prstGeom prst="line">
                <a:avLst/>
              </a:prstGeom>
              <a:noFill/>
              <a:ln w="1905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23"/>
              <p:cNvGrpSpPr>
                <a:grpSpLocks/>
              </p:cNvGrpSpPr>
              <p:nvPr/>
            </p:nvGrpSpPr>
            <p:grpSpPr bwMode="auto">
              <a:xfrm>
                <a:off x="3504" y="1344"/>
                <a:ext cx="624" cy="864"/>
                <a:chOff x="1920" y="2448"/>
                <a:chExt cx="624" cy="819"/>
              </a:xfrm>
            </p:grpSpPr>
            <p:sp>
              <p:nvSpPr>
                <p:cNvPr id="92295" name="Arc 124"/>
                <p:cNvSpPr>
                  <a:spLocks/>
                </p:cNvSpPr>
                <p:nvPr/>
              </p:nvSpPr>
              <p:spPr bwMode="auto">
                <a:xfrm>
                  <a:off x="1920" y="2592"/>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96" name="Line 125"/>
                <p:cNvSpPr>
                  <a:spLocks noChangeShapeType="1"/>
                </p:cNvSpPr>
                <p:nvPr/>
              </p:nvSpPr>
              <p:spPr bwMode="auto">
                <a:xfrm>
                  <a:off x="2448" y="312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97" name="Line 126"/>
                <p:cNvSpPr>
                  <a:spLocks noChangeShapeType="1"/>
                </p:cNvSpPr>
                <p:nvPr/>
              </p:nvSpPr>
              <p:spPr bwMode="auto">
                <a:xfrm flipH="1">
                  <a:off x="2496" y="312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98" name="Line 127"/>
                <p:cNvSpPr>
                  <a:spLocks noChangeShapeType="1"/>
                </p:cNvSpPr>
                <p:nvPr/>
              </p:nvSpPr>
              <p:spPr bwMode="auto">
                <a:xfrm>
                  <a:off x="2496" y="2448"/>
                  <a:ext cx="0" cy="816"/>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12" name="Group 128"/>
            <p:cNvGrpSpPr>
              <a:grpSpLocks/>
            </p:cNvGrpSpPr>
            <p:nvPr/>
          </p:nvGrpSpPr>
          <p:grpSpPr bwMode="auto">
            <a:xfrm>
              <a:off x="3792" y="1584"/>
              <a:ext cx="288" cy="627"/>
              <a:chOff x="3168" y="3168"/>
              <a:chExt cx="336" cy="627"/>
            </a:xfrm>
          </p:grpSpPr>
          <p:sp>
            <p:nvSpPr>
              <p:cNvPr id="92285" name="Arc 129"/>
              <p:cNvSpPr>
                <a:spLocks/>
              </p:cNvSpPr>
              <p:nvPr/>
            </p:nvSpPr>
            <p:spPr bwMode="auto">
              <a:xfrm>
                <a:off x="3168" y="3168"/>
                <a:ext cx="336" cy="627"/>
              </a:xfrm>
              <a:custGeom>
                <a:avLst/>
                <a:gdLst>
                  <a:gd name="T0" fmla="*/ 57 w 21600"/>
                  <a:gd name="T1" fmla="*/ 0 h 21285"/>
                  <a:gd name="T2" fmla="*/ 336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86" name="Arc 130"/>
              <p:cNvSpPr>
                <a:spLocks/>
              </p:cNvSpPr>
              <p:nvPr/>
            </p:nvSpPr>
            <p:spPr bwMode="auto">
              <a:xfrm>
                <a:off x="3280" y="3168"/>
                <a:ext cx="224" cy="627"/>
              </a:xfrm>
              <a:custGeom>
                <a:avLst/>
                <a:gdLst>
                  <a:gd name="T0" fmla="*/ 38 w 21600"/>
                  <a:gd name="T1" fmla="*/ 0 h 21285"/>
                  <a:gd name="T2" fmla="*/ 224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87" name="Arc 131"/>
              <p:cNvSpPr>
                <a:spLocks/>
              </p:cNvSpPr>
              <p:nvPr/>
            </p:nvSpPr>
            <p:spPr bwMode="auto">
              <a:xfrm>
                <a:off x="3392" y="3168"/>
                <a:ext cx="112" cy="627"/>
              </a:xfrm>
              <a:custGeom>
                <a:avLst/>
                <a:gdLst>
                  <a:gd name="T0" fmla="*/ 19 w 21600"/>
                  <a:gd name="T1" fmla="*/ 0 h 21285"/>
                  <a:gd name="T2" fmla="*/ 112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88" name="Arc 132"/>
              <p:cNvSpPr>
                <a:spLocks/>
              </p:cNvSpPr>
              <p:nvPr/>
            </p:nvSpPr>
            <p:spPr bwMode="auto">
              <a:xfrm>
                <a:off x="3467" y="3168"/>
                <a:ext cx="37" cy="627"/>
              </a:xfrm>
              <a:custGeom>
                <a:avLst/>
                <a:gdLst>
                  <a:gd name="T0" fmla="*/ 6 w 21600"/>
                  <a:gd name="T1" fmla="*/ 0 h 21285"/>
                  <a:gd name="T2" fmla="*/ 37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13" name="Group 133"/>
          <p:cNvGrpSpPr>
            <a:grpSpLocks/>
          </p:cNvGrpSpPr>
          <p:nvPr/>
        </p:nvGrpSpPr>
        <p:grpSpPr bwMode="auto">
          <a:xfrm>
            <a:off x="5105403" y="2810256"/>
            <a:ext cx="1395413" cy="2581276"/>
            <a:chOff x="2688" y="1344"/>
            <a:chExt cx="879" cy="1626"/>
          </a:xfrm>
        </p:grpSpPr>
        <p:grpSp>
          <p:nvGrpSpPr>
            <p:cNvPr id="14" name="Group 134"/>
            <p:cNvGrpSpPr>
              <a:grpSpLocks/>
            </p:cNvGrpSpPr>
            <p:nvPr/>
          </p:nvGrpSpPr>
          <p:grpSpPr bwMode="auto">
            <a:xfrm>
              <a:off x="2688" y="1344"/>
              <a:ext cx="879" cy="1626"/>
              <a:chOff x="2688" y="1344"/>
              <a:chExt cx="879" cy="1626"/>
            </a:xfrm>
          </p:grpSpPr>
          <p:sp>
            <p:nvSpPr>
              <p:cNvPr id="92273" name="Text Box 135"/>
              <p:cNvSpPr txBox="1">
                <a:spLocks noChangeArrowheads="1"/>
              </p:cNvSpPr>
              <p:nvPr/>
            </p:nvSpPr>
            <p:spPr bwMode="auto">
              <a:xfrm>
                <a:off x="2976" y="2736"/>
                <a:ext cx="591" cy="234"/>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a:ln>
                      <a:noFill/>
                    </a:ln>
                    <a:solidFill>
                      <a:prstClr val="black"/>
                    </a:solidFill>
                    <a:effectLst/>
                    <a:uLnTx/>
                    <a:uFillTx/>
                    <a:latin typeface="Arial" charset="0"/>
                    <a:ea typeface="+mn-ea"/>
                    <a:cs typeface="+mn-cs"/>
                  </a:rPr>
                  <a:t>A</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D</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G</a:t>
                </a:r>
              </a:p>
            </p:txBody>
          </p:sp>
          <p:sp>
            <p:nvSpPr>
              <p:cNvPr id="92274" name="Rectangle 136"/>
              <p:cNvSpPr>
                <a:spLocks noChangeArrowheads="1"/>
              </p:cNvSpPr>
              <p:nvPr/>
            </p:nvSpPr>
            <p:spPr bwMode="auto">
              <a:xfrm>
                <a:off x="3216"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75" name="Rectangle 137"/>
              <p:cNvSpPr>
                <a:spLocks noChangeArrowheads="1"/>
              </p:cNvSpPr>
              <p:nvPr/>
            </p:nvSpPr>
            <p:spPr bwMode="auto">
              <a:xfrm>
                <a:off x="3328"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76" name="Rectangle 138"/>
              <p:cNvSpPr>
                <a:spLocks noChangeArrowheads="1"/>
              </p:cNvSpPr>
              <p:nvPr/>
            </p:nvSpPr>
            <p:spPr bwMode="auto">
              <a:xfrm>
                <a:off x="3440"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77" name="Line 139"/>
              <p:cNvSpPr>
                <a:spLocks noChangeShapeType="1"/>
              </p:cNvSpPr>
              <p:nvPr/>
            </p:nvSpPr>
            <p:spPr bwMode="auto">
              <a:xfrm>
                <a:off x="3264" y="2304"/>
                <a:ext cx="0" cy="432"/>
              </a:xfrm>
              <a:prstGeom prst="line">
                <a:avLst/>
              </a:prstGeom>
              <a:noFill/>
              <a:ln w="1905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 name="Group 140"/>
              <p:cNvGrpSpPr>
                <a:grpSpLocks/>
              </p:cNvGrpSpPr>
              <p:nvPr/>
            </p:nvGrpSpPr>
            <p:grpSpPr bwMode="auto">
              <a:xfrm>
                <a:off x="2688" y="1344"/>
                <a:ext cx="624" cy="864"/>
                <a:chOff x="1920" y="2448"/>
                <a:chExt cx="624" cy="819"/>
              </a:xfrm>
            </p:grpSpPr>
            <p:sp>
              <p:nvSpPr>
                <p:cNvPr id="92279" name="Arc 141"/>
                <p:cNvSpPr>
                  <a:spLocks/>
                </p:cNvSpPr>
                <p:nvPr/>
              </p:nvSpPr>
              <p:spPr bwMode="auto">
                <a:xfrm>
                  <a:off x="1920" y="2592"/>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80" name="Line 142"/>
                <p:cNvSpPr>
                  <a:spLocks noChangeShapeType="1"/>
                </p:cNvSpPr>
                <p:nvPr/>
              </p:nvSpPr>
              <p:spPr bwMode="auto">
                <a:xfrm>
                  <a:off x="2448" y="312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81" name="Line 143"/>
                <p:cNvSpPr>
                  <a:spLocks noChangeShapeType="1"/>
                </p:cNvSpPr>
                <p:nvPr/>
              </p:nvSpPr>
              <p:spPr bwMode="auto">
                <a:xfrm flipH="1">
                  <a:off x="2496" y="312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82" name="Line 144"/>
                <p:cNvSpPr>
                  <a:spLocks noChangeShapeType="1"/>
                </p:cNvSpPr>
                <p:nvPr/>
              </p:nvSpPr>
              <p:spPr bwMode="auto">
                <a:xfrm>
                  <a:off x="2496" y="2448"/>
                  <a:ext cx="0" cy="816"/>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16" name="Group 145"/>
            <p:cNvGrpSpPr>
              <a:grpSpLocks/>
            </p:cNvGrpSpPr>
            <p:nvPr/>
          </p:nvGrpSpPr>
          <p:grpSpPr bwMode="auto">
            <a:xfrm>
              <a:off x="2976" y="1584"/>
              <a:ext cx="288" cy="627"/>
              <a:chOff x="3168" y="3168"/>
              <a:chExt cx="336" cy="627"/>
            </a:xfrm>
          </p:grpSpPr>
          <p:sp>
            <p:nvSpPr>
              <p:cNvPr id="92269" name="Arc 146"/>
              <p:cNvSpPr>
                <a:spLocks/>
              </p:cNvSpPr>
              <p:nvPr/>
            </p:nvSpPr>
            <p:spPr bwMode="auto">
              <a:xfrm>
                <a:off x="3168" y="3168"/>
                <a:ext cx="336" cy="627"/>
              </a:xfrm>
              <a:custGeom>
                <a:avLst/>
                <a:gdLst>
                  <a:gd name="T0" fmla="*/ 57 w 21600"/>
                  <a:gd name="T1" fmla="*/ 0 h 21285"/>
                  <a:gd name="T2" fmla="*/ 336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70" name="Arc 147"/>
              <p:cNvSpPr>
                <a:spLocks/>
              </p:cNvSpPr>
              <p:nvPr/>
            </p:nvSpPr>
            <p:spPr bwMode="auto">
              <a:xfrm>
                <a:off x="3280" y="3168"/>
                <a:ext cx="224" cy="627"/>
              </a:xfrm>
              <a:custGeom>
                <a:avLst/>
                <a:gdLst>
                  <a:gd name="T0" fmla="*/ 38 w 21600"/>
                  <a:gd name="T1" fmla="*/ 0 h 21285"/>
                  <a:gd name="T2" fmla="*/ 224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71" name="Arc 148"/>
              <p:cNvSpPr>
                <a:spLocks/>
              </p:cNvSpPr>
              <p:nvPr/>
            </p:nvSpPr>
            <p:spPr bwMode="auto">
              <a:xfrm>
                <a:off x="3392" y="3168"/>
                <a:ext cx="112" cy="627"/>
              </a:xfrm>
              <a:custGeom>
                <a:avLst/>
                <a:gdLst>
                  <a:gd name="T0" fmla="*/ 19 w 21600"/>
                  <a:gd name="T1" fmla="*/ 0 h 21285"/>
                  <a:gd name="T2" fmla="*/ 112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72" name="Arc 149"/>
              <p:cNvSpPr>
                <a:spLocks/>
              </p:cNvSpPr>
              <p:nvPr/>
            </p:nvSpPr>
            <p:spPr bwMode="auto">
              <a:xfrm>
                <a:off x="3467" y="3168"/>
                <a:ext cx="37" cy="627"/>
              </a:xfrm>
              <a:custGeom>
                <a:avLst/>
                <a:gdLst>
                  <a:gd name="T0" fmla="*/ 6 w 21600"/>
                  <a:gd name="T1" fmla="*/ 0 h 21285"/>
                  <a:gd name="T2" fmla="*/ 37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17" name="Group 150"/>
          <p:cNvGrpSpPr>
            <a:grpSpLocks/>
          </p:cNvGrpSpPr>
          <p:nvPr/>
        </p:nvGrpSpPr>
        <p:grpSpPr bwMode="auto">
          <a:xfrm>
            <a:off x="3810000" y="2810256"/>
            <a:ext cx="1371600" cy="2581276"/>
            <a:chOff x="1872" y="1344"/>
            <a:chExt cx="864" cy="1626"/>
          </a:xfrm>
        </p:grpSpPr>
        <p:grpSp>
          <p:nvGrpSpPr>
            <p:cNvPr id="18" name="Group 151"/>
            <p:cNvGrpSpPr>
              <a:grpSpLocks/>
            </p:cNvGrpSpPr>
            <p:nvPr/>
          </p:nvGrpSpPr>
          <p:grpSpPr bwMode="auto">
            <a:xfrm>
              <a:off x="1872" y="1344"/>
              <a:ext cx="864" cy="1626"/>
              <a:chOff x="1872" y="1344"/>
              <a:chExt cx="864" cy="1626"/>
            </a:xfrm>
          </p:grpSpPr>
          <p:sp>
            <p:nvSpPr>
              <p:cNvPr id="92257" name="Text Box 152"/>
              <p:cNvSpPr txBox="1">
                <a:spLocks noChangeArrowheads="1"/>
              </p:cNvSpPr>
              <p:nvPr/>
            </p:nvSpPr>
            <p:spPr bwMode="auto">
              <a:xfrm>
                <a:off x="2256" y="2736"/>
                <a:ext cx="397" cy="234"/>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a:ln>
                      <a:noFill/>
                    </a:ln>
                    <a:solidFill>
                      <a:prstClr val="black"/>
                    </a:solidFill>
                    <a:effectLst/>
                    <a:uLnTx/>
                    <a:uFillTx/>
                    <a:latin typeface="Arial" charset="0"/>
                    <a:ea typeface="+mn-ea"/>
                    <a:cs typeface="+mn-cs"/>
                  </a:rPr>
                  <a:t>A</a:t>
                </a:r>
                <a:r>
                  <a:rPr kumimoji="0" lang="en-US" sz="1800" b="0" i="0" u="none" strike="noStrike" kern="1200" cap="none" spc="0" normalizeH="0" baseline="0" noProof="0">
                    <a:ln>
                      <a:noFill/>
                    </a:ln>
                    <a:solidFill>
                      <a:srgbClr val="CC0000"/>
                    </a:solidFill>
                    <a:effectLst/>
                    <a:uLnTx/>
                    <a:uFillTx/>
                    <a:latin typeface="Arial" charset="0"/>
                    <a:ea typeface="+mn-ea"/>
                    <a:cs typeface="+mn-cs"/>
                  </a:rPr>
                  <a:t>o</a:t>
                </a:r>
                <a:r>
                  <a:rPr kumimoji="0" lang="de-DE" sz="1800" b="0" i="0" u="none" strike="noStrike" kern="1200" cap="none" spc="0" normalizeH="0" baseline="0" noProof="0">
                    <a:ln>
                      <a:noFill/>
                    </a:ln>
                    <a:solidFill>
                      <a:prstClr val="black"/>
                    </a:solidFill>
                    <a:effectLst/>
                    <a:uLnTx/>
                    <a:uFillTx/>
                    <a:latin typeface="Arial" charset="0"/>
                    <a:ea typeface="+mn-ea"/>
                    <a:cs typeface="+mn-cs"/>
                  </a:rPr>
                  <a:t>D</a:t>
                </a:r>
              </a:p>
            </p:txBody>
          </p:sp>
          <p:sp>
            <p:nvSpPr>
              <p:cNvPr id="92258" name="Rectangle 153"/>
              <p:cNvSpPr>
                <a:spLocks noChangeArrowheads="1"/>
              </p:cNvSpPr>
              <p:nvPr/>
            </p:nvSpPr>
            <p:spPr bwMode="auto">
              <a:xfrm>
                <a:off x="2400"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59" name="Rectangle 154"/>
              <p:cNvSpPr>
                <a:spLocks noChangeArrowheads="1"/>
              </p:cNvSpPr>
              <p:nvPr/>
            </p:nvSpPr>
            <p:spPr bwMode="auto">
              <a:xfrm>
                <a:off x="2624"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60" name="Rectangle 155"/>
              <p:cNvSpPr>
                <a:spLocks noChangeArrowheads="1"/>
              </p:cNvSpPr>
              <p:nvPr/>
            </p:nvSpPr>
            <p:spPr bwMode="auto">
              <a:xfrm>
                <a:off x="2512" y="2208"/>
                <a:ext cx="112" cy="192"/>
              </a:xfrm>
              <a:prstGeom prst="rect">
                <a:avLst/>
              </a:prstGeom>
              <a:solidFill>
                <a:srgbClr val="6699FF"/>
              </a:solidFill>
              <a:ln w="12700">
                <a:solidFill>
                  <a:schemeClr val="tx1"/>
                </a:solidFill>
                <a:miter lim="800000"/>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mn-ea"/>
                  <a:cs typeface="+mn-cs"/>
                </a:endParaRPr>
              </a:p>
            </p:txBody>
          </p:sp>
          <p:sp>
            <p:nvSpPr>
              <p:cNvPr id="92261" name="Line 156"/>
              <p:cNvSpPr>
                <a:spLocks noChangeShapeType="1"/>
              </p:cNvSpPr>
              <p:nvPr/>
            </p:nvSpPr>
            <p:spPr bwMode="auto">
              <a:xfrm>
                <a:off x="2448" y="2304"/>
                <a:ext cx="0" cy="432"/>
              </a:xfrm>
              <a:prstGeom prst="line">
                <a:avLst/>
              </a:prstGeom>
              <a:noFill/>
              <a:ln w="1905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oup 157"/>
              <p:cNvGrpSpPr>
                <a:grpSpLocks/>
              </p:cNvGrpSpPr>
              <p:nvPr/>
            </p:nvGrpSpPr>
            <p:grpSpPr bwMode="auto">
              <a:xfrm>
                <a:off x="1872" y="1344"/>
                <a:ext cx="624" cy="864"/>
                <a:chOff x="1920" y="2448"/>
                <a:chExt cx="624" cy="819"/>
              </a:xfrm>
            </p:grpSpPr>
            <p:sp>
              <p:nvSpPr>
                <p:cNvPr id="92263" name="Arc 158"/>
                <p:cNvSpPr>
                  <a:spLocks/>
                </p:cNvSpPr>
                <p:nvPr/>
              </p:nvSpPr>
              <p:spPr bwMode="auto">
                <a:xfrm>
                  <a:off x="1920" y="2592"/>
                  <a:ext cx="577" cy="675"/>
                </a:xfrm>
                <a:custGeom>
                  <a:avLst/>
                  <a:gdLst>
                    <a:gd name="T0" fmla="*/ 98 w 21600"/>
                    <a:gd name="T1" fmla="*/ 0 h 21285"/>
                    <a:gd name="T2" fmla="*/ 577 w 21600"/>
                    <a:gd name="T3" fmla="*/ 675 h 21285"/>
                    <a:gd name="T4" fmla="*/ 0 w 21600"/>
                    <a:gd name="T5" fmla="*/ 675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64" name="Line 159"/>
                <p:cNvSpPr>
                  <a:spLocks noChangeShapeType="1"/>
                </p:cNvSpPr>
                <p:nvPr/>
              </p:nvSpPr>
              <p:spPr bwMode="auto">
                <a:xfrm>
                  <a:off x="2448" y="312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65" name="Line 160"/>
                <p:cNvSpPr>
                  <a:spLocks noChangeShapeType="1"/>
                </p:cNvSpPr>
                <p:nvPr/>
              </p:nvSpPr>
              <p:spPr bwMode="auto">
                <a:xfrm flipH="1">
                  <a:off x="2496" y="3120"/>
                  <a:ext cx="48" cy="144"/>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66" name="Line 161"/>
                <p:cNvSpPr>
                  <a:spLocks noChangeShapeType="1"/>
                </p:cNvSpPr>
                <p:nvPr/>
              </p:nvSpPr>
              <p:spPr bwMode="auto">
                <a:xfrm>
                  <a:off x="2496" y="2448"/>
                  <a:ext cx="0" cy="816"/>
                </a:xfrm>
                <a:prstGeom prst="line">
                  <a:avLst/>
                </a:pr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0" name="Group 162"/>
            <p:cNvGrpSpPr>
              <a:grpSpLocks/>
            </p:cNvGrpSpPr>
            <p:nvPr/>
          </p:nvGrpSpPr>
          <p:grpSpPr bwMode="auto">
            <a:xfrm>
              <a:off x="2160" y="1584"/>
              <a:ext cx="288" cy="627"/>
              <a:chOff x="3168" y="3168"/>
              <a:chExt cx="336" cy="627"/>
            </a:xfrm>
          </p:grpSpPr>
          <p:sp>
            <p:nvSpPr>
              <p:cNvPr id="92253" name="Arc 163"/>
              <p:cNvSpPr>
                <a:spLocks/>
              </p:cNvSpPr>
              <p:nvPr/>
            </p:nvSpPr>
            <p:spPr bwMode="auto">
              <a:xfrm>
                <a:off x="3168" y="3168"/>
                <a:ext cx="336" cy="627"/>
              </a:xfrm>
              <a:custGeom>
                <a:avLst/>
                <a:gdLst>
                  <a:gd name="T0" fmla="*/ 57 w 21600"/>
                  <a:gd name="T1" fmla="*/ 0 h 21285"/>
                  <a:gd name="T2" fmla="*/ 336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54" name="Arc 164"/>
              <p:cNvSpPr>
                <a:spLocks/>
              </p:cNvSpPr>
              <p:nvPr/>
            </p:nvSpPr>
            <p:spPr bwMode="auto">
              <a:xfrm>
                <a:off x="3280" y="3168"/>
                <a:ext cx="224" cy="627"/>
              </a:xfrm>
              <a:custGeom>
                <a:avLst/>
                <a:gdLst>
                  <a:gd name="T0" fmla="*/ 38 w 21600"/>
                  <a:gd name="T1" fmla="*/ 0 h 21285"/>
                  <a:gd name="T2" fmla="*/ 224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55" name="Arc 165"/>
              <p:cNvSpPr>
                <a:spLocks/>
              </p:cNvSpPr>
              <p:nvPr/>
            </p:nvSpPr>
            <p:spPr bwMode="auto">
              <a:xfrm>
                <a:off x="3392" y="3168"/>
                <a:ext cx="112" cy="627"/>
              </a:xfrm>
              <a:custGeom>
                <a:avLst/>
                <a:gdLst>
                  <a:gd name="T0" fmla="*/ 19 w 21600"/>
                  <a:gd name="T1" fmla="*/ 0 h 21285"/>
                  <a:gd name="T2" fmla="*/ 112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56" name="Arc 166"/>
              <p:cNvSpPr>
                <a:spLocks/>
              </p:cNvSpPr>
              <p:nvPr/>
            </p:nvSpPr>
            <p:spPr bwMode="auto">
              <a:xfrm>
                <a:off x="3467" y="3168"/>
                <a:ext cx="37" cy="627"/>
              </a:xfrm>
              <a:custGeom>
                <a:avLst/>
                <a:gdLst>
                  <a:gd name="T0" fmla="*/ 6 w 21600"/>
                  <a:gd name="T1" fmla="*/ 0 h 21285"/>
                  <a:gd name="T2" fmla="*/ 37 w 21600"/>
                  <a:gd name="T3" fmla="*/ 627 h 21285"/>
                  <a:gd name="T4" fmla="*/ 0 w 21600"/>
                  <a:gd name="T5" fmla="*/ 627 h 21285"/>
                  <a:gd name="T6" fmla="*/ 0 60000 65536"/>
                  <a:gd name="T7" fmla="*/ 0 60000 65536"/>
                  <a:gd name="T8" fmla="*/ 0 60000 65536"/>
                </a:gdLst>
                <a:ahLst/>
                <a:cxnLst>
                  <a:cxn ang="T6">
                    <a:pos x="T0" y="T1"/>
                  </a:cxn>
                  <a:cxn ang="T7">
                    <a:pos x="T2" y="T3"/>
                  </a:cxn>
                  <a:cxn ang="T8">
                    <a:pos x="T4" y="T5"/>
                  </a:cxn>
                </a:cxnLst>
                <a:rect l="0" t="0" r="r" b="b"/>
                <a:pathLst>
                  <a:path w="21600" h="21285" fill="none" extrusionOk="0">
                    <a:moveTo>
                      <a:pt x="3675" y="0"/>
                    </a:moveTo>
                    <a:cubicBezTo>
                      <a:pt x="14033" y="1788"/>
                      <a:pt x="21600" y="10773"/>
                      <a:pt x="21600" y="21285"/>
                    </a:cubicBezTo>
                  </a:path>
                  <a:path w="21600" h="21285" stroke="0" extrusionOk="0">
                    <a:moveTo>
                      <a:pt x="3675" y="0"/>
                    </a:moveTo>
                    <a:cubicBezTo>
                      <a:pt x="14033" y="1788"/>
                      <a:pt x="21600" y="10773"/>
                      <a:pt x="21600" y="21285"/>
                    </a:cubicBezTo>
                    <a:lnTo>
                      <a:pt x="0" y="21285"/>
                    </a:lnTo>
                    <a:lnTo>
                      <a:pt x="3675" y="0"/>
                    </a:lnTo>
                    <a:close/>
                  </a:path>
                </a:pathLst>
              </a:custGeom>
              <a:noFill/>
              <a:ln w="28575">
                <a:solidFill>
                  <a:srgbClr val="FF0000"/>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1" name="Group 167"/>
          <p:cNvGrpSpPr>
            <a:grpSpLocks/>
          </p:cNvGrpSpPr>
          <p:nvPr/>
        </p:nvGrpSpPr>
        <p:grpSpPr bwMode="auto">
          <a:xfrm>
            <a:off x="3276600" y="5477260"/>
            <a:ext cx="6172200" cy="600076"/>
            <a:chOff x="1536" y="3024"/>
            <a:chExt cx="3888" cy="378"/>
          </a:xfrm>
        </p:grpSpPr>
        <p:sp>
          <p:nvSpPr>
            <p:cNvPr id="92249" name="AutoShape 168"/>
            <p:cNvSpPr>
              <a:spLocks/>
            </p:cNvSpPr>
            <p:nvPr/>
          </p:nvSpPr>
          <p:spPr bwMode="auto">
            <a:xfrm rot="-5400000">
              <a:off x="3408" y="1152"/>
              <a:ext cx="144" cy="3888"/>
            </a:xfrm>
            <a:prstGeom prst="leftBrace">
              <a:avLst>
                <a:gd name="adj1" fmla="val 57625"/>
                <a:gd name="adj2" fmla="val 50176"/>
              </a:avLst>
            </a:prstGeom>
            <a:noFill/>
            <a:ln w="12700">
              <a:solidFill>
                <a:schemeClr val="tx1"/>
              </a:solidFill>
              <a:round/>
              <a:headEnd type="none" w="sm" len="sm"/>
              <a:tailEnd type="none" w="sm" len="sm"/>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50" name="Text Box 169"/>
            <p:cNvSpPr txBox="1">
              <a:spLocks noChangeArrowheads="1"/>
            </p:cNvSpPr>
            <p:nvPr/>
          </p:nvSpPr>
          <p:spPr bwMode="auto">
            <a:xfrm>
              <a:off x="2928" y="3168"/>
              <a:ext cx="1100" cy="234"/>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done in parallel</a:t>
              </a:r>
            </a:p>
          </p:txBody>
        </p:sp>
      </p:grpSp>
      <p:sp>
        <p:nvSpPr>
          <p:cNvPr id="172" name="Rectangle 171"/>
          <p:cNvSpPr/>
          <p:nvPr/>
        </p:nvSpPr>
        <p:spPr>
          <a:xfrm>
            <a:off x="89692" y="6642556"/>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650355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arn(outVertical)">
                                      <p:cBhvr>
                                        <p:cTn id="36" dur="500"/>
                                        <p:tgtEl>
                                          <p:spTgt spid="21"/>
                                        </p:tgtEl>
                                      </p:cBhvr>
                                    </p:animEffect>
                                  </p:childTnLst>
                                </p:cTn>
                              </p:par>
                            </p:childTnLst>
                          </p:cTn>
                        </p:par>
                        <p:par>
                          <p:cTn id="37" fill="hold" nodeType="afterGroup">
                            <p:stCondLst>
                              <p:cond delay="500"/>
                            </p:stCondLst>
                            <p:childTnLst>
                              <p:par>
                                <p:cTn id="38" presetID="2" presetClass="entr" presetSubtype="2" fill="hold" grpId="0" nodeType="afterEffect">
                                  <p:stCondLst>
                                    <p:cond delay="0"/>
                                  </p:stCondLst>
                                  <p:childTnLst>
                                    <p:set>
                                      <p:cBhvr>
                                        <p:cTn id="39" dur="1" fill="hold">
                                          <p:stCondLst>
                                            <p:cond delay="0"/>
                                          </p:stCondLst>
                                        </p:cTn>
                                        <p:tgtEl>
                                          <p:spTgt spid="682082"/>
                                        </p:tgtEl>
                                        <p:attrNameLst>
                                          <p:attrName>style.visibility</p:attrName>
                                        </p:attrNameLst>
                                      </p:cBhvr>
                                      <p:to>
                                        <p:strVal val="visible"/>
                                      </p:to>
                                    </p:set>
                                    <p:anim calcmode="lin" valueType="num">
                                      <p:cBhvr additive="base">
                                        <p:cTn id="40" dur="500" fill="hold"/>
                                        <p:tgtEl>
                                          <p:spTgt spid="682082"/>
                                        </p:tgtEl>
                                        <p:attrNameLst>
                                          <p:attrName>ppt_x</p:attrName>
                                        </p:attrNameLst>
                                      </p:cBhvr>
                                      <p:tavLst>
                                        <p:tav tm="0">
                                          <p:val>
                                            <p:strVal val="1+#ppt_w/2"/>
                                          </p:val>
                                        </p:tav>
                                        <p:tav tm="100000">
                                          <p:val>
                                            <p:strVal val="#ppt_x"/>
                                          </p:val>
                                        </p:tav>
                                      </p:tavLst>
                                    </p:anim>
                                    <p:anim calcmode="lin" valueType="num">
                                      <p:cBhvr additive="base">
                                        <p:cTn id="41" dur="500" fill="hold"/>
                                        <p:tgtEl>
                                          <p:spTgt spid="682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0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Point-to-Point Communication: </a:t>
            </a:r>
            <a:r>
              <a:rPr lang="en-US" sz="3100" dirty="0"/>
              <a:t>The </a:t>
            </a:r>
            <a:r>
              <a:rPr lang="en-US" sz="3100" dirty="0" err="1">
                <a:latin typeface="Courier New" panose="02070309020205020404" pitchFamily="49" charset="0"/>
                <a:cs typeface="Courier New" panose="02070309020205020404" pitchFamily="49" charset="0"/>
              </a:rPr>
              <a:t>MPI_Bsend</a:t>
            </a:r>
            <a:r>
              <a:rPr lang="en-US" sz="3200" dirty="0"/>
              <a:t> flavor</a:t>
            </a:r>
          </a:p>
        </p:txBody>
      </p:sp>
      <p:sp>
        <p:nvSpPr>
          <p:cNvPr id="3" name="Content Placeholder 2"/>
          <p:cNvSpPr>
            <a:spLocks noGrp="1"/>
          </p:cNvSpPr>
          <p:nvPr>
            <p:ph idx="1"/>
          </p:nvPr>
        </p:nvSpPr>
        <p:spPr/>
        <p:txBody>
          <a:bodyPr/>
          <a:lstStyle/>
          <a:p>
            <a:endParaRPr lang="en-US" sz="2000" dirty="0"/>
          </a:p>
          <a:p>
            <a:r>
              <a:rPr lang="en-US" sz="2000" dirty="0"/>
              <a:t>Another blocking P2P communication alternative that reduces the overhead associated with data transmission</a:t>
            </a:r>
          </a:p>
          <a:p>
            <a:pPr lvl="1"/>
            <a:endParaRPr lang="en-US" sz="1800" dirty="0"/>
          </a:p>
          <a:p>
            <a:pPr lvl="1"/>
            <a:r>
              <a:rPr lang="en-US" sz="1800" dirty="0"/>
              <a:t>Realized through </a:t>
            </a:r>
            <a:r>
              <a:rPr lang="en-US" sz="1800" dirty="0" err="1">
                <a:solidFill>
                  <a:srgbClr val="FF00FF"/>
                </a:solidFill>
                <a:latin typeface="Consolas" pitchFamily="49" charset="0"/>
                <a:cs typeface="Consolas" pitchFamily="49" charset="0"/>
              </a:rPr>
              <a:t>MPI_Bsend</a:t>
            </a:r>
            <a:r>
              <a:rPr lang="en-US" sz="1800" dirty="0">
                <a:solidFill>
                  <a:srgbClr val="FF00FF"/>
                </a:solidFill>
                <a:latin typeface="Consolas" pitchFamily="49" charset="0"/>
                <a:cs typeface="Consolas" pitchFamily="49" charset="0"/>
              </a:rPr>
              <a:t> </a:t>
            </a:r>
            <a:r>
              <a:rPr lang="en-US" sz="1800" dirty="0"/>
              <a:t>(</a:t>
            </a:r>
            <a:r>
              <a:rPr lang="en-US" sz="1800" b="1" dirty="0">
                <a:solidFill>
                  <a:srgbClr val="C00000"/>
                </a:solidFill>
              </a:rPr>
              <a:t>b</a:t>
            </a:r>
            <a:r>
              <a:rPr lang="en-US" sz="1800" dirty="0"/>
              <a:t>uffered)</a:t>
            </a:r>
            <a:br>
              <a:rPr lang="en-US" sz="1800" dirty="0"/>
            </a:br>
            <a:endParaRPr lang="en-US" sz="1800" dirty="0"/>
          </a:p>
          <a:p>
            <a:pPr lvl="1"/>
            <a:endParaRPr lang="en-US" sz="1800" dirty="0"/>
          </a:p>
          <a:p>
            <a:pPr lvl="1"/>
            <a:r>
              <a:rPr lang="en-US" sz="1800" dirty="0"/>
              <a:t>Your data is quickly moved by the runtime to a “staging buffer” and then the call returns; the control is back to you</a:t>
            </a:r>
          </a:p>
          <a:p>
            <a:pPr lvl="1"/>
            <a:endParaRPr lang="en-US" sz="1800" dirty="0"/>
          </a:p>
          <a:p>
            <a:pPr lvl="1"/>
            <a:endParaRPr lang="en-US" sz="1800" dirty="0"/>
          </a:p>
          <a:p>
            <a:pPr lvl="1"/>
            <a:r>
              <a:rPr lang="en-US" sz="1800" dirty="0"/>
              <a:t>NOTE: *you* need to </a:t>
            </a:r>
            <a:r>
              <a:rPr lang="en-US" sz="1800" dirty="0">
                <a:solidFill>
                  <a:srgbClr val="0070C0"/>
                </a:solidFill>
              </a:rPr>
              <a:t>provide</a:t>
            </a:r>
            <a:r>
              <a:rPr lang="en-US" sz="1800" dirty="0"/>
              <a:t> this additional buffer that stages the transfer. *You* should also decide </a:t>
            </a:r>
            <a:r>
              <a:rPr lang="en-US" sz="1800" dirty="0">
                <a:solidFill>
                  <a:srgbClr val="0070C0"/>
                </a:solidFill>
              </a:rPr>
              <a:t>how big</a:t>
            </a:r>
            <a:r>
              <a:rPr lang="en-US" sz="1800" dirty="0"/>
              <a:t> it is</a:t>
            </a:r>
          </a:p>
          <a:p>
            <a:pPr lvl="2"/>
            <a:r>
              <a:rPr lang="en-US" sz="1500" dirty="0"/>
              <a:t>Relevant question: how *large* should that staging buffer be?</a:t>
            </a:r>
          </a:p>
          <a:p>
            <a:pPr lvl="3"/>
            <a:r>
              <a:rPr lang="en-US" sz="1200" dirty="0"/>
              <a:t>If you keep posting buffered sends that are not matched by corresponding “</a:t>
            </a:r>
            <a:r>
              <a:rPr lang="en-US" sz="1200" dirty="0" err="1">
                <a:solidFill>
                  <a:srgbClr val="FF00FF"/>
                </a:solidFill>
                <a:latin typeface="Consolas" pitchFamily="49" charset="0"/>
                <a:cs typeface="Consolas" pitchFamily="49" charset="0"/>
              </a:rPr>
              <a:t>MPI_Recv</a:t>
            </a:r>
            <a:r>
              <a:rPr lang="en-US" sz="1200" dirty="0"/>
              <a:t>” operations, you are going to overflow this staging buffer sooner or later</a:t>
            </a:r>
          </a:p>
          <a:p>
            <a:pPr lvl="2"/>
            <a:endParaRPr lang="en-US" sz="1200" dirty="0"/>
          </a:p>
          <a:p>
            <a:pPr lvl="2"/>
            <a:endParaRPr lang="en-US" sz="1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981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en-US" dirty="0" err="1">
                <a:latin typeface="Consolas" panose="020B0609020204030204" pitchFamily="49" charset="0"/>
              </a:rPr>
              <a:t>MPI_Scan</a:t>
            </a:r>
            <a:r>
              <a:rPr lang="en-US" dirty="0"/>
              <a:t>: Quick example</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4035" name="Rectangle 3"/>
              <p:cNvSpPr>
                <a:spLocks noGrp="1" noChangeArrowheads="1"/>
              </p:cNvSpPr>
              <p:nvPr>
                <p:ph type="body" idx="4294967295"/>
              </p:nvPr>
            </p:nvSpPr>
            <p:spPr>
              <a:xfrm>
                <a:off x="1758801" y="1771457"/>
                <a:ext cx="8193087" cy="533400"/>
              </a:xfrm>
            </p:spPr>
            <p:txBody>
              <a:bodyPr/>
              <a:lstStyle/>
              <a:p>
                <a:pPr eaLnBrk="1" hangingPunct="1">
                  <a:lnSpc>
                    <a:spcPct val="90000"/>
                  </a:lnSpc>
                </a:pPr>
                <a:r>
                  <a:rPr lang="en-US" dirty="0"/>
                  <a:t>rank </a:t>
                </a:r>
                <a14:m>
                  <m:oMath xmlns:m="http://schemas.openxmlformats.org/officeDocument/2006/math">
                    <m:r>
                      <a:rPr lang="en-US" i="1" dirty="0" smtClean="0">
                        <a:latin typeface="Cambria Math" panose="02040503050406030204" pitchFamily="18" charset="0"/>
                      </a:rPr>
                      <m:t>𝑖</m:t>
                    </m:r>
                  </m:oMath>
                </a14:m>
                <a:r>
                  <a:rPr lang="en-US" dirty="0"/>
                  <a:t> receives data reduced on process </a:t>
                </a:r>
                <a:r>
                  <a:rPr lang="en-US" dirty="0">
                    <a:latin typeface="Consolas" pitchFamily="49" charset="0"/>
                    <a:cs typeface="Consolas" pitchFamily="49" charset="0"/>
                  </a:rPr>
                  <a:t>0</a:t>
                </a:r>
                <a:r>
                  <a:rPr lang="en-US" dirty="0"/>
                  <a:t> through </a:t>
                </a:r>
                <a:r>
                  <a:rPr lang="en-US" dirty="0">
                    <a:latin typeface="Consolas" pitchFamily="49" charset="0"/>
                    <a:cs typeface="Consolas" pitchFamily="49" charset="0"/>
                  </a:rPr>
                  <a:t>i</a:t>
                </a:r>
              </a:p>
            </p:txBody>
          </p:sp>
        </mc:Choice>
        <mc:Fallback xmlns="">
          <p:sp>
            <p:nvSpPr>
              <p:cNvPr id="44035" name="Rectangle 3"/>
              <p:cNvSpPr>
                <a:spLocks noGrp="1" noRot="1" noChangeAspect="1" noMove="1" noResize="1" noEditPoints="1" noAdjustHandles="1" noChangeArrowheads="1" noChangeShapeType="1" noTextEdit="1"/>
              </p:cNvSpPr>
              <p:nvPr>
                <p:ph type="body" idx="4294967295"/>
              </p:nvPr>
            </p:nvSpPr>
            <p:spPr>
              <a:xfrm>
                <a:off x="1758801" y="1771457"/>
                <a:ext cx="8193087" cy="533400"/>
              </a:xfrm>
              <a:blipFill>
                <a:blip r:embed="rId2"/>
                <a:stretch>
                  <a:fillRect l="-1042" t="-16092" b="-5747"/>
                </a:stretch>
              </a:blipFill>
            </p:spPr>
            <p:txBody>
              <a:bodyPr/>
              <a:lstStyle/>
              <a:p>
                <a:r>
                  <a:rPr lang="en-US">
                    <a:noFill/>
                  </a:rPr>
                  <a:t> </a:t>
                </a:r>
              </a:p>
            </p:txBody>
          </p:sp>
        </mc:Fallback>
      </mc:AlternateContent>
      <p:sp>
        <p:nvSpPr>
          <p:cNvPr id="44036" name="Rectangle 4"/>
          <p:cNvSpPr>
            <a:spLocks noChangeArrowheads="1"/>
          </p:cNvSpPr>
          <p:nvPr/>
        </p:nvSpPr>
        <p:spPr bwMode="auto">
          <a:xfrm>
            <a:off x="20695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3</a:t>
            </a:r>
          </a:p>
        </p:txBody>
      </p:sp>
      <p:sp>
        <p:nvSpPr>
          <p:cNvPr id="44037" name="Rectangle 5"/>
          <p:cNvSpPr>
            <a:spLocks noChangeArrowheads="1"/>
          </p:cNvSpPr>
          <p:nvPr/>
        </p:nvSpPr>
        <p:spPr bwMode="auto">
          <a:xfrm>
            <a:off x="25267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44038" name="Rectangle 6"/>
          <p:cNvSpPr>
            <a:spLocks noChangeArrowheads="1"/>
          </p:cNvSpPr>
          <p:nvPr/>
        </p:nvSpPr>
        <p:spPr bwMode="auto">
          <a:xfrm>
            <a:off x="29839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44039" name="Rectangle 7"/>
          <p:cNvSpPr>
            <a:spLocks noChangeArrowheads="1"/>
          </p:cNvSpPr>
          <p:nvPr/>
        </p:nvSpPr>
        <p:spPr bwMode="auto">
          <a:xfrm>
            <a:off x="34411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8</a:t>
            </a:r>
          </a:p>
        </p:txBody>
      </p:sp>
      <p:sp>
        <p:nvSpPr>
          <p:cNvPr id="44040" name="Rectangle 8"/>
          <p:cNvSpPr>
            <a:spLocks noChangeArrowheads="1"/>
          </p:cNvSpPr>
          <p:nvPr/>
        </p:nvSpPr>
        <p:spPr bwMode="auto">
          <a:xfrm>
            <a:off x="38983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12</a:t>
            </a:r>
          </a:p>
        </p:txBody>
      </p:sp>
      <p:sp>
        <p:nvSpPr>
          <p:cNvPr id="44041" name="Rectangle 9"/>
          <p:cNvSpPr>
            <a:spLocks noChangeArrowheads="1"/>
          </p:cNvSpPr>
          <p:nvPr/>
        </p:nvSpPr>
        <p:spPr bwMode="auto">
          <a:xfrm>
            <a:off x="43555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4042" name="Text Box 10"/>
          <p:cNvSpPr txBox="1">
            <a:spLocks noChangeArrowheads="1"/>
          </p:cNvSpPr>
          <p:nvPr/>
        </p:nvSpPr>
        <p:spPr bwMode="auto">
          <a:xfrm>
            <a:off x="1459992" y="3030538"/>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r0</a:t>
            </a:r>
          </a:p>
        </p:txBody>
      </p:sp>
      <p:sp>
        <p:nvSpPr>
          <p:cNvPr id="44043" name="Rectangle 11"/>
          <p:cNvSpPr>
            <a:spLocks noChangeArrowheads="1"/>
          </p:cNvSpPr>
          <p:nvPr/>
        </p:nvSpPr>
        <p:spPr bwMode="auto">
          <a:xfrm>
            <a:off x="20695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5</a:t>
            </a:r>
          </a:p>
        </p:txBody>
      </p:sp>
      <p:sp>
        <p:nvSpPr>
          <p:cNvPr id="44044" name="Rectangle 12"/>
          <p:cNvSpPr>
            <a:spLocks noChangeArrowheads="1"/>
          </p:cNvSpPr>
          <p:nvPr/>
        </p:nvSpPr>
        <p:spPr bwMode="auto">
          <a:xfrm>
            <a:off x="25267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44045" name="Rectangle 13"/>
          <p:cNvSpPr>
            <a:spLocks noChangeArrowheads="1"/>
          </p:cNvSpPr>
          <p:nvPr/>
        </p:nvSpPr>
        <p:spPr bwMode="auto">
          <a:xfrm>
            <a:off x="29839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5</a:t>
            </a:r>
          </a:p>
        </p:txBody>
      </p:sp>
      <p:sp>
        <p:nvSpPr>
          <p:cNvPr id="44046" name="Rectangle 14"/>
          <p:cNvSpPr>
            <a:spLocks noChangeArrowheads="1"/>
          </p:cNvSpPr>
          <p:nvPr/>
        </p:nvSpPr>
        <p:spPr bwMode="auto">
          <a:xfrm>
            <a:off x="34411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4047" name="Rectangle 15"/>
          <p:cNvSpPr>
            <a:spLocks noChangeArrowheads="1"/>
          </p:cNvSpPr>
          <p:nvPr/>
        </p:nvSpPr>
        <p:spPr bwMode="auto">
          <a:xfrm>
            <a:off x="38983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7</a:t>
            </a:r>
          </a:p>
        </p:txBody>
      </p:sp>
      <p:sp>
        <p:nvSpPr>
          <p:cNvPr id="44048" name="Rectangle 16"/>
          <p:cNvSpPr>
            <a:spLocks noChangeArrowheads="1"/>
          </p:cNvSpPr>
          <p:nvPr/>
        </p:nvSpPr>
        <p:spPr bwMode="auto">
          <a:xfrm>
            <a:off x="43555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11</a:t>
            </a:r>
          </a:p>
        </p:txBody>
      </p:sp>
      <p:sp>
        <p:nvSpPr>
          <p:cNvPr id="44049" name="Text Box 17"/>
          <p:cNvSpPr txBox="1">
            <a:spLocks noChangeArrowheads="1"/>
          </p:cNvSpPr>
          <p:nvPr/>
        </p:nvSpPr>
        <p:spPr bwMode="auto">
          <a:xfrm>
            <a:off x="1459992" y="3716338"/>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r1</a:t>
            </a:r>
          </a:p>
        </p:txBody>
      </p:sp>
      <p:sp>
        <p:nvSpPr>
          <p:cNvPr id="44050" name="Rectangle 18"/>
          <p:cNvSpPr>
            <a:spLocks noChangeArrowheads="1"/>
          </p:cNvSpPr>
          <p:nvPr/>
        </p:nvSpPr>
        <p:spPr bwMode="auto">
          <a:xfrm>
            <a:off x="20695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44051" name="Rectangle 19"/>
          <p:cNvSpPr>
            <a:spLocks noChangeArrowheads="1"/>
          </p:cNvSpPr>
          <p:nvPr/>
        </p:nvSpPr>
        <p:spPr bwMode="auto">
          <a:xfrm>
            <a:off x="25267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44052" name="Rectangle 20"/>
          <p:cNvSpPr>
            <a:spLocks noChangeArrowheads="1"/>
          </p:cNvSpPr>
          <p:nvPr/>
        </p:nvSpPr>
        <p:spPr bwMode="auto">
          <a:xfrm>
            <a:off x="29839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44053" name="Rectangle 21"/>
          <p:cNvSpPr>
            <a:spLocks noChangeArrowheads="1"/>
          </p:cNvSpPr>
          <p:nvPr/>
        </p:nvSpPr>
        <p:spPr bwMode="auto">
          <a:xfrm>
            <a:off x="34411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10</a:t>
            </a:r>
          </a:p>
        </p:txBody>
      </p:sp>
      <p:sp>
        <p:nvSpPr>
          <p:cNvPr id="44054" name="Rectangle 22"/>
          <p:cNvSpPr>
            <a:spLocks noChangeArrowheads="1"/>
          </p:cNvSpPr>
          <p:nvPr/>
        </p:nvSpPr>
        <p:spPr bwMode="auto">
          <a:xfrm>
            <a:off x="38983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44055" name="Rectangle 23"/>
          <p:cNvSpPr>
            <a:spLocks noChangeArrowheads="1"/>
          </p:cNvSpPr>
          <p:nvPr/>
        </p:nvSpPr>
        <p:spPr bwMode="auto">
          <a:xfrm>
            <a:off x="43555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5</a:t>
            </a:r>
          </a:p>
        </p:txBody>
      </p:sp>
      <p:sp>
        <p:nvSpPr>
          <p:cNvPr id="44056" name="Text Box 24"/>
          <p:cNvSpPr txBox="1">
            <a:spLocks noChangeArrowheads="1"/>
          </p:cNvSpPr>
          <p:nvPr/>
        </p:nvSpPr>
        <p:spPr bwMode="auto">
          <a:xfrm>
            <a:off x="1459992" y="4325938"/>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r2</a:t>
            </a:r>
          </a:p>
        </p:txBody>
      </p:sp>
      <p:sp>
        <p:nvSpPr>
          <p:cNvPr id="44057" name="Rectangle 25"/>
          <p:cNvSpPr>
            <a:spLocks noChangeArrowheads="1"/>
          </p:cNvSpPr>
          <p:nvPr/>
        </p:nvSpPr>
        <p:spPr bwMode="auto">
          <a:xfrm>
            <a:off x="20695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4058" name="Rectangle 26"/>
          <p:cNvSpPr>
            <a:spLocks noChangeArrowheads="1"/>
          </p:cNvSpPr>
          <p:nvPr/>
        </p:nvSpPr>
        <p:spPr bwMode="auto">
          <a:xfrm>
            <a:off x="25267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6</a:t>
            </a:r>
          </a:p>
        </p:txBody>
      </p:sp>
      <p:sp>
        <p:nvSpPr>
          <p:cNvPr id="44059" name="Rectangle 27"/>
          <p:cNvSpPr>
            <a:spLocks noChangeArrowheads="1"/>
          </p:cNvSpPr>
          <p:nvPr/>
        </p:nvSpPr>
        <p:spPr bwMode="auto">
          <a:xfrm>
            <a:off x="29839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9</a:t>
            </a:r>
          </a:p>
        </p:txBody>
      </p:sp>
      <p:sp>
        <p:nvSpPr>
          <p:cNvPr id="44060" name="Rectangle 28"/>
          <p:cNvSpPr>
            <a:spLocks noChangeArrowheads="1"/>
          </p:cNvSpPr>
          <p:nvPr/>
        </p:nvSpPr>
        <p:spPr bwMode="auto">
          <a:xfrm>
            <a:off x="34411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3</a:t>
            </a:r>
          </a:p>
        </p:txBody>
      </p:sp>
      <p:sp>
        <p:nvSpPr>
          <p:cNvPr id="44061" name="Rectangle 29"/>
          <p:cNvSpPr>
            <a:spLocks noChangeArrowheads="1"/>
          </p:cNvSpPr>
          <p:nvPr/>
        </p:nvSpPr>
        <p:spPr bwMode="auto">
          <a:xfrm>
            <a:off x="38983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4062" name="Rectangle 30"/>
          <p:cNvSpPr>
            <a:spLocks noChangeArrowheads="1"/>
          </p:cNvSpPr>
          <p:nvPr/>
        </p:nvSpPr>
        <p:spPr bwMode="auto">
          <a:xfrm>
            <a:off x="43555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4063" name="Text Box 31"/>
          <p:cNvSpPr txBox="1">
            <a:spLocks noChangeArrowheads="1"/>
          </p:cNvSpPr>
          <p:nvPr/>
        </p:nvSpPr>
        <p:spPr bwMode="auto">
          <a:xfrm>
            <a:off x="1459992" y="5011738"/>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r3</a:t>
            </a:r>
          </a:p>
        </p:txBody>
      </p:sp>
      <p:sp>
        <p:nvSpPr>
          <p:cNvPr id="44064" name="Rectangle 32"/>
          <p:cNvSpPr>
            <a:spLocks noChangeArrowheads="1"/>
          </p:cNvSpPr>
          <p:nvPr/>
        </p:nvSpPr>
        <p:spPr bwMode="auto">
          <a:xfrm>
            <a:off x="74035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3</a:t>
            </a:r>
          </a:p>
        </p:txBody>
      </p:sp>
      <p:sp>
        <p:nvSpPr>
          <p:cNvPr id="44065" name="Rectangle 33"/>
          <p:cNvSpPr>
            <a:spLocks noChangeArrowheads="1"/>
          </p:cNvSpPr>
          <p:nvPr/>
        </p:nvSpPr>
        <p:spPr bwMode="auto">
          <a:xfrm>
            <a:off x="78607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44066" name="Rectangle 34"/>
          <p:cNvSpPr>
            <a:spLocks noChangeArrowheads="1"/>
          </p:cNvSpPr>
          <p:nvPr/>
        </p:nvSpPr>
        <p:spPr bwMode="auto">
          <a:xfrm>
            <a:off x="83179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44067" name="Rectangle 35"/>
          <p:cNvSpPr>
            <a:spLocks noChangeArrowheads="1"/>
          </p:cNvSpPr>
          <p:nvPr/>
        </p:nvSpPr>
        <p:spPr bwMode="auto">
          <a:xfrm>
            <a:off x="87751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8</a:t>
            </a:r>
          </a:p>
        </p:txBody>
      </p:sp>
      <p:sp>
        <p:nvSpPr>
          <p:cNvPr id="44068" name="Rectangle 36"/>
          <p:cNvSpPr>
            <a:spLocks noChangeArrowheads="1"/>
          </p:cNvSpPr>
          <p:nvPr/>
        </p:nvSpPr>
        <p:spPr bwMode="auto">
          <a:xfrm>
            <a:off x="92323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12</a:t>
            </a:r>
          </a:p>
        </p:txBody>
      </p:sp>
      <p:sp>
        <p:nvSpPr>
          <p:cNvPr id="44069" name="Rectangle 37"/>
          <p:cNvSpPr>
            <a:spLocks noChangeArrowheads="1"/>
          </p:cNvSpPr>
          <p:nvPr/>
        </p:nvSpPr>
        <p:spPr bwMode="auto">
          <a:xfrm>
            <a:off x="9689592" y="31337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44070" name="Text Box 38"/>
          <p:cNvSpPr txBox="1">
            <a:spLocks noChangeArrowheads="1"/>
          </p:cNvSpPr>
          <p:nvPr/>
        </p:nvSpPr>
        <p:spPr bwMode="auto">
          <a:xfrm>
            <a:off x="6793992" y="3030538"/>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r0</a:t>
            </a:r>
          </a:p>
        </p:txBody>
      </p:sp>
      <p:sp>
        <p:nvSpPr>
          <p:cNvPr id="44071" name="Rectangle 39"/>
          <p:cNvSpPr>
            <a:spLocks noChangeArrowheads="1"/>
          </p:cNvSpPr>
          <p:nvPr/>
        </p:nvSpPr>
        <p:spPr bwMode="auto">
          <a:xfrm>
            <a:off x="74035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8</a:t>
            </a:r>
          </a:p>
        </p:txBody>
      </p:sp>
      <p:sp>
        <p:nvSpPr>
          <p:cNvPr id="44072" name="Rectangle 40"/>
          <p:cNvSpPr>
            <a:spLocks noChangeArrowheads="1"/>
          </p:cNvSpPr>
          <p:nvPr/>
        </p:nvSpPr>
        <p:spPr bwMode="auto">
          <a:xfrm>
            <a:off x="78607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6</a:t>
            </a:r>
          </a:p>
        </p:txBody>
      </p:sp>
      <p:sp>
        <p:nvSpPr>
          <p:cNvPr id="44073" name="Rectangle 41"/>
          <p:cNvSpPr>
            <a:spLocks noChangeArrowheads="1"/>
          </p:cNvSpPr>
          <p:nvPr/>
        </p:nvSpPr>
        <p:spPr bwMode="auto">
          <a:xfrm>
            <a:off x="83179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7</a:t>
            </a:r>
          </a:p>
        </p:txBody>
      </p:sp>
      <p:sp>
        <p:nvSpPr>
          <p:cNvPr id="44074" name="Rectangle 42"/>
          <p:cNvSpPr>
            <a:spLocks noChangeArrowheads="1"/>
          </p:cNvSpPr>
          <p:nvPr/>
        </p:nvSpPr>
        <p:spPr bwMode="auto">
          <a:xfrm>
            <a:off x="87751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9</a:t>
            </a:r>
          </a:p>
        </p:txBody>
      </p:sp>
      <p:sp>
        <p:nvSpPr>
          <p:cNvPr id="44075" name="Rectangle 43"/>
          <p:cNvSpPr>
            <a:spLocks noChangeArrowheads="1"/>
          </p:cNvSpPr>
          <p:nvPr/>
        </p:nvSpPr>
        <p:spPr bwMode="auto">
          <a:xfrm>
            <a:off x="92323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19</a:t>
            </a:r>
          </a:p>
        </p:txBody>
      </p:sp>
      <p:sp>
        <p:nvSpPr>
          <p:cNvPr id="44076" name="Rectangle 44"/>
          <p:cNvSpPr>
            <a:spLocks noChangeArrowheads="1"/>
          </p:cNvSpPr>
          <p:nvPr/>
        </p:nvSpPr>
        <p:spPr bwMode="auto">
          <a:xfrm>
            <a:off x="9689592" y="38195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12</a:t>
            </a:r>
          </a:p>
        </p:txBody>
      </p:sp>
      <p:sp>
        <p:nvSpPr>
          <p:cNvPr id="44077" name="Text Box 45"/>
          <p:cNvSpPr txBox="1">
            <a:spLocks noChangeArrowheads="1"/>
          </p:cNvSpPr>
          <p:nvPr/>
        </p:nvSpPr>
        <p:spPr bwMode="auto">
          <a:xfrm>
            <a:off x="6793992" y="3716338"/>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r1</a:t>
            </a:r>
          </a:p>
        </p:txBody>
      </p:sp>
      <p:sp>
        <p:nvSpPr>
          <p:cNvPr id="44078" name="Rectangle 46"/>
          <p:cNvSpPr>
            <a:spLocks noChangeArrowheads="1"/>
          </p:cNvSpPr>
          <p:nvPr/>
        </p:nvSpPr>
        <p:spPr bwMode="auto">
          <a:xfrm>
            <a:off x="74035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10</a:t>
            </a:r>
          </a:p>
        </p:txBody>
      </p:sp>
      <p:sp>
        <p:nvSpPr>
          <p:cNvPr id="44079" name="Rectangle 47"/>
          <p:cNvSpPr>
            <a:spLocks noChangeArrowheads="1"/>
          </p:cNvSpPr>
          <p:nvPr/>
        </p:nvSpPr>
        <p:spPr bwMode="auto">
          <a:xfrm>
            <a:off x="78607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10</a:t>
            </a:r>
          </a:p>
        </p:txBody>
      </p:sp>
      <p:sp>
        <p:nvSpPr>
          <p:cNvPr id="44080" name="Rectangle 48"/>
          <p:cNvSpPr>
            <a:spLocks noChangeArrowheads="1"/>
          </p:cNvSpPr>
          <p:nvPr/>
        </p:nvSpPr>
        <p:spPr bwMode="auto">
          <a:xfrm>
            <a:off x="83179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11</a:t>
            </a:r>
          </a:p>
        </p:txBody>
      </p:sp>
      <p:sp>
        <p:nvSpPr>
          <p:cNvPr id="44081" name="Rectangle 49"/>
          <p:cNvSpPr>
            <a:spLocks noChangeArrowheads="1"/>
          </p:cNvSpPr>
          <p:nvPr/>
        </p:nvSpPr>
        <p:spPr bwMode="auto">
          <a:xfrm>
            <a:off x="87751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19</a:t>
            </a:r>
          </a:p>
        </p:txBody>
      </p:sp>
      <p:sp>
        <p:nvSpPr>
          <p:cNvPr id="44082" name="Rectangle 50"/>
          <p:cNvSpPr>
            <a:spLocks noChangeArrowheads="1"/>
          </p:cNvSpPr>
          <p:nvPr/>
        </p:nvSpPr>
        <p:spPr bwMode="auto">
          <a:xfrm>
            <a:off x="92323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23</a:t>
            </a:r>
          </a:p>
        </p:txBody>
      </p:sp>
      <p:sp>
        <p:nvSpPr>
          <p:cNvPr id="44083" name="Rectangle 51"/>
          <p:cNvSpPr>
            <a:spLocks noChangeArrowheads="1"/>
          </p:cNvSpPr>
          <p:nvPr/>
        </p:nvSpPr>
        <p:spPr bwMode="auto">
          <a:xfrm>
            <a:off x="9689592" y="44291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17</a:t>
            </a:r>
          </a:p>
        </p:txBody>
      </p:sp>
      <p:sp>
        <p:nvSpPr>
          <p:cNvPr id="44084" name="Text Box 52"/>
          <p:cNvSpPr txBox="1">
            <a:spLocks noChangeArrowheads="1"/>
          </p:cNvSpPr>
          <p:nvPr/>
        </p:nvSpPr>
        <p:spPr bwMode="auto">
          <a:xfrm>
            <a:off x="6793992" y="4325938"/>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r2</a:t>
            </a:r>
          </a:p>
        </p:txBody>
      </p:sp>
      <p:sp>
        <p:nvSpPr>
          <p:cNvPr id="44085" name="Rectangle 53"/>
          <p:cNvSpPr>
            <a:spLocks noChangeArrowheads="1"/>
          </p:cNvSpPr>
          <p:nvPr/>
        </p:nvSpPr>
        <p:spPr bwMode="auto">
          <a:xfrm>
            <a:off x="74035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11</a:t>
            </a:r>
          </a:p>
        </p:txBody>
      </p:sp>
      <p:sp>
        <p:nvSpPr>
          <p:cNvPr id="44086" name="Rectangle 54"/>
          <p:cNvSpPr>
            <a:spLocks noChangeArrowheads="1"/>
          </p:cNvSpPr>
          <p:nvPr/>
        </p:nvSpPr>
        <p:spPr bwMode="auto">
          <a:xfrm>
            <a:off x="78607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16</a:t>
            </a:r>
          </a:p>
        </p:txBody>
      </p:sp>
      <p:sp>
        <p:nvSpPr>
          <p:cNvPr id="44087" name="Rectangle 55"/>
          <p:cNvSpPr>
            <a:spLocks noChangeArrowheads="1"/>
          </p:cNvSpPr>
          <p:nvPr/>
        </p:nvSpPr>
        <p:spPr bwMode="auto">
          <a:xfrm>
            <a:off x="83179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12</a:t>
            </a:r>
          </a:p>
        </p:txBody>
      </p:sp>
      <p:sp>
        <p:nvSpPr>
          <p:cNvPr id="44088" name="Rectangle 56"/>
          <p:cNvSpPr>
            <a:spLocks noChangeArrowheads="1"/>
          </p:cNvSpPr>
          <p:nvPr/>
        </p:nvSpPr>
        <p:spPr bwMode="auto">
          <a:xfrm>
            <a:off x="87751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22</a:t>
            </a:r>
          </a:p>
        </p:txBody>
      </p:sp>
      <p:sp>
        <p:nvSpPr>
          <p:cNvPr id="44089" name="Rectangle 57"/>
          <p:cNvSpPr>
            <a:spLocks noChangeArrowheads="1"/>
          </p:cNvSpPr>
          <p:nvPr/>
        </p:nvSpPr>
        <p:spPr bwMode="auto">
          <a:xfrm>
            <a:off x="92323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24</a:t>
            </a:r>
          </a:p>
        </p:txBody>
      </p:sp>
      <p:sp>
        <p:nvSpPr>
          <p:cNvPr id="44090" name="Rectangle 58"/>
          <p:cNvSpPr>
            <a:spLocks noChangeArrowheads="1"/>
          </p:cNvSpPr>
          <p:nvPr/>
        </p:nvSpPr>
        <p:spPr bwMode="auto">
          <a:xfrm>
            <a:off x="9689592" y="5114926"/>
            <a:ext cx="381000" cy="201613"/>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18</a:t>
            </a:r>
          </a:p>
        </p:txBody>
      </p:sp>
      <p:sp>
        <p:nvSpPr>
          <p:cNvPr id="44091" name="Text Box 59"/>
          <p:cNvSpPr txBox="1">
            <a:spLocks noChangeArrowheads="1"/>
          </p:cNvSpPr>
          <p:nvPr/>
        </p:nvSpPr>
        <p:spPr bwMode="auto">
          <a:xfrm>
            <a:off x="6793992" y="5011738"/>
            <a:ext cx="40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rPr>
              <a:t>r3</a:t>
            </a:r>
          </a:p>
        </p:txBody>
      </p:sp>
      <p:sp>
        <p:nvSpPr>
          <p:cNvPr id="44092" name="Text Box 60"/>
          <p:cNvSpPr txBox="1">
            <a:spLocks noChangeArrowheads="1"/>
          </p:cNvSpPr>
          <p:nvPr/>
        </p:nvSpPr>
        <p:spPr bwMode="auto">
          <a:xfrm>
            <a:off x="1960055" y="5851525"/>
            <a:ext cx="7775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FF2EFF"/>
                </a:solidFill>
                <a:effectLst/>
                <a:uLnTx/>
                <a:uFillTx/>
                <a:latin typeface="Consolas" panose="020B0609020204030204" pitchFamily="49" charset="0"/>
                <a:ea typeface="+mn-ea"/>
                <a:cs typeface="Times New Roman" pitchFamily="18" charset="0"/>
              </a:rPr>
              <a:t>MPI_Scan</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Times New Roman" pitchFamily="18" charset="0"/>
              </a:rPr>
              <a:t>(sbuf,rbuf,6,MPI_INT,MPI_SUM,MPI_COMM_WORLD)</a:t>
            </a:r>
          </a:p>
        </p:txBody>
      </p:sp>
      <p:sp>
        <p:nvSpPr>
          <p:cNvPr id="44093" name="AutoShape 61"/>
          <p:cNvSpPr>
            <a:spLocks noChangeArrowheads="1"/>
          </p:cNvSpPr>
          <p:nvPr/>
        </p:nvSpPr>
        <p:spPr bwMode="auto">
          <a:xfrm>
            <a:off x="5193792" y="3886200"/>
            <a:ext cx="1371600" cy="685800"/>
          </a:xfrm>
          <a:prstGeom prst="rightArrow">
            <a:avLst>
              <a:gd name="adj1" fmla="val 50000"/>
              <a:gd name="adj2" fmla="val 50000"/>
            </a:avLst>
          </a:prstGeom>
          <a:solidFill>
            <a:schemeClr val="folHlink">
              <a:alpha val="4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94" name="Text Box 62"/>
          <p:cNvSpPr txBox="1">
            <a:spLocks noChangeArrowheads="1"/>
          </p:cNvSpPr>
          <p:nvPr/>
        </p:nvSpPr>
        <p:spPr bwMode="auto">
          <a:xfrm>
            <a:off x="2710943" y="2595563"/>
            <a:ext cx="633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Times New Roman" pitchFamily="18" charset="0"/>
              </a:rPr>
              <a:t>sbuf</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itchFamily="18" charset="0"/>
            </a:endParaRPr>
          </a:p>
        </p:txBody>
      </p:sp>
      <p:sp>
        <p:nvSpPr>
          <p:cNvPr id="44095" name="Text Box 63"/>
          <p:cNvSpPr txBox="1">
            <a:spLocks noChangeArrowheads="1"/>
          </p:cNvSpPr>
          <p:nvPr/>
        </p:nvSpPr>
        <p:spPr bwMode="auto">
          <a:xfrm>
            <a:off x="8365618" y="2590801"/>
            <a:ext cx="6381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Times New Roman" pitchFamily="18" charset="0"/>
              </a:rPr>
              <a:t>rbuf</a:t>
            </a:r>
          </a:p>
        </p:txBody>
      </p:sp>
      <p:sp>
        <p:nvSpPr>
          <p:cNvPr id="66" name="Rectangle 65"/>
          <p:cNvSpPr/>
          <p:nvPr/>
        </p:nvSpPr>
        <p:spPr>
          <a:xfrm>
            <a:off x="224028" y="6642556"/>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800" b="0" i="0" u="none" strike="noStrike" kern="1200" cap="none" spc="0" normalizeH="0" baseline="0" noProof="0" dirty="0" err="1">
                <a:ln>
                  <a:noFill/>
                </a:ln>
                <a:solidFill>
                  <a:prstClr val="black"/>
                </a:solidFill>
                <a:effectLst/>
                <a:uLnTx/>
                <a:uFillTx/>
                <a:latin typeface="Calibri" panose="020F0502020204030204"/>
                <a:ea typeface="+mn-ea"/>
                <a:cs typeface="+mn-cs"/>
              </a:rPr>
              <a:t>Snavely</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cxnSp>
        <p:nvCxnSpPr>
          <p:cNvPr id="4" name="Straight Arrow Connector 3"/>
          <p:cNvCxnSpPr>
            <a:stCxn id="44094" idx="2"/>
          </p:cNvCxnSpPr>
          <p:nvPr/>
        </p:nvCxnSpPr>
        <p:spPr>
          <a:xfrm>
            <a:off x="3027696" y="2995674"/>
            <a:ext cx="718296" cy="2947927"/>
          </a:xfrm>
          <a:prstGeom prst="straightConnector1">
            <a:avLst/>
          </a:prstGeom>
          <a:ln w="158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4355593" y="2895601"/>
            <a:ext cx="4010025" cy="3031993"/>
          </a:xfrm>
          <a:prstGeom prst="straightConnector1">
            <a:avLst/>
          </a:prstGeom>
          <a:ln w="158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 name="Right Brace 2"/>
          <p:cNvSpPr/>
          <p:nvPr/>
        </p:nvSpPr>
        <p:spPr>
          <a:xfrm rot="5400000">
            <a:off x="8635396" y="4132489"/>
            <a:ext cx="146050" cy="272434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4"/>
          <p:cNvSpPr/>
          <p:nvPr/>
        </p:nvSpPr>
        <p:spPr>
          <a:xfrm>
            <a:off x="8643168" y="5494269"/>
            <a:ext cx="10161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6 entries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Arrow: Down 5">
            <a:extLst>
              <a:ext uri="{FF2B5EF4-FFF2-40B4-BE49-F238E27FC236}">
                <a16:creationId xmlns:a16="http://schemas.microsoft.com/office/drawing/2014/main" id="{CB5C32CE-6E04-4C5B-9728-375D52FEDC4C}"/>
              </a:ext>
            </a:extLst>
          </p:cNvPr>
          <p:cNvSpPr/>
          <p:nvPr/>
        </p:nvSpPr>
        <p:spPr>
          <a:xfrm>
            <a:off x="803470" y="3897174"/>
            <a:ext cx="312974" cy="50764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9058D172-2ACA-4946-A056-B2CB898A5F16}"/>
              </a:ext>
            </a:extLst>
          </p:cNvPr>
          <p:cNvSpPr txBox="1"/>
          <p:nvPr/>
        </p:nvSpPr>
        <p:spPr>
          <a:xfrm rot="16200000">
            <a:off x="-673493" y="3742164"/>
            <a:ext cx="24103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Scan progresses this direction </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(across ranks, that is)</a:t>
            </a:r>
          </a:p>
        </p:txBody>
      </p:sp>
    </p:spTree>
    <p:extLst>
      <p:ext uri="{BB962C8B-B14F-4D97-AF65-F5344CB8AC3E}">
        <p14:creationId xmlns:p14="http://schemas.microsoft.com/office/powerpoint/2010/main" val="222498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en-US" dirty="0"/>
              <a:t>Scan Operation </a:t>
            </a:r>
            <a:r>
              <a:rPr lang="en-US" sz="2000" dirty="0"/>
              <a:t>[inclusive flavor of it; there’s also an exclusive flavor]</a:t>
            </a:r>
          </a:p>
        </p:txBody>
      </p:sp>
      <p:sp>
        <p:nvSpPr>
          <p:cNvPr id="16"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60455" name="Group 39"/>
          <p:cNvGraphicFramePr>
            <a:graphicFrameLocks noGrp="1"/>
          </p:cNvGraphicFramePr>
          <p:nvPr>
            <p:ph sz="quarter" idx="4294967295"/>
          </p:nvPr>
        </p:nvGraphicFramePr>
        <p:xfrm>
          <a:off x="6120384" y="2562225"/>
          <a:ext cx="4343400" cy="1981200"/>
        </p:xfrm>
        <a:graphic>
          <a:graphicData uri="http://schemas.openxmlformats.org/drawingml/2006/table">
            <a:tbl>
              <a:tblPr/>
              <a:tblGrid>
                <a:gridCol w="1450975">
                  <a:extLst>
                    <a:ext uri="{9D8B030D-6E8A-4147-A177-3AD203B41FA5}">
                      <a16:colId xmlns:a16="http://schemas.microsoft.com/office/drawing/2014/main" val="20000"/>
                    </a:ext>
                  </a:extLst>
                </a:gridCol>
                <a:gridCol w="1446213">
                  <a:extLst>
                    <a:ext uri="{9D8B030D-6E8A-4147-A177-3AD203B41FA5}">
                      <a16:colId xmlns:a16="http://schemas.microsoft.com/office/drawing/2014/main" val="20001"/>
                    </a:ext>
                  </a:extLst>
                </a:gridCol>
                <a:gridCol w="1446212">
                  <a:extLst>
                    <a:ext uri="{9D8B030D-6E8A-4147-A177-3AD203B41FA5}">
                      <a16:colId xmlns:a16="http://schemas.microsoft.com/office/drawing/2014/main" val="20002"/>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80" charset="0"/>
                          <a:cs typeface="Arial" charset="0"/>
                        </a:rPr>
                        <a:t>A0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80" charset="0"/>
                          <a:cs typeface="Arial" charset="0"/>
                        </a:rPr>
                        <a:t>B0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80" charset="0"/>
                          <a:cs typeface="Arial" charset="0"/>
                        </a:rPr>
                        <a:t>C0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A0+A1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B0+B1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00000"/>
                          </a:solidFill>
                          <a:effectLst/>
                          <a:latin typeface="Times New Roman" pitchFamily="80" charset="0"/>
                          <a:cs typeface="Arial" charset="0"/>
                        </a:rPr>
                        <a:t>C0+C1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00000"/>
                          </a:solidFill>
                          <a:effectLst/>
                          <a:latin typeface="Times New Roman" pitchFamily="80" charset="0"/>
                          <a:cs typeface="Arial" charset="0"/>
                        </a:rPr>
                        <a:t>A0+A1+A2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B0+B1+B2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80" charset="0"/>
                          <a:cs typeface="Arial" charset="0"/>
                        </a:rPr>
                        <a:t>C0+C1+C2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0473" name="Group 57"/>
          <p:cNvGraphicFramePr>
            <a:graphicFrameLocks noGrp="1"/>
          </p:cNvGraphicFramePr>
          <p:nvPr>
            <p:ph sz="quarter" idx="4294967295"/>
          </p:nvPr>
        </p:nvGraphicFramePr>
        <p:xfrm>
          <a:off x="2258568" y="2562225"/>
          <a:ext cx="2438400" cy="1981200"/>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A0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B0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C0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A1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B1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C1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A2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80" charset="0"/>
                          <a:cs typeface="Arial" charset="0"/>
                        </a:rPr>
                        <a:t>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80" charset="0"/>
                          <a:cs typeface="Arial" charset="0"/>
                        </a:rPr>
                        <a:t>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0492" name="Line 76"/>
          <p:cNvSpPr>
            <a:spLocks noChangeShapeType="1"/>
          </p:cNvSpPr>
          <p:nvPr/>
        </p:nvSpPr>
        <p:spPr bwMode="auto">
          <a:xfrm>
            <a:off x="4936236" y="3556943"/>
            <a:ext cx="914400" cy="0"/>
          </a:xfrm>
          <a:prstGeom prst="line">
            <a:avLst/>
          </a:prstGeom>
          <a:noFill/>
          <a:ln w="47625"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94" name="Text Box 78"/>
          <p:cNvSpPr txBox="1">
            <a:spLocks noChangeArrowheads="1"/>
          </p:cNvSpPr>
          <p:nvPr/>
        </p:nvSpPr>
        <p:spPr bwMode="auto">
          <a:xfrm>
            <a:off x="5089378" y="3151559"/>
            <a:ext cx="6081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scan</a:t>
            </a:r>
          </a:p>
        </p:txBody>
      </p:sp>
      <p:sp>
        <p:nvSpPr>
          <p:cNvPr id="13" name="Text Box 54"/>
          <p:cNvSpPr txBox="1">
            <a:spLocks noChangeArrowheads="1"/>
          </p:cNvSpPr>
          <p:nvPr/>
        </p:nvSpPr>
        <p:spPr bwMode="auto">
          <a:xfrm rot="16200000">
            <a:off x="1353663" y="2834759"/>
            <a:ext cx="11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processes</a:t>
            </a:r>
          </a:p>
        </p:txBody>
      </p:sp>
      <p:sp>
        <p:nvSpPr>
          <p:cNvPr id="14" name="Line 55"/>
          <p:cNvSpPr>
            <a:spLocks noChangeShapeType="1"/>
          </p:cNvSpPr>
          <p:nvPr/>
        </p:nvSpPr>
        <p:spPr bwMode="auto">
          <a:xfrm>
            <a:off x="1981200" y="3848100"/>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p:cNvGrpSpPr/>
          <p:nvPr/>
        </p:nvGrpSpPr>
        <p:grpSpPr>
          <a:xfrm>
            <a:off x="6781800" y="2177534"/>
            <a:ext cx="3352800" cy="369332"/>
            <a:chOff x="533400" y="2362200"/>
            <a:chExt cx="3352800" cy="369332"/>
          </a:xfrm>
        </p:grpSpPr>
        <p:sp>
          <p:nvSpPr>
            <p:cNvPr id="12" name="Text Box 69"/>
            <p:cNvSpPr txBox="1">
              <a:spLocks noChangeArrowheads="1"/>
            </p:cNvSpPr>
            <p:nvPr/>
          </p:nvSpPr>
          <p:spPr bwMode="auto">
            <a:xfrm>
              <a:off x="533400" y="2362200"/>
              <a:ext cx="2060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(output buffer)</a:t>
              </a:r>
            </a:p>
          </p:txBody>
        </p:sp>
        <p:sp>
          <p:nvSpPr>
            <p:cNvPr id="17" name="Line 71"/>
            <p:cNvSpPr>
              <a:spLocks noChangeShapeType="1"/>
            </p:cNvSpPr>
            <p:nvPr/>
          </p:nvSpPr>
          <p:spPr bwMode="auto">
            <a:xfrm>
              <a:off x="2514600" y="2590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9" name="Text Box 69"/>
          <p:cNvSpPr txBox="1">
            <a:spLocks noChangeArrowheads="1"/>
          </p:cNvSpPr>
          <p:nvPr/>
        </p:nvSpPr>
        <p:spPr bwMode="auto">
          <a:xfrm>
            <a:off x="2197608" y="2110632"/>
            <a:ext cx="19141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(input buffer)</a:t>
            </a:r>
          </a:p>
        </p:txBody>
      </p:sp>
      <p:sp>
        <p:nvSpPr>
          <p:cNvPr id="20" name="Line 71"/>
          <p:cNvSpPr>
            <a:spLocks noChangeShapeType="1"/>
          </p:cNvSpPr>
          <p:nvPr/>
        </p:nvSpPr>
        <p:spPr bwMode="auto">
          <a:xfrm>
            <a:off x="4102608" y="2339232"/>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p:cNvSpPr/>
          <p:nvPr/>
        </p:nvSpPr>
        <p:spPr>
          <a:xfrm>
            <a:off x="121696" y="6642556"/>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Tree>
    <p:extLst>
      <p:ext uri="{BB962C8B-B14F-4D97-AF65-F5344CB8AC3E}">
        <p14:creationId xmlns:p14="http://schemas.microsoft.com/office/powerpoint/2010/main" val="41158842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err="1">
                <a:latin typeface="Consolas" panose="020B0609020204030204" pitchFamily="49" charset="0"/>
              </a:rPr>
              <a:t>MPI_Scan</a:t>
            </a:r>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5059" name="Rectangle 3"/>
          <p:cNvSpPr>
            <a:spLocks noGrp="1" noChangeArrowheads="1"/>
          </p:cNvSpPr>
          <p:nvPr>
            <p:ph type="body" idx="4294967295"/>
          </p:nvPr>
        </p:nvSpPr>
        <p:spPr>
          <a:xfrm>
            <a:off x="155448" y="2787338"/>
            <a:ext cx="12006072" cy="3309938"/>
          </a:xfrm>
        </p:spPr>
        <p:txBody>
          <a:bodyPr/>
          <a:lstStyle/>
          <a:p>
            <a:pPr lvl="1">
              <a:tabLst>
                <a:tab pos="3200400" algn="l"/>
              </a:tabLst>
            </a:pPr>
            <a:r>
              <a:rPr lang="en-US" dirty="0"/>
              <a:t>IN      </a:t>
            </a:r>
            <a:r>
              <a:rPr lang="en-US" dirty="0" err="1">
                <a:solidFill>
                  <a:srgbClr val="0070C0"/>
                </a:solidFill>
                <a:latin typeface="Consolas" pitchFamily="49" charset="0"/>
                <a:cs typeface="Consolas" pitchFamily="49" charset="0"/>
              </a:rPr>
              <a:t>sendbuf</a:t>
            </a:r>
            <a:r>
              <a:rPr lang="en-US" dirty="0">
                <a:latin typeface="Consolas" pitchFamily="49" charset="0"/>
                <a:cs typeface="Consolas" pitchFamily="49" charset="0"/>
              </a:rPr>
              <a:t> </a:t>
            </a:r>
            <a:r>
              <a:rPr lang="en-US" dirty="0"/>
              <a:t>  	(address of send buffer)</a:t>
            </a:r>
          </a:p>
          <a:p>
            <a:pPr lvl="1">
              <a:tabLst>
                <a:tab pos="3200400" algn="l"/>
              </a:tabLst>
            </a:pPr>
            <a:r>
              <a:rPr lang="en-US" dirty="0"/>
              <a:t>OUT  </a:t>
            </a:r>
            <a:r>
              <a:rPr lang="en-US" dirty="0" err="1">
                <a:solidFill>
                  <a:srgbClr val="0070C0"/>
                </a:solidFill>
                <a:latin typeface="Consolas" pitchFamily="49" charset="0"/>
                <a:cs typeface="Consolas" pitchFamily="49" charset="0"/>
              </a:rPr>
              <a:t>recvbuf</a:t>
            </a:r>
            <a:r>
              <a:rPr lang="en-US" dirty="0"/>
              <a:t>   	(address of receive buffer)</a:t>
            </a:r>
          </a:p>
          <a:p>
            <a:pPr lvl="1">
              <a:tabLst>
                <a:tab pos="3200400" algn="l"/>
              </a:tabLst>
            </a:pPr>
            <a:r>
              <a:rPr lang="en-US" dirty="0"/>
              <a:t>IN      </a:t>
            </a:r>
            <a:r>
              <a:rPr lang="en-US" dirty="0">
                <a:solidFill>
                  <a:srgbClr val="0070C0"/>
                </a:solidFill>
                <a:latin typeface="Consolas" pitchFamily="49" charset="0"/>
                <a:cs typeface="Consolas" pitchFamily="49" charset="0"/>
              </a:rPr>
              <a:t>count</a:t>
            </a:r>
            <a:r>
              <a:rPr lang="en-US" dirty="0"/>
              <a:t>       	(number of elements in send buffer)</a:t>
            </a:r>
          </a:p>
          <a:p>
            <a:pPr lvl="1">
              <a:tabLst>
                <a:tab pos="3200400" algn="l"/>
              </a:tabLst>
            </a:pPr>
            <a:r>
              <a:rPr lang="en-US" dirty="0"/>
              <a:t>IN      </a:t>
            </a:r>
            <a:r>
              <a:rPr lang="en-US" dirty="0" err="1">
                <a:solidFill>
                  <a:srgbClr val="0070C0"/>
                </a:solidFill>
                <a:latin typeface="Consolas" pitchFamily="49" charset="0"/>
                <a:cs typeface="Consolas" pitchFamily="49" charset="0"/>
              </a:rPr>
              <a:t>datatype</a:t>
            </a:r>
            <a:r>
              <a:rPr lang="en-US" dirty="0"/>
              <a:t>  	(data type of elements in send buffer)</a:t>
            </a:r>
          </a:p>
          <a:p>
            <a:pPr lvl="1">
              <a:tabLst>
                <a:tab pos="3200400" algn="l"/>
              </a:tabLst>
            </a:pPr>
            <a:r>
              <a:rPr lang="en-US" dirty="0"/>
              <a:t>IN      </a:t>
            </a:r>
            <a:r>
              <a:rPr lang="en-US" dirty="0">
                <a:solidFill>
                  <a:srgbClr val="0070C0"/>
                </a:solidFill>
                <a:latin typeface="Consolas" pitchFamily="49" charset="0"/>
                <a:cs typeface="Consolas" pitchFamily="49" charset="0"/>
              </a:rPr>
              <a:t>op</a:t>
            </a:r>
            <a:r>
              <a:rPr lang="en-US" dirty="0"/>
              <a:t>            	(reduce operation)</a:t>
            </a:r>
          </a:p>
          <a:p>
            <a:pPr lvl="1">
              <a:tabLst>
                <a:tab pos="3200400" algn="l"/>
              </a:tabLst>
            </a:pPr>
            <a:r>
              <a:rPr lang="en-US" dirty="0"/>
              <a:t>IN      </a:t>
            </a:r>
            <a:r>
              <a:rPr lang="en-US" dirty="0" err="1">
                <a:solidFill>
                  <a:srgbClr val="0070C0"/>
                </a:solidFill>
                <a:latin typeface="Consolas" pitchFamily="49" charset="0"/>
                <a:cs typeface="Consolas" pitchFamily="49" charset="0"/>
              </a:rPr>
              <a:t>comm</a:t>
            </a:r>
            <a:r>
              <a:rPr lang="en-US" dirty="0"/>
              <a:t>      	(communicator)</a:t>
            </a:r>
          </a:p>
          <a:p>
            <a:pPr lvl="1">
              <a:lnSpc>
                <a:spcPct val="90000"/>
              </a:lnSpc>
            </a:pPr>
            <a:endParaRPr lang="en-US" dirty="0"/>
          </a:p>
          <a:p>
            <a:pPr>
              <a:lnSpc>
                <a:spcPct val="90000"/>
              </a:lnSpc>
            </a:pPr>
            <a:r>
              <a:rPr lang="en-US" sz="2000" dirty="0"/>
              <a:t>Note: </a:t>
            </a:r>
            <a:r>
              <a:rPr lang="en-US" sz="2000" dirty="0">
                <a:solidFill>
                  <a:srgbClr val="0070C0"/>
                </a:solidFill>
                <a:latin typeface="Consolas" pitchFamily="49" charset="0"/>
                <a:cs typeface="Consolas" pitchFamily="49" charset="0"/>
              </a:rPr>
              <a:t>count</a:t>
            </a:r>
            <a:r>
              <a:rPr lang="en-US" sz="2000" b="1" dirty="0"/>
              <a:t> </a:t>
            </a:r>
            <a:r>
              <a:rPr lang="en-US" sz="2000" dirty="0"/>
              <a:t>refers to total number of elements that will be received into </a:t>
            </a:r>
            <a:r>
              <a:rPr lang="en-US" sz="2000" dirty="0" err="1">
                <a:solidFill>
                  <a:srgbClr val="0070C0"/>
                </a:solidFill>
                <a:latin typeface="Consolas" panose="020B0609020204030204" pitchFamily="49" charset="0"/>
              </a:rPr>
              <a:t>recvbuf</a:t>
            </a:r>
            <a:r>
              <a:rPr lang="en-US" sz="2000" dirty="0"/>
              <a:t> after operation is complete</a:t>
            </a:r>
            <a:endParaRPr lang="en-US" sz="2000" b="1" dirty="0"/>
          </a:p>
          <a:p>
            <a:pPr>
              <a:lnSpc>
                <a:spcPct val="90000"/>
              </a:lnSpc>
            </a:pPr>
            <a:endParaRPr lang="en-US" dirty="0"/>
          </a:p>
        </p:txBody>
      </p:sp>
      <p:sp>
        <p:nvSpPr>
          <p:cNvPr id="5" name="Rectangle 4"/>
          <p:cNvSpPr/>
          <p:nvPr/>
        </p:nvSpPr>
        <p:spPr>
          <a:xfrm>
            <a:off x="71404" y="6642556"/>
            <a:ext cx="8902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 Siegel]→</a:t>
            </a:r>
          </a:p>
        </p:txBody>
      </p:sp>
      <p:sp>
        <p:nvSpPr>
          <p:cNvPr id="7" name="Rectangle 6"/>
          <p:cNvSpPr/>
          <p:nvPr/>
        </p:nvSpPr>
        <p:spPr>
          <a:xfrm>
            <a:off x="155448" y="1858512"/>
            <a:ext cx="11695176" cy="338554"/>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1944688" algn="l"/>
              </a:tabLst>
              <a:defRPr/>
            </a:pPr>
            <a:r>
              <a:rPr kumimoji="0" lang="en-US" sz="1600" b="0" i="0" u="none" strike="noStrike" kern="1200" cap="none" spc="0" normalizeH="0" baseline="0" noProof="0">
                <a:ln>
                  <a:noFill/>
                </a:ln>
                <a:solidFill>
                  <a:srgbClr val="0000FF"/>
                </a:solidFill>
                <a:effectLst/>
                <a:uLnTx/>
                <a:uFillTx/>
                <a:latin typeface="Consolas" pitchFamily="49" charset="0"/>
                <a:ea typeface="+mn-ea"/>
                <a:cs typeface="Consolas" pitchFamily="49" charset="0"/>
              </a:rPr>
              <a:t>int</a:t>
            </a:r>
            <a:r>
              <a:rPr kumimoji="0" lang="en-US" sz="1600" b="0" i="0" u="none" strike="noStrike" kern="1200" cap="none" spc="0" normalizeH="0" baseline="0" noProof="0">
                <a:ln>
                  <a:noFill/>
                </a:ln>
                <a:solidFill>
                  <a:srgbClr val="FF00FF"/>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MPI_Scan</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sendbuf</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recvbuf</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count, </a:t>
            </a:r>
            <a:r>
              <a:rPr kumimoji="0" lang="en-US" sz="16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MPI_Datatype</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datatype, </a:t>
            </a:r>
            <a:r>
              <a:rPr kumimoji="0" lang="en-US" sz="16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MPI_Op</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op, </a:t>
            </a:r>
            <a:r>
              <a:rPr kumimoji="0" lang="en-US" sz="16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comm</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8" name="Rectangle 3"/>
          <p:cNvSpPr txBox="1">
            <a:spLocks noChangeArrowheads="1"/>
          </p:cNvSpPr>
          <p:nvPr/>
        </p:nvSpPr>
        <p:spPr>
          <a:xfrm>
            <a:off x="375444" y="1458919"/>
            <a:ext cx="7935912" cy="288728"/>
          </a:xfrm>
          <a:prstGeom prst="rect">
            <a:avLst/>
          </a:prstGeom>
          <a:ln>
            <a:noFill/>
          </a:ln>
        </p:spPr>
        <p:txBody>
          <a:bodyPr vert="horz" lIns="36000" tIns="36000" rIns="3600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01700" rtl="0" eaLnBrk="1" fontAlgn="auto" latinLnBrk="0" hangingPunct="1">
              <a:lnSpc>
                <a:spcPct val="80000"/>
              </a:lnSpc>
              <a:spcBef>
                <a:spcPts val="1000"/>
              </a:spcBef>
              <a:spcAft>
                <a:spcPts val="0"/>
              </a:spcAft>
              <a:buClrTx/>
              <a:buSzTx/>
              <a:buFont typeface="Arial" panose="020B0604020202020204" pitchFamily="34" charset="0"/>
              <a:buChar char="•"/>
              <a:tabLst>
                <a:tab pos="1244600" algn="l"/>
                <a:tab pos="1714500" algn="l"/>
                <a:tab pos="2692400" algn="l"/>
                <a:tab pos="2717800" algn="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Function prototype</a:t>
            </a:r>
          </a:p>
        </p:txBody>
      </p:sp>
    </p:spTree>
    <p:extLst>
      <p:ext uri="{BB962C8B-B14F-4D97-AF65-F5344CB8AC3E}">
        <p14:creationId xmlns:p14="http://schemas.microsoft.com/office/powerpoint/2010/main" val="14026429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t>
            </a:r>
            <a:r>
              <a:rPr lang="en-US" dirty="0" err="1">
                <a:latin typeface="Consolas" panose="020B0609020204030204" pitchFamily="49" charset="0"/>
              </a:rPr>
              <a:t>MPI_Scan</a:t>
            </a:r>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122055" y="860932"/>
            <a:ext cx="6800259" cy="5940088"/>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a:t>
            </a:r>
            <a:r>
              <a:rPr kumimoji="0" lang="en-US" sz="1000" b="0"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mpi.h</a:t>
            </a:r>
            <a:r>
              <a:rPr kumimoji="0" lang="en-US" sz="10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a:t>
            </a:r>
            <a:r>
              <a:rPr kumimoji="0" lang="en-US" sz="1000" b="0"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cstdio</a:t>
            </a:r>
            <a:r>
              <a:rPr kumimoji="0" lang="en-US" sz="10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main(</a:t>
            </a:r>
            <a:r>
              <a:rPr kumimoji="0" lang="en-US" sz="10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char</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myRank</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nprocs</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a:t>
            </a:r>
            <a:endPar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MPI_Init</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argc</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argv</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MPI_Comm_size</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nprocs</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MPI_Comm_rank</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myRank</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a:ln>
                  <a:noFill/>
                </a:ln>
                <a:solidFill>
                  <a:srgbClr val="0000FF"/>
                </a:solidFill>
                <a:effectLst/>
                <a:uLnTx/>
                <a:uFillTx/>
                <a:latin typeface="Consolas"/>
                <a:ea typeface="+mn-ea"/>
                <a:cs typeface="Consolas" pitchFamily="49" charset="0"/>
              </a:rPr>
              <a:t>const</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dimArray</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en-US" sz="1000" b="0" i="0" u="none" strike="noStrike" kern="1200" cap="none" spc="0" normalizeH="0" baseline="0" noProof="0" dirty="0">
                <a:ln>
                  <a:noFill/>
                </a:ln>
                <a:solidFill>
                  <a:srgbClr val="7030A0"/>
                </a:solidFill>
                <a:effectLst/>
                <a:uLnTx/>
                <a:uFillTx/>
                <a:latin typeface="Consolas"/>
                <a:ea typeface="+mn-ea"/>
                <a:cs typeface="Consolas" pitchFamily="49" charset="0"/>
              </a:rPr>
              <a:t>3</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data_l</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en-US" sz="1000" b="0" i="0" u="none" strike="noStrike" kern="1200" cap="none" spc="0" normalizeH="0" baseline="0" noProof="0" dirty="0">
                <a:ln>
                  <a:noFill/>
                </a:ln>
                <a:solidFill>
                  <a:srgbClr val="C00000"/>
                </a:solidFill>
                <a:effectLst/>
                <a:uLnTx/>
                <a:uFillTx/>
                <a:latin typeface="Consolas"/>
                <a:ea typeface="+mn-ea"/>
                <a:cs typeface="Consolas" pitchFamily="49" charset="0"/>
              </a:rPr>
              <a:t>new </a:t>
            </a:r>
            <a:r>
              <a:rPr kumimoji="0" lang="en-US" sz="10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dimArray</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nn-NO" sz="1000" b="0" i="0" u="none" strike="noStrike" kern="1200" cap="none" spc="0" normalizeH="0" baseline="0" noProof="0" dirty="0">
                <a:ln>
                  <a:noFill/>
                </a:ln>
                <a:solidFill>
                  <a:srgbClr val="0000FF"/>
                </a:solidFill>
                <a:effectLst/>
                <a:uLnTx/>
                <a:uFillTx/>
                <a:latin typeface="Consolas"/>
                <a:ea typeface="+mn-ea"/>
                <a:cs typeface="Consolas" pitchFamily="49" charset="0"/>
              </a:rPr>
              <a:t>for</a:t>
            </a: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 (int i = </a:t>
            </a:r>
            <a:r>
              <a:rPr kumimoji="0" lang="nn-NO" sz="10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 i &lt; dimArray; i++) data_l[i] = (i+</a:t>
            </a:r>
            <a:r>
              <a:rPr kumimoji="0" lang="nn-NO" sz="1000" b="0" i="0" u="none" strike="noStrike" kern="1200" cap="none" spc="0" normalizeH="0" baseline="0" noProof="0" dirty="0">
                <a:ln>
                  <a:noFill/>
                </a:ln>
                <a:solidFill>
                  <a:srgbClr val="7030A0"/>
                </a:solidFill>
                <a:effectLst/>
                <a:uLnTx/>
                <a:uFillTx/>
                <a:latin typeface="Consolas"/>
                <a:ea typeface="+mn-ea"/>
                <a:cs typeface="Consolas" pitchFamily="49" charset="0"/>
              </a:rPr>
              <a:t>1</a:t>
            </a: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)*myRank;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pt-BR" sz="1000" b="0" i="0" u="none" strike="noStrike" kern="1200" cap="none" spc="0" normalizeH="0" baseline="0" noProof="0" dirty="0">
                <a:ln>
                  <a:noFill/>
                </a:ln>
                <a:solidFill>
                  <a:srgbClr val="0000FF"/>
                </a:solidFill>
                <a:effectLst/>
                <a:uLnTx/>
                <a:uFillTx/>
                <a:latin typeface="Consolas"/>
                <a:ea typeface="+mn-ea"/>
                <a:cs typeface="Consolas" pitchFamily="49" charset="0"/>
              </a:rPr>
              <a:t>for</a:t>
            </a:r>
            <a:r>
              <a:rPr kumimoji="0" lang="pt-BR" sz="1000" b="0" i="0" u="none" strike="noStrike" kern="1200" cap="none" spc="0" normalizeH="0" baseline="0" noProof="0" dirty="0">
                <a:ln>
                  <a:noFill/>
                </a:ln>
                <a:solidFill>
                  <a:prstClr val="black"/>
                </a:solidFill>
                <a:effectLst/>
                <a:uLnTx/>
                <a:uFillTx/>
                <a:latin typeface="Consolas"/>
                <a:ea typeface="+mn-ea"/>
                <a:cs typeface="Consolas" pitchFamily="49" charset="0"/>
              </a:rPr>
              <a:t> (int n = </a:t>
            </a:r>
            <a:r>
              <a:rPr kumimoji="0" lang="pt-BR" sz="10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pt-BR" sz="1000" b="0" i="0" u="none" strike="noStrike" kern="1200" cap="none" spc="0" normalizeH="0" baseline="0" noProof="0" dirty="0">
                <a:ln>
                  <a:noFill/>
                </a:ln>
                <a:solidFill>
                  <a:prstClr val="black"/>
                </a:solidFill>
                <a:effectLst/>
                <a:uLnTx/>
                <a:uFillTx/>
                <a:latin typeface="Consolas"/>
                <a:ea typeface="+mn-ea"/>
                <a:cs typeface="Consolas" pitchFamily="49" charset="0"/>
              </a:rPr>
              <a:t>; n &lt; nprocs;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MPI_Barrier</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endParaRPr kumimoji="0" lang="pt-BR"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 </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myRank</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000" b="0" i="0" u="none" strike="noStrike" kern="1200" cap="none" spc="0" normalizeH="0" baseline="0" noProof="0" dirty="0">
                <a:ln>
                  <a:noFill/>
                </a:ln>
                <a:solidFill>
                  <a:srgbClr val="A31515"/>
                </a:solidFill>
                <a:effectLst/>
                <a:uLnTx/>
                <a:uFillTx/>
                <a:latin typeface="Consolas"/>
                <a:ea typeface="+mn-ea"/>
                <a:cs typeface="Consolas" pitchFamily="49" charset="0"/>
              </a:rPr>
              <a:t>"[%d]: "</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nn-NO" sz="1000" b="0" i="0" u="none" strike="noStrike" kern="1200" cap="none" spc="0" normalizeH="0" baseline="0" noProof="0" dirty="0">
                <a:ln>
                  <a:noFill/>
                </a:ln>
                <a:solidFill>
                  <a:srgbClr val="0000FF"/>
                </a:solidFill>
                <a:effectLst/>
                <a:uLnTx/>
                <a:uFillTx/>
                <a:latin typeface="Consolas"/>
                <a:ea typeface="+mn-ea"/>
                <a:cs typeface="Consolas" pitchFamily="49" charset="0"/>
              </a:rPr>
              <a:t>for</a:t>
            </a: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nn-NO" sz="10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 i = </a:t>
            </a:r>
            <a:r>
              <a:rPr kumimoji="0" lang="nn-NO" sz="10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 i &lt; dimArray; i++)</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000" b="0" i="0" u="none" strike="noStrike" kern="1200" cap="none" spc="0" normalizeH="0" baseline="0" noProof="0" dirty="0">
                <a:ln>
                  <a:noFill/>
                </a:ln>
                <a:solidFill>
                  <a:srgbClr val="A31515"/>
                </a:solidFill>
                <a:effectLst/>
                <a:uLnTx/>
                <a:uFillTx/>
                <a:latin typeface="Consolas"/>
                <a:ea typeface="+mn-ea"/>
                <a:cs typeface="Consolas" pitchFamily="49" charset="0"/>
              </a:rPr>
              <a:t>"data[%d] = %d; "</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i, </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data_l</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000" b="0" i="0" u="none" strike="noStrike" kern="1200" cap="none" spc="0" normalizeH="0" baseline="0" noProof="0" dirty="0">
                <a:ln>
                  <a:noFill/>
                </a:ln>
                <a:solidFill>
                  <a:srgbClr val="A31515"/>
                </a:solidFill>
                <a:effectLst/>
                <a:uLnTx/>
                <a:uFillTx/>
                <a:latin typeface="Consolas"/>
                <a:ea typeface="+mn-ea"/>
                <a:cs typeface="Consolas" pitchFamily="49" charset="0"/>
              </a:rPr>
              <a:t>"\n"</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MPI_Barrier</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result = </a:t>
            </a:r>
            <a:r>
              <a:rPr kumimoji="0" lang="en-US" sz="1000" b="0" i="0" u="none" strike="noStrike" kern="1200" cap="none" spc="0" normalizeH="0" baseline="0" noProof="0" dirty="0">
                <a:ln>
                  <a:noFill/>
                </a:ln>
                <a:solidFill>
                  <a:srgbClr val="C00000"/>
                </a:solidFill>
                <a:effectLst/>
                <a:uLnTx/>
                <a:uFillTx/>
                <a:latin typeface="Consolas"/>
                <a:ea typeface="+mn-ea"/>
                <a:cs typeface="Consolas" pitchFamily="49" charset="0"/>
              </a:rPr>
              <a:t>new </a:t>
            </a:r>
            <a:r>
              <a:rPr kumimoji="0" lang="en-US" sz="10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dimArray</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MPI_Scan</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data_l</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result, </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dimArray</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MPI_INT</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MPI_SUM</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pt-BR" sz="1000" b="0" i="0" u="none" strike="noStrike" kern="1200" cap="none" spc="0" normalizeH="0" baseline="0" noProof="0" dirty="0">
                <a:ln>
                  <a:noFill/>
                </a:ln>
                <a:solidFill>
                  <a:srgbClr val="0000FF"/>
                </a:solidFill>
                <a:effectLst/>
                <a:uLnTx/>
                <a:uFillTx/>
                <a:latin typeface="Consolas"/>
                <a:ea typeface="+mn-ea"/>
                <a:cs typeface="Consolas" pitchFamily="49" charset="0"/>
              </a:rPr>
              <a:t>for</a:t>
            </a:r>
            <a:r>
              <a:rPr kumimoji="0" lang="pt-BR" sz="1000" b="0" i="0" u="none" strike="noStrike" kern="1200" cap="none" spc="0" normalizeH="0" baseline="0" noProof="0" dirty="0">
                <a:ln>
                  <a:noFill/>
                </a:ln>
                <a:solidFill>
                  <a:prstClr val="black"/>
                </a:solidFill>
                <a:effectLst/>
                <a:uLnTx/>
                <a:uFillTx/>
                <a:latin typeface="Consolas"/>
                <a:ea typeface="+mn-ea"/>
                <a:cs typeface="Consolas" pitchFamily="49" charset="0"/>
              </a:rPr>
              <a:t> (int n = </a:t>
            </a:r>
            <a:r>
              <a:rPr kumimoji="0" lang="pt-BR" sz="10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pt-BR" sz="1000" b="0" i="0" u="none" strike="noStrike" kern="1200" cap="none" spc="0" normalizeH="0" baseline="0" noProof="0" dirty="0">
                <a:ln>
                  <a:noFill/>
                </a:ln>
                <a:solidFill>
                  <a:prstClr val="black"/>
                </a:solidFill>
                <a:effectLst/>
                <a:uLnTx/>
                <a:uFillTx/>
                <a:latin typeface="Consolas"/>
                <a:ea typeface="+mn-ea"/>
                <a:cs typeface="Consolas" pitchFamily="49" charset="0"/>
              </a:rPr>
              <a:t>; n &lt; nprocs;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MPI_Barrier</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endParaRPr kumimoji="0" lang="pt-BR"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 </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myRank</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000" b="0" i="0" u="none" strike="noStrike" kern="1200" cap="none" spc="0" normalizeH="0" baseline="0" noProof="0" dirty="0">
                <a:ln>
                  <a:noFill/>
                </a:ln>
                <a:solidFill>
                  <a:srgbClr val="A31515"/>
                </a:solidFill>
                <a:effectLst/>
                <a:uLnTx/>
                <a:uFillTx/>
                <a:latin typeface="Consolas"/>
                <a:ea typeface="+mn-ea"/>
                <a:cs typeface="Consolas" pitchFamily="49" charset="0"/>
              </a:rPr>
              <a:t>"[%d]: "</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myRank</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nn-NO" sz="1000" b="0" i="0" u="none" strike="noStrike" kern="1200" cap="none" spc="0" normalizeH="0" baseline="0" noProof="0" dirty="0">
                <a:ln>
                  <a:noFill/>
                </a:ln>
                <a:solidFill>
                  <a:srgbClr val="0000FF"/>
                </a:solidFill>
                <a:effectLst/>
                <a:uLnTx/>
                <a:uFillTx/>
                <a:latin typeface="Consolas"/>
                <a:ea typeface="+mn-ea"/>
                <a:cs typeface="Consolas" pitchFamily="49" charset="0"/>
              </a:rPr>
              <a:t>for</a:t>
            </a: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nn-NO" sz="10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 i = </a:t>
            </a:r>
            <a:r>
              <a:rPr kumimoji="0" lang="nn-NO" sz="10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nn-NO" sz="1000" b="0" i="0" u="none" strike="noStrike" kern="1200" cap="none" spc="0" normalizeH="0" baseline="0" noProof="0" dirty="0">
                <a:ln>
                  <a:noFill/>
                </a:ln>
                <a:solidFill>
                  <a:prstClr val="black"/>
                </a:solidFill>
                <a:effectLst/>
                <a:uLnTx/>
                <a:uFillTx/>
                <a:latin typeface="Consolas"/>
                <a:ea typeface="+mn-ea"/>
                <a:cs typeface="Consolas" pitchFamily="49" charset="0"/>
              </a:rPr>
              <a:t>; i &lt; dimArray; i++)</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000" b="0" i="0" u="none" strike="noStrike" kern="1200" cap="none" spc="0" normalizeH="0" baseline="0" noProof="0" dirty="0">
                <a:ln>
                  <a:noFill/>
                </a:ln>
                <a:solidFill>
                  <a:srgbClr val="A31515"/>
                </a:solidFill>
                <a:effectLst/>
                <a:uLnTx/>
                <a:uFillTx/>
                <a:latin typeface="Consolas"/>
                <a:ea typeface="+mn-ea"/>
                <a:cs typeface="Consolas" pitchFamily="49" charset="0"/>
              </a:rPr>
              <a:t>"result[%d] = %d; "</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i, result[i]);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printf</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000" b="0" i="0" u="none" strike="noStrike" kern="1200" cap="none" spc="0" normalizeH="0" baseline="0" noProof="0" dirty="0">
                <a:ln>
                  <a:noFill/>
                </a:ln>
                <a:solidFill>
                  <a:srgbClr val="A31515"/>
                </a:solidFill>
                <a:effectLst/>
                <a:uLnTx/>
                <a:uFillTx/>
                <a:latin typeface="Consolas"/>
                <a:ea typeface="+mn-ea"/>
                <a:cs typeface="Consolas" pitchFamily="49" charset="0"/>
              </a:rPr>
              <a:t>"\n"</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MPI_Barrier</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MPI_COMM_WORLD</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MPI_Finalize</a:t>
            </a: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a:ln>
                  <a:noFill/>
                </a:ln>
                <a:solidFill>
                  <a:srgbClr val="C00000"/>
                </a:solidFill>
                <a:effectLst/>
                <a:uLnTx/>
                <a:uFillTx/>
                <a:latin typeface="Consolas"/>
                <a:ea typeface="+mn-ea"/>
                <a:cs typeface="Consolas" pitchFamily="49" charset="0"/>
              </a:rPr>
              <a:t>delete[]</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result; </a:t>
            </a:r>
            <a:r>
              <a:rPr kumimoji="0" lang="en-US" sz="1000" b="0" i="0" u="none" strike="noStrike" kern="1200" cap="none" spc="0" normalizeH="0" baseline="0" noProof="0" dirty="0">
                <a:ln>
                  <a:noFill/>
                </a:ln>
                <a:solidFill>
                  <a:srgbClr val="C00000"/>
                </a:solidFill>
                <a:effectLst/>
                <a:uLnTx/>
                <a:uFillTx/>
                <a:latin typeface="Consolas"/>
                <a:ea typeface="+mn-ea"/>
                <a:cs typeface="Consolas" pitchFamily="49" charset="0"/>
              </a:rPr>
              <a:t>delete[]</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000" b="0" i="0" u="none" strike="noStrike" kern="1200" cap="none" spc="0" normalizeH="0" baseline="0" noProof="0" dirty="0" err="1">
                <a:ln>
                  <a:noFill/>
                </a:ln>
                <a:solidFill>
                  <a:prstClr val="black"/>
                </a:solidFill>
                <a:effectLst/>
                <a:uLnTx/>
                <a:uFillTx/>
                <a:latin typeface="Consolas"/>
                <a:ea typeface="+mn-ea"/>
                <a:cs typeface="Consolas" pitchFamily="49" charset="0"/>
              </a:rPr>
              <a:t>data_l</a:t>
            </a:r>
            <a:r>
              <a:rPr kumimoji="0" lang="en-US" sz="10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pic>
        <p:nvPicPr>
          <p:cNvPr id="7" name="Picture 6"/>
          <p:cNvPicPr>
            <a:picLocks noChangeAspect="1"/>
          </p:cNvPicPr>
          <p:nvPr/>
        </p:nvPicPr>
        <p:blipFill>
          <a:blip r:embed="rId3"/>
          <a:stretch>
            <a:fillRect/>
          </a:stretch>
        </p:blipFill>
        <p:spPr>
          <a:xfrm>
            <a:off x="7173469" y="895052"/>
            <a:ext cx="4866514" cy="2991773"/>
          </a:xfrm>
          <a:prstGeom prst="rect">
            <a:avLst/>
          </a:prstGeom>
        </p:spPr>
      </p:pic>
    </p:spTree>
    <p:extLst>
      <p:ext uri="{BB962C8B-B14F-4D97-AF65-F5344CB8AC3E}">
        <p14:creationId xmlns:p14="http://schemas.microsoft.com/office/powerpoint/2010/main" val="23025026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normAutofit/>
          </a:bodyPr>
          <a:lstStyle/>
          <a:p>
            <a:pPr eaLnBrk="1" hangingPunct="1"/>
            <a:r>
              <a:rPr lang="en-US" dirty="0"/>
              <a:t>User-Defined Reduction Operations</a:t>
            </a:r>
          </a:p>
        </p:txBody>
      </p:sp>
      <mc:AlternateContent xmlns:mc="http://schemas.openxmlformats.org/markup-compatibility/2006" xmlns:a14="http://schemas.microsoft.com/office/drawing/2010/main">
        <mc:Choice Requires="a14">
          <p:sp>
            <p:nvSpPr>
              <p:cNvPr id="88069" name="Rectangle 3"/>
              <p:cNvSpPr>
                <a:spLocks noGrp="1" noChangeArrowheads="1"/>
              </p:cNvSpPr>
              <p:nvPr>
                <p:ph idx="1"/>
              </p:nvPr>
            </p:nvSpPr>
            <p:spPr/>
            <p:txBody>
              <a:bodyPr vert="horz" lIns="91440" tIns="45720" rIns="36000" bIns="45720" rtlCol="0">
                <a:normAutofit/>
              </a:bodyPr>
              <a:lstStyle/>
              <a:p>
                <a:pPr defTabSz="901700">
                  <a:lnSpc>
                    <a:spcPct val="80000"/>
                  </a:lnSpc>
                  <a:tabLst>
                    <a:tab pos="1714500" algn="l"/>
                    <a:tab pos="3378200" algn="l"/>
                  </a:tabLst>
                </a:pPr>
                <a:r>
                  <a:rPr lang="en-US" sz="2000" dirty="0"/>
                  <a:t>Operator handles</a:t>
                </a:r>
              </a:p>
              <a:p>
                <a:pPr lvl="1" defTabSz="901700">
                  <a:lnSpc>
                    <a:spcPct val="80000"/>
                  </a:lnSpc>
                  <a:spcBef>
                    <a:spcPct val="10000"/>
                  </a:spcBef>
                  <a:tabLst>
                    <a:tab pos="1714500" algn="l"/>
                    <a:tab pos="3378200" algn="l"/>
                  </a:tabLst>
                </a:pPr>
                <a:r>
                  <a:rPr lang="en-US" sz="1800" dirty="0"/>
                  <a:t>Predefined</a:t>
                </a:r>
                <a:r>
                  <a:rPr lang="en-US" sz="1800" dirty="0">
                    <a:cs typeface="Arial" charset="0"/>
                  </a:rPr>
                  <a:t>: MPI_SUM, MPI_MAX, etc.</a:t>
                </a:r>
              </a:p>
              <a:p>
                <a:pPr lvl="1" defTabSz="901700">
                  <a:lnSpc>
                    <a:spcPct val="80000"/>
                  </a:lnSpc>
                  <a:spcBef>
                    <a:spcPct val="10000"/>
                  </a:spcBef>
                  <a:tabLst>
                    <a:tab pos="1714500" algn="l"/>
                    <a:tab pos="3378200" algn="l"/>
                  </a:tabLst>
                </a:pPr>
                <a:r>
                  <a:rPr lang="en-US" sz="1800" dirty="0">
                    <a:cs typeface="Arial" charset="0"/>
                  </a:rPr>
                  <a:t>User-defined</a:t>
                </a:r>
              </a:p>
              <a:p>
                <a:pPr defTabSz="901700">
                  <a:lnSpc>
                    <a:spcPct val="80000"/>
                  </a:lnSpc>
                  <a:spcBef>
                    <a:spcPct val="60000"/>
                  </a:spcBef>
                  <a:tabLst>
                    <a:tab pos="1714500" algn="l"/>
                    <a:tab pos="3378200" algn="l"/>
                  </a:tabLst>
                </a:pPr>
                <a:r>
                  <a:rPr lang="en-US" sz="2000" dirty="0"/>
                  <a:t>User-defined operation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a:t>
                </a:r>
              </a:p>
              <a:p>
                <a:pPr lvl="1" defTabSz="901700">
                  <a:lnSpc>
                    <a:spcPct val="80000"/>
                  </a:lnSpc>
                  <a:spcBef>
                    <a:spcPct val="10000"/>
                  </a:spcBef>
                  <a:tabLst>
                    <a:tab pos="1714500" algn="l"/>
                    <a:tab pos="3378200" algn="l"/>
                  </a:tabLst>
                </a:pPr>
                <a:r>
                  <a:rPr lang="en-US" sz="1800" dirty="0"/>
                  <a:t>User-defined function must implement the operation   </a:t>
                </a:r>
                <a:r>
                  <a:rPr lang="en-US" sz="1800" dirty="0" err="1">
                    <a:latin typeface="Consolas" panose="020B0609020204030204" pitchFamily="49" charset="0"/>
                  </a:rPr>
                  <a:t>valueA</a:t>
                </a:r>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rPr>
                      <m:t>⊕ </m:t>
                    </m:r>
                  </m:oMath>
                </a14:m>
                <a:r>
                  <a:rPr lang="en-US" sz="1800" dirty="0">
                    <a:latin typeface="Consolas" panose="020B0609020204030204" pitchFamily="49" charset="0"/>
                  </a:rPr>
                  <a:t>valueB</a:t>
                </a:r>
                <a:endParaRPr lang="en-US" sz="1800" dirty="0">
                  <a:latin typeface="Consolas" panose="020B0609020204030204" pitchFamily="49" charset="0"/>
                  <a:sym typeface="Wingdings" pitchFamily="2" charset="2"/>
                </a:endParaRPr>
              </a:p>
              <a:p>
                <a:pPr lvl="1" defTabSz="901700">
                  <a:lnSpc>
                    <a:spcPct val="80000"/>
                  </a:lnSpc>
                  <a:spcBef>
                    <a:spcPct val="10000"/>
                  </a:spcBef>
                  <a:tabLst>
                    <a:tab pos="1714500" algn="l"/>
                    <a:tab pos="3378200" algn="l"/>
                  </a:tabLst>
                </a:pPr>
                <a:r>
                  <a:rPr lang="en-US" sz="1800" dirty="0">
                    <a:sym typeface="Wingdings" pitchFamily="2" charset="2"/>
                  </a:rPr>
                  <a:t>NOTE: the op must be associative; i.e.,  </a:t>
                </a:r>
                <a:r>
                  <a:rPr lang="en-US" sz="1800" dirty="0">
                    <a:solidFill>
                      <a:srgbClr val="0070C0"/>
                    </a:solidFill>
                  </a:rPr>
                  <a:t>(</a:t>
                </a:r>
                <a:r>
                  <a:rPr lang="en-US" sz="1800" dirty="0" err="1">
                    <a:solidFill>
                      <a:srgbClr val="0070C0"/>
                    </a:solidFill>
                    <a:latin typeface="Consolas" panose="020B0609020204030204" pitchFamily="49" charset="0"/>
                  </a:rPr>
                  <a:t>valueA</a:t>
                </a:r>
                <a:r>
                  <a:rPr lang="en-US" sz="1800" dirty="0">
                    <a:solidFill>
                      <a:srgbClr val="0070C0"/>
                    </a:solidFill>
                  </a:rPr>
                  <a:t> </a:t>
                </a:r>
                <a14:m>
                  <m:oMath xmlns:m="http://schemas.openxmlformats.org/officeDocument/2006/math">
                    <m:r>
                      <a:rPr lang="en-US" sz="1800" i="1">
                        <a:solidFill>
                          <a:srgbClr val="0070C0"/>
                        </a:solidFill>
                        <a:latin typeface="Cambria Math" panose="02040503050406030204" pitchFamily="18" charset="0"/>
                        <a:ea typeface="Cambria Math" panose="02040503050406030204" pitchFamily="18" charset="0"/>
                      </a:rPr>
                      <m:t>⊕ </m:t>
                    </m:r>
                  </m:oMath>
                </a14:m>
                <a:r>
                  <a:rPr lang="en-US" sz="1800" dirty="0">
                    <a:solidFill>
                      <a:srgbClr val="0070C0"/>
                    </a:solidFill>
                    <a:latin typeface="Consolas" panose="020B0609020204030204" pitchFamily="49" charset="0"/>
                  </a:rPr>
                  <a:t>valueB)</a:t>
                </a:r>
                <a:r>
                  <a:rPr lang="en-US" sz="1800" dirty="0">
                    <a:solidFill>
                      <a:srgbClr val="0070C0"/>
                    </a:solidFill>
                    <a:ea typeface="Cambria Math" panose="02040503050406030204" pitchFamily="18" charset="0"/>
                  </a:rPr>
                  <a:t> </a:t>
                </a:r>
                <a14:m>
                  <m:oMath xmlns:m="http://schemas.openxmlformats.org/officeDocument/2006/math">
                    <m:r>
                      <a:rPr lang="en-US" sz="1800" i="1">
                        <a:solidFill>
                          <a:srgbClr val="0070C0"/>
                        </a:solidFill>
                        <a:latin typeface="Cambria Math" panose="02040503050406030204" pitchFamily="18" charset="0"/>
                        <a:ea typeface="Cambria Math" panose="02040503050406030204" pitchFamily="18" charset="0"/>
                      </a:rPr>
                      <m:t>⊕ </m:t>
                    </m:r>
                  </m:oMath>
                </a14:m>
                <a:r>
                  <a:rPr lang="en-US" sz="1800" dirty="0" err="1">
                    <a:solidFill>
                      <a:srgbClr val="0070C0"/>
                    </a:solidFill>
                    <a:latin typeface="Consolas" panose="020B0609020204030204" pitchFamily="49" charset="0"/>
                  </a:rPr>
                  <a:t>valueC</a:t>
                </a:r>
                <a:r>
                  <a:rPr lang="en-US" sz="1800" dirty="0">
                    <a:solidFill>
                      <a:srgbClr val="0070C0"/>
                    </a:solidFill>
                    <a:latin typeface="Consolas" panose="020B0609020204030204" pitchFamily="49" charset="0"/>
                  </a:rPr>
                  <a:t> = </a:t>
                </a:r>
                <a:r>
                  <a:rPr lang="en-US" sz="1800" dirty="0">
                    <a:solidFill>
                      <a:srgbClr val="0070C0"/>
                    </a:solidFill>
                  </a:rPr>
                  <a:t> </a:t>
                </a:r>
                <a:r>
                  <a:rPr lang="en-US" sz="1800" dirty="0" err="1">
                    <a:solidFill>
                      <a:srgbClr val="0070C0"/>
                    </a:solidFill>
                    <a:latin typeface="Consolas" panose="020B0609020204030204" pitchFamily="49" charset="0"/>
                  </a:rPr>
                  <a:t>valueA</a:t>
                </a:r>
                <a:r>
                  <a:rPr lang="en-US" sz="1800" dirty="0">
                    <a:solidFill>
                      <a:srgbClr val="0070C0"/>
                    </a:solidFill>
                    <a:ea typeface="Cambria Math" panose="02040503050406030204" pitchFamily="18" charset="0"/>
                  </a:rPr>
                  <a:t>  </a:t>
                </a:r>
                <a14:m>
                  <m:oMath xmlns:m="http://schemas.openxmlformats.org/officeDocument/2006/math">
                    <m:r>
                      <a:rPr lang="en-US" sz="1800" i="1">
                        <a:solidFill>
                          <a:srgbClr val="0070C0"/>
                        </a:solidFill>
                        <a:latin typeface="Cambria Math" panose="02040503050406030204" pitchFamily="18" charset="0"/>
                        <a:ea typeface="Cambria Math" panose="02040503050406030204" pitchFamily="18" charset="0"/>
                      </a:rPr>
                      <m:t>⊕ </m:t>
                    </m:r>
                  </m:oMath>
                </a14:m>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valueB</a:t>
                </a:r>
                <a:r>
                  <a:rPr lang="en-US" sz="1800" dirty="0">
                    <a:solidFill>
                      <a:srgbClr val="0070C0"/>
                    </a:solidFill>
                  </a:rPr>
                  <a:t> </a:t>
                </a:r>
                <a14:m>
                  <m:oMath xmlns:m="http://schemas.openxmlformats.org/officeDocument/2006/math">
                    <m:r>
                      <a:rPr lang="en-US" sz="1800" i="1">
                        <a:solidFill>
                          <a:srgbClr val="0070C0"/>
                        </a:solidFill>
                        <a:latin typeface="Cambria Math" panose="02040503050406030204" pitchFamily="18" charset="0"/>
                        <a:ea typeface="Cambria Math" panose="02040503050406030204" pitchFamily="18" charset="0"/>
                      </a:rPr>
                      <m:t>⊕ </m:t>
                    </m:r>
                  </m:oMath>
                </a14:m>
                <a:r>
                  <a:rPr lang="en-US" sz="1800" dirty="0">
                    <a:solidFill>
                      <a:srgbClr val="0070C0"/>
                    </a:solidFill>
                    <a:latin typeface="Consolas" panose="020B0609020204030204" pitchFamily="49" charset="0"/>
                  </a:rPr>
                  <a:t>valueC)</a:t>
                </a:r>
                <a:endParaRPr lang="en-US" sz="1800" dirty="0">
                  <a:sym typeface="Wingdings" pitchFamily="2" charset="2"/>
                </a:endParaRPr>
              </a:p>
              <a:p>
                <a:pPr defTabSz="901700">
                  <a:lnSpc>
                    <a:spcPct val="80000"/>
                  </a:lnSpc>
                  <a:spcBef>
                    <a:spcPct val="60000"/>
                  </a:spcBef>
                  <a:tabLst>
                    <a:tab pos="1714500" algn="l"/>
                    <a:tab pos="3378200" algn="l"/>
                  </a:tabLst>
                </a:pPr>
                <a:endParaRPr lang="en-US" sz="2000" dirty="0"/>
              </a:p>
              <a:p>
                <a:pPr defTabSz="901700">
                  <a:lnSpc>
                    <a:spcPct val="80000"/>
                  </a:lnSpc>
                  <a:spcBef>
                    <a:spcPct val="60000"/>
                  </a:spcBef>
                  <a:tabLst>
                    <a:tab pos="1714500" algn="l"/>
                    <a:tab pos="3378200" algn="l"/>
                  </a:tabLst>
                </a:pPr>
                <a:r>
                  <a:rPr lang="en-US" sz="2000" dirty="0"/>
                  <a:t>Here’s how you should register a user-defined reduction function:</a:t>
                </a:r>
              </a:p>
              <a:p>
                <a:pPr marL="344487" lvl="1" indent="0" defTabSz="901700">
                  <a:lnSpc>
                    <a:spcPct val="80000"/>
                  </a:lnSpc>
                  <a:spcBef>
                    <a:spcPct val="40000"/>
                  </a:spcBef>
                  <a:buNone/>
                  <a:tabLst>
                    <a:tab pos="1714500" algn="l"/>
                    <a:tab pos="3378200" algn="l"/>
                  </a:tabLst>
                </a:pPr>
                <a:endParaRPr lang="en-US" sz="1800" dirty="0"/>
              </a:p>
              <a:p>
                <a:pPr marL="344487" lvl="1" indent="0" defTabSz="901700">
                  <a:lnSpc>
                    <a:spcPct val="80000"/>
                  </a:lnSpc>
                  <a:spcBef>
                    <a:spcPct val="40000"/>
                  </a:spcBef>
                  <a:buNone/>
                  <a:tabLst>
                    <a:tab pos="1714500" algn="l"/>
                    <a:tab pos="3378200" algn="l"/>
                  </a:tabLst>
                </a:pPr>
                <a:endParaRPr lang="en-US" sz="1800" dirty="0"/>
              </a:p>
              <a:p>
                <a:pPr marL="344487" lvl="1" indent="0" defTabSz="901700">
                  <a:lnSpc>
                    <a:spcPct val="80000"/>
                  </a:lnSpc>
                  <a:spcBef>
                    <a:spcPct val="40000"/>
                  </a:spcBef>
                  <a:buNone/>
                  <a:tabLst>
                    <a:tab pos="1714500" algn="l"/>
                    <a:tab pos="3378200" algn="l"/>
                  </a:tabLst>
                </a:pPr>
                <a:endParaRPr lang="en-US" sz="1800" dirty="0"/>
              </a:p>
              <a:p>
                <a:pPr defTabSz="901700">
                  <a:lnSpc>
                    <a:spcPct val="80000"/>
                  </a:lnSpc>
                  <a:spcBef>
                    <a:spcPct val="60000"/>
                  </a:spcBef>
                  <a:tabLst>
                    <a:tab pos="1714500" algn="l"/>
                    <a:tab pos="3378200" algn="l"/>
                  </a:tabLst>
                </a:pPr>
                <a:r>
                  <a:rPr lang="en-US" sz="2000" dirty="0">
                    <a:solidFill>
                      <a:srgbClr val="0070C0"/>
                    </a:solidFill>
                    <a:latin typeface="Consolas" pitchFamily="49" charset="0"/>
                    <a:cs typeface="Consolas" pitchFamily="49" charset="0"/>
                  </a:rPr>
                  <a:t>commute</a:t>
                </a:r>
                <a:r>
                  <a:rPr lang="en-US" sz="2000" dirty="0"/>
                  <a:t> tells the MPI library whether </a:t>
                </a:r>
                <a:r>
                  <a:rPr lang="en-US" sz="2000" dirty="0" err="1">
                    <a:solidFill>
                      <a:srgbClr val="0070C0"/>
                    </a:solidFill>
                    <a:latin typeface="Consolas" pitchFamily="49" charset="0"/>
                    <a:cs typeface="Consolas" pitchFamily="49" charset="0"/>
                  </a:rPr>
                  <a:t>func</a:t>
                </a:r>
                <a:r>
                  <a:rPr lang="en-US" sz="2000" dirty="0"/>
                  <a:t> is commutative or not</a:t>
                </a:r>
              </a:p>
              <a:p>
                <a:pPr lvl="1" defTabSz="901700">
                  <a:lnSpc>
                    <a:spcPct val="80000"/>
                  </a:lnSpc>
                  <a:spcBef>
                    <a:spcPct val="60000"/>
                  </a:spcBef>
                  <a:tabLst>
                    <a:tab pos="1714500" algn="l"/>
                    <a:tab pos="3378200" algn="l"/>
                  </a:tabLst>
                </a:pPr>
                <a:r>
                  <a:rPr lang="en-US" sz="1600" dirty="0"/>
                  <a:t>Allows the MPI runtime to do tricks and improve efficiency of the op</a:t>
                </a:r>
              </a:p>
            </p:txBody>
          </p:sp>
        </mc:Choice>
        <mc:Fallback xmlns="">
          <p:sp>
            <p:nvSpPr>
              <p:cNvPr id="88069" name="Rectangle 3"/>
              <p:cNvSpPr>
                <a:spLocks noGrp="1" noRot="1" noChangeAspect="1" noMove="1" noResize="1" noEditPoints="1" noAdjustHandles="1" noChangeArrowheads="1" noChangeShapeType="1" noTextEdit="1"/>
              </p:cNvSpPr>
              <p:nvPr>
                <p:ph idx="1"/>
              </p:nvPr>
            </p:nvSpPr>
            <p:spPr>
              <a:blipFill>
                <a:blip r:embed="rId2"/>
                <a:stretch>
                  <a:fillRect l="-459" t="-1728"/>
                </a:stretch>
              </a:blipFill>
            </p:spPr>
            <p:txBody>
              <a:bodyPr/>
              <a:lstStyle/>
              <a:p>
                <a:r>
                  <a:rPr lang="en-US">
                    <a:noFill/>
                  </a:rPr>
                  <a:t> </a:t>
                </a:r>
              </a:p>
            </p:txBody>
          </p:sp>
        </mc:Fallback>
      </mc:AlternateContent>
      <p:sp>
        <p:nvSpPr>
          <p:cNvPr id="88067" name="Slide Number Placeholder 5"/>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DBF46E-1F67-40E9-9ADD-4625F235EF57}"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1325499" y="4325207"/>
            <a:ext cx="8450580" cy="369332"/>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MPI_Op_create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MPI_User_function</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func</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commute,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MPI_Op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*op);</a:t>
            </a:r>
          </a:p>
        </p:txBody>
      </p:sp>
      <p:sp>
        <p:nvSpPr>
          <p:cNvPr id="7" name="Rectangle 6"/>
          <p:cNvSpPr/>
          <p:nvPr/>
        </p:nvSpPr>
        <p:spPr>
          <a:xfrm>
            <a:off x="98836" y="6642556"/>
            <a:ext cx="6616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[ICHEC]→</a:t>
            </a:r>
          </a:p>
        </p:txBody>
      </p:sp>
    </p:spTree>
    <p:extLst>
      <p:ext uri="{BB962C8B-B14F-4D97-AF65-F5344CB8AC3E}">
        <p14:creationId xmlns:p14="http://schemas.microsoft.com/office/powerpoint/2010/main" val="4232117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anose="020B0609020204030204" pitchFamily="49" charset="0"/>
              </a:rPr>
              <a:t>MPI_Op_create</a:t>
            </a:r>
            <a:endParaRPr lang="en-US" dirty="0">
              <a:latin typeface="Consolas" panose="020B0609020204030204" pitchFamily="49" charset="0"/>
            </a:endParaRPr>
          </a:p>
        </p:txBody>
      </p:sp>
      <p:sp>
        <p:nvSpPr>
          <p:cNvPr id="89091" name="Slide Number Placeholder 6"/>
          <p:cNvSpPr>
            <a:spLocks noGrp="1"/>
          </p:cNvSpPr>
          <p:nvPr>
            <p:ph type="sldNum" sz="quarter" idx="12"/>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EDC157-B491-460E-A14C-C799F6CD4D9A}"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149352" y="827965"/>
            <a:ext cx="6946392" cy="5893921"/>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3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cmath</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3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cstdio</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3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mpi.h</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3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stdio.h</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norm1(</a:t>
            </a: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b</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len</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MPI_Datatype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type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b</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3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std</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::abs(*</a:t>
            </a: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3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std</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::abs(*</a:t>
            </a:r>
            <a:r>
              <a:rPr kumimoji="0" lang="en-US" sz="13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b</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a:t>
            </a: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argc</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char</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argv</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my_rank</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MPI_Init</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(&amp;</a:t>
            </a:r>
            <a:r>
              <a:rPr kumimoji="0" lang="en-US" sz="13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argc</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&amp;</a:t>
            </a:r>
            <a:r>
              <a:rPr kumimoji="0" lang="en-US" sz="13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argv</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MPI_Comm_rank</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(MPI_COMM_WORLD, &amp;</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my_rank</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MPI_Comm_size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(MPI_COMM_WORLD, &amp;p);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MPI_Op</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my_op</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MPI_Op_create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MPI_User_function</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*)norm1, 1, &amp;</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my_op</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sendbuf</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my_rank</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+ 1.0) * </a:t>
            </a:r>
            <a:r>
              <a:rPr kumimoji="0" lang="en-US" sz="13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std</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::pow(-1.0,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my_rank</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"PE %d  </a:t>
            </a:r>
            <a:r>
              <a:rPr kumimoji="0" lang="en-US" sz="13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val</a:t>
            </a:r>
            <a:r>
              <a:rPr kumimoji="0" lang="en-US"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 = %f\n"</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my_rank</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sendbuf</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recvbuf</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MPI_Reduce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(&amp;</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sendbuf</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&amp;</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recvbuf</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1, MPI_DOUBLE,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my_op</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 MPI_COMM_WORLD);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my_rank</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 </a:t>
            </a:r>
            <a:r>
              <a:rPr kumimoji="0" lang="nl-NL"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printf(</a:t>
            </a:r>
            <a:r>
              <a:rPr kumimoji="0" lang="nl-NL" sz="13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"L1 norm = %f\n"</a:t>
            </a:r>
            <a:r>
              <a:rPr kumimoji="0" lang="nl-NL"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recvbuf);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3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MPI_Finalize</a:t>
            </a: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p:cNvPicPr>
            <a:picLocks noChangeAspect="1"/>
          </p:cNvPicPr>
          <p:nvPr/>
        </p:nvPicPr>
        <p:blipFill>
          <a:blip r:embed="rId3"/>
          <a:stretch>
            <a:fillRect/>
          </a:stretch>
        </p:blipFill>
        <p:spPr>
          <a:xfrm>
            <a:off x="7196248" y="1240537"/>
            <a:ext cx="4831544" cy="2970275"/>
          </a:xfrm>
          <a:prstGeom prst="rect">
            <a:avLst/>
          </a:prstGeom>
        </p:spPr>
      </p:pic>
    </p:spTree>
    <p:extLst>
      <p:ext uri="{BB962C8B-B14F-4D97-AF65-F5344CB8AC3E}">
        <p14:creationId xmlns:p14="http://schemas.microsoft.com/office/powerpoint/2010/main" val="18865852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C66"/>
                </a:solidFill>
                <a:latin typeface="Consolas" panose="020B0609020204030204" pitchFamily="49" charset="0"/>
                <a:cs typeface="Consolas" pitchFamily="49" charset="0"/>
              </a:rPr>
              <a:t>thrust</a:t>
            </a:r>
            <a:r>
              <a:rPr lang="en-US" dirty="0"/>
              <a:t> code typically much simpler</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CBA5F2-BA81-4598-939D-5BFFBD4009F6}"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489204" y="1119248"/>
            <a:ext cx="10789920" cy="5478423"/>
          </a:xfrm>
          <a:prstGeom prst="rect">
            <a:avLst/>
          </a:prstGeom>
          <a:solidFill>
            <a:schemeClr val="bg1">
              <a:lumMod val="95000"/>
            </a:schemeClr>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&lt;thrust/</a:t>
            </a:r>
            <a:r>
              <a:rPr kumimoji="0" lang="en-US" sz="1400" b="0"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transform_reduce.h</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&lt;thrust/</a:t>
            </a:r>
            <a:r>
              <a:rPr kumimoji="0" lang="en-US" sz="1400" b="0"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device_vector.h</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&lt;thrust/</a:t>
            </a:r>
            <a:r>
              <a:rPr kumimoji="0" lang="en-US" sz="1400" b="0"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host_vector.h</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a:t>
            </a:r>
            <a:r>
              <a:rPr kumimoji="0" lang="en-US" sz="1400" b="0"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cmath</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template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a:t>
            </a:r>
            <a:r>
              <a:rPr kumimoji="0" lang="en-US"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typename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T&gt; </a:t>
            </a:r>
            <a:r>
              <a:rPr kumimoji="0" lang="en-US"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struct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absval</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__</a:t>
            </a:r>
            <a:r>
              <a:rPr kumimoji="0" lang="en-US" sz="1400" b="0" i="0" u="none" strike="noStrike" kern="1200" cap="none" spc="0" normalizeH="0" baseline="0" noProof="0" dirty="0">
                <a:ln>
                  <a:noFill/>
                </a:ln>
                <a:solidFill>
                  <a:srgbClr val="FF2EFF"/>
                </a:solidFill>
                <a:effectLst/>
                <a:uLnTx/>
                <a:uFillTx/>
                <a:latin typeface="Consolas" pitchFamily="49" charset="0"/>
                <a:ea typeface="+mn-ea"/>
                <a:cs typeface="Consolas" pitchFamily="49" charset="0"/>
              </a:rPr>
              <a:t>host</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__</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__device__</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T </a:t>
            </a:r>
            <a:r>
              <a:rPr kumimoji="0" lang="fr-FR"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operator</a:t>
            </a:r>
            <a:r>
              <a:rPr kumimoji="0" lang="fr-FR"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fr-FR"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const</a:t>
            </a:r>
            <a:r>
              <a:rPr kumimoji="0" lang="fr-FR"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T&amp; x) </a:t>
            </a:r>
            <a:r>
              <a:rPr kumimoji="0" lang="fr-FR"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const</a:t>
            </a:r>
            <a:r>
              <a:rPr kumimoji="0" lang="fr-FR"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return</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fabs</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main(</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initialize host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float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x[4] = {1.0, -2.0, 3.0, -4.0};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transfer to device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thrust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device_vector</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&lt;</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float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&gt;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d_x</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 x + 4);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absval</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&lt;</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float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&gt;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unary_op</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float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res = </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thrust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transform_reduce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d_x.begin</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d_x.end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unary_op</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0.f, </a:t>
            </a: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thrust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::plus&lt;</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float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std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cout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&lt;&lt; res &lt;&lt;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std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endl</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return</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Tree>
    <p:extLst>
      <p:ext uri="{BB962C8B-B14F-4D97-AF65-F5344CB8AC3E}">
        <p14:creationId xmlns:p14="http://schemas.microsoft.com/office/powerpoint/2010/main" val="351306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on the Buffered Send </a:t>
            </a:r>
            <a:r>
              <a:rPr lang="en-US" sz="2400" dirty="0"/>
              <a:t>[1/2]</a:t>
            </a:r>
            <a:endParaRPr lang="en-US" dirty="0"/>
          </a:p>
        </p:txBody>
      </p:sp>
      <p:sp>
        <p:nvSpPr>
          <p:cNvPr id="3" name="Content Placeholder 2"/>
          <p:cNvSpPr>
            <a:spLocks noGrp="1"/>
          </p:cNvSpPr>
          <p:nvPr>
            <p:ph idx="1"/>
          </p:nvPr>
        </p:nvSpPr>
        <p:spPr/>
        <p:txBody>
          <a:bodyPr/>
          <a:lstStyle/>
          <a:p>
            <a:endParaRPr lang="en-US" sz="2000" dirty="0"/>
          </a:p>
          <a:p>
            <a:r>
              <a:rPr lang="en-US" sz="2000" dirty="0"/>
              <a:t>Relies on the existence of a buffer, which is set up through a call</a:t>
            </a:r>
          </a:p>
          <a:p>
            <a:pPr marL="0" indent="0">
              <a:buNone/>
            </a:pPr>
            <a:r>
              <a:rPr lang="en-US" sz="2000" dirty="0">
                <a:solidFill>
                  <a:srgbClr val="0000FF"/>
                </a:solidFill>
                <a:latin typeface="Consolas" pitchFamily="49" charset="0"/>
                <a:cs typeface="Consolas" pitchFamily="49" charset="0"/>
              </a:rPr>
              <a:t>	</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a:t>
            </a:r>
            <a:r>
              <a:rPr lang="en-US" sz="2000" dirty="0" err="1">
                <a:solidFill>
                  <a:srgbClr val="FF00FF"/>
                </a:solidFill>
                <a:latin typeface="Consolas" pitchFamily="49" charset="0"/>
                <a:cs typeface="Consolas" pitchFamily="49" charset="0"/>
              </a:rPr>
              <a:t>MPI_Buffer_attach</a:t>
            </a:r>
            <a:r>
              <a:rPr lang="en-US" sz="2000" dirty="0">
                <a:solidFill>
                  <a:prstClr val="black"/>
                </a:solidFill>
                <a:latin typeface="Consolas" pitchFamily="49" charset="0"/>
                <a:cs typeface="Consolas" pitchFamily="49" charset="0"/>
              </a:rPr>
              <a:t>(</a:t>
            </a:r>
            <a:r>
              <a:rPr lang="en-US" sz="2000" dirty="0">
                <a:solidFill>
                  <a:srgbClr val="0000FF"/>
                </a:solidFill>
                <a:latin typeface="Consolas" pitchFamily="49" charset="0"/>
                <a:cs typeface="Consolas" pitchFamily="49" charset="0"/>
              </a:rPr>
              <a:t>void</a:t>
            </a:r>
            <a:r>
              <a:rPr lang="en-US" sz="2000" dirty="0">
                <a:solidFill>
                  <a:prstClr val="black"/>
                </a:solidFill>
                <a:latin typeface="Consolas" pitchFamily="49" charset="0"/>
                <a:cs typeface="Consolas" pitchFamily="49" charset="0"/>
              </a:rPr>
              <a:t>* buffer, </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size);</a:t>
            </a:r>
            <a:endParaRPr lang="en-US" sz="2000" dirty="0">
              <a:latin typeface="Consolas" pitchFamily="49" charset="0"/>
              <a:cs typeface="Consolas" pitchFamily="49" charset="0"/>
            </a:endParaRPr>
          </a:p>
          <a:p>
            <a:endParaRPr lang="en-US" sz="2000" dirty="0"/>
          </a:p>
          <a:p>
            <a:endParaRPr lang="en-US" sz="2000" dirty="0"/>
          </a:p>
          <a:p>
            <a:r>
              <a:rPr lang="en-US" sz="2000" dirty="0" err="1">
                <a:latin typeface="Consolas" panose="020B0609020204030204" pitchFamily="49" charset="0"/>
              </a:rPr>
              <a:t>MPI_Bsend</a:t>
            </a:r>
            <a:r>
              <a:rPr lang="en-US" sz="2000" dirty="0"/>
              <a:t>: a </a:t>
            </a:r>
            <a:r>
              <a:rPr lang="en-US" sz="2000" u="sng" dirty="0"/>
              <a:t>local</a:t>
            </a:r>
            <a:r>
              <a:rPr lang="en-US" sz="2000" dirty="0"/>
              <a:t> operation. Does not depend on the occurrence of a matching receive in order to complete</a:t>
            </a:r>
          </a:p>
          <a:p>
            <a:pPr lvl="1"/>
            <a:r>
              <a:rPr lang="en-US" sz="1600" dirty="0"/>
              <a:t>If a </a:t>
            </a:r>
            <a:r>
              <a:rPr lang="en-US" sz="1600" dirty="0" err="1"/>
              <a:t>bsend</a:t>
            </a:r>
            <a:r>
              <a:rPr lang="en-US" sz="1600" dirty="0"/>
              <a:t> operation is started and no matching receive is posted, outgoing message is buffered which allows the send call to return</a:t>
            </a:r>
          </a:p>
          <a:p>
            <a:endParaRPr lang="en-US" sz="2000" dirty="0"/>
          </a:p>
          <a:p>
            <a:endParaRPr lang="en-US" sz="2000" dirty="0"/>
          </a:p>
          <a:p>
            <a:r>
              <a:rPr lang="en-US" sz="2000" dirty="0"/>
              <a:t>Return from an </a:t>
            </a:r>
            <a:r>
              <a:rPr lang="en-US" sz="1800" dirty="0" err="1">
                <a:solidFill>
                  <a:srgbClr val="FF00FF"/>
                </a:solidFill>
                <a:latin typeface="Consolas" pitchFamily="49" charset="0"/>
                <a:cs typeface="Consolas" pitchFamily="49" charset="0"/>
              </a:rPr>
              <a:t>MPI_Bsend</a:t>
            </a:r>
            <a:r>
              <a:rPr lang="en-US" sz="2000" dirty="0"/>
              <a:t> does not guarantee the message was sent</a:t>
            </a:r>
          </a:p>
          <a:p>
            <a:pPr lvl="1"/>
            <a:r>
              <a:rPr lang="en-US" sz="1600" dirty="0"/>
              <a:t>Message remains in the buffer until a matching receive is posted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1833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16291</TotalTime>
  <Words>9657</Words>
  <Application>Microsoft Office PowerPoint</Application>
  <PresentationFormat>Widescreen</PresentationFormat>
  <Paragraphs>1670</Paragraphs>
  <Slides>86</Slides>
  <Notes>73</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86</vt:i4>
      </vt:variant>
    </vt:vector>
  </HeadingPairs>
  <TitlesOfParts>
    <vt:vector size="101" baseType="lpstr">
      <vt:lpstr>Arial</vt:lpstr>
      <vt:lpstr>Calibri</vt:lpstr>
      <vt:lpstr>Calibri Light</vt:lpstr>
      <vt:lpstr>Cambria Math</vt:lpstr>
      <vt:lpstr>cmmi10</vt:lpstr>
      <vt:lpstr>Consolas</vt:lpstr>
      <vt:lpstr>Courier New</vt:lpstr>
      <vt:lpstr>Tahoma</vt:lpstr>
      <vt:lpstr>Times New Roman</vt:lpstr>
      <vt:lpstr>Wingdings</vt:lpstr>
      <vt:lpstr>Custom Design</vt:lpstr>
      <vt:lpstr>Main</vt:lpstr>
      <vt:lpstr>2_Custom Design</vt:lpstr>
      <vt:lpstr>1_Custom Design</vt:lpstr>
      <vt:lpstr>Clip</vt:lpstr>
      <vt:lpstr>ME759 High Performance Computing for Applications in Engineering  [Spring 2021] </vt:lpstr>
      <vt:lpstr>Cartoon of the day</vt:lpstr>
      <vt:lpstr>PowerPoint Presentation</vt:lpstr>
      <vt:lpstr>Before we get started…</vt:lpstr>
      <vt:lpstr>MPI_Send &amp; MPI_Recv: The Eager and Rendezvous Flavors</vt:lpstr>
      <vt:lpstr>MPI_Send &amp; MPI_Recv: Eager OR Rendezvous?</vt:lpstr>
      <vt:lpstr>Blocking Type: Communication Modes </vt:lpstr>
      <vt:lpstr>Point-to-Point Communication: The MPI_Bsend flavor</vt:lpstr>
      <vt:lpstr>More on the Buffered Send [1/2]</vt:lpstr>
      <vt:lpstr>More on the Buffered Send [2/2]</vt:lpstr>
      <vt:lpstr>Further comments on the four flavors for sending data in MPI</vt:lpstr>
      <vt:lpstr>Four flavors for sending data in MPI</vt:lpstr>
      <vt:lpstr>Side-trip: TCP/IP vs. UDP Analogy</vt:lpstr>
      <vt:lpstr>Cheat Sheet, Blocking Options</vt:lpstr>
      <vt:lpstr>Concluding Remarks: Blocking P2P communication</vt:lpstr>
      <vt:lpstr>P2P Communication: Deadlocking</vt:lpstr>
      <vt:lpstr>Deadlocking, Another Example</vt:lpstr>
      <vt:lpstr>Avoiding Deadlocking</vt:lpstr>
      <vt:lpstr>Example</vt:lpstr>
      <vt:lpstr>Example</vt:lpstr>
      <vt:lpstr>Timing an MPI Job</vt:lpstr>
      <vt:lpstr>Determine the eager/rendezvous threshold [useful for HW as well]</vt:lpstr>
      <vt:lpstr>Results</vt:lpstr>
      <vt:lpstr>Non-blocking, P2P Communication</vt:lpstr>
      <vt:lpstr>P2P Communication: Drawbacks of the MPI_Send (and friends)</vt:lpstr>
      <vt:lpstr>Send/Receives: Blocking vs. Non-blocking [important slide]</vt:lpstr>
      <vt:lpstr>Non-Blocking P2P Communication: How things play out</vt:lpstr>
      <vt:lpstr>P2P Communication: The problem w/ non-blocking MPI_Isend</vt:lpstr>
      <vt:lpstr>Non-blocking Send/Receive</vt:lpstr>
      <vt:lpstr>Non-Blocking Send/Receive: Tools of the Trade</vt:lpstr>
      <vt:lpstr>The Screenplay: Non-Blocking P2P Communication</vt:lpstr>
      <vt:lpstr>Waiting for Isend/Ireceive to complete </vt:lpstr>
      <vt:lpstr>MPI_Test</vt:lpstr>
      <vt:lpstr>Another helper, at the receiving end: MPI_Probe / MPI_Iprobe  [1/2]</vt:lpstr>
      <vt:lpstr>Probe prior to receive  [2/2]</vt:lpstr>
      <vt:lpstr>MPI P2P Communication: Take Away Points</vt:lpstr>
      <vt:lpstr>Quiz</vt:lpstr>
      <vt:lpstr>Outline, Parallel Computing w/ MPI</vt:lpstr>
      <vt:lpstr>Collective Actions</vt:lpstr>
      <vt:lpstr>Collective Actions</vt:lpstr>
      <vt:lpstr>Collective Actions: Synchronization Barrier</vt:lpstr>
      <vt:lpstr>Collective Actions: Synchronization Barrier</vt:lpstr>
      <vt:lpstr>Collective Actions: Communication, Broadcast-type </vt:lpstr>
      <vt:lpstr>Communication Action: Broadcast</vt:lpstr>
      <vt:lpstr>MPI_Bcast</vt:lpstr>
      <vt:lpstr>MPI_Bcast</vt:lpstr>
      <vt:lpstr>What are all these MPI function returning???</vt:lpstr>
      <vt:lpstr>Example, MPI_Bcast</vt:lpstr>
      <vt:lpstr>Going on a tangent…</vt:lpstr>
      <vt:lpstr>Communication Action: Gather</vt:lpstr>
      <vt:lpstr>MPI_Gather</vt:lpstr>
      <vt:lpstr>MPI_Gather</vt:lpstr>
      <vt:lpstr>MPI_Gather</vt:lpstr>
      <vt:lpstr>Example, MPI_Gather</vt:lpstr>
      <vt:lpstr>Communication Action: Scatter</vt:lpstr>
      <vt:lpstr>MPI_Scatter</vt:lpstr>
      <vt:lpstr>MPI_Scatter</vt:lpstr>
      <vt:lpstr>MPI_Scatter</vt:lpstr>
      <vt:lpstr>Example, MPI_Scatter</vt:lpstr>
      <vt:lpstr>MPI Communication Actions: Putting Things in Perspective…</vt:lpstr>
      <vt:lpstr>[New subtopic]Collective Actions: Operations</vt:lpstr>
      <vt:lpstr>Global Reduction Operations</vt:lpstr>
      <vt:lpstr>Example of Global Reduction</vt:lpstr>
      <vt:lpstr>Predefined Reduction Operations</vt:lpstr>
      <vt:lpstr>MPI_Reduce</vt:lpstr>
      <vt:lpstr>Reduce Operation</vt:lpstr>
      <vt:lpstr>Example, MPI_Reduce</vt:lpstr>
      <vt:lpstr>MPI_Reduce</vt:lpstr>
      <vt:lpstr>MPI Example: computing an integral (approximating π)</vt:lpstr>
      <vt:lpstr>MPI Example: computing an integral (approximating π)</vt:lpstr>
      <vt:lpstr>MPI Example: computing an integral (approximating π)</vt:lpstr>
      <vt:lpstr>MPI Example: computing an integral (approximating π)</vt:lpstr>
      <vt:lpstr>Program Output [uses 8 ranks to compute integral]</vt:lpstr>
      <vt:lpstr>MPI_Reduce, MPI_Allreduce</vt:lpstr>
      <vt:lpstr>MPI_Allreduce</vt:lpstr>
      <vt:lpstr>MPI_Allreduce</vt:lpstr>
      <vt:lpstr>Example, MPI_Allreduce</vt:lpstr>
      <vt:lpstr>MPI_Scan</vt:lpstr>
      <vt:lpstr>MPI_Scan</vt:lpstr>
      <vt:lpstr>MPI_Scan: Quick example</vt:lpstr>
      <vt:lpstr>Scan Operation [inclusive flavor of it; there’s also an exclusive flavor]</vt:lpstr>
      <vt:lpstr>MPI_Scan</vt:lpstr>
      <vt:lpstr>Example, MPI_Scan</vt:lpstr>
      <vt:lpstr>User-Defined Reduction Operations</vt:lpstr>
      <vt:lpstr>Example, MPI_Op_create</vt:lpstr>
      <vt:lpstr>thrust code typically much simpler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717</cp:revision>
  <dcterms:created xsi:type="dcterms:W3CDTF">2018-05-16T17:28:20Z</dcterms:created>
  <dcterms:modified xsi:type="dcterms:W3CDTF">2021-03-26T17:25:15Z</dcterms:modified>
</cp:coreProperties>
</file>