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44" r:id="rId3"/>
    <p:sldMasterId id="2147483775" r:id="rId4"/>
  </p:sldMasterIdLst>
  <p:notesMasterIdLst>
    <p:notesMasterId r:id="rId88"/>
  </p:notesMasterIdLst>
  <p:handoutMasterIdLst>
    <p:handoutMasterId r:id="rId89"/>
  </p:handoutMasterIdLst>
  <p:sldIdLst>
    <p:sldId id="256" r:id="rId5"/>
    <p:sldId id="1383" r:id="rId6"/>
    <p:sldId id="1377" r:id="rId7"/>
    <p:sldId id="257" r:id="rId8"/>
    <p:sldId id="310" r:id="rId9"/>
    <p:sldId id="311" r:id="rId10"/>
    <p:sldId id="313" r:id="rId11"/>
    <p:sldId id="312" r:id="rId12"/>
    <p:sldId id="1384" r:id="rId13"/>
    <p:sldId id="265" r:id="rId14"/>
    <p:sldId id="264" r:id="rId15"/>
    <p:sldId id="266" r:id="rId16"/>
    <p:sldId id="1994" r:id="rId17"/>
    <p:sldId id="1871" r:id="rId18"/>
    <p:sldId id="1783" r:id="rId19"/>
    <p:sldId id="1784" r:id="rId20"/>
    <p:sldId id="1785" r:id="rId21"/>
    <p:sldId id="1786" r:id="rId22"/>
    <p:sldId id="1787" r:id="rId23"/>
    <p:sldId id="1789" r:id="rId24"/>
    <p:sldId id="1788" r:id="rId25"/>
    <p:sldId id="1989" r:id="rId26"/>
    <p:sldId id="1990" r:id="rId27"/>
    <p:sldId id="1991" r:id="rId28"/>
    <p:sldId id="1992" r:id="rId29"/>
    <p:sldId id="1993" r:id="rId30"/>
    <p:sldId id="1790" r:id="rId31"/>
    <p:sldId id="1791" r:id="rId32"/>
    <p:sldId id="1792" r:id="rId33"/>
    <p:sldId id="1793" r:id="rId34"/>
    <p:sldId id="1795" r:id="rId35"/>
    <p:sldId id="1796" r:id="rId36"/>
    <p:sldId id="1798" r:id="rId37"/>
    <p:sldId id="1797" r:id="rId38"/>
    <p:sldId id="1799" r:id="rId39"/>
    <p:sldId id="1800" r:id="rId40"/>
    <p:sldId id="2015" r:id="rId41"/>
    <p:sldId id="1806" r:id="rId42"/>
    <p:sldId id="2013" r:id="rId43"/>
    <p:sldId id="1807" r:id="rId44"/>
    <p:sldId id="2014" r:id="rId45"/>
    <p:sldId id="1808" r:id="rId46"/>
    <p:sldId id="1809" r:id="rId47"/>
    <p:sldId id="1810" r:id="rId48"/>
    <p:sldId id="1811" r:id="rId49"/>
    <p:sldId id="1812" r:id="rId50"/>
    <p:sldId id="1813" r:id="rId51"/>
    <p:sldId id="1814" r:id="rId52"/>
    <p:sldId id="1815" r:id="rId53"/>
    <p:sldId id="1817" r:id="rId54"/>
    <p:sldId id="1818" r:id="rId55"/>
    <p:sldId id="1819" r:id="rId56"/>
    <p:sldId id="1820" r:id="rId57"/>
    <p:sldId id="1821" r:id="rId58"/>
    <p:sldId id="1822" r:id="rId59"/>
    <p:sldId id="1823" r:id="rId60"/>
    <p:sldId id="1825" r:id="rId61"/>
    <p:sldId id="1826" r:id="rId62"/>
    <p:sldId id="1827" r:id="rId63"/>
    <p:sldId id="1828" r:id="rId64"/>
    <p:sldId id="1829" r:id="rId65"/>
    <p:sldId id="1830" r:id="rId66"/>
    <p:sldId id="1831" r:id="rId67"/>
    <p:sldId id="1832" r:id="rId68"/>
    <p:sldId id="1833" r:id="rId69"/>
    <p:sldId id="1834" r:id="rId70"/>
    <p:sldId id="1835" r:id="rId71"/>
    <p:sldId id="1880" r:id="rId72"/>
    <p:sldId id="1836" r:id="rId73"/>
    <p:sldId id="1837" r:id="rId74"/>
    <p:sldId id="1838" r:id="rId75"/>
    <p:sldId id="1839" r:id="rId76"/>
    <p:sldId id="659" r:id="rId77"/>
    <p:sldId id="658" r:id="rId78"/>
    <p:sldId id="727" r:id="rId79"/>
    <p:sldId id="665" r:id="rId80"/>
    <p:sldId id="666" r:id="rId81"/>
    <p:sldId id="1362" r:id="rId82"/>
    <p:sldId id="728" r:id="rId83"/>
    <p:sldId id="669" r:id="rId84"/>
    <p:sldId id="1363" r:id="rId85"/>
    <p:sldId id="1364" r:id="rId86"/>
    <p:sldId id="1365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522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CBE1-001B-4806-AC49-A1D4F2703EC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59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99BF0-8B05-4059-8B58-4141FAAC6587}" type="slidenum">
              <a:rPr lang="en-US"/>
              <a:pPr/>
              <a:t>28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90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59711-BE39-471D-A62F-478C4CFD24E1}" type="slidenum">
              <a:rPr lang="en-US"/>
              <a:pPr/>
              <a:t>29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1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ABCB5-8497-4C0E-B84E-DB38C0EDCDBD}" type="slidenum">
              <a:rPr lang="en-US"/>
              <a:pPr/>
              <a:t>30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4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845DA-3350-4832-A8C7-86661EB2E49B}" type="slidenum">
              <a:rPr lang="en-US"/>
              <a:pPr/>
              <a:t>34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2900A-FA9D-47D0-A258-930119A84529}" type="slidenum">
              <a:rPr lang="en-US"/>
              <a:pPr/>
              <a:t>35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3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011BD-22C2-4011-BC93-18D4EA40AF3A}" type="slidenum">
              <a:rPr lang="en-US"/>
              <a:pPr/>
              <a:t>36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attempt (via barriers) to get processes to print out in increasing order 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rank failed 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1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7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011BD-22C2-4011-BC93-18D4EA40AF3A}" type="slidenum">
              <a:rPr lang="en-US"/>
              <a:pPr/>
              <a:t>37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attempt (via barriers) to get processes to print out in increasing order 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rank failed </a:t>
            </a:r>
            <a:r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15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5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5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BC57D7C1-8AE3-455F-8A9F-C433B8C6AE39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89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7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6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38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92819BBD-87FE-4B73-BFD5-0A9665F8F445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7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2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4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1BE4AEF0-A212-416C-8469-4970C3A12461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21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055617C0-1584-4217-8A65-DFA95B627B28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1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328A2C3E-82FC-486A-987E-CC0EFFCB3E55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1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7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63ABF-A0B2-4753-A305-FEE757433282}" type="slidenum">
              <a:rPr lang="en-US"/>
              <a:pPr/>
              <a:t>57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79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3CEB2-56D8-423F-AA3C-E481DF39D124}" type="slidenum">
              <a:rPr lang="en-US"/>
              <a:pPr/>
              <a:t>58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97A624F1-38F6-4B9B-BCDD-D71F102F3E50}" type="slidenum">
              <a:rPr lang="en-US" sz="1200"/>
              <a:pPr eaLnBrk="1" hangingPunct="1"/>
              <a:t>60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54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11375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50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63ABF-A0B2-4753-A305-FEE757433282}" type="slidenum">
              <a:rPr lang="en-US"/>
              <a:pPr/>
              <a:t>62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260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7B22DE77-5086-4735-8649-461E0E632DC3}" type="slidenum">
              <a:rPr lang="en-US" sz="1200"/>
              <a:pPr eaLnBrk="1" hangingPunct="1"/>
              <a:t>63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11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9A6ED76E-DE7B-484A-9A47-D5D9958E63A3}" type="slidenum">
              <a:rPr lang="en-US" sz="1200"/>
              <a:pPr eaLnBrk="1" hangingPunct="1"/>
              <a:t>64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5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80" charset="0"/>
                <a:cs typeface="Arial" charset="0"/>
              </a:defRPr>
            </a:lvl9pPr>
          </a:lstStyle>
          <a:p>
            <a:pPr eaLnBrk="1" hangingPunct="1"/>
            <a:fld id="{FA622118-585B-45BE-9365-6D2AE8D1D5FD}" type="slidenum">
              <a:rPr lang="en-US" sz="1200"/>
              <a:pPr eaLnBrk="1" hangingPunct="1"/>
              <a:t>65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30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9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2E9DC0-3D44-4A29-BFDA-13B13F3CB453}" type="slidenum">
              <a:rPr lang="en-US"/>
              <a:pPr/>
              <a:t>68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847" tIns="48924" rIns="97847" bIns="4892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42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42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91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Equations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66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A35A-136E-4806-B867-B31368EA758F}" type="slidenum">
              <a:rPr lang="en-US"/>
              <a:pPr/>
              <a:t>74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99BF0-8B05-4059-8B58-4141FAAC6587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897EA-F8CA-4291-B870-B713242BCB51}" type="slidenum">
              <a:rPr lang="en-US"/>
              <a:pPr/>
              <a:t>21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9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CBE1-001B-4806-AC49-A1D4F2703E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CBE1-001B-4806-AC49-A1D4F2703E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ECBE1-001B-4806-AC49-A1D4F2703EC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52535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18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7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468960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282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418183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88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321486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5191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47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0312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981805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228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955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057182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40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093232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614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6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719490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3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039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95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291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70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E725018-5697-4C52-ADE9-4C1ED354D3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466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73ECFD8-5EC6-49FD-9837-172B927B7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597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0310" y="1599850"/>
            <a:ext cx="11158361" cy="2329206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0310" y="4029067"/>
            <a:ext cx="11158361" cy="2296241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35786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66889CB-F60A-4C2A-81E8-30C53FF81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2822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4C55B35-C61C-44BE-B148-85AD522827A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704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22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33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9976246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22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0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0008734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480269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50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11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SideCode_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338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99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905677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79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45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019308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4953400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80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5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401004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802082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8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97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98230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62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82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98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22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  <p:sldLayoutId id="2147483741" r:id="rId26"/>
    <p:sldLayoutId id="2147483742" r:id="rId27"/>
    <p:sldLayoutId id="214748374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10077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University of </a:t>
            </a:r>
            <a:r>
              <a:rPr lang="en-US" sz="800" dirty="0">
                <a:solidFill>
                  <a:srgbClr val="C00000"/>
                </a:solidFill>
              </a:rPr>
              <a:t>Wisconsin</a:t>
            </a:r>
            <a:r>
              <a:rPr lang="en-US" sz="800" dirty="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9882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5w8j0l1hs7d41p87954dk33au7f97dx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0.png"/><Relationship Id="rId5" Type="http://schemas.openxmlformats.org/officeDocument/2006/relationships/image" Target="../media/image130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wmadison.box.com/s/5w8j0l1hs7d41p87954dk33au7f97dxc" TargetMode="External"/><Relationship Id="rId2" Type="http://schemas.openxmlformats.org/officeDocument/2006/relationships/hyperlink" Target="https://uwmadison.box.com/s/oboe3t95di8rne0g002ydj8tpd0pwwk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rookiehpc.com/mpi/docs/mpi_op_create.php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s.anl.gov/petsc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vkwsrao6og5ocyno7u491n03kybhzdyn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class/kk8nocehzng6vt?cid=225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fnwcqa6uo1aloxb3gyrugfuks8ljz17i" TargetMode="Externa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28</a:t>
            </a:r>
          </a:p>
          <a:p>
            <a:r>
              <a:rPr lang="en-US"/>
              <a:t>03/29/2021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2021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FB46-0858-4E98-9099-A8156ACB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964F-ADB1-475B-B328-54E44AC2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Important: use </a:t>
            </a:r>
            <a:r>
              <a:rPr lang="en-US" dirty="0">
                <a:hlinkClick r:id="rId2"/>
              </a:rPr>
              <a:t>this template</a:t>
            </a:r>
            <a:r>
              <a:rPr lang="en-US" dirty="0"/>
              <a:t> for your Final Project Report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student must submit a Final Project report in Canvas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It’s one report per student, not one report per team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students on the same team: It’s ok if the reports are practically identical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Multi-student teams: make sure the report spells out who’s done what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F12D3-8339-4DA0-9EBA-CA3F42E6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/>
          </a:p>
          <a:p>
            <a:pPr lvl="1"/>
            <a:r>
              <a:rPr lang="en-US" sz="2400" strike="sngStrike" dirty="0"/>
              <a:t>Final Project </a:t>
            </a:r>
            <a:r>
              <a:rPr lang="en-US" sz="2400" u="sng" strike="sngStrike" dirty="0"/>
              <a:t>proposal</a:t>
            </a:r>
            <a:r>
              <a:rPr lang="en-US" sz="2400" strike="sngStrike" dirty="0"/>
              <a:t> (PDF doc) – March 22, 9 pm</a:t>
            </a:r>
          </a:p>
          <a:p>
            <a:pPr lvl="2"/>
            <a:r>
              <a:rPr lang="en-US" sz="2200" strike="sngStrike" dirty="0"/>
              <a:t>Canvas folder: </a:t>
            </a:r>
            <a:r>
              <a:rPr lang="en-US" sz="2200" strike="sngStrike" dirty="0" err="1">
                <a:latin typeface="Consolas" panose="020B0609020204030204" pitchFamily="49" charset="0"/>
              </a:rPr>
              <a:t>FinalProjectProposal</a:t>
            </a:r>
            <a:endParaRPr lang="en-US" sz="2200" strike="sngStrike" dirty="0">
              <a:latin typeface="Consolas" panose="020B0609020204030204" pitchFamily="49" charset="0"/>
            </a:endParaRPr>
          </a:p>
          <a:p>
            <a:pPr lvl="2"/>
            <a:endParaRPr lang="en-US" sz="2200" dirty="0"/>
          </a:p>
          <a:p>
            <a:pPr lvl="1"/>
            <a:r>
              <a:rPr lang="en-US" sz="2400" dirty="0"/>
              <a:t>Final Project </a:t>
            </a:r>
            <a:r>
              <a:rPr lang="en-US" sz="2400" u="sng" dirty="0"/>
              <a:t>report</a:t>
            </a:r>
            <a:r>
              <a:rPr lang="en-US" sz="2400" dirty="0"/>
              <a:t> (PDF doc) – May 7, 10:05 am</a:t>
            </a:r>
          </a:p>
          <a:p>
            <a:pPr lvl="2"/>
            <a:r>
              <a:rPr lang="en-US" sz="2200" dirty="0"/>
              <a:t>Canvas folder: </a:t>
            </a:r>
            <a:r>
              <a:rPr lang="en-US" sz="2200" dirty="0" err="1">
                <a:latin typeface="Consolas" panose="020B0609020204030204" pitchFamily="49" charset="0"/>
              </a:rPr>
              <a:t>FinalProject</a:t>
            </a:r>
            <a:endParaRPr lang="en-US" sz="2200" dirty="0">
              <a:latin typeface="Consolas" panose="020B0609020204030204" pitchFamily="49" charset="0"/>
            </a:endParaRPr>
          </a:p>
          <a:p>
            <a:pPr lvl="2"/>
            <a:endParaRPr lang="en-US" sz="2200" dirty="0"/>
          </a:p>
          <a:p>
            <a:pPr lvl="1"/>
            <a:r>
              <a:rPr lang="en-US" sz="2400" dirty="0"/>
              <a:t>Code in your git repo – May 7, 10:05 am</a:t>
            </a:r>
          </a:p>
          <a:p>
            <a:pPr lvl="2"/>
            <a:r>
              <a:rPr lang="en-US" sz="2200" dirty="0"/>
              <a:t>Used to verify results reported in Final Project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66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3902-1EDD-406F-8DD5-835452F5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Final Project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2716-19BE-43B7-B9C5-1E03873D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Please provide instructions how to build &amp; run your Final Project code</a:t>
            </a:r>
          </a:p>
          <a:p>
            <a:endParaRPr lang="en-US" dirty="0"/>
          </a:p>
          <a:p>
            <a:r>
              <a:rPr lang="en-US" dirty="0"/>
              <a:t>If your Final Project came short of what was outlined in your proposal, it is important to have a </a:t>
            </a:r>
            <a:r>
              <a:rPr lang="en-US" dirty="0">
                <a:latin typeface="Consolas" panose="020B0609020204030204" pitchFamily="49" charset="0"/>
              </a:rPr>
              <a:t>git</a:t>
            </a:r>
            <a:r>
              <a:rPr lang="en-US" dirty="0"/>
              <a:t> commit history to prove that you worked steadily on the project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one time to fail with a two day commit history, or fail with a 30 day commit history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Important: commit and push, commit and push, commit and push, commit and push, commit and push, …</a:t>
            </a:r>
          </a:p>
          <a:p>
            <a:pPr lvl="2"/>
            <a:r>
              <a:rPr lang="en-US" dirty="0"/>
              <a:t>It’ll prove that you tried hard, very important for your final project score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49B4D-0DDF-44C5-8A7B-530B0031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MPI Collective Actions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300" dirty="0"/>
          </a:p>
          <a:p>
            <a:endParaRPr lang="en-US" sz="2300" dirty="0"/>
          </a:p>
          <a:p>
            <a:pPr eaLnBrk="1" hangingPunct="1"/>
            <a:r>
              <a:rPr lang="en-US" dirty="0"/>
              <a:t>Three types of MPI Collective Actions:</a:t>
            </a:r>
          </a:p>
          <a:p>
            <a:pPr lvl="1" eaLnBrk="1" hangingPunct="1"/>
            <a:endParaRPr lang="en-US" sz="1800" dirty="0"/>
          </a:p>
          <a:p>
            <a:pPr lvl="1" eaLnBrk="1" hangingPunct="1"/>
            <a:r>
              <a:rPr lang="en-US" sz="1800" strike="sngStrike" dirty="0"/>
              <a:t>Collective </a:t>
            </a:r>
            <a:r>
              <a:rPr lang="en-US" sz="1800" strike="sngStrike" dirty="0">
                <a:solidFill>
                  <a:srgbClr val="0070C0"/>
                </a:solidFill>
              </a:rPr>
              <a:t>synchronization</a:t>
            </a:r>
            <a:r>
              <a:rPr lang="en-US" sz="1800" strike="sngStrike" dirty="0"/>
              <a:t> actions (barrier synchronization)</a:t>
            </a:r>
          </a:p>
          <a:p>
            <a:pPr lvl="1" eaLnBrk="1" hangingPunct="1"/>
            <a:endParaRPr lang="en-US" sz="1800" dirty="0"/>
          </a:p>
          <a:p>
            <a:pPr lvl="1"/>
            <a:r>
              <a:rPr lang="en-US" sz="1800" strike="sngStrike" dirty="0"/>
              <a:t>Collective </a:t>
            </a:r>
            <a:r>
              <a:rPr lang="en-US" sz="1800" strike="sngStrike" dirty="0">
                <a:solidFill>
                  <a:srgbClr val="0070C0"/>
                </a:solidFill>
              </a:rPr>
              <a:t>communication</a:t>
            </a:r>
            <a:r>
              <a:rPr lang="en-US" sz="1800" strike="sngStrike" dirty="0"/>
              <a:t> actions (broadcast, scatter, gather, etc.)</a:t>
            </a:r>
          </a:p>
          <a:p>
            <a:pPr lvl="1" eaLnBrk="1" hangingPunct="1"/>
            <a:endParaRPr lang="en-US" sz="1800" dirty="0"/>
          </a:p>
          <a:p>
            <a:pPr lvl="1"/>
            <a:r>
              <a:rPr lang="en-US" sz="1800" dirty="0"/>
              <a:t>Collective </a:t>
            </a:r>
            <a:r>
              <a:rPr lang="en-US" sz="1800" dirty="0">
                <a:solidFill>
                  <a:srgbClr val="0070C0"/>
                </a:solidFill>
              </a:rPr>
              <a:t>operation</a:t>
            </a:r>
            <a:r>
              <a:rPr lang="en-US" sz="1800" dirty="0"/>
              <a:t> actions (reduce, prefix scan, user-defined, etc.)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52D8FB-CACB-4371-9AD5-18A4C6B6837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[New subtopic]</a:t>
            </a:r>
            <a:r>
              <a:rPr lang="en-US" dirty="0"/>
              <a:t>Collective Actions: </a:t>
            </a:r>
            <a:r>
              <a:rPr lang="en-US" dirty="0">
                <a:solidFill>
                  <a:srgbClr val="FFC000"/>
                </a:solidFill>
              </a:rPr>
              <a:t>Operations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FFCC45-99D5-4DDE-9466-64960AFF5B2C}" type="slidenum">
              <a:rPr lang="en-US"/>
              <a:pPr/>
              <a:t>14</a:t>
            </a:fld>
            <a:endParaRPr lang="en-US"/>
          </a:p>
        </p:txBody>
      </p:sp>
      <p:sp>
        <p:nvSpPr>
          <p:cNvPr id="2458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499365" y="1478550"/>
            <a:ext cx="8305800" cy="685800"/>
          </a:xfrm>
        </p:spPr>
        <p:txBody>
          <a:bodyPr/>
          <a:lstStyle/>
          <a:p>
            <a:pPr eaLnBrk="1" hangingPunct="1"/>
            <a:r>
              <a:rPr lang="en-US" sz="2000" dirty="0"/>
              <a:t>Combine data from several processes to produce a single result</a:t>
            </a:r>
          </a:p>
        </p:txBody>
      </p:sp>
      <p:grpSp>
        <p:nvGrpSpPr>
          <p:cNvPr id="2" name="Group 2127"/>
          <p:cNvGrpSpPr>
            <a:grpSpLocks/>
          </p:cNvGrpSpPr>
          <p:nvPr/>
        </p:nvGrpSpPr>
        <p:grpSpPr bwMode="auto">
          <a:xfrm>
            <a:off x="3139377" y="3162174"/>
            <a:ext cx="1039812" cy="1331913"/>
            <a:chOff x="1607" y="1480"/>
            <a:chExt cx="655" cy="1077"/>
          </a:xfrm>
        </p:grpSpPr>
        <p:graphicFrame>
          <p:nvGraphicFramePr>
            <p:cNvPr id="24631" name="Object 2125"/>
            <p:cNvGraphicFramePr>
              <a:graphicFrameLocks noChangeAspect="1"/>
            </p:cNvGraphicFramePr>
            <p:nvPr/>
          </p:nvGraphicFramePr>
          <p:xfrm>
            <a:off x="1607" y="1480"/>
            <a:ext cx="502" cy="1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857375" imgH="3995738" progId="">
                    <p:embed/>
                  </p:oleObj>
                </mc:Choice>
                <mc:Fallback>
                  <p:oleObj name="Clip" r:id="rId3" imgW="1857375" imgH="3995738" progId="">
                    <p:embed/>
                    <p:pic>
                      <p:nvPicPr>
                        <p:cNvPr id="24631" name="Object 2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7" y="1480"/>
                          <a:ext cx="502" cy="10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2" name="Freeform 2054"/>
            <p:cNvSpPr>
              <a:spLocks/>
            </p:cNvSpPr>
            <p:nvPr/>
          </p:nvSpPr>
          <p:spPr bwMode="auto">
            <a:xfrm>
              <a:off x="1906" y="1857"/>
              <a:ext cx="186" cy="273"/>
            </a:xfrm>
            <a:custGeom>
              <a:avLst/>
              <a:gdLst>
                <a:gd name="T0" fmla="*/ 34 w 186"/>
                <a:gd name="T1" fmla="*/ 159 h 273"/>
                <a:gd name="T2" fmla="*/ 31 w 186"/>
                <a:gd name="T3" fmla="*/ 186 h 273"/>
                <a:gd name="T4" fmla="*/ 34 w 186"/>
                <a:gd name="T5" fmla="*/ 240 h 273"/>
                <a:gd name="T6" fmla="*/ 97 w 186"/>
                <a:gd name="T7" fmla="*/ 273 h 273"/>
                <a:gd name="T8" fmla="*/ 186 w 186"/>
                <a:gd name="T9" fmla="*/ 109 h 273"/>
                <a:gd name="T10" fmla="*/ 178 w 186"/>
                <a:gd name="T11" fmla="*/ 69 h 273"/>
                <a:gd name="T12" fmla="*/ 137 w 186"/>
                <a:gd name="T13" fmla="*/ 40 h 273"/>
                <a:gd name="T14" fmla="*/ 70 w 186"/>
                <a:gd name="T15" fmla="*/ 10 h 273"/>
                <a:gd name="T16" fmla="*/ 42 w 186"/>
                <a:gd name="T17" fmla="*/ 0 h 273"/>
                <a:gd name="T18" fmla="*/ 20 w 186"/>
                <a:gd name="T19" fmla="*/ 7 h 273"/>
                <a:gd name="T20" fmla="*/ 0 w 186"/>
                <a:gd name="T21" fmla="*/ 29 h 273"/>
                <a:gd name="T22" fmla="*/ 26 w 186"/>
                <a:gd name="T23" fmla="*/ 51 h 273"/>
                <a:gd name="T24" fmla="*/ 94 w 186"/>
                <a:gd name="T25" fmla="*/ 91 h 273"/>
                <a:gd name="T26" fmla="*/ 109 w 186"/>
                <a:gd name="T27" fmla="*/ 111 h 273"/>
                <a:gd name="T28" fmla="*/ 34 w 186"/>
                <a:gd name="T29" fmla="*/ 159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6" h="273">
                  <a:moveTo>
                    <a:pt x="34" y="159"/>
                  </a:moveTo>
                  <a:lnTo>
                    <a:pt x="31" y="186"/>
                  </a:lnTo>
                  <a:lnTo>
                    <a:pt x="34" y="240"/>
                  </a:lnTo>
                  <a:lnTo>
                    <a:pt x="97" y="273"/>
                  </a:lnTo>
                  <a:lnTo>
                    <a:pt x="186" y="109"/>
                  </a:lnTo>
                  <a:lnTo>
                    <a:pt x="178" y="69"/>
                  </a:lnTo>
                  <a:lnTo>
                    <a:pt x="137" y="40"/>
                  </a:lnTo>
                  <a:lnTo>
                    <a:pt x="70" y="10"/>
                  </a:lnTo>
                  <a:lnTo>
                    <a:pt x="42" y="0"/>
                  </a:lnTo>
                  <a:lnTo>
                    <a:pt x="20" y="7"/>
                  </a:lnTo>
                  <a:lnTo>
                    <a:pt x="0" y="29"/>
                  </a:lnTo>
                  <a:lnTo>
                    <a:pt x="26" y="51"/>
                  </a:lnTo>
                  <a:lnTo>
                    <a:pt x="94" y="91"/>
                  </a:lnTo>
                  <a:lnTo>
                    <a:pt x="109" y="111"/>
                  </a:lnTo>
                  <a:lnTo>
                    <a:pt x="34" y="159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33" name="Freeform 2055"/>
            <p:cNvSpPr>
              <a:spLocks/>
            </p:cNvSpPr>
            <p:nvPr/>
          </p:nvSpPr>
          <p:spPr bwMode="auto">
            <a:xfrm rot="1798563">
              <a:off x="1873" y="1889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34" name="Freeform 2056"/>
            <p:cNvSpPr>
              <a:spLocks/>
            </p:cNvSpPr>
            <p:nvPr/>
          </p:nvSpPr>
          <p:spPr bwMode="auto">
            <a:xfrm>
              <a:off x="2013" y="1957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2059"/>
          <p:cNvGrpSpPr>
            <a:grpSpLocks/>
          </p:cNvGrpSpPr>
          <p:nvPr/>
        </p:nvGrpSpPr>
        <p:grpSpPr bwMode="auto">
          <a:xfrm>
            <a:off x="4804665" y="4910011"/>
            <a:ext cx="923925" cy="1211262"/>
            <a:chOff x="1632" y="1747"/>
            <a:chExt cx="582" cy="979"/>
          </a:xfrm>
        </p:grpSpPr>
        <p:graphicFrame>
          <p:nvGraphicFramePr>
            <p:cNvPr id="24627" name="Object 2060"/>
            <p:cNvGraphicFramePr>
              <a:graphicFrameLocks noChangeAspect="1"/>
            </p:cNvGraphicFramePr>
            <p:nvPr/>
          </p:nvGraphicFramePr>
          <p:xfrm>
            <a:off x="1632" y="1763"/>
            <a:ext cx="391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296063" imgH="3934305" progId="">
                    <p:embed/>
                  </p:oleObj>
                </mc:Choice>
                <mc:Fallback>
                  <p:oleObj name="Clip" r:id="rId5" imgW="1296063" imgH="3934305" progId="">
                    <p:embed/>
                    <p:pic>
                      <p:nvPicPr>
                        <p:cNvPr id="24627" name="Object 2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18539"/>
                        <a:stretch>
                          <a:fillRect/>
                        </a:stretch>
                      </p:blipFill>
                      <p:spPr bwMode="auto">
                        <a:xfrm>
                          <a:off x="1632" y="1763"/>
                          <a:ext cx="391" cy="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8" name="Freeform 2061"/>
            <p:cNvSpPr>
              <a:spLocks/>
            </p:cNvSpPr>
            <p:nvPr/>
          </p:nvSpPr>
          <p:spPr bwMode="auto">
            <a:xfrm>
              <a:off x="1849" y="1747"/>
              <a:ext cx="194" cy="305"/>
            </a:xfrm>
            <a:custGeom>
              <a:avLst/>
              <a:gdLst>
                <a:gd name="T0" fmla="*/ 111 w 142"/>
                <a:gd name="T1" fmla="*/ 0 h 223"/>
                <a:gd name="T2" fmla="*/ 194 w 142"/>
                <a:gd name="T3" fmla="*/ 4 h 223"/>
                <a:gd name="T4" fmla="*/ 186 w 142"/>
                <a:gd name="T5" fmla="*/ 127 h 223"/>
                <a:gd name="T6" fmla="*/ 178 w 142"/>
                <a:gd name="T7" fmla="*/ 193 h 223"/>
                <a:gd name="T8" fmla="*/ 137 w 142"/>
                <a:gd name="T9" fmla="*/ 239 h 223"/>
                <a:gd name="T10" fmla="*/ 70 w 142"/>
                <a:gd name="T11" fmla="*/ 289 h 223"/>
                <a:gd name="T12" fmla="*/ 42 w 142"/>
                <a:gd name="T13" fmla="*/ 305 h 223"/>
                <a:gd name="T14" fmla="*/ 20 w 142"/>
                <a:gd name="T15" fmla="*/ 293 h 223"/>
                <a:gd name="T16" fmla="*/ 0 w 142"/>
                <a:gd name="T17" fmla="*/ 258 h 223"/>
                <a:gd name="T18" fmla="*/ 26 w 142"/>
                <a:gd name="T19" fmla="*/ 222 h 223"/>
                <a:gd name="T20" fmla="*/ 94 w 142"/>
                <a:gd name="T21" fmla="*/ 156 h 223"/>
                <a:gd name="T22" fmla="*/ 127 w 142"/>
                <a:gd name="T23" fmla="*/ 127 h 223"/>
                <a:gd name="T24" fmla="*/ 111 w 142"/>
                <a:gd name="T25" fmla="*/ 0 h 2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9" name="Freeform 2062"/>
            <p:cNvSpPr>
              <a:spLocks/>
            </p:cNvSpPr>
            <p:nvPr/>
          </p:nvSpPr>
          <p:spPr bwMode="auto">
            <a:xfrm rot="1798563">
              <a:off x="1825" y="2041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30" name="Freeform 2063"/>
            <p:cNvSpPr>
              <a:spLocks/>
            </p:cNvSpPr>
            <p:nvPr/>
          </p:nvSpPr>
          <p:spPr bwMode="auto">
            <a:xfrm>
              <a:off x="1965" y="2109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081"/>
          <p:cNvGrpSpPr>
            <a:grpSpLocks/>
          </p:cNvGrpSpPr>
          <p:nvPr/>
        </p:nvGrpSpPr>
        <p:grpSpPr bwMode="auto">
          <a:xfrm>
            <a:off x="6379464" y="3584448"/>
            <a:ext cx="908050" cy="1169988"/>
            <a:chOff x="3136" y="1483"/>
            <a:chExt cx="572" cy="945"/>
          </a:xfrm>
        </p:grpSpPr>
        <p:sp>
          <p:nvSpPr>
            <p:cNvPr id="24616" name="Freeform 2067"/>
            <p:cNvSpPr>
              <a:spLocks/>
            </p:cNvSpPr>
            <p:nvPr/>
          </p:nvSpPr>
          <p:spPr bwMode="auto">
            <a:xfrm flipH="1">
              <a:off x="3307" y="1483"/>
              <a:ext cx="194" cy="305"/>
            </a:xfrm>
            <a:custGeom>
              <a:avLst/>
              <a:gdLst>
                <a:gd name="T0" fmla="*/ 111 w 142"/>
                <a:gd name="T1" fmla="*/ 0 h 223"/>
                <a:gd name="T2" fmla="*/ 194 w 142"/>
                <a:gd name="T3" fmla="*/ 4 h 223"/>
                <a:gd name="T4" fmla="*/ 186 w 142"/>
                <a:gd name="T5" fmla="*/ 127 h 223"/>
                <a:gd name="T6" fmla="*/ 178 w 142"/>
                <a:gd name="T7" fmla="*/ 193 h 223"/>
                <a:gd name="T8" fmla="*/ 137 w 142"/>
                <a:gd name="T9" fmla="*/ 239 h 223"/>
                <a:gd name="T10" fmla="*/ 70 w 142"/>
                <a:gd name="T11" fmla="*/ 289 h 223"/>
                <a:gd name="T12" fmla="*/ 42 w 142"/>
                <a:gd name="T13" fmla="*/ 305 h 223"/>
                <a:gd name="T14" fmla="*/ 20 w 142"/>
                <a:gd name="T15" fmla="*/ 293 h 223"/>
                <a:gd name="T16" fmla="*/ 0 w 142"/>
                <a:gd name="T17" fmla="*/ 258 h 223"/>
                <a:gd name="T18" fmla="*/ 26 w 142"/>
                <a:gd name="T19" fmla="*/ 222 h 223"/>
                <a:gd name="T20" fmla="*/ 94 w 142"/>
                <a:gd name="T21" fmla="*/ 156 h 223"/>
                <a:gd name="T22" fmla="*/ 127 w 142"/>
                <a:gd name="T23" fmla="*/ 127 h 223"/>
                <a:gd name="T24" fmla="*/ 111 w 142"/>
                <a:gd name="T25" fmla="*/ 0 h 2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7" name="Freeform 2068"/>
            <p:cNvSpPr>
              <a:spLocks/>
            </p:cNvSpPr>
            <p:nvPr/>
          </p:nvSpPr>
          <p:spPr bwMode="auto">
            <a:xfrm rot="19801437" flipH="1">
              <a:off x="3340" y="1777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8" name="Freeform 2069"/>
            <p:cNvSpPr>
              <a:spLocks/>
            </p:cNvSpPr>
            <p:nvPr/>
          </p:nvSpPr>
          <p:spPr bwMode="auto">
            <a:xfrm flipH="1">
              <a:off x="3136" y="1845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9" name="Freeform 2072"/>
            <p:cNvSpPr>
              <a:spLocks/>
            </p:cNvSpPr>
            <p:nvPr/>
          </p:nvSpPr>
          <p:spPr bwMode="auto">
            <a:xfrm flipH="1">
              <a:off x="3487" y="1512"/>
              <a:ext cx="133" cy="210"/>
            </a:xfrm>
            <a:custGeom>
              <a:avLst/>
              <a:gdLst>
                <a:gd name="T0" fmla="*/ 26 w 97"/>
                <a:gd name="T1" fmla="*/ 1 h 153"/>
                <a:gd name="T2" fmla="*/ 53 w 97"/>
                <a:gd name="T3" fmla="*/ 8 h 153"/>
                <a:gd name="T4" fmla="*/ 82 w 97"/>
                <a:gd name="T5" fmla="*/ 26 h 153"/>
                <a:gd name="T6" fmla="*/ 107 w 97"/>
                <a:gd name="T7" fmla="*/ 59 h 153"/>
                <a:gd name="T8" fmla="*/ 125 w 97"/>
                <a:gd name="T9" fmla="*/ 99 h 153"/>
                <a:gd name="T10" fmla="*/ 132 w 97"/>
                <a:gd name="T11" fmla="*/ 152 h 153"/>
                <a:gd name="T12" fmla="*/ 121 w 97"/>
                <a:gd name="T13" fmla="*/ 187 h 153"/>
                <a:gd name="T14" fmla="*/ 108 w 97"/>
                <a:gd name="T15" fmla="*/ 206 h 153"/>
                <a:gd name="T16" fmla="*/ 78 w 97"/>
                <a:gd name="T17" fmla="*/ 210 h 153"/>
                <a:gd name="T18" fmla="*/ 49 w 97"/>
                <a:gd name="T19" fmla="*/ 202 h 153"/>
                <a:gd name="T20" fmla="*/ 26 w 97"/>
                <a:gd name="T21" fmla="*/ 169 h 153"/>
                <a:gd name="T22" fmla="*/ 4 w 97"/>
                <a:gd name="T23" fmla="*/ 108 h 153"/>
                <a:gd name="T24" fmla="*/ 1 w 97"/>
                <a:gd name="T25" fmla="*/ 54 h 153"/>
                <a:gd name="T26" fmla="*/ 8 w 97"/>
                <a:gd name="T27" fmla="*/ 16 h 153"/>
                <a:gd name="T28" fmla="*/ 26 w 97"/>
                <a:gd name="T29" fmla="*/ 1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7" h="153">
                  <a:moveTo>
                    <a:pt x="19" y="1"/>
                  </a:moveTo>
                  <a:cubicBezTo>
                    <a:pt x="24" y="0"/>
                    <a:pt x="32" y="3"/>
                    <a:pt x="39" y="6"/>
                  </a:cubicBezTo>
                  <a:cubicBezTo>
                    <a:pt x="46" y="9"/>
                    <a:pt x="54" y="13"/>
                    <a:pt x="60" y="19"/>
                  </a:cubicBezTo>
                  <a:cubicBezTo>
                    <a:pt x="66" y="25"/>
                    <a:pt x="73" y="34"/>
                    <a:pt x="78" y="43"/>
                  </a:cubicBezTo>
                  <a:cubicBezTo>
                    <a:pt x="83" y="52"/>
                    <a:pt x="88" y="61"/>
                    <a:pt x="91" y="72"/>
                  </a:cubicBezTo>
                  <a:cubicBezTo>
                    <a:pt x="94" y="83"/>
                    <a:pt x="97" y="100"/>
                    <a:pt x="96" y="111"/>
                  </a:cubicBezTo>
                  <a:cubicBezTo>
                    <a:pt x="95" y="122"/>
                    <a:pt x="91" y="130"/>
                    <a:pt x="88" y="136"/>
                  </a:cubicBezTo>
                  <a:cubicBezTo>
                    <a:pt x="85" y="142"/>
                    <a:pt x="84" y="147"/>
                    <a:pt x="79" y="150"/>
                  </a:cubicBezTo>
                  <a:cubicBezTo>
                    <a:pt x="74" y="153"/>
                    <a:pt x="64" y="153"/>
                    <a:pt x="57" y="153"/>
                  </a:cubicBezTo>
                  <a:cubicBezTo>
                    <a:pt x="50" y="153"/>
                    <a:pt x="42" y="152"/>
                    <a:pt x="36" y="147"/>
                  </a:cubicBezTo>
                  <a:cubicBezTo>
                    <a:pt x="30" y="142"/>
                    <a:pt x="24" y="134"/>
                    <a:pt x="19" y="123"/>
                  </a:cubicBezTo>
                  <a:cubicBezTo>
                    <a:pt x="14" y="112"/>
                    <a:pt x="6" y="93"/>
                    <a:pt x="3" y="79"/>
                  </a:cubicBezTo>
                  <a:cubicBezTo>
                    <a:pt x="0" y="65"/>
                    <a:pt x="1" y="50"/>
                    <a:pt x="1" y="39"/>
                  </a:cubicBezTo>
                  <a:cubicBezTo>
                    <a:pt x="1" y="28"/>
                    <a:pt x="2" y="18"/>
                    <a:pt x="6" y="12"/>
                  </a:cubicBezTo>
                  <a:cubicBezTo>
                    <a:pt x="10" y="6"/>
                    <a:pt x="14" y="2"/>
                    <a:pt x="19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0" name="Freeform 2073"/>
            <p:cNvSpPr>
              <a:spLocks/>
            </p:cNvSpPr>
            <p:nvPr/>
          </p:nvSpPr>
          <p:spPr bwMode="auto">
            <a:xfrm flipH="1">
              <a:off x="3453" y="1737"/>
              <a:ext cx="117" cy="322"/>
            </a:xfrm>
            <a:custGeom>
              <a:avLst/>
              <a:gdLst>
                <a:gd name="T0" fmla="*/ 41 w 86"/>
                <a:gd name="T1" fmla="*/ 1 h 235"/>
                <a:gd name="T2" fmla="*/ 69 w 86"/>
                <a:gd name="T3" fmla="*/ 18 h 235"/>
                <a:gd name="T4" fmla="*/ 87 w 86"/>
                <a:gd name="T5" fmla="*/ 47 h 235"/>
                <a:gd name="T6" fmla="*/ 107 w 86"/>
                <a:gd name="T7" fmla="*/ 93 h 235"/>
                <a:gd name="T8" fmla="*/ 112 w 86"/>
                <a:gd name="T9" fmla="*/ 138 h 235"/>
                <a:gd name="T10" fmla="*/ 116 w 86"/>
                <a:gd name="T11" fmla="*/ 203 h 235"/>
                <a:gd name="T12" fmla="*/ 116 w 86"/>
                <a:gd name="T13" fmla="*/ 260 h 235"/>
                <a:gd name="T14" fmla="*/ 110 w 86"/>
                <a:gd name="T15" fmla="*/ 289 h 235"/>
                <a:gd name="T16" fmla="*/ 87 w 86"/>
                <a:gd name="T17" fmla="*/ 311 h 235"/>
                <a:gd name="T18" fmla="*/ 61 w 86"/>
                <a:gd name="T19" fmla="*/ 322 h 235"/>
                <a:gd name="T20" fmla="*/ 41 w 86"/>
                <a:gd name="T21" fmla="*/ 314 h 235"/>
                <a:gd name="T22" fmla="*/ 20 w 86"/>
                <a:gd name="T23" fmla="*/ 297 h 235"/>
                <a:gd name="T24" fmla="*/ 12 w 86"/>
                <a:gd name="T25" fmla="*/ 270 h 235"/>
                <a:gd name="T26" fmla="*/ 4 w 86"/>
                <a:gd name="T27" fmla="*/ 216 h 235"/>
                <a:gd name="T28" fmla="*/ 0 w 86"/>
                <a:gd name="T29" fmla="*/ 143 h 235"/>
                <a:gd name="T30" fmla="*/ 1 w 86"/>
                <a:gd name="T31" fmla="*/ 69 h 235"/>
                <a:gd name="T32" fmla="*/ 10 w 86"/>
                <a:gd name="T33" fmla="*/ 19 h 235"/>
                <a:gd name="T34" fmla="*/ 24 w 86"/>
                <a:gd name="T35" fmla="*/ 5 h 235"/>
                <a:gd name="T36" fmla="*/ 41 w 86"/>
                <a:gd name="T37" fmla="*/ 1 h 2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6" h="235">
                  <a:moveTo>
                    <a:pt x="30" y="1"/>
                  </a:moveTo>
                  <a:cubicBezTo>
                    <a:pt x="35" y="2"/>
                    <a:pt x="45" y="8"/>
                    <a:pt x="51" y="13"/>
                  </a:cubicBezTo>
                  <a:cubicBezTo>
                    <a:pt x="57" y="18"/>
                    <a:pt x="59" y="25"/>
                    <a:pt x="64" y="34"/>
                  </a:cubicBezTo>
                  <a:cubicBezTo>
                    <a:pt x="69" y="43"/>
                    <a:pt x="76" y="57"/>
                    <a:pt x="79" y="68"/>
                  </a:cubicBezTo>
                  <a:cubicBezTo>
                    <a:pt x="82" y="79"/>
                    <a:pt x="81" y="88"/>
                    <a:pt x="82" y="101"/>
                  </a:cubicBezTo>
                  <a:cubicBezTo>
                    <a:pt x="83" y="114"/>
                    <a:pt x="85" y="133"/>
                    <a:pt x="85" y="148"/>
                  </a:cubicBezTo>
                  <a:cubicBezTo>
                    <a:pt x="85" y="163"/>
                    <a:pt x="86" y="180"/>
                    <a:pt x="85" y="190"/>
                  </a:cubicBezTo>
                  <a:cubicBezTo>
                    <a:pt x="84" y="200"/>
                    <a:pt x="84" y="205"/>
                    <a:pt x="81" y="211"/>
                  </a:cubicBezTo>
                  <a:cubicBezTo>
                    <a:pt x="78" y="217"/>
                    <a:pt x="70" y="223"/>
                    <a:pt x="64" y="227"/>
                  </a:cubicBezTo>
                  <a:cubicBezTo>
                    <a:pt x="58" y="231"/>
                    <a:pt x="51" y="235"/>
                    <a:pt x="45" y="235"/>
                  </a:cubicBezTo>
                  <a:cubicBezTo>
                    <a:pt x="39" y="235"/>
                    <a:pt x="35" y="232"/>
                    <a:pt x="30" y="229"/>
                  </a:cubicBezTo>
                  <a:cubicBezTo>
                    <a:pt x="25" y="226"/>
                    <a:pt x="18" y="222"/>
                    <a:pt x="15" y="217"/>
                  </a:cubicBezTo>
                  <a:cubicBezTo>
                    <a:pt x="12" y="212"/>
                    <a:pt x="11" y="207"/>
                    <a:pt x="9" y="197"/>
                  </a:cubicBezTo>
                  <a:cubicBezTo>
                    <a:pt x="7" y="187"/>
                    <a:pt x="4" y="173"/>
                    <a:pt x="3" y="158"/>
                  </a:cubicBezTo>
                  <a:cubicBezTo>
                    <a:pt x="2" y="143"/>
                    <a:pt x="0" y="122"/>
                    <a:pt x="0" y="104"/>
                  </a:cubicBezTo>
                  <a:cubicBezTo>
                    <a:pt x="0" y="86"/>
                    <a:pt x="0" y="65"/>
                    <a:pt x="1" y="50"/>
                  </a:cubicBezTo>
                  <a:cubicBezTo>
                    <a:pt x="2" y="35"/>
                    <a:pt x="4" y="22"/>
                    <a:pt x="7" y="14"/>
                  </a:cubicBezTo>
                  <a:cubicBezTo>
                    <a:pt x="10" y="6"/>
                    <a:pt x="14" y="6"/>
                    <a:pt x="18" y="4"/>
                  </a:cubicBezTo>
                  <a:cubicBezTo>
                    <a:pt x="22" y="2"/>
                    <a:pt x="25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1" name="Freeform 2074"/>
            <p:cNvSpPr>
              <a:spLocks/>
            </p:cNvSpPr>
            <p:nvPr/>
          </p:nvSpPr>
          <p:spPr bwMode="auto">
            <a:xfrm rot="1061454" flipH="1">
              <a:off x="3466" y="1537"/>
              <a:ext cx="62" cy="20"/>
            </a:xfrm>
            <a:custGeom>
              <a:avLst/>
              <a:gdLst>
                <a:gd name="T0" fmla="*/ 0 w 45"/>
                <a:gd name="T1" fmla="*/ 0 h 15"/>
                <a:gd name="T2" fmla="*/ 62 w 45"/>
                <a:gd name="T3" fmla="*/ 4 h 15"/>
                <a:gd name="T4" fmla="*/ 62 w 45"/>
                <a:gd name="T5" fmla="*/ 20 h 15"/>
                <a:gd name="T6" fmla="*/ 0 w 45"/>
                <a:gd name="T7" fmla="*/ 16 h 15"/>
                <a:gd name="T8" fmla="*/ 0 w 4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lnTo>
                    <a:pt x="45" y="3"/>
                  </a:lnTo>
                  <a:lnTo>
                    <a:pt x="45" y="15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2" name="Freeform 2075"/>
            <p:cNvSpPr>
              <a:spLocks/>
            </p:cNvSpPr>
            <p:nvPr/>
          </p:nvSpPr>
          <p:spPr bwMode="auto">
            <a:xfrm flipH="1">
              <a:off x="3350" y="2032"/>
              <a:ext cx="152" cy="386"/>
            </a:xfrm>
            <a:custGeom>
              <a:avLst/>
              <a:gdLst>
                <a:gd name="T0" fmla="*/ 5 w 111"/>
                <a:gd name="T1" fmla="*/ 29 h 282"/>
                <a:gd name="T2" fmla="*/ 38 w 111"/>
                <a:gd name="T3" fmla="*/ 60 h 282"/>
                <a:gd name="T4" fmla="*/ 73 w 111"/>
                <a:gd name="T5" fmla="*/ 94 h 282"/>
                <a:gd name="T6" fmla="*/ 110 w 111"/>
                <a:gd name="T7" fmla="*/ 152 h 282"/>
                <a:gd name="T8" fmla="*/ 126 w 111"/>
                <a:gd name="T9" fmla="*/ 197 h 282"/>
                <a:gd name="T10" fmla="*/ 126 w 111"/>
                <a:gd name="T11" fmla="*/ 241 h 282"/>
                <a:gd name="T12" fmla="*/ 116 w 111"/>
                <a:gd name="T13" fmla="*/ 282 h 282"/>
                <a:gd name="T14" fmla="*/ 104 w 111"/>
                <a:gd name="T15" fmla="*/ 324 h 282"/>
                <a:gd name="T16" fmla="*/ 93 w 111"/>
                <a:gd name="T17" fmla="*/ 349 h 282"/>
                <a:gd name="T18" fmla="*/ 88 w 111"/>
                <a:gd name="T19" fmla="*/ 365 h 282"/>
                <a:gd name="T20" fmla="*/ 88 w 111"/>
                <a:gd name="T21" fmla="*/ 382 h 282"/>
                <a:gd name="T22" fmla="*/ 104 w 111"/>
                <a:gd name="T23" fmla="*/ 381 h 282"/>
                <a:gd name="T24" fmla="*/ 110 w 111"/>
                <a:gd name="T25" fmla="*/ 349 h 282"/>
                <a:gd name="T26" fmla="*/ 121 w 111"/>
                <a:gd name="T27" fmla="*/ 333 h 282"/>
                <a:gd name="T28" fmla="*/ 130 w 111"/>
                <a:gd name="T29" fmla="*/ 308 h 282"/>
                <a:gd name="T30" fmla="*/ 145 w 111"/>
                <a:gd name="T31" fmla="*/ 261 h 282"/>
                <a:gd name="T32" fmla="*/ 151 w 111"/>
                <a:gd name="T33" fmla="*/ 238 h 282"/>
                <a:gd name="T34" fmla="*/ 149 w 111"/>
                <a:gd name="T35" fmla="*/ 201 h 282"/>
                <a:gd name="T36" fmla="*/ 137 w 111"/>
                <a:gd name="T37" fmla="*/ 159 h 282"/>
                <a:gd name="T38" fmla="*/ 118 w 111"/>
                <a:gd name="T39" fmla="*/ 110 h 282"/>
                <a:gd name="T40" fmla="*/ 92 w 111"/>
                <a:gd name="T41" fmla="*/ 68 h 282"/>
                <a:gd name="T42" fmla="*/ 68 w 111"/>
                <a:gd name="T43" fmla="*/ 36 h 282"/>
                <a:gd name="T44" fmla="*/ 48 w 111"/>
                <a:gd name="T45" fmla="*/ 16 h 282"/>
                <a:gd name="T46" fmla="*/ 36 w 111"/>
                <a:gd name="T47" fmla="*/ 7 h 282"/>
                <a:gd name="T48" fmla="*/ 18 w 111"/>
                <a:gd name="T49" fmla="*/ 0 h 282"/>
                <a:gd name="T50" fmla="*/ 7 w 111"/>
                <a:gd name="T51" fmla="*/ 11 h 282"/>
                <a:gd name="T52" fmla="*/ 5 w 111"/>
                <a:gd name="T53" fmla="*/ 29 h 2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1" h="282">
                  <a:moveTo>
                    <a:pt x="4" y="21"/>
                  </a:moveTo>
                  <a:cubicBezTo>
                    <a:pt x="8" y="27"/>
                    <a:pt x="20" y="36"/>
                    <a:pt x="28" y="44"/>
                  </a:cubicBezTo>
                  <a:cubicBezTo>
                    <a:pt x="36" y="52"/>
                    <a:pt x="44" y="58"/>
                    <a:pt x="53" y="69"/>
                  </a:cubicBezTo>
                  <a:cubicBezTo>
                    <a:pt x="62" y="80"/>
                    <a:pt x="74" y="99"/>
                    <a:pt x="80" y="111"/>
                  </a:cubicBezTo>
                  <a:cubicBezTo>
                    <a:pt x="86" y="123"/>
                    <a:pt x="90" y="133"/>
                    <a:pt x="92" y="144"/>
                  </a:cubicBezTo>
                  <a:cubicBezTo>
                    <a:pt x="94" y="155"/>
                    <a:pt x="93" y="166"/>
                    <a:pt x="92" y="176"/>
                  </a:cubicBezTo>
                  <a:cubicBezTo>
                    <a:pt x="91" y="186"/>
                    <a:pt x="88" y="196"/>
                    <a:pt x="85" y="206"/>
                  </a:cubicBezTo>
                  <a:cubicBezTo>
                    <a:pt x="82" y="216"/>
                    <a:pt x="79" y="229"/>
                    <a:pt x="76" y="237"/>
                  </a:cubicBezTo>
                  <a:cubicBezTo>
                    <a:pt x="73" y="245"/>
                    <a:pt x="70" y="250"/>
                    <a:pt x="68" y="255"/>
                  </a:cubicBezTo>
                  <a:cubicBezTo>
                    <a:pt x="66" y="260"/>
                    <a:pt x="65" y="263"/>
                    <a:pt x="64" y="267"/>
                  </a:cubicBezTo>
                  <a:cubicBezTo>
                    <a:pt x="63" y="271"/>
                    <a:pt x="62" y="277"/>
                    <a:pt x="64" y="279"/>
                  </a:cubicBezTo>
                  <a:cubicBezTo>
                    <a:pt x="66" y="281"/>
                    <a:pt x="73" y="282"/>
                    <a:pt x="76" y="278"/>
                  </a:cubicBezTo>
                  <a:cubicBezTo>
                    <a:pt x="79" y="274"/>
                    <a:pt x="78" y="261"/>
                    <a:pt x="80" y="255"/>
                  </a:cubicBezTo>
                  <a:cubicBezTo>
                    <a:pt x="82" y="249"/>
                    <a:pt x="85" y="248"/>
                    <a:pt x="88" y="243"/>
                  </a:cubicBezTo>
                  <a:cubicBezTo>
                    <a:pt x="91" y="238"/>
                    <a:pt x="92" y="234"/>
                    <a:pt x="95" y="225"/>
                  </a:cubicBezTo>
                  <a:cubicBezTo>
                    <a:pt x="98" y="216"/>
                    <a:pt x="104" y="199"/>
                    <a:pt x="106" y="191"/>
                  </a:cubicBezTo>
                  <a:cubicBezTo>
                    <a:pt x="108" y="183"/>
                    <a:pt x="109" y="181"/>
                    <a:pt x="110" y="174"/>
                  </a:cubicBezTo>
                  <a:cubicBezTo>
                    <a:pt x="111" y="167"/>
                    <a:pt x="111" y="157"/>
                    <a:pt x="109" y="147"/>
                  </a:cubicBezTo>
                  <a:cubicBezTo>
                    <a:pt x="107" y="137"/>
                    <a:pt x="104" y="127"/>
                    <a:pt x="100" y="116"/>
                  </a:cubicBezTo>
                  <a:cubicBezTo>
                    <a:pt x="96" y="105"/>
                    <a:pt x="91" y="91"/>
                    <a:pt x="86" y="80"/>
                  </a:cubicBezTo>
                  <a:cubicBezTo>
                    <a:pt x="81" y="69"/>
                    <a:pt x="73" y="59"/>
                    <a:pt x="67" y="50"/>
                  </a:cubicBezTo>
                  <a:cubicBezTo>
                    <a:pt x="61" y="41"/>
                    <a:pt x="55" y="32"/>
                    <a:pt x="50" y="26"/>
                  </a:cubicBezTo>
                  <a:cubicBezTo>
                    <a:pt x="45" y="20"/>
                    <a:pt x="39" y="15"/>
                    <a:pt x="35" y="12"/>
                  </a:cubicBezTo>
                  <a:cubicBezTo>
                    <a:pt x="31" y="9"/>
                    <a:pt x="30" y="7"/>
                    <a:pt x="26" y="5"/>
                  </a:cubicBezTo>
                  <a:cubicBezTo>
                    <a:pt x="22" y="3"/>
                    <a:pt x="16" y="0"/>
                    <a:pt x="13" y="0"/>
                  </a:cubicBezTo>
                  <a:cubicBezTo>
                    <a:pt x="10" y="0"/>
                    <a:pt x="6" y="4"/>
                    <a:pt x="5" y="8"/>
                  </a:cubicBezTo>
                  <a:cubicBezTo>
                    <a:pt x="4" y="12"/>
                    <a:pt x="0" y="15"/>
                    <a:pt x="4" y="2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3" name="Freeform 2076"/>
            <p:cNvSpPr>
              <a:spLocks/>
            </p:cNvSpPr>
            <p:nvPr/>
          </p:nvSpPr>
          <p:spPr bwMode="auto">
            <a:xfrm flipH="1">
              <a:off x="3492" y="2033"/>
              <a:ext cx="108" cy="366"/>
            </a:xfrm>
            <a:custGeom>
              <a:avLst/>
              <a:gdLst>
                <a:gd name="T0" fmla="*/ 92 w 79"/>
                <a:gd name="T1" fmla="*/ 27 h 267"/>
                <a:gd name="T2" fmla="*/ 77 w 79"/>
                <a:gd name="T3" fmla="*/ 60 h 267"/>
                <a:gd name="T4" fmla="*/ 71 w 79"/>
                <a:gd name="T5" fmla="*/ 89 h 267"/>
                <a:gd name="T6" fmla="*/ 55 w 79"/>
                <a:gd name="T7" fmla="*/ 133 h 267"/>
                <a:gd name="T8" fmla="*/ 46 w 79"/>
                <a:gd name="T9" fmla="*/ 162 h 267"/>
                <a:gd name="T10" fmla="*/ 40 w 79"/>
                <a:gd name="T11" fmla="*/ 175 h 267"/>
                <a:gd name="T12" fmla="*/ 27 w 79"/>
                <a:gd name="T13" fmla="*/ 204 h 267"/>
                <a:gd name="T14" fmla="*/ 26 w 79"/>
                <a:gd name="T15" fmla="*/ 219 h 267"/>
                <a:gd name="T16" fmla="*/ 27 w 79"/>
                <a:gd name="T17" fmla="*/ 245 h 267"/>
                <a:gd name="T18" fmla="*/ 38 w 79"/>
                <a:gd name="T19" fmla="*/ 265 h 267"/>
                <a:gd name="T20" fmla="*/ 60 w 79"/>
                <a:gd name="T21" fmla="*/ 295 h 267"/>
                <a:gd name="T22" fmla="*/ 81 w 79"/>
                <a:gd name="T23" fmla="*/ 328 h 267"/>
                <a:gd name="T24" fmla="*/ 104 w 79"/>
                <a:gd name="T25" fmla="*/ 347 h 267"/>
                <a:gd name="T26" fmla="*/ 105 w 79"/>
                <a:gd name="T27" fmla="*/ 363 h 267"/>
                <a:gd name="T28" fmla="*/ 92 w 79"/>
                <a:gd name="T29" fmla="*/ 361 h 267"/>
                <a:gd name="T30" fmla="*/ 72 w 79"/>
                <a:gd name="T31" fmla="*/ 355 h 267"/>
                <a:gd name="T32" fmla="*/ 67 w 79"/>
                <a:gd name="T33" fmla="*/ 340 h 267"/>
                <a:gd name="T34" fmla="*/ 59 w 79"/>
                <a:gd name="T35" fmla="*/ 322 h 267"/>
                <a:gd name="T36" fmla="*/ 46 w 79"/>
                <a:gd name="T37" fmla="*/ 303 h 267"/>
                <a:gd name="T38" fmla="*/ 19 w 79"/>
                <a:gd name="T39" fmla="*/ 274 h 267"/>
                <a:gd name="T40" fmla="*/ 5 w 79"/>
                <a:gd name="T41" fmla="*/ 241 h 267"/>
                <a:gd name="T42" fmla="*/ 1 w 79"/>
                <a:gd name="T43" fmla="*/ 228 h 267"/>
                <a:gd name="T44" fmla="*/ 3 w 79"/>
                <a:gd name="T45" fmla="*/ 200 h 267"/>
                <a:gd name="T46" fmla="*/ 18 w 79"/>
                <a:gd name="T47" fmla="*/ 151 h 267"/>
                <a:gd name="T48" fmla="*/ 27 w 79"/>
                <a:gd name="T49" fmla="*/ 104 h 267"/>
                <a:gd name="T50" fmla="*/ 44 w 79"/>
                <a:gd name="T51" fmla="*/ 40 h 267"/>
                <a:gd name="T52" fmla="*/ 59 w 79"/>
                <a:gd name="T53" fmla="*/ 11 h 267"/>
                <a:gd name="T54" fmla="*/ 75 w 79"/>
                <a:gd name="T55" fmla="*/ 1 h 267"/>
                <a:gd name="T56" fmla="*/ 92 w 79"/>
                <a:gd name="T57" fmla="*/ 7 h 267"/>
                <a:gd name="T58" fmla="*/ 92 w 79"/>
                <a:gd name="T59" fmla="*/ 27 h 2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9" h="267">
                  <a:moveTo>
                    <a:pt x="67" y="20"/>
                  </a:moveTo>
                  <a:cubicBezTo>
                    <a:pt x="65" y="26"/>
                    <a:pt x="58" y="37"/>
                    <a:pt x="56" y="44"/>
                  </a:cubicBezTo>
                  <a:cubicBezTo>
                    <a:pt x="54" y="51"/>
                    <a:pt x="55" y="56"/>
                    <a:pt x="52" y="65"/>
                  </a:cubicBezTo>
                  <a:cubicBezTo>
                    <a:pt x="49" y="74"/>
                    <a:pt x="43" y="88"/>
                    <a:pt x="40" y="97"/>
                  </a:cubicBezTo>
                  <a:cubicBezTo>
                    <a:pt x="37" y="106"/>
                    <a:pt x="36" y="113"/>
                    <a:pt x="34" y="118"/>
                  </a:cubicBezTo>
                  <a:cubicBezTo>
                    <a:pt x="32" y="123"/>
                    <a:pt x="31" y="123"/>
                    <a:pt x="29" y="128"/>
                  </a:cubicBezTo>
                  <a:cubicBezTo>
                    <a:pt x="27" y="133"/>
                    <a:pt x="22" y="144"/>
                    <a:pt x="20" y="149"/>
                  </a:cubicBezTo>
                  <a:cubicBezTo>
                    <a:pt x="18" y="154"/>
                    <a:pt x="19" y="155"/>
                    <a:pt x="19" y="160"/>
                  </a:cubicBezTo>
                  <a:cubicBezTo>
                    <a:pt x="19" y="165"/>
                    <a:pt x="19" y="174"/>
                    <a:pt x="20" y="179"/>
                  </a:cubicBezTo>
                  <a:cubicBezTo>
                    <a:pt x="21" y="184"/>
                    <a:pt x="24" y="187"/>
                    <a:pt x="28" y="193"/>
                  </a:cubicBezTo>
                  <a:cubicBezTo>
                    <a:pt x="32" y="199"/>
                    <a:pt x="39" y="207"/>
                    <a:pt x="44" y="215"/>
                  </a:cubicBezTo>
                  <a:cubicBezTo>
                    <a:pt x="49" y="223"/>
                    <a:pt x="54" y="233"/>
                    <a:pt x="59" y="239"/>
                  </a:cubicBezTo>
                  <a:cubicBezTo>
                    <a:pt x="64" y="245"/>
                    <a:pt x="73" y="249"/>
                    <a:pt x="76" y="253"/>
                  </a:cubicBezTo>
                  <a:cubicBezTo>
                    <a:pt x="79" y="257"/>
                    <a:pt x="78" y="263"/>
                    <a:pt x="77" y="265"/>
                  </a:cubicBezTo>
                  <a:cubicBezTo>
                    <a:pt x="76" y="267"/>
                    <a:pt x="71" y="264"/>
                    <a:pt x="67" y="263"/>
                  </a:cubicBezTo>
                  <a:cubicBezTo>
                    <a:pt x="63" y="262"/>
                    <a:pt x="56" y="262"/>
                    <a:pt x="53" y="259"/>
                  </a:cubicBezTo>
                  <a:cubicBezTo>
                    <a:pt x="50" y="256"/>
                    <a:pt x="51" y="252"/>
                    <a:pt x="49" y="248"/>
                  </a:cubicBezTo>
                  <a:cubicBezTo>
                    <a:pt x="47" y="244"/>
                    <a:pt x="45" y="239"/>
                    <a:pt x="43" y="235"/>
                  </a:cubicBezTo>
                  <a:cubicBezTo>
                    <a:pt x="41" y="231"/>
                    <a:pt x="39" y="227"/>
                    <a:pt x="34" y="221"/>
                  </a:cubicBezTo>
                  <a:cubicBezTo>
                    <a:pt x="29" y="215"/>
                    <a:pt x="19" y="208"/>
                    <a:pt x="14" y="200"/>
                  </a:cubicBezTo>
                  <a:cubicBezTo>
                    <a:pt x="9" y="192"/>
                    <a:pt x="6" y="182"/>
                    <a:pt x="4" y="176"/>
                  </a:cubicBezTo>
                  <a:cubicBezTo>
                    <a:pt x="2" y="170"/>
                    <a:pt x="1" y="171"/>
                    <a:pt x="1" y="166"/>
                  </a:cubicBezTo>
                  <a:cubicBezTo>
                    <a:pt x="1" y="161"/>
                    <a:pt x="0" y="155"/>
                    <a:pt x="2" y="146"/>
                  </a:cubicBezTo>
                  <a:cubicBezTo>
                    <a:pt x="4" y="137"/>
                    <a:pt x="10" y="122"/>
                    <a:pt x="13" y="110"/>
                  </a:cubicBezTo>
                  <a:cubicBezTo>
                    <a:pt x="16" y="98"/>
                    <a:pt x="17" y="89"/>
                    <a:pt x="20" y="76"/>
                  </a:cubicBezTo>
                  <a:cubicBezTo>
                    <a:pt x="23" y="63"/>
                    <a:pt x="28" y="40"/>
                    <a:pt x="32" y="29"/>
                  </a:cubicBezTo>
                  <a:cubicBezTo>
                    <a:pt x="36" y="18"/>
                    <a:pt x="39" y="13"/>
                    <a:pt x="43" y="8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0"/>
                    <a:pt x="65" y="2"/>
                    <a:pt x="67" y="5"/>
                  </a:cubicBezTo>
                  <a:cubicBezTo>
                    <a:pt x="69" y="8"/>
                    <a:pt x="69" y="14"/>
                    <a:pt x="67" y="2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4" name="Freeform 2077"/>
            <p:cNvSpPr>
              <a:spLocks/>
            </p:cNvSpPr>
            <p:nvPr/>
          </p:nvSpPr>
          <p:spPr bwMode="auto">
            <a:xfrm flipH="1">
              <a:off x="3291" y="2379"/>
              <a:ext cx="123" cy="42"/>
            </a:xfrm>
            <a:custGeom>
              <a:avLst/>
              <a:gdLst>
                <a:gd name="T0" fmla="*/ 21 w 90"/>
                <a:gd name="T1" fmla="*/ 19 h 31"/>
                <a:gd name="T2" fmla="*/ 37 w 90"/>
                <a:gd name="T3" fmla="*/ 9 h 31"/>
                <a:gd name="T4" fmla="*/ 66 w 90"/>
                <a:gd name="T5" fmla="*/ 5 h 31"/>
                <a:gd name="T6" fmla="*/ 96 w 90"/>
                <a:gd name="T7" fmla="*/ 5 h 31"/>
                <a:gd name="T8" fmla="*/ 115 w 90"/>
                <a:gd name="T9" fmla="*/ 3 h 31"/>
                <a:gd name="T10" fmla="*/ 123 w 90"/>
                <a:gd name="T11" fmla="*/ 18 h 31"/>
                <a:gd name="T12" fmla="*/ 115 w 90"/>
                <a:gd name="T13" fmla="*/ 34 h 31"/>
                <a:gd name="T14" fmla="*/ 98 w 90"/>
                <a:gd name="T15" fmla="*/ 42 h 31"/>
                <a:gd name="T16" fmla="*/ 78 w 90"/>
                <a:gd name="T17" fmla="*/ 34 h 31"/>
                <a:gd name="T18" fmla="*/ 57 w 90"/>
                <a:gd name="T19" fmla="*/ 34 h 31"/>
                <a:gd name="T20" fmla="*/ 33 w 90"/>
                <a:gd name="T21" fmla="*/ 31 h 31"/>
                <a:gd name="T22" fmla="*/ 8 w 90"/>
                <a:gd name="T23" fmla="*/ 35 h 31"/>
                <a:gd name="T24" fmla="*/ 1 w 90"/>
                <a:gd name="T25" fmla="*/ 23 h 31"/>
                <a:gd name="T26" fmla="*/ 21 w 90"/>
                <a:gd name="T27" fmla="*/ 19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0" h="31">
                  <a:moveTo>
                    <a:pt x="15" y="14"/>
                  </a:moveTo>
                  <a:cubicBezTo>
                    <a:pt x="19" y="12"/>
                    <a:pt x="22" y="9"/>
                    <a:pt x="27" y="7"/>
                  </a:cubicBezTo>
                  <a:cubicBezTo>
                    <a:pt x="32" y="5"/>
                    <a:pt x="41" y="4"/>
                    <a:pt x="48" y="4"/>
                  </a:cubicBezTo>
                  <a:cubicBezTo>
                    <a:pt x="55" y="4"/>
                    <a:pt x="64" y="4"/>
                    <a:pt x="70" y="4"/>
                  </a:cubicBezTo>
                  <a:cubicBezTo>
                    <a:pt x="76" y="4"/>
                    <a:pt x="81" y="0"/>
                    <a:pt x="84" y="2"/>
                  </a:cubicBezTo>
                  <a:cubicBezTo>
                    <a:pt x="87" y="4"/>
                    <a:pt x="90" y="9"/>
                    <a:pt x="90" y="13"/>
                  </a:cubicBezTo>
                  <a:cubicBezTo>
                    <a:pt x="90" y="17"/>
                    <a:pt x="87" y="22"/>
                    <a:pt x="84" y="25"/>
                  </a:cubicBezTo>
                  <a:cubicBezTo>
                    <a:pt x="81" y="28"/>
                    <a:pt x="76" y="31"/>
                    <a:pt x="72" y="31"/>
                  </a:cubicBezTo>
                  <a:cubicBezTo>
                    <a:pt x="68" y="31"/>
                    <a:pt x="62" y="26"/>
                    <a:pt x="57" y="25"/>
                  </a:cubicBezTo>
                  <a:cubicBezTo>
                    <a:pt x="52" y="24"/>
                    <a:pt x="47" y="25"/>
                    <a:pt x="42" y="25"/>
                  </a:cubicBezTo>
                  <a:cubicBezTo>
                    <a:pt x="37" y="25"/>
                    <a:pt x="30" y="23"/>
                    <a:pt x="24" y="23"/>
                  </a:cubicBezTo>
                  <a:cubicBezTo>
                    <a:pt x="18" y="23"/>
                    <a:pt x="10" y="27"/>
                    <a:pt x="6" y="26"/>
                  </a:cubicBezTo>
                  <a:cubicBezTo>
                    <a:pt x="2" y="25"/>
                    <a:pt x="0" y="19"/>
                    <a:pt x="1" y="17"/>
                  </a:cubicBezTo>
                  <a:cubicBezTo>
                    <a:pt x="2" y="15"/>
                    <a:pt x="11" y="16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5" name="Freeform 2078"/>
            <p:cNvSpPr>
              <a:spLocks/>
            </p:cNvSpPr>
            <p:nvPr/>
          </p:nvSpPr>
          <p:spPr bwMode="auto">
            <a:xfrm flipH="1">
              <a:off x="3495" y="2383"/>
              <a:ext cx="145" cy="45"/>
            </a:xfrm>
            <a:custGeom>
              <a:avLst/>
              <a:gdLst>
                <a:gd name="T0" fmla="*/ 21 w 106"/>
                <a:gd name="T1" fmla="*/ 15 h 33"/>
                <a:gd name="T2" fmla="*/ 0 w 106"/>
                <a:gd name="T3" fmla="*/ 26 h 33"/>
                <a:gd name="T4" fmla="*/ 21 w 106"/>
                <a:gd name="T5" fmla="*/ 42 h 33"/>
                <a:gd name="T6" fmla="*/ 38 w 106"/>
                <a:gd name="T7" fmla="*/ 44 h 33"/>
                <a:gd name="T8" fmla="*/ 67 w 106"/>
                <a:gd name="T9" fmla="*/ 34 h 33"/>
                <a:gd name="T10" fmla="*/ 79 w 106"/>
                <a:gd name="T11" fmla="*/ 27 h 33"/>
                <a:gd name="T12" fmla="*/ 92 w 106"/>
                <a:gd name="T13" fmla="*/ 22 h 33"/>
                <a:gd name="T14" fmla="*/ 108 w 106"/>
                <a:gd name="T15" fmla="*/ 18 h 33"/>
                <a:gd name="T16" fmla="*/ 131 w 106"/>
                <a:gd name="T17" fmla="*/ 18 h 33"/>
                <a:gd name="T18" fmla="*/ 145 w 106"/>
                <a:gd name="T19" fmla="*/ 14 h 33"/>
                <a:gd name="T20" fmla="*/ 131 w 106"/>
                <a:gd name="T21" fmla="*/ 1 h 33"/>
                <a:gd name="T22" fmla="*/ 116 w 106"/>
                <a:gd name="T23" fmla="*/ 1 h 33"/>
                <a:gd name="T24" fmla="*/ 90 w 106"/>
                <a:gd name="T25" fmla="*/ 5 h 33"/>
                <a:gd name="T26" fmla="*/ 63 w 106"/>
                <a:gd name="T27" fmla="*/ 5 h 33"/>
                <a:gd name="T28" fmla="*/ 41 w 106"/>
                <a:gd name="T29" fmla="*/ 14 h 33"/>
                <a:gd name="T30" fmla="*/ 21 w 106"/>
                <a:gd name="T31" fmla="*/ 15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6" h="33">
                  <a:moveTo>
                    <a:pt x="15" y="11"/>
                  </a:moveTo>
                  <a:cubicBezTo>
                    <a:pt x="10" y="12"/>
                    <a:pt x="0" y="16"/>
                    <a:pt x="0" y="19"/>
                  </a:cubicBezTo>
                  <a:cubicBezTo>
                    <a:pt x="0" y="22"/>
                    <a:pt x="11" y="29"/>
                    <a:pt x="15" y="31"/>
                  </a:cubicBezTo>
                  <a:cubicBezTo>
                    <a:pt x="19" y="33"/>
                    <a:pt x="22" y="33"/>
                    <a:pt x="28" y="32"/>
                  </a:cubicBezTo>
                  <a:cubicBezTo>
                    <a:pt x="34" y="31"/>
                    <a:pt x="44" y="27"/>
                    <a:pt x="49" y="25"/>
                  </a:cubicBezTo>
                  <a:cubicBezTo>
                    <a:pt x="54" y="23"/>
                    <a:pt x="55" y="21"/>
                    <a:pt x="58" y="20"/>
                  </a:cubicBezTo>
                  <a:cubicBezTo>
                    <a:pt x="61" y="19"/>
                    <a:pt x="64" y="17"/>
                    <a:pt x="67" y="16"/>
                  </a:cubicBezTo>
                  <a:cubicBezTo>
                    <a:pt x="70" y="15"/>
                    <a:pt x="74" y="13"/>
                    <a:pt x="79" y="13"/>
                  </a:cubicBezTo>
                  <a:cubicBezTo>
                    <a:pt x="84" y="13"/>
                    <a:pt x="92" y="13"/>
                    <a:pt x="96" y="13"/>
                  </a:cubicBezTo>
                  <a:cubicBezTo>
                    <a:pt x="100" y="13"/>
                    <a:pt x="106" y="12"/>
                    <a:pt x="106" y="10"/>
                  </a:cubicBezTo>
                  <a:cubicBezTo>
                    <a:pt x="106" y="8"/>
                    <a:pt x="99" y="2"/>
                    <a:pt x="96" y="1"/>
                  </a:cubicBezTo>
                  <a:cubicBezTo>
                    <a:pt x="93" y="0"/>
                    <a:pt x="90" y="1"/>
                    <a:pt x="85" y="1"/>
                  </a:cubicBezTo>
                  <a:cubicBezTo>
                    <a:pt x="80" y="1"/>
                    <a:pt x="72" y="4"/>
                    <a:pt x="66" y="4"/>
                  </a:cubicBezTo>
                  <a:cubicBezTo>
                    <a:pt x="60" y="4"/>
                    <a:pt x="52" y="3"/>
                    <a:pt x="46" y="4"/>
                  </a:cubicBezTo>
                  <a:cubicBezTo>
                    <a:pt x="40" y="5"/>
                    <a:pt x="35" y="9"/>
                    <a:pt x="30" y="10"/>
                  </a:cubicBezTo>
                  <a:cubicBezTo>
                    <a:pt x="25" y="11"/>
                    <a:pt x="19" y="10"/>
                    <a:pt x="15" y="1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26" name="Freeform 2080"/>
            <p:cNvSpPr>
              <a:spLocks/>
            </p:cNvSpPr>
            <p:nvPr/>
          </p:nvSpPr>
          <p:spPr bwMode="auto">
            <a:xfrm>
              <a:off x="3531" y="1739"/>
              <a:ext cx="177" cy="248"/>
            </a:xfrm>
            <a:custGeom>
              <a:avLst/>
              <a:gdLst>
                <a:gd name="T0" fmla="*/ 8 w 129"/>
                <a:gd name="T1" fmla="*/ 4 h 181"/>
                <a:gd name="T2" fmla="*/ 55 w 129"/>
                <a:gd name="T3" fmla="*/ 8 h 181"/>
                <a:gd name="T4" fmla="*/ 88 w 129"/>
                <a:gd name="T5" fmla="*/ 15 h 181"/>
                <a:gd name="T6" fmla="*/ 108 w 129"/>
                <a:gd name="T7" fmla="*/ 27 h 181"/>
                <a:gd name="T8" fmla="*/ 140 w 129"/>
                <a:gd name="T9" fmla="*/ 45 h 181"/>
                <a:gd name="T10" fmla="*/ 161 w 129"/>
                <a:gd name="T11" fmla="*/ 60 h 181"/>
                <a:gd name="T12" fmla="*/ 173 w 129"/>
                <a:gd name="T13" fmla="*/ 82 h 181"/>
                <a:gd name="T14" fmla="*/ 177 w 129"/>
                <a:gd name="T15" fmla="*/ 97 h 181"/>
                <a:gd name="T16" fmla="*/ 170 w 129"/>
                <a:gd name="T17" fmla="*/ 110 h 181"/>
                <a:gd name="T18" fmla="*/ 158 w 129"/>
                <a:gd name="T19" fmla="*/ 136 h 181"/>
                <a:gd name="T20" fmla="*/ 132 w 129"/>
                <a:gd name="T21" fmla="*/ 155 h 181"/>
                <a:gd name="T22" fmla="*/ 107 w 129"/>
                <a:gd name="T23" fmla="*/ 169 h 181"/>
                <a:gd name="T24" fmla="*/ 84 w 129"/>
                <a:gd name="T25" fmla="*/ 184 h 181"/>
                <a:gd name="T26" fmla="*/ 63 w 129"/>
                <a:gd name="T27" fmla="*/ 185 h 181"/>
                <a:gd name="T28" fmla="*/ 51 w 129"/>
                <a:gd name="T29" fmla="*/ 200 h 181"/>
                <a:gd name="T30" fmla="*/ 74 w 129"/>
                <a:gd name="T31" fmla="*/ 208 h 181"/>
                <a:gd name="T32" fmla="*/ 107 w 129"/>
                <a:gd name="T33" fmla="*/ 218 h 181"/>
                <a:gd name="T34" fmla="*/ 121 w 129"/>
                <a:gd name="T35" fmla="*/ 225 h 181"/>
                <a:gd name="T36" fmla="*/ 141 w 129"/>
                <a:gd name="T37" fmla="*/ 233 h 181"/>
                <a:gd name="T38" fmla="*/ 121 w 129"/>
                <a:gd name="T39" fmla="*/ 247 h 181"/>
                <a:gd name="T40" fmla="*/ 104 w 129"/>
                <a:gd name="T41" fmla="*/ 245 h 181"/>
                <a:gd name="T42" fmla="*/ 96 w 129"/>
                <a:gd name="T43" fmla="*/ 229 h 181"/>
                <a:gd name="T44" fmla="*/ 75 w 129"/>
                <a:gd name="T45" fmla="*/ 221 h 181"/>
                <a:gd name="T46" fmla="*/ 49 w 129"/>
                <a:gd name="T47" fmla="*/ 214 h 181"/>
                <a:gd name="T48" fmla="*/ 33 w 129"/>
                <a:gd name="T49" fmla="*/ 189 h 181"/>
                <a:gd name="T50" fmla="*/ 47 w 129"/>
                <a:gd name="T51" fmla="*/ 177 h 181"/>
                <a:gd name="T52" fmla="*/ 74 w 129"/>
                <a:gd name="T53" fmla="*/ 169 h 181"/>
                <a:gd name="T54" fmla="*/ 111 w 129"/>
                <a:gd name="T55" fmla="*/ 155 h 181"/>
                <a:gd name="T56" fmla="*/ 133 w 129"/>
                <a:gd name="T57" fmla="*/ 123 h 181"/>
                <a:gd name="T58" fmla="*/ 148 w 129"/>
                <a:gd name="T59" fmla="*/ 106 h 181"/>
                <a:gd name="T60" fmla="*/ 150 w 129"/>
                <a:gd name="T61" fmla="*/ 89 h 181"/>
                <a:gd name="T62" fmla="*/ 140 w 129"/>
                <a:gd name="T63" fmla="*/ 73 h 181"/>
                <a:gd name="T64" fmla="*/ 117 w 129"/>
                <a:gd name="T65" fmla="*/ 53 h 181"/>
                <a:gd name="T66" fmla="*/ 99 w 129"/>
                <a:gd name="T67" fmla="*/ 45 h 181"/>
                <a:gd name="T68" fmla="*/ 67 w 129"/>
                <a:gd name="T69" fmla="*/ 37 h 181"/>
                <a:gd name="T70" fmla="*/ 47 w 129"/>
                <a:gd name="T71" fmla="*/ 37 h 181"/>
                <a:gd name="T72" fmla="*/ 29 w 129"/>
                <a:gd name="T73" fmla="*/ 37 h 181"/>
                <a:gd name="T74" fmla="*/ 4 w 129"/>
                <a:gd name="T75" fmla="*/ 32 h 181"/>
                <a:gd name="T76" fmla="*/ 8 w 129"/>
                <a:gd name="T77" fmla="*/ 4 h 1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9" h="181">
                  <a:moveTo>
                    <a:pt x="6" y="3"/>
                  </a:moveTo>
                  <a:cubicBezTo>
                    <a:pt x="12" y="0"/>
                    <a:pt x="30" y="5"/>
                    <a:pt x="40" y="6"/>
                  </a:cubicBezTo>
                  <a:cubicBezTo>
                    <a:pt x="50" y="7"/>
                    <a:pt x="58" y="9"/>
                    <a:pt x="64" y="11"/>
                  </a:cubicBezTo>
                  <a:cubicBezTo>
                    <a:pt x="70" y="13"/>
                    <a:pt x="73" y="16"/>
                    <a:pt x="79" y="20"/>
                  </a:cubicBezTo>
                  <a:cubicBezTo>
                    <a:pt x="85" y="24"/>
                    <a:pt x="96" y="29"/>
                    <a:pt x="102" y="33"/>
                  </a:cubicBezTo>
                  <a:cubicBezTo>
                    <a:pt x="108" y="37"/>
                    <a:pt x="113" y="39"/>
                    <a:pt x="117" y="44"/>
                  </a:cubicBezTo>
                  <a:cubicBezTo>
                    <a:pt x="121" y="49"/>
                    <a:pt x="124" y="56"/>
                    <a:pt x="126" y="60"/>
                  </a:cubicBezTo>
                  <a:cubicBezTo>
                    <a:pt x="128" y="64"/>
                    <a:pt x="129" y="68"/>
                    <a:pt x="129" y="71"/>
                  </a:cubicBezTo>
                  <a:cubicBezTo>
                    <a:pt x="129" y="74"/>
                    <a:pt x="126" y="75"/>
                    <a:pt x="124" y="80"/>
                  </a:cubicBezTo>
                  <a:cubicBezTo>
                    <a:pt x="122" y="85"/>
                    <a:pt x="120" y="93"/>
                    <a:pt x="115" y="99"/>
                  </a:cubicBezTo>
                  <a:cubicBezTo>
                    <a:pt x="110" y="105"/>
                    <a:pt x="102" y="109"/>
                    <a:pt x="96" y="113"/>
                  </a:cubicBezTo>
                  <a:cubicBezTo>
                    <a:pt x="90" y="117"/>
                    <a:pt x="84" y="120"/>
                    <a:pt x="78" y="123"/>
                  </a:cubicBezTo>
                  <a:cubicBezTo>
                    <a:pt x="72" y="126"/>
                    <a:pt x="66" y="132"/>
                    <a:pt x="61" y="134"/>
                  </a:cubicBezTo>
                  <a:cubicBezTo>
                    <a:pt x="56" y="136"/>
                    <a:pt x="50" y="133"/>
                    <a:pt x="46" y="135"/>
                  </a:cubicBezTo>
                  <a:cubicBezTo>
                    <a:pt x="42" y="137"/>
                    <a:pt x="36" y="143"/>
                    <a:pt x="37" y="146"/>
                  </a:cubicBezTo>
                  <a:cubicBezTo>
                    <a:pt x="38" y="149"/>
                    <a:pt x="47" y="150"/>
                    <a:pt x="54" y="152"/>
                  </a:cubicBezTo>
                  <a:cubicBezTo>
                    <a:pt x="61" y="154"/>
                    <a:pt x="72" y="157"/>
                    <a:pt x="78" y="159"/>
                  </a:cubicBezTo>
                  <a:cubicBezTo>
                    <a:pt x="84" y="161"/>
                    <a:pt x="84" y="162"/>
                    <a:pt x="88" y="164"/>
                  </a:cubicBezTo>
                  <a:cubicBezTo>
                    <a:pt x="92" y="166"/>
                    <a:pt x="103" y="167"/>
                    <a:pt x="103" y="170"/>
                  </a:cubicBezTo>
                  <a:cubicBezTo>
                    <a:pt x="103" y="173"/>
                    <a:pt x="92" y="179"/>
                    <a:pt x="88" y="180"/>
                  </a:cubicBezTo>
                  <a:cubicBezTo>
                    <a:pt x="84" y="181"/>
                    <a:pt x="79" y="181"/>
                    <a:pt x="76" y="179"/>
                  </a:cubicBezTo>
                  <a:cubicBezTo>
                    <a:pt x="73" y="177"/>
                    <a:pt x="74" y="170"/>
                    <a:pt x="70" y="167"/>
                  </a:cubicBezTo>
                  <a:cubicBezTo>
                    <a:pt x="66" y="164"/>
                    <a:pt x="61" y="163"/>
                    <a:pt x="55" y="161"/>
                  </a:cubicBezTo>
                  <a:cubicBezTo>
                    <a:pt x="49" y="159"/>
                    <a:pt x="41" y="160"/>
                    <a:pt x="36" y="156"/>
                  </a:cubicBezTo>
                  <a:cubicBezTo>
                    <a:pt x="31" y="152"/>
                    <a:pt x="24" y="142"/>
                    <a:pt x="24" y="138"/>
                  </a:cubicBezTo>
                  <a:cubicBezTo>
                    <a:pt x="24" y="134"/>
                    <a:pt x="29" y="131"/>
                    <a:pt x="34" y="129"/>
                  </a:cubicBezTo>
                  <a:cubicBezTo>
                    <a:pt x="39" y="127"/>
                    <a:pt x="46" y="126"/>
                    <a:pt x="54" y="123"/>
                  </a:cubicBezTo>
                  <a:cubicBezTo>
                    <a:pt x="62" y="120"/>
                    <a:pt x="74" y="119"/>
                    <a:pt x="81" y="113"/>
                  </a:cubicBezTo>
                  <a:cubicBezTo>
                    <a:pt x="88" y="107"/>
                    <a:pt x="92" y="96"/>
                    <a:pt x="97" y="90"/>
                  </a:cubicBezTo>
                  <a:cubicBezTo>
                    <a:pt x="102" y="84"/>
                    <a:pt x="106" y="81"/>
                    <a:pt x="108" y="77"/>
                  </a:cubicBezTo>
                  <a:cubicBezTo>
                    <a:pt x="110" y="73"/>
                    <a:pt x="110" y="69"/>
                    <a:pt x="109" y="65"/>
                  </a:cubicBezTo>
                  <a:cubicBezTo>
                    <a:pt x="108" y="61"/>
                    <a:pt x="106" y="57"/>
                    <a:pt x="102" y="53"/>
                  </a:cubicBezTo>
                  <a:cubicBezTo>
                    <a:pt x="98" y="49"/>
                    <a:pt x="90" y="42"/>
                    <a:pt x="85" y="39"/>
                  </a:cubicBezTo>
                  <a:cubicBezTo>
                    <a:pt x="80" y="36"/>
                    <a:pt x="78" y="35"/>
                    <a:pt x="72" y="33"/>
                  </a:cubicBezTo>
                  <a:cubicBezTo>
                    <a:pt x="66" y="31"/>
                    <a:pt x="55" y="28"/>
                    <a:pt x="49" y="27"/>
                  </a:cubicBezTo>
                  <a:cubicBezTo>
                    <a:pt x="43" y="26"/>
                    <a:pt x="39" y="27"/>
                    <a:pt x="34" y="27"/>
                  </a:cubicBezTo>
                  <a:cubicBezTo>
                    <a:pt x="29" y="27"/>
                    <a:pt x="26" y="28"/>
                    <a:pt x="21" y="27"/>
                  </a:cubicBezTo>
                  <a:cubicBezTo>
                    <a:pt x="16" y="26"/>
                    <a:pt x="5" y="26"/>
                    <a:pt x="3" y="23"/>
                  </a:cubicBezTo>
                  <a:cubicBezTo>
                    <a:pt x="1" y="20"/>
                    <a:pt x="0" y="6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2095"/>
          <p:cNvGrpSpPr>
            <a:grpSpLocks/>
          </p:cNvGrpSpPr>
          <p:nvPr/>
        </p:nvGrpSpPr>
        <p:grpSpPr bwMode="auto">
          <a:xfrm>
            <a:off x="7071614" y="4651248"/>
            <a:ext cx="908050" cy="1169988"/>
            <a:chOff x="3136" y="1483"/>
            <a:chExt cx="572" cy="945"/>
          </a:xfrm>
        </p:grpSpPr>
        <p:sp>
          <p:nvSpPr>
            <p:cNvPr id="24605" name="Freeform 2096"/>
            <p:cNvSpPr>
              <a:spLocks/>
            </p:cNvSpPr>
            <p:nvPr/>
          </p:nvSpPr>
          <p:spPr bwMode="auto">
            <a:xfrm flipH="1">
              <a:off x="3307" y="1483"/>
              <a:ext cx="194" cy="305"/>
            </a:xfrm>
            <a:custGeom>
              <a:avLst/>
              <a:gdLst>
                <a:gd name="T0" fmla="*/ 111 w 142"/>
                <a:gd name="T1" fmla="*/ 0 h 223"/>
                <a:gd name="T2" fmla="*/ 194 w 142"/>
                <a:gd name="T3" fmla="*/ 4 h 223"/>
                <a:gd name="T4" fmla="*/ 186 w 142"/>
                <a:gd name="T5" fmla="*/ 127 h 223"/>
                <a:gd name="T6" fmla="*/ 178 w 142"/>
                <a:gd name="T7" fmla="*/ 193 h 223"/>
                <a:gd name="T8" fmla="*/ 137 w 142"/>
                <a:gd name="T9" fmla="*/ 239 h 223"/>
                <a:gd name="T10" fmla="*/ 70 w 142"/>
                <a:gd name="T11" fmla="*/ 289 h 223"/>
                <a:gd name="T12" fmla="*/ 42 w 142"/>
                <a:gd name="T13" fmla="*/ 305 h 223"/>
                <a:gd name="T14" fmla="*/ 20 w 142"/>
                <a:gd name="T15" fmla="*/ 293 h 223"/>
                <a:gd name="T16" fmla="*/ 0 w 142"/>
                <a:gd name="T17" fmla="*/ 258 h 223"/>
                <a:gd name="T18" fmla="*/ 26 w 142"/>
                <a:gd name="T19" fmla="*/ 222 h 223"/>
                <a:gd name="T20" fmla="*/ 94 w 142"/>
                <a:gd name="T21" fmla="*/ 156 h 223"/>
                <a:gd name="T22" fmla="*/ 127 w 142"/>
                <a:gd name="T23" fmla="*/ 127 h 223"/>
                <a:gd name="T24" fmla="*/ 111 w 142"/>
                <a:gd name="T25" fmla="*/ 0 h 2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6" name="Freeform 2097"/>
            <p:cNvSpPr>
              <a:spLocks/>
            </p:cNvSpPr>
            <p:nvPr/>
          </p:nvSpPr>
          <p:spPr bwMode="auto">
            <a:xfrm rot="19801437" flipH="1">
              <a:off x="3340" y="1777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7" name="Freeform 2098"/>
            <p:cNvSpPr>
              <a:spLocks/>
            </p:cNvSpPr>
            <p:nvPr/>
          </p:nvSpPr>
          <p:spPr bwMode="auto">
            <a:xfrm flipH="1">
              <a:off x="3136" y="1845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8" name="Freeform 2099"/>
            <p:cNvSpPr>
              <a:spLocks/>
            </p:cNvSpPr>
            <p:nvPr/>
          </p:nvSpPr>
          <p:spPr bwMode="auto">
            <a:xfrm flipH="1">
              <a:off x="3487" y="1512"/>
              <a:ext cx="133" cy="210"/>
            </a:xfrm>
            <a:custGeom>
              <a:avLst/>
              <a:gdLst>
                <a:gd name="T0" fmla="*/ 26 w 97"/>
                <a:gd name="T1" fmla="*/ 1 h 153"/>
                <a:gd name="T2" fmla="*/ 53 w 97"/>
                <a:gd name="T3" fmla="*/ 8 h 153"/>
                <a:gd name="T4" fmla="*/ 82 w 97"/>
                <a:gd name="T5" fmla="*/ 26 h 153"/>
                <a:gd name="T6" fmla="*/ 107 w 97"/>
                <a:gd name="T7" fmla="*/ 59 h 153"/>
                <a:gd name="T8" fmla="*/ 125 w 97"/>
                <a:gd name="T9" fmla="*/ 99 h 153"/>
                <a:gd name="T10" fmla="*/ 132 w 97"/>
                <a:gd name="T11" fmla="*/ 152 h 153"/>
                <a:gd name="T12" fmla="*/ 121 w 97"/>
                <a:gd name="T13" fmla="*/ 187 h 153"/>
                <a:gd name="T14" fmla="*/ 108 w 97"/>
                <a:gd name="T15" fmla="*/ 206 h 153"/>
                <a:gd name="T16" fmla="*/ 78 w 97"/>
                <a:gd name="T17" fmla="*/ 210 h 153"/>
                <a:gd name="T18" fmla="*/ 49 w 97"/>
                <a:gd name="T19" fmla="*/ 202 h 153"/>
                <a:gd name="T20" fmla="*/ 26 w 97"/>
                <a:gd name="T21" fmla="*/ 169 h 153"/>
                <a:gd name="T22" fmla="*/ 4 w 97"/>
                <a:gd name="T23" fmla="*/ 108 h 153"/>
                <a:gd name="T24" fmla="*/ 1 w 97"/>
                <a:gd name="T25" fmla="*/ 54 h 153"/>
                <a:gd name="T26" fmla="*/ 8 w 97"/>
                <a:gd name="T27" fmla="*/ 16 h 153"/>
                <a:gd name="T28" fmla="*/ 26 w 97"/>
                <a:gd name="T29" fmla="*/ 1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7" h="153">
                  <a:moveTo>
                    <a:pt x="19" y="1"/>
                  </a:moveTo>
                  <a:cubicBezTo>
                    <a:pt x="24" y="0"/>
                    <a:pt x="32" y="3"/>
                    <a:pt x="39" y="6"/>
                  </a:cubicBezTo>
                  <a:cubicBezTo>
                    <a:pt x="46" y="9"/>
                    <a:pt x="54" y="13"/>
                    <a:pt x="60" y="19"/>
                  </a:cubicBezTo>
                  <a:cubicBezTo>
                    <a:pt x="66" y="25"/>
                    <a:pt x="73" y="34"/>
                    <a:pt x="78" y="43"/>
                  </a:cubicBezTo>
                  <a:cubicBezTo>
                    <a:pt x="83" y="52"/>
                    <a:pt x="88" y="61"/>
                    <a:pt x="91" y="72"/>
                  </a:cubicBezTo>
                  <a:cubicBezTo>
                    <a:pt x="94" y="83"/>
                    <a:pt x="97" y="100"/>
                    <a:pt x="96" y="111"/>
                  </a:cubicBezTo>
                  <a:cubicBezTo>
                    <a:pt x="95" y="122"/>
                    <a:pt x="91" y="130"/>
                    <a:pt x="88" y="136"/>
                  </a:cubicBezTo>
                  <a:cubicBezTo>
                    <a:pt x="85" y="142"/>
                    <a:pt x="84" y="147"/>
                    <a:pt x="79" y="150"/>
                  </a:cubicBezTo>
                  <a:cubicBezTo>
                    <a:pt x="74" y="153"/>
                    <a:pt x="64" y="153"/>
                    <a:pt x="57" y="153"/>
                  </a:cubicBezTo>
                  <a:cubicBezTo>
                    <a:pt x="50" y="153"/>
                    <a:pt x="42" y="152"/>
                    <a:pt x="36" y="147"/>
                  </a:cubicBezTo>
                  <a:cubicBezTo>
                    <a:pt x="30" y="142"/>
                    <a:pt x="24" y="134"/>
                    <a:pt x="19" y="123"/>
                  </a:cubicBezTo>
                  <a:cubicBezTo>
                    <a:pt x="14" y="112"/>
                    <a:pt x="6" y="93"/>
                    <a:pt x="3" y="79"/>
                  </a:cubicBezTo>
                  <a:cubicBezTo>
                    <a:pt x="0" y="65"/>
                    <a:pt x="1" y="50"/>
                    <a:pt x="1" y="39"/>
                  </a:cubicBezTo>
                  <a:cubicBezTo>
                    <a:pt x="1" y="28"/>
                    <a:pt x="2" y="18"/>
                    <a:pt x="6" y="12"/>
                  </a:cubicBezTo>
                  <a:cubicBezTo>
                    <a:pt x="10" y="6"/>
                    <a:pt x="14" y="2"/>
                    <a:pt x="19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9" name="Freeform 2100"/>
            <p:cNvSpPr>
              <a:spLocks/>
            </p:cNvSpPr>
            <p:nvPr/>
          </p:nvSpPr>
          <p:spPr bwMode="auto">
            <a:xfrm flipH="1">
              <a:off x="3453" y="1737"/>
              <a:ext cx="117" cy="322"/>
            </a:xfrm>
            <a:custGeom>
              <a:avLst/>
              <a:gdLst>
                <a:gd name="T0" fmla="*/ 41 w 86"/>
                <a:gd name="T1" fmla="*/ 1 h 235"/>
                <a:gd name="T2" fmla="*/ 69 w 86"/>
                <a:gd name="T3" fmla="*/ 18 h 235"/>
                <a:gd name="T4" fmla="*/ 87 w 86"/>
                <a:gd name="T5" fmla="*/ 47 h 235"/>
                <a:gd name="T6" fmla="*/ 107 w 86"/>
                <a:gd name="T7" fmla="*/ 93 h 235"/>
                <a:gd name="T8" fmla="*/ 112 w 86"/>
                <a:gd name="T9" fmla="*/ 138 h 235"/>
                <a:gd name="T10" fmla="*/ 116 w 86"/>
                <a:gd name="T11" fmla="*/ 203 h 235"/>
                <a:gd name="T12" fmla="*/ 116 w 86"/>
                <a:gd name="T13" fmla="*/ 260 h 235"/>
                <a:gd name="T14" fmla="*/ 110 w 86"/>
                <a:gd name="T15" fmla="*/ 289 h 235"/>
                <a:gd name="T16" fmla="*/ 87 w 86"/>
                <a:gd name="T17" fmla="*/ 311 h 235"/>
                <a:gd name="T18" fmla="*/ 61 w 86"/>
                <a:gd name="T19" fmla="*/ 322 h 235"/>
                <a:gd name="T20" fmla="*/ 41 w 86"/>
                <a:gd name="T21" fmla="*/ 314 h 235"/>
                <a:gd name="T22" fmla="*/ 20 w 86"/>
                <a:gd name="T23" fmla="*/ 297 h 235"/>
                <a:gd name="T24" fmla="*/ 12 w 86"/>
                <a:gd name="T25" fmla="*/ 270 h 235"/>
                <a:gd name="T26" fmla="*/ 4 w 86"/>
                <a:gd name="T27" fmla="*/ 216 h 235"/>
                <a:gd name="T28" fmla="*/ 0 w 86"/>
                <a:gd name="T29" fmla="*/ 143 h 235"/>
                <a:gd name="T30" fmla="*/ 1 w 86"/>
                <a:gd name="T31" fmla="*/ 69 h 235"/>
                <a:gd name="T32" fmla="*/ 10 w 86"/>
                <a:gd name="T33" fmla="*/ 19 h 235"/>
                <a:gd name="T34" fmla="*/ 24 w 86"/>
                <a:gd name="T35" fmla="*/ 5 h 235"/>
                <a:gd name="T36" fmla="*/ 41 w 86"/>
                <a:gd name="T37" fmla="*/ 1 h 2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6" h="235">
                  <a:moveTo>
                    <a:pt x="30" y="1"/>
                  </a:moveTo>
                  <a:cubicBezTo>
                    <a:pt x="35" y="2"/>
                    <a:pt x="45" y="8"/>
                    <a:pt x="51" y="13"/>
                  </a:cubicBezTo>
                  <a:cubicBezTo>
                    <a:pt x="57" y="18"/>
                    <a:pt x="59" y="25"/>
                    <a:pt x="64" y="34"/>
                  </a:cubicBezTo>
                  <a:cubicBezTo>
                    <a:pt x="69" y="43"/>
                    <a:pt x="76" y="57"/>
                    <a:pt x="79" y="68"/>
                  </a:cubicBezTo>
                  <a:cubicBezTo>
                    <a:pt x="82" y="79"/>
                    <a:pt x="81" y="88"/>
                    <a:pt x="82" y="101"/>
                  </a:cubicBezTo>
                  <a:cubicBezTo>
                    <a:pt x="83" y="114"/>
                    <a:pt x="85" y="133"/>
                    <a:pt x="85" y="148"/>
                  </a:cubicBezTo>
                  <a:cubicBezTo>
                    <a:pt x="85" y="163"/>
                    <a:pt x="86" y="180"/>
                    <a:pt x="85" y="190"/>
                  </a:cubicBezTo>
                  <a:cubicBezTo>
                    <a:pt x="84" y="200"/>
                    <a:pt x="84" y="205"/>
                    <a:pt x="81" y="211"/>
                  </a:cubicBezTo>
                  <a:cubicBezTo>
                    <a:pt x="78" y="217"/>
                    <a:pt x="70" y="223"/>
                    <a:pt x="64" y="227"/>
                  </a:cubicBezTo>
                  <a:cubicBezTo>
                    <a:pt x="58" y="231"/>
                    <a:pt x="51" y="235"/>
                    <a:pt x="45" y="235"/>
                  </a:cubicBezTo>
                  <a:cubicBezTo>
                    <a:pt x="39" y="235"/>
                    <a:pt x="35" y="232"/>
                    <a:pt x="30" y="229"/>
                  </a:cubicBezTo>
                  <a:cubicBezTo>
                    <a:pt x="25" y="226"/>
                    <a:pt x="18" y="222"/>
                    <a:pt x="15" y="217"/>
                  </a:cubicBezTo>
                  <a:cubicBezTo>
                    <a:pt x="12" y="212"/>
                    <a:pt x="11" y="207"/>
                    <a:pt x="9" y="197"/>
                  </a:cubicBezTo>
                  <a:cubicBezTo>
                    <a:pt x="7" y="187"/>
                    <a:pt x="4" y="173"/>
                    <a:pt x="3" y="158"/>
                  </a:cubicBezTo>
                  <a:cubicBezTo>
                    <a:pt x="2" y="143"/>
                    <a:pt x="0" y="122"/>
                    <a:pt x="0" y="104"/>
                  </a:cubicBezTo>
                  <a:cubicBezTo>
                    <a:pt x="0" y="86"/>
                    <a:pt x="0" y="65"/>
                    <a:pt x="1" y="50"/>
                  </a:cubicBezTo>
                  <a:cubicBezTo>
                    <a:pt x="2" y="35"/>
                    <a:pt x="4" y="22"/>
                    <a:pt x="7" y="14"/>
                  </a:cubicBezTo>
                  <a:cubicBezTo>
                    <a:pt x="10" y="6"/>
                    <a:pt x="14" y="6"/>
                    <a:pt x="18" y="4"/>
                  </a:cubicBezTo>
                  <a:cubicBezTo>
                    <a:pt x="22" y="2"/>
                    <a:pt x="25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0" name="Freeform 2101"/>
            <p:cNvSpPr>
              <a:spLocks/>
            </p:cNvSpPr>
            <p:nvPr/>
          </p:nvSpPr>
          <p:spPr bwMode="auto">
            <a:xfrm rot="1061454" flipH="1">
              <a:off x="3466" y="1537"/>
              <a:ext cx="62" cy="20"/>
            </a:xfrm>
            <a:custGeom>
              <a:avLst/>
              <a:gdLst>
                <a:gd name="T0" fmla="*/ 0 w 45"/>
                <a:gd name="T1" fmla="*/ 0 h 15"/>
                <a:gd name="T2" fmla="*/ 62 w 45"/>
                <a:gd name="T3" fmla="*/ 4 h 15"/>
                <a:gd name="T4" fmla="*/ 62 w 45"/>
                <a:gd name="T5" fmla="*/ 20 h 15"/>
                <a:gd name="T6" fmla="*/ 0 w 45"/>
                <a:gd name="T7" fmla="*/ 16 h 15"/>
                <a:gd name="T8" fmla="*/ 0 w 4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lnTo>
                    <a:pt x="45" y="3"/>
                  </a:lnTo>
                  <a:lnTo>
                    <a:pt x="45" y="15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1" name="Freeform 2102"/>
            <p:cNvSpPr>
              <a:spLocks/>
            </p:cNvSpPr>
            <p:nvPr/>
          </p:nvSpPr>
          <p:spPr bwMode="auto">
            <a:xfrm flipH="1">
              <a:off x="3350" y="2032"/>
              <a:ext cx="152" cy="386"/>
            </a:xfrm>
            <a:custGeom>
              <a:avLst/>
              <a:gdLst>
                <a:gd name="T0" fmla="*/ 5 w 111"/>
                <a:gd name="T1" fmla="*/ 29 h 282"/>
                <a:gd name="T2" fmla="*/ 38 w 111"/>
                <a:gd name="T3" fmla="*/ 60 h 282"/>
                <a:gd name="T4" fmla="*/ 73 w 111"/>
                <a:gd name="T5" fmla="*/ 94 h 282"/>
                <a:gd name="T6" fmla="*/ 110 w 111"/>
                <a:gd name="T7" fmla="*/ 152 h 282"/>
                <a:gd name="T8" fmla="*/ 126 w 111"/>
                <a:gd name="T9" fmla="*/ 197 h 282"/>
                <a:gd name="T10" fmla="*/ 126 w 111"/>
                <a:gd name="T11" fmla="*/ 241 h 282"/>
                <a:gd name="T12" fmla="*/ 116 w 111"/>
                <a:gd name="T13" fmla="*/ 282 h 282"/>
                <a:gd name="T14" fmla="*/ 104 w 111"/>
                <a:gd name="T15" fmla="*/ 324 h 282"/>
                <a:gd name="T16" fmla="*/ 93 w 111"/>
                <a:gd name="T17" fmla="*/ 349 h 282"/>
                <a:gd name="T18" fmla="*/ 88 w 111"/>
                <a:gd name="T19" fmla="*/ 365 h 282"/>
                <a:gd name="T20" fmla="*/ 88 w 111"/>
                <a:gd name="T21" fmla="*/ 382 h 282"/>
                <a:gd name="T22" fmla="*/ 104 w 111"/>
                <a:gd name="T23" fmla="*/ 381 h 282"/>
                <a:gd name="T24" fmla="*/ 110 w 111"/>
                <a:gd name="T25" fmla="*/ 349 h 282"/>
                <a:gd name="T26" fmla="*/ 121 w 111"/>
                <a:gd name="T27" fmla="*/ 333 h 282"/>
                <a:gd name="T28" fmla="*/ 130 w 111"/>
                <a:gd name="T29" fmla="*/ 308 h 282"/>
                <a:gd name="T30" fmla="*/ 145 w 111"/>
                <a:gd name="T31" fmla="*/ 261 h 282"/>
                <a:gd name="T32" fmla="*/ 151 w 111"/>
                <a:gd name="T33" fmla="*/ 238 h 282"/>
                <a:gd name="T34" fmla="*/ 149 w 111"/>
                <a:gd name="T35" fmla="*/ 201 h 282"/>
                <a:gd name="T36" fmla="*/ 137 w 111"/>
                <a:gd name="T37" fmla="*/ 159 h 282"/>
                <a:gd name="T38" fmla="*/ 118 w 111"/>
                <a:gd name="T39" fmla="*/ 110 h 282"/>
                <a:gd name="T40" fmla="*/ 92 w 111"/>
                <a:gd name="T41" fmla="*/ 68 h 282"/>
                <a:gd name="T42" fmla="*/ 68 w 111"/>
                <a:gd name="T43" fmla="*/ 36 h 282"/>
                <a:gd name="T44" fmla="*/ 48 w 111"/>
                <a:gd name="T45" fmla="*/ 16 h 282"/>
                <a:gd name="T46" fmla="*/ 36 w 111"/>
                <a:gd name="T47" fmla="*/ 7 h 282"/>
                <a:gd name="T48" fmla="*/ 18 w 111"/>
                <a:gd name="T49" fmla="*/ 0 h 282"/>
                <a:gd name="T50" fmla="*/ 7 w 111"/>
                <a:gd name="T51" fmla="*/ 11 h 282"/>
                <a:gd name="T52" fmla="*/ 5 w 111"/>
                <a:gd name="T53" fmla="*/ 29 h 2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1" h="282">
                  <a:moveTo>
                    <a:pt x="4" y="21"/>
                  </a:moveTo>
                  <a:cubicBezTo>
                    <a:pt x="8" y="27"/>
                    <a:pt x="20" y="36"/>
                    <a:pt x="28" y="44"/>
                  </a:cubicBezTo>
                  <a:cubicBezTo>
                    <a:pt x="36" y="52"/>
                    <a:pt x="44" y="58"/>
                    <a:pt x="53" y="69"/>
                  </a:cubicBezTo>
                  <a:cubicBezTo>
                    <a:pt x="62" y="80"/>
                    <a:pt x="74" y="99"/>
                    <a:pt x="80" y="111"/>
                  </a:cubicBezTo>
                  <a:cubicBezTo>
                    <a:pt x="86" y="123"/>
                    <a:pt x="90" y="133"/>
                    <a:pt x="92" y="144"/>
                  </a:cubicBezTo>
                  <a:cubicBezTo>
                    <a:pt x="94" y="155"/>
                    <a:pt x="93" y="166"/>
                    <a:pt x="92" y="176"/>
                  </a:cubicBezTo>
                  <a:cubicBezTo>
                    <a:pt x="91" y="186"/>
                    <a:pt x="88" y="196"/>
                    <a:pt x="85" y="206"/>
                  </a:cubicBezTo>
                  <a:cubicBezTo>
                    <a:pt x="82" y="216"/>
                    <a:pt x="79" y="229"/>
                    <a:pt x="76" y="237"/>
                  </a:cubicBezTo>
                  <a:cubicBezTo>
                    <a:pt x="73" y="245"/>
                    <a:pt x="70" y="250"/>
                    <a:pt x="68" y="255"/>
                  </a:cubicBezTo>
                  <a:cubicBezTo>
                    <a:pt x="66" y="260"/>
                    <a:pt x="65" y="263"/>
                    <a:pt x="64" y="267"/>
                  </a:cubicBezTo>
                  <a:cubicBezTo>
                    <a:pt x="63" y="271"/>
                    <a:pt x="62" y="277"/>
                    <a:pt x="64" y="279"/>
                  </a:cubicBezTo>
                  <a:cubicBezTo>
                    <a:pt x="66" y="281"/>
                    <a:pt x="73" y="282"/>
                    <a:pt x="76" y="278"/>
                  </a:cubicBezTo>
                  <a:cubicBezTo>
                    <a:pt x="79" y="274"/>
                    <a:pt x="78" y="261"/>
                    <a:pt x="80" y="255"/>
                  </a:cubicBezTo>
                  <a:cubicBezTo>
                    <a:pt x="82" y="249"/>
                    <a:pt x="85" y="248"/>
                    <a:pt x="88" y="243"/>
                  </a:cubicBezTo>
                  <a:cubicBezTo>
                    <a:pt x="91" y="238"/>
                    <a:pt x="92" y="234"/>
                    <a:pt x="95" y="225"/>
                  </a:cubicBezTo>
                  <a:cubicBezTo>
                    <a:pt x="98" y="216"/>
                    <a:pt x="104" y="199"/>
                    <a:pt x="106" y="191"/>
                  </a:cubicBezTo>
                  <a:cubicBezTo>
                    <a:pt x="108" y="183"/>
                    <a:pt x="109" y="181"/>
                    <a:pt x="110" y="174"/>
                  </a:cubicBezTo>
                  <a:cubicBezTo>
                    <a:pt x="111" y="167"/>
                    <a:pt x="111" y="157"/>
                    <a:pt x="109" y="147"/>
                  </a:cubicBezTo>
                  <a:cubicBezTo>
                    <a:pt x="107" y="137"/>
                    <a:pt x="104" y="127"/>
                    <a:pt x="100" y="116"/>
                  </a:cubicBezTo>
                  <a:cubicBezTo>
                    <a:pt x="96" y="105"/>
                    <a:pt x="91" y="91"/>
                    <a:pt x="86" y="80"/>
                  </a:cubicBezTo>
                  <a:cubicBezTo>
                    <a:pt x="81" y="69"/>
                    <a:pt x="73" y="59"/>
                    <a:pt x="67" y="50"/>
                  </a:cubicBezTo>
                  <a:cubicBezTo>
                    <a:pt x="61" y="41"/>
                    <a:pt x="55" y="32"/>
                    <a:pt x="50" y="26"/>
                  </a:cubicBezTo>
                  <a:cubicBezTo>
                    <a:pt x="45" y="20"/>
                    <a:pt x="39" y="15"/>
                    <a:pt x="35" y="12"/>
                  </a:cubicBezTo>
                  <a:cubicBezTo>
                    <a:pt x="31" y="9"/>
                    <a:pt x="30" y="7"/>
                    <a:pt x="26" y="5"/>
                  </a:cubicBezTo>
                  <a:cubicBezTo>
                    <a:pt x="22" y="3"/>
                    <a:pt x="16" y="0"/>
                    <a:pt x="13" y="0"/>
                  </a:cubicBezTo>
                  <a:cubicBezTo>
                    <a:pt x="10" y="0"/>
                    <a:pt x="6" y="4"/>
                    <a:pt x="5" y="8"/>
                  </a:cubicBezTo>
                  <a:cubicBezTo>
                    <a:pt x="4" y="12"/>
                    <a:pt x="0" y="15"/>
                    <a:pt x="4" y="2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2" name="Freeform 2103"/>
            <p:cNvSpPr>
              <a:spLocks/>
            </p:cNvSpPr>
            <p:nvPr/>
          </p:nvSpPr>
          <p:spPr bwMode="auto">
            <a:xfrm flipH="1">
              <a:off x="3492" y="2033"/>
              <a:ext cx="108" cy="366"/>
            </a:xfrm>
            <a:custGeom>
              <a:avLst/>
              <a:gdLst>
                <a:gd name="T0" fmla="*/ 92 w 79"/>
                <a:gd name="T1" fmla="*/ 27 h 267"/>
                <a:gd name="T2" fmla="*/ 77 w 79"/>
                <a:gd name="T3" fmla="*/ 60 h 267"/>
                <a:gd name="T4" fmla="*/ 71 w 79"/>
                <a:gd name="T5" fmla="*/ 89 h 267"/>
                <a:gd name="T6" fmla="*/ 55 w 79"/>
                <a:gd name="T7" fmla="*/ 133 h 267"/>
                <a:gd name="T8" fmla="*/ 46 w 79"/>
                <a:gd name="T9" fmla="*/ 162 h 267"/>
                <a:gd name="T10" fmla="*/ 40 w 79"/>
                <a:gd name="T11" fmla="*/ 175 h 267"/>
                <a:gd name="T12" fmla="*/ 27 w 79"/>
                <a:gd name="T13" fmla="*/ 204 h 267"/>
                <a:gd name="T14" fmla="*/ 26 w 79"/>
                <a:gd name="T15" fmla="*/ 219 h 267"/>
                <a:gd name="T16" fmla="*/ 27 w 79"/>
                <a:gd name="T17" fmla="*/ 245 h 267"/>
                <a:gd name="T18" fmla="*/ 38 w 79"/>
                <a:gd name="T19" fmla="*/ 265 h 267"/>
                <a:gd name="T20" fmla="*/ 60 w 79"/>
                <a:gd name="T21" fmla="*/ 295 h 267"/>
                <a:gd name="T22" fmla="*/ 81 w 79"/>
                <a:gd name="T23" fmla="*/ 328 h 267"/>
                <a:gd name="T24" fmla="*/ 104 w 79"/>
                <a:gd name="T25" fmla="*/ 347 h 267"/>
                <a:gd name="T26" fmla="*/ 105 w 79"/>
                <a:gd name="T27" fmla="*/ 363 h 267"/>
                <a:gd name="T28" fmla="*/ 92 w 79"/>
                <a:gd name="T29" fmla="*/ 361 h 267"/>
                <a:gd name="T30" fmla="*/ 72 w 79"/>
                <a:gd name="T31" fmla="*/ 355 h 267"/>
                <a:gd name="T32" fmla="*/ 67 w 79"/>
                <a:gd name="T33" fmla="*/ 340 h 267"/>
                <a:gd name="T34" fmla="*/ 59 w 79"/>
                <a:gd name="T35" fmla="*/ 322 h 267"/>
                <a:gd name="T36" fmla="*/ 46 w 79"/>
                <a:gd name="T37" fmla="*/ 303 h 267"/>
                <a:gd name="T38" fmla="*/ 19 w 79"/>
                <a:gd name="T39" fmla="*/ 274 h 267"/>
                <a:gd name="T40" fmla="*/ 5 w 79"/>
                <a:gd name="T41" fmla="*/ 241 h 267"/>
                <a:gd name="T42" fmla="*/ 1 w 79"/>
                <a:gd name="T43" fmla="*/ 228 h 267"/>
                <a:gd name="T44" fmla="*/ 3 w 79"/>
                <a:gd name="T45" fmla="*/ 200 h 267"/>
                <a:gd name="T46" fmla="*/ 18 w 79"/>
                <a:gd name="T47" fmla="*/ 151 h 267"/>
                <a:gd name="T48" fmla="*/ 27 w 79"/>
                <a:gd name="T49" fmla="*/ 104 h 267"/>
                <a:gd name="T50" fmla="*/ 44 w 79"/>
                <a:gd name="T51" fmla="*/ 40 h 267"/>
                <a:gd name="T52" fmla="*/ 59 w 79"/>
                <a:gd name="T53" fmla="*/ 11 h 267"/>
                <a:gd name="T54" fmla="*/ 75 w 79"/>
                <a:gd name="T55" fmla="*/ 1 h 267"/>
                <a:gd name="T56" fmla="*/ 92 w 79"/>
                <a:gd name="T57" fmla="*/ 7 h 267"/>
                <a:gd name="T58" fmla="*/ 92 w 79"/>
                <a:gd name="T59" fmla="*/ 27 h 2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9" h="267">
                  <a:moveTo>
                    <a:pt x="67" y="20"/>
                  </a:moveTo>
                  <a:cubicBezTo>
                    <a:pt x="65" y="26"/>
                    <a:pt x="58" y="37"/>
                    <a:pt x="56" y="44"/>
                  </a:cubicBezTo>
                  <a:cubicBezTo>
                    <a:pt x="54" y="51"/>
                    <a:pt x="55" y="56"/>
                    <a:pt x="52" y="65"/>
                  </a:cubicBezTo>
                  <a:cubicBezTo>
                    <a:pt x="49" y="74"/>
                    <a:pt x="43" y="88"/>
                    <a:pt x="40" y="97"/>
                  </a:cubicBezTo>
                  <a:cubicBezTo>
                    <a:pt x="37" y="106"/>
                    <a:pt x="36" y="113"/>
                    <a:pt x="34" y="118"/>
                  </a:cubicBezTo>
                  <a:cubicBezTo>
                    <a:pt x="32" y="123"/>
                    <a:pt x="31" y="123"/>
                    <a:pt x="29" y="128"/>
                  </a:cubicBezTo>
                  <a:cubicBezTo>
                    <a:pt x="27" y="133"/>
                    <a:pt x="22" y="144"/>
                    <a:pt x="20" y="149"/>
                  </a:cubicBezTo>
                  <a:cubicBezTo>
                    <a:pt x="18" y="154"/>
                    <a:pt x="19" y="155"/>
                    <a:pt x="19" y="160"/>
                  </a:cubicBezTo>
                  <a:cubicBezTo>
                    <a:pt x="19" y="165"/>
                    <a:pt x="19" y="174"/>
                    <a:pt x="20" y="179"/>
                  </a:cubicBezTo>
                  <a:cubicBezTo>
                    <a:pt x="21" y="184"/>
                    <a:pt x="24" y="187"/>
                    <a:pt x="28" y="193"/>
                  </a:cubicBezTo>
                  <a:cubicBezTo>
                    <a:pt x="32" y="199"/>
                    <a:pt x="39" y="207"/>
                    <a:pt x="44" y="215"/>
                  </a:cubicBezTo>
                  <a:cubicBezTo>
                    <a:pt x="49" y="223"/>
                    <a:pt x="54" y="233"/>
                    <a:pt x="59" y="239"/>
                  </a:cubicBezTo>
                  <a:cubicBezTo>
                    <a:pt x="64" y="245"/>
                    <a:pt x="73" y="249"/>
                    <a:pt x="76" y="253"/>
                  </a:cubicBezTo>
                  <a:cubicBezTo>
                    <a:pt x="79" y="257"/>
                    <a:pt x="78" y="263"/>
                    <a:pt x="77" y="265"/>
                  </a:cubicBezTo>
                  <a:cubicBezTo>
                    <a:pt x="76" y="267"/>
                    <a:pt x="71" y="264"/>
                    <a:pt x="67" y="263"/>
                  </a:cubicBezTo>
                  <a:cubicBezTo>
                    <a:pt x="63" y="262"/>
                    <a:pt x="56" y="262"/>
                    <a:pt x="53" y="259"/>
                  </a:cubicBezTo>
                  <a:cubicBezTo>
                    <a:pt x="50" y="256"/>
                    <a:pt x="51" y="252"/>
                    <a:pt x="49" y="248"/>
                  </a:cubicBezTo>
                  <a:cubicBezTo>
                    <a:pt x="47" y="244"/>
                    <a:pt x="45" y="239"/>
                    <a:pt x="43" y="235"/>
                  </a:cubicBezTo>
                  <a:cubicBezTo>
                    <a:pt x="41" y="231"/>
                    <a:pt x="39" y="227"/>
                    <a:pt x="34" y="221"/>
                  </a:cubicBezTo>
                  <a:cubicBezTo>
                    <a:pt x="29" y="215"/>
                    <a:pt x="19" y="208"/>
                    <a:pt x="14" y="200"/>
                  </a:cubicBezTo>
                  <a:cubicBezTo>
                    <a:pt x="9" y="192"/>
                    <a:pt x="6" y="182"/>
                    <a:pt x="4" y="176"/>
                  </a:cubicBezTo>
                  <a:cubicBezTo>
                    <a:pt x="2" y="170"/>
                    <a:pt x="1" y="171"/>
                    <a:pt x="1" y="166"/>
                  </a:cubicBezTo>
                  <a:cubicBezTo>
                    <a:pt x="1" y="161"/>
                    <a:pt x="0" y="155"/>
                    <a:pt x="2" y="146"/>
                  </a:cubicBezTo>
                  <a:cubicBezTo>
                    <a:pt x="4" y="137"/>
                    <a:pt x="10" y="122"/>
                    <a:pt x="13" y="110"/>
                  </a:cubicBezTo>
                  <a:cubicBezTo>
                    <a:pt x="16" y="98"/>
                    <a:pt x="17" y="89"/>
                    <a:pt x="20" y="76"/>
                  </a:cubicBezTo>
                  <a:cubicBezTo>
                    <a:pt x="23" y="63"/>
                    <a:pt x="28" y="40"/>
                    <a:pt x="32" y="29"/>
                  </a:cubicBezTo>
                  <a:cubicBezTo>
                    <a:pt x="36" y="18"/>
                    <a:pt x="39" y="13"/>
                    <a:pt x="43" y="8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0"/>
                    <a:pt x="65" y="2"/>
                    <a:pt x="67" y="5"/>
                  </a:cubicBezTo>
                  <a:cubicBezTo>
                    <a:pt x="69" y="8"/>
                    <a:pt x="69" y="14"/>
                    <a:pt x="67" y="2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3" name="Freeform 2104"/>
            <p:cNvSpPr>
              <a:spLocks/>
            </p:cNvSpPr>
            <p:nvPr/>
          </p:nvSpPr>
          <p:spPr bwMode="auto">
            <a:xfrm flipH="1">
              <a:off x="3291" y="2379"/>
              <a:ext cx="123" cy="42"/>
            </a:xfrm>
            <a:custGeom>
              <a:avLst/>
              <a:gdLst>
                <a:gd name="T0" fmla="*/ 21 w 90"/>
                <a:gd name="T1" fmla="*/ 19 h 31"/>
                <a:gd name="T2" fmla="*/ 37 w 90"/>
                <a:gd name="T3" fmla="*/ 9 h 31"/>
                <a:gd name="T4" fmla="*/ 66 w 90"/>
                <a:gd name="T5" fmla="*/ 5 h 31"/>
                <a:gd name="T6" fmla="*/ 96 w 90"/>
                <a:gd name="T7" fmla="*/ 5 h 31"/>
                <a:gd name="T8" fmla="*/ 115 w 90"/>
                <a:gd name="T9" fmla="*/ 3 h 31"/>
                <a:gd name="T10" fmla="*/ 123 w 90"/>
                <a:gd name="T11" fmla="*/ 18 h 31"/>
                <a:gd name="T12" fmla="*/ 115 w 90"/>
                <a:gd name="T13" fmla="*/ 34 h 31"/>
                <a:gd name="T14" fmla="*/ 98 w 90"/>
                <a:gd name="T15" fmla="*/ 42 h 31"/>
                <a:gd name="T16" fmla="*/ 78 w 90"/>
                <a:gd name="T17" fmla="*/ 34 h 31"/>
                <a:gd name="T18" fmla="*/ 57 w 90"/>
                <a:gd name="T19" fmla="*/ 34 h 31"/>
                <a:gd name="T20" fmla="*/ 33 w 90"/>
                <a:gd name="T21" fmla="*/ 31 h 31"/>
                <a:gd name="T22" fmla="*/ 8 w 90"/>
                <a:gd name="T23" fmla="*/ 35 h 31"/>
                <a:gd name="T24" fmla="*/ 1 w 90"/>
                <a:gd name="T25" fmla="*/ 23 h 31"/>
                <a:gd name="T26" fmla="*/ 21 w 90"/>
                <a:gd name="T27" fmla="*/ 19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0" h="31">
                  <a:moveTo>
                    <a:pt x="15" y="14"/>
                  </a:moveTo>
                  <a:cubicBezTo>
                    <a:pt x="19" y="12"/>
                    <a:pt x="22" y="9"/>
                    <a:pt x="27" y="7"/>
                  </a:cubicBezTo>
                  <a:cubicBezTo>
                    <a:pt x="32" y="5"/>
                    <a:pt x="41" y="4"/>
                    <a:pt x="48" y="4"/>
                  </a:cubicBezTo>
                  <a:cubicBezTo>
                    <a:pt x="55" y="4"/>
                    <a:pt x="64" y="4"/>
                    <a:pt x="70" y="4"/>
                  </a:cubicBezTo>
                  <a:cubicBezTo>
                    <a:pt x="76" y="4"/>
                    <a:pt x="81" y="0"/>
                    <a:pt x="84" y="2"/>
                  </a:cubicBezTo>
                  <a:cubicBezTo>
                    <a:pt x="87" y="4"/>
                    <a:pt x="90" y="9"/>
                    <a:pt x="90" y="13"/>
                  </a:cubicBezTo>
                  <a:cubicBezTo>
                    <a:pt x="90" y="17"/>
                    <a:pt x="87" y="22"/>
                    <a:pt x="84" y="25"/>
                  </a:cubicBezTo>
                  <a:cubicBezTo>
                    <a:pt x="81" y="28"/>
                    <a:pt x="76" y="31"/>
                    <a:pt x="72" y="31"/>
                  </a:cubicBezTo>
                  <a:cubicBezTo>
                    <a:pt x="68" y="31"/>
                    <a:pt x="62" y="26"/>
                    <a:pt x="57" y="25"/>
                  </a:cubicBezTo>
                  <a:cubicBezTo>
                    <a:pt x="52" y="24"/>
                    <a:pt x="47" y="25"/>
                    <a:pt x="42" y="25"/>
                  </a:cubicBezTo>
                  <a:cubicBezTo>
                    <a:pt x="37" y="25"/>
                    <a:pt x="30" y="23"/>
                    <a:pt x="24" y="23"/>
                  </a:cubicBezTo>
                  <a:cubicBezTo>
                    <a:pt x="18" y="23"/>
                    <a:pt x="10" y="27"/>
                    <a:pt x="6" y="26"/>
                  </a:cubicBezTo>
                  <a:cubicBezTo>
                    <a:pt x="2" y="25"/>
                    <a:pt x="0" y="19"/>
                    <a:pt x="1" y="17"/>
                  </a:cubicBezTo>
                  <a:cubicBezTo>
                    <a:pt x="2" y="15"/>
                    <a:pt x="11" y="16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4" name="Freeform 2105"/>
            <p:cNvSpPr>
              <a:spLocks/>
            </p:cNvSpPr>
            <p:nvPr/>
          </p:nvSpPr>
          <p:spPr bwMode="auto">
            <a:xfrm flipH="1">
              <a:off x="3495" y="2383"/>
              <a:ext cx="145" cy="45"/>
            </a:xfrm>
            <a:custGeom>
              <a:avLst/>
              <a:gdLst>
                <a:gd name="T0" fmla="*/ 21 w 106"/>
                <a:gd name="T1" fmla="*/ 15 h 33"/>
                <a:gd name="T2" fmla="*/ 0 w 106"/>
                <a:gd name="T3" fmla="*/ 26 h 33"/>
                <a:gd name="T4" fmla="*/ 21 w 106"/>
                <a:gd name="T5" fmla="*/ 42 h 33"/>
                <a:gd name="T6" fmla="*/ 38 w 106"/>
                <a:gd name="T7" fmla="*/ 44 h 33"/>
                <a:gd name="T8" fmla="*/ 67 w 106"/>
                <a:gd name="T9" fmla="*/ 34 h 33"/>
                <a:gd name="T10" fmla="*/ 79 w 106"/>
                <a:gd name="T11" fmla="*/ 27 h 33"/>
                <a:gd name="T12" fmla="*/ 92 w 106"/>
                <a:gd name="T13" fmla="*/ 22 h 33"/>
                <a:gd name="T14" fmla="*/ 108 w 106"/>
                <a:gd name="T15" fmla="*/ 18 h 33"/>
                <a:gd name="T16" fmla="*/ 131 w 106"/>
                <a:gd name="T17" fmla="*/ 18 h 33"/>
                <a:gd name="T18" fmla="*/ 145 w 106"/>
                <a:gd name="T19" fmla="*/ 14 h 33"/>
                <a:gd name="T20" fmla="*/ 131 w 106"/>
                <a:gd name="T21" fmla="*/ 1 h 33"/>
                <a:gd name="T22" fmla="*/ 116 w 106"/>
                <a:gd name="T23" fmla="*/ 1 h 33"/>
                <a:gd name="T24" fmla="*/ 90 w 106"/>
                <a:gd name="T25" fmla="*/ 5 h 33"/>
                <a:gd name="T26" fmla="*/ 63 w 106"/>
                <a:gd name="T27" fmla="*/ 5 h 33"/>
                <a:gd name="T28" fmla="*/ 41 w 106"/>
                <a:gd name="T29" fmla="*/ 14 h 33"/>
                <a:gd name="T30" fmla="*/ 21 w 106"/>
                <a:gd name="T31" fmla="*/ 15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6" h="33">
                  <a:moveTo>
                    <a:pt x="15" y="11"/>
                  </a:moveTo>
                  <a:cubicBezTo>
                    <a:pt x="10" y="12"/>
                    <a:pt x="0" y="16"/>
                    <a:pt x="0" y="19"/>
                  </a:cubicBezTo>
                  <a:cubicBezTo>
                    <a:pt x="0" y="22"/>
                    <a:pt x="11" y="29"/>
                    <a:pt x="15" y="31"/>
                  </a:cubicBezTo>
                  <a:cubicBezTo>
                    <a:pt x="19" y="33"/>
                    <a:pt x="22" y="33"/>
                    <a:pt x="28" y="32"/>
                  </a:cubicBezTo>
                  <a:cubicBezTo>
                    <a:pt x="34" y="31"/>
                    <a:pt x="44" y="27"/>
                    <a:pt x="49" y="25"/>
                  </a:cubicBezTo>
                  <a:cubicBezTo>
                    <a:pt x="54" y="23"/>
                    <a:pt x="55" y="21"/>
                    <a:pt x="58" y="20"/>
                  </a:cubicBezTo>
                  <a:cubicBezTo>
                    <a:pt x="61" y="19"/>
                    <a:pt x="64" y="17"/>
                    <a:pt x="67" y="16"/>
                  </a:cubicBezTo>
                  <a:cubicBezTo>
                    <a:pt x="70" y="15"/>
                    <a:pt x="74" y="13"/>
                    <a:pt x="79" y="13"/>
                  </a:cubicBezTo>
                  <a:cubicBezTo>
                    <a:pt x="84" y="13"/>
                    <a:pt x="92" y="13"/>
                    <a:pt x="96" y="13"/>
                  </a:cubicBezTo>
                  <a:cubicBezTo>
                    <a:pt x="100" y="13"/>
                    <a:pt x="106" y="12"/>
                    <a:pt x="106" y="10"/>
                  </a:cubicBezTo>
                  <a:cubicBezTo>
                    <a:pt x="106" y="8"/>
                    <a:pt x="99" y="2"/>
                    <a:pt x="96" y="1"/>
                  </a:cubicBezTo>
                  <a:cubicBezTo>
                    <a:pt x="93" y="0"/>
                    <a:pt x="90" y="1"/>
                    <a:pt x="85" y="1"/>
                  </a:cubicBezTo>
                  <a:cubicBezTo>
                    <a:pt x="80" y="1"/>
                    <a:pt x="72" y="4"/>
                    <a:pt x="66" y="4"/>
                  </a:cubicBezTo>
                  <a:cubicBezTo>
                    <a:pt x="60" y="4"/>
                    <a:pt x="52" y="3"/>
                    <a:pt x="46" y="4"/>
                  </a:cubicBezTo>
                  <a:cubicBezTo>
                    <a:pt x="40" y="5"/>
                    <a:pt x="35" y="9"/>
                    <a:pt x="30" y="10"/>
                  </a:cubicBezTo>
                  <a:cubicBezTo>
                    <a:pt x="25" y="11"/>
                    <a:pt x="19" y="10"/>
                    <a:pt x="15" y="1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15" name="Freeform 2106"/>
            <p:cNvSpPr>
              <a:spLocks/>
            </p:cNvSpPr>
            <p:nvPr/>
          </p:nvSpPr>
          <p:spPr bwMode="auto">
            <a:xfrm>
              <a:off x="3531" y="1739"/>
              <a:ext cx="177" cy="248"/>
            </a:xfrm>
            <a:custGeom>
              <a:avLst/>
              <a:gdLst>
                <a:gd name="T0" fmla="*/ 8 w 129"/>
                <a:gd name="T1" fmla="*/ 4 h 181"/>
                <a:gd name="T2" fmla="*/ 55 w 129"/>
                <a:gd name="T3" fmla="*/ 8 h 181"/>
                <a:gd name="T4" fmla="*/ 88 w 129"/>
                <a:gd name="T5" fmla="*/ 15 h 181"/>
                <a:gd name="T6" fmla="*/ 108 w 129"/>
                <a:gd name="T7" fmla="*/ 27 h 181"/>
                <a:gd name="T8" fmla="*/ 140 w 129"/>
                <a:gd name="T9" fmla="*/ 45 h 181"/>
                <a:gd name="T10" fmla="*/ 161 w 129"/>
                <a:gd name="T11" fmla="*/ 60 h 181"/>
                <a:gd name="T12" fmla="*/ 173 w 129"/>
                <a:gd name="T13" fmla="*/ 82 h 181"/>
                <a:gd name="T14" fmla="*/ 177 w 129"/>
                <a:gd name="T15" fmla="*/ 97 h 181"/>
                <a:gd name="T16" fmla="*/ 170 w 129"/>
                <a:gd name="T17" fmla="*/ 110 h 181"/>
                <a:gd name="T18" fmla="*/ 158 w 129"/>
                <a:gd name="T19" fmla="*/ 136 h 181"/>
                <a:gd name="T20" fmla="*/ 132 w 129"/>
                <a:gd name="T21" fmla="*/ 155 h 181"/>
                <a:gd name="T22" fmla="*/ 107 w 129"/>
                <a:gd name="T23" fmla="*/ 169 h 181"/>
                <a:gd name="T24" fmla="*/ 84 w 129"/>
                <a:gd name="T25" fmla="*/ 184 h 181"/>
                <a:gd name="T26" fmla="*/ 63 w 129"/>
                <a:gd name="T27" fmla="*/ 185 h 181"/>
                <a:gd name="T28" fmla="*/ 51 w 129"/>
                <a:gd name="T29" fmla="*/ 200 h 181"/>
                <a:gd name="T30" fmla="*/ 74 w 129"/>
                <a:gd name="T31" fmla="*/ 208 h 181"/>
                <a:gd name="T32" fmla="*/ 107 w 129"/>
                <a:gd name="T33" fmla="*/ 218 h 181"/>
                <a:gd name="T34" fmla="*/ 121 w 129"/>
                <a:gd name="T35" fmla="*/ 225 h 181"/>
                <a:gd name="T36" fmla="*/ 141 w 129"/>
                <a:gd name="T37" fmla="*/ 233 h 181"/>
                <a:gd name="T38" fmla="*/ 121 w 129"/>
                <a:gd name="T39" fmla="*/ 247 h 181"/>
                <a:gd name="T40" fmla="*/ 104 w 129"/>
                <a:gd name="T41" fmla="*/ 245 h 181"/>
                <a:gd name="T42" fmla="*/ 96 w 129"/>
                <a:gd name="T43" fmla="*/ 229 h 181"/>
                <a:gd name="T44" fmla="*/ 75 w 129"/>
                <a:gd name="T45" fmla="*/ 221 h 181"/>
                <a:gd name="T46" fmla="*/ 49 w 129"/>
                <a:gd name="T47" fmla="*/ 214 h 181"/>
                <a:gd name="T48" fmla="*/ 33 w 129"/>
                <a:gd name="T49" fmla="*/ 189 h 181"/>
                <a:gd name="T50" fmla="*/ 47 w 129"/>
                <a:gd name="T51" fmla="*/ 177 h 181"/>
                <a:gd name="T52" fmla="*/ 74 w 129"/>
                <a:gd name="T53" fmla="*/ 169 h 181"/>
                <a:gd name="T54" fmla="*/ 111 w 129"/>
                <a:gd name="T55" fmla="*/ 155 h 181"/>
                <a:gd name="T56" fmla="*/ 133 w 129"/>
                <a:gd name="T57" fmla="*/ 123 h 181"/>
                <a:gd name="T58" fmla="*/ 148 w 129"/>
                <a:gd name="T59" fmla="*/ 106 h 181"/>
                <a:gd name="T60" fmla="*/ 150 w 129"/>
                <a:gd name="T61" fmla="*/ 89 h 181"/>
                <a:gd name="T62" fmla="*/ 140 w 129"/>
                <a:gd name="T63" fmla="*/ 73 h 181"/>
                <a:gd name="T64" fmla="*/ 117 w 129"/>
                <a:gd name="T65" fmla="*/ 53 h 181"/>
                <a:gd name="T66" fmla="*/ 99 w 129"/>
                <a:gd name="T67" fmla="*/ 45 h 181"/>
                <a:gd name="T68" fmla="*/ 67 w 129"/>
                <a:gd name="T69" fmla="*/ 37 h 181"/>
                <a:gd name="T70" fmla="*/ 47 w 129"/>
                <a:gd name="T71" fmla="*/ 37 h 181"/>
                <a:gd name="T72" fmla="*/ 29 w 129"/>
                <a:gd name="T73" fmla="*/ 37 h 181"/>
                <a:gd name="T74" fmla="*/ 4 w 129"/>
                <a:gd name="T75" fmla="*/ 32 h 181"/>
                <a:gd name="T76" fmla="*/ 8 w 129"/>
                <a:gd name="T77" fmla="*/ 4 h 1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9" h="181">
                  <a:moveTo>
                    <a:pt x="6" y="3"/>
                  </a:moveTo>
                  <a:cubicBezTo>
                    <a:pt x="12" y="0"/>
                    <a:pt x="30" y="5"/>
                    <a:pt x="40" y="6"/>
                  </a:cubicBezTo>
                  <a:cubicBezTo>
                    <a:pt x="50" y="7"/>
                    <a:pt x="58" y="9"/>
                    <a:pt x="64" y="11"/>
                  </a:cubicBezTo>
                  <a:cubicBezTo>
                    <a:pt x="70" y="13"/>
                    <a:pt x="73" y="16"/>
                    <a:pt x="79" y="20"/>
                  </a:cubicBezTo>
                  <a:cubicBezTo>
                    <a:pt x="85" y="24"/>
                    <a:pt x="96" y="29"/>
                    <a:pt x="102" y="33"/>
                  </a:cubicBezTo>
                  <a:cubicBezTo>
                    <a:pt x="108" y="37"/>
                    <a:pt x="113" y="39"/>
                    <a:pt x="117" y="44"/>
                  </a:cubicBezTo>
                  <a:cubicBezTo>
                    <a:pt x="121" y="49"/>
                    <a:pt x="124" y="56"/>
                    <a:pt x="126" y="60"/>
                  </a:cubicBezTo>
                  <a:cubicBezTo>
                    <a:pt x="128" y="64"/>
                    <a:pt x="129" y="68"/>
                    <a:pt x="129" y="71"/>
                  </a:cubicBezTo>
                  <a:cubicBezTo>
                    <a:pt x="129" y="74"/>
                    <a:pt x="126" y="75"/>
                    <a:pt x="124" y="80"/>
                  </a:cubicBezTo>
                  <a:cubicBezTo>
                    <a:pt x="122" y="85"/>
                    <a:pt x="120" y="93"/>
                    <a:pt x="115" y="99"/>
                  </a:cubicBezTo>
                  <a:cubicBezTo>
                    <a:pt x="110" y="105"/>
                    <a:pt x="102" y="109"/>
                    <a:pt x="96" y="113"/>
                  </a:cubicBezTo>
                  <a:cubicBezTo>
                    <a:pt x="90" y="117"/>
                    <a:pt x="84" y="120"/>
                    <a:pt x="78" y="123"/>
                  </a:cubicBezTo>
                  <a:cubicBezTo>
                    <a:pt x="72" y="126"/>
                    <a:pt x="66" y="132"/>
                    <a:pt x="61" y="134"/>
                  </a:cubicBezTo>
                  <a:cubicBezTo>
                    <a:pt x="56" y="136"/>
                    <a:pt x="50" y="133"/>
                    <a:pt x="46" y="135"/>
                  </a:cubicBezTo>
                  <a:cubicBezTo>
                    <a:pt x="42" y="137"/>
                    <a:pt x="36" y="143"/>
                    <a:pt x="37" y="146"/>
                  </a:cubicBezTo>
                  <a:cubicBezTo>
                    <a:pt x="38" y="149"/>
                    <a:pt x="47" y="150"/>
                    <a:pt x="54" y="152"/>
                  </a:cubicBezTo>
                  <a:cubicBezTo>
                    <a:pt x="61" y="154"/>
                    <a:pt x="72" y="157"/>
                    <a:pt x="78" y="159"/>
                  </a:cubicBezTo>
                  <a:cubicBezTo>
                    <a:pt x="84" y="161"/>
                    <a:pt x="84" y="162"/>
                    <a:pt x="88" y="164"/>
                  </a:cubicBezTo>
                  <a:cubicBezTo>
                    <a:pt x="92" y="166"/>
                    <a:pt x="103" y="167"/>
                    <a:pt x="103" y="170"/>
                  </a:cubicBezTo>
                  <a:cubicBezTo>
                    <a:pt x="103" y="173"/>
                    <a:pt x="92" y="179"/>
                    <a:pt x="88" y="180"/>
                  </a:cubicBezTo>
                  <a:cubicBezTo>
                    <a:pt x="84" y="181"/>
                    <a:pt x="79" y="181"/>
                    <a:pt x="76" y="179"/>
                  </a:cubicBezTo>
                  <a:cubicBezTo>
                    <a:pt x="73" y="177"/>
                    <a:pt x="74" y="170"/>
                    <a:pt x="70" y="167"/>
                  </a:cubicBezTo>
                  <a:cubicBezTo>
                    <a:pt x="66" y="164"/>
                    <a:pt x="61" y="163"/>
                    <a:pt x="55" y="161"/>
                  </a:cubicBezTo>
                  <a:cubicBezTo>
                    <a:pt x="49" y="159"/>
                    <a:pt x="41" y="160"/>
                    <a:pt x="36" y="156"/>
                  </a:cubicBezTo>
                  <a:cubicBezTo>
                    <a:pt x="31" y="152"/>
                    <a:pt x="24" y="142"/>
                    <a:pt x="24" y="138"/>
                  </a:cubicBezTo>
                  <a:cubicBezTo>
                    <a:pt x="24" y="134"/>
                    <a:pt x="29" y="131"/>
                    <a:pt x="34" y="129"/>
                  </a:cubicBezTo>
                  <a:cubicBezTo>
                    <a:pt x="39" y="127"/>
                    <a:pt x="46" y="126"/>
                    <a:pt x="54" y="123"/>
                  </a:cubicBezTo>
                  <a:cubicBezTo>
                    <a:pt x="62" y="120"/>
                    <a:pt x="74" y="119"/>
                    <a:pt x="81" y="113"/>
                  </a:cubicBezTo>
                  <a:cubicBezTo>
                    <a:pt x="88" y="107"/>
                    <a:pt x="92" y="96"/>
                    <a:pt x="97" y="90"/>
                  </a:cubicBezTo>
                  <a:cubicBezTo>
                    <a:pt x="102" y="84"/>
                    <a:pt x="106" y="81"/>
                    <a:pt x="108" y="77"/>
                  </a:cubicBezTo>
                  <a:cubicBezTo>
                    <a:pt x="110" y="73"/>
                    <a:pt x="110" y="69"/>
                    <a:pt x="109" y="65"/>
                  </a:cubicBezTo>
                  <a:cubicBezTo>
                    <a:pt x="108" y="61"/>
                    <a:pt x="106" y="57"/>
                    <a:pt x="102" y="53"/>
                  </a:cubicBezTo>
                  <a:cubicBezTo>
                    <a:pt x="98" y="49"/>
                    <a:pt x="90" y="42"/>
                    <a:pt x="85" y="39"/>
                  </a:cubicBezTo>
                  <a:cubicBezTo>
                    <a:pt x="80" y="36"/>
                    <a:pt x="78" y="35"/>
                    <a:pt x="72" y="33"/>
                  </a:cubicBezTo>
                  <a:cubicBezTo>
                    <a:pt x="66" y="31"/>
                    <a:pt x="55" y="28"/>
                    <a:pt x="49" y="27"/>
                  </a:cubicBezTo>
                  <a:cubicBezTo>
                    <a:pt x="43" y="26"/>
                    <a:pt x="39" y="27"/>
                    <a:pt x="34" y="27"/>
                  </a:cubicBezTo>
                  <a:cubicBezTo>
                    <a:pt x="29" y="27"/>
                    <a:pt x="26" y="28"/>
                    <a:pt x="21" y="27"/>
                  </a:cubicBezTo>
                  <a:cubicBezTo>
                    <a:pt x="16" y="26"/>
                    <a:pt x="5" y="26"/>
                    <a:pt x="3" y="23"/>
                  </a:cubicBezTo>
                  <a:cubicBezTo>
                    <a:pt x="1" y="20"/>
                    <a:pt x="0" y="6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2108"/>
          <p:cNvGrpSpPr>
            <a:grpSpLocks/>
          </p:cNvGrpSpPr>
          <p:nvPr/>
        </p:nvGrpSpPr>
        <p:grpSpPr bwMode="auto">
          <a:xfrm flipH="1">
            <a:off x="4015677" y="4046412"/>
            <a:ext cx="908050" cy="1169987"/>
            <a:chOff x="3136" y="1483"/>
            <a:chExt cx="572" cy="945"/>
          </a:xfrm>
        </p:grpSpPr>
        <p:sp>
          <p:nvSpPr>
            <p:cNvPr id="24594" name="Freeform 2109"/>
            <p:cNvSpPr>
              <a:spLocks/>
            </p:cNvSpPr>
            <p:nvPr/>
          </p:nvSpPr>
          <p:spPr bwMode="auto">
            <a:xfrm flipH="1">
              <a:off x="3307" y="1483"/>
              <a:ext cx="194" cy="305"/>
            </a:xfrm>
            <a:custGeom>
              <a:avLst/>
              <a:gdLst>
                <a:gd name="T0" fmla="*/ 111 w 142"/>
                <a:gd name="T1" fmla="*/ 0 h 223"/>
                <a:gd name="T2" fmla="*/ 194 w 142"/>
                <a:gd name="T3" fmla="*/ 4 h 223"/>
                <a:gd name="T4" fmla="*/ 186 w 142"/>
                <a:gd name="T5" fmla="*/ 127 h 223"/>
                <a:gd name="T6" fmla="*/ 178 w 142"/>
                <a:gd name="T7" fmla="*/ 193 h 223"/>
                <a:gd name="T8" fmla="*/ 137 w 142"/>
                <a:gd name="T9" fmla="*/ 239 h 223"/>
                <a:gd name="T10" fmla="*/ 70 w 142"/>
                <a:gd name="T11" fmla="*/ 289 h 223"/>
                <a:gd name="T12" fmla="*/ 42 w 142"/>
                <a:gd name="T13" fmla="*/ 305 h 223"/>
                <a:gd name="T14" fmla="*/ 20 w 142"/>
                <a:gd name="T15" fmla="*/ 293 h 223"/>
                <a:gd name="T16" fmla="*/ 0 w 142"/>
                <a:gd name="T17" fmla="*/ 258 h 223"/>
                <a:gd name="T18" fmla="*/ 26 w 142"/>
                <a:gd name="T19" fmla="*/ 222 h 223"/>
                <a:gd name="T20" fmla="*/ 94 w 142"/>
                <a:gd name="T21" fmla="*/ 156 h 223"/>
                <a:gd name="T22" fmla="*/ 127 w 142"/>
                <a:gd name="T23" fmla="*/ 127 h 223"/>
                <a:gd name="T24" fmla="*/ 111 w 142"/>
                <a:gd name="T25" fmla="*/ 0 h 2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223">
                  <a:moveTo>
                    <a:pt x="81" y="0"/>
                  </a:moveTo>
                  <a:lnTo>
                    <a:pt x="142" y="3"/>
                  </a:lnTo>
                  <a:lnTo>
                    <a:pt x="136" y="93"/>
                  </a:lnTo>
                  <a:lnTo>
                    <a:pt x="130" y="141"/>
                  </a:lnTo>
                  <a:lnTo>
                    <a:pt x="100" y="175"/>
                  </a:lnTo>
                  <a:lnTo>
                    <a:pt x="51" y="211"/>
                  </a:lnTo>
                  <a:lnTo>
                    <a:pt x="31" y="223"/>
                  </a:lnTo>
                  <a:lnTo>
                    <a:pt x="15" y="214"/>
                  </a:lnTo>
                  <a:lnTo>
                    <a:pt x="0" y="189"/>
                  </a:lnTo>
                  <a:lnTo>
                    <a:pt x="19" y="162"/>
                  </a:lnTo>
                  <a:lnTo>
                    <a:pt x="69" y="114"/>
                  </a:lnTo>
                  <a:lnTo>
                    <a:pt x="93" y="9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5" name="Freeform 2110"/>
            <p:cNvSpPr>
              <a:spLocks/>
            </p:cNvSpPr>
            <p:nvPr/>
          </p:nvSpPr>
          <p:spPr bwMode="auto">
            <a:xfrm rot="19801437" flipH="1">
              <a:off x="3340" y="1777"/>
              <a:ext cx="185" cy="89"/>
            </a:xfrm>
            <a:custGeom>
              <a:avLst/>
              <a:gdLst>
                <a:gd name="T0" fmla="*/ 185 w 135"/>
                <a:gd name="T1" fmla="*/ 78 h 65"/>
                <a:gd name="T2" fmla="*/ 171 w 135"/>
                <a:gd name="T3" fmla="*/ 89 h 65"/>
                <a:gd name="T4" fmla="*/ 119 w 135"/>
                <a:gd name="T5" fmla="*/ 79 h 65"/>
                <a:gd name="T6" fmla="*/ 84 w 135"/>
                <a:gd name="T7" fmla="*/ 68 h 65"/>
                <a:gd name="T8" fmla="*/ 42 w 135"/>
                <a:gd name="T9" fmla="*/ 58 h 65"/>
                <a:gd name="T10" fmla="*/ 12 w 135"/>
                <a:gd name="T11" fmla="*/ 42 h 65"/>
                <a:gd name="T12" fmla="*/ 1 w 135"/>
                <a:gd name="T13" fmla="*/ 23 h 65"/>
                <a:gd name="T14" fmla="*/ 3 w 135"/>
                <a:gd name="T15" fmla="*/ 10 h 65"/>
                <a:gd name="T16" fmla="*/ 22 w 135"/>
                <a:gd name="T17" fmla="*/ 1 h 65"/>
                <a:gd name="T18" fmla="*/ 60 w 135"/>
                <a:gd name="T19" fmla="*/ 15 h 65"/>
                <a:gd name="T20" fmla="*/ 107 w 135"/>
                <a:gd name="T21" fmla="*/ 26 h 65"/>
                <a:gd name="T22" fmla="*/ 147 w 135"/>
                <a:gd name="T23" fmla="*/ 49 h 65"/>
                <a:gd name="T24" fmla="*/ 174 w 135"/>
                <a:gd name="T25" fmla="*/ 63 h 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5" h="65">
                  <a:moveTo>
                    <a:pt x="135" y="57"/>
                  </a:moveTo>
                  <a:cubicBezTo>
                    <a:pt x="133" y="59"/>
                    <a:pt x="133" y="65"/>
                    <a:pt x="125" y="65"/>
                  </a:cubicBezTo>
                  <a:cubicBezTo>
                    <a:pt x="117" y="65"/>
                    <a:pt x="98" y="60"/>
                    <a:pt x="87" y="58"/>
                  </a:cubicBezTo>
                  <a:cubicBezTo>
                    <a:pt x="76" y="55"/>
                    <a:pt x="70" y="52"/>
                    <a:pt x="61" y="50"/>
                  </a:cubicBezTo>
                  <a:cubicBezTo>
                    <a:pt x="52" y="47"/>
                    <a:pt x="40" y="45"/>
                    <a:pt x="31" y="42"/>
                  </a:cubicBezTo>
                  <a:cubicBezTo>
                    <a:pt x="21" y="38"/>
                    <a:pt x="14" y="35"/>
                    <a:pt x="9" y="31"/>
                  </a:cubicBezTo>
                  <a:cubicBezTo>
                    <a:pt x="4" y="27"/>
                    <a:pt x="3" y="21"/>
                    <a:pt x="1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4" y="4"/>
                    <a:pt x="10" y="0"/>
                    <a:pt x="16" y="1"/>
                  </a:cubicBezTo>
                  <a:cubicBezTo>
                    <a:pt x="23" y="2"/>
                    <a:pt x="34" y="9"/>
                    <a:pt x="44" y="11"/>
                  </a:cubicBezTo>
                  <a:cubicBezTo>
                    <a:pt x="55" y="14"/>
                    <a:pt x="68" y="14"/>
                    <a:pt x="78" y="19"/>
                  </a:cubicBezTo>
                  <a:cubicBezTo>
                    <a:pt x="88" y="23"/>
                    <a:pt x="99" y="31"/>
                    <a:pt x="107" y="36"/>
                  </a:cubicBezTo>
                  <a:cubicBezTo>
                    <a:pt x="114" y="40"/>
                    <a:pt x="124" y="44"/>
                    <a:pt x="127" y="46"/>
                  </a:cubicBezTo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6" name="Freeform 2111"/>
            <p:cNvSpPr>
              <a:spLocks/>
            </p:cNvSpPr>
            <p:nvPr/>
          </p:nvSpPr>
          <p:spPr bwMode="auto">
            <a:xfrm flipH="1">
              <a:off x="3136" y="1845"/>
              <a:ext cx="249" cy="64"/>
            </a:xfrm>
            <a:custGeom>
              <a:avLst/>
              <a:gdLst>
                <a:gd name="T0" fmla="*/ 16 w 249"/>
                <a:gd name="T1" fmla="*/ 37 h 64"/>
                <a:gd name="T2" fmla="*/ 37 w 249"/>
                <a:gd name="T3" fmla="*/ 39 h 64"/>
                <a:gd name="T4" fmla="*/ 96 w 249"/>
                <a:gd name="T5" fmla="*/ 29 h 64"/>
                <a:gd name="T6" fmla="*/ 135 w 249"/>
                <a:gd name="T7" fmla="*/ 21 h 64"/>
                <a:gd name="T8" fmla="*/ 162 w 249"/>
                <a:gd name="T9" fmla="*/ 13 h 64"/>
                <a:gd name="T10" fmla="*/ 176 w 249"/>
                <a:gd name="T11" fmla="*/ 2 h 64"/>
                <a:gd name="T12" fmla="*/ 189 w 249"/>
                <a:gd name="T13" fmla="*/ 2 h 64"/>
                <a:gd name="T14" fmla="*/ 198 w 249"/>
                <a:gd name="T15" fmla="*/ 12 h 64"/>
                <a:gd name="T16" fmla="*/ 242 w 249"/>
                <a:gd name="T17" fmla="*/ 17 h 64"/>
                <a:gd name="T18" fmla="*/ 240 w 249"/>
                <a:gd name="T19" fmla="*/ 26 h 64"/>
                <a:gd name="T20" fmla="*/ 206 w 249"/>
                <a:gd name="T21" fmla="*/ 23 h 64"/>
                <a:gd name="T22" fmla="*/ 194 w 249"/>
                <a:gd name="T23" fmla="*/ 48 h 64"/>
                <a:gd name="T24" fmla="*/ 170 w 249"/>
                <a:gd name="T25" fmla="*/ 55 h 64"/>
                <a:gd name="T26" fmla="*/ 155 w 249"/>
                <a:gd name="T27" fmla="*/ 43 h 64"/>
                <a:gd name="T28" fmla="*/ 132 w 249"/>
                <a:gd name="T29" fmla="*/ 44 h 64"/>
                <a:gd name="T30" fmla="*/ 96 w 249"/>
                <a:gd name="T31" fmla="*/ 51 h 64"/>
                <a:gd name="T32" fmla="*/ 58 w 249"/>
                <a:gd name="T33" fmla="*/ 59 h 64"/>
                <a:gd name="T34" fmla="*/ 24 w 249"/>
                <a:gd name="T35" fmla="*/ 60 h 64"/>
                <a:gd name="T36" fmla="*/ 6 w 249"/>
                <a:gd name="T37" fmla="*/ 61 h 64"/>
                <a:gd name="T38" fmla="*/ 2 w 249"/>
                <a:gd name="T39" fmla="*/ 44 h 64"/>
                <a:gd name="T40" fmla="*/ 16 w 249"/>
                <a:gd name="T41" fmla="*/ 37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9" h="64">
                  <a:moveTo>
                    <a:pt x="16" y="37"/>
                  </a:moveTo>
                  <a:cubicBezTo>
                    <a:pt x="23" y="38"/>
                    <a:pt x="24" y="40"/>
                    <a:pt x="37" y="39"/>
                  </a:cubicBezTo>
                  <a:cubicBezTo>
                    <a:pt x="50" y="37"/>
                    <a:pt x="80" y="32"/>
                    <a:pt x="96" y="29"/>
                  </a:cubicBezTo>
                  <a:cubicBezTo>
                    <a:pt x="111" y="27"/>
                    <a:pt x="122" y="24"/>
                    <a:pt x="135" y="21"/>
                  </a:cubicBezTo>
                  <a:cubicBezTo>
                    <a:pt x="145" y="19"/>
                    <a:pt x="155" y="16"/>
                    <a:pt x="162" y="13"/>
                  </a:cubicBezTo>
                  <a:cubicBezTo>
                    <a:pt x="169" y="10"/>
                    <a:pt x="172" y="4"/>
                    <a:pt x="176" y="2"/>
                  </a:cubicBezTo>
                  <a:cubicBezTo>
                    <a:pt x="180" y="0"/>
                    <a:pt x="185" y="0"/>
                    <a:pt x="189" y="2"/>
                  </a:cubicBezTo>
                  <a:cubicBezTo>
                    <a:pt x="193" y="4"/>
                    <a:pt x="189" y="10"/>
                    <a:pt x="198" y="12"/>
                  </a:cubicBezTo>
                  <a:cubicBezTo>
                    <a:pt x="207" y="14"/>
                    <a:pt x="235" y="15"/>
                    <a:pt x="242" y="17"/>
                  </a:cubicBezTo>
                  <a:cubicBezTo>
                    <a:pt x="249" y="19"/>
                    <a:pt x="246" y="25"/>
                    <a:pt x="240" y="26"/>
                  </a:cubicBezTo>
                  <a:cubicBezTo>
                    <a:pt x="234" y="27"/>
                    <a:pt x="213" y="19"/>
                    <a:pt x="206" y="23"/>
                  </a:cubicBezTo>
                  <a:cubicBezTo>
                    <a:pt x="199" y="27"/>
                    <a:pt x="200" y="43"/>
                    <a:pt x="194" y="48"/>
                  </a:cubicBezTo>
                  <a:cubicBezTo>
                    <a:pt x="188" y="53"/>
                    <a:pt x="176" y="56"/>
                    <a:pt x="170" y="55"/>
                  </a:cubicBezTo>
                  <a:cubicBezTo>
                    <a:pt x="164" y="54"/>
                    <a:pt x="160" y="45"/>
                    <a:pt x="155" y="43"/>
                  </a:cubicBezTo>
                  <a:cubicBezTo>
                    <a:pt x="150" y="41"/>
                    <a:pt x="143" y="44"/>
                    <a:pt x="132" y="44"/>
                  </a:cubicBezTo>
                  <a:cubicBezTo>
                    <a:pt x="123" y="44"/>
                    <a:pt x="109" y="49"/>
                    <a:pt x="96" y="51"/>
                  </a:cubicBezTo>
                  <a:cubicBezTo>
                    <a:pt x="83" y="52"/>
                    <a:pt x="69" y="59"/>
                    <a:pt x="58" y="59"/>
                  </a:cubicBezTo>
                  <a:cubicBezTo>
                    <a:pt x="47" y="61"/>
                    <a:pt x="32" y="60"/>
                    <a:pt x="24" y="60"/>
                  </a:cubicBezTo>
                  <a:cubicBezTo>
                    <a:pt x="18" y="60"/>
                    <a:pt x="10" y="64"/>
                    <a:pt x="6" y="61"/>
                  </a:cubicBezTo>
                  <a:cubicBezTo>
                    <a:pt x="1" y="58"/>
                    <a:pt x="0" y="47"/>
                    <a:pt x="2" y="44"/>
                  </a:cubicBezTo>
                  <a:cubicBezTo>
                    <a:pt x="3" y="40"/>
                    <a:pt x="13" y="38"/>
                    <a:pt x="16" y="37"/>
                  </a:cubicBez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7" name="Freeform 2112"/>
            <p:cNvSpPr>
              <a:spLocks/>
            </p:cNvSpPr>
            <p:nvPr/>
          </p:nvSpPr>
          <p:spPr bwMode="auto">
            <a:xfrm flipH="1">
              <a:off x="3487" y="1512"/>
              <a:ext cx="133" cy="210"/>
            </a:xfrm>
            <a:custGeom>
              <a:avLst/>
              <a:gdLst>
                <a:gd name="T0" fmla="*/ 26 w 97"/>
                <a:gd name="T1" fmla="*/ 1 h 153"/>
                <a:gd name="T2" fmla="*/ 53 w 97"/>
                <a:gd name="T3" fmla="*/ 8 h 153"/>
                <a:gd name="T4" fmla="*/ 82 w 97"/>
                <a:gd name="T5" fmla="*/ 26 h 153"/>
                <a:gd name="T6" fmla="*/ 107 w 97"/>
                <a:gd name="T7" fmla="*/ 59 h 153"/>
                <a:gd name="T8" fmla="*/ 125 w 97"/>
                <a:gd name="T9" fmla="*/ 99 h 153"/>
                <a:gd name="T10" fmla="*/ 132 w 97"/>
                <a:gd name="T11" fmla="*/ 152 h 153"/>
                <a:gd name="T12" fmla="*/ 121 w 97"/>
                <a:gd name="T13" fmla="*/ 187 h 153"/>
                <a:gd name="T14" fmla="*/ 108 w 97"/>
                <a:gd name="T15" fmla="*/ 206 h 153"/>
                <a:gd name="T16" fmla="*/ 78 w 97"/>
                <a:gd name="T17" fmla="*/ 210 h 153"/>
                <a:gd name="T18" fmla="*/ 49 w 97"/>
                <a:gd name="T19" fmla="*/ 202 h 153"/>
                <a:gd name="T20" fmla="*/ 26 w 97"/>
                <a:gd name="T21" fmla="*/ 169 h 153"/>
                <a:gd name="T22" fmla="*/ 4 w 97"/>
                <a:gd name="T23" fmla="*/ 108 h 153"/>
                <a:gd name="T24" fmla="*/ 1 w 97"/>
                <a:gd name="T25" fmla="*/ 54 h 153"/>
                <a:gd name="T26" fmla="*/ 8 w 97"/>
                <a:gd name="T27" fmla="*/ 16 h 153"/>
                <a:gd name="T28" fmla="*/ 26 w 97"/>
                <a:gd name="T29" fmla="*/ 1 h 1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7" h="153">
                  <a:moveTo>
                    <a:pt x="19" y="1"/>
                  </a:moveTo>
                  <a:cubicBezTo>
                    <a:pt x="24" y="0"/>
                    <a:pt x="32" y="3"/>
                    <a:pt x="39" y="6"/>
                  </a:cubicBezTo>
                  <a:cubicBezTo>
                    <a:pt x="46" y="9"/>
                    <a:pt x="54" y="13"/>
                    <a:pt x="60" y="19"/>
                  </a:cubicBezTo>
                  <a:cubicBezTo>
                    <a:pt x="66" y="25"/>
                    <a:pt x="73" y="34"/>
                    <a:pt x="78" y="43"/>
                  </a:cubicBezTo>
                  <a:cubicBezTo>
                    <a:pt x="83" y="52"/>
                    <a:pt x="88" y="61"/>
                    <a:pt x="91" y="72"/>
                  </a:cubicBezTo>
                  <a:cubicBezTo>
                    <a:pt x="94" y="83"/>
                    <a:pt x="97" y="100"/>
                    <a:pt x="96" y="111"/>
                  </a:cubicBezTo>
                  <a:cubicBezTo>
                    <a:pt x="95" y="122"/>
                    <a:pt x="91" y="130"/>
                    <a:pt x="88" y="136"/>
                  </a:cubicBezTo>
                  <a:cubicBezTo>
                    <a:pt x="85" y="142"/>
                    <a:pt x="84" y="147"/>
                    <a:pt x="79" y="150"/>
                  </a:cubicBezTo>
                  <a:cubicBezTo>
                    <a:pt x="74" y="153"/>
                    <a:pt x="64" y="153"/>
                    <a:pt x="57" y="153"/>
                  </a:cubicBezTo>
                  <a:cubicBezTo>
                    <a:pt x="50" y="153"/>
                    <a:pt x="42" y="152"/>
                    <a:pt x="36" y="147"/>
                  </a:cubicBezTo>
                  <a:cubicBezTo>
                    <a:pt x="30" y="142"/>
                    <a:pt x="24" y="134"/>
                    <a:pt x="19" y="123"/>
                  </a:cubicBezTo>
                  <a:cubicBezTo>
                    <a:pt x="14" y="112"/>
                    <a:pt x="6" y="93"/>
                    <a:pt x="3" y="79"/>
                  </a:cubicBezTo>
                  <a:cubicBezTo>
                    <a:pt x="0" y="65"/>
                    <a:pt x="1" y="50"/>
                    <a:pt x="1" y="39"/>
                  </a:cubicBezTo>
                  <a:cubicBezTo>
                    <a:pt x="1" y="28"/>
                    <a:pt x="2" y="18"/>
                    <a:pt x="6" y="12"/>
                  </a:cubicBezTo>
                  <a:cubicBezTo>
                    <a:pt x="10" y="6"/>
                    <a:pt x="14" y="2"/>
                    <a:pt x="19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8" name="Freeform 2113"/>
            <p:cNvSpPr>
              <a:spLocks/>
            </p:cNvSpPr>
            <p:nvPr/>
          </p:nvSpPr>
          <p:spPr bwMode="auto">
            <a:xfrm flipH="1">
              <a:off x="3453" y="1737"/>
              <a:ext cx="117" cy="322"/>
            </a:xfrm>
            <a:custGeom>
              <a:avLst/>
              <a:gdLst>
                <a:gd name="T0" fmla="*/ 41 w 86"/>
                <a:gd name="T1" fmla="*/ 1 h 235"/>
                <a:gd name="T2" fmla="*/ 69 w 86"/>
                <a:gd name="T3" fmla="*/ 18 h 235"/>
                <a:gd name="T4" fmla="*/ 87 w 86"/>
                <a:gd name="T5" fmla="*/ 47 h 235"/>
                <a:gd name="T6" fmla="*/ 107 w 86"/>
                <a:gd name="T7" fmla="*/ 93 h 235"/>
                <a:gd name="T8" fmla="*/ 112 w 86"/>
                <a:gd name="T9" fmla="*/ 138 h 235"/>
                <a:gd name="T10" fmla="*/ 116 w 86"/>
                <a:gd name="T11" fmla="*/ 203 h 235"/>
                <a:gd name="T12" fmla="*/ 116 w 86"/>
                <a:gd name="T13" fmla="*/ 260 h 235"/>
                <a:gd name="T14" fmla="*/ 110 w 86"/>
                <a:gd name="T15" fmla="*/ 289 h 235"/>
                <a:gd name="T16" fmla="*/ 87 w 86"/>
                <a:gd name="T17" fmla="*/ 311 h 235"/>
                <a:gd name="T18" fmla="*/ 61 w 86"/>
                <a:gd name="T19" fmla="*/ 322 h 235"/>
                <a:gd name="T20" fmla="*/ 41 w 86"/>
                <a:gd name="T21" fmla="*/ 314 h 235"/>
                <a:gd name="T22" fmla="*/ 20 w 86"/>
                <a:gd name="T23" fmla="*/ 297 h 235"/>
                <a:gd name="T24" fmla="*/ 12 w 86"/>
                <a:gd name="T25" fmla="*/ 270 h 235"/>
                <a:gd name="T26" fmla="*/ 4 w 86"/>
                <a:gd name="T27" fmla="*/ 216 h 235"/>
                <a:gd name="T28" fmla="*/ 0 w 86"/>
                <a:gd name="T29" fmla="*/ 143 h 235"/>
                <a:gd name="T30" fmla="*/ 1 w 86"/>
                <a:gd name="T31" fmla="*/ 69 h 235"/>
                <a:gd name="T32" fmla="*/ 10 w 86"/>
                <a:gd name="T33" fmla="*/ 19 h 235"/>
                <a:gd name="T34" fmla="*/ 24 w 86"/>
                <a:gd name="T35" fmla="*/ 5 h 235"/>
                <a:gd name="T36" fmla="*/ 41 w 86"/>
                <a:gd name="T37" fmla="*/ 1 h 2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6" h="235">
                  <a:moveTo>
                    <a:pt x="30" y="1"/>
                  </a:moveTo>
                  <a:cubicBezTo>
                    <a:pt x="35" y="2"/>
                    <a:pt x="45" y="8"/>
                    <a:pt x="51" y="13"/>
                  </a:cubicBezTo>
                  <a:cubicBezTo>
                    <a:pt x="57" y="18"/>
                    <a:pt x="59" y="25"/>
                    <a:pt x="64" y="34"/>
                  </a:cubicBezTo>
                  <a:cubicBezTo>
                    <a:pt x="69" y="43"/>
                    <a:pt x="76" y="57"/>
                    <a:pt x="79" y="68"/>
                  </a:cubicBezTo>
                  <a:cubicBezTo>
                    <a:pt x="82" y="79"/>
                    <a:pt x="81" y="88"/>
                    <a:pt x="82" y="101"/>
                  </a:cubicBezTo>
                  <a:cubicBezTo>
                    <a:pt x="83" y="114"/>
                    <a:pt x="85" y="133"/>
                    <a:pt x="85" y="148"/>
                  </a:cubicBezTo>
                  <a:cubicBezTo>
                    <a:pt x="85" y="163"/>
                    <a:pt x="86" y="180"/>
                    <a:pt x="85" y="190"/>
                  </a:cubicBezTo>
                  <a:cubicBezTo>
                    <a:pt x="84" y="200"/>
                    <a:pt x="84" y="205"/>
                    <a:pt x="81" y="211"/>
                  </a:cubicBezTo>
                  <a:cubicBezTo>
                    <a:pt x="78" y="217"/>
                    <a:pt x="70" y="223"/>
                    <a:pt x="64" y="227"/>
                  </a:cubicBezTo>
                  <a:cubicBezTo>
                    <a:pt x="58" y="231"/>
                    <a:pt x="51" y="235"/>
                    <a:pt x="45" y="235"/>
                  </a:cubicBezTo>
                  <a:cubicBezTo>
                    <a:pt x="39" y="235"/>
                    <a:pt x="35" y="232"/>
                    <a:pt x="30" y="229"/>
                  </a:cubicBezTo>
                  <a:cubicBezTo>
                    <a:pt x="25" y="226"/>
                    <a:pt x="18" y="222"/>
                    <a:pt x="15" y="217"/>
                  </a:cubicBezTo>
                  <a:cubicBezTo>
                    <a:pt x="12" y="212"/>
                    <a:pt x="11" y="207"/>
                    <a:pt x="9" y="197"/>
                  </a:cubicBezTo>
                  <a:cubicBezTo>
                    <a:pt x="7" y="187"/>
                    <a:pt x="4" y="173"/>
                    <a:pt x="3" y="158"/>
                  </a:cubicBezTo>
                  <a:cubicBezTo>
                    <a:pt x="2" y="143"/>
                    <a:pt x="0" y="122"/>
                    <a:pt x="0" y="104"/>
                  </a:cubicBezTo>
                  <a:cubicBezTo>
                    <a:pt x="0" y="86"/>
                    <a:pt x="0" y="65"/>
                    <a:pt x="1" y="50"/>
                  </a:cubicBezTo>
                  <a:cubicBezTo>
                    <a:pt x="2" y="35"/>
                    <a:pt x="4" y="22"/>
                    <a:pt x="7" y="14"/>
                  </a:cubicBezTo>
                  <a:cubicBezTo>
                    <a:pt x="10" y="6"/>
                    <a:pt x="14" y="6"/>
                    <a:pt x="18" y="4"/>
                  </a:cubicBezTo>
                  <a:cubicBezTo>
                    <a:pt x="22" y="2"/>
                    <a:pt x="25" y="0"/>
                    <a:pt x="30" y="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599" name="Freeform 2114"/>
            <p:cNvSpPr>
              <a:spLocks/>
            </p:cNvSpPr>
            <p:nvPr/>
          </p:nvSpPr>
          <p:spPr bwMode="auto">
            <a:xfrm rot="1061454" flipH="1">
              <a:off x="3466" y="1537"/>
              <a:ext cx="62" cy="20"/>
            </a:xfrm>
            <a:custGeom>
              <a:avLst/>
              <a:gdLst>
                <a:gd name="T0" fmla="*/ 0 w 45"/>
                <a:gd name="T1" fmla="*/ 0 h 15"/>
                <a:gd name="T2" fmla="*/ 62 w 45"/>
                <a:gd name="T3" fmla="*/ 4 h 15"/>
                <a:gd name="T4" fmla="*/ 62 w 45"/>
                <a:gd name="T5" fmla="*/ 20 h 15"/>
                <a:gd name="T6" fmla="*/ 0 w 45"/>
                <a:gd name="T7" fmla="*/ 16 h 15"/>
                <a:gd name="T8" fmla="*/ 0 w 4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15">
                  <a:moveTo>
                    <a:pt x="0" y="0"/>
                  </a:moveTo>
                  <a:lnTo>
                    <a:pt x="45" y="3"/>
                  </a:lnTo>
                  <a:lnTo>
                    <a:pt x="45" y="15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0" name="Freeform 2115"/>
            <p:cNvSpPr>
              <a:spLocks/>
            </p:cNvSpPr>
            <p:nvPr/>
          </p:nvSpPr>
          <p:spPr bwMode="auto">
            <a:xfrm flipH="1">
              <a:off x="3350" y="2032"/>
              <a:ext cx="152" cy="386"/>
            </a:xfrm>
            <a:custGeom>
              <a:avLst/>
              <a:gdLst>
                <a:gd name="T0" fmla="*/ 5 w 111"/>
                <a:gd name="T1" fmla="*/ 29 h 282"/>
                <a:gd name="T2" fmla="*/ 38 w 111"/>
                <a:gd name="T3" fmla="*/ 60 h 282"/>
                <a:gd name="T4" fmla="*/ 73 w 111"/>
                <a:gd name="T5" fmla="*/ 94 h 282"/>
                <a:gd name="T6" fmla="*/ 110 w 111"/>
                <a:gd name="T7" fmla="*/ 152 h 282"/>
                <a:gd name="T8" fmla="*/ 126 w 111"/>
                <a:gd name="T9" fmla="*/ 197 h 282"/>
                <a:gd name="T10" fmla="*/ 126 w 111"/>
                <a:gd name="T11" fmla="*/ 241 h 282"/>
                <a:gd name="T12" fmla="*/ 116 w 111"/>
                <a:gd name="T13" fmla="*/ 282 h 282"/>
                <a:gd name="T14" fmla="*/ 104 w 111"/>
                <a:gd name="T15" fmla="*/ 324 h 282"/>
                <a:gd name="T16" fmla="*/ 93 w 111"/>
                <a:gd name="T17" fmla="*/ 349 h 282"/>
                <a:gd name="T18" fmla="*/ 88 w 111"/>
                <a:gd name="T19" fmla="*/ 365 h 282"/>
                <a:gd name="T20" fmla="*/ 88 w 111"/>
                <a:gd name="T21" fmla="*/ 382 h 282"/>
                <a:gd name="T22" fmla="*/ 104 w 111"/>
                <a:gd name="T23" fmla="*/ 381 h 282"/>
                <a:gd name="T24" fmla="*/ 110 w 111"/>
                <a:gd name="T25" fmla="*/ 349 h 282"/>
                <a:gd name="T26" fmla="*/ 121 w 111"/>
                <a:gd name="T27" fmla="*/ 333 h 282"/>
                <a:gd name="T28" fmla="*/ 130 w 111"/>
                <a:gd name="T29" fmla="*/ 308 h 282"/>
                <a:gd name="T30" fmla="*/ 145 w 111"/>
                <a:gd name="T31" fmla="*/ 261 h 282"/>
                <a:gd name="T32" fmla="*/ 151 w 111"/>
                <a:gd name="T33" fmla="*/ 238 h 282"/>
                <a:gd name="T34" fmla="*/ 149 w 111"/>
                <a:gd name="T35" fmla="*/ 201 h 282"/>
                <a:gd name="T36" fmla="*/ 137 w 111"/>
                <a:gd name="T37" fmla="*/ 159 h 282"/>
                <a:gd name="T38" fmla="*/ 118 w 111"/>
                <a:gd name="T39" fmla="*/ 110 h 282"/>
                <a:gd name="T40" fmla="*/ 92 w 111"/>
                <a:gd name="T41" fmla="*/ 68 h 282"/>
                <a:gd name="T42" fmla="*/ 68 w 111"/>
                <a:gd name="T43" fmla="*/ 36 h 282"/>
                <a:gd name="T44" fmla="*/ 48 w 111"/>
                <a:gd name="T45" fmla="*/ 16 h 282"/>
                <a:gd name="T46" fmla="*/ 36 w 111"/>
                <a:gd name="T47" fmla="*/ 7 h 282"/>
                <a:gd name="T48" fmla="*/ 18 w 111"/>
                <a:gd name="T49" fmla="*/ 0 h 282"/>
                <a:gd name="T50" fmla="*/ 7 w 111"/>
                <a:gd name="T51" fmla="*/ 11 h 282"/>
                <a:gd name="T52" fmla="*/ 5 w 111"/>
                <a:gd name="T53" fmla="*/ 29 h 2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1" h="282">
                  <a:moveTo>
                    <a:pt x="4" y="21"/>
                  </a:moveTo>
                  <a:cubicBezTo>
                    <a:pt x="8" y="27"/>
                    <a:pt x="20" y="36"/>
                    <a:pt x="28" y="44"/>
                  </a:cubicBezTo>
                  <a:cubicBezTo>
                    <a:pt x="36" y="52"/>
                    <a:pt x="44" y="58"/>
                    <a:pt x="53" y="69"/>
                  </a:cubicBezTo>
                  <a:cubicBezTo>
                    <a:pt x="62" y="80"/>
                    <a:pt x="74" y="99"/>
                    <a:pt x="80" y="111"/>
                  </a:cubicBezTo>
                  <a:cubicBezTo>
                    <a:pt x="86" y="123"/>
                    <a:pt x="90" y="133"/>
                    <a:pt x="92" y="144"/>
                  </a:cubicBezTo>
                  <a:cubicBezTo>
                    <a:pt x="94" y="155"/>
                    <a:pt x="93" y="166"/>
                    <a:pt x="92" y="176"/>
                  </a:cubicBezTo>
                  <a:cubicBezTo>
                    <a:pt x="91" y="186"/>
                    <a:pt x="88" y="196"/>
                    <a:pt x="85" y="206"/>
                  </a:cubicBezTo>
                  <a:cubicBezTo>
                    <a:pt x="82" y="216"/>
                    <a:pt x="79" y="229"/>
                    <a:pt x="76" y="237"/>
                  </a:cubicBezTo>
                  <a:cubicBezTo>
                    <a:pt x="73" y="245"/>
                    <a:pt x="70" y="250"/>
                    <a:pt x="68" y="255"/>
                  </a:cubicBezTo>
                  <a:cubicBezTo>
                    <a:pt x="66" y="260"/>
                    <a:pt x="65" y="263"/>
                    <a:pt x="64" y="267"/>
                  </a:cubicBezTo>
                  <a:cubicBezTo>
                    <a:pt x="63" y="271"/>
                    <a:pt x="62" y="277"/>
                    <a:pt x="64" y="279"/>
                  </a:cubicBezTo>
                  <a:cubicBezTo>
                    <a:pt x="66" y="281"/>
                    <a:pt x="73" y="282"/>
                    <a:pt x="76" y="278"/>
                  </a:cubicBezTo>
                  <a:cubicBezTo>
                    <a:pt x="79" y="274"/>
                    <a:pt x="78" y="261"/>
                    <a:pt x="80" y="255"/>
                  </a:cubicBezTo>
                  <a:cubicBezTo>
                    <a:pt x="82" y="249"/>
                    <a:pt x="85" y="248"/>
                    <a:pt x="88" y="243"/>
                  </a:cubicBezTo>
                  <a:cubicBezTo>
                    <a:pt x="91" y="238"/>
                    <a:pt x="92" y="234"/>
                    <a:pt x="95" y="225"/>
                  </a:cubicBezTo>
                  <a:cubicBezTo>
                    <a:pt x="98" y="216"/>
                    <a:pt x="104" y="199"/>
                    <a:pt x="106" y="191"/>
                  </a:cubicBezTo>
                  <a:cubicBezTo>
                    <a:pt x="108" y="183"/>
                    <a:pt x="109" y="181"/>
                    <a:pt x="110" y="174"/>
                  </a:cubicBezTo>
                  <a:cubicBezTo>
                    <a:pt x="111" y="167"/>
                    <a:pt x="111" y="157"/>
                    <a:pt x="109" y="147"/>
                  </a:cubicBezTo>
                  <a:cubicBezTo>
                    <a:pt x="107" y="137"/>
                    <a:pt x="104" y="127"/>
                    <a:pt x="100" y="116"/>
                  </a:cubicBezTo>
                  <a:cubicBezTo>
                    <a:pt x="96" y="105"/>
                    <a:pt x="91" y="91"/>
                    <a:pt x="86" y="80"/>
                  </a:cubicBezTo>
                  <a:cubicBezTo>
                    <a:pt x="81" y="69"/>
                    <a:pt x="73" y="59"/>
                    <a:pt x="67" y="50"/>
                  </a:cubicBezTo>
                  <a:cubicBezTo>
                    <a:pt x="61" y="41"/>
                    <a:pt x="55" y="32"/>
                    <a:pt x="50" y="26"/>
                  </a:cubicBezTo>
                  <a:cubicBezTo>
                    <a:pt x="45" y="20"/>
                    <a:pt x="39" y="15"/>
                    <a:pt x="35" y="12"/>
                  </a:cubicBezTo>
                  <a:cubicBezTo>
                    <a:pt x="31" y="9"/>
                    <a:pt x="30" y="7"/>
                    <a:pt x="26" y="5"/>
                  </a:cubicBezTo>
                  <a:cubicBezTo>
                    <a:pt x="22" y="3"/>
                    <a:pt x="16" y="0"/>
                    <a:pt x="13" y="0"/>
                  </a:cubicBezTo>
                  <a:cubicBezTo>
                    <a:pt x="10" y="0"/>
                    <a:pt x="6" y="4"/>
                    <a:pt x="5" y="8"/>
                  </a:cubicBezTo>
                  <a:cubicBezTo>
                    <a:pt x="4" y="12"/>
                    <a:pt x="0" y="15"/>
                    <a:pt x="4" y="2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1" name="Freeform 2116"/>
            <p:cNvSpPr>
              <a:spLocks/>
            </p:cNvSpPr>
            <p:nvPr/>
          </p:nvSpPr>
          <p:spPr bwMode="auto">
            <a:xfrm flipH="1">
              <a:off x="3492" y="2033"/>
              <a:ext cx="108" cy="366"/>
            </a:xfrm>
            <a:custGeom>
              <a:avLst/>
              <a:gdLst>
                <a:gd name="T0" fmla="*/ 92 w 79"/>
                <a:gd name="T1" fmla="*/ 27 h 267"/>
                <a:gd name="T2" fmla="*/ 77 w 79"/>
                <a:gd name="T3" fmla="*/ 60 h 267"/>
                <a:gd name="T4" fmla="*/ 71 w 79"/>
                <a:gd name="T5" fmla="*/ 89 h 267"/>
                <a:gd name="T6" fmla="*/ 55 w 79"/>
                <a:gd name="T7" fmla="*/ 133 h 267"/>
                <a:gd name="T8" fmla="*/ 46 w 79"/>
                <a:gd name="T9" fmla="*/ 162 h 267"/>
                <a:gd name="T10" fmla="*/ 40 w 79"/>
                <a:gd name="T11" fmla="*/ 175 h 267"/>
                <a:gd name="T12" fmla="*/ 27 w 79"/>
                <a:gd name="T13" fmla="*/ 204 h 267"/>
                <a:gd name="T14" fmla="*/ 26 w 79"/>
                <a:gd name="T15" fmla="*/ 219 h 267"/>
                <a:gd name="T16" fmla="*/ 27 w 79"/>
                <a:gd name="T17" fmla="*/ 245 h 267"/>
                <a:gd name="T18" fmla="*/ 38 w 79"/>
                <a:gd name="T19" fmla="*/ 265 h 267"/>
                <a:gd name="T20" fmla="*/ 60 w 79"/>
                <a:gd name="T21" fmla="*/ 295 h 267"/>
                <a:gd name="T22" fmla="*/ 81 w 79"/>
                <a:gd name="T23" fmla="*/ 328 h 267"/>
                <a:gd name="T24" fmla="*/ 104 w 79"/>
                <a:gd name="T25" fmla="*/ 347 h 267"/>
                <a:gd name="T26" fmla="*/ 105 w 79"/>
                <a:gd name="T27" fmla="*/ 363 h 267"/>
                <a:gd name="T28" fmla="*/ 92 w 79"/>
                <a:gd name="T29" fmla="*/ 361 h 267"/>
                <a:gd name="T30" fmla="*/ 72 w 79"/>
                <a:gd name="T31" fmla="*/ 355 h 267"/>
                <a:gd name="T32" fmla="*/ 67 w 79"/>
                <a:gd name="T33" fmla="*/ 340 h 267"/>
                <a:gd name="T34" fmla="*/ 59 w 79"/>
                <a:gd name="T35" fmla="*/ 322 h 267"/>
                <a:gd name="T36" fmla="*/ 46 w 79"/>
                <a:gd name="T37" fmla="*/ 303 h 267"/>
                <a:gd name="T38" fmla="*/ 19 w 79"/>
                <a:gd name="T39" fmla="*/ 274 h 267"/>
                <a:gd name="T40" fmla="*/ 5 w 79"/>
                <a:gd name="T41" fmla="*/ 241 h 267"/>
                <a:gd name="T42" fmla="*/ 1 w 79"/>
                <a:gd name="T43" fmla="*/ 228 h 267"/>
                <a:gd name="T44" fmla="*/ 3 w 79"/>
                <a:gd name="T45" fmla="*/ 200 h 267"/>
                <a:gd name="T46" fmla="*/ 18 w 79"/>
                <a:gd name="T47" fmla="*/ 151 h 267"/>
                <a:gd name="T48" fmla="*/ 27 w 79"/>
                <a:gd name="T49" fmla="*/ 104 h 267"/>
                <a:gd name="T50" fmla="*/ 44 w 79"/>
                <a:gd name="T51" fmla="*/ 40 h 267"/>
                <a:gd name="T52" fmla="*/ 59 w 79"/>
                <a:gd name="T53" fmla="*/ 11 h 267"/>
                <a:gd name="T54" fmla="*/ 75 w 79"/>
                <a:gd name="T55" fmla="*/ 1 h 267"/>
                <a:gd name="T56" fmla="*/ 92 w 79"/>
                <a:gd name="T57" fmla="*/ 7 h 267"/>
                <a:gd name="T58" fmla="*/ 92 w 79"/>
                <a:gd name="T59" fmla="*/ 27 h 2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9" h="267">
                  <a:moveTo>
                    <a:pt x="67" y="20"/>
                  </a:moveTo>
                  <a:cubicBezTo>
                    <a:pt x="65" y="26"/>
                    <a:pt x="58" y="37"/>
                    <a:pt x="56" y="44"/>
                  </a:cubicBezTo>
                  <a:cubicBezTo>
                    <a:pt x="54" y="51"/>
                    <a:pt x="55" y="56"/>
                    <a:pt x="52" y="65"/>
                  </a:cubicBezTo>
                  <a:cubicBezTo>
                    <a:pt x="49" y="74"/>
                    <a:pt x="43" y="88"/>
                    <a:pt x="40" y="97"/>
                  </a:cubicBezTo>
                  <a:cubicBezTo>
                    <a:pt x="37" y="106"/>
                    <a:pt x="36" y="113"/>
                    <a:pt x="34" y="118"/>
                  </a:cubicBezTo>
                  <a:cubicBezTo>
                    <a:pt x="32" y="123"/>
                    <a:pt x="31" y="123"/>
                    <a:pt x="29" y="128"/>
                  </a:cubicBezTo>
                  <a:cubicBezTo>
                    <a:pt x="27" y="133"/>
                    <a:pt x="22" y="144"/>
                    <a:pt x="20" y="149"/>
                  </a:cubicBezTo>
                  <a:cubicBezTo>
                    <a:pt x="18" y="154"/>
                    <a:pt x="19" y="155"/>
                    <a:pt x="19" y="160"/>
                  </a:cubicBezTo>
                  <a:cubicBezTo>
                    <a:pt x="19" y="165"/>
                    <a:pt x="19" y="174"/>
                    <a:pt x="20" y="179"/>
                  </a:cubicBezTo>
                  <a:cubicBezTo>
                    <a:pt x="21" y="184"/>
                    <a:pt x="24" y="187"/>
                    <a:pt x="28" y="193"/>
                  </a:cubicBezTo>
                  <a:cubicBezTo>
                    <a:pt x="32" y="199"/>
                    <a:pt x="39" y="207"/>
                    <a:pt x="44" y="215"/>
                  </a:cubicBezTo>
                  <a:cubicBezTo>
                    <a:pt x="49" y="223"/>
                    <a:pt x="54" y="233"/>
                    <a:pt x="59" y="239"/>
                  </a:cubicBezTo>
                  <a:cubicBezTo>
                    <a:pt x="64" y="245"/>
                    <a:pt x="73" y="249"/>
                    <a:pt x="76" y="253"/>
                  </a:cubicBezTo>
                  <a:cubicBezTo>
                    <a:pt x="79" y="257"/>
                    <a:pt x="78" y="263"/>
                    <a:pt x="77" y="265"/>
                  </a:cubicBezTo>
                  <a:cubicBezTo>
                    <a:pt x="76" y="267"/>
                    <a:pt x="71" y="264"/>
                    <a:pt x="67" y="263"/>
                  </a:cubicBezTo>
                  <a:cubicBezTo>
                    <a:pt x="63" y="262"/>
                    <a:pt x="56" y="262"/>
                    <a:pt x="53" y="259"/>
                  </a:cubicBezTo>
                  <a:cubicBezTo>
                    <a:pt x="50" y="256"/>
                    <a:pt x="51" y="252"/>
                    <a:pt x="49" y="248"/>
                  </a:cubicBezTo>
                  <a:cubicBezTo>
                    <a:pt x="47" y="244"/>
                    <a:pt x="45" y="239"/>
                    <a:pt x="43" y="235"/>
                  </a:cubicBezTo>
                  <a:cubicBezTo>
                    <a:pt x="41" y="231"/>
                    <a:pt x="39" y="227"/>
                    <a:pt x="34" y="221"/>
                  </a:cubicBezTo>
                  <a:cubicBezTo>
                    <a:pt x="29" y="215"/>
                    <a:pt x="19" y="208"/>
                    <a:pt x="14" y="200"/>
                  </a:cubicBezTo>
                  <a:cubicBezTo>
                    <a:pt x="9" y="192"/>
                    <a:pt x="6" y="182"/>
                    <a:pt x="4" y="176"/>
                  </a:cubicBezTo>
                  <a:cubicBezTo>
                    <a:pt x="2" y="170"/>
                    <a:pt x="1" y="171"/>
                    <a:pt x="1" y="166"/>
                  </a:cubicBezTo>
                  <a:cubicBezTo>
                    <a:pt x="1" y="161"/>
                    <a:pt x="0" y="155"/>
                    <a:pt x="2" y="146"/>
                  </a:cubicBezTo>
                  <a:cubicBezTo>
                    <a:pt x="4" y="137"/>
                    <a:pt x="10" y="122"/>
                    <a:pt x="13" y="110"/>
                  </a:cubicBezTo>
                  <a:cubicBezTo>
                    <a:pt x="16" y="98"/>
                    <a:pt x="17" y="89"/>
                    <a:pt x="20" y="76"/>
                  </a:cubicBezTo>
                  <a:cubicBezTo>
                    <a:pt x="23" y="63"/>
                    <a:pt x="28" y="40"/>
                    <a:pt x="32" y="29"/>
                  </a:cubicBezTo>
                  <a:cubicBezTo>
                    <a:pt x="36" y="18"/>
                    <a:pt x="39" y="13"/>
                    <a:pt x="43" y="8"/>
                  </a:cubicBezTo>
                  <a:cubicBezTo>
                    <a:pt x="47" y="3"/>
                    <a:pt x="51" y="2"/>
                    <a:pt x="55" y="1"/>
                  </a:cubicBezTo>
                  <a:cubicBezTo>
                    <a:pt x="59" y="0"/>
                    <a:pt x="65" y="2"/>
                    <a:pt x="67" y="5"/>
                  </a:cubicBezTo>
                  <a:cubicBezTo>
                    <a:pt x="69" y="8"/>
                    <a:pt x="69" y="14"/>
                    <a:pt x="67" y="20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2" name="Freeform 2117"/>
            <p:cNvSpPr>
              <a:spLocks/>
            </p:cNvSpPr>
            <p:nvPr/>
          </p:nvSpPr>
          <p:spPr bwMode="auto">
            <a:xfrm flipH="1">
              <a:off x="3291" y="2379"/>
              <a:ext cx="123" cy="42"/>
            </a:xfrm>
            <a:custGeom>
              <a:avLst/>
              <a:gdLst>
                <a:gd name="T0" fmla="*/ 21 w 90"/>
                <a:gd name="T1" fmla="*/ 19 h 31"/>
                <a:gd name="T2" fmla="*/ 37 w 90"/>
                <a:gd name="T3" fmla="*/ 9 h 31"/>
                <a:gd name="T4" fmla="*/ 66 w 90"/>
                <a:gd name="T5" fmla="*/ 5 h 31"/>
                <a:gd name="T6" fmla="*/ 96 w 90"/>
                <a:gd name="T7" fmla="*/ 5 h 31"/>
                <a:gd name="T8" fmla="*/ 115 w 90"/>
                <a:gd name="T9" fmla="*/ 3 h 31"/>
                <a:gd name="T10" fmla="*/ 123 w 90"/>
                <a:gd name="T11" fmla="*/ 18 h 31"/>
                <a:gd name="T12" fmla="*/ 115 w 90"/>
                <a:gd name="T13" fmla="*/ 34 h 31"/>
                <a:gd name="T14" fmla="*/ 98 w 90"/>
                <a:gd name="T15" fmla="*/ 42 h 31"/>
                <a:gd name="T16" fmla="*/ 78 w 90"/>
                <a:gd name="T17" fmla="*/ 34 h 31"/>
                <a:gd name="T18" fmla="*/ 57 w 90"/>
                <a:gd name="T19" fmla="*/ 34 h 31"/>
                <a:gd name="T20" fmla="*/ 33 w 90"/>
                <a:gd name="T21" fmla="*/ 31 h 31"/>
                <a:gd name="T22" fmla="*/ 8 w 90"/>
                <a:gd name="T23" fmla="*/ 35 h 31"/>
                <a:gd name="T24" fmla="*/ 1 w 90"/>
                <a:gd name="T25" fmla="*/ 23 h 31"/>
                <a:gd name="T26" fmla="*/ 21 w 90"/>
                <a:gd name="T27" fmla="*/ 19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0" h="31">
                  <a:moveTo>
                    <a:pt x="15" y="14"/>
                  </a:moveTo>
                  <a:cubicBezTo>
                    <a:pt x="19" y="12"/>
                    <a:pt x="22" y="9"/>
                    <a:pt x="27" y="7"/>
                  </a:cubicBezTo>
                  <a:cubicBezTo>
                    <a:pt x="32" y="5"/>
                    <a:pt x="41" y="4"/>
                    <a:pt x="48" y="4"/>
                  </a:cubicBezTo>
                  <a:cubicBezTo>
                    <a:pt x="55" y="4"/>
                    <a:pt x="64" y="4"/>
                    <a:pt x="70" y="4"/>
                  </a:cubicBezTo>
                  <a:cubicBezTo>
                    <a:pt x="76" y="4"/>
                    <a:pt x="81" y="0"/>
                    <a:pt x="84" y="2"/>
                  </a:cubicBezTo>
                  <a:cubicBezTo>
                    <a:pt x="87" y="4"/>
                    <a:pt x="90" y="9"/>
                    <a:pt x="90" y="13"/>
                  </a:cubicBezTo>
                  <a:cubicBezTo>
                    <a:pt x="90" y="17"/>
                    <a:pt x="87" y="22"/>
                    <a:pt x="84" y="25"/>
                  </a:cubicBezTo>
                  <a:cubicBezTo>
                    <a:pt x="81" y="28"/>
                    <a:pt x="76" y="31"/>
                    <a:pt x="72" y="31"/>
                  </a:cubicBezTo>
                  <a:cubicBezTo>
                    <a:pt x="68" y="31"/>
                    <a:pt x="62" y="26"/>
                    <a:pt x="57" y="25"/>
                  </a:cubicBezTo>
                  <a:cubicBezTo>
                    <a:pt x="52" y="24"/>
                    <a:pt x="47" y="25"/>
                    <a:pt x="42" y="25"/>
                  </a:cubicBezTo>
                  <a:cubicBezTo>
                    <a:pt x="37" y="25"/>
                    <a:pt x="30" y="23"/>
                    <a:pt x="24" y="23"/>
                  </a:cubicBezTo>
                  <a:cubicBezTo>
                    <a:pt x="18" y="23"/>
                    <a:pt x="10" y="27"/>
                    <a:pt x="6" y="26"/>
                  </a:cubicBezTo>
                  <a:cubicBezTo>
                    <a:pt x="2" y="25"/>
                    <a:pt x="0" y="19"/>
                    <a:pt x="1" y="17"/>
                  </a:cubicBezTo>
                  <a:cubicBezTo>
                    <a:pt x="2" y="15"/>
                    <a:pt x="11" y="16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3" name="Freeform 2118"/>
            <p:cNvSpPr>
              <a:spLocks/>
            </p:cNvSpPr>
            <p:nvPr/>
          </p:nvSpPr>
          <p:spPr bwMode="auto">
            <a:xfrm flipH="1">
              <a:off x="3495" y="2383"/>
              <a:ext cx="145" cy="45"/>
            </a:xfrm>
            <a:custGeom>
              <a:avLst/>
              <a:gdLst>
                <a:gd name="T0" fmla="*/ 21 w 106"/>
                <a:gd name="T1" fmla="*/ 15 h 33"/>
                <a:gd name="T2" fmla="*/ 0 w 106"/>
                <a:gd name="T3" fmla="*/ 26 h 33"/>
                <a:gd name="T4" fmla="*/ 21 w 106"/>
                <a:gd name="T5" fmla="*/ 42 h 33"/>
                <a:gd name="T6" fmla="*/ 38 w 106"/>
                <a:gd name="T7" fmla="*/ 44 h 33"/>
                <a:gd name="T8" fmla="*/ 67 w 106"/>
                <a:gd name="T9" fmla="*/ 34 h 33"/>
                <a:gd name="T10" fmla="*/ 79 w 106"/>
                <a:gd name="T11" fmla="*/ 27 h 33"/>
                <a:gd name="T12" fmla="*/ 92 w 106"/>
                <a:gd name="T13" fmla="*/ 22 h 33"/>
                <a:gd name="T14" fmla="*/ 108 w 106"/>
                <a:gd name="T15" fmla="*/ 18 h 33"/>
                <a:gd name="T16" fmla="*/ 131 w 106"/>
                <a:gd name="T17" fmla="*/ 18 h 33"/>
                <a:gd name="T18" fmla="*/ 145 w 106"/>
                <a:gd name="T19" fmla="*/ 14 h 33"/>
                <a:gd name="T20" fmla="*/ 131 w 106"/>
                <a:gd name="T21" fmla="*/ 1 h 33"/>
                <a:gd name="T22" fmla="*/ 116 w 106"/>
                <a:gd name="T23" fmla="*/ 1 h 33"/>
                <a:gd name="T24" fmla="*/ 90 w 106"/>
                <a:gd name="T25" fmla="*/ 5 h 33"/>
                <a:gd name="T26" fmla="*/ 63 w 106"/>
                <a:gd name="T27" fmla="*/ 5 h 33"/>
                <a:gd name="T28" fmla="*/ 41 w 106"/>
                <a:gd name="T29" fmla="*/ 14 h 33"/>
                <a:gd name="T30" fmla="*/ 21 w 106"/>
                <a:gd name="T31" fmla="*/ 15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6" h="33">
                  <a:moveTo>
                    <a:pt x="15" y="11"/>
                  </a:moveTo>
                  <a:cubicBezTo>
                    <a:pt x="10" y="12"/>
                    <a:pt x="0" y="16"/>
                    <a:pt x="0" y="19"/>
                  </a:cubicBezTo>
                  <a:cubicBezTo>
                    <a:pt x="0" y="22"/>
                    <a:pt x="11" y="29"/>
                    <a:pt x="15" y="31"/>
                  </a:cubicBezTo>
                  <a:cubicBezTo>
                    <a:pt x="19" y="33"/>
                    <a:pt x="22" y="33"/>
                    <a:pt x="28" y="32"/>
                  </a:cubicBezTo>
                  <a:cubicBezTo>
                    <a:pt x="34" y="31"/>
                    <a:pt x="44" y="27"/>
                    <a:pt x="49" y="25"/>
                  </a:cubicBezTo>
                  <a:cubicBezTo>
                    <a:pt x="54" y="23"/>
                    <a:pt x="55" y="21"/>
                    <a:pt x="58" y="20"/>
                  </a:cubicBezTo>
                  <a:cubicBezTo>
                    <a:pt x="61" y="19"/>
                    <a:pt x="64" y="17"/>
                    <a:pt x="67" y="16"/>
                  </a:cubicBezTo>
                  <a:cubicBezTo>
                    <a:pt x="70" y="15"/>
                    <a:pt x="74" y="13"/>
                    <a:pt x="79" y="13"/>
                  </a:cubicBezTo>
                  <a:cubicBezTo>
                    <a:pt x="84" y="13"/>
                    <a:pt x="92" y="13"/>
                    <a:pt x="96" y="13"/>
                  </a:cubicBezTo>
                  <a:cubicBezTo>
                    <a:pt x="100" y="13"/>
                    <a:pt x="106" y="12"/>
                    <a:pt x="106" y="10"/>
                  </a:cubicBezTo>
                  <a:cubicBezTo>
                    <a:pt x="106" y="8"/>
                    <a:pt x="99" y="2"/>
                    <a:pt x="96" y="1"/>
                  </a:cubicBezTo>
                  <a:cubicBezTo>
                    <a:pt x="93" y="0"/>
                    <a:pt x="90" y="1"/>
                    <a:pt x="85" y="1"/>
                  </a:cubicBezTo>
                  <a:cubicBezTo>
                    <a:pt x="80" y="1"/>
                    <a:pt x="72" y="4"/>
                    <a:pt x="66" y="4"/>
                  </a:cubicBezTo>
                  <a:cubicBezTo>
                    <a:pt x="60" y="4"/>
                    <a:pt x="52" y="3"/>
                    <a:pt x="46" y="4"/>
                  </a:cubicBezTo>
                  <a:cubicBezTo>
                    <a:pt x="40" y="5"/>
                    <a:pt x="35" y="9"/>
                    <a:pt x="30" y="10"/>
                  </a:cubicBezTo>
                  <a:cubicBezTo>
                    <a:pt x="25" y="11"/>
                    <a:pt x="19" y="10"/>
                    <a:pt x="15" y="11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604" name="Freeform 2119"/>
            <p:cNvSpPr>
              <a:spLocks/>
            </p:cNvSpPr>
            <p:nvPr/>
          </p:nvSpPr>
          <p:spPr bwMode="auto">
            <a:xfrm>
              <a:off x="3531" y="1739"/>
              <a:ext cx="177" cy="248"/>
            </a:xfrm>
            <a:custGeom>
              <a:avLst/>
              <a:gdLst>
                <a:gd name="T0" fmla="*/ 8 w 129"/>
                <a:gd name="T1" fmla="*/ 4 h 181"/>
                <a:gd name="T2" fmla="*/ 55 w 129"/>
                <a:gd name="T3" fmla="*/ 8 h 181"/>
                <a:gd name="T4" fmla="*/ 88 w 129"/>
                <a:gd name="T5" fmla="*/ 15 h 181"/>
                <a:gd name="T6" fmla="*/ 108 w 129"/>
                <a:gd name="T7" fmla="*/ 27 h 181"/>
                <a:gd name="T8" fmla="*/ 140 w 129"/>
                <a:gd name="T9" fmla="*/ 45 h 181"/>
                <a:gd name="T10" fmla="*/ 161 w 129"/>
                <a:gd name="T11" fmla="*/ 60 h 181"/>
                <a:gd name="T12" fmla="*/ 173 w 129"/>
                <a:gd name="T13" fmla="*/ 82 h 181"/>
                <a:gd name="T14" fmla="*/ 177 w 129"/>
                <a:gd name="T15" fmla="*/ 97 h 181"/>
                <a:gd name="T16" fmla="*/ 170 w 129"/>
                <a:gd name="T17" fmla="*/ 110 h 181"/>
                <a:gd name="T18" fmla="*/ 158 w 129"/>
                <a:gd name="T19" fmla="*/ 136 h 181"/>
                <a:gd name="T20" fmla="*/ 132 w 129"/>
                <a:gd name="T21" fmla="*/ 155 h 181"/>
                <a:gd name="T22" fmla="*/ 107 w 129"/>
                <a:gd name="T23" fmla="*/ 169 h 181"/>
                <a:gd name="T24" fmla="*/ 84 w 129"/>
                <a:gd name="T25" fmla="*/ 184 h 181"/>
                <a:gd name="T26" fmla="*/ 63 w 129"/>
                <a:gd name="T27" fmla="*/ 185 h 181"/>
                <a:gd name="T28" fmla="*/ 51 w 129"/>
                <a:gd name="T29" fmla="*/ 200 h 181"/>
                <a:gd name="T30" fmla="*/ 74 w 129"/>
                <a:gd name="T31" fmla="*/ 208 h 181"/>
                <a:gd name="T32" fmla="*/ 107 w 129"/>
                <a:gd name="T33" fmla="*/ 218 h 181"/>
                <a:gd name="T34" fmla="*/ 121 w 129"/>
                <a:gd name="T35" fmla="*/ 225 h 181"/>
                <a:gd name="T36" fmla="*/ 141 w 129"/>
                <a:gd name="T37" fmla="*/ 233 h 181"/>
                <a:gd name="T38" fmla="*/ 121 w 129"/>
                <a:gd name="T39" fmla="*/ 247 h 181"/>
                <a:gd name="T40" fmla="*/ 104 w 129"/>
                <a:gd name="T41" fmla="*/ 245 h 181"/>
                <a:gd name="T42" fmla="*/ 96 w 129"/>
                <a:gd name="T43" fmla="*/ 229 h 181"/>
                <a:gd name="T44" fmla="*/ 75 w 129"/>
                <a:gd name="T45" fmla="*/ 221 h 181"/>
                <a:gd name="T46" fmla="*/ 49 w 129"/>
                <a:gd name="T47" fmla="*/ 214 h 181"/>
                <a:gd name="T48" fmla="*/ 33 w 129"/>
                <a:gd name="T49" fmla="*/ 189 h 181"/>
                <a:gd name="T50" fmla="*/ 47 w 129"/>
                <a:gd name="T51" fmla="*/ 177 h 181"/>
                <a:gd name="T52" fmla="*/ 74 w 129"/>
                <a:gd name="T53" fmla="*/ 169 h 181"/>
                <a:gd name="T54" fmla="*/ 111 w 129"/>
                <a:gd name="T55" fmla="*/ 155 h 181"/>
                <a:gd name="T56" fmla="*/ 133 w 129"/>
                <a:gd name="T57" fmla="*/ 123 h 181"/>
                <a:gd name="T58" fmla="*/ 148 w 129"/>
                <a:gd name="T59" fmla="*/ 106 h 181"/>
                <a:gd name="T60" fmla="*/ 150 w 129"/>
                <a:gd name="T61" fmla="*/ 89 h 181"/>
                <a:gd name="T62" fmla="*/ 140 w 129"/>
                <a:gd name="T63" fmla="*/ 73 h 181"/>
                <a:gd name="T64" fmla="*/ 117 w 129"/>
                <a:gd name="T65" fmla="*/ 53 h 181"/>
                <a:gd name="T66" fmla="*/ 99 w 129"/>
                <a:gd name="T67" fmla="*/ 45 h 181"/>
                <a:gd name="T68" fmla="*/ 67 w 129"/>
                <a:gd name="T69" fmla="*/ 37 h 181"/>
                <a:gd name="T70" fmla="*/ 47 w 129"/>
                <a:gd name="T71" fmla="*/ 37 h 181"/>
                <a:gd name="T72" fmla="*/ 29 w 129"/>
                <a:gd name="T73" fmla="*/ 37 h 181"/>
                <a:gd name="T74" fmla="*/ 4 w 129"/>
                <a:gd name="T75" fmla="*/ 32 h 181"/>
                <a:gd name="T76" fmla="*/ 8 w 129"/>
                <a:gd name="T77" fmla="*/ 4 h 18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29" h="181">
                  <a:moveTo>
                    <a:pt x="6" y="3"/>
                  </a:moveTo>
                  <a:cubicBezTo>
                    <a:pt x="12" y="0"/>
                    <a:pt x="30" y="5"/>
                    <a:pt x="40" y="6"/>
                  </a:cubicBezTo>
                  <a:cubicBezTo>
                    <a:pt x="50" y="7"/>
                    <a:pt x="58" y="9"/>
                    <a:pt x="64" y="11"/>
                  </a:cubicBezTo>
                  <a:cubicBezTo>
                    <a:pt x="70" y="13"/>
                    <a:pt x="73" y="16"/>
                    <a:pt x="79" y="20"/>
                  </a:cubicBezTo>
                  <a:cubicBezTo>
                    <a:pt x="85" y="24"/>
                    <a:pt x="96" y="29"/>
                    <a:pt x="102" y="33"/>
                  </a:cubicBezTo>
                  <a:cubicBezTo>
                    <a:pt x="108" y="37"/>
                    <a:pt x="113" y="39"/>
                    <a:pt x="117" y="44"/>
                  </a:cubicBezTo>
                  <a:cubicBezTo>
                    <a:pt x="121" y="49"/>
                    <a:pt x="124" y="56"/>
                    <a:pt x="126" y="60"/>
                  </a:cubicBezTo>
                  <a:cubicBezTo>
                    <a:pt x="128" y="64"/>
                    <a:pt x="129" y="68"/>
                    <a:pt x="129" y="71"/>
                  </a:cubicBezTo>
                  <a:cubicBezTo>
                    <a:pt x="129" y="74"/>
                    <a:pt x="126" y="75"/>
                    <a:pt x="124" y="80"/>
                  </a:cubicBezTo>
                  <a:cubicBezTo>
                    <a:pt x="122" y="85"/>
                    <a:pt x="120" y="93"/>
                    <a:pt x="115" y="99"/>
                  </a:cubicBezTo>
                  <a:cubicBezTo>
                    <a:pt x="110" y="105"/>
                    <a:pt x="102" y="109"/>
                    <a:pt x="96" y="113"/>
                  </a:cubicBezTo>
                  <a:cubicBezTo>
                    <a:pt x="90" y="117"/>
                    <a:pt x="84" y="120"/>
                    <a:pt x="78" y="123"/>
                  </a:cubicBezTo>
                  <a:cubicBezTo>
                    <a:pt x="72" y="126"/>
                    <a:pt x="66" y="132"/>
                    <a:pt x="61" y="134"/>
                  </a:cubicBezTo>
                  <a:cubicBezTo>
                    <a:pt x="56" y="136"/>
                    <a:pt x="50" y="133"/>
                    <a:pt x="46" y="135"/>
                  </a:cubicBezTo>
                  <a:cubicBezTo>
                    <a:pt x="42" y="137"/>
                    <a:pt x="36" y="143"/>
                    <a:pt x="37" y="146"/>
                  </a:cubicBezTo>
                  <a:cubicBezTo>
                    <a:pt x="38" y="149"/>
                    <a:pt x="47" y="150"/>
                    <a:pt x="54" y="152"/>
                  </a:cubicBezTo>
                  <a:cubicBezTo>
                    <a:pt x="61" y="154"/>
                    <a:pt x="72" y="157"/>
                    <a:pt x="78" y="159"/>
                  </a:cubicBezTo>
                  <a:cubicBezTo>
                    <a:pt x="84" y="161"/>
                    <a:pt x="84" y="162"/>
                    <a:pt x="88" y="164"/>
                  </a:cubicBezTo>
                  <a:cubicBezTo>
                    <a:pt x="92" y="166"/>
                    <a:pt x="103" y="167"/>
                    <a:pt x="103" y="170"/>
                  </a:cubicBezTo>
                  <a:cubicBezTo>
                    <a:pt x="103" y="173"/>
                    <a:pt x="92" y="179"/>
                    <a:pt x="88" y="180"/>
                  </a:cubicBezTo>
                  <a:cubicBezTo>
                    <a:pt x="84" y="181"/>
                    <a:pt x="79" y="181"/>
                    <a:pt x="76" y="179"/>
                  </a:cubicBezTo>
                  <a:cubicBezTo>
                    <a:pt x="73" y="177"/>
                    <a:pt x="74" y="170"/>
                    <a:pt x="70" y="167"/>
                  </a:cubicBezTo>
                  <a:cubicBezTo>
                    <a:pt x="66" y="164"/>
                    <a:pt x="61" y="163"/>
                    <a:pt x="55" y="161"/>
                  </a:cubicBezTo>
                  <a:cubicBezTo>
                    <a:pt x="49" y="159"/>
                    <a:pt x="41" y="160"/>
                    <a:pt x="36" y="156"/>
                  </a:cubicBezTo>
                  <a:cubicBezTo>
                    <a:pt x="31" y="152"/>
                    <a:pt x="24" y="142"/>
                    <a:pt x="24" y="138"/>
                  </a:cubicBezTo>
                  <a:cubicBezTo>
                    <a:pt x="24" y="134"/>
                    <a:pt x="29" y="131"/>
                    <a:pt x="34" y="129"/>
                  </a:cubicBezTo>
                  <a:cubicBezTo>
                    <a:pt x="39" y="127"/>
                    <a:pt x="46" y="126"/>
                    <a:pt x="54" y="123"/>
                  </a:cubicBezTo>
                  <a:cubicBezTo>
                    <a:pt x="62" y="120"/>
                    <a:pt x="74" y="119"/>
                    <a:pt x="81" y="113"/>
                  </a:cubicBezTo>
                  <a:cubicBezTo>
                    <a:pt x="88" y="107"/>
                    <a:pt x="92" y="96"/>
                    <a:pt x="97" y="90"/>
                  </a:cubicBezTo>
                  <a:cubicBezTo>
                    <a:pt x="102" y="84"/>
                    <a:pt x="106" y="81"/>
                    <a:pt x="108" y="77"/>
                  </a:cubicBezTo>
                  <a:cubicBezTo>
                    <a:pt x="110" y="73"/>
                    <a:pt x="110" y="69"/>
                    <a:pt x="109" y="65"/>
                  </a:cubicBezTo>
                  <a:cubicBezTo>
                    <a:pt x="108" y="61"/>
                    <a:pt x="106" y="57"/>
                    <a:pt x="102" y="53"/>
                  </a:cubicBezTo>
                  <a:cubicBezTo>
                    <a:pt x="98" y="49"/>
                    <a:pt x="90" y="42"/>
                    <a:pt x="85" y="39"/>
                  </a:cubicBezTo>
                  <a:cubicBezTo>
                    <a:pt x="80" y="36"/>
                    <a:pt x="78" y="35"/>
                    <a:pt x="72" y="33"/>
                  </a:cubicBezTo>
                  <a:cubicBezTo>
                    <a:pt x="66" y="31"/>
                    <a:pt x="55" y="28"/>
                    <a:pt x="49" y="27"/>
                  </a:cubicBezTo>
                  <a:cubicBezTo>
                    <a:pt x="43" y="26"/>
                    <a:pt x="39" y="27"/>
                    <a:pt x="34" y="27"/>
                  </a:cubicBezTo>
                  <a:cubicBezTo>
                    <a:pt x="29" y="27"/>
                    <a:pt x="26" y="28"/>
                    <a:pt x="21" y="27"/>
                  </a:cubicBezTo>
                  <a:cubicBezTo>
                    <a:pt x="16" y="26"/>
                    <a:pt x="5" y="26"/>
                    <a:pt x="3" y="23"/>
                  </a:cubicBezTo>
                  <a:cubicBezTo>
                    <a:pt x="1" y="20"/>
                    <a:pt x="0" y="6"/>
                    <a:pt x="6" y="3"/>
                  </a:cubicBezTo>
                  <a:close/>
                </a:path>
              </a:pathLst>
            </a:custGeom>
            <a:solidFill>
              <a:schemeClr val="tx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7" name="Group 2129"/>
          <p:cNvGrpSpPr>
            <a:grpSpLocks/>
          </p:cNvGrpSpPr>
          <p:nvPr/>
        </p:nvGrpSpPr>
        <p:grpSpPr bwMode="auto">
          <a:xfrm>
            <a:off x="3712465" y="2746249"/>
            <a:ext cx="3352801" cy="2667505"/>
            <a:chOff x="1968" y="1024"/>
            <a:chExt cx="2112" cy="2156"/>
          </a:xfrm>
        </p:grpSpPr>
        <p:sp>
          <p:nvSpPr>
            <p:cNvPr id="24588" name="Text Box 2058"/>
            <p:cNvSpPr txBox="1">
              <a:spLocks noChangeArrowheads="1"/>
            </p:cNvSpPr>
            <p:nvPr/>
          </p:nvSpPr>
          <p:spPr bwMode="auto">
            <a:xfrm>
              <a:off x="2249" y="1578"/>
              <a:ext cx="343" cy="30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 dirty="0">
                  <a:latin typeface="Arial" charset="0"/>
                </a:rPr>
                <a:t>200</a:t>
              </a:r>
            </a:p>
          </p:txBody>
        </p:sp>
        <p:sp>
          <p:nvSpPr>
            <p:cNvPr id="24589" name="Text Box 2064"/>
            <p:cNvSpPr txBox="1">
              <a:spLocks noChangeArrowheads="1"/>
            </p:cNvSpPr>
            <p:nvPr/>
          </p:nvSpPr>
          <p:spPr bwMode="auto">
            <a:xfrm>
              <a:off x="3257" y="2874"/>
              <a:ext cx="343" cy="306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 dirty="0">
                  <a:latin typeface="Arial" charset="0"/>
                </a:rPr>
                <a:t>300</a:t>
              </a:r>
            </a:p>
          </p:txBody>
        </p:sp>
        <p:sp>
          <p:nvSpPr>
            <p:cNvPr id="24590" name="Text Box 2070"/>
            <p:cNvSpPr txBox="1">
              <a:spLocks noChangeArrowheads="1"/>
            </p:cNvSpPr>
            <p:nvPr/>
          </p:nvSpPr>
          <p:spPr bwMode="auto">
            <a:xfrm flipH="1">
              <a:off x="3312" y="1828"/>
              <a:ext cx="343" cy="30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 dirty="0">
                  <a:latin typeface="Arial" charset="0"/>
                </a:rPr>
                <a:t>  15</a:t>
              </a:r>
            </a:p>
          </p:txBody>
        </p:sp>
        <p:sp>
          <p:nvSpPr>
            <p:cNvPr id="24591" name="Text Box 2094"/>
            <p:cNvSpPr txBox="1">
              <a:spLocks noChangeArrowheads="1"/>
            </p:cNvSpPr>
            <p:nvPr/>
          </p:nvSpPr>
          <p:spPr bwMode="auto">
            <a:xfrm flipH="1">
              <a:off x="3737" y="2751"/>
              <a:ext cx="343" cy="30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>
                  <a:latin typeface="Arial" charset="0"/>
                </a:rPr>
                <a:t>  30</a:t>
              </a:r>
            </a:p>
          </p:txBody>
        </p:sp>
        <p:sp>
          <p:nvSpPr>
            <p:cNvPr id="24592" name="Text Box 2107"/>
            <p:cNvSpPr txBox="1">
              <a:spLocks noChangeArrowheads="1"/>
            </p:cNvSpPr>
            <p:nvPr/>
          </p:nvSpPr>
          <p:spPr bwMode="auto">
            <a:xfrm>
              <a:off x="2729" y="2217"/>
              <a:ext cx="343" cy="305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10800" tIns="0" rIns="10800" bIns="0">
              <a:spAutoFit/>
            </a:bodyPr>
            <a:lstStyle/>
            <a:p>
              <a:pPr algn="l"/>
              <a:r>
                <a:rPr lang="en-US" sz="2400">
                  <a:latin typeface="Arial" charset="0"/>
                </a:rPr>
                <a:t>  10</a:t>
              </a:r>
            </a:p>
          </p:txBody>
        </p:sp>
        <p:sp>
          <p:nvSpPr>
            <p:cNvPr id="24593" name="AutoShape 2126"/>
            <p:cNvSpPr>
              <a:spLocks noChangeArrowheads="1"/>
            </p:cNvSpPr>
            <p:nvPr/>
          </p:nvSpPr>
          <p:spPr bwMode="auto">
            <a:xfrm>
              <a:off x="1968" y="1024"/>
              <a:ext cx="1128" cy="288"/>
            </a:xfrm>
            <a:prstGeom prst="cloudCallout">
              <a:avLst>
                <a:gd name="adj1" fmla="val -53458"/>
                <a:gd name="adj2" fmla="val 181250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/>
            <a:lstStyle/>
            <a:p>
              <a:r>
                <a:rPr lang="en-US" sz="2400" dirty="0">
                  <a:latin typeface="Arial" charset="0"/>
                </a:rPr>
                <a:t>sum=?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57688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110811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Global Reduction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Performs a global reduce operation across all members of a group</a:t>
                </a:r>
              </a:p>
              <a:p>
                <a:pPr lvl="1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Abstracted as: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:pPr lvl="2">
                  <a:lnSpc>
                    <a:spcPct val="80000"/>
                  </a:lnSpc>
                  <a:tabLst>
                    <a:tab pos="9525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= data in process rank i</a:t>
                </a:r>
              </a:p>
              <a:p>
                <a:pPr marL="1892300" lvl="3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single variable, or</a:t>
                </a:r>
              </a:p>
              <a:p>
                <a:pPr marL="1892300" lvl="3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vector </a:t>
                </a:r>
              </a:p>
              <a:p>
                <a:pPr lvl="2">
                  <a:lnSpc>
                    <a:spcPct val="80000"/>
                  </a:lnSpc>
                  <a:tabLst>
                    <a:tab pos="9525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 = associative operation</a:t>
                </a:r>
              </a:p>
              <a:p>
                <a:pPr lvl="1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Example:</a:t>
                </a:r>
              </a:p>
              <a:p>
                <a:pPr marL="1435100" lvl="2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global sum or product</a:t>
                </a:r>
              </a:p>
              <a:p>
                <a:pPr marL="1435100" lvl="2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global maximum or minimum</a:t>
                </a:r>
              </a:p>
              <a:p>
                <a:pPr marL="1435100" lvl="2" indent="-190500">
                  <a:lnSpc>
                    <a:spcPct val="80000"/>
                  </a:lnSpc>
                  <a:tabLst>
                    <a:tab pos="952500" algn="l"/>
                  </a:tabLst>
                </a:pPr>
                <a:r>
                  <a:rPr lang="en-US" dirty="0"/>
                  <a:t>global user-defined operation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tabLst>
                    <a:tab pos="952500" algn="l"/>
                  </a:tabLst>
                </a:pPr>
                <a:endParaRPr lang="en-US" dirty="0"/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  <a:tabLst>
                    <a:tab pos="952500" algn="l"/>
                  </a:tabLst>
                </a:pPr>
                <a:r>
                  <a:rPr lang="en-US" dirty="0"/>
                  <a:t>NOTE: Floating point rounding may depend on usage of associative law</a:t>
                </a:r>
              </a:p>
              <a:p>
                <a:pPr lvl="1">
                  <a:lnSpc>
                    <a:spcPct val="80000"/>
                  </a:lnSpc>
                  <a:spcBef>
                    <a:spcPct val="50000"/>
                  </a:spcBef>
                  <a:tabLst>
                    <a:tab pos="952500" algn="l"/>
                  </a:tabLst>
                </a:pPr>
                <a:r>
                  <a:rPr lang="en-US" dirty="0"/>
                  <a:t>These two expressions might produce </a:t>
                </a:r>
                <a:r>
                  <a:rPr lang="en-US" dirty="0">
                    <a:solidFill>
                      <a:srgbClr val="0070C0"/>
                    </a:solidFill>
                  </a:rPr>
                  <a:t>different results</a:t>
                </a:r>
                <a:r>
                  <a:rPr lang="en-US" dirty="0"/>
                  <a:t>:</a:t>
                </a:r>
              </a:p>
              <a:p>
                <a:pPr lvl="2">
                  <a:lnSpc>
                    <a:spcPct val="80000"/>
                  </a:lnSpc>
                  <a:tabLst>
                    <a:tab pos="9525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[…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aseline="-25000" dirty="0"/>
              </a:p>
              <a:p>
                <a:pPr lvl="2">
                  <a:lnSpc>
                    <a:spcPct val="80000"/>
                  </a:lnSpc>
                  <a:tabLst>
                    <a:tab pos="9525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((((((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… 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9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 t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CBD1F1-46C6-4B23-BD9D-ACFBC1B6D99B}" type="slidenum">
              <a:rPr lang="en-US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688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27572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Example of Global Reduction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36000" bIns="45720" rtlCol="0">
            <a:normAutofit/>
          </a:bodyPr>
          <a:lstStyle/>
          <a:p>
            <a:pPr defTabSz="901700">
              <a:tabLst>
                <a:tab pos="1244600" algn="l"/>
                <a:tab pos="2654300" algn="l"/>
                <a:tab pos="2806700" algn="l"/>
              </a:tabLst>
            </a:pPr>
            <a:endParaRPr lang="en-US" dirty="0"/>
          </a:p>
          <a:p>
            <a:pPr defTabSz="901700">
              <a:tabLst>
                <a:tab pos="1244600" algn="l"/>
                <a:tab pos="2654300" algn="l"/>
                <a:tab pos="2806700" algn="l"/>
              </a:tabLst>
            </a:pPr>
            <a:r>
              <a:rPr lang="en-US" dirty="0"/>
              <a:t>Global integer sum</a:t>
            </a:r>
          </a:p>
          <a:p>
            <a:pPr defTabSz="901700"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r>
              <a:rPr lang="en-US" dirty="0"/>
              <a:t>Sum of all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inbuf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values should be returned in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resultbuf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defTabSz="901700"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endParaRPr lang="en-US" dirty="0"/>
          </a:p>
          <a:p>
            <a:pPr defTabSz="901700"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endParaRPr lang="en-US" dirty="0"/>
          </a:p>
          <a:p>
            <a:pPr defTabSz="901700">
              <a:spcBef>
                <a:spcPct val="60000"/>
              </a:spcBef>
              <a:tabLst>
                <a:tab pos="1244600" algn="l"/>
                <a:tab pos="2654300" algn="l"/>
                <a:tab pos="2806700" algn="l"/>
              </a:tabLst>
            </a:pPr>
            <a:r>
              <a:rPr lang="en-US" dirty="0"/>
              <a:t>The result is only placed in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resultbuf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at the </a:t>
            </a:r>
            <a:r>
              <a:rPr lang="en-US" dirty="0">
                <a:solidFill>
                  <a:srgbClr val="C00000"/>
                </a:solidFill>
              </a:rPr>
              <a:t>root</a:t>
            </a:r>
            <a:r>
              <a:rPr lang="en-US" dirty="0"/>
              <a:t> process. 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705768-C95F-45DA-8BA5-A682FA91BC5A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7616" y="3272658"/>
            <a:ext cx="1060481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inbuf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resultbuf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MPI_SUM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root,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76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194036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C000"/>
                </a:solidFill>
              </a:rPr>
              <a:t>Predefined</a:t>
            </a:r>
            <a:r>
              <a:rPr lang="en-US" dirty="0"/>
              <a:t> Reduction Operations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ED33A0-297B-4B79-A4BE-026F239EA4CF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676867" name="Group 3"/>
          <p:cNvGraphicFramePr>
            <a:graphicFrameLocks noGrp="1"/>
          </p:cNvGraphicFramePr>
          <p:nvPr/>
        </p:nvGraphicFramePr>
        <p:xfrm>
          <a:off x="1752600" y="1524000"/>
          <a:ext cx="8763000" cy="4782960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Predefined operation handle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MPI_MAX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Maximum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MPI_MIN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Minimum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MPI_SUM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MPI_PROD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Product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MPI_LAND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Logical AND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MPI_BAND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Bitwise AND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MPI_LOR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Logical 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MPI_BOR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Bitwise 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MPI_LXOR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Logical exclusive 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MPI_BXOR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Bitwise exclusive 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MPI_MAXLOC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Maximum and location of the maximum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</a:rPr>
                        <a:t>MPI_MINLOC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Minimum and location of the minimum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6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70D629-2B6E-4FF0-966C-FAD0571E9E39}" type="slidenum">
              <a:rPr lang="en-US"/>
              <a:pPr/>
              <a:t>18</a:t>
            </a:fld>
            <a:endParaRPr lang="en-US"/>
          </a:p>
        </p:txBody>
      </p:sp>
      <p:sp>
        <p:nvSpPr>
          <p:cNvPr id="87045" name="Line 3"/>
          <p:cNvSpPr>
            <a:spLocks noChangeShapeType="1"/>
          </p:cNvSpPr>
          <p:nvPr/>
        </p:nvSpPr>
        <p:spPr bwMode="auto">
          <a:xfrm>
            <a:off x="2060448" y="33909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7046" name="Text Box 4"/>
          <p:cNvSpPr txBox="1">
            <a:spLocks noChangeArrowheads="1"/>
          </p:cNvSpPr>
          <p:nvPr/>
        </p:nvSpPr>
        <p:spPr bwMode="auto">
          <a:xfrm>
            <a:off x="2060448" y="1790700"/>
            <a:ext cx="2514600" cy="12025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>
                <a:latin typeface="Arial" charset="0"/>
              </a:rPr>
              <a:t>before MPI_REDUCE</a:t>
            </a:r>
          </a:p>
          <a:p>
            <a:pPr algn="l"/>
            <a:endParaRPr lang="en-US">
              <a:latin typeface="Arial" charset="0"/>
            </a:endParaRPr>
          </a:p>
          <a:p>
            <a:pPr marL="88900" lvl="1" indent="63500">
              <a:buFontTx/>
              <a:buChar char="•"/>
            </a:pPr>
            <a:r>
              <a:rPr lang="en-US">
                <a:latin typeface="Arial" charset="0"/>
              </a:rPr>
              <a:t> inbuf</a:t>
            </a:r>
          </a:p>
          <a:p>
            <a:pPr marL="88900" lvl="1" indent="63500">
              <a:buFontTx/>
              <a:buChar char="•"/>
            </a:pPr>
            <a:r>
              <a:rPr lang="en-US">
                <a:latin typeface="Arial" charset="0"/>
              </a:rPr>
              <a:t> result</a:t>
            </a:r>
          </a:p>
        </p:txBody>
      </p:sp>
      <p:sp>
        <p:nvSpPr>
          <p:cNvPr id="87047" name="Oval 5"/>
          <p:cNvSpPr>
            <a:spLocks noChangeArrowheads="1"/>
          </p:cNvSpPr>
          <p:nvPr/>
        </p:nvSpPr>
        <p:spPr bwMode="auto">
          <a:xfrm>
            <a:off x="31272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48" name="Rectangle 6"/>
          <p:cNvSpPr>
            <a:spLocks noChangeArrowheads="1"/>
          </p:cNvSpPr>
          <p:nvPr/>
        </p:nvSpPr>
        <p:spPr bwMode="auto">
          <a:xfrm>
            <a:off x="34320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A</a:t>
            </a:r>
          </a:p>
        </p:txBody>
      </p:sp>
      <p:sp>
        <p:nvSpPr>
          <p:cNvPr id="87049" name="Rectangle 7"/>
          <p:cNvSpPr>
            <a:spLocks noChangeArrowheads="1"/>
          </p:cNvSpPr>
          <p:nvPr/>
        </p:nvSpPr>
        <p:spPr bwMode="auto">
          <a:xfrm>
            <a:off x="36098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B</a:t>
            </a:r>
          </a:p>
        </p:txBody>
      </p:sp>
      <p:sp>
        <p:nvSpPr>
          <p:cNvPr id="87050" name="Rectangle 8"/>
          <p:cNvSpPr>
            <a:spLocks noChangeArrowheads="1"/>
          </p:cNvSpPr>
          <p:nvPr/>
        </p:nvSpPr>
        <p:spPr bwMode="auto">
          <a:xfrm>
            <a:off x="37876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C</a:t>
            </a:r>
          </a:p>
        </p:txBody>
      </p:sp>
      <p:sp>
        <p:nvSpPr>
          <p:cNvPr id="87051" name="Rectangle 9"/>
          <p:cNvSpPr>
            <a:spLocks noChangeArrowheads="1"/>
          </p:cNvSpPr>
          <p:nvPr/>
        </p:nvSpPr>
        <p:spPr bwMode="auto">
          <a:xfrm>
            <a:off x="34320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52" name="Rectangle 10"/>
          <p:cNvSpPr>
            <a:spLocks noChangeArrowheads="1"/>
          </p:cNvSpPr>
          <p:nvPr/>
        </p:nvSpPr>
        <p:spPr bwMode="auto">
          <a:xfrm>
            <a:off x="36098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53" name="Rectangle 11"/>
          <p:cNvSpPr>
            <a:spLocks noChangeArrowheads="1"/>
          </p:cNvSpPr>
          <p:nvPr/>
        </p:nvSpPr>
        <p:spPr bwMode="auto">
          <a:xfrm>
            <a:off x="37876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54" name="Oval 12"/>
          <p:cNvSpPr>
            <a:spLocks noChangeArrowheads="1"/>
          </p:cNvSpPr>
          <p:nvPr/>
        </p:nvSpPr>
        <p:spPr bwMode="auto">
          <a:xfrm>
            <a:off x="44226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55" name="Rectangle 13"/>
          <p:cNvSpPr>
            <a:spLocks noChangeArrowheads="1"/>
          </p:cNvSpPr>
          <p:nvPr/>
        </p:nvSpPr>
        <p:spPr bwMode="auto">
          <a:xfrm>
            <a:off x="47274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D</a:t>
            </a:r>
          </a:p>
        </p:txBody>
      </p:sp>
      <p:sp>
        <p:nvSpPr>
          <p:cNvPr id="87056" name="Rectangle 14"/>
          <p:cNvSpPr>
            <a:spLocks noChangeArrowheads="1"/>
          </p:cNvSpPr>
          <p:nvPr/>
        </p:nvSpPr>
        <p:spPr bwMode="auto">
          <a:xfrm>
            <a:off x="49052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E</a:t>
            </a:r>
          </a:p>
        </p:txBody>
      </p:sp>
      <p:sp>
        <p:nvSpPr>
          <p:cNvPr id="87057" name="Rectangle 15"/>
          <p:cNvSpPr>
            <a:spLocks noChangeArrowheads="1"/>
          </p:cNvSpPr>
          <p:nvPr/>
        </p:nvSpPr>
        <p:spPr bwMode="auto">
          <a:xfrm>
            <a:off x="50830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F</a:t>
            </a:r>
          </a:p>
        </p:txBody>
      </p:sp>
      <p:sp>
        <p:nvSpPr>
          <p:cNvPr id="87058" name="Rectangle 16"/>
          <p:cNvSpPr>
            <a:spLocks noChangeArrowheads="1"/>
          </p:cNvSpPr>
          <p:nvPr/>
        </p:nvSpPr>
        <p:spPr bwMode="auto">
          <a:xfrm>
            <a:off x="47274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59" name="Rectangle 17"/>
          <p:cNvSpPr>
            <a:spLocks noChangeArrowheads="1"/>
          </p:cNvSpPr>
          <p:nvPr/>
        </p:nvSpPr>
        <p:spPr bwMode="auto">
          <a:xfrm>
            <a:off x="49052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0" name="Rectangle 18"/>
          <p:cNvSpPr>
            <a:spLocks noChangeArrowheads="1"/>
          </p:cNvSpPr>
          <p:nvPr/>
        </p:nvSpPr>
        <p:spPr bwMode="auto">
          <a:xfrm>
            <a:off x="50830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1" name="Oval 19"/>
          <p:cNvSpPr>
            <a:spLocks noChangeArrowheads="1"/>
          </p:cNvSpPr>
          <p:nvPr/>
        </p:nvSpPr>
        <p:spPr bwMode="auto">
          <a:xfrm>
            <a:off x="57180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62" name="Rectangle 20"/>
          <p:cNvSpPr>
            <a:spLocks noChangeArrowheads="1"/>
          </p:cNvSpPr>
          <p:nvPr/>
        </p:nvSpPr>
        <p:spPr bwMode="auto">
          <a:xfrm>
            <a:off x="60228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G</a:t>
            </a:r>
          </a:p>
        </p:txBody>
      </p:sp>
      <p:sp>
        <p:nvSpPr>
          <p:cNvPr id="87063" name="Rectangle 21"/>
          <p:cNvSpPr>
            <a:spLocks noChangeArrowheads="1"/>
          </p:cNvSpPr>
          <p:nvPr/>
        </p:nvSpPr>
        <p:spPr bwMode="auto">
          <a:xfrm>
            <a:off x="62006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H</a:t>
            </a:r>
          </a:p>
        </p:txBody>
      </p:sp>
      <p:sp>
        <p:nvSpPr>
          <p:cNvPr id="87064" name="Rectangle 22"/>
          <p:cNvSpPr>
            <a:spLocks noChangeArrowheads="1"/>
          </p:cNvSpPr>
          <p:nvPr/>
        </p:nvSpPr>
        <p:spPr bwMode="auto">
          <a:xfrm>
            <a:off x="63784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I</a:t>
            </a:r>
          </a:p>
        </p:txBody>
      </p:sp>
      <p:sp>
        <p:nvSpPr>
          <p:cNvPr id="87065" name="Rectangle 23"/>
          <p:cNvSpPr>
            <a:spLocks noChangeArrowheads="1"/>
          </p:cNvSpPr>
          <p:nvPr/>
        </p:nvSpPr>
        <p:spPr bwMode="auto">
          <a:xfrm>
            <a:off x="60228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6" name="Rectangle 24"/>
          <p:cNvSpPr>
            <a:spLocks noChangeArrowheads="1"/>
          </p:cNvSpPr>
          <p:nvPr/>
        </p:nvSpPr>
        <p:spPr bwMode="auto">
          <a:xfrm>
            <a:off x="62006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7" name="Rectangle 25"/>
          <p:cNvSpPr>
            <a:spLocks noChangeArrowheads="1"/>
          </p:cNvSpPr>
          <p:nvPr/>
        </p:nvSpPr>
        <p:spPr bwMode="auto">
          <a:xfrm>
            <a:off x="63784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68" name="Oval 26"/>
          <p:cNvSpPr>
            <a:spLocks noChangeArrowheads="1"/>
          </p:cNvSpPr>
          <p:nvPr/>
        </p:nvSpPr>
        <p:spPr bwMode="auto">
          <a:xfrm>
            <a:off x="70134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69" name="Rectangle 27"/>
          <p:cNvSpPr>
            <a:spLocks noChangeArrowheads="1"/>
          </p:cNvSpPr>
          <p:nvPr/>
        </p:nvSpPr>
        <p:spPr bwMode="auto">
          <a:xfrm>
            <a:off x="73182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J</a:t>
            </a:r>
          </a:p>
        </p:txBody>
      </p:sp>
      <p:sp>
        <p:nvSpPr>
          <p:cNvPr id="87070" name="Rectangle 28"/>
          <p:cNvSpPr>
            <a:spLocks noChangeArrowheads="1"/>
          </p:cNvSpPr>
          <p:nvPr/>
        </p:nvSpPr>
        <p:spPr bwMode="auto">
          <a:xfrm>
            <a:off x="74960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K</a:t>
            </a:r>
          </a:p>
        </p:txBody>
      </p:sp>
      <p:sp>
        <p:nvSpPr>
          <p:cNvPr id="87071" name="Rectangle 29"/>
          <p:cNvSpPr>
            <a:spLocks noChangeArrowheads="1"/>
          </p:cNvSpPr>
          <p:nvPr/>
        </p:nvSpPr>
        <p:spPr bwMode="auto">
          <a:xfrm>
            <a:off x="76738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L</a:t>
            </a:r>
          </a:p>
        </p:txBody>
      </p:sp>
      <p:sp>
        <p:nvSpPr>
          <p:cNvPr id="87072" name="Rectangle 30"/>
          <p:cNvSpPr>
            <a:spLocks noChangeArrowheads="1"/>
          </p:cNvSpPr>
          <p:nvPr/>
        </p:nvSpPr>
        <p:spPr bwMode="auto">
          <a:xfrm>
            <a:off x="73182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73" name="Rectangle 31"/>
          <p:cNvSpPr>
            <a:spLocks noChangeArrowheads="1"/>
          </p:cNvSpPr>
          <p:nvPr/>
        </p:nvSpPr>
        <p:spPr bwMode="auto">
          <a:xfrm>
            <a:off x="74960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74" name="Rectangle 32"/>
          <p:cNvSpPr>
            <a:spLocks noChangeArrowheads="1"/>
          </p:cNvSpPr>
          <p:nvPr/>
        </p:nvSpPr>
        <p:spPr bwMode="auto">
          <a:xfrm>
            <a:off x="76738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75" name="Oval 33"/>
          <p:cNvSpPr>
            <a:spLocks noChangeArrowheads="1"/>
          </p:cNvSpPr>
          <p:nvPr/>
        </p:nvSpPr>
        <p:spPr bwMode="auto">
          <a:xfrm>
            <a:off x="8308848" y="21717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76" name="Rectangle 34"/>
          <p:cNvSpPr>
            <a:spLocks noChangeArrowheads="1"/>
          </p:cNvSpPr>
          <p:nvPr/>
        </p:nvSpPr>
        <p:spPr bwMode="auto">
          <a:xfrm>
            <a:off x="86136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M</a:t>
            </a:r>
          </a:p>
        </p:txBody>
      </p:sp>
      <p:sp>
        <p:nvSpPr>
          <p:cNvPr id="87077" name="Rectangle 35"/>
          <p:cNvSpPr>
            <a:spLocks noChangeArrowheads="1"/>
          </p:cNvSpPr>
          <p:nvPr/>
        </p:nvSpPr>
        <p:spPr bwMode="auto">
          <a:xfrm>
            <a:off x="87914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N</a:t>
            </a:r>
          </a:p>
        </p:txBody>
      </p:sp>
      <p:sp>
        <p:nvSpPr>
          <p:cNvPr id="87078" name="Rectangle 36"/>
          <p:cNvSpPr>
            <a:spLocks noChangeArrowheads="1"/>
          </p:cNvSpPr>
          <p:nvPr/>
        </p:nvSpPr>
        <p:spPr bwMode="auto">
          <a:xfrm>
            <a:off x="8969248" y="2400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O</a:t>
            </a:r>
          </a:p>
        </p:txBody>
      </p:sp>
      <p:sp>
        <p:nvSpPr>
          <p:cNvPr id="87079" name="Rectangle 37"/>
          <p:cNvSpPr>
            <a:spLocks noChangeArrowheads="1"/>
          </p:cNvSpPr>
          <p:nvPr/>
        </p:nvSpPr>
        <p:spPr bwMode="auto">
          <a:xfrm>
            <a:off x="86136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0" name="Rectangle 38"/>
          <p:cNvSpPr>
            <a:spLocks noChangeArrowheads="1"/>
          </p:cNvSpPr>
          <p:nvPr/>
        </p:nvSpPr>
        <p:spPr bwMode="auto">
          <a:xfrm>
            <a:off x="87914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1" name="Rectangle 39"/>
          <p:cNvSpPr>
            <a:spLocks noChangeArrowheads="1"/>
          </p:cNvSpPr>
          <p:nvPr/>
        </p:nvSpPr>
        <p:spPr bwMode="auto">
          <a:xfrm>
            <a:off x="8969248" y="27813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2" name="Oval 40"/>
          <p:cNvSpPr>
            <a:spLocks noChangeArrowheads="1"/>
          </p:cNvSpPr>
          <p:nvPr/>
        </p:nvSpPr>
        <p:spPr bwMode="auto">
          <a:xfrm>
            <a:off x="31272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83" name="Rectangle 41"/>
          <p:cNvSpPr>
            <a:spLocks noChangeArrowheads="1"/>
          </p:cNvSpPr>
          <p:nvPr/>
        </p:nvSpPr>
        <p:spPr bwMode="auto">
          <a:xfrm>
            <a:off x="34320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A</a:t>
            </a:r>
          </a:p>
        </p:txBody>
      </p:sp>
      <p:sp>
        <p:nvSpPr>
          <p:cNvPr id="87084" name="Rectangle 42"/>
          <p:cNvSpPr>
            <a:spLocks noChangeArrowheads="1"/>
          </p:cNvSpPr>
          <p:nvPr/>
        </p:nvSpPr>
        <p:spPr bwMode="auto">
          <a:xfrm>
            <a:off x="36098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B</a:t>
            </a:r>
          </a:p>
        </p:txBody>
      </p:sp>
      <p:sp>
        <p:nvSpPr>
          <p:cNvPr id="87085" name="Rectangle 43"/>
          <p:cNvSpPr>
            <a:spLocks noChangeArrowheads="1"/>
          </p:cNvSpPr>
          <p:nvPr/>
        </p:nvSpPr>
        <p:spPr bwMode="auto">
          <a:xfrm>
            <a:off x="37876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C</a:t>
            </a:r>
          </a:p>
        </p:txBody>
      </p:sp>
      <p:sp>
        <p:nvSpPr>
          <p:cNvPr id="87086" name="Rectangle 44"/>
          <p:cNvSpPr>
            <a:spLocks noChangeArrowheads="1"/>
          </p:cNvSpPr>
          <p:nvPr/>
        </p:nvSpPr>
        <p:spPr bwMode="auto">
          <a:xfrm>
            <a:off x="34320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7" name="Rectangle 45"/>
          <p:cNvSpPr>
            <a:spLocks noChangeArrowheads="1"/>
          </p:cNvSpPr>
          <p:nvPr/>
        </p:nvSpPr>
        <p:spPr bwMode="auto">
          <a:xfrm>
            <a:off x="36098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8" name="Rectangle 46"/>
          <p:cNvSpPr>
            <a:spLocks noChangeArrowheads="1"/>
          </p:cNvSpPr>
          <p:nvPr/>
        </p:nvSpPr>
        <p:spPr bwMode="auto">
          <a:xfrm>
            <a:off x="37876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89" name="Oval 47"/>
          <p:cNvSpPr>
            <a:spLocks noChangeArrowheads="1"/>
          </p:cNvSpPr>
          <p:nvPr/>
        </p:nvSpPr>
        <p:spPr bwMode="auto">
          <a:xfrm>
            <a:off x="44226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90" name="Rectangle 48"/>
          <p:cNvSpPr>
            <a:spLocks noChangeArrowheads="1"/>
          </p:cNvSpPr>
          <p:nvPr/>
        </p:nvSpPr>
        <p:spPr bwMode="auto">
          <a:xfrm>
            <a:off x="47274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D</a:t>
            </a:r>
          </a:p>
        </p:txBody>
      </p:sp>
      <p:sp>
        <p:nvSpPr>
          <p:cNvPr id="87091" name="Rectangle 49"/>
          <p:cNvSpPr>
            <a:spLocks noChangeArrowheads="1"/>
          </p:cNvSpPr>
          <p:nvPr/>
        </p:nvSpPr>
        <p:spPr bwMode="auto">
          <a:xfrm>
            <a:off x="49052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E</a:t>
            </a:r>
          </a:p>
        </p:txBody>
      </p:sp>
      <p:sp>
        <p:nvSpPr>
          <p:cNvPr id="87092" name="Rectangle 50"/>
          <p:cNvSpPr>
            <a:spLocks noChangeArrowheads="1"/>
          </p:cNvSpPr>
          <p:nvPr/>
        </p:nvSpPr>
        <p:spPr bwMode="auto">
          <a:xfrm>
            <a:off x="50830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F</a:t>
            </a:r>
          </a:p>
        </p:txBody>
      </p:sp>
      <p:sp>
        <p:nvSpPr>
          <p:cNvPr id="87093" name="Rectangle 51"/>
          <p:cNvSpPr>
            <a:spLocks noChangeArrowheads="1"/>
          </p:cNvSpPr>
          <p:nvPr/>
        </p:nvSpPr>
        <p:spPr bwMode="auto">
          <a:xfrm>
            <a:off x="47274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94" name="Rectangle 52"/>
          <p:cNvSpPr>
            <a:spLocks noChangeArrowheads="1"/>
          </p:cNvSpPr>
          <p:nvPr/>
        </p:nvSpPr>
        <p:spPr bwMode="auto">
          <a:xfrm>
            <a:off x="50830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095" name="Oval 53"/>
          <p:cNvSpPr>
            <a:spLocks noChangeArrowheads="1"/>
          </p:cNvSpPr>
          <p:nvPr/>
        </p:nvSpPr>
        <p:spPr bwMode="auto">
          <a:xfrm>
            <a:off x="57180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096" name="Rectangle 54"/>
          <p:cNvSpPr>
            <a:spLocks noChangeArrowheads="1"/>
          </p:cNvSpPr>
          <p:nvPr/>
        </p:nvSpPr>
        <p:spPr bwMode="auto">
          <a:xfrm>
            <a:off x="60228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G</a:t>
            </a:r>
          </a:p>
        </p:txBody>
      </p:sp>
      <p:sp>
        <p:nvSpPr>
          <p:cNvPr id="87097" name="Rectangle 55"/>
          <p:cNvSpPr>
            <a:spLocks noChangeArrowheads="1"/>
          </p:cNvSpPr>
          <p:nvPr/>
        </p:nvSpPr>
        <p:spPr bwMode="auto">
          <a:xfrm>
            <a:off x="62006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H</a:t>
            </a:r>
          </a:p>
        </p:txBody>
      </p:sp>
      <p:sp>
        <p:nvSpPr>
          <p:cNvPr id="87098" name="Rectangle 56"/>
          <p:cNvSpPr>
            <a:spLocks noChangeArrowheads="1"/>
          </p:cNvSpPr>
          <p:nvPr/>
        </p:nvSpPr>
        <p:spPr bwMode="auto">
          <a:xfrm>
            <a:off x="63784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I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22848" y="4076700"/>
            <a:ext cx="533400" cy="304800"/>
            <a:chOff x="3216" y="2016"/>
            <a:chExt cx="336" cy="192"/>
          </a:xfrm>
        </p:grpSpPr>
        <p:sp>
          <p:nvSpPr>
            <p:cNvPr id="87165" name="Rectangle 58"/>
            <p:cNvSpPr>
              <a:spLocks noChangeArrowheads="1"/>
            </p:cNvSpPr>
            <p:nvPr/>
          </p:nvSpPr>
          <p:spPr bwMode="auto">
            <a:xfrm>
              <a:off x="3216" y="2016"/>
              <a:ext cx="112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7166" name="Rectangle 59"/>
            <p:cNvSpPr>
              <a:spLocks noChangeArrowheads="1"/>
            </p:cNvSpPr>
            <p:nvPr/>
          </p:nvSpPr>
          <p:spPr bwMode="auto">
            <a:xfrm>
              <a:off x="3328" y="2016"/>
              <a:ext cx="112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sp>
          <p:nvSpPr>
            <p:cNvPr id="87167" name="Rectangle 60"/>
            <p:cNvSpPr>
              <a:spLocks noChangeArrowheads="1"/>
            </p:cNvSpPr>
            <p:nvPr/>
          </p:nvSpPr>
          <p:spPr bwMode="auto">
            <a:xfrm>
              <a:off x="3440" y="2016"/>
              <a:ext cx="112" cy="1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</p:grpSp>
      <p:sp>
        <p:nvSpPr>
          <p:cNvPr id="87100" name="Oval 61"/>
          <p:cNvSpPr>
            <a:spLocks noChangeArrowheads="1"/>
          </p:cNvSpPr>
          <p:nvPr/>
        </p:nvSpPr>
        <p:spPr bwMode="auto">
          <a:xfrm>
            <a:off x="70134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101" name="Rectangle 62"/>
          <p:cNvSpPr>
            <a:spLocks noChangeArrowheads="1"/>
          </p:cNvSpPr>
          <p:nvPr/>
        </p:nvSpPr>
        <p:spPr bwMode="auto">
          <a:xfrm>
            <a:off x="73182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J</a:t>
            </a:r>
          </a:p>
        </p:txBody>
      </p:sp>
      <p:sp>
        <p:nvSpPr>
          <p:cNvPr id="87102" name="Rectangle 63"/>
          <p:cNvSpPr>
            <a:spLocks noChangeArrowheads="1"/>
          </p:cNvSpPr>
          <p:nvPr/>
        </p:nvSpPr>
        <p:spPr bwMode="auto">
          <a:xfrm>
            <a:off x="74960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K</a:t>
            </a:r>
          </a:p>
        </p:txBody>
      </p:sp>
      <p:sp>
        <p:nvSpPr>
          <p:cNvPr id="87103" name="Rectangle 64"/>
          <p:cNvSpPr>
            <a:spLocks noChangeArrowheads="1"/>
          </p:cNvSpPr>
          <p:nvPr/>
        </p:nvSpPr>
        <p:spPr bwMode="auto">
          <a:xfrm>
            <a:off x="76738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L</a:t>
            </a:r>
          </a:p>
        </p:txBody>
      </p:sp>
      <p:sp>
        <p:nvSpPr>
          <p:cNvPr id="87104" name="Rectangle 65"/>
          <p:cNvSpPr>
            <a:spLocks noChangeArrowheads="1"/>
          </p:cNvSpPr>
          <p:nvPr/>
        </p:nvSpPr>
        <p:spPr bwMode="auto">
          <a:xfrm>
            <a:off x="73182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05" name="Rectangle 66"/>
          <p:cNvSpPr>
            <a:spLocks noChangeArrowheads="1"/>
          </p:cNvSpPr>
          <p:nvPr/>
        </p:nvSpPr>
        <p:spPr bwMode="auto">
          <a:xfrm>
            <a:off x="74960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06" name="Rectangle 67"/>
          <p:cNvSpPr>
            <a:spLocks noChangeArrowheads="1"/>
          </p:cNvSpPr>
          <p:nvPr/>
        </p:nvSpPr>
        <p:spPr bwMode="auto">
          <a:xfrm>
            <a:off x="76738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07" name="Oval 68"/>
          <p:cNvSpPr>
            <a:spLocks noChangeArrowheads="1"/>
          </p:cNvSpPr>
          <p:nvPr/>
        </p:nvSpPr>
        <p:spPr bwMode="auto">
          <a:xfrm>
            <a:off x="8308848" y="3467100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87108" name="Rectangle 69"/>
          <p:cNvSpPr>
            <a:spLocks noChangeArrowheads="1"/>
          </p:cNvSpPr>
          <p:nvPr/>
        </p:nvSpPr>
        <p:spPr bwMode="auto">
          <a:xfrm>
            <a:off x="86136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M</a:t>
            </a:r>
          </a:p>
        </p:txBody>
      </p:sp>
      <p:sp>
        <p:nvSpPr>
          <p:cNvPr id="87109" name="Rectangle 70"/>
          <p:cNvSpPr>
            <a:spLocks noChangeArrowheads="1"/>
          </p:cNvSpPr>
          <p:nvPr/>
        </p:nvSpPr>
        <p:spPr bwMode="auto">
          <a:xfrm>
            <a:off x="87914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N</a:t>
            </a:r>
          </a:p>
        </p:txBody>
      </p:sp>
      <p:sp>
        <p:nvSpPr>
          <p:cNvPr id="87110" name="Rectangle 71"/>
          <p:cNvSpPr>
            <a:spLocks noChangeArrowheads="1"/>
          </p:cNvSpPr>
          <p:nvPr/>
        </p:nvSpPr>
        <p:spPr bwMode="auto">
          <a:xfrm>
            <a:off x="8969248" y="3695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O</a:t>
            </a:r>
          </a:p>
        </p:txBody>
      </p:sp>
      <p:sp>
        <p:nvSpPr>
          <p:cNvPr id="87111" name="Rectangle 72"/>
          <p:cNvSpPr>
            <a:spLocks noChangeArrowheads="1"/>
          </p:cNvSpPr>
          <p:nvPr/>
        </p:nvSpPr>
        <p:spPr bwMode="auto">
          <a:xfrm>
            <a:off x="86136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12" name="Rectangle 73"/>
          <p:cNvSpPr>
            <a:spLocks noChangeArrowheads="1"/>
          </p:cNvSpPr>
          <p:nvPr/>
        </p:nvSpPr>
        <p:spPr bwMode="auto">
          <a:xfrm>
            <a:off x="87914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13" name="Rectangle 74"/>
          <p:cNvSpPr>
            <a:spLocks noChangeArrowheads="1"/>
          </p:cNvSpPr>
          <p:nvPr/>
        </p:nvSpPr>
        <p:spPr bwMode="auto">
          <a:xfrm>
            <a:off x="89692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87114" name="Rectangle 75"/>
          <p:cNvSpPr>
            <a:spLocks noChangeArrowheads="1"/>
          </p:cNvSpPr>
          <p:nvPr/>
        </p:nvSpPr>
        <p:spPr bwMode="auto">
          <a:xfrm>
            <a:off x="4905248" y="4076700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E84A94-8606-498E-BEA9-5A105F15B5E0}"/>
              </a:ext>
            </a:extLst>
          </p:cNvPr>
          <p:cNvGrpSpPr/>
          <p:nvPr/>
        </p:nvGrpSpPr>
        <p:grpSpPr>
          <a:xfrm>
            <a:off x="3529446" y="2545775"/>
            <a:ext cx="5181600" cy="276226"/>
            <a:chOff x="3529446" y="2545775"/>
            <a:chExt cx="5181600" cy="27622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BB8306-278B-4043-B59C-17CA1CA5EFE3}"/>
                </a:ext>
              </a:extLst>
            </p:cNvPr>
            <p:cNvGrpSpPr/>
            <p:nvPr/>
          </p:nvGrpSpPr>
          <p:grpSpPr>
            <a:xfrm>
              <a:off x="3529446" y="2709143"/>
              <a:ext cx="5181600" cy="12700"/>
              <a:chOff x="3232497" y="1898650"/>
              <a:chExt cx="5181600" cy="12700"/>
            </a:xfrm>
          </p:grpSpPr>
          <p:cxnSp>
            <p:nvCxnSpPr>
              <p:cNvPr id="87157" name="AutoShape 77"/>
              <p:cNvCxnSpPr>
                <a:cxnSpLocks noChangeShapeType="1"/>
                <a:stCxn id="87048" idx="2"/>
                <a:endCxn id="87055" idx="2"/>
              </p:cNvCxnSpPr>
              <p:nvPr/>
            </p:nvCxnSpPr>
            <p:spPr bwMode="auto">
              <a:xfrm rot="16200000" flipH="1">
                <a:off x="3873847" y="1257300"/>
                <a:ext cx="12700" cy="1295400"/>
              </a:xfrm>
              <a:prstGeom prst="curvedConnector3">
                <a:avLst>
                  <a:gd name="adj1" fmla="val 1800000"/>
                </a:avLst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158" name="AutoShape 78"/>
              <p:cNvCxnSpPr>
                <a:cxnSpLocks noChangeShapeType="1"/>
                <a:stCxn id="87055" idx="2"/>
                <a:endCxn id="87062" idx="2"/>
              </p:cNvCxnSpPr>
              <p:nvPr/>
            </p:nvCxnSpPr>
            <p:spPr bwMode="auto">
              <a:xfrm rot="16200000" flipH="1">
                <a:off x="5169247" y="1257300"/>
                <a:ext cx="12700" cy="1295400"/>
              </a:xfrm>
              <a:prstGeom prst="curvedConnector3">
                <a:avLst>
                  <a:gd name="adj1" fmla="val 1800000"/>
                </a:avLst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159" name="AutoShape 79"/>
              <p:cNvCxnSpPr>
                <a:cxnSpLocks noChangeShapeType="1"/>
                <a:stCxn id="87062" idx="2"/>
                <a:endCxn id="87069" idx="2"/>
              </p:cNvCxnSpPr>
              <p:nvPr/>
            </p:nvCxnSpPr>
            <p:spPr bwMode="auto">
              <a:xfrm rot="16200000" flipH="1">
                <a:off x="6464647" y="1257300"/>
                <a:ext cx="12700" cy="1295400"/>
              </a:xfrm>
              <a:prstGeom prst="curvedConnector3">
                <a:avLst>
                  <a:gd name="adj1" fmla="val 1800000"/>
                </a:avLst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160" name="AutoShape 80"/>
              <p:cNvCxnSpPr>
                <a:cxnSpLocks noChangeShapeType="1"/>
                <a:stCxn id="87069" idx="2"/>
                <a:endCxn id="87076" idx="2"/>
              </p:cNvCxnSpPr>
              <p:nvPr/>
            </p:nvCxnSpPr>
            <p:spPr bwMode="auto">
              <a:xfrm rot="16200000" flipH="1">
                <a:off x="7760047" y="1257300"/>
                <a:ext cx="12700" cy="1295400"/>
              </a:xfrm>
              <a:prstGeom prst="curvedConnector3">
                <a:avLst>
                  <a:gd name="adj1" fmla="val 1800000"/>
                </a:avLst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A9AC26-30A3-4C91-A121-A00611EE8D4E}"/>
                </a:ext>
              </a:extLst>
            </p:cNvPr>
            <p:cNvGrpSpPr/>
            <p:nvPr/>
          </p:nvGrpSpPr>
          <p:grpSpPr>
            <a:xfrm>
              <a:off x="4283422" y="2545775"/>
              <a:ext cx="4014788" cy="276226"/>
              <a:chOff x="4283422" y="2545775"/>
              <a:chExt cx="4014788" cy="276226"/>
            </a:xfrm>
          </p:grpSpPr>
          <p:sp>
            <p:nvSpPr>
              <p:cNvPr id="87161" name="Text Box 81"/>
              <p:cNvSpPr txBox="1">
                <a:spLocks noChangeArrowheads="1"/>
              </p:cNvSpPr>
              <p:nvPr/>
            </p:nvSpPr>
            <p:spPr bwMode="auto">
              <a:xfrm>
                <a:off x="4283422" y="2545775"/>
                <a:ext cx="128588" cy="2762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endParaRPr lang="de-DE">
                  <a:solidFill>
                    <a:srgbClr val="CC0000"/>
                  </a:solidFill>
                  <a:latin typeface="Arial" charset="0"/>
                </a:endParaRPr>
              </a:p>
            </p:txBody>
          </p:sp>
          <p:sp>
            <p:nvSpPr>
              <p:cNvPr id="87162" name="Text Box 82"/>
              <p:cNvSpPr txBox="1">
                <a:spLocks noChangeArrowheads="1"/>
              </p:cNvSpPr>
              <p:nvPr/>
            </p:nvSpPr>
            <p:spPr bwMode="auto">
              <a:xfrm>
                <a:off x="5578822" y="2545775"/>
                <a:ext cx="128588" cy="2762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endParaRPr lang="de-DE">
                  <a:solidFill>
                    <a:srgbClr val="CC0000"/>
                  </a:solidFill>
                  <a:latin typeface="Arial" charset="0"/>
                </a:endParaRPr>
              </a:p>
            </p:txBody>
          </p:sp>
          <p:sp>
            <p:nvSpPr>
              <p:cNvPr id="87163" name="Text Box 83"/>
              <p:cNvSpPr txBox="1">
                <a:spLocks noChangeArrowheads="1"/>
              </p:cNvSpPr>
              <p:nvPr/>
            </p:nvSpPr>
            <p:spPr bwMode="auto">
              <a:xfrm>
                <a:off x="6874222" y="2545775"/>
                <a:ext cx="128588" cy="2762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endParaRPr lang="de-DE">
                  <a:solidFill>
                    <a:srgbClr val="CC0000"/>
                  </a:solidFill>
                  <a:latin typeface="Arial" charset="0"/>
                </a:endParaRPr>
              </a:p>
            </p:txBody>
          </p:sp>
          <p:sp>
            <p:nvSpPr>
              <p:cNvPr id="87164" name="Text Box 84"/>
              <p:cNvSpPr txBox="1">
                <a:spLocks noChangeArrowheads="1"/>
              </p:cNvSpPr>
              <p:nvPr/>
            </p:nvSpPr>
            <p:spPr bwMode="auto">
              <a:xfrm>
                <a:off x="8169622" y="2545775"/>
                <a:ext cx="128588" cy="27622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endParaRPr lang="de-DE" dirty="0">
                  <a:solidFill>
                    <a:srgbClr val="CC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2746248" y="4076701"/>
            <a:ext cx="2159000" cy="1133476"/>
            <a:chOff x="1152" y="2016"/>
            <a:chExt cx="1360" cy="714"/>
          </a:xfrm>
        </p:grpSpPr>
        <p:sp>
          <p:nvSpPr>
            <p:cNvPr id="87154" name="Rectangle 86"/>
            <p:cNvSpPr>
              <a:spLocks noChangeArrowheads="1"/>
            </p:cNvSpPr>
            <p:nvPr/>
          </p:nvSpPr>
          <p:spPr bwMode="auto">
            <a:xfrm>
              <a:off x="2400" y="2016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latin typeface="Arial" charset="0"/>
              </a:endParaRPr>
            </a:p>
          </p:txBody>
        </p:sp>
        <p:sp>
          <p:nvSpPr>
            <p:cNvPr id="87155" name="Text Box 87"/>
            <p:cNvSpPr txBox="1">
              <a:spLocks noChangeArrowheads="1"/>
            </p:cNvSpPr>
            <p:nvPr/>
          </p:nvSpPr>
          <p:spPr bwMode="auto">
            <a:xfrm>
              <a:off x="1152" y="2496"/>
              <a:ext cx="979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 dirty="0">
                  <a:latin typeface="Arial" charset="0"/>
                </a:rPr>
                <a:t>A</a:t>
              </a:r>
              <a:r>
                <a:rPr lang="en-US" dirty="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dirty="0">
                  <a:latin typeface="Arial" charset="0"/>
                </a:rPr>
                <a:t>D</a:t>
              </a:r>
              <a:r>
                <a:rPr lang="en-US" dirty="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dirty="0">
                  <a:latin typeface="Arial" charset="0"/>
                </a:rPr>
                <a:t>G</a:t>
              </a:r>
              <a:r>
                <a:rPr lang="en-US" dirty="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dirty="0">
                  <a:latin typeface="Arial" charset="0"/>
                </a:rPr>
                <a:t>J</a:t>
              </a:r>
              <a:r>
                <a:rPr lang="en-US" dirty="0">
                  <a:solidFill>
                    <a:srgbClr val="CC0000"/>
                  </a:solidFill>
                  <a:latin typeface="Arial" charset="0"/>
                </a:rPr>
                <a:t>o</a:t>
              </a:r>
              <a:r>
                <a:rPr lang="de-DE" dirty="0">
                  <a:latin typeface="Arial" charset="0"/>
                </a:rPr>
                <a:t>M</a:t>
              </a:r>
            </a:p>
          </p:txBody>
        </p:sp>
        <p:sp>
          <p:nvSpPr>
            <p:cNvPr id="87156" name="Line 88"/>
            <p:cNvSpPr>
              <a:spLocks noChangeShapeType="1"/>
            </p:cNvSpPr>
            <p:nvPr/>
          </p:nvSpPr>
          <p:spPr bwMode="auto">
            <a:xfrm flipH="1">
              <a:off x="2112" y="2112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4879848" y="3771900"/>
            <a:ext cx="203200" cy="609600"/>
            <a:chOff x="2496" y="1824"/>
            <a:chExt cx="128" cy="384"/>
          </a:xfrm>
        </p:grpSpPr>
        <p:sp>
          <p:nvSpPr>
            <p:cNvPr id="87149" name="Rectangle 90"/>
            <p:cNvSpPr>
              <a:spLocks noChangeArrowheads="1"/>
            </p:cNvSpPr>
            <p:nvPr/>
          </p:nvSpPr>
          <p:spPr bwMode="auto">
            <a:xfrm>
              <a:off x="2512" y="2016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grpSp>
          <p:nvGrpSpPr>
            <p:cNvPr id="6" name="Group 91"/>
            <p:cNvGrpSpPr>
              <a:grpSpLocks/>
            </p:cNvGrpSpPr>
            <p:nvPr/>
          </p:nvGrpSpPr>
          <p:grpSpPr bwMode="auto">
            <a:xfrm>
              <a:off x="2496" y="1824"/>
              <a:ext cx="96" cy="192"/>
              <a:chOff x="2592" y="2592"/>
              <a:chExt cx="96" cy="192"/>
            </a:xfrm>
          </p:grpSpPr>
          <p:sp>
            <p:nvSpPr>
              <p:cNvPr id="87151" name="Line 92"/>
              <p:cNvSpPr>
                <a:spLocks noChangeShapeType="1"/>
              </p:cNvSpPr>
              <p:nvPr/>
            </p:nvSpPr>
            <p:spPr bwMode="auto">
              <a:xfrm>
                <a:off x="2592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52" name="Line 93"/>
              <p:cNvSpPr>
                <a:spLocks noChangeShapeType="1"/>
              </p:cNvSpPr>
              <p:nvPr/>
            </p:nvSpPr>
            <p:spPr bwMode="auto">
              <a:xfrm flipH="1">
                <a:off x="2640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53" name="Line 94"/>
              <p:cNvSpPr>
                <a:spLocks noChangeShapeType="1"/>
              </p:cNvSpPr>
              <p:nvPr/>
            </p:nvSpPr>
            <p:spPr bwMode="auto">
              <a:xfrm flipH="1">
                <a:off x="2640" y="259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5083048" y="3771900"/>
            <a:ext cx="177800" cy="609600"/>
            <a:chOff x="2624" y="1824"/>
            <a:chExt cx="112" cy="384"/>
          </a:xfrm>
        </p:grpSpPr>
        <p:sp>
          <p:nvSpPr>
            <p:cNvPr id="87144" name="Rectangle 96"/>
            <p:cNvSpPr>
              <a:spLocks noChangeArrowheads="1"/>
            </p:cNvSpPr>
            <p:nvPr/>
          </p:nvSpPr>
          <p:spPr bwMode="auto">
            <a:xfrm>
              <a:off x="2624" y="2016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pPr algn="ctr"/>
              <a:endParaRPr lang="en-US" sz="1600">
                <a:latin typeface="Arial" charset="0"/>
              </a:endParaRPr>
            </a:p>
          </p:txBody>
        </p:sp>
        <p:grpSp>
          <p:nvGrpSpPr>
            <p:cNvPr id="8" name="Group 97"/>
            <p:cNvGrpSpPr>
              <a:grpSpLocks/>
            </p:cNvGrpSpPr>
            <p:nvPr/>
          </p:nvGrpSpPr>
          <p:grpSpPr bwMode="auto">
            <a:xfrm>
              <a:off x="2640" y="1824"/>
              <a:ext cx="96" cy="192"/>
              <a:chOff x="2592" y="2592"/>
              <a:chExt cx="96" cy="192"/>
            </a:xfrm>
          </p:grpSpPr>
          <p:sp>
            <p:nvSpPr>
              <p:cNvPr id="87146" name="Line 98"/>
              <p:cNvSpPr>
                <a:spLocks noChangeShapeType="1"/>
              </p:cNvSpPr>
              <p:nvPr/>
            </p:nvSpPr>
            <p:spPr bwMode="auto">
              <a:xfrm>
                <a:off x="2592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7" name="Line 99"/>
              <p:cNvSpPr>
                <a:spLocks noChangeShapeType="1"/>
              </p:cNvSpPr>
              <p:nvPr/>
            </p:nvSpPr>
            <p:spPr bwMode="auto">
              <a:xfrm flipH="1">
                <a:off x="2640" y="264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8" name="Line 100"/>
              <p:cNvSpPr>
                <a:spLocks noChangeShapeType="1"/>
              </p:cNvSpPr>
              <p:nvPr/>
            </p:nvSpPr>
            <p:spPr bwMode="auto">
              <a:xfrm flipH="1">
                <a:off x="2640" y="259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119" name="Rectangle 101"/>
          <p:cNvSpPr>
            <a:spLocks noChangeArrowheads="1"/>
          </p:cNvSpPr>
          <p:nvPr/>
        </p:nvSpPr>
        <p:spPr bwMode="auto">
          <a:xfrm>
            <a:off x="9604248" y="4533900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7120" name="Line 102"/>
          <p:cNvSpPr>
            <a:spLocks noChangeShapeType="1"/>
          </p:cNvSpPr>
          <p:nvPr/>
        </p:nvSpPr>
        <p:spPr bwMode="auto">
          <a:xfrm>
            <a:off x="2974848" y="25527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7121" name="Line 103"/>
          <p:cNvSpPr>
            <a:spLocks noChangeShapeType="1"/>
          </p:cNvSpPr>
          <p:nvPr/>
        </p:nvSpPr>
        <p:spPr bwMode="auto">
          <a:xfrm>
            <a:off x="2974848" y="27813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87122" name="Text Box 104"/>
          <p:cNvSpPr txBox="1">
            <a:spLocks noChangeArrowheads="1"/>
          </p:cNvSpPr>
          <p:nvPr/>
        </p:nvSpPr>
        <p:spPr bwMode="auto">
          <a:xfrm>
            <a:off x="4571054" y="4612576"/>
            <a:ext cx="842195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root=1</a:t>
            </a:r>
          </a:p>
        </p:txBody>
      </p:sp>
      <p:sp>
        <p:nvSpPr>
          <p:cNvPr id="87123" name="Text Box 105"/>
          <p:cNvSpPr txBox="1">
            <a:spLocks noChangeArrowheads="1"/>
          </p:cNvSpPr>
          <p:nvPr/>
        </p:nvSpPr>
        <p:spPr bwMode="auto">
          <a:xfrm>
            <a:off x="2060448" y="3543301"/>
            <a:ext cx="762000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>
                <a:latin typeface="Arial" charset="0"/>
              </a:rPr>
              <a:t>after </a:t>
            </a:r>
          </a:p>
        </p:txBody>
      </p:sp>
      <p:sp>
        <p:nvSpPr>
          <p:cNvPr id="677994" name="Rectangle 106"/>
          <p:cNvSpPr>
            <a:spLocks noChangeArrowheads="1"/>
          </p:cNvSpPr>
          <p:nvPr/>
        </p:nvSpPr>
        <p:spPr bwMode="auto">
          <a:xfrm>
            <a:off x="9604248" y="45339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3889248" y="3009901"/>
            <a:ext cx="1830388" cy="1071563"/>
            <a:chOff x="1872" y="1488"/>
            <a:chExt cx="1153" cy="675"/>
          </a:xfrm>
        </p:grpSpPr>
        <p:grpSp>
          <p:nvGrpSpPr>
            <p:cNvPr id="10" name="Group 108"/>
            <p:cNvGrpSpPr>
              <a:grpSpLocks/>
            </p:cNvGrpSpPr>
            <p:nvPr/>
          </p:nvGrpSpPr>
          <p:grpSpPr bwMode="auto">
            <a:xfrm>
              <a:off x="1872" y="1488"/>
              <a:ext cx="1153" cy="675"/>
              <a:chOff x="1872" y="1344"/>
              <a:chExt cx="1153" cy="675"/>
            </a:xfrm>
          </p:grpSpPr>
          <p:sp>
            <p:nvSpPr>
              <p:cNvPr id="87140" name="Arc 109"/>
              <p:cNvSpPr>
                <a:spLocks/>
              </p:cNvSpPr>
              <p:nvPr/>
            </p:nvSpPr>
            <p:spPr bwMode="auto">
              <a:xfrm>
                <a:off x="1872" y="1344"/>
                <a:ext cx="577" cy="675"/>
              </a:xfrm>
              <a:custGeom>
                <a:avLst/>
                <a:gdLst>
                  <a:gd name="T0" fmla="*/ 98 w 21600"/>
                  <a:gd name="T1" fmla="*/ 0 h 21285"/>
                  <a:gd name="T2" fmla="*/ 577 w 21600"/>
                  <a:gd name="T3" fmla="*/ 675 h 21285"/>
                  <a:gd name="T4" fmla="*/ 0 w 21600"/>
                  <a:gd name="T5" fmla="*/ 675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1" name="Arc 110"/>
              <p:cNvSpPr>
                <a:spLocks/>
              </p:cNvSpPr>
              <p:nvPr/>
            </p:nvSpPr>
            <p:spPr bwMode="auto">
              <a:xfrm flipH="1">
                <a:off x="2448" y="1344"/>
                <a:ext cx="577" cy="675"/>
              </a:xfrm>
              <a:custGeom>
                <a:avLst/>
                <a:gdLst>
                  <a:gd name="T0" fmla="*/ 98 w 21600"/>
                  <a:gd name="T1" fmla="*/ 0 h 21285"/>
                  <a:gd name="T2" fmla="*/ 577 w 21600"/>
                  <a:gd name="T3" fmla="*/ 675 h 21285"/>
                  <a:gd name="T4" fmla="*/ 0 w 21600"/>
                  <a:gd name="T5" fmla="*/ 675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2" name="Line 111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43" name="Line 112"/>
              <p:cNvSpPr>
                <a:spLocks noChangeShapeType="1"/>
              </p:cNvSpPr>
              <p:nvPr/>
            </p:nvSpPr>
            <p:spPr bwMode="auto">
              <a:xfrm flipH="1">
                <a:off x="2448" y="187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13"/>
            <p:cNvGrpSpPr>
              <a:grpSpLocks/>
            </p:cNvGrpSpPr>
            <p:nvPr/>
          </p:nvGrpSpPr>
          <p:grpSpPr bwMode="auto">
            <a:xfrm>
              <a:off x="2112" y="1536"/>
              <a:ext cx="672" cy="624"/>
              <a:chOff x="2640" y="2784"/>
              <a:chExt cx="864" cy="675"/>
            </a:xfrm>
          </p:grpSpPr>
          <p:grpSp>
            <p:nvGrpSpPr>
              <p:cNvPr id="12" name="Group 114"/>
              <p:cNvGrpSpPr>
                <a:grpSpLocks/>
              </p:cNvGrpSpPr>
              <p:nvPr/>
            </p:nvGrpSpPr>
            <p:grpSpPr bwMode="auto">
              <a:xfrm>
                <a:off x="2640" y="2784"/>
                <a:ext cx="864" cy="675"/>
                <a:chOff x="2496" y="2784"/>
                <a:chExt cx="1153" cy="675"/>
              </a:xfrm>
            </p:grpSpPr>
            <p:sp>
              <p:nvSpPr>
                <p:cNvPr id="87138" name="Arc 115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39" name="Arc 116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17"/>
              <p:cNvGrpSpPr>
                <a:grpSpLocks/>
              </p:cNvGrpSpPr>
              <p:nvPr/>
            </p:nvGrpSpPr>
            <p:grpSpPr bwMode="auto">
              <a:xfrm>
                <a:off x="2784" y="2784"/>
                <a:ext cx="576" cy="675"/>
                <a:chOff x="2496" y="2784"/>
                <a:chExt cx="1153" cy="675"/>
              </a:xfrm>
            </p:grpSpPr>
            <p:sp>
              <p:nvSpPr>
                <p:cNvPr id="87136" name="Arc 118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37" name="Arc 119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20"/>
              <p:cNvGrpSpPr>
                <a:grpSpLocks/>
              </p:cNvGrpSpPr>
              <p:nvPr/>
            </p:nvGrpSpPr>
            <p:grpSpPr bwMode="auto">
              <a:xfrm>
                <a:off x="2928" y="2784"/>
                <a:ext cx="288" cy="675"/>
                <a:chOff x="2496" y="2784"/>
                <a:chExt cx="1153" cy="675"/>
              </a:xfrm>
            </p:grpSpPr>
            <p:sp>
              <p:nvSpPr>
                <p:cNvPr id="87134" name="Arc 121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35" name="Arc 122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23"/>
              <p:cNvGrpSpPr>
                <a:grpSpLocks/>
              </p:cNvGrpSpPr>
              <p:nvPr/>
            </p:nvGrpSpPr>
            <p:grpSpPr bwMode="auto">
              <a:xfrm>
                <a:off x="3024" y="2784"/>
                <a:ext cx="96" cy="675"/>
                <a:chOff x="2496" y="2784"/>
                <a:chExt cx="1153" cy="675"/>
              </a:xfrm>
            </p:grpSpPr>
            <p:sp>
              <p:nvSpPr>
                <p:cNvPr id="87132" name="Arc 124"/>
                <p:cNvSpPr>
                  <a:spLocks/>
                </p:cNvSpPr>
                <p:nvPr/>
              </p:nvSpPr>
              <p:spPr bwMode="auto">
                <a:xfrm>
                  <a:off x="2496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133" name="Arc 125"/>
                <p:cNvSpPr>
                  <a:spLocks/>
                </p:cNvSpPr>
                <p:nvPr/>
              </p:nvSpPr>
              <p:spPr bwMode="auto">
                <a:xfrm flipH="1">
                  <a:off x="3072" y="2784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28" name="Rectangle 127"/>
          <p:cNvSpPr/>
          <p:nvPr/>
        </p:nvSpPr>
        <p:spPr>
          <a:xfrm>
            <a:off x="117124" y="6607839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9230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4" name="Rectangle 14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Operation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2633-BCBC-4BDA-B40C-2A4BB9496D4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1518" name="Group 318"/>
          <p:cNvGraphicFramePr>
            <a:graphicFrameLocks noGrp="1"/>
          </p:cNvGraphicFramePr>
          <p:nvPr>
            <p:ph sz="quarter" idx="4294967295"/>
          </p:nvPr>
        </p:nvGraphicFramePr>
        <p:xfrm>
          <a:off x="2167128" y="2800731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520" name="Group 320"/>
          <p:cNvGraphicFramePr>
            <a:graphicFrameLocks noGrp="1"/>
          </p:cNvGraphicFramePr>
          <p:nvPr>
            <p:ph sz="quarter" idx="4294967295"/>
          </p:nvPr>
        </p:nvGraphicFramePr>
        <p:xfrm>
          <a:off x="5992368" y="2800731"/>
          <a:ext cx="4343400" cy="1981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80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522" name="Line 322"/>
          <p:cNvSpPr>
            <a:spLocks noChangeShapeType="1"/>
          </p:cNvSpPr>
          <p:nvPr/>
        </p:nvSpPr>
        <p:spPr bwMode="auto">
          <a:xfrm>
            <a:off x="4891314" y="3756279"/>
            <a:ext cx="805398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6" name="Text Box 336"/>
          <p:cNvSpPr txBox="1">
            <a:spLocks noChangeArrowheads="1"/>
          </p:cNvSpPr>
          <p:nvPr/>
        </p:nvSpPr>
        <p:spPr bwMode="auto">
          <a:xfrm>
            <a:off x="4777248" y="3361110"/>
            <a:ext cx="952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reduce</a:t>
            </a:r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 rot="16200000">
            <a:off x="1558626" y="3073265"/>
            <a:ext cx="684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ranks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1923662" y="3659886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76883" y="5714468"/>
            <a:ext cx="305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Assumptio</a:t>
            </a:r>
            <a:r>
              <a:rPr lang="en-US" dirty="0"/>
              <a:t>n: Rank 1 is the root</a:t>
            </a:r>
          </a:p>
        </p:txBody>
      </p:sp>
      <p:sp>
        <p:nvSpPr>
          <p:cNvPr id="16" name="Text Box 69"/>
          <p:cNvSpPr txBox="1">
            <a:spLocks noChangeArrowheads="1"/>
          </p:cNvSpPr>
          <p:nvPr/>
        </p:nvSpPr>
        <p:spPr bwMode="auto">
          <a:xfrm>
            <a:off x="2209800" y="2396990"/>
            <a:ext cx="1914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data (input buffer)</a:t>
            </a:r>
          </a:p>
        </p:txBody>
      </p:sp>
      <p:sp>
        <p:nvSpPr>
          <p:cNvPr id="17" name="Line 71"/>
          <p:cNvSpPr>
            <a:spLocks noChangeShapeType="1"/>
          </p:cNvSpPr>
          <p:nvPr/>
        </p:nvSpPr>
        <p:spPr bwMode="auto">
          <a:xfrm flipV="1">
            <a:off x="4114800" y="2621756"/>
            <a:ext cx="342900" cy="38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19800" y="2314047"/>
            <a:ext cx="3352800" cy="369332"/>
            <a:chOff x="990600" y="2362200"/>
            <a:chExt cx="3352800" cy="369332"/>
          </a:xfrm>
        </p:grpSpPr>
        <p:sp>
          <p:nvSpPr>
            <p:cNvPr id="19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20600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(output buffer)</a:t>
              </a: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29718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2260" y="6626127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29235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22" grpId="0" animBg="1"/>
      <p:bldP spid="515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CD97-8277-4563-975A-36E30C6B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Cartoon of the day</a:t>
            </a: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7497D-EE03-4785-AEDC-E197C97D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881EDA3-E4D0-4388-B55F-96A09DA235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[J. Chatfield]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881EDA3-E4D0-4388-B55F-96A09DA23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10FFEBC-74BA-4EAF-A600-BCEE3883DE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923965"/>
            <a:ext cx="4307032" cy="557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1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Example, </a:t>
            </a:r>
            <a:r>
              <a:rPr lang="en-US" sz="3200" dirty="0" err="1">
                <a:latin typeface="Consolas" panose="020B0609020204030204" pitchFamily="49" charset="0"/>
              </a:rPr>
              <a:t>MPI_Reduce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3049" name="Text Box 83"/>
          <p:cNvSpPr>
            <a:spLocks noGrp="1" noChangeArrowheads="1"/>
          </p:cNvSpPr>
          <p:nvPr>
            <p:ph type="body" idx="4294967295"/>
          </p:nvPr>
        </p:nvSpPr>
        <p:spPr>
          <a:xfrm>
            <a:off x="3191193" y="1423416"/>
            <a:ext cx="8726487" cy="555625"/>
          </a:xfrm>
          <a:noFill/>
        </p:spPr>
        <p:txBody>
          <a:bodyPr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solidFill>
                  <a:srgbClr val="FF2EFF"/>
                </a:solidFill>
                <a:latin typeface="Consolas" panose="020B0609020204030204" pitchFamily="49" charset="0"/>
              </a:rPr>
              <a:t>MPI_Reduce</a:t>
            </a:r>
            <a:r>
              <a:rPr lang="en-US" sz="1800" b="1" dirty="0">
                <a:latin typeface="Consolas" panose="020B0609020204030204" pitchFamily="49" charset="0"/>
              </a:rPr>
              <a:t>(sbuf,rbuf,6,MPI_INT,MPI_SUM,0,MPI_COMM_WORLD</a:t>
            </a:r>
            <a:r>
              <a:rPr lang="en-US" sz="1800" b="1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0878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5450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0022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34594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9166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373880" y="28045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1478280" y="2701354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r0</a:t>
            </a:r>
          </a:p>
        </p:txBody>
      </p:sp>
      <p:sp>
        <p:nvSpPr>
          <p:cNvPr id="43018" name="Rectangle 11"/>
          <p:cNvSpPr>
            <a:spLocks noChangeArrowheads="1"/>
          </p:cNvSpPr>
          <p:nvPr/>
        </p:nvSpPr>
        <p:spPr bwMode="auto">
          <a:xfrm>
            <a:off x="20878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25450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30022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34594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22" name="Rectangle 15"/>
          <p:cNvSpPr>
            <a:spLocks noChangeArrowheads="1"/>
          </p:cNvSpPr>
          <p:nvPr/>
        </p:nvSpPr>
        <p:spPr bwMode="auto">
          <a:xfrm>
            <a:off x="39166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3023" name="Rectangle 16"/>
          <p:cNvSpPr>
            <a:spLocks noChangeArrowheads="1"/>
          </p:cNvSpPr>
          <p:nvPr/>
        </p:nvSpPr>
        <p:spPr bwMode="auto">
          <a:xfrm>
            <a:off x="4373880" y="34903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3024" name="Text Box 17"/>
          <p:cNvSpPr txBox="1">
            <a:spLocks noChangeArrowheads="1"/>
          </p:cNvSpPr>
          <p:nvPr/>
        </p:nvSpPr>
        <p:spPr bwMode="auto">
          <a:xfrm>
            <a:off x="1478280" y="3387154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r1</a:t>
            </a:r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20878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3026" name="Rectangle 19"/>
          <p:cNvSpPr>
            <a:spLocks noChangeArrowheads="1"/>
          </p:cNvSpPr>
          <p:nvPr/>
        </p:nvSpPr>
        <p:spPr bwMode="auto">
          <a:xfrm>
            <a:off x="25450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027" name="Rectangle 20"/>
          <p:cNvSpPr>
            <a:spLocks noChangeArrowheads="1"/>
          </p:cNvSpPr>
          <p:nvPr/>
        </p:nvSpPr>
        <p:spPr bwMode="auto">
          <a:xfrm>
            <a:off x="30022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028" name="Rectangle 21"/>
          <p:cNvSpPr>
            <a:spLocks noChangeArrowheads="1"/>
          </p:cNvSpPr>
          <p:nvPr/>
        </p:nvSpPr>
        <p:spPr bwMode="auto">
          <a:xfrm>
            <a:off x="34594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3029" name="Rectangle 22"/>
          <p:cNvSpPr>
            <a:spLocks noChangeArrowheads="1"/>
          </p:cNvSpPr>
          <p:nvPr/>
        </p:nvSpPr>
        <p:spPr bwMode="auto">
          <a:xfrm>
            <a:off x="39166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030" name="Rectangle 23"/>
          <p:cNvSpPr>
            <a:spLocks noChangeArrowheads="1"/>
          </p:cNvSpPr>
          <p:nvPr/>
        </p:nvSpPr>
        <p:spPr bwMode="auto">
          <a:xfrm>
            <a:off x="4373880" y="40999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3031" name="Text Box 24"/>
          <p:cNvSpPr txBox="1">
            <a:spLocks noChangeArrowheads="1"/>
          </p:cNvSpPr>
          <p:nvPr/>
        </p:nvSpPr>
        <p:spPr bwMode="auto">
          <a:xfrm>
            <a:off x="1478280" y="3996754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r2</a:t>
            </a:r>
          </a:p>
        </p:txBody>
      </p:sp>
      <p:sp>
        <p:nvSpPr>
          <p:cNvPr id="43032" name="Rectangle 25"/>
          <p:cNvSpPr>
            <a:spLocks noChangeArrowheads="1"/>
          </p:cNvSpPr>
          <p:nvPr/>
        </p:nvSpPr>
        <p:spPr bwMode="auto">
          <a:xfrm>
            <a:off x="20878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33" name="Rectangle 26"/>
          <p:cNvSpPr>
            <a:spLocks noChangeArrowheads="1"/>
          </p:cNvSpPr>
          <p:nvPr/>
        </p:nvSpPr>
        <p:spPr bwMode="auto">
          <a:xfrm>
            <a:off x="25450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3034" name="Rectangle 27"/>
          <p:cNvSpPr>
            <a:spLocks noChangeArrowheads="1"/>
          </p:cNvSpPr>
          <p:nvPr/>
        </p:nvSpPr>
        <p:spPr bwMode="auto">
          <a:xfrm>
            <a:off x="30022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3035" name="Rectangle 28"/>
          <p:cNvSpPr>
            <a:spLocks noChangeArrowheads="1"/>
          </p:cNvSpPr>
          <p:nvPr/>
        </p:nvSpPr>
        <p:spPr bwMode="auto">
          <a:xfrm>
            <a:off x="34594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3036" name="Rectangle 29"/>
          <p:cNvSpPr>
            <a:spLocks noChangeArrowheads="1"/>
          </p:cNvSpPr>
          <p:nvPr/>
        </p:nvSpPr>
        <p:spPr bwMode="auto">
          <a:xfrm>
            <a:off x="39166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37" name="Rectangle 30"/>
          <p:cNvSpPr>
            <a:spLocks noChangeArrowheads="1"/>
          </p:cNvSpPr>
          <p:nvPr/>
        </p:nvSpPr>
        <p:spPr bwMode="auto">
          <a:xfrm>
            <a:off x="4373880" y="4785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38" name="Text Box 31"/>
          <p:cNvSpPr txBox="1">
            <a:spLocks noChangeArrowheads="1"/>
          </p:cNvSpPr>
          <p:nvPr/>
        </p:nvSpPr>
        <p:spPr bwMode="auto">
          <a:xfrm>
            <a:off x="1478280" y="4682554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r3</a:t>
            </a:r>
          </a:p>
        </p:txBody>
      </p:sp>
      <p:sp>
        <p:nvSpPr>
          <p:cNvPr id="43039" name="Rectangle 32"/>
          <p:cNvSpPr>
            <a:spLocks noChangeArrowheads="1"/>
          </p:cNvSpPr>
          <p:nvPr/>
        </p:nvSpPr>
        <p:spPr bwMode="auto">
          <a:xfrm>
            <a:off x="74218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3040" name="Rectangle 33"/>
          <p:cNvSpPr>
            <a:spLocks noChangeArrowheads="1"/>
          </p:cNvSpPr>
          <p:nvPr/>
        </p:nvSpPr>
        <p:spPr bwMode="auto">
          <a:xfrm>
            <a:off x="78790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43041" name="Rectangle 34"/>
          <p:cNvSpPr>
            <a:spLocks noChangeArrowheads="1"/>
          </p:cNvSpPr>
          <p:nvPr/>
        </p:nvSpPr>
        <p:spPr bwMode="auto">
          <a:xfrm>
            <a:off x="83362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43042" name="Rectangle 35"/>
          <p:cNvSpPr>
            <a:spLocks noChangeArrowheads="1"/>
          </p:cNvSpPr>
          <p:nvPr/>
        </p:nvSpPr>
        <p:spPr bwMode="auto">
          <a:xfrm>
            <a:off x="87934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3043" name="Rectangle 36"/>
          <p:cNvSpPr>
            <a:spLocks noChangeArrowheads="1"/>
          </p:cNvSpPr>
          <p:nvPr/>
        </p:nvSpPr>
        <p:spPr bwMode="auto">
          <a:xfrm>
            <a:off x="92506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3044" name="Rectangle 37"/>
          <p:cNvSpPr>
            <a:spLocks noChangeArrowheads="1"/>
          </p:cNvSpPr>
          <p:nvPr/>
        </p:nvSpPr>
        <p:spPr bwMode="auto">
          <a:xfrm>
            <a:off x="9707880" y="3642742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3045" name="Text Box 38"/>
          <p:cNvSpPr txBox="1">
            <a:spLocks noChangeArrowheads="1"/>
          </p:cNvSpPr>
          <p:nvPr/>
        </p:nvSpPr>
        <p:spPr bwMode="auto">
          <a:xfrm>
            <a:off x="6812280" y="353955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P0</a:t>
            </a:r>
          </a:p>
        </p:txBody>
      </p:sp>
      <p:sp>
        <p:nvSpPr>
          <p:cNvPr id="43046" name="AutoShape 61"/>
          <p:cNvSpPr>
            <a:spLocks noChangeArrowheads="1"/>
          </p:cNvSpPr>
          <p:nvPr/>
        </p:nvSpPr>
        <p:spPr bwMode="auto">
          <a:xfrm>
            <a:off x="5288280" y="3404616"/>
            <a:ext cx="13716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Text Box 62"/>
          <p:cNvSpPr txBox="1">
            <a:spLocks noChangeArrowheads="1"/>
          </p:cNvSpPr>
          <p:nvPr/>
        </p:nvSpPr>
        <p:spPr bwMode="auto">
          <a:xfrm>
            <a:off x="2798668" y="2354004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err="1">
                <a:latin typeface="Consolas" panose="020B0609020204030204" pitchFamily="49" charset="0"/>
              </a:rPr>
              <a:t>sbuf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3048" name="Text Box 63"/>
          <p:cNvSpPr txBox="1">
            <a:spLocks noChangeArrowheads="1"/>
          </p:cNvSpPr>
          <p:nvPr/>
        </p:nvSpPr>
        <p:spPr bwMode="auto">
          <a:xfrm>
            <a:off x="7843384" y="3235321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err="1">
                <a:latin typeface="Consolas" panose="020B0609020204030204" pitchFamily="49" charset="0"/>
              </a:rPr>
              <a:t>rbuf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1125" y="30980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51605" y="373060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28745" y="43875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6" name="AutoShape 61"/>
          <p:cNvSpPr>
            <a:spLocks noChangeArrowheads="1"/>
          </p:cNvSpPr>
          <p:nvPr/>
        </p:nvSpPr>
        <p:spPr bwMode="auto">
          <a:xfrm rot="5400000">
            <a:off x="1935480" y="5263262"/>
            <a:ext cx="685800" cy="19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074928" y="5766816"/>
            <a:ext cx="424027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98954" y="5971497"/>
            <a:ext cx="511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612380" y="3935291"/>
            <a:ext cx="0" cy="2036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3" idx="3"/>
          </p:cNvCxnSpPr>
          <p:nvPr/>
        </p:nvCxnSpPr>
        <p:spPr>
          <a:xfrm rot="10800000" flipV="1">
            <a:off x="2421208" y="1888236"/>
            <a:ext cx="6128433" cy="1394460"/>
          </a:xfrm>
          <a:prstGeom prst="bentConnector3">
            <a:avLst>
              <a:gd name="adj1" fmla="val 92"/>
            </a:avLst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860036" y="1746504"/>
            <a:ext cx="1837944" cy="996696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3047" idx="3"/>
          </p:cNvCxnSpPr>
          <p:nvPr/>
        </p:nvCxnSpPr>
        <p:spPr>
          <a:xfrm flipH="1">
            <a:off x="3547591" y="1699763"/>
            <a:ext cx="2021150" cy="854296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219950" y="1688584"/>
            <a:ext cx="1764030" cy="1940384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6405489" y="1726705"/>
            <a:ext cx="1437895" cy="1735613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519F8F-D6AB-4112-B213-A9FBFD7A3FCD}"/>
              </a:ext>
            </a:extLst>
          </p:cNvPr>
          <p:cNvSpPr/>
          <p:nvPr/>
        </p:nvSpPr>
        <p:spPr>
          <a:xfrm>
            <a:off x="5326778" y="2351185"/>
            <a:ext cx="1039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# entries in </a:t>
            </a:r>
            <a:br>
              <a:rPr lang="en-US" sz="1400" dirty="0"/>
            </a:br>
            <a:r>
              <a:rPr lang="en-US" sz="1400" dirty="0"/>
              <a:t>each rank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F79183-8222-4531-BC31-C9494FBF0BD3}"/>
              </a:ext>
            </a:extLst>
          </p:cNvPr>
          <p:cNvSpPr/>
          <p:nvPr/>
        </p:nvSpPr>
        <p:spPr>
          <a:xfrm>
            <a:off x="7079478" y="2188989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output</a:t>
            </a:r>
          </a:p>
          <a:p>
            <a:r>
              <a:rPr lang="en-US" sz="1400" dirty="0"/>
              <a:t>buffer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4D06A1-5238-4ED6-88E1-149EFBFED51F}"/>
              </a:ext>
            </a:extLst>
          </p:cNvPr>
          <p:cNvSpPr/>
          <p:nvPr/>
        </p:nvSpPr>
        <p:spPr>
          <a:xfrm>
            <a:off x="8750736" y="1776238"/>
            <a:ext cx="2400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root (where result is reported)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0A53A9-29EF-4EDE-99D0-A70EDD12A519}"/>
              </a:ext>
            </a:extLst>
          </p:cNvPr>
          <p:cNvCxnSpPr>
            <a:cxnSpLocks/>
          </p:cNvCxnSpPr>
          <p:nvPr/>
        </p:nvCxnSpPr>
        <p:spPr>
          <a:xfrm>
            <a:off x="1420087" y="2218611"/>
            <a:ext cx="196702" cy="523220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2">
            <a:extLst>
              <a:ext uri="{FF2B5EF4-FFF2-40B4-BE49-F238E27FC236}">
                <a16:creationId xmlns:a16="http://schemas.microsoft.com/office/drawing/2014/main" id="{F0B2D571-56BD-4BA7-97AF-EA96156E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57" y="1962893"/>
            <a:ext cx="506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  <a:cs typeface="+mn-cs"/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301619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416" y="2915412"/>
            <a:ext cx="8839200" cy="300513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/>
              <a:t>   (address of send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OUT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sz="2400" dirty="0"/>
              <a:t>     (address of receive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dirty="0"/>
              <a:t>        (number of elements in send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/>
              <a:t>  (data type of elements in send buffer)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400" dirty="0"/>
              <a:t>                (reduce operation)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400" dirty="0"/>
              <a:t>           (rank of root process)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/>
              <a:t>           (communicator)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7724" y="2057401"/>
            <a:ext cx="12073466" cy="323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770063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sndbuf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rcvbuf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op,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root, </a:t>
            </a:r>
            <a:r>
              <a:rPr lang="en-US" sz="15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5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24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444" y="1472635"/>
            <a:ext cx="7935912" cy="339191"/>
          </a:xfrm>
          <a:prstGeom prst="rect">
            <a:avLst/>
          </a:prstGeom>
          <a:ln>
            <a:noFill/>
          </a:ln>
        </p:spPr>
        <p:txBody>
          <a:bodyPr vert="horz" lIns="36000" tIns="36000" rIns="3600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dirty="0"/>
              <a:t>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288820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MPI Example: computing an integral (approximating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t="-3704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89D0-BEA7-417C-994E-DF0FA6C3959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Pi_appr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2209800"/>
            <a:ext cx="3486726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41576" y="4035864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Numerical Integration: Midpoint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2393" y="1502708"/>
                <a:ext cx="3347263" cy="92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393" y="1502708"/>
                <a:ext cx="3347263" cy="926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19301" y="4495800"/>
                <a:ext cx="3753913" cy="1812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1" y="4495800"/>
                <a:ext cx="3753913" cy="1812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794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_approx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5665" y="1537906"/>
            <a:ext cx="3902363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441" y="2209800"/>
                <a:ext cx="7860224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dirty="0"/>
                  <a:t>For sake of this discussion, assume 4 MPI processes (rank 0 through 3)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dirty="0"/>
                  <a:t>In the picture, as an example, interval [0,1] split into n=13 sub-intervals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dirty="0"/>
                  <a:t>Sub-intervals are assigned to ranks in a  round-robin manner</a:t>
                </a:r>
              </a:p>
              <a:p>
                <a:pPr marL="692150" lvl="1" indent="-347663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dirty="0"/>
                  <a:t>Rank 0: handles sub-intervals 1,5,9,13</a:t>
                </a:r>
              </a:p>
              <a:p>
                <a:pPr marL="692150" lvl="1" indent="-347663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dirty="0"/>
                  <a:t>Rank 1: handles sub-intervals 2,6,10</a:t>
                </a:r>
              </a:p>
              <a:p>
                <a:pPr marL="692150" lvl="1" indent="-347663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dirty="0"/>
                  <a:t>Rank 2: handles sub-intervals 3,7,11</a:t>
                </a:r>
              </a:p>
              <a:p>
                <a:pPr marL="692150" lvl="1" indent="-347663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dirty="0"/>
                  <a:t>Rank 3: handles sub-intervals 4,8,12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dirty="0"/>
                  <a:t>Each rank computes the area in its associated sub-intervals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</a:pPr>
                <a:r>
                  <a:rPr lang="en-US" sz="2000" b="1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MPI_Reduce</a:t>
                </a:r>
                <a:r>
                  <a:rPr lang="en-US" sz="2000" dirty="0"/>
                  <a:t> is used to sum the areas computed by each rank yielding final approximation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000" dirty="0">
                  <a:latin typeface="cmmi1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1" y="2209800"/>
                <a:ext cx="7860224" cy="3293209"/>
              </a:xfrm>
              <a:prstGeom prst="rect">
                <a:avLst/>
              </a:prstGeom>
              <a:blipFill>
                <a:blip r:embed="rId4"/>
                <a:stretch>
                  <a:fillRect l="-155" t="-1111" r="-85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MPI Example: computing an integral (approximating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dirty="0"/>
                  <a:t>)</a:t>
                </a:r>
                <a:endParaRPr lang="en-US" dirty="0">
                  <a:latin typeface="cmmi10"/>
                </a:endParaRPr>
              </a:p>
            </p:txBody>
          </p:sp>
        </mc:Choice>
        <mc:Fallback xmlns="">
          <p:sp>
            <p:nvSpPr>
              <p:cNvPr id="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1500" t="-296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89D0-BEA7-417C-994E-DF0FA6C3959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834" y="6642556"/>
            <a:ext cx="6559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[T. </a:t>
            </a:r>
            <a:r>
              <a:rPr lang="en-US" sz="800" dirty="0" err="1"/>
              <a:t>Heyn</a:t>
            </a:r>
            <a:r>
              <a:rPr lang="en-US" sz="800" dirty="0"/>
              <a:t>]→</a:t>
            </a:r>
          </a:p>
        </p:txBody>
      </p:sp>
    </p:spTree>
    <p:extLst>
      <p:ext uri="{BB962C8B-B14F-4D97-AF65-F5344CB8AC3E}">
        <p14:creationId xmlns:p14="http://schemas.microsoft.com/office/powerpoint/2010/main" val="113979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MPI Example: computing an integral (approximating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dirty="0"/>
                  <a:t>)</a:t>
                </a:r>
                <a:endParaRPr lang="en-US" dirty="0">
                  <a:latin typeface="cmmi1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t="-296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89D0-BEA7-417C-994E-DF0FA6C3959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604" y="1035392"/>
            <a:ext cx="1143457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math.h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600" b="1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[])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n, rank, size, i;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PI25DT = 3.141592653589793238462643;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mypi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pi, h, sum, x;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processor_name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[MPI_MAX_PROCESSOR_NAME];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namelen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,&amp;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MPI_COMM_WORLD,&amp;size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MPI_COMM_WORLD,&amp;rank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MPI_Get_processor_name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processor_name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namelen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"Hello from process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rank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 of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size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 on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processor_name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47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MPI Example: computing an integral (approximating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0" t="-3704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89D0-BEA7-417C-994E-DF0FA6C3959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81" y="878012"/>
            <a:ext cx="11408569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if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(rank == 0) { 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if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&lt;2 ||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&gt;2)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n=0;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n=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[1]);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MPI_Bcast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(&amp;n, 1, MPI_INT, 0, MPI_COMM_WORLD);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(n&gt;0) {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h = 1.0 / (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n;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sum = 0.0; </a:t>
            </a:r>
          </a:p>
          <a:p>
            <a:r>
              <a:rPr lang="nn-NO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(i = rank + 1; i &lt;= n; </a:t>
            </a:r>
            <a:r>
              <a:rPr lang="nn-NO" sz="1600" b="1" u="sng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 += size</a:t>
            </a:r>
            <a:r>
              <a:rPr lang="nn-NO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x = h * ((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)i - 0.5);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sum += (4.0 / (1.0 + x*x));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mypi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h * sum;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mypi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&amp;pi, 1, MPI_DOUBLE, MPI_SUM, 0, MPI_COMM_WORLD);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(rank == 0)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"pi is approximately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pi &lt;&lt; </a:t>
            </a:r>
            <a:r>
              <a:rPr lang="en-US" sz="1600" b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", Error is "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fabs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(pi - PI25DT) &lt;&lt;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366310" y="4155461"/>
            <a:ext cx="185389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Root process, it ends up storing the result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3267" y="6019627"/>
            <a:ext cx="152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Partial contribution of “this”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0961" y="6013869"/>
            <a:ext cx="210491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Where the reduce operation stores the 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1090" y="2750554"/>
            <a:ext cx="142271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Data type we are moving around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2714" y="2136936"/>
            <a:ext cx="2190945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How many instances of this data type are moved around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72300" y="3514786"/>
            <a:ext cx="17145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cs typeface="Times New Roman" pitchFamily="18" charset="0"/>
              </a:rPr>
              <a:t>Reduce through a “sum” operation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5873673" y="3745619"/>
            <a:ext cx="1098627" cy="1359209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</p:cNvCxnSpPr>
          <p:nvPr/>
        </p:nvCxnSpPr>
        <p:spPr>
          <a:xfrm flipH="1">
            <a:off x="6422986" y="4386294"/>
            <a:ext cx="943324" cy="74515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4619993" y="3212219"/>
            <a:ext cx="2212452" cy="186460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</p:cNvCxnSpPr>
          <p:nvPr/>
        </p:nvCxnSpPr>
        <p:spPr>
          <a:xfrm flipH="1" flipV="1">
            <a:off x="2837568" y="5309399"/>
            <a:ext cx="647699" cy="710228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flipH="1" flipV="1">
            <a:off x="3406568" y="5330695"/>
            <a:ext cx="1374393" cy="914007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</p:cNvCxnSpPr>
          <p:nvPr/>
        </p:nvCxnSpPr>
        <p:spPr>
          <a:xfrm flipH="1">
            <a:off x="3731125" y="2598601"/>
            <a:ext cx="2017062" cy="247822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Output [uses 8 ranks to compute integral]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32" y="2197609"/>
            <a:ext cx="6249924" cy="28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1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057400" y="51054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MPI_Allreduce</a:t>
            </a:r>
            <a:r>
              <a:rPr lang="en-US" b="1" dirty="0">
                <a:latin typeface="Consolas" panose="020B0609020204030204" pitchFamily="49" charset="0"/>
              </a:rPr>
              <a:t>(x, r, 10, MPI_INT, MPI_MAX, MPI_COMM_WORLD)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057400" y="35814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MPI_Reduce</a:t>
            </a:r>
            <a:r>
              <a:rPr lang="en-US" b="1" dirty="0">
                <a:latin typeface="Consolas" panose="020B0609020204030204" pitchFamily="49" charset="0"/>
              </a:rPr>
              <a:t>(x, r, 10, MPI_INT, MPI_MAX, 0, MPI_COMM_WORLD)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MPI_Reduce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MPI_Allreduce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349" y="1600200"/>
            <a:ext cx="11693652" cy="18973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dirty="0"/>
              <a:t>: result is collected by the root only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operation is applied element-wise for each element of the input arrays on each processor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MPI_Allreduce</a:t>
            </a:r>
            <a:r>
              <a:rPr lang="en-US" dirty="0"/>
              <a:t>: result is sent out to all ranks in the communicator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114800" y="5040868"/>
            <a:ext cx="1355436" cy="369332"/>
          </a:xfrm>
          <a:prstGeom prst="rect">
            <a:avLst/>
          </a:prstGeom>
          <a:solidFill>
            <a:schemeClr val="folHlink">
              <a:alpha val="21176"/>
            </a:scheme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output array</a:t>
            </a:r>
          </a:p>
        </p:txBody>
      </p:sp>
      <p:cxnSp>
        <p:nvCxnSpPr>
          <p:cNvPr id="41991" name="AutoShape 7"/>
          <p:cNvCxnSpPr>
            <a:cxnSpLocks noChangeShapeType="1"/>
            <a:stCxn id="38" idx="2"/>
            <a:endCxn id="41989" idx="0"/>
          </p:cNvCxnSpPr>
          <p:nvPr/>
        </p:nvCxnSpPr>
        <p:spPr bwMode="auto">
          <a:xfrm>
            <a:off x="4020678" y="4587168"/>
            <a:ext cx="771840" cy="4537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667000" y="5040868"/>
            <a:ext cx="1209562" cy="369332"/>
          </a:xfrm>
          <a:prstGeom prst="rect">
            <a:avLst/>
          </a:prstGeom>
          <a:solidFill>
            <a:schemeClr val="folHlink">
              <a:alpha val="21176"/>
            </a:scheme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input array</a:t>
            </a:r>
          </a:p>
        </p:txBody>
      </p:sp>
      <p:cxnSp>
        <p:nvCxnSpPr>
          <p:cNvPr id="41994" name="AutoShape 10"/>
          <p:cNvCxnSpPr>
            <a:cxnSpLocks noChangeShapeType="1"/>
            <a:stCxn id="37" idx="2"/>
            <a:endCxn id="41992" idx="0"/>
          </p:cNvCxnSpPr>
          <p:nvPr/>
        </p:nvCxnSpPr>
        <p:spPr bwMode="auto">
          <a:xfrm flipH="1">
            <a:off x="3271782" y="4587168"/>
            <a:ext cx="322939" cy="4537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715001" y="5040868"/>
            <a:ext cx="1058495" cy="369332"/>
          </a:xfrm>
          <a:prstGeom prst="rect">
            <a:avLst/>
          </a:prstGeom>
          <a:solidFill>
            <a:schemeClr val="folHlink">
              <a:alpha val="21176"/>
            </a:schemeClr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array size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4245551" y="4206168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7" name="AutoShape 13"/>
          <p:cNvCxnSpPr>
            <a:cxnSpLocks noChangeShapeType="1"/>
            <a:stCxn id="41996" idx="2"/>
            <a:endCxn id="41995" idx="0"/>
          </p:cNvCxnSpPr>
          <p:nvPr/>
        </p:nvCxnSpPr>
        <p:spPr bwMode="auto">
          <a:xfrm>
            <a:off x="4464626" y="4587168"/>
            <a:ext cx="1779623" cy="4537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646692" y="5040868"/>
            <a:ext cx="582211" cy="369332"/>
          </a:xfrm>
          <a:prstGeom prst="rect">
            <a:avLst/>
          </a:prstGeom>
          <a:solidFill>
            <a:srgbClr val="00B228">
              <a:alpha val="21176"/>
            </a:srgbClr>
          </a:solidFill>
          <a:ln w="28575">
            <a:solidFill>
              <a:srgbClr val="00B228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root</a:t>
            </a:r>
          </a:p>
        </p:txBody>
      </p:sp>
      <p:cxnSp>
        <p:nvCxnSpPr>
          <p:cNvPr id="42000" name="AutoShape 16"/>
          <p:cNvCxnSpPr>
            <a:cxnSpLocks noChangeShapeType="1"/>
            <a:stCxn id="40" idx="2"/>
            <a:endCxn id="41998" idx="0"/>
          </p:cNvCxnSpPr>
          <p:nvPr/>
        </p:nvCxnSpPr>
        <p:spPr bwMode="auto">
          <a:xfrm>
            <a:off x="7119015" y="4597332"/>
            <a:ext cx="818782" cy="443536"/>
          </a:xfrm>
          <a:prstGeom prst="straightConnector1">
            <a:avLst/>
          </a:prstGeom>
          <a:noFill/>
          <a:ln w="25400">
            <a:solidFill>
              <a:srgbClr val="00B2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44" idx="0"/>
            <a:endCxn id="41992" idx="2"/>
          </p:cNvCxnSpPr>
          <p:nvPr/>
        </p:nvCxnSpPr>
        <p:spPr bwMode="auto">
          <a:xfrm flipH="1" flipV="1">
            <a:off x="3271781" y="5410200"/>
            <a:ext cx="681094" cy="3429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45" idx="0"/>
            <a:endCxn id="41989" idx="2"/>
          </p:cNvCxnSpPr>
          <p:nvPr/>
        </p:nvCxnSpPr>
        <p:spPr bwMode="auto">
          <a:xfrm flipV="1">
            <a:off x="4378834" y="5410200"/>
            <a:ext cx="413685" cy="3429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43" idx="0"/>
            <a:endCxn id="41995" idx="2"/>
          </p:cNvCxnSpPr>
          <p:nvPr/>
        </p:nvCxnSpPr>
        <p:spPr bwMode="auto">
          <a:xfrm flipV="1">
            <a:off x="4822780" y="5410200"/>
            <a:ext cx="1421468" cy="34290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38307" y="6582489"/>
            <a:ext cx="12490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sz="1000" dirty="0"/>
              <a:t>Credit: Allan </a:t>
            </a:r>
            <a:r>
              <a:rPr lang="en-US" sz="1000" dirty="0" err="1"/>
              <a:t>Snavely</a:t>
            </a:r>
            <a:endParaRPr lang="en-US" sz="1000" dirty="0"/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3375646" y="4206168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3801604" y="4206168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6899941" y="4216332"/>
            <a:ext cx="438149" cy="3810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603706" y="5753100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3733801" y="5753100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4159759" y="5753100"/>
            <a:ext cx="438149" cy="381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1" grpId="0"/>
      <p:bldP spid="41989" grpId="0" animBg="1"/>
      <p:bldP spid="41992" grpId="0" animBg="1"/>
      <p:bldP spid="41995" grpId="0" animBg="1"/>
      <p:bldP spid="41996" grpId="0" animBg="1"/>
      <p:bldP spid="41998" grpId="0" animBg="1"/>
      <p:bldP spid="37" grpId="0" animBg="1"/>
      <p:bldP spid="38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4" name="Rectangle 14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MPI_Allreduce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graphicFrame>
        <p:nvGraphicFramePr>
          <p:cNvPr id="51521" name="Group 321"/>
          <p:cNvGraphicFramePr>
            <a:graphicFrameLocks noGrp="1"/>
          </p:cNvGraphicFramePr>
          <p:nvPr>
            <p:ph sz="quarter" idx="4294967295"/>
          </p:nvPr>
        </p:nvGraphicFramePr>
        <p:xfrm>
          <a:off x="6274894" y="3360186"/>
          <a:ext cx="4343400" cy="1981200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519" name="Group 319"/>
          <p:cNvGraphicFramePr>
            <a:graphicFrameLocks noGrp="1"/>
          </p:cNvGraphicFramePr>
          <p:nvPr>
            <p:ph sz="quarter" idx="4294967295"/>
          </p:nvPr>
        </p:nvGraphicFramePr>
        <p:xfrm>
          <a:off x="2499946" y="3360186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535" name="Line 335"/>
          <p:cNvSpPr>
            <a:spLocks noChangeShapeType="1"/>
          </p:cNvSpPr>
          <p:nvPr/>
        </p:nvSpPr>
        <p:spPr bwMode="auto">
          <a:xfrm>
            <a:off x="5263466" y="4446798"/>
            <a:ext cx="609600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7" name="Text Box 337"/>
          <p:cNvSpPr txBox="1">
            <a:spLocks noChangeArrowheads="1"/>
          </p:cNvSpPr>
          <p:nvPr/>
        </p:nvSpPr>
        <p:spPr bwMode="auto">
          <a:xfrm>
            <a:off x="5034867" y="3968262"/>
            <a:ext cx="1089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/>
              <a:t>Allreduce</a:t>
            </a:r>
            <a:endParaRPr lang="en-US" b="1" dirty="0"/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 rot="16200000">
            <a:off x="1918078" y="3665831"/>
            <a:ext cx="684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ranks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2264782" y="4269506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832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469966" y="2839656"/>
            <a:ext cx="2895600" cy="369332"/>
            <a:chOff x="990600" y="2362200"/>
            <a:chExt cx="2895600" cy="369332"/>
          </a:xfrm>
        </p:grpSpPr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13659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(buffer)</a:t>
              </a: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3766" y="2859052"/>
            <a:ext cx="2451100" cy="369332"/>
            <a:chOff x="990600" y="2362200"/>
            <a:chExt cx="2451100" cy="369332"/>
          </a:xfrm>
        </p:grpSpPr>
        <p:sp>
          <p:nvSpPr>
            <p:cNvPr id="20" name="Text Box 69"/>
            <p:cNvSpPr txBox="1">
              <a:spLocks noChangeArrowheads="1"/>
            </p:cNvSpPr>
            <p:nvPr/>
          </p:nvSpPr>
          <p:spPr bwMode="auto">
            <a:xfrm>
              <a:off x="990600" y="2362200"/>
              <a:ext cx="13659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(buffer)</a:t>
              </a: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927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4779" y="886016"/>
            <a:ext cx="3562303" cy="1329051"/>
            <a:chOff x="8367771" y="5020893"/>
            <a:chExt cx="3562303" cy="13290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7771" y="5282503"/>
              <a:ext cx="3562303" cy="106744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367771" y="5020893"/>
              <a:ext cx="198002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Here’s what </a:t>
              </a:r>
              <a:r>
                <a:rPr lang="en-US" sz="1100" dirty="0" err="1">
                  <a:latin typeface="Consolas" panose="020B0609020204030204" pitchFamily="49" charset="0"/>
                </a:rPr>
                <a:t>MPI_Reduce</a:t>
              </a:r>
              <a:r>
                <a:rPr lang="en-US" sz="1100" dirty="0"/>
                <a:t> does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5" grpId="0" animBg="1"/>
      <p:bldP spid="515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MPI_Allreduce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7904" y="3003762"/>
            <a:ext cx="8763000" cy="2852738"/>
          </a:xfrm>
        </p:spPr>
        <p:txBody>
          <a:bodyPr/>
          <a:lstStyle/>
          <a:p>
            <a:pPr lvl="1"/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2400" dirty="0"/>
              <a:t>    (address of send buffer)</a:t>
            </a:r>
          </a:p>
          <a:p>
            <a:pPr lvl="1"/>
            <a:r>
              <a:rPr lang="en-US" sz="2400" dirty="0"/>
              <a:t>OUT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2400" dirty="0"/>
              <a:t>    (address of receive buffer)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dirty="0"/>
              <a:t>         (number of elements in </a:t>
            </a:r>
            <a:r>
              <a:rPr lang="en-US" sz="2400" u="sng" dirty="0"/>
              <a:t>send</a:t>
            </a:r>
            <a:r>
              <a:rPr lang="en-US" sz="2400" dirty="0"/>
              <a:t> buffer)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/>
              <a:t>  (data type of elements in send buffer)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400" dirty="0"/>
              <a:t>                (reduce operation)</a:t>
            </a:r>
          </a:p>
          <a:p>
            <a:pPr lvl="1"/>
            <a:r>
              <a:rPr lang="en-US" sz="2400" dirty="0"/>
              <a:t>IN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cmm</a:t>
            </a:r>
            <a:r>
              <a:rPr lang="en-US" sz="2400" dirty="0"/>
              <a:t>              (communicator)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92" y="1999566"/>
            <a:ext cx="1208379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2395538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MPI_Allreduce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op,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cmm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5444" y="1472635"/>
            <a:ext cx="7935912" cy="288728"/>
          </a:xfrm>
          <a:prstGeom prst="rect">
            <a:avLst/>
          </a:prstGeom>
          <a:ln>
            <a:noFill/>
          </a:ln>
        </p:spPr>
        <p:txBody>
          <a:bodyPr vert="horz" lIns="36000" tIns="36000" rIns="3600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2000" dirty="0"/>
              <a:t>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22823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76B76-D309-457C-8093-2FAC57B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CD130-1752-4F05-AA89-9001D2AB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Is BBC recording on?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my internet connection goes down, I’ll email from my phone to provide more information – go/no-go, next step,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1B91E-5E75-4C3F-B884-349EE03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889126" y="5746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2107" y="1673353"/>
            <a:ext cx="7973169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#include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cs typeface="Consolas" pitchFamily="49" charset="0"/>
              </a:rPr>
              <a:t>mpi.h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#include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cs typeface="Consolas" pitchFamily="49" charset="0"/>
              </a:rPr>
              <a:t>cstdio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&gt;</a:t>
            </a:r>
          </a:p>
          <a:p>
            <a:endParaRPr lang="en-US" sz="14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 err="1">
                <a:latin typeface="Consolas"/>
                <a:cs typeface="Consolas" pitchFamily="49" charset="0"/>
              </a:rPr>
              <a:t>argc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char</a:t>
            </a:r>
            <a:r>
              <a:rPr lang="en-US" sz="1400" dirty="0">
                <a:latin typeface="Consolas"/>
                <a:cs typeface="Consolas" pitchFamily="49" charset="0"/>
              </a:rPr>
              <a:t> **</a:t>
            </a:r>
            <a:r>
              <a:rPr lang="en-US" sz="1400" dirty="0" err="1">
                <a:latin typeface="Consolas"/>
                <a:cs typeface="Consolas" pitchFamily="49" charset="0"/>
              </a:rPr>
              <a:t>argv</a:t>
            </a:r>
            <a:r>
              <a:rPr lang="en-US" sz="1400" dirty="0">
                <a:latin typeface="Consolas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 err="1">
                <a:latin typeface="Consolas"/>
                <a:cs typeface="Consolas" pitchFamily="49" charset="0"/>
              </a:rPr>
              <a:t>myRank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nprocs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gsum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gmax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gmin</a:t>
            </a:r>
            <a:r>
              <a:rPr lang="en-US" sz="1400" dirty="0">
                <a:latin typeface="Consolas"/>
                <a:cs typeface="Consolas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 err="1">
                <a:latin typeface="Consolas"/>
                <a:cs typeface="Consolas" pitchFamily="49" charset="0"/>
              </a:rPr>
              <a:t>MPI_Allreduce</a:t>
            </a:r>
            <a:r>
              <a:rPr lang="en-US" sz="1400" dirty="0">
                <a:latin typeface="Consolas"/>
                <a:cs typeface="Consolas" pitchFamily="49" charset="0"/>
              </a:rPr>
              <a:t>(&amp;</a:t>
            </a:r>
            <a:r>
              <a:rPr lang="en-US" sz="1400" dirty="0" err="1">
                <a:latin typeface="Consolas"/>
                <a:cs typeface="Consolas" pitchFamily="49" charset="0"/>
              </a:rPr>
              <a:t>myRank</a:t>
            </a:r>
            <a:r>
              <a:rPr lang="en-US" sz="1400" dirty="0">
                <a:latin typeface="Consolas"/>
                <a:cs typeface="Consolas" pitchFamily="49" charset="0"/>
              </a:rPr>
              <a:t>, &amp;</a:t>
            </a:r>
            <a:r>
              <a:rPr lang="en-US" sz="1400" dirty="0" err="1">
                <a:latin typeface="Consolas"/>
                <a:cs typeface="Consolas" pitchFamily="49" charset="0"/>
              </a:rPr>
              <a:t>gsum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MPI_INT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MPI_SUM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MPI_COMM_WORLD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 err="1">
                <a:latin typeface="Consolas"/>
                <a:cs typeface="Consolas" pitchFamily="49" charset="0"/>
              </a:rPr>
              <a:t>MPI_Allreduce</a:t>
            </a:r>
            <a:r>
              <a:rPr lang="en-US" sz="1400" dirty="0">
                <a:latin typeface="Consolas"/>
                <a:cs typeface="Consolas" pitchFamily="49" charset="0"/>
              </a:rPr>
              <a:t>(&amp;</a:t>
            </a:r>
            <a:r>
              <a:rPr lang="en-US" sz="1400" dirty="0" err="1">
                <a:latin typeface="Consolas"/>
                <a:cs typeface="Consolas" pitchFamily="49" charset="0"/>
              </a:rPr>
              <a:t>myRank</a:t>
            </a:r>
            <a:r>
              <a:rPr lang="en-US" sz="1400" dirty="0">
                <a:latin typeface="Consolas"/>
                <a:cs typeface="Consolas" pitchFamily="49" charset="0"/>
              </a:rPr>
              <a:t>, &amp;</a:t>
            </a:r>
            <a:r>
              <a:rPr lang="en-US" sz="1400" dirty="0" err="1">
                <a:latin typeface="Consolas"/>
                <a:cs typeface="Consolas" pitchFamily="49" charset="0"/>
              </a:rPr>
              <a:t>gmax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MPI_INT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MPI_MAX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MPI_COMM_WORLD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 err="1">
                <a:latin typeface="Consolas"/>
                <a:cs typeface="Consolas" pitchFamily="49" charset="0"/>
              </a:rPr>
              <a:t>MPI_Allreduce</a:t>
            </a:r>
            <a:r>
              <a:rPr lang="en-US" sz="1400" dirty="0">
                <a:latin typeface="Consolas"/>
                <a:cs typeface="Consolas" pitchFamily="49" charset="0"/>
              </a:rPr>
              <a:t>(&amp;</a:t>
            </a:r>
            <a:r>
              <a:rPr lang="en-US" sz="1400" dirty="0" err="1">
                <a:latin typeface="Consolas"/>
                <a:cs typeface="Consolas" pitchFamily="49" charset="0"/>
              </a:rPr>
              <a:t>myRank</a:t>
            </a:r>
            <a:r>
              <a:rPr lang="en-US" sz="1400" dirty="0">
                <a:latin typeface="Consolas"/>
                <a:cs typeface="Consolas" pitchFamily="49" charset="0"/>
              </a:rPr>
              <a:t>, &amp;</a:t>
            </a:r>
            <a:r>
              <a:rPr lang="en-US" sz="1400" dirty="0" err="1">
                <a:latin typeface="Consolas"/>
                <a:cs typeface="Consolas" pitchFamily="49" charset="0"/>
              </a:rPr>
              <a:t>gmin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MPI_INT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MPI_MIN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MPI_COMM_WORLD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/>
                <a:cs typeface="Consolas" pitchFamily="49" charset="0"/>
              </a:rPr>
              <a:t>    std::</a:t>
            </a:r>
            <a:r>
              <a:rPr lang="en-US" sz="1400" dirty="0" err="1">
                <a:latin typeface="Consolas"/>
                <a:cs typeface="Consolas" pitchFamily="49" charset="0"/>
              </a:rPr>
              <a:t>printf</a:t>
            </a:r>
            <a:r>
              <a:rPr lang="en-US" sz="1400" dirty="0">
                <a:latin typeface="Consolas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[[%d]  sum: %d  max: %d  min:%d\n"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myRank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gsum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gmax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gmin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/>
                <a:cs typeface="Consolas" pitchFamily="49" charset="0"/>
              </a:rPr>
              <a:t>    return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en-US" sz="1400" dirty="0">
                <a:latin typeface="Consolas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MPI_Allreduce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981031" y="2237516"/>
            <a:ext cx="4070604" cy="2871215"/>
            <a:chOff x="4152900" y="2999233"/>
            <a:chExt cx="3497580" cy="24159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33994"/>
            <a:stretch/>
          </p:blipFill>
          <p:spPr>
            <a:xfrm>
              <a:off x="4152900" y="3246120"/>
              <a:ext cx="3497580" cy="21690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b="91652"/>
            <a:stretch/>
          </p:blipFill>
          <p:spPr>
            <a:xfrm>
              <a:off x="4152900" y="2999233"/>
              <a:ext cx="3497580" cy="274319"/>
            </a:xfrm>
            <a:prstGeom prst="rect">
              <a:avLst/>
            </a:prstGeom>
          </p:spPr>
        </p:pic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A30AD259-DD4D-41E0-9355-880003A9E9A6}"/>
              </a:ext>
            </a:extLst>
          </p:cNvPr>
          <p:cNvSpPr/>
          <p:nvPr/>
        </p:nvSpPr>
        <p:spPr>
          <a:xfrm>
            <a:off x="5008728" y="3429000"/>
            <a:ext cx="361666" cy="412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Performs a prefix scan on data distributed across a communicator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operation returns, in the receive buffer of the process with rank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/>
              <a:t>, the reduction of the values in the send buffers of processes with ranks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0,...,i</a:t>
            </a:r>
            <a:r>
              <a:rPr lang="en-US" sz="2000" dirty="0"/>
              <a:t> (inclusive)</a:t>
            </a:r>
          </a:p>
          <a:p>
            <a:pPr lvl="1"/>
            <a:r>
              <a:rPr lang="en-US" sz="1600" dirty="0"/>
              <a:t>There is also an exclusive scan version too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Type of operations supported, their semantics, and constraints on send/receive buffers are as for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MPI_REDUCE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242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0F705D-5528-4E70-9230-7BF0E89A4423}" type="slidenum">
              <a:rPr lang="en-US"/>
              <a:pPr/>
              <a:t>32</a:t>
            </a:fld>
            <a:endParaRPr lang="en-US"/>
          </a:p>
        </p:txBody>
      </p:sp>
      <p:sp>
        <p:nvSpPr>
          <p:cNvPr id="92165" name="Line 3"/>
          <p:cNvSpPr>
            <a:spLocks noChangeShapeType="1"/>
          </p:cNvSpPr>
          <p:nvPr/>
        </p:nvSpPr>
        <p:spPr bwMode="auto">
          <a:xfrm>
            <a:off x="1981200" y="3419856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1981200" y="1819656"/>
            <a:ext cx="2514600" cy="12025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>
                <a:latin typeface="Arial" charset="0"/>
              </a:rPr>
              <a:t>before MPI_SCAN</a:t>
            </a:r>
          </a:p>
          <a:p>
            <a:pPr algn="l"/>
            <a:endParaRPr lang="en-US">
              <a:latin typeface="Arial" charset="0"/>
            </a:endParaRPr>
          </a:p>
          <a:p>
            <a:pPr marL="88900" lvl="1" indent="63500">
              <a:buFontTx/>
              <a:buChar char="•"/>
            </a:pPr>
            <a:r>
              <a:rPr lang="en-US">
                <a:latin typeface="Arial" charset="0"/>
              </a:rPr>
              <a:t> inbuf</a:t>
            </a:r>
          </a:p>
          <a:p>
            <a:pPr marL="88900" lvl="1" indent="63500">
              <a:buFontTx/>
              <a:buChar char="•"/>
            </a:pPr>
            <a:r>
              <a:rPr lang="en-US">
                <a:latin typeface="Arial" charset="0"/>
              </a:rPr>
              <a:t> result</a:t>
            </a:r>
          </a:p>
        </p:txBody>
      </p:sp>
      <p:sp>
        <p:nvSpPr>
          <p:cNvPr id="92167" name="Oval 5"/>
          <p:cNvSpPr>
            <a:spLocks noChangeArrowheads="1"/>
          </p:cNvSpPr>
          <p:nvPr/>
        </p:nvSpPr>
        <p:spPr bwMode="auto">
          <a:xfrm>
            <a:off x="30480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68" name="Rectangle 6"/>
          <p:cNvSpPr>
            <a:spLocks noChangeArrowheads="1"/>
          </p:cNvSpPr>
          <p:nvPr/>
        </p:nvSpPr>
        <p:spPr bwMode="auto">
          <a:xfrm>
            <a:off x="33528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A</a:t>
            </a:r>
          </a:p>
        </p:txBody>
      </p:sp>
      <p:sp>
        <p:nvSpPr>
          <p:cNvPr id="92169" name="Rectangle 7"/>
          <p:cNvSpPr>
            <a:spLocks noChangeArrowheads="1"/>
          </p:cNvSpPr>
          <p:nvPr/>
        </p:nvSpPr>
        <p:spPr bwMode="auto">
          <a:xfrm>
            <a:off x="35306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B</a:t>
            </a:r>
          </a:p>
        </p:txBody>
      </p:sp>
      <p:sp>
        <p:nvSpPr>
          <p:cNvPr id="92170" name="Rectangle 8"/>
          <p:cNvSpPr>
            <a:spLocks noChangeArrowheads="1"/>
          </p:cNvSpPr>
          <p:nvPr/>
        </p:nvSpPr>
        <p:spPr bwMode="auto">
          <a:xfrm>
            <a:off x="37084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C</a:t>
            </a:r>
          </a:p>
        </p:txBody>
      </p:sp>
      <p:sp>
        <p:nvSpPr>
          <p:cNvPr id="92171" name="Rectangle 9"/>
          <p:cNvSpPr>
            <a:spLocks noChangeArrowheads="1"/>
          </p:cNvSpPr>
          <p:nvPr/>
        </p:nvSpPr>
        <p:spPr bwMode="auto">
          <a:xfrm>
            <a:off x="33528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72" name="Rectangle 10"/>
          <p:cNvSpPr>
            <a:spLocks noChangeArrowheads="1"/>
          </p:cNvSpPr>
          <p:nvPr/>
        </p:nvSpPr>
        <p:spPr bwMode="auto">
          <a:xfrm>
            <a:off x="35306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73" name="Rectangle 11"/>
          <p:cNvSpPr>
            <a:spLocks noChangeArrowheads="1"/>
          </p:cNvSpPr>
          <p:nvPr/>
        </p:nvSpPr>
        <p:spPr bwMode="auto">
          <a:xfrm>
            <a:off x="37084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74" name="Oval 12"/>
          <p:cNvSpPr>
            <a:spLocks noChangeArrowheads="1"/>
          </p:cNvSpPr>
          <p:nvPr/>
        </p:nvSpPr>
        <p:spPr bwMode="auto">
          <a:xfrm>
            <a:off x="43434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75" name="Rectangle 13"/>
          <p:cNvSpPr>
            <a:spLocks noChangeArrowheads="1"/>
          </p:cNvSpPr>
          <p:nvPr/>
        </p:nvSpPr>
        <p:spPr bwMode="auto">
          <a:xfrm>
            <a:off x="46482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D</a:t>
            </a:r>
          </a:p>
        </p:txBody>
      </p:sp>
      <p:sp>
        <p:nvSpPr>
          <p:cNvPr id="92176" name="Rectangle 14"/>
          <p:cNvSpPr>
            <a:spLocks noChangeArrowheads="1"/>
          </p:cNvSpPr>
          <p:nvPr/>
        </p:nvSpPr>
        <p:spPr bwMode="auto">
          <a:xfrm>
            <a:off x="48260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E</a:t>
            </a:r>
          </a:p>
        </p:txBody>
      </p:sp>
      <p:sp>
        <p:nvSpPr>
          <p:cNvPr id="92177" name="Rectangle 15"/>
          <p:cNvSpPr>
            <a:spLocks noChangeArrowheads="1"/>
          </p:cNvSpPr>
          <p:nvPr/>
        </p:nvSpPr>
        <p:spPr bwMode="auto">
          <a:xfrm>
            <a:off x="50038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F</a:t>
            </a:r>
          </a:p>
        </p:txBody>
      </p:sp>
      <p:sp>
        <p:nvSpPr>
          <p:cNvPr id="92178" name="Rectangle 16"/>
          <p:cNvSpPr>
            <a:spLocks noChangeArrowheads="1"/>
          </p:cNvSpPr>
          <p:nvPr/>
        </p:nvSpPr>
        <p:spPr bwMode="auto">
          <a:xfrm>
            <a:off x="46482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79" name="Rectangle 17"/>
          <p:cNvSpPr>
            <a:spLocks noChangeArrowheads="1"/>
          </p:cNvSpPr>
          <p:nvPr/>
        </p:nvSpPr>
        <p:spPr bwMode="auto">
          <a:xfrm>
            <a:off x="48260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0" name="Rectangle 18"/>
          <p:cNvSpPr>
            <a:spLocks noChangeArrowheads="1"/>
          </p:cNvSpPr>
          <p:nvPr/>
        </p:nvSpPr>
        <p:spPr bwMode="auto">
          <a:xfrm>
            <a:off x="50038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1" name="Oval 19"/>
          <p:cNvSpPr>
            <a:spLocks noChangeArrowheads="1"/>
          </p:cNvSpPr>
          <p:nvPr/>
        </p:nvSpPr>
        <p:spPr bwMode="auto">
          <a:xfrm>
            <a:off x="56388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82" name="Rectangle 20"/>
          <p:cNvSpPr>
            <a:spLocks noChangeArrowheads="1"/>
          </p:cNvSpPr>
          <p:nvPr/>
        </p:nvSpPr>
        <p:spPr bwMode="auto">
          <a:xfrm>
            <a:off x="59436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G</a:t>
            </a:r>
          </a:p>
        </p:txBody>
      </p:sp>
      <p:sp>
        <p:nvSpPr>
          <p:cNvPr id="92183" name="Rectangle 21"/>
          <p:cNvSpPr>
            <a:spLocks noChangeArrowheads="1"/>
          </p:cNvSpPr>
          <p:nvPr/>
        </p:nvSpPr>
        <p:spPr bwMode="auto">
          <a:xfrm>
            <a:off x="61214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H</a:t>
            </a:r>
          </a:p>
        </p:txBody>
      </p:sp>
      <p:sp>
        <p:nvSpPr>
          <p:cNvPr id="92184" name="Rectangle 22"/>
          <p:cNvSpPr>
            <a:spLocks noChangeArrowheads="1"/>
          </p:cNvSpPr>
          <p:nvPr/>
        </p:nvSpPr>
        <p:spPr bwMode="auto">
          <a:xfrm>
            <a:off x="62992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I</a:t>
            </a:r>
          </a:p>
        </p:txBody>
      </p:sp>
      <p:sp>
        <p:nvSpPr>
          <p:cNvPr id="92185" name="Rectangle 23"/>
          <p:cNvSpPr>
            <a:spLocks noChangeArrowheads="1"/>
          </p:cNvSpPr>
          <p:nvPr/>
        </p:nvSpPr>
        <p:spPr bwMode="auto">
          <a:xfrm>
            <a:off x="59436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6" name="Rectangle 24"/>
          <p:cNvSpPr>
            <a:spLocks noChangeArrowheads="1"/>
          </p:cNvSpPr>
          <p:nvPr/>
        </p:nvSpPr>
        <p:spPr bwMode="auto">
          <a:xfrm>
            <a:off x="61214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7" name="Rectangle 25"/>
          <p:cNvSpPr>
            <a:spLocks noChangeArrowheads="1"/>
          </p:cNvSpPr>
          <p:nvPr/>
        </p:nvSpPr>
        <p:spPr bwMode="auto">
          <a:xfrm>
            <a:off x="62992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88" name="Oval 26"/>
          <p:cNvSpPr>
            <a:spLocks noChangeArrowheads="1"/>
          </p:cNvSpPr>
          <p:nvPr/>
        </p:nvSpPr>
        <p:spPr bwMode="auto">
          <a:xfrm>
            <a:off x="69342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89" name="Rectangle 27"/>
          <p:cNvSpPr>
            <a:spLocks noChangeArrowheads="1"/>
          </p:cNvSpPr>
          <p:nvPr/>
        </p:nvSpPr>
        <p:spPr bwMode="auto">
          <a:xfrm>
            <a:off x="72390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J</a:t>
            </a:r>
          </a:p>
        </p:txBody>
      </p:sp>
      <p:sp>
        <p:nvSpPr>
          <p:cNvPr id="92190" name="Rectangle 28"/>
          <p:cNvSpPr>
            <a:spLocks noChangeArrowheads="1"/>
          </p:cNvSpPr>
          <p:nvPr/>
        </p:nvSpPr>
        <p:spPr bwMode="auto">
          <a:xfrm>
            <a:off x="74168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K</a:t>
            </a:r>
          </a:p>
        </p:txBody>
      </p:sp>
      <p:sp>
        <p:nvSpPr>
          <p:cNvPr id="92191" name="Rectangle 29"/>
          <p:cNvSpPr>
            <a:spLocks noChangeArrowheads="1"/>
          </p:cNvSpPr>
          <p:nvPr/>
        </p:nvSpPr>
        <p:spPr bwMode="auto">
          <a:xfrm>
            <a:off x="75946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L</a:t>
            </a:r>
          </a:p>
        </p:txBody>
      </p:sp>
      <p:sp>
        <p:nvSpPr>
          <p:cNvPr id="92192" name="Rectangle 30"/>
          <p:cNvSpPr>
            <a:spLocks noChangeArrowheads="1"/>
          </p:cNvSpPr>
          <p:nvPr/>
        </p:nvSpPr>
        <p:spPr bwMode="auto">
          <a:xfrm>
            <a:off x="72390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93" name="Rectangle 31"/>
          <p:cNvSpPr>
            <a:spLocks noChangeArrowheads="1"/>
          </p:cNvSpPr>
          <p:nvPr/>
        </p:nvSpPr>
        <p:spPr bwMode="auto">
          <a:xfrm>
            <a:off x="74168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94" name="Rectangle 32"/>
          <p:cNvSpPr>
            <a:spLocks noChangeArrowheads="1"/>
          </p:cNvSpPr>
          <p:nvPr/>
        </p:nvSpPr>
        <p:spPr bwMode="auto">
          <a:xfrm>
            <a:off x="75946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195" name="Oval 33"/>
          <p:cNvSpPr>
            <a:spLocks noChangeArrowheads="1"/>
          </p:cNvSpPr>
          <p:nvPr/>
        </p:nvSpPr>
        <p:spPr bwMode="auto">
          <a:xfrm>
            <a:off x="8229600" y="22006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196" name="Rectangle 34"/>
          <p:cNvSpPr>
            <a:spLocks noChangeArrowheads="1"/>
          </p:cNvSpPr>
          <p:nvPr/>
        </p:nvSpPr>
        <p:spPr bwMode="auto">
          <a:xfrm>
            <a:off x="85344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M</a:t>
            </a:r>
          </a:p>
        </p:txBody>
      </p:sp>
      <p:sp>
        <p:nvSpPr>
          <p:cNvPr id="92197" name="Rectangle 35"/>
          <p:cNvSpPr>
            <a:spLocks noChangeArrowheads="1"/>
          </p:cNvSpPr>
          <p:nvPr/>
        </p:nvSpPr>
        <p:spPr bwMode="auto">
          <a:xfrm>
            <a:off x="87122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N</a:t>
            </a:r>
          </a:p>
        </p:txBody>
      </p:sp>
      <p:sp>
        <p:nvSpPr>
          <p:cNvPr id="92198" name="Rectangle 36"/>
          <p:cNvSpPr>
            <a:spLocks noChangeArrowheads="1"/>
          </p:cNvSpPr>
          <p:nvPr/>
        </p:nvSpPr>
        <p:spPr bwMode="auto">
          <a:xfrm>
            <a:off x="8890000" y="24292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O</a:t>
            </a:r>
          </a:p>
        </p:txBody>
      </p:sp>
      <p:sp>
        <p:nvSpPr>
          <p:cNvPr id="92199" name="Rectangle 37"/>
          <p:cNvSpPr>
            <a:spLocks noChangeArrowheads="1"/>
          </p:cNvSpPr>
          <p:nvPr/>
        </p:nvSpPr>
        <p:spPr bwMode="auto">
          <a:xfrm>
            <a:off x="85344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00" name="Rectangle 38"/>
          <p:cNvSpPr>
            <a:spLocks noChangeArrowheads="1"/>
          </p:cNvSpPr>
          <p:nvPr/>
        </p:nvSpPr>
        <p:spPr bwMode="auto">
          <a:xfrm>
            <a:off x="87122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01" name="Rectangle 39"/>
          <p:cNvSpPr>
            <a:spLocks noChangeArrowheads="1"/>
          </p:cNvSpPr>
          <p:nvPr/>
        </p:nvSpPr>
        <p:spPr bwMode="auto">
          <a:xfrm>
            <a:off x="8890000" y="28864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02" name="Oval 40"/>
          <p:cNvSpPr>
            <a:spLocks noChangeArrowheads="1"/>
          </p:cNvSpPr>
          <p:nvPr/>
        </p:nvSpPr>
        <p:spPr bwMode="auto">
          <a:xfrm>
            <a:off x="30480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03" name="Rectangle 41"/>
          <p:cNvSpPr>
            <a:spLocks noChangeArrowheads="1"/>
          </p:cNvSpPr>
          <p:nvPr/>
        </p:nvSpPr>
        <p:spPr bwMode="auto">
          <a:xfrm>
            <a:off x="33528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A</a:t>
            </a:r>
          </a:p>
        </p:txBody>
      </p:sp>
      <p:sp>
        <p:nvSpPr>
          <p:cNvPr id="92204" name="Rectangle 42"/>
          <p:cNvSpPr>
            <a:spLocks noChangeArrowheads="1"/>
          </p:cNvSpPr>
          <p:nvPr/>
        </p:nvSpPr>
        <p:spPr bwMode="auto">
          <a:xfrm>
            <a:off x="35306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B</a:t>
            </a:r>
          </a:p>
        </p:txBody>
      </p:sp>
      <p:sp>
        <p:nvSpPr>
          <p:cNvPr id="92205" name="Rectangle 43"/>
          <p:cNvSpPr>
            <a:spLocks noChangeArrowheads="1"/>
          </p:cNvSpPr>
          <p:nvPr/>
        </p:nvSpPr>
        <p:spPr bwMode="auto">
          <a:xfrm>
            <a:off x="37084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C</a:t>
            </a:r>
          </a:p>
        </p:txBody>
      </p:sp>
      <p:sp>
        <p:nvSpPr>
          <p:cNvPr id="92206" name="Oval 44"/>
          <p:cNvSpPr>
            <a:spLocks noChangeArrowheads="1"/>
          </p:cNvSpPr>
          <p:nvPr/>
        </p:nvSpPr>
        <p:spPr bwMode="auto">
          <a:xfrm>
            <a:off x="43434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07" name="Rectangle 45"/>
          <p:cNvSpPr>
            <a:spLocks noChangeArrowheads="1"/>
          </p:cNvSpPr>
          <p:nvPr/>
        </p:nvSpPr>
        <p:spPr bwMode="auto">
          <a:xfrm>
            <a:off x="46482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D</a:t>
            </a:r>
          </a:p>
        </p:txBody>
      </p:sp>
      <p:sp>
        <p:nvSpPr>
          <p:cNvPr id="92208" name="Rectangle 46"/>
          <p:cNvSpPr>
            <a:spLocks noChangeArrowheads="1"/>
          </p:cNvSpPr>
          <p:nvPr/>
        </p:nvSpPr>
        <p:spPr bwMode="auto">
          <a:xfrm>
            <a:off x="48260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E</a:t>
            </a:r>
          </a:p>
        </p:txBody>
      </p:sp>
      <p:sp>
        <p:nvSpPr>
          <p:cNvPr id="92209" name="Rectangle 47"/>
          <p:cNvSpPr>
            <a:spLocks noChangeArrowheads="1"/>
          </p:cNvSpPr>
          <p:nvPr/>
        </p:nvSpPr>
        <p:spPr bwMode="auto">
          <a:xfrm>
            <a:off x="50038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F</a:t>
            </a:r>
          </a:p>
        </p:txBody>
      </p:sp>
      <p:sp>
        <p:nvSpPr>
          <p:cNvPr id="92210" name="Oval 48"/>
          <p:cNvSpPr>
            <a:spLocks noChangeArrowheads="1"/>
          </p:cNvSpPr>
          <p:nvPr/>
        </p:nvSpPr>
        <p:spPr bwMode="auto">
          <a:xfrm>
            <a:off x="56388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11" name="Rectangle 49"/>
          <p:cNvSpPr>
            <a:spLocks noChangeArrowheads="1"/>
          </p:cNvSpPr>
          <p:nvPr/>
        </p:nvSpPr>
        <p:spPr bwMode="auto">
          <a:xfrm>
            <a:off x="59436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G</a:t>
            </a:r>
          </a:p>
        </p:txBody>
      </p:sp>
      <p:sp>
        <p:nvSpPr>
          <p:cNvPr id="92212" name="Rectangle 50"/>
          <p:cNvSpPr>
            <a:spLocks noChangeArrowheads="1"/>
          </p:cNvSpPr>
          <p:nvPr/>
        </p:nvSpPr>
        <p:spPr bwMode="auto">
          <a:xfrm>
            <a:off x="61214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H</a:t>
            </a:r>
          </a:p>
        </p:txBody>
      </p:sp>
      <p:sp>
        <p:nvSpPr>
          <p:cNvPr id="92213" name="Rectangle 51"/>
          <p:cNvSpPr>
            <a:spLocks noChangeArrowheads="1"/>
          </p:cNvSpPr>
          <p:nvPr/>
        </p:nvSpPr>
        <p:spPr bwMode="auto">
          <a:xfrm>
            <a:off x="62992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I</a:t>
            </a:r>
          </a:p>
        </p:txBody>
      </p:sp>
      <p:sp>
        <p:nvSpPr>
          <p:cNvPr id="92214" name="Oval 52"/>
          <p:cNvSpPr>
            <a:spLocks noChangeArrowheads="1"/>
          </p:cNvSpPr>
          <p:nvPr/>
        </p:nvSpPr>
        <p:spPr bwMode="auto">
          <a:xfrm>
            <a:off x="69342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15" name="Rectangle 53"/>
          <p:cNvSpPr>
            <a:spLocks noChangeArrowheads="1"/>
          </p:cNvSpPr>
          <p:nvPr/>
        </p:nvSpPr>
        <p:spPr bwMode="auto">
          <a:xfrm>
            <a:off x="72390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J</a:t>
            </a:r>
          </a:p>
        </p:txBody>
      </p:sp>
      <p:sp>
        <p:nvSpPr>
          <p:cNvPr id="92216" name="Rectangle 54"/>
          <p:cNvSpPr>
            <a:spLocks noChangeArrowheads="1"/>
          </p:cNvSpPr>
          <p:nvPr/>
        </p:nvSpPr>
        <p:spPr bwMode="auto">
          <a:xfrm>
            <a:off x="74168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K</a:t>
            </a:r>
          </a:p>
        </p:txBody>
      </p:sp>
      <p:sp>
        <p:nvSpPr>
          <p:cNvPr id="92217" name="Rectangle 55"/>
          <p:cNvSpPr>
            <a:spLocks noChangeArrowheads="1"/>
          </p:cNvSpPr>
          <p:nvPr/>
        </p:nvSpPr>
        <p:spPr bwMode="auto">
          <a:xfrm>
            <a:off x="75946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L</a:t>
            </a:r>
          </a:p>
        </p:txBody>
      </p:sp>
      <p:sp>
        <p:nvSpPr>
          <p:cNvPr id="92218" name="Oval 56"/>
          <p:cNvSpPr>
            <a:spLocks noChangeArrowheads="1"/>
          </p:cNvSpPr>
          <p:nvPr/>
        </p:nvSpPr>
        <p:spPr bwMode="auto">
          <a:xfrm>
            <a:off x="8229600" y="3496056"/>
            <a:ext cx="1143000" cy="1143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2400">
              <a:latin typeface="Arial" charset="0"/>
            </a:endParaRPr>
          </a:p>
        </p:txBody>
      </p:sp>
      <p:sp>
        <p:nvSpPr>
          <p:cNvPr id="92219" name="Rectangle 57"/>
          <p:cNvSpPr>
            <a:spLocks noChangeArrowheads="1"/>
          </p:cNvSpPr>
          <p:nvPr/>
        </p:nvSpPr>
        <p:spPr bwMode="auto">
          <a:xfrm>
            <a:off x="85344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M</a:t>
            </a:r>
          </a:p>
        </p:txBody>
      </p:sp>
      <p:sp>
        <p:nvSpPr>
          <p:cNvPr id="92220" name="Rectangle 58"/>
          <p:cNvSpPr>
            <a:spLocks noChangeArrowheads="1"/>
          </p:cNvSpPr>
          <p:nvPr/>
        </p:nvSpPr>
        <p:spPr bwMode="auto">
          <a:xfrm>
            <a:off x="87122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N</a:t>
            </a:r>
          </a:p>
        </p:txBody>
      </p:sp>
      <p:sp>
        <p:nvSpPr>
          <p:cNvPr id="92221" name="Rectangle 59"/>
          <p:cNvSpPr>
            <a:spLocks noChangeArrowheads="1"/>
          </p:cNvSpPr>
          <p:nvPr/>
        </p:nvSpPr>
        <p:spPr bwMode="auto">
          <a:xfrm>
            <a:off x="8890000" y="37246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de-DE" sz="1600">
                <a:latin typeface="Arial" charset="0"/>
              </a:rPr>
              <a:t>O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448050" y="2581659"/>
            <a:ext cx="5181601" cy="276226"/>
            <a:chOff x="1644" y="1056"/>
            <a:chExt cx="3264" cy="174"/>
          </a:xfrm>
        </p:grpSpPr>
        <p:cxnSp>
          <p:nvCxnSpPr>
            <p:cNvPr id="92324" name="AutoShape 61"/>
            <p:cNvCxnSpPr>
              <a:cxnSpLocks noChangeShapeType="1"/>
              <a:stCxn id="92168" idx="2"/>
              <a:endCxn id="92175" idx="2"/>
            </p:cNvCxnSpPr>
            <p:nvPr/>
          </p:nvCxnSpPr>
          <p:spPr bwMode="auto">
            <a:xfrm rot="16200000" flipH="1">
              <a:off x="2048" y="741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325" name="AutoShape 62"/>
            <p:cNvCxnSpPr>
              <a:cxnSpLocks noChangeShapeType="1"/>
              <a:stCxn id="92175" idx="2"/>
              <a:endCxn id="92182" idx="2"/>
            </p:cNvCxnSpPr>
            <p:nvPr/>
          </p:nvCxnSpPr>
          <p:spPr bwMode="auto">
            <a:xfrm rot="16200000" flipH="1">
              <a:off x="2864" y="741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326" name="AutoShape 63"/>
            <p:cNvCxnSpPr>
              <a:cxnSpLocks noChangeShapeType="1"/>
              <a:stCxn id="92182" idx="2"/>
              <a:endCxn id="92189" idx="2"/>
            </p:cNvCxnSpPr>
            <p:nvPr/>
          </p:nvCxnSpPr>
          <p:spPr bwMode="auto">
            <a:xfrm rot="16200000" flipH="1">
              <a:off x="3680" y="741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327" name="AutoShape 64"/>
            <p:cNvCxnSpPr>
              <a:cxnSpLocks noChangeShapeType="1"/>
              <a:stCxn id="92189" idx="2"/>
              <a:endCxn id="92196" idx="2"/>
            </p:cNvCxnSpPr>
            <p:nvPr/>
          </p:nvCxnSpPr>
          <p:spPr bwMode="auto">
            <a:xfrm rot="16200000" flipH="1">
              <a:off x="4496" y="741"/>
              <a:ext cx="8" cy="816"/>
            </a:xfrm>
            <a:prstGeom prst="curvedConnector3">
              <a:avLst>
                <a:gd name="adj1" fmla="val 18000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2328" name="Text Box 65"/>
            <p:cNvSpPr txBox="1">
              <a:spLocks noChangeArrowheads="1"/>
            </p:cNvSpPr>
            <p:nvPr/>
          </p:nvSpPr>
          <p:spPr bwMode="auto">
            <a:xfrm>
              <a:off x="2116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92329" name="Text Box 66"/>
            <p:cNvSpPr txBox="1">
              <a:spLocks noChangeArrowheads="1"/>
            </p:cNvSpPr>
            <p:nvPr/>
          </p:nvSpPr>
          <p:spPr bwMode="auto">
            <a:xfrm>
              <a:off x="2932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92330" name="Text Box 67"/>
            <p:cNvSpPr txBox="1">
              <a:spLocks noChangeArrowheads="1"/>
            </p:cNvSpPr>
            <p:nvPr/>
          </p:nvSpPr>
          <p:spPr bwMode="auto">
            <a:xfrm>
              <a:off x="3748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92331" name="Text Box 68"/>
            <p:cNvSpPr txBox="1">
              <a:spLocks noChangeArrowheads="1"/>
            </p:cNvSpPr>
            <p:nvPr/>
          </p:nvSpPr>
          <p:spPr bwMode="auto">
            <a:xfrm>
              <a:off x="4564" y="1056"/>
              <a:ext cx="81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charset="0"/>
                </a:rPr>
                <a:t>o</a:t>
              </a:r>
              <a:endParaRPr lang="de-DE">
                <a:solidFill>
                  <a:srgbClr val="CC0000"/>
                </a:solidFill>
                <a:latin typeface="Arial" charset="0"/>
              </a:endParaRPr>
            </a:p>
          </p:txBody>
        </p:sp>
      </p:grpSp>
      <p:sp>
        <p:nvSpPr>
          <p:cNvPr id="92223" name="Line 69"/>
          <p:cNvSpPr>
            <a:spLocks noChangeShapeType="1"/>
          </p:cNvSpPr>
          <p:nvPr/>
        </p:nvSpPr>
        <p:spPr bwMode="auto">
          <a:xfrm>
            <a:off x="2895600" y="25816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92224" name="Line 70"/>
          <p:cNvSpPr>
            <a:spLocks noChangeShapeType="1"/>
          </p:cNvSpPr>
          <p:nvPr/>
        </p:nvSpPr>
        <p:spPr bwMode="auto">
          <a:xfrm>
            <a:off x="2895600" y="2810256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/>
          </a:p>
        </p:txBody>
      </p:sp>
      <p:sp>
        <p:nvSpPr>
          <p:cNvPr id="92225" name="Text Box 71"/>
          <p:cNvSpPr txBox="1">
            <a:spLocks noChangeArrowheads="1"/>
          </p:cNvSpPr>
          <p:nvPr/>
        </p:nvSpPr>
        <p:spPr bwMode="auto">
          <a:xfrm>
            <a:off x="1981200" y="3572257"/>
            <a:ext cx="762000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>
                <a:latin typeface="Arial" charset="0"/>
              </a:rPr>
              <a:t>after </a:t>
            </a:r>
          </a:p>
        </p:txBody>
      </p:sp>
      <p:sp>
        <p:nvSpPr>
          <p:cNvPr id="92226" name="Rectangle 72"/>
          <p:cNvSpPr>
            <a:spLocks noChangeArrowheads="1"/>
          </p:cNvSpPr>
          <p:nvPr/>
        </p:nvSpPr>
        <p:spPr bwMode="auto">
          <a:xfrm>
            <a:off x="33528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27" name="Rectangle 73"/>
          <p:cNvSpPr>
            <a:spLocks noChangeArrowheads="1"/>
          </p:cNvSpPr>
          <p:nvPr/>
        </p:nvSpPr>
        <p:spPr bwMode="auto">
          <a:xfrm>
            <a:off x="35306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28" name="Rectangle 74"/>
          <p:cNvSpPr>
            <a:spLocks noChangeArrowheads="1"/>
          </p:cNvSpPr>
          <p:nvPr/>
        </p:nvSpPr>
        <p:spPr bwMode="auto">
          <a:xfrm>
            <a:off x="37084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29" name="Rectangle 75"/>
          <p:cNvSpPr>
            <a:spLocks noChangeArrowheads="1"/>
          </p:cNvSpPr>
          <p:nvPr/>
        </p:nvSpPr>
        <p:spPr bwMode="auto">
          <a:xfrm>
            <a:off x="46482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0" name="Rectangle 76"/>
          <p:cNvSpPr>
            <a:spLocks noChangeArrowheads="1"/>
          </p:cNvSpPr>
          <p:nvPr/>
        </p:nvSpPr>
        <p:spPr bwMode="auto">
          <a:xfrm>
            <a:off x="48260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1" name="Rectangle 77"/>
          <p:cNvSpPr>
            <a:spLocks noChangeArrowheads="1"/>
          </p:cNvSpPr>
          <p:nvPr/>
        </p:nvSpPr>
        <p:spPr bwMode="auto">
          <a:xfrm>
            <a:off x="50038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2" name="Rectangle 78"/>
          <p:cNvSpPr>
            <a:spLocks noChangeArrowheads="1"/>
          </p:cNvSpPr>
          <p:nvPr/>
        </p:nvSpPr>
        <p:spPr bwMode="auto">
          <a:xfrm>
            <a:off x="59436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3" name="Rectangle 79"/>
          <p:cNvSpPr>
            <a:spLocks noChangeArrowheads="1"/>
          </p:cNvSpPr>
          <p:nvPr/>
        </p:nvSpPr>
        <p:spPr bwMode="auto">
          <a:xfrm>
            <a:off x="61214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4" name="Rectangle 80"/>
          <p:cNvSpPr>
            <a:spLocks noChangeArrowheads="1"/>
          </p:cNvSpPr>
          <p:nvPr/>
        </p:nvSpPr>
        <p:spPr bwMode="auto">
          <a:xfrm>
            <a:off x="62992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5" name="Rectangle 81"/>
          <p:cNvSpPr>
            <a:spLocks noChangeArrowheads="1"/>
          </p:cNvSpPr>
          <p:nvPr/>
        </p:nvSpPr>
        <p:spPr bwMode="auto">
          <a:xfrm>
            <a:off x="72390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6" name="Rectangle 82"/>
          <p:cNvSpPr>
            <a:spLocks noChangeArrowheads="1"/>
          </p:cNvSpPr>
          <p:nvPr/>
        </p:nvSpPr>
        <p:spPr bwMode="auto">
          <a:xfrm>
            <a:off x="74168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7" name="Rectangle 83"/>
          <p:cNvSpPr>
            <a:spLocks noChangeArrowheads="1"/>
          </p:cNvSpPr>
          <p:nvPr/>
        </p:nvSpPr>
        <p:spPr bwMode="auto">
          <a:xfrm>
            <a:off x="75946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8" name="Rectangle 84"/>
          <p:cNvSpPr>
            <a:spLocks noChangeArrowheads="1"/>
          </p:cNvSpPr>
          <p:nvPr/>
        </p:nvSpPr>
        <p:spPr bwMode="auto">
          <a:xfrm>
            <a:off x="85344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39" name="Rectangle 85"/>
          <p:cNvSpPr>
            <a:spLocks noChangeArrowheads="1"/>
          </p:cNvSpPr>
          <p:nvPr/>
        </p:nvSpPr>
        <p:spPr bwMode="auto">
          <a:xfrm>
            <a:off x="87122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sp>
        <p:nvSpPr>
          <p:cNvPr id="92240" name="Rectangle 86"/>
          <p:cNvSpPr>
            <a:spLocks noChangeArrowheads="1"/>
          </p:cNvSpPr>
          <p:nvPr/>
        </p:nvSpPr>
        <p:spPr bwMode="auto">
          <a:xfrm>
            <a:off x="8890000" y="4181856"/>
            <a:ext cx="177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>
              <a:latin typeface="Arial" charset="0"/>
            </a:endParaRPr>
          </a:p>
        </p:txBody>
      </p: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276600" y="2810256"/>
            <a:ext cx="609600" cy="2581276"/>
            <a:chOff x="1536" y="1344"/>
            <a:chExt cx="384" cy="1626"/>
          </a:xfrm>
        </p:grpSpPr>
        <p:sp>
          <p:nvSpPr>
            <p:cNvPr id="92315" name="Text Box 88"/>
            <p:cNvSpPr txBox="1">
              <a:spLocks noChangeArrowheads="1"/>
            </p:cNvSpPr>
            <p:nvPr/>
          </p:nvSpPr>
          <p:spPr bwMode="auto">
            <a:xfrm>
              <a:off x="1536" y="2736"/>
              <a:ext cx="211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de-DE">
                  <a:latin typeface="Arial" charset="0"/>
                </a:rPr>
                <a:t>A</a:t>
              </a:r>
            </a:p>
          </p:txBody>
        </p:sp>
        <p:sp>
          <p:nvSpPr>
            <p:cNvPr id="92316" name="Rectangle 89"/>
            <p:cNvSpPr>
              <a:spLocks noChangeArrowheads="1"/>
            </p:cNvSpPr>
            <p:nvPr/>
          </p:nvSpPr>
          <p:spPr bwMode="auto">
            <a:xfrm>
              <a:off x="1584" y="2208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latin typeface="Arial" charset="0"/>
              </a:endParaRPr>
            </a:p>
          </p:txBody>
        </p:sp>
        <p:sp>
          <p:nvSpPr>
            <p:cNvPr id="92317" name="Rectangle 90"/>
            <p:cNvSpPr>
              <a:spLocks noChangeArrowheads="1"/>
            </p:cNvSpPr>
            <p:nvPr/>
          </p:nvSpPr>
          <p:spPr bwMode="auto">
            <a:xfrm>
              <a:off x="1696" y="2208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latin typeface="Arial" charset="0"/>
              </a:endParaRPr>
            </a:p>
          </p:txBody>
        </p:sp>
        <p:sp>
          <p:nvSpPr>
            <p:cNvPr id="92318" name="Rectangle 91"/>
            <p:cNvSpPr>
              <a:spLocks noChangeArrowheads="1"/>
            </p:cNvSpPr>
            <p:nvPr/>
          </p:nvSpPr>
          <p:spPr bwMode="auto">
            <a:xfrm>
              <a:off x="1808" y="2208"/>
              <a:ext cx="112" cy="192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 sz="1600">
                <a:latin typeface="Arial" charset="0"/>
              </a:endParaRPr>
            </a:p>
          </p:txBody>
        </p:sp>
        <p:sp>
          <p:nvSpPr>
            <p:cNvPr id="92319" name="Line 92"/>
            <p:cNvSpPr>
              <a:spLocks noChangeShapeType="1"/>
            </p:cNvSpPr>
            <p:nvPr/>
          </p:nvSpPr>
          <p:spPr bwMode="auto">
            <a:xfrm>
              <a:off x="1632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1584" y="1344"/>
              <a:ext cx="96" cy="861"/>
              <a:chOff x="2544" y="2544"/>
              <a:chExt cx="96" cy="816"/>
            </a:xfrm>
          </p:grpSpPr>
          <p:sp>
            <p:nvSpPr>
              <p:cNvPr id="92321" name="Line 94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22" name="Line 95"/>
              <p:cNvSpPr>
                <a:spLocks noChangeShapeType="1"/>
              </p:cNvSpPr>
              <p:nvPr/>
            </p:nvSpPr>
            <p:spPr bwMode="auto">
              <a:xfrm flipH="1">
                <a:off x="2592" y="3216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23" name="Line 96"/>
              <p:cNvSpPr>
                <a:spLocks noChangeShapeType="1"/>
              </p:cNvSpPr>
              <p:nvPr/>
            </p:nvSpPr>
            <p:spPr bwMode="auto">
              <a:xfrm>
                <a:off x="2592" y="2544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sp>
        <p:nvSpPr>
          <p:cNvPr id="92242" name="Rectangle 97"/>
          <p:cNvSpPr>
            <a:spLocks noChangeArrowheads="1"/>
          </p:cNvSpPr>
          <p:nvPr/>
        </p:nvSpPr>
        <p:spPr bwMode="auto">
          <a:xfrm>
            <a:off x="9525000" y="5858256"/>
            <a:ext cx="76200" cy="7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82082" name="Rectangle 98"/>
          <p:cNvSpPr>
            <a:spLocks noChangeArrowheads="1"/>
          </p:cNvSpPr>
          <p:nvPr/>
        </p:nvSpPr>
        <p:spPr bwMode="auto">
          <a:xfrm>
            <a:off x="9525000" y="5858256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7696203" y="2810256"/>
            <a:ext cx="1808163" cy="2581276"/>
            <a:chOff x="4320" y="1344"/>
            <a:chExt cx="1139" cy="1626"/>
          </a:xfrm>
        </p:grpSpPr>
        <p:grpSp>
          <p:nvGrpSpPr>
            <p:cNvPr id="6" name="Group 100"/>
            <p:cNvGrpSpPr>
              <a:grpSpLocks/>
            </p:cNvGrpSpPr>
            <p:nvPr/>
          </p:nvGrpSpPr>
          <p:grpSpPr bwMode="auto">
            <a:xfrm>
              <a:off x="4320" y="1344"/>
              <a:ext cx="1139" cy="1626"/>
              <a:chOff x="4320" y="1344"/>
              <a:chExt cx="1139" cy="1626"/>
            </a:xfrm>
          </p:grpSpPr>
          <p:sp>
            <p:nvSpPr>
              <p:cNvPr id="92305" name="Text Box 101"/>
              <p:cNvSpPr txBox="1">
                <a:spLocks noChangeArrowheads="1"/>
              </p:cNvSpPr>
              <p:nvPr/>
            </p:nvSpPr>
            <p:spPr bwMode="auto">
              <a:xfrm>
                <a:off x="4512" y="2736"/>
                <a:ext cx="947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>
                    <a:latin typeface="Arial" charset="0"/>
                  </a:rPr>
                  <a:t>A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D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G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J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M</a:t>
                </a:r>
              </a:p>
            </p:txBody>
          </p:sp>
          <p:sp>
            <p:nvSpPr>
              <p:cNvPr id="92306" name="Rectangle 102"/>
              <p:cNvSpPr>
                <a:spLocks noChangeArrowheads="1"/>
              </p:cNvSpPr>
              <p:nvPr/>
            </p:nvSpPr>
            <p:spPr bwMode="auto">
              <a:xfrm>
                <a:off x="4848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307" name="Rectangle 103"/>
              <p:cNvSpPr>
                <a:spLocks noChangeArrowheads="1"/>
              </p:cNvSpPr>
              <p:nvPr/>
            </p:nvSpPr>
            <p:spPr bwMode="auto">
              <a:xfrm>
                <a:off x="4960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308" name="Rectangle 104"/>
              <p:cNvSpPr>
                <a:spLocks noChangeArrowheads="1"/>
              </p:cNvSpPr>
              <p:nvPr/>
            </p:nvSpPr>
            <p:spPr bwMode="auto">
              <a:xfrm>
                <a:off x="5072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309" name="Line 105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7" name="Group 106"/>
              <p:cNvGrpSpPr>
                <a:grpSpLocks/>
              </p:cNvGrpSpPr>
              <p:nvPr/>
            </p:nvGrpSpPr>
            <p:grpSpPr bwMode="auto">
              <a:xfrm>
                <a:off x="4320" y="1344"/>
                <a:ext cx="624" cy="864"/>
                <a:chOff x="1920" y="2448"/>
                <a:chExt cx="624" cy="819"/>
              </a:xfrm>
            </p:grpSpPr>
            <p:sp>
              <p:nvSpPr>
                <p:cNvPr id="92311" name="Arc 107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312" name="Line 108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313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314" name="Line 110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111"/>
            <p:cNvGrpSpPr>
              <a:grpSpLocks/>
            </p:cNvGrpSpPr>
            <p:nvPr/>
          </p:nvGrpSpPr>
          <p:grpSpPr bwMode="auto">
            <a:xfrm>
              <a:off x="4608" y="1584"/>
              <a:ext cx="288" cy="627"/>
              <a:chOff x="3168" y="3168"/>
              <a:chExt cx="336" cy="627"/>
            </a:xfrm>
          </p:grpSpPr>
          <p:sp>
            <p:nvSpPr>
              <p:cNvPr id="92301" name="Arc 112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T0" fmla="*/ 57 w 21600"/>
                  <a:gd name="T1" fmla="*/ 0 h 21285"/>
                  <a:gd name="T2" fmla="*/ 336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02" name="Arc 113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T0" fmla="*/ 38 w 21600"/>
                  <a:gd name="T1" fmla="*/ 0 h 21285"/>
                  <a:gd name="T2" fmla="*/ 224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03" name="Arc 114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T0" fmla="*/ 19 w 21600"/>
                  <a:gd name="T1" fmla="*/ 0 h 21285"/>
                  <a:gd name="T2" fmla="*/ 112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304" name="Arc 115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T0" fmla="*/ 6 w 21600"/>
                  <a:gd name="T1" fmla="*/ 0 h 21285"/>
                  <a:gd name="T2" fmla="*/ 37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6400802" y="2810256"/>
            <a:ext cx="1487488" cy="2581276"/>
            <a:chOff x="3504" y="1344"/>
            <a:chExt cx="937" cy="1626"/>
          </a:xfrm>
        </p:grpSpPr>
        <p:grpSp>
          <p:nvGrpSpPr>
            <p:cNvPr id="10" name="Group 117"/>
            <p:cNvGrpSpPr>
              <a:grpSpLocks/>
            </p:cNvGrpSpPr>
            <p:nvPr/>
          </p:nvGrpSpPr>
          <p:grpSpPr bwMode="auto">
            <a:xfrm>
              <a:off x="3504" y="1344"/>
              <a:ext cx="937" cy="1626"/>
              <a:chOff x="3504" y="1344"/>
              <a:chExt cx="937" cy="1626"/>
            </a:xfrm>
          </p:grpSpPr>
          <p:sp>
            <p:nvSpPr>
              <p:cNvPr id="92289" name="Text Box 118"/>
              <p:cNvSpPr txBox="1">
                <a:spLocks noChangeArrowheads="1"/>
              </p:cNvSpPr>
              <p:nvPr/>
            </p:nvSpPr>
            <p:spPr bwMode="auto">
              <a:xfrm>
                <a:off x="3696" y="2736"/>
                <a:ext cx="745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>
                    <a:latin typeface="Arial" charset="0"/>
                  </a:rPr>
                  <a:t>A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D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G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J</a:t>
                </a:r>
              </a:p>
            </p:txBody>
          </p:sp>
          <p:sp>
            <p:nvSpPr>
              <p:cNvPr id="92290" name="Rectangle 119"/>
              <p:cNvSpPr>
                <a:spLocks noChangeArrowheads="1"/>
              </p:cNvSpPr>
              <p:nvPr/>
            </p:nvSpPr>
            <p:spPr bwMode="auto">
              <a:xfrm>
                <a:off x="4032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91" name="Rectangle 120"/>
              <p:cNvSpPr>
                <a:spLocks noChangeArrowheads="1"/>
              </p:cNvSpPr>
              <p:nvPr/>
            </p:nvSpPr>
            <p:spPr bwMode="auto">
              <a:xfrm>
                <a:off x="4144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92" name="Rectangle 121"/>
              <p:cNvSpPr>
                <a:spLocks noChangeArrowheads="1"/>
              </p:cNvSpPr>
              <p:nvPr/>
            </p:nvSpPr>
            <p:spPr bwMode="auto">
              <a:xfrm>
                <a:off x="4256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93" name="Line 122"/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11" name="Group 123"/>
              <p:cNvGrpSpPr>
                <a:grpSpLocks/>
              </p:cNvGrpSpPr>
              <p:nvPr/>
            </p:nvGrpSpPr>
            <p:grpSpPr bwMode="auto">
              <a:xfrm>
                <a:off x="3504" y="1344"/>
                <a:ext cx="624" cy="864"/>
                <a:chOff x="1920" y="2448"/>
                <a:chExt cx="624" cy="819"/>
              </a:xfrm>
            </p:grpSpPr>
            <p:sp>
              <p:nvSpPr>
                <p:cNvPr id="92295" name="Arc 124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96" name="Line 125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97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98" name="Line 127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28"/>
            <p:cNvGrpSpPr>
              <a:grpSpLocks/>
            </p:cNvGrpSpPr>
            <p:nvPr/>
          </p:nvGrpSpPr>
          <p:grpSpPr bwMode="auto">
            <a:xfrm>
              <a:off x="3792" y="1584"/>
              <a:ext cx="288" cy="627"/>
              <a:chOff x="3168" y="3168"/>
              <a:chExt cx="336" cy="627"/>
            </a:xfrm>
          </p:grpSpPr>
          <p:sp>
            <p:nvSpPr>
              <p:cNvPr id="92285" name="Arc 129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T0" fmla="*/ 57 w 21600"/>
                  <a:gd name="T1" fmla="*/ 0 h 21285"/>
                  <a:gd name="T2" fmla="*/ 336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86" name="Arc 130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T0" fmla="*/ 38 w 21600"/>
                  <a:gd name="T1" fmla="*/ 0 h 21285"/>
                  <a:gd name="T2" fmla="*/ 224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87" name="Arc 131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T0" fmla="*/ 19 w 21600"/>
                  <a:gd name="T1" fmla="*/ 0 h 21285"/>
                  <a:gd name="T2" fmla="*/ 112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88" name="Arc 132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T0" fmla="*/ 6 w 21600"/>
                  <a:gd name="T1" fmla="*/ 0 h 21285"/>
                  <a:gd name="T2" fmla="*/ 37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33"/>
          <p:cNvGrpSpPr>
            <a:grpSpLocks/>
          </p:cNvGrpSpPr>
          <p:nvPr/>
        </p:nvGrpSpPr>
        <p:grpSpPr bwMode="auto">
          <a:xfrm>
            <a:off x="5105403" y="2810256"/>
            <a:ext cx="1395413" cy="2581276"/>
            <a:chOff x="2688" y="1344"/>
            <a:chExt cx="879" cy="1626"/>
          </a:xfrm>
        </p:grpSpPr>
        <p:grpSp>
          <p:nvGrpSpPr>
            <p:cNvPr id="14" name="Group 134"/>
            <p:cNvGrpSpPr>
              <a:grpSpLocks/>
            </p:cNvGrpSpPr>
            <p:nvPr/>
          </p:nvGrpSpPr>
          <p:grpSpPr bwMode="auto">
            <a:xfrm>
              <a:off x="2688" y="1344"/>
              <a:ext cx="879" cy="1626"/>
              <a:chOff x="2688" y="1344"/>
              <a:chExt cx="879" cy="1626"/>
            </a:xfrm>
          </p:grpSpPr>
          <p:sp>
            <p:nvSpPr>
              <p:cNvPr id="92273" name="Text Box 135"/>
              <p:cNvSpPr txBox="1">
                <a:spLocks noChangeArrowheads="1"/>
              </p:cNvSpPr>
              <p:nvPr/>
            </p:nvSpPr>
            <p:spPr bwMode="auto">
              <a:xfrm>
                <a:off x="2976" y="2736"/>
                <a:ext cx="591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>
                    <a:latin typeface="Arial" charset="0"/>
                  </a:rPr>
                  <a:t>A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D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G</a:t>
                </a:r>
              </a:p>
            </p:txBody>
          </p:sp>
          <p:sp>
            <p:nvSpPr>
              <p:cNvPr id="92274" name="Rectangle 136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75" name="Rectangle 137"/>
              <p:cNvSpPr>
                <a:spLocks noChangeArrowheads="1"/>
              </p:cNvSpPr>
              <p:nvPr/>
            </p:nvSpPr>
            <p:spPr bwMode="auto">
              <a:xfrm>
                <a:off x="3328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76" name="Rectangle 138"/>
              <p:cNvSpPr>
                <a:spLocks noChangeArrowheads="1"/>
              </p:cNvSpPr>
              <p:nvPr/>
            </p:nvSpPr>
            <p:spPr bwMode="auto">
              <a:xfrm>
                <a:off x="3440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77" name="Line 139"/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15" name="Group 140"/>
              <p:cNvGrpSpPr>
                <a:grpSpLocks/>
              </p:cNvGrpSpPr>
              <p:nvPr/>
            </p:nvGrpSpPr>
            <p:grpSpPr bwMode="auto">
              <a:xfrm>
                <a:off x="2688" y="1344"/>
                <a:ext cx="624" cy="864"/>
                <a:chOff x="1920" y="2448"/>
                <a:chExt cx="624" cy="819"/>
              </a:xfrm>
            </p:grpSpPr>
            <p:sp>
              <p:nvSpPr>
                <p:cNvPr id="92279" name="Arc 141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80" name="Line 142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81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82" name="Line 144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45"/>
            <p:cNvGrpSpPr>
              <a:grpSpLocks/>
            </p:cNvGrpSpPr>
            <p:nvPr/>
          </p:nvGrpSpPr>
          <p:grpSpPr bwMode="auto">
            <a:xfrm>
              <a:off x="2976" y="1584"/>
              <a:ext cx="288" cy="627"/>
              <a:chOff x="3168" y="3168"/>
              <a:chExt cx="336" cy="627"/>
            </a:xfrm>
          </p:grpSpPr>
          <p:sp>
            <p:nvSpPr>
              <p:cNvPr id="92269" name="Arc 146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T0" fmla="*/ 57 w 21600"/>
                  <a:gd name="T1" fmla="*/ 0 h 21285"/>
                  <a:gd name="T2" fmla="*/ 336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70" name="Arc 147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T0" fmla="*/ 38 w 21600"/>
                  <a:gd name="T1" fmla="*/ 0 h 21285"/>
                  <a:gd name="T2" fmla="*/ 224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71" name="Arc 148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T0" fmla="*/ 19 w 21600"/>
                  <a:gd name="T1" fmla="*/ 0 h 21285"/>
                  <a:gd name="T2" fmla="*/ 112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72" name="Arc 149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T0" fmla="*/ 6 w 21600"/>
                  <a:gd name="T1" fmla="*/ 0 h 21285"/>
                  <a:gd name="T2" fmla="*/ 37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150"/>
          <p:cNvGrpSpPr>
            <a:grpSpLocks/>
          </p:cNvGrpSpPr>
          <p:nvPr/>
        </p:nvGrpSpPr>
        <p:grpSpPr bwMode="auto">
          <a:xfrm>
            <a:off x="3810000" y="2810256"/>
            <a:ext cx="1371600" cy="2581276"/>
            <a:chOff x="1872" y="1344"/>
            <a:chExt cx="864" cy="1626"/>
          </a:xfrm>
        </p:grpSpPr>
        <p:grpSp>
          <p:nvGrpSpPr>
            <p:cNvPr id="18" name="Group 151"/>
            <p:cNvGrpSpPr>
              <a:grpSpLocks/>
            </p:cNvGrpSpPr>
            <p:nvPr/>
          </p:nvGrpSpPr>
          <p:grpSpPr bwMode="auto">
            <a:xfrm>
              <a:off x="1872" y="1344"/>
              <a:ext cx="864" cy="1626"/>
              <a:chOff x="1872" y="1344"/>
              <a:chExt cx="864" cy="1626"/>
            </a:xfrm>
          </p:grpSpPr>
          <p:sp>
            <p:nvSpPr>
              <p:cNvPr id="92257" name="Text Box 152"/>
              <p:cNvSpPr txBox="1">
                <a:spLocks noChangeArrowheads="1"/>
              </p:cNvSpPr>
              <p:nvPr/>
            </p:nvSpPr>
            <p:spPr bwMode="auto">
              <a:xfrm>
                <a:off x="2256" y="2736"/>
                <a:ext cx="397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de-DE">
                    <a:latin typeface="Arial" charset="0"/>
                  </a:rPr>
                  <a:t>A</a:t>
                </a:r>
                <a:r>
                  <a:rPr lang="en-US">
                    <a:solidFill>
                      <a:srgbClr val="CC0000"/>
                    </a:solidFill>
                    <a:latin typeface="Arial" charset="0"/>
                  </a:rPr>
                  <a:t>o</a:t>
                </a:r>
                <a:r>
                  <a:rPr lang="de-DE">
                    <a:latin typeface="Arial" charset="0"/>
                  </a:rPr>
                  <a:t>D</a:t>
                </a:r>
              </a:p>
            </p:txBody>
          </p:sp>
          <p:sp>
            <p:nvSpPr>
              <p:cNvPr id="92258" name="Rectangle 153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59" name="Rectangle 154"/>
              <p:cNvSpPr>
                <a:spLocks noChangeArrowheads="1"/>
              </p:cNvSpPr>
              <p:nvPr/>
            </p:nvSpPr>
            <p:spPr bwMode="auto">
              <a:xfrm>
                <a:off x="2624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60" name="Rectangle 155"/>
              <p:cNvSpPr>
                <a:spLocks noChangeArrowheads="1"/>
              </p:cNvSpPr>
              <p:nvPr/>
            </p:nvSpPr>
            <p:spPr bwMode="auto">
              <a:xfrm>
                <a:off x="2512" y="2208"/>
                <a:ext cx="112" cy="192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 sz="1600">
                  <a:latin typeface="Arial" charset="0"/>
                </a:endParaRPr>
              </a:p>
            </p:txBody>
          </p:sp>
          <p:sp>
            <p:nvSpPr>
              <p:cNvPr id="92261" name="Line 156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grpSp>
            <p:nvGrpSpPr>
              <p:cNvPr id="19" name="Group 157"/>
              <p:cNvGrpSpPr>
                <a:grpSpLocks/>
              </p:cNvGrpSpPr>
              <p:nvPr/>
            </p:nvGrpSpPr>
            <p:grpSpPr bwMode="auto">
              <a:xfrm>
                <a:off x="1872" y="1344"/>
                <a:ext cx="624" cy="864"/>
                <a:chOff x="1920" y="2448"/>
                <a:chExt cx="624" cy="819"/>
              </a:xfrm>
            </p:grpSpPr>
            <p:sp>
              <p:nvSpPr>
                <p:cNvPr id="92263" name="Arc 158"/>
                <p:cNvSpPr>
                  <a:spLocks/>
                </p:cNvSpPr>
                <p:nvPr/>
              </p:nvSpPr>
              <p:spPr bwMode="auto">
                <a:xfrm>
                  <a:off x="1920" y="2592"/>
                  <a:ext cx="577" cy="675"/>
                </a:xfrm>
                <a:custGeom>
                  <a:avLst/>
                  <a:gdLst>
                    <a:gd name="T0" fmla="*/ 98 w 21600"/>
                    <a:gd name="T1" fmla="*/ 0 h 21285"/>
                    <a:gd name="T2" fmla="*/ 577 w 21600"/>
                    <a:gd name="T3" fmla="*/ 675 h 21285"/>
                    <a:gd name="T4" fmla="*/ 0 w 21600"/>
                    <a:gd name="T5" fmla="*/ 675 h 21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285" fill="none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</a:path>
                    <a:path w="21600" h="21285" stroke="0" extrusionOk="0">
                      <a:moveTo>
                        <a:pt x="3675" y="0"/>
                      </a:moveTo>
                      <a:cubicBezTo>
                        <a:pt x="14033" y="1788"/>
                        <a:pt x="21600" y="10773"/>
                        <a:pt x="21600" y="21285"/>
                      </a:cubicBezTo>
                      <a:lnTo>
                        <a:pt x="0" y="21285"/>
                      </a:lnTo>
                      <a:lnTo>
                        <a:pt x="367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64" name="Line 159"/>
                <p:cNvSpPr>
                  <a:spLocks noChangeShapeType="1"/>
                </p:cNvSpPr>
                <p:nvPr/>
              </p:nvSpPr>
              <p:spPr bwMode="auto">
                <a:xfrm>
                  <a:off x="2448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65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2496" y="3120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92266" name="Line 161"/>
                <p:cNvSpPr>
                  <a:spLocks noChangeShapeType="1"/>
                </p:cNvSpPr>
                <p:nvPr/>
              </p:nvSpPr>
              <p:spPr bwMode="auto">
                <a:xfrm>
                  <a:off x="2496" y="244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62"/>
            <p:cNvGrpSpPr>
              <a:grpSpLocks/>
            </p:cNvGrpSpPr>
            <p:nvPr/>
          </p:nvGrpSpPr>
          <p:grpSpPr bwMode="auto">
            <a:xfrm>
              <a:off x="2160" y="1584"/>
              <a:ext cx="288" cy="627"/>
              <a:chOff x="3168" y="3168"/>
              <a:chExt cx="336" cy="627"/>
            </a:xfrm>
          </p:grpSpPr>
          <p:sp>
            <p:nvSpPr>
              <p:cNvPr id="92253" name="Arc 163"/>
              <p:cNvSpPr>
                <a:spLocks/>
              </p:cNvSpPr>
              <p:nvPr/>
            </p:nvSpPr>
            <p:spPr bwMode="auto">
              <a:xfrm>
                <a:off x="3168" y="3168"/>
                <a:ext cx="336" cy="627"/>
              </a:xfrm>
              <a:custGeom>
                <a:avLst/>
                <a:gdLst>
                  <a:gd name="T0" fmla="*/ 57 w 21600"/>
                  <a:gd name="T1" fmla="*/ 0 h 21285"/>
                  <a:gd name="T2" fmla="*/ 336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54" name="Arc 164"/>
              <p:cNvSpPr>
                <a:spLocks/>
              </p:cNvSpPr>
              <p:nvPr/>
            </p:nvSpPr>
            <p:spPr bwMode="auto">
              <a:xfrm>
                <a:off x="3280" y="3168"/>
                <a:ext cx="224" cy="627"/>
              </a:xfrm>
              <a:custGeom>
                <a:avLst/>
                <a:gdLst>
                  <a:gd name="T0" fmla="*/ 38 w 21600"/>
                  <a:gd name="T1" fmla="*/ 0 h 21285"/>
                  <a:gd name="T2" fmla="*/ 224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55" name="Arc 165"/>
              <p:cNvSpPr>
                <a:spLocks/>
              </p:cNvSpPr>
              <p:nvPr/>
            </p:nvSpPr>
            <p:spPr bwMode="auto">
              <a:xfrm>
                <a:off x="3392" y="3168"/>
                <a:ext cx="112" cy="627"/>
              </a:xfrm>
              <a:custGeom>
                <a:avLst/>
                <a:gdLst>
                  <a:gd name="T0" fmla="*/ 19 w 21600"/>
                  <a:gd name="T1" fmla="*/ 0 h 21285"/>
                  <a:gd name="T2" fmla="*/ 112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2256" name="Arc 166"/>
              <p:cNvSpPr>
                <a:spLocks/>
              </p:cNvSpPr>
              <p:nvPr/>
            </p:nvSpPr>
            <p:spPr bwMode="auto">
              <a:xfrm>
                <a:off x="3467" y="3168"/>
                <a:ext cx="37" cy="627"/>
              </a:xfrm>
              <a:custGeom>
                <a:avLst/>
                <a:gdLst>
                  <a:gd name="T0" fmla="*/ 6 w 21600"/>
                  <a:gd name="T1" fmla="*/ 0 h 21285"/>
                  <a:gd name="T2" fmla="*/ 37 w 21600"/>
                  <a:gd name="T3" fmla="*/ 627 h 21285"/>
                  <a:gd name="T4" fmla="*/ 0 w 21600"/>
                  <a:gd name="T5" fmla="*/ 627 h 21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285" fill="none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</a:path>
                  <a:path w="21600" h="21285" stroke="0" extrusionOk="0">
                    <a:moveTo>
                      <a:pt x="3675" y="0"/>
                    </a:moveTo>
                    <a:cubicBezTo>
                      <a:pt x="14033" y="1788"/>
                      <a:pt x="21600" y="10773"/>
                      <a:pt x="21600" y="21285"/>
                    </a:cubicBezTo>
                    <a:lnTo>
                      <a:pt x="0" y="21285"/>
                    </a:lnTo>
                    <a:lnTo>
                      <a:pt x="3675" y="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67"/>
          <p:cNvGrpSpPr>
            <a:grpSpLocks/>
          </p:cNvGrpSpPr>
          <p:nvPr/>
        </p:nvGrpSpPr>
        <p:grpSpPr bwMode="auto">
          <a:xfrm>
            <a:off x="3276600" y="5477260"/>
            <a:ext cx="6172200" cy="600076"/>
            <a:chOff x="1536" y="3024"/>
            <a:chExt cx="3888" cy="378"/>
          </a:xfrm>
        </p:grpSpPr>
        <p:sp>
          <p:nvSpPr>
            <p:cNvPr id="92249" name="AutoShape 168"/>
            <p:cNvSpPr>
              <a:spLocks/>
            </p:cNvSpPr>
            <p:nvPr/>
          </p:nvSpPr>
          <p:spPr bwMode="auto">
            <a:xfrm rot="-5400000">
              <a:off x="3408" y="1152"/>
              <a:ext cx="144" cy="3888"/>
            </a:xfrm>
            <a:prstGeom prst="leftBrace">
              <a:avLst>
                <a:gd name="adj1" fmla="val 57625"/>
                <a:gd name="adj2" fmla="val 50176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92250" name="Text Box 169"/>
            <p:cNvSpPr txBox="1">
              <a:spLocks noChangeArrowheads="1"/>
            </p:cNvSpPr>
            <p:nvPr/>
          </p:nvSpPr>
          <p:spPr bwMode="auto">
            <a:xfrm>
              <a:off x="2928" y="3168"/>
              <a:ext cx="1100" cy="2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>
                  <a:latin typeface="Arial" charset="0"/>
                </a:rPr>
                <a:t>done in parallel</a:t>
              </a: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89692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65035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MPI_Scan</a:t>
            </a:r>
            <a:r>
              <a:rPr lang="en-US" dirty="0"/>
              <a:t>: Quick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58801" y="1771457"/>
                <a:ext cx="8193087" cy="5334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receives data reduced on process 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dirty="0"/>
                  <a:t> through 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i</a:t>
                </a:r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58801" y="1771457"/>
                <a:ext cx="8193087" cy="533400"/>
              </a:xfrm>
              <a:blipFill>
                <a:blip r:embed="rId2"/>
                <a:stretch>
                  <a:fillRect l="-1042" t="-16092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0695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5267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9839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4411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8983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3555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459992" y="3030538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r0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20695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25267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9839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34411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8983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3555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459992" y="3716338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r1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0695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5267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29839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4411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8983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3555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1459992" y="4325938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r2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20695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25267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29839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34411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38983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43555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1459992" y="5011738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r3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4035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78607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83179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87751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92323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9689592" y="31337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6793992" y="3030538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r0</a:t>
            </a: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74035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44072" name="Rectangle 40"/>
          <p:cNvSpPr>
            <a:spLocks noChangeArrowheads="1"/>
          </p:cNvSpPr>
          <p:nvPr/>
        </p:nvSpPr>
        <p:spPr bwMode="auto">
          <a:xfrm>
            <a:off x="78607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>
            <a:off x="83179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87751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44075" name="Rectangle 43"/>
          <p:cNvSpPr>
            <a:spLocks noChangeArrowheads="1"/>
          </p:cNvSpPr>
          <p:nvPr/>
        </p:nvSpPr>
        <p:spPr bwMode="auto">
          <a:xfrm>
            <a:off x="92323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4076" name="Rectangle 44"/>
          <p:cNvSpPr>
            <a:spLocks noChangeArrowheads="1"/>
          </p:cNvSpPr>
          <p:nvPr/>
        </p:nvSpPr>
        <p:spPr bwMode="auto">
          <a:xfrm>
            <a:off x="9689592" y="38195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6793992" y="3716338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r1</a:t>
            </a: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74035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78607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83179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87751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92323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23</a:t>
            </a:r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9689592" y="44291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6793992" y="4325938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r2</a:t>
            </a:r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74035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78607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16</a:t>
            </a:r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83179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87751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92323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9689592" y="5114926"/>
            <a:ext cx="381000" cy="201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6793992" y="5011738"/>
            <a:ext cx="4042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r3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1960055" y="5851525"/>
            <a:ext cx="7775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FF2EFF"/>
                </a:solidFill>
                <a:latin typeface="Consolas" panose="020B0609020204030204" pitchFamily="49" charset="0"/>
              </a:rPr>
              <a:t>MPI_Scan</a:t>
            </a:r>
            <a:r>
              <a:rPr lang="en-US" sz="2000" b="1" dirty="0">
                <a:latin typeface="Consolas" panose="020B0609020204030204" pitchFamily="49" charset="0"/>
              </a:rPr>
              <a:t>(sbuf,rbuf,6,MPI_INT,MPI_SUM,MPI_COMM_WORLD)</a:t>
            </a:r>
          </a:p>
        </p:txBody>
      </p:sp>
      <p:sp>
        <p:nvSpPr>
          <p:cNvPr id="44093" name="AutoShape 61"/>
          <p:cNvSpPr>
            <a:spLocks noChangeArrowheads="1"/>
          </p:cNvSpPr>
          <p:nvPr/>
        </p:nvSpPr>
        <p:spPr bwMode="auto">
          <a:xfrm>
            <a:off x="5193792" y="3886200"/>
            <a:ext cx="13716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94" name="Text Box 62"/>
          <p:cNvSpPr txBox="1">
            <a:spLocks noChangeArrowheads="1"/>
          </p:cNvSpPr>
          <p:nvPr/>
        </p:nvSpPr>
        <p:spPr bwMode="auto">
          <a:xfrm>
            <a:off x="2710943" y="2595563"/>
            <a:ext cx="633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err="1">
                <a:latin typeface="+mn-lt"/>
              </a:rPr>
              <a:t>sbuf</a:t>
            </a:r>
            <a:endParaRPr lang="en-US" sz="2000" dirty="0">
              <a:latin typeface="+mn-lt"/>
            </a:endParaRP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8365618" y="2590801"/>
            <a:ext cx="6381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rbuf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4028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</a:t>
            </a:r>
            <a:r>
              <a:rPr lang="en-US" sz="800" dirty="0" err="1"/>
              <a:t>Snavely</a:t>
            </a:r>
            <a:r>
              <a:rPr lang="en-US" sz="800" dirty="0"/>
              <a:t>]→</a:t>
            </a:r>
          </a:p>
        </p:txBody>
      </p:sp>
      <p:cxnSp>
        <p:nvCxnSpPr>
          <p:cNvPr id="4" name="Straight Arrow Connector 3"/>
          <p:cNvCxnSpPr>
            <a:stCxn id="44094" idx="2"/>
          </p:cNvCxnSpPr>
          <p:nvPr/>
        </p:nvCxnSpPr>
        <p:spPr>
          <a:xfrm>
            <a:off x="3027696" y="2995674"/>
            <a:ext cx="718296" cy="2947927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355593" y="2895601"/>
            <a:ext cx="4010025" cy="3031993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8635396" y="4132489"/>
            <a:ext cx="146050" cy="272434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43168" y="5494269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6 entries</a:t>
            </a: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B5C32CE-6E04-4C5B-9728-375D52FEDC4C}"/>
              </a:ext>
            </a:extLst>
          </p:cNvPr>
          <p:cNvSpPr/>
          <p:nvPr/>
        </p:nvSpPr>
        <p:spPr>
          <a:xfrm>
            <a:off x="803470" y="3897174"/>
            <a:ext cx="312974" cy="5076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58D172-2ACA-4946-A056-B2CB898A5F16}"/>
              </a:ext>
            </a:extLst>
          </p:cNvPr>
          <p:cNvSpPr txBox="1"/>
          <p:nvPr/>
        </p:nvSpPr>
        <p:spPr>
          <a:xfrm rot="16200000">
            <a:off x="-673493" y="3742164"/>
            <a:ext cx="2410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Scan progresses this direction </a:t>
            </a:r>
            <a:br>
              <a:rPr lang="en-US" sz="1400" dirty="0"/>
            </a:br>
            <a:r>
              <a:rPr lang="en-US" sz="1400" dirty="0"/>
              <a:t>(across ranks, that is)</a:t>
            </a:r>
          </a:p>
        </p:txBody>
      </p:sp>
    </p:spTree>
    <p:extLst>
      <p:ext uri="{BB962C8B-B14F-4D97-AF65-F5344CB8AC3E}">
        <p14:creationId xmlns:p14="http://schemas.microsoft.com/office/powerpoint/2010/main" val="222498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Scan Operation </a:t>
            </a:r>
            <a:r>
              <a:rPr lang="en-US" sz="2000" dirty="0"/>
              <a:t>[inclusive flavor of it; there’s also an exclusive flavor]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aphicFrame>
        <p:nvGraphicFramePr>
          <p:cNvPr id="60455" name="Group 39"/>
          <p:cNvGraphicFramePr>
            <a:graphicFrameLocks noGrp="1"/>
          </p:cNvGraphicFramePr>
          <p:nvPr>
            <p:ph sz="quarter" idx="4294967295"/>
          </p:nvPr>
        </p:nvGraphicFramePr>
        <p:xfrm>
          <a:off x="6120384" y="2562225"/>
          <a:ext cx="4343400" cy="1981200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A0+A1+A2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B0+B1+B2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C0+C1+C2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473" name="Group 57"/>
          <p:cNvGraphicFramePr>
            <a:graphicFrameLocks noGrp="1"/>
          </p:cNvGraphicFramePr>
          <p:nvPr>
            <p:ph sz="quarter" idx="4294967295"/>
          </p:nvPr>
        </p:nvGraphicFramePr>
        <p:xfrm>
          <a:off x="2258568" y="2562225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A2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B2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80" charset="0"/>
                          <a:cs typeface="Arial" charset="0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92" name="Line 76"/>
          <p:cNvSpPr>
            <a:spLocks noChangeShapeType="1"/>
          </p:cNvSpPr>
          <p:nvPr/>
        </p:nvSpPr>
        <p:spPr bwMode="auto">
          <a:xfrm>
            <a:off x="4936236" y="3556943"/>
            <a:ext cx="914400" cy="0"/>
          </a:xfrm>
          <a:prstGeom prst="line">
            <a:avLst/>
          </a:prstGeom>
          <a:noFill/>
          <a:ln w="47625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94" name="Text Box 78"/>
          <p:cNvSpPr txBox="1">
            <a:spLocks noChangeArrowheads="1"/>
          </p:cNvSpPr>
          <p:nvPr/>
        </p:nvSpPr>
        <p:spPr bwMode="auto">
          <a:xfrm>
            <a:off x="5089378" y="3151559"/>
            <a:ext cx="6081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scan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 rot="16200000">
            <a:off x="1717482" y="2994087"/>
            <a:ext cx="596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rank</a:t>
            </a:r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>
            <a:off x="2036616" y="3605646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2177534"/>
            <a:ext cx="3352800" cy="369332"/>
            <a:chOff x="533400" y="2362200"/>
            <a:chExt cx="3352800" cy="369332"/>
          </a:xfrm>
        </p:grpSpPr>
        <p:sp>
          <p:nvSpPr>
            <p:cNvPr id="12" name="Text Box 69"/>
            <p:cNvSpPr txBox="1">
              <a:spLocks noChangeArrowheads="1"/>
            </p:cNvSpPr>
            <p:nvPr/>
          </p:nvSpPr>
          <p:spPr bwMode="auto">
            <a:xfrm>
              <a:off x="533400" y="2362200"/>
              <a:ext cx="20600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data (output buffer)</a:t>
              </a:r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>
              <a:off x="2514600" y="2590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69"/>
          <p:cNvSpPr txBox="1">
            <a:spLocks noChangeArrowheads="1"/>
          </p:cNvSpPr>
          <p:nvPr/>
        </p:nvSpPr>
        <p:spPr bwMode="auto">
          <a:xfrm>
            <a:off x="2197608" y="2110632"/>
            <a:ext cx="1914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data (input buffer)</a:t>
            </a:r>
          </a:p>
        </p:txBody>
      </p:sp>
      <p:sp>
        <p:nvSpPr>
          <p:cNvPr id="20" name="Line 71"/>
          <p:cNvSpPr>
            <a:spLocks noChangeShapeType="1"/>
          </p:cNvSpPr>
          <p:nvPr/>
        </p:nvSpPr>
        <p:spPr bwMode="auto">
          <a:xfrm>
            <a:off x="4102608" y="233923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1696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41158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92" grpId="0" animBg="1"/>
      <p:bldP spid="604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MPI_Scan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448" y="2787338"/>
            <a:ext cx="12006072" cy="3309938"/>
          </a:xfrm>
        </p:spPr>
        <p:txBody>
          <a:bodyPr/>
          <a:lstStyle/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  	(address of send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OUT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dirty="0"/>
              <a:t>   	(address of receive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      	(number of elements in send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/>
              <a:t>  	(data type of elements in send buffer)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dirty="0"/>
              <a:t>            	(reduce operation)</a:t>
            </a:r>
          </a:p>
          <a:p>
            <a:pPr lvl="1">
              <a:tabLst>
                <a:tab pos="3200400" algn="l"/>
              </a:tabLst>
            </a:pPr>
            <a:r>
              <a:rPr lang="en-US" dirty="0"/>
              <a:t>IN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dirty="0"/>
              <a:t>      	(communicator)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/>
              <a:t>Note: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dirty="0"/>
              <a:t> </a:t>
            </a:r>
            <a:r>
              <a:rPr lang="en-US" sz="2000" dirty="0"/>
              <a:t>refers to total number of elements that will be received into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recvbuf</a:t>
            </a:r>
            <a:r>
              <a:rPr lang="en-US" sz="2000" dirty="0"/>
              <a:t> after operation is complete</a:t>
            </a:r>
            <a:endParaRPr lang="en-US" sz="2000" b="1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404" y="6642556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448" y="1858512"/>
            <a:ext cx="11695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944688" algn="l"/>
              </a:tabLst>
            </a:pPr>
            <a:r>
              <a:rPr 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MPI_Scan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op,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5444" y="1458919"/>
            <a:ext cx="7935912" cy="288728"/>
          </a:xfrm>
          <a:prstGeom prst="rect">
            <a:avLst/>
          </a:prstGeom>
          <a:ln>
            <a:noFill/>
          </a:ln>
        </p:spPr>
        <p:txBody>
          <a:bodyPr vert="horz" lIns="36000" tIns="36000" rIns="3600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1700">
              <a:lnSpc>
                <a:spcPct val="80000"/>
              </a:lnSpc>
              <a:tabLst>
                <a:tab pos="1244600" algn="l"/>
                <a:tab pos="1714500" algn="l"/>
                <a:tab pos="2692400" algn="l"/>
                <a:tab pos="2717800" algn="l"/>
              </a:tabLst>
            </a:pPr>
            <a:r>
              <a:rPr lang="en-US" sz="2000" dirty="0"/>
              <a:t>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1402642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22055" y="860932"/>
            <a:ext cx="6800259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cstdio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endParaRPr lang="en-US" sz="10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**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/>
                <a:cs typeface="Consolas" pitchFamily="49" charset="0"/>
              </a:rPr>
              <a:t>   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const</a:t>
            </a:r>
            <a:r>
              <a:rPr lang="en-US" sz="1000" dirty="0">
                <a:latin typeface="Consolas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 </a:t>
            </a:r>
            <a:r>
              <a:rPr lang="en-US" sz="1000" dirty="0" err="1">
                <a:latin typeface="Consolas"/>
                <a:cs typeface="Consolas" pitchFamily="49" charset="0"/>
              </a:rPr>
              <a:t>dimArray</a:t>
            </a:r>
            <a:r>
              <a:rPr lang="en-US" sz="1000" dirty="0">
                <a:latin typeface="Consolas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3</a:t>
            </a:r>
            <a:r>
              <a:rPr lang="en-US" sz="1000" dirty="0">
                <a:latin typeface="Consolas"/>
                <a:cs typeface="Consolas" pitchFamily="49" charset="0"/>
              </a:rPr>
              <a:t>;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* </a:t>
            </a:r>
            <a:r>
              <a:rPr lang="en-US" sz="1000" dirty="0" err="1">
                <a:latin typeface="Consolas"/>
                <a:cs typeface="Consolas" pitchFamily="49" charset="0"/>
              </a:rPr>
              <a:t>data_l</a:t>
            </a:r>
            <a:r>
              <a:rPr lang="en-US" sz="1000" dirty="0">
                <a:latin typeface="Consolas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C00000"/>
                </a:solidFill>
                <a:latin typeface="Consolas"/>
                <a:cs typeface="Consolas" pitchFamily="49" charset="0"/>
              </a:rPr>
              <a:t>new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[</a:t>
            </a:r>
            <a:r>
              <a:rPr lang="en-US" sz="1000" dirty="0" err="1">
                <a:latin typeface="Consolas"/>
                <a:cs typeface="Consolas" pitchFamily="49" charset="0"/>
              </a:rPr>
              <a:t>dimArray</a:t>
            </a:r>
            <a:r>
              <a:rPr lang="en-US" sz="1000" dirty="0">
                <a:latin typeface="Consolas"/>
                <a:cs typeface="Consolas" pitchFamily="49" charset="0"/>
              </a:rPr>
              <a:t>];</a:t>
            </a:r>
          </a:p>
          <a:p>
            <a:r>
              <a:rPr lang="nn-NO" sz="1000" dirty="0">
                <a:latin typeface="Consolas"/>
                <a:cs typeface="Consolas" pitchFamily="49" charset="0"/>
              </a:rPr>
              <a:t>    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nn-NO" sz="1000" dirty="0">
                <a:latin typeface="Consolas"/>
                <a:cs typeface="Consolas" pitchFamily="49" charset="0"/>
              </a:rPr>
              <a:t> (int i = </a:t>
            </a:r>
            <a:r>
              <a:rPr lang="nn-NO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nn-NO" sz="1000" dirty="0">
                <a:latin typeface="Consolas"/>
                <a:cs typeface="Consolas" pitchFamily="49" charset="0"/>
              </a:rPr>
              <a:t>; i &lt; dimArray; i++) data_l[i] = (i+</a:t>
            </a:r>
            <a:r>
              <a:rPr lang="nn-NO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nn-NO" sz="1000" dirty="0">
                <a:latin typeface="Consolas"/>
                <a:cs typeface="Consolas" pitchFamily="49" charset="0"/>
              </a:rPr>
              <a:t>)*myRank;</a:t>
            </a:r>
          </a:p>
          <a:p>
            <a:r>
              <a:rPr lang="pt-BR" sz="1000" dirty="0">
                <a:latin typeface="Consolas"/>
                <a:cs typeface="Consolas" pitchFamily="49" charset="0"/>
              </a:rPr>
              <a:t>    </a:t>
            </a:r>
            <a:r>
              <a:rPr lang="pt-BR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pt-BR" sz="1000" dirty="0">
                <a:latin typeface="Consolas"/>
                <a:cs typeface="Consolas" pitchFamily="49" charset="0"/>
              </a:rPr>
              <a:t> (int n = </a:t>
            </a:r>
            <a:r>
              <a:rPr lang="pt-BR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pt-BR" sz="1000" dirty="0">
                <a:latin typeface="Consolas"/>
                <a:cs typeface="Consolas" pitchFamily="49" charset="0"/>
              </a:rPr>
              <a:t>; n &lt; nprocs; n++) {</a:t>
            </a:r>
          </a:p>
          <a:p>
            <a:pPr lvl="0"/>
            <a:r>
              <a:rPr lang="pt-BR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n) {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        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"[%d]: "</a:t>
            </a:r>
            <a:r>
              <a:rPr lang="en-US" sz="1000" dirty="0">
                <a:latin typeface="Consolas"/>
                <a:cs typeface="Consolas" pitchFamily="49" charset="0"/>
              </a:rPr>
              <a:t>, </a:t>
            </a:r>
            <a:r>
              <a:rPr lang="en-US" sz="1000" dirty="0" err="1">
                <a:latin typeface="Consolas"/>
                <a:cs typeface="Consolas" pitchFamily="49" charset="0"/>
              </a:rPr>
              <a:t>myRank</a:t>
            </a:r>
            <a:r>
              <a:rPr lang="en-US" sz="10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nn-NO" sz="1000" dirty="0">
                <a:latin typeface="Consolas"/>
                <a:cs typeface="Consolas" pitchFamily="49" charset="0"/>
              </a:rPr>
              <a:t>            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nn-NO" sz="1000" dirty="0">
                <a:latin typeface="Consolas"/>
                <a:cs typeface="Consolas" pitchFamily="49" charset="0"/>
              </a:rPr>
              <a:t>(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nn-NO" sz="1000" dirty="0">
                <a:latin typeface="Consolas"/>
                <a:cs typeface="Consolas" pitchFamily="49" charset="0"/>
              </a:rPr>
              <a:t> i = </a:t>
            </a:r>
            <a:r>
              <a:rPr lang="nn-NO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nn-NO" sz="1000" dirty="0">
                <a:latin typeface="Consolas"/>
                <a:cs typeface="Consolas" pitchFamily="49" charset="0"/>
              </a:rPr>
              <a:t>; i &lt; dimArray; i++)</a:t>
            </a:r>
            <a:r>
              <a:rPr lang="en-US" sz="1000" dirty="0">
                <a:latin typeface="Consolas"/>
                <a:cs typeface="Consolas" pitchFamily="49" charset="0"/>
              </a:rPr>
              <a:t>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"data[%d] = %d; "</a:t>
            </a:r>
            <a:r>
              <a:rPr lang="en-US" sz="1000" dirty="0">
                <a:latin typeface="Consolas"/>
                <a:cs typeface="Consolas" pitchFamily="49" charset="0"/>
              </a:rPr>
              <a:t>, i, </a:t>
            </a:r>
            <a:r>
              <a:rPr lang="en-US" sz="1000" dirty="0" err="1">
                <a:latin typeface="Consolas"/>
                <a:cs typeface="Consolas" pitchFamily="49" charset="0"/>
              </a:rPr>
              <a:t>data_l</a:t>
            </a:r>
            <a:r>
              <a:rPr lang="en-US" sz="1000" dirty="0">
                <a:latin typeface="Consolas"/>
                <a:cs typeface="Consolas" pitchFamily="49" charset="0"/>
              </a:rPr>
              <a:t>[i]);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        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"\n"</a:t>
            </a:r>
            <a:r>
              <a:rPr lang="en-US" sz="1000" dirty="0">
                <a:latin typeface="Consolas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/>
                <a:cs typeface="Consolas" pitchFamily="49" charset="0"/>
              </a:rPr>
              <a:t>   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* result = </a:t>
            </a:r>
            <a:r>
              <a:rPr lang="en-US" sz="1000" dirty="0">
                <a:solidFill>
                  <a:srgbClr val="C00000"/>
                </a:solidFill>
                <a:latin typeface="Consolas"/>
                <a:cs typeface="Consolas" pitchFamily="49" charset="0"/>
              </a:rPr>
              <a:t>new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[</a:t>
            </a:r>
            <a:r>
              <a:rPr lang="en-US" sz="1000" dirty="0" err="1">
                <a:latin typeface="Consolas"/>
                <a:cs typeface="Consolas" pitchFamily="49" charset="0"/>
              </a:rPr>
              <a:t>dimArray</a:t>
            </a:r>
            <a:r>
              <a:rPr lang="en-US" sz="1000" dirty="0">
                <a:latin typeface="Consolas"/>
                <a:cs typeface="Consolas" pitchFamily="49" charset="0"/>
              </a:rPr>
              <a:t>];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MPI_Scan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result,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MPI_SUM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000" dirty="0">
                <a:latin typeface="Consolas"/>
                <a:cs typeface="Consolas" pitchFamily="49" charset="0"/>
              </a:rPr>
              <a:t>    </a:t>
            </a:r>
            <a:r>
              <a:rPr lang="pt-BR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pt-BR" sz="1000" dirty="0">
                <a:latin typeface="Consolas"/>
                <a:cs typeface="Consolas" pitchFamily="49" charset="0"/>
              </a:rPr>
              <a:t> (int n = </a:t>
            </a:r>
            <a:r>
              <a:rPr lang="pt-BR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pt-BR" sz="1000" dirty="0">
                <a:latin typeface="Consolas"/>
                <a:cs typeface="Consolas" pitchFamily="49" charset="0"/>
              </a:rPr>
              <a:t>; n &lt; nprocs; n++) {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n) {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        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"[%d]: "</a:t>
            </a:r>
            <a:r>
              <a:rPr lang="en-US" sz="1000" dirty="0">
                <a:latin typeface="Consolas"/>
                <a:cs typeface="Consolas" pitchFamily="49" charset="0"/>
              </a:rPr>
              <a:t>, </a:t>
            </a:r>
            <a:r>
              <a:rPr lang="en-US" sz="1000" dirty="0" err="1">
                <a:latin typeface="Consolas"/>
                <a:cs typeface="Consolas" pitchFamily="49" charset="0"/>
              </a:rPr>
              <a:t>myRank</a:t>
            </a:r>
            <a:r>
              <a:rPr lang="en-US" sz="10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nn-NO" sz="1000" dirty="0">
                <a:latin typeface="Consolas"/>
                <a:cs typeface="Consolas" pitchFamily="49" charset="0"/>
              </a:rPr>
              <a:t>            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nn-NO" sz="1000" dirty="0">
                <a:latin typeface="Consolas"/>
                <a:cs typeface="Consolas" pitchFamily="49" charset="0"/>
              </a:rPr>
              <a:t>(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nn-NO" sz="1000" dirty="0">
                <a:latin typeface="Consolas"/>
                <a:cs typeface="Consolas" pitchFamily="49" charset="0"/>
              </a:rPr>
              <a:t> i = </a:t>
            </a:r>
            <a:r>
              <a:rPr lang="nn-NO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nn-NO" sz="1000" dirty="0">
                <a:latin typeface="Consolas"/>
                <a:cs typeface="Consolas" pitchFamily="49" charset="0"/>
              </a:rPr>
              <a:t>; i &lt; dimArray; i++)</a:t>
            </a:r>
            <a:r>
              <a:rPr lang="en-US" sz="1000" dirty="0">
                <a:latin typeface="Consolas"/>
                <a:cs typeface="Consolas" pitchFamily="49" charset="0"/>
              </a:rPr>
              <a:t>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"result[%d] = %d; "</a:t>
            </a:r>
            <a:r>
              <a:rPr lang="en-US" sz="1000" dirty="0">
                <a:latin typeface="Consolas"/>
                <a:cs typeface="Consolas" pitchFamily="49" charset="0"/>
              </a:rPr>
              <a:t>, i, result[i]);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        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"\n"</a:t>
            </a:r>
            <a:r>
              <a:rPr lang="en-US" sz="1000" dirty="0">
                <a:latin typeface="Consolas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 </a:t>
            </a:r>
            <a:r>
              <a:rPr lang="en-US" sz="1000" dirty="0">
                <a:solidFill>
                  <a:srgbClr val="C00000"/>
                </a:solidFill>
                <a:latin typeface="Consolas"/>
                <a:cs typeface="Consolas" pitchFamily="49" charset="0"/>
              </a:rPr>
              <a:t>delete[]</a:t>
            </a:r>
            <a:r>
              <a:rPr lang="en-US" sz="1000" dirty="0">
                <a:latin typeface="Consolas"/>
                <a:cs typeface="Consolas" pitchFamily="49" charset="0"/>
              </a:rPr>
              <a:t> result; </a:t>
            </a:r>
            <a:r>
              <a:rPr lang="en-US" sz="1000" dirty="0">
                <a:solidFill>
                  <a:srgbClr val="C00000"/>
                </a:solidFill>
                <a:latin typeface="Consolas"/>
                <a:cs typeface="Consolas" pitchFamily="49" charset="0"/>
              </a:rPr>
              <a:t>delete[]</a:t>
            </a:r>
            <a:r>
              <a:rPr lang="en-US" sz="1000" dirty="0">
                <a:latin typeface="Consolas"/>
                <a:cs typeface="Consolas" pitchFamily="49" charset="0"/>
              </a:rPr>
              <a:t> </a:t>
            </a:r>
            <a:r>
              <a:rPr lang="en-US" sz="1000" dirty="0" err="1">
                <a:latin typeface="Consolas"/>
                <a:cs typeface="Consolas" pitchFamily="49" charset="0"/>
              </a:rPr>
              <a:t>data_l</a:t>
            </a:r>
            <a:r>
              <a:rPr lang="en-US" sz="1000" dirty="0">
                <a:latin typeface="Consolas"/>
                <a:cs typeface="Consolas" pitchFamily="49" charset="0"/>
              </a:rPr>
              <a:t>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69" y="895052"/>
            <a:ext cx="4866514" cy="29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2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MPI_Scan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22055" y="860932"/>
            <a:ext cx="6800259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cstdio</a:t>
            </a:r>
            <a:r>
              <a:rPr lang="en-US" sz="10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/>
            <a:endParaRPr lang="en-US" sz="10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**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/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nprocs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/>
                <a:cs typeface="Consolas" pitchFamily="49" charset="0"/>
              </a:rPr>
              <a:t>   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const</a:t>
            </a:r>
            <a:r>
              <a:rPr lang="en-US" sz="1000" dirty="0">
                <a:latin typeface="Consolas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 </a:t>
            </a:r>
            <a:r>
              <a:rPr lang="en-US" sz="1000" dirty="0" err="1">
                <a:latin typeface="Consolas"/>
                <a:cs typeface="Consolas" pitchFamily="49" charset="0"/>
              </a:rPr>
              <a:t>dimArray</a:t>
            </a:r>
            <a:r>
              <a:rPr lang="en-US" sz="1000" dirty="0">
                <a:latin typeface="Consolas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3</a:t>
            </a:r>
            <a:r>
              <a:rPr lang="en-US" sz="1000" dirty="0">
                <a:latin typeface="Consolas"/>
                <a:cs typeface="Consolas" pitchFamily="49" charset="0"/>
              </a:rPr>
              <a:t>;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* </a:t>
            </a:r>
            <a:r>
              <a:rPr lang="en-US" sz="1000" dirty="0" err="1">
                <a:latin typeface="Consolas"/>
                <a:cs typeface="Consolas" pitchFamily="49" charset="0"/>
              </a:rPr>
              <a:t>data_l</a:t>
            </a:r>
            <a:r>
              <a:rPr lang="en-US" sz="1000" dirty="0">
                <a:latin typeface="Consolas"/>
                <a:cs typeface="Consolas" pitchFamily="49" charset="0"/>
              </a:rPr>
              <a:t> = </a:t>
            </a:r>
            <a:r>
              <a:rPr lang="en-US" sz="1000" dirty="0">
                <a:solidFill>
                  <a:srgbClr val="C00000"/>
                </a:solidFill>
                <a:latin typeface="Consolas"/>
                <a:cs typeface="Consolas" pitchFamily="49" charset="0"/>
              </a:rPr>
              <a:t>new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[</a:t>
            </a:r>
            <a:r>
              <a:rPr lang="en-US" sz="1000" dirty="0" err="1">
                <a:latin typeface="Consolas"/>
                <a:cs typeface="Consolas" pitchFamily="49" charset="0"/>
              </a:rPr>
              <a:t>dimArray</a:t>
            </a:r>
            <a:r>
              <a:rPr lang="en-US" sz="1000" dirty="0">
                <a:latin typeface="Consolas"/>
                <a:cs typeface="Consolas" pitchFamily="49" charset="0"/>
              </a:rPr>
              <a:t>];</a:t>
            </a:r>
          </a:p>
          <a:p>
            <a:r>
              <a:rPr lang="nn-NO" sz="1000" dirty="0">
                <a:latin typeface="Consolas"/>
                <a:cs typeface="Consolas" pitchFamily="49" charset="0"/>
              </a:rPr>
              <a:t>    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nn-NO" sz="1000" dirty="0">
                <a:latin typeface="Consolas"/>
                <a:cs typeface="Consolas" pitchFamily="49" charset="0"/>
              </a:rPr>
              <a:t> (int i = </a:t>
            </a:r>
            <a:r>
              <a:rPr lang="nn-NO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nn-NO" sz="1000" dirty="0">
                <a:latin typeface="Consolas"/>
                <a:cs typeface="Consolas" pitchFamily="49" charset="0"/>
              </a:rPr>
              <a:t>; i &lt; dimArray; i++) data_l[i] = (i+</a:t>
            </a:r>
            <a:r>
              <a:rPr lang="nn-NO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nn-NO" sz="1000" dirty="0">
                <a:latin typeface="Consolas"/>
                <a:cs typeface="Consolas" pitchFamily="49" charset="0"/>
              </a:rPr>
              <a:t>)*myRank;</a:t>
            </a:r>
          </a:p>
          <a:p>
            <a:r>
              <a:rPr lang="pt-BR" sz="1000" dirty="0">
                <a:latin typeface="Consolas"/>
                <a:cs typeface="Consolas" pitchFamily="49" charset="0"/>
              </a:rPr>
              <a:t>    </a:t>
            </a:r>
            <a:r>
              <a:rPr lang="pt-BR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pt-BR" sz="1000" dirty="0">
                <a:latin typeface="Consolas"/>
                <a:cs typeface="Consolas" pitchFamily="49" charset="0"/>
              </a:rPr>
              <a:t> (int n = </a:t>
            </a:r>
            <a:r>
              <a:rPr lang="pt-BR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pt-BR" sz="1000" dirty="0">
                <a:latin typeface="Consolas"/>
                <a:cs typeface="Consolas" pitchFamily="49" charset="0"/>
              </a:rPr>
              <a:t>; n &lt; nprocs; n++) {</a:t>
            </a:r>
          </a:p>
          <a:p>
            <a:pPr lvl="0"/>
            <a:r>
              <a:rPr lang="pt-BR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n) {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        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"[%d]: "</a:t>
            </a:r>
            <a:r>
              <a:rPr lang="en-US" sz="1000" dirty="0">
                <a:latin typeface="Consolas"/>
                <a:cs typeface="Consolas" pitchFamily="49" charset="0"/>
              </a:rPr>
              <a:t>, </a:t>
            </a:r>
            <a:r>
              <a:rPr lang="en-US" sz="1000" dirty="0" err="1">
                <a:latin typeface="Consolas"/>
                <a:cs typeface="Consolas" pitchFamily="49" charset="0"/>
              </a:rPr>
              <a:t>myRank</a:t>
            </a:r>
            <a:r>
              <a:rPr lang="en-US" sz="10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nn-NO" sz="1000" dirty="0">
                <a:latin typeface="Consolas"/>
                <a:cs typeface="Consolas" pitchFamily="49" charset="0"/>
              </a:rPr>
              <a:t>            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nn-NO" sz="1000" dirty="0">
                <a:latin typeface="Consolas"/>
                <a:cs typeface="Consolas" pitchFamily="49" charset="0"/>
              </a:rPr>
              <a:t>(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nn-NO" sz="1000" dirty="0">
                <a:latin typeface="Consolas"/>
                <a:cs typeface="Consolas" pitchFamily="49" charset="0"/>
              </a:rPr>
              <a:t> i = </a:t>
            </a:r>
            <a:r>
              <a:rPr lang="nn-NO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nn-NO" sz="1000" dirty="0">
                <a:latin typeface="Consolas"/>
                <a:cs typeface="Consolas" pitchFamily="49" charset="0"/>
              </a:rPr>
              <a:t>; i &lt; dimArray; i++)</a:t>
            </a:r>
            <a:r>
              <a:rPr lang="en-US" sz="1000" dirty="0">
                <a:latin typeface="Consolas"/>
                <a:cs typeface="Consolas" pitchFamily="49" charset="0"/>
              </a:rPr>
              <a:t>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"data[%d] = %d; "</a:t>
            </a:r>
            <a:r>
              <a:rPr lang="en-US" sz="1000" dirty="0">
                <a:latin typeface="Consolas"/>
                <a:cs typeface="Consolas" pitchFamily="49" charset="0"/>
              </a:rPr>
              <a:t>, i, </a:t>
            </a:r>
            <a:r>
              <a:rPr lang="en-US" sz="1000" dirty="0" err="1">
                <a:latin typeface="Consolas"/>
                <a:cs typeface="Consolas" pitchFamily="49" charset="0"/>
              </a:rPr>
              <a:t>data_l</a:t>
            </a:r>
            <a:r>
              <a:rPr lang="en-US" sz="1000" dirty="0">
                <a:latin typeface="Consolas"/>
                <a:cs typeface="Consolas" pitchFamily="49" charset="0"/>
              </a:rPr>
              <a:t>[i]);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        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"\n"</a:t>
            </a:r>
            <a:r>
              <a:rPr lang="en-US" sz="1000" dirty="0">
                <a:latin typeface="Consolas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/>
                <a:cs typeface="Consolas" pitchFamily="49" charset="0"/>
              </a:rPr>
              <a:t>   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* result = </a:t>
            </a:r>
            <a:r>
              <a:rPr lang="en-US" sz="1000" dirty="0">
                <a:solidFill>
                  <a:srgbClr val="C00000"/>
                </a:solidFill>
                <a:latin typeface="Consolas"/>
                <a:cs typeface="Consolas" pitchFamily="49" charset="0"/>
              </a:rPr>
              <a:t>new </a:t>
            </a:r>
            <a:r>
              <a:rPr lang="en-US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000" dirty="0">
                <a:latin typeface="Consolas"/>
                <a:cs typeface="Consolas" pitchFamily="49" charset="0"/>
              </a:rPr>
              <a:t>[</a:t>
            </a:r>
            <a:r>
              <a:rPr lang="en-US" sz="1000" dirty="0" err="1">
                <a:latin typeface="Consolas"/>
                <a:cs typeface="Consolas" pitchFamily="49" charset="0"/>
              </a:rPr>
              <a:t>dimArray</a:t>
            </a:r>
            <a:r>
              <a:rPr lang="en-US" sz="1000" dirty="0">
                <a:latin typeface="Consolas"/>
                <a:cs typeface="Consolas" pitchFamily="49" charset="0"/>
              </a:rPr>
              <a:t>];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MPI_Scan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data_l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result, 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dimArray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MPI_SUM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endParaRPr lang="en-US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000" dirty="0">
                <a:latin typeface="Consolas"/>
                <a:cs typeface="Consolas" pitchFamily="49" charset="0"/>
              </a:rPr>
              <a:t>    </a:t>
            </a:r>
            <a:r>
              <a:rPr lang="pt-BR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pt-BR" sz="1000" dirty="0">
                <a:latin typeface="Consolas"/>
                <a:cs typeface="Consolas" pitchFamily="49" charset="0"/>
              </a:rPr>
              <a:t> (int n = </a:t>
            </a:r>
            <a:r>
              <a:rPr lang="pt-BR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pt-BR" sz="1000" dirty="0">
                <a:latin typeface="Consolas"/>
                <a:cs typeface="Consolas" pitchFamily="49" charset="0"/>
              </a:rPr>
              <a:t>; n &lt; nprocs; n++) {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sz="10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myRank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== n) {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        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"[%d]: "</a:t>
            </a:r>
            <a:r>
              <a:rPr lang="en-US" sz="1000" dirty="0">
                <a:latin typeface="Consolas"/>
                <a:cs typeface="Consolas" pitchFamily="49" charset="0"/>
              </a:rPr>
              <a:t>, </a:t>
            </a:r>
            <a:r>
              <a:rPr lang="en-US" sz="1000" dirty="0" err="1">
                <a:latin typeface="Consolas"/>
                <a:cs typeface="Consolas" pitchFamily="49" charset="0"/>
              </a:rPr>
              <a:t>myRank</a:t>
            </a:r>
            <a:r>
              <a:rPr lang="en-US" sz="10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nn-NO" sz="1000" dirty="0">
                <a:latin typeface="Consolas"/>
                <a:cs typeface="Consolas" pitchFamily="49" charset="0"/>
              </a:rPr>
              <a:t>            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nn-NO" sz="1000" dirty="0">
                <a:latin typeface="Consolas"/>
                <a:cs typeface="Consolas" pitchFamily="49" charset="0"/>
              </a:rPr>
              <a:t>(</a:t>
            </a:r>
            <a:r>
              <a:rPr lang="nn-NO" sz="10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nn-NO" sz="1000" dirty="0">
                <a:latin typeface="Consolas"/>
                <a:cs typeface="Consolas" pitchFamily="49" charset="0"/>
              </a:rPr>
              <a:t> i = </a:t>
            </a:r>
            <a:r>
              <a:rPr lang="nn-NO" sz="10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nn-NO" sz="1000" dirty="0">
                <a:latin typeface="Consolas"/>
                <a:cs typeface="Consolas" pitchFamily="49" charset="0"/>
              </a:rPr>
              <a:t>; i &lt; dimArray; i++)</a:t>
            </a:r>
            <a:r>
              <a:rPr lang="en-US" sz="1000" dirty="0">
                <a:latin typeface="Consolas"/>
                <a:cs typeface="Consolas" pitchFamily="49" charset="0"/>
              </a:rPr>
              <a:t>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"result[%d] = %d; "</a:t>
            </a:r>
            <a:r>
              <a:rPr lang="en-US" sz="1000" dirty="0">
                <a:latin typeface="Consolas"/>
                <a:cs typeface="Consolas" pitchFamily="49" charset="0"/>
              </a:rPr>
              <a:t>, i, result[i]);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         std::</a:t>
            </a:r>
            <a:r>
              <a:rPr lang="en-US" sz="1000" dirty="0" err="1">
                <a:latin typeface="Consolas"/>
                <a:cs typeface="Consolas" pitchFamily="49" charset="0"/>
              </a:rPr>
              <a:t>printf</a:t>
            </a:r>
            <a:r>
              <a:rPr lang="en-US" sz="1000" dirty="0">
                <a:latin typeface="Consolas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"\n"</a:t>
            </a:r>
            <a:r>
              <a:rPr lang="en-US" sz="1000" dirty="0">
                <a:latin typeface="Consolas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>
                <a:latin typeface="Consolas"/>
                <a:cs typeface="Consolas" pitchFamily="49" charset="0"/>
              </a:rPr>
              <a:t>    </a:t>
            </a:r>
            <a:r>
              <a:rPr lang="en-US" sz="1000" dirty="0">
                <a:solidFill>
                  <a:srgbClr val="C00000"/>
                </a:solidFill>
                <a:latin typeface="Consolas"/>
                <a:cs typeface="Consolas" pitchFamily="49" charset="0"/>
              </a:rPr>
              <a:t>delete[]</a:t>
            </a:r>
            <a:r>
              <a:rPr lang="en-US" sz="1000" dirty="0">
                <a:latin typeface="Consolas"/>
                <a:cs typeface="Consolas" pitchFamily="49" charset="0"/>
              </a:rPr>
              <a:t> result; </a:t>
            </a:r>
            <a:r>
              <a:rPr lang="en-US" sz="1000" dirty="0">
                <a:solidFill>
                  <a:srgbClr val="C00000"/>
                </a:solidFill>
                <a:latin typeface="Consolas"/>
                <a:cs typeface="Consolas" pitchFamily="49" charset="0"/>
              </a:rPr>
              <a:t>delete[]</a:t>
            </a:r>
            <a:r>
              <a:rPr lang="en-US" sz="1000" dirty="0">
                <a:latin typeface="Consolas"/>
                <a:cs typeface="Consolas" pitchFamily="49" charset="0"/>
              </a:rPr>
              <a:t> </a:t>
            </a:r>
            <a:r>
              <a:rPr lang="en-US" sz="1000" dirty="0" err="1">
                <a:latin typeface="Consolas"/>
                <a:cs typeface="Consolas" pitchFamily="49" charset="0"/>
              </a:rPr>
              <a:t>data_l</a:t>
            </a:r>
            <a:r>
              <a:rPr lang="en-US" sz="1000" dirty="0">
                <a:latin typeface="Consolas"/>
                <a:cs typeface="Consolas" pitchFamily="49" charset="0"/>
              </a:rPr>
              <a:t>;</a:t>
            </a:r>
          </a:p>
          <a:p>
            <a:pPr lvl="0"/>
            <a:r>
              <a:rPr lang="en-US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69" y="895052"/>
            <a:ext cx="4866514" cy="29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68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[short new sub-topic]</a:t>
            </a:r>
            <a:r>
              <a:rPr lang="en-US" dirty="0"/>
              <a:t> User-Defined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vert="horz" lIns="91440" tIns="45720" rIns="36000" bIns="45720" rtlCol="0">
                <a:normAutofit/>
              </a:bodyPr>
              <a:lstStyle/>
              <a:p>
                <a:pPr defTabSz="901700">
                  <a:lnSpc>
                    <a:spcPct val="80000"/>
                  </a:lnSpc>
                  <a:tabLst>
                    <a:tab pos="1714500" algn="l"/>
                    <a:tab pos="3378200" algn="l"/>
                  </a:tabLst>
                </a:pPr>
                <a:endParaRPr lang="en-US" sz="2000" dirty="0"/>
              </a:p>
              <a:p>
                <a:pPr defTabSz="901700">
                  <a:lnSpc>
                    <a:spcPct val="80000"/>
                  </a:lnSpc>
                  <a:tabLst>
                    <a:tab pos="1714500" algn="l"/>
                    <a:tab pos="3378200" algn="l"/>
                  </a:tabLst>
                </a:pPr>
                <a:endParaRPr lang="en-US" sz="2000" dirty="0"/>
              </a:p>
              <a:p>
                <a:pPr defTabSz="901700">
                  <a:lnSpc>
                    <a:spcPct val="80000"/>
                  </a:lnSpc>
                  <a:tabLst>
                    <a:tab pos="1714500" algn="l"/>
                    <a:tab pos="3378200" algn="l"/>
                  </a:tabLst>
                </a:pPr>
                <a:r>
                  <a:rPr lang="en-US" sz="2000" dirty="0"/>
                  <a:t>Operator handles, come in two flavors:</a:t>
                </a: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endParaRPr lang="en-US" sz="1800" dirty="0"/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800" dirty="0"/>
                  <a:t>Predefined</a:t>
                </a:r>
                <a:r>
                  <a:rPr lang="en-US" sz="1800" dirty="0">
                    <a:cs typeface="Arial" charset="0"/>
                  </a:rPr>
                  <a:t>, e.g., MPI_SUM, MPI_MAX, etc.</a:t>
                </a: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endParaRPr lang="en-US" sz="1800" dirty="0">
                  <a:cs typeface="Arial" charset="0"/>
                </a:endParaRP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endParaRPr lang="en-US" sz="1800" dirty="0">
                  <a:cs typeface="Arial" charset="0"/>
                </a:endParaRP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800" dirty="0">
                    <a:cs typeface="Arial" charset="0"/>
                  </a:rPr>
                  <a:t>User-defined:</a:t>
                </a:r>
                <a:r>
                  <a:rPr lang="en-US" sz="1800" dirty="0"/>
                  <a:t> let’s call it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sz="1800" dirty="0">
                  <a:cs typeface="Arial" charset="0"/>
                </a:endParaRPr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endParaRPr lang="en-US" sz="2000" dirty="0"/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endParaRPr lang="en-US" sz="2000" dirty="0"/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2000" dirty="0"/>
                  <a:t>Caveat:</a:t>
                </a: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800" dirty="0">
                    <a:sym typeface="Wingdings" pitchFamily="2" charset="2"/>
                  </a:rPr>
                  <a:t>User defined ops must be associative; i.e.,  </a:t>
                </a: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endParaRPr lang="en-US" sz="1800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457200" lvl="1" indent="0" algn="ctr" defTabSz="901700">
                  <a:lnSpc>
                    <a:spcPct val="80000"/>
                  </a:lnSpc>
                  <a:spcBef>
                    <a:spcPct val="10000"/>
                  </a:spcBef>
                  <a:buNone/>
                  <a:tabLst>
                    <a:tab pos="1714500" algn="l"/>
                    <a:tab pos="3378200" algn="l"/>
                  </a:tabLst>
                </a:pPr>
                <a:r>
                  <a:rPr lang="en-US" sz="1800" dirty="0">
                    <a:solidFill>
                      <a:srgbClr val="0070C0"/>
                    </a:solidFill>
                  </a:rPr>
                  <a:t>(</a:t>
                </a:r>
                <a:r>
                  <a:rPr lang="en-US" sz="18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valueA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valueB)</a:t>
                </a:r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valueC</a:t>
                </a:r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valueA</a:t>
                </a:r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800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valueB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valueC)</a:t>
                </a:r>
                <a:endParaRPr lang="en-US" sz="1800" dirty="0">
                  <a:sym typeface="Wingdings" pitchFamily="2" charset="2"/>
                </a:endParaRPr>
              </a:p>
              <a:p>
                <a:pPr lvl="1" defTabSz="901700">
                  <a:lnSpc>
                    <a:spcPct val="80000"/>
                  </a:lnSpc>
                  <a:spcBef>
                    <a:spcPct val="10000"/>
                  </a:spcBef>
                  <a:tabLst>
                    <a:tab pos="1714500" algn="l"/>
                    <a:tab pos="3378200" algn="l"/>
                  </a:tabLst>
                </a:pPr>
                <a:endParaRPr lang="en-US" sz="1800" dirty="0">
                  <a:latin typeface="Consolas" panose="020B0609020204030204" pitchFamily="49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880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DBF46E-1F67-40E9-9ADD-4625F235EF57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836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4232117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User-Defined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6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vert="horz" lIns="91440" tIns="45720" rIns="36000" bIns="45720" rtlCol="0">
                <a:normAutofit/>
              </a:bodyPr>
              <a:lstStyle/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endParaRPr lang="en-US" sz="2000" dirty="0"/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2000" dirty="0"/>
                  <a:t>Starting point: a user-defined function must implement the operation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valueA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valueB</a:t>
                </a:r>
                <a:endParaRPr lang="en-US" sz="2000" dirty="0"/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endParaRPr lang="en-US" sz="2000" dirty="0"/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2000" dirty="0"/>
                  <a:t>Here’s how you should register a user-defined reduction function:</a:t>
                </a:r>
              </a:p>
              <a:p>
                <a:pPr marL="344487" lvl="1" indent="0" defTabSz="901700">
                  <a:lnSpc>
                    <a:spcPct val="80000"/>
                  </a:lnSpc>
                  <a:spcBef>
                    <a:spcPct val="40000"/>
                  </a:spcBef>
                  <a:buNone/>
                  <a:tabLst>
                    <a:tab pos="1714500" algn="l"/>
                    <a:tab pos="3378200" algn="l"/>
                  </a:tabLst>
                </a:pPr>
                <a:endParaRPr lang="en-US" sz="1800" dirty="0"/>
              </a:p>
              <a:p>
                <a:pPr marL="344487" lvl="1" indent="0" defTabSz="901700">
                  <a:lnSpc>
                    <a:spcPct val="80000"/>
                  </a:lnSpc>
                  <a:spcBef>
                    <a:spcPct val="40000"/>
                  </a:spcBef>
                  <a:buNone/>
                  <a:tabLst>
                    <a:tab pos="1714500" algn="l"/>
                    <a:tab pos="3378200" algn="l"/>
                  </a:tabLst>
                </a:pPr>
                <a:endParaRPr lang="en-US" sz="1800" dirty="0"/>
              </a:p>
              <a:p>
                <a:pPr marL="344487" lvl="1" indent="0" defTabSz="901700">
                  <a:lnSpc>
                    <a:spcPct val="80000"/>
                  </a:lnSpc>
                  <a:spcBef>
                    <a:spcPct val="40000"/>
                  </a:spcBef>
                  <a:buNone/>
                  <a:tabLst>
                    <a:tab pos="1714500" algn="l"/>
                    <a:tab pos="3378200" algn="l"/>
                  </a:tabLst>
                </a:pPr>
                <a:endParaRPr lang="en-US" sz="1800" dirty="0"/>
              </a:p>
              <a:p>
                <a:pPr lvl="1"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commute</a:t>
                </a:r>
                <a:r>
                  <a:rPr lang="en-US" sz="1600" dirty="0"/>
                  <a:t> tells the MPI library whether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func</a:t>
                </a:r>
                <a:r>
                  <a:rPr lang="en-US" sz="1600" dirty="0"/>
                  <a:t> is commutative or not</a:t>
                </a:r>
              </a:p>
              <a:p>
                <a:pPr lvl="2"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1400" dirty="0"/>
                  <a:t>Allows the MPI runtime to do tricks and improve efficiency of the op</a:t>
                </a:r>
              </a:p>
              <a:p>
                <a:pPr lvl="2"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endParaRPr lang="en-US" sz="1400" dirty="0"/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endParaRPr lang="en-US" sz="2000" dirty="0"/>
              </a:p>
              <a:p>
                <a:pPr defTabSz="901700">
                  <a:lnSpc>
                    <a:spcPct val="80000"/>
                  </a:lnSpc>
                  <a:spcBef>
                    <a:spcPct val="60000"/>
                  </a:spcBef>
                  <a:tabLst>
                    <a:tab pos="1714500" algn="l"/>
                    <a:tab pos="3378200" algn="l"/>
                  </a:tabLst>
                </a:pPr>
                <a:r>
                  <a:rPr lang="en-US" sz="2000" dirty="0"/>
                  <a:t>The user defined operations can be employed </a:t>
                </a:r>
                <a:r>
                  <a:rPr lang="it-IT" sz="2000" dirty="0">
                    <a:latin typeface="Consolas" panose="020B0609020204030204" pitchFamily="49" charset="0"/>
                  </a:rPr>
                  <a:t>MPI_Reduce</a:t>
                </a:r>
                <a:r>
                  <a:rPr lang="it-IT" sz="2000" dirty="0"/>
                  <a:t>, </a:t>
                </a:r>
                <a:r>
                  <a:rPr lang="it-IT" sz="2000" dirty="0">
                    <a:latin typeface="Consolas" panose="020B0609020204030204" pitchFamily="49" charset="0"/>
                  </a:rPr>
                  <a:t>MPI_Allreduce</a:t>
                </a:r>
                <a:r>
                  <a:rPr lang="it-IT" sz="2000" dirty="0"/>
                  <a:t>, </a:t>
                </a:r>
                <a:r>
                  <a:rPr lang="it-IT" sz="2000" dirty="0">
                    <a:latin typeface="Consolas" panose="020B0609020204030204" pitchFamily="49" charset="0"/>
                  </a:rPr>
                  <a:t>MPI_Reduce_Scatter</a:t>
                </a:r>
                <a:r>
                  <a:rPr lang="it-IT" sz="2000" dirty="0"/>
                  <a:t>, </a:t>
                </a:r>
                <a:r>
                  <a:rPr lang="it-IT" sz="2000" dirty="0">
                    <a:latin typeface="Consolas" panose="020B0609020204030204" pitchFamily="49" charset="0"/>
                  </a:rPr>
                  <a:t>MPI_Scan</a:t>
                </a:r>
                <a:r>
                  <a:rPr lang="it-IT" sz="2000" dirty="0"/>
                  <a:t>, and </a:t>
                </a:r>
                <a:r>
                  <a:rPr lang="it-IT" sz="2000" dirty="0">
                    <a:latin typeface="Consolas" panose="020B0609020204030204" pitchFamily="49" charset="0"/>
                  </a:rPr>
                  <a:t>MPI_Exscan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80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DBF46E-1F67-40E9-9ADD-4625F235EF57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25499" y="3597844"/>
            <a:ext cx="84505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MPI_Op_create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MPI_User_function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commute, 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MPI_Op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*op);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836" y="6642556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44873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Wrapped up point2point communication (blocking &amp; non-blocking)</a:t>
            </a:r>
          </a:p>
          <a:p>
            <a:pPr lvl="1"/>
            <a:r>
              <a:rPr lang="en-US" dirty="0"/>
              <a:t>Collective actions, got started: synchronization &amp; communication &amp; operations</a:t>
            </a:r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Final Exam: rules of engagement</a:t>
            </a:r>
          </a:p>
          <a:p>
            <a:pPr lvl="1"/>
            <a:r>
              <a:rPr lang="en-US" dirty="0"/>
              <a:t>Final Project Report: rules of engagement</a:t>
            </a:r>
          </a:p>
          <a:p>
            <a:pPr lvl="1"/>
            <a:r>
              <a:rPr lang="en-US" dirty="0"/>
              <a:t>Collective communication, got started: operations &amp; data types</a:t>
            </a:r>
          </a:p>
          <a:p>
            <a:pPr lvl="1"/>
            <a:r>
              <a:rPr lang="en-US" dirty="0"/>
              <a:t>ME759 – one last look back</a:t>
            </a:r>
          </a:p>
          <a:p>
            <a:pPr lvl="1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Assignment 9 due on Th, 04/01, at 9 pm. Only Assignment 10 left in the semester</a:t>
            </a:r>
          </a:p>
          <a:p>
            <a:pPr lvl="1"/>
            <a:r>
              <a:rPr lang="en-US" dirty="0"/>
              <a:t>Big ME759 PDF is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Template for Final Project report is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1"/>
            <a:r>
              <a:rPr lang="en-US" dirty="0"/>
              <a:t>Do not run your code on the Euler head-node (use Slurm)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>
                <a:latin typeface="Consolas" panose="020B0609020204030204" pitchFamily="49" charset="0"/>
              </a:rPr>
              <a:t>MPI_Op_create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90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EDC157-B491-460E-A14C-C799F6CD4D9A}" type="slidenum">
              <a:rPr lang="en-US"/>
              <a:pPr/>
              <a:t>40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771" y="858445"/>
            <a:ext cx="7112503" cy="5970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cmath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mpi.h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norm1(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inpBuf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MPI_Datatype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input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inpBuf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output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::abs(*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inpBuf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::abs(*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**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p;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MPI_Init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MPI_Comm_rank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(MPI_COMM_WORLD,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MPI_Comm_size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(MPI_COMM_WORLD, &amp;p);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MPI_Op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my_op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MPI_Op_create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MPI_User_function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*)norm1, 1,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my_op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+ 1.0) *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::pow(-1.0,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"PE %d  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val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 = %f\n"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recvbuf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MPI_Reduce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recvbuf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1, MPI_DOUBLE,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my_op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0, MPI_COMM_WORLD);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my_rank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nl-NL" sz="13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nl-NL" sz="1300" dirty="0">
                <a:solidFill>
                  <a:srgbClr val="A31515"/>
                </a:solidFill>
                <a:latin typeface="Consolas" panose="020B0609020204030204" pitchFamily="49" charset="0"/>
              </a:rPr>
              <a:t>"L1 norm = %f\n"</a:t>
            </a:r>
            <a:r>
              <a:rPr lang="nl-NL" sz="1300" dirty="0">
                <a:solidFill>
                  <a:srgbClr val="000000"/>
                </a:solidFill>
                <a:latin typeface="Consolas" panose="020B0609020204030204" pitchFamily="49" charset="0"/>
              </a:rPr>
              <a:t>, recvbuf);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MPI_Finalize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46" y="3478047"/>
            <a:ext cx="4831544" cy="2970275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0544C835-B339-4499-8543-1CDEEF0CD6EE}"/>
              </a:ext>
            </a:extLst>
          </p:cNvPr>
          <p:cNvSpPr/>
          <p:nvPr/>
        </p:nvSpPr>
        <p:spPr>
          <a:xfrm>
            <a:off x="5306291" y="4239491"/>
            <a:ext cx="477982" cy="24245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2FEE2-33F7-44F9-B03A-E4F61D3A8CA5}"/>
              </a:ext>
            </a:extLst>
          </p:cNvPr>
          <p:cNvSpPr txBox="1"/>
          <p:nvPr/>
        </p:nvSpPr>
        <p:spPr>
          <a:xfrm>
            <a:off x="8014854" y="1779216"/>
            <a:ext cx="3394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an example that reduces more than one entry (uses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/>
              <a:t>, that is), see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5997D4-B753-47AB-9A05-691087BEE4B2}"/>
              </a:ext>
            </a:extLst>
          </p:cNvPr>
          <p:cNvCxnSpPr>
            <a:cxnSpLocks/>
          </p:cNvCxnSpPr>
          <p:nvPr/>
        </p:nvCxnSpPr>
        <p:spPr>
          <a:xfrm>
            <a:off x="4693383" y="1364860"/>
            <a:ext cx="5551361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421C5B-C41D-4D33-90E3-375A8CF8062A}"/>
              </a:ext>
            </a:extLst>
          </p:cNvPr>
          <p:cNvCxnSpPr>
            <a:cxnSpLocks/>
          </p:cNvCxnSpPr>
          <p:nvPr/>
        </p:nvCxnSpPr>
        <p:spPr>
          <a:xfrm>
            <a:off x="10244744" y="1364860"/>
            <a:ext cx="0" cy="789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B67F9-F335-4169-8A14-057C38FDE25F}"/>
              </a:ext>
            </a:extLst>
          </p:cNvPr>
          <p:cNvCxnSpPr>
            <a:cxnSpLocks/>
          </p:cNvCxnSpPr>
          <p:nvPr/>
        </p:nvCxnSpPr>
        <p:spPr>
          <a:xfrm flipV="1">
            <a:off x="3246120" y="2042160"/>
            <a:ext cx="1447263" cy="3632105"/>
          </a:xfrm>
          <a:prstGeom prst="line">
            <a:avLst/>
          </a:prstGeom>
          <a:ln w="158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9D82B-5605-4177-9C36-3B52961FA055}"/>
              </a:ext>
            </a:extLst>
          </p:cNvPr>
          <p:cNvCxnSpPr>
            <a:cxnSpLocks/>
          </p:cNvCxnSpPr>
          <p:nvPr/>
        </p:nvCxnSpPr>
        <p:spPr>
          <a:xfrm flipV="1">
            <a:off x="4694207" y="1364860"/>
            <a:ext cx="0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user function for reducing more than one element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90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EDC157-B491-460E-A14C-C799F6CD4D9A}" type="slidenum">
              <a:rPr lang="en-US"/>
              <a:pPr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65732" y="1643305"/>
            <a:ext cx="831646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norm1(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inpBuf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MPI_Datatype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input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inpBuf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output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::abs(*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inpBuf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::abs(*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53D87-D82A-4A0D-A88D-833E47928900}"/>
              </a:ext>
            </a:extLst>
          </p:cNvPr>
          <p:cNvSpPr/>
          <p:nvPr/>
        </p:nvSpPr>
        <p:spPr>
          <a:xfrm>
            <a:off x="1665732" y="3638005"/>
            <a:ext cx="831646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my_sum_function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inpBuf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MPI_Datatype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datatype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input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inpBuf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output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outBuf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output[i] += input[i];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058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C66"/>
                </a:solidFill>
                <a:latin typeface="Consolas" panose="020B0609020204030204" pitchFamily="49" charset="0"/>
                <a:cs typeface="Consolas" pitchFamily="49" charset="0"/>
              </a:rPr>
              <a:t>thrust</a:t>
            </a:r>
            <a:r>
              <a:rPr lang="en-US" dirty="0"/>
              <a:t> code typically much simpler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A5F2-BA81-4598-939D-5BFFBD4009F6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89204" y="1119248"/>
            <a:ext cx="1078992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transform_reduce.h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device_vector.h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&lt;thrust/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host_vector.h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cmath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4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T&gt;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1400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__device__ 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()(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T&amp; x) </a:t>
            </a:r>
            <a:r>
              <a:rPr lang="fr-FR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fabs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initialize host array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x[4] = {1.0, -2.0, 3.0, -4.0};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transfer to device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device_vector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(x, x + 4);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absval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unary_op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res =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transform_reduce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d_x.begin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d_x.end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unary_op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0.f, </a:t>
            </a:r>
            <a:r>
              <a:rPr lang="en-US" sz="14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thrust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::plus&lt;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&gt;());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&lt;&lt; res &lt;&lt;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6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444" y="3922776"/>
            <a:ext cx="8229600" cy="1066800"/>
          </a:xfrm>
        </p:spPr>
        <p:txBody>
          <a:bodyPr/>
          <a:lstStyle/>
          <a:p>
            <a:r>
              <a:rPr lang="en-US" dirty="0"/>
              <a:t>MPI Derived Types</a:t>
            </a:r>
            <a:br>
              <a:rPr lang="en-US" dirty="0"/>
            </a:br>
            <a:r>
              <a:rPr lang="en-US" sz="2400" dirty="0"/>
              <a:t>[Describing Non-contiguous and Heterogeneous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58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Relevant Question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relevant question that we want to be able to answer: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“What’s in your buffer?”</a:t>
            </a:r>
          </a:p>
          <a:p>
            <a:pPr marL="0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Communication mechanisms discussed so far allow send/</a:t>
            </a:r>
            <a:r>
              <a:rPr lang="en-US" sz="2000" dirty="0" err="1"/>
              <a:t>recv</a:t>
            </a:r>
            <a:r>
              <a:rPr lang="en-US" sz="2000" dirty="0"/>
              <a:t> of a contiguous buffer of identical elements of predefined data types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Often one wants to send non-homogenous elements (structure) or chunks that are </a:t>
            </a:r>
            <a:r>
              <a:rPr lang="en-US" sz="2000" dirty="0">
                <a:solidFill>
                  <a:srgbClr val="0070C0"/>
                </a:solidFill>
              </a:rPr>
              <a:t>not contiguous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in memory</a:t>
            </a:r>
          </a:p>
          <a:p>
            <a:pPr marL="0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MPI enables you to define </a:t>
            </a:r>
            <a:r>
              <a:rPr lang="en-US" sz="2000" b="1" dirty="0">
                <a:solidFill>
                  <a:srgbClr val="0070C0"/>
                </a:solidFill>
              </a:rPr>
              <a:t>derived datatypes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answer the question “What’s in your buffer?”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8694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Datatypes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MPI Primitive </a:t>
            </a:r>
            <a:r>
              <a:rPr lang="en-US" dirty="0" err="1"/>
              <a:t>Datatypes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MPI_CHAR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MPI_FLOAT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MPI_INTEGER</a:t>
            </a:r>
            <a:r>
              <a:rPr lang="en-US" dirty="0"/>
              <a:t>, etc.</a:t>
            </a:r>
          </a:p>
          <a:p>
            <a:pPr marL="344487" lvl="1" indent="0"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/>
              <a:t>Derived Data types - can be constructed by four methods: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contiguous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vector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indexed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struct</a:t>
            </a:r>
            <a:endParaRPr lang="en-US" dirty="0"/>
          </a:p>
          <a:p>
            <a:pPr marL="344487" lvl="1" indent="0">
              <a:lnSpc>
                <a:spcPct val="80000"/>
              </a:lnSpc>
              <a:buNone/>
            </a:pPr>
            <a:r>
              <a:rPr lang="en-US" sz="2400" dirty="0"/>
              <a:t>which can be subsequently used in all point-to-point and collective communication</a:t>
            </a:r>
          </a:p>
          <a:p>
            <a:pPr marL="344487" lvl="1" indent="0">
              <a:buNone/>
            </a:pPr>
            <a:endParaRPr lang="en-US" sz="1600" dirty="0"/>
          </a:p>
          <a:p>
            <a:r>
              <a:rPr lang="en-US" dirty="0"/>
              <a:t>The motivation: create your own types to suit your needs</a:t>
            </a:r>
          </a:p>
          <a:p>
            <a:pPr lvl="1"/>
            <a:r>
              <a:rPr lang="en-US" dirty="0"/>
              <a:t>More convenient</a:t>
            </a:r>
          </a:p>
          <a:p>
            <a:pPr lvl="1"/>
            <a:r>
              <a:rPr lang="en-US" dirty="0"/>
              <a:t>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322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0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Typemaps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Rectangle 1029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An MPI derived type can be described with a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Typemap</a:t>
                </a:r>
                <a:r>
                  <a:rPr lang="en-US" sz="2000" dirty="0"/>
                  <a:t>, which specifies: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A sequence of </a:t>
                </a:r>
                <a:r>
                  <a:rPr lang="en-US" sz="1800" dirty="0">
                    <a:solidFill>
                      <a:srgbClr val="C00000"/>
                    </a:solidFill>
                  </a:rPr>
                  <a:t>primitive data types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1800" dirty="0"/>
                  <a:t>A sequence of integers that represent the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byte displacements</a:t>
                </a:r>
                <a:r>
                  <a:rPr lang="en-US" sz="1800" dirty="0"/>
                  <a:t>, measured from the beginning of the buffer</a:t>
                </a:r>
              </a:p>
              <a:p>
                <a:pPr lvl="1">
                  <a:lnSpc>
                    <a:spcPct val="80000"/>
                  </a:lnSpc>
                </a:pPr>
                <a:endParaRPr lang="en-US" sz="1800" dirty="0"/>
              </a:p>
              <a:p>
                <a:pPr marL="344487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𝑇𝑦𝑝𝑒𝑚𝑎𝑝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𝑡𝑦𝑝𝑒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𝑡𝑦𝑝𝑒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𝑑𝑖𝑠𝑝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  <a:p>
                <a:pPr marL="344487" lvl="1" indent="0">
                  <a:lnSpc>
                    <a:spcPct val="80000"/>
                  </a:lnSpc>
                  <a:buNone/>
                </a:pPr>
                <a:endParaRPr lang="en-US" sz="1800" dirty="0"/>
              </a:p>
              <a:p>
                <a:pPr lvl="1">
                  <a:lnSpc>
                    <a:spcPct val="80000"/>
                  </a:lnSpc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Displacements are not required to be positive, distinct, or in increasing order (however, negative displacements will precede the buffer)</a:t>
                </a:r>
              </a:p>
              <a:p>
                <a:pPr lvl="1">
                  <a:lnSpc>
                    <a:spcPct val="80000"/>
                  </a:lnSpc>
                </a:pPr>
                <a:endParaRPr lang="en-US" sz="1800" dirty="0"/>
              </a:p>
              <a:p>
                <a:pPr marL="344487" lvl="1" indent="0">
                  <a:lnSpc>
                    <a:spcPct val="80000"/>
                  </a:lnSpc>
                  <a:buNone/>
                </a:pPr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2000" dirty="0"/>
                  <a:t>Order of items need not coincide with their order in memory, and an item may appear more than once</a:t>
                </a:r>
              </a:p>
            </p:txBody>
          </p:sp>
        </mc:Choice>
        <mc:Fallback xmlns="">
          <p:sp>
            <p:nvSpPr>
              <p:cNvPr id="6150" name="Rectangle 10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9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21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Typemaps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44505" y="5638801"/>
                <a:ext cx="6754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Entry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has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𝑡𝑦𝑝𝑒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displacement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buf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𝑑𝑖𝑠𝑝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1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05" y="5638801"/>
                <a:ext cx="6754670" cy="461665"/>
              </a:xfrm>
              <a:prstGeom prst="rect">
                <a:avLst/>
              </a:prstGeom>
              <a:blipFill>
                <a:blip r:embed="rId2"/>
                <a:stretch>
                  <a:fillRect l="-14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895600" y="2209800"/>
              <a:ext cx="6096000" cy="31140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554825423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61770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Primitive</a:t>
                          </a:r>
                          <a:r>
                            <a:rPr lang="en-US" baseline="0" dirty="0"/>
                            <a:t> data type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Displacement from </a:t>
                          </a:r>
                          <a:r>
                            <a:rPr lang="en-US" dirty="0" err="1"/>
                            <a:t>buf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198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𝑑𝑖𝑠𝑝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7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𝑑𝑖𝑠𝑝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3789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8385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𝑑𝑖𝑠𝑝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2435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97415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𝑡𝑦𝑝𝑒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𝑑𝑖𝑠𝑝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3365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5600" y="2209800"/>
              <a:ext cx="6096000" cy="311404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554825423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61770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Primitive</a:t>
                          </a:r>
                          <a:r>
                            <a:rPr lang="en-US" baseline="0" dirty="0"/>
                            <a:t> data type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Displacement from </a:t>
                          </a:r>
                          <a:r>
                            <a:rPr lang="en-US" dirty="0" err="1"/>
                            <a:t>buf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1988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88000" r="-100600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88000" r="-600" b="-5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6973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188000" r="-100600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188000" r="-600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789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288000" r="-100600" b="-3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288000" r="-600" b="-3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83853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382895" r="-100600" b="-2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382895" r="-600" b="-214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4357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489333" r="-100600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489333" r="-600" b="-1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7415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" t="-589333" r="-100600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00" t="-589333" r="-600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365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7630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Extent: distance, in bytes, from beginning to end of type</a:t>
            </a:r>
          </a:p>
          <a:p>
            <a:pPr marL="344487" lvl="1" indent="0">
              <a:buNone/>
            </a:pPr>
            <a:endParaRPr lang="en-US" sz="1800" dirty="0"/>
          </a:p>
          <a:p>
            <a:r>
              <a:rPr lang="en-US" dirty="0"/>
              <a:t>More specifically, the </a:t>
            </a:r>
            <a:r>
              <a:rPr lang="en-US" dirty="0">
                <a:solidFill>
                  <a:srgbClr val="C00000"/>
                </a:solidFill>
              </a:rPr>
              <a:t>extent</a:t>
            </a:r>
            <a:r>
              <a:rPr lang="en-US" dirty="0"/>
              <a:t> of a data type is defined as:</a:t>
            </a:r>
          </a:p>
          <a:p>
            <a:pPr marL="344487" lvl="1" indent="0">
              <a:buNone/>
            </a:pPr>
            <a:r>
              <a:rPr lang="en-US" dirty="0"/>
              <a:t>… the span from the first byte to the last byte occupied by entries in this data type </a:t>
            </a:r>
            <a:r>
              <a:rPr lang="en-US" u="sng" dirty="0"/>
              <a:t>rounded up to satisfy alignment requirements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/>
              <a:t>Typemap</a:t>
            </a:r>
            <a:r>
              <a:rPr lang="en-US" dirty="0"/>
              <a:t>={(</a:t>
            </a:r>
            <a:r>
              <a:rPr lang="en-US" b="1" dirty="0"/>
              <a:t>double</a:t>
            </a:r>
            <a:r>
              <a:rPr lang="en-US" dirty="0"/>
              <a:t>,0),(</a:t>
            </a:r>
            <a:r>
              <a:rPr lang="en-US" b="1" dirty="0"/>
              <a:t>char</a:t>
            </a:r>
            <a:r>
              <a:rPr lang="en-US" dirty="0"/>
              <a:t>,8)}	i.e. offsets of 0 and 8 respectively. </a:t>
            </a:r>
          </a:p>
          <a:p>
            <a:pPr lvl="1"/>
            <a:r>
              <a:rPr lang="en-US" dirty="0"/>
              <a:t>Now assume that doubles are aligned strictly at addresses that are multiples of 8</a:t>
            </a:r>
          </a:p>
          <a:p>
            <a:pPr lvl="1">
              <a:tabLst>
                <a:tab pos="1944688" algn="l"/>
              </a:tabLst>
            </a:pPr>
            <a:r>
              <a:rPr lang="en-US" dirty="0"/>
              <a:t>Therefore, extent = 16 </a:t>
            </a:r>
            <a:br>
              <a:rPr lang="en-US" dirty="0"/>
            </a:br>
            <a:r>
              <a:rPr lang="en-US" dirty="0"/>
              <a:t>(9 rounds to next multiple of 8, which is where the next double in this derived datatype would 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207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Typemaps</a:t>
            </a:r>
            <a:r>
              <a:rPr lang="en-US" dirty="0"/>
              <a:t>: 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What is extent of type {(char, 0), (double, 8)}?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Answer: 16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Is {(double, 8), (char, 0)} a valid type for the above?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Answer: yes, since order does not matter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What are the </a:t>
            </a:r>
            <a:r>
              <a:rPr lang="en-US" sz="2000" dirty="0" err="1"/>
              <a:t>Typemaps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MPI_DOUBLE</a:t>
            </a:r>
            <a:r>
              <a:rPr lang="en-US" sz="2000" dirty="0"/>
              <a:t>, etc.?</a:t>
            </a:r>
          </a:p>
          <a:p>
            <a:r>
              <a:rPr lang="en-US" sz="2000" dirty="0"/>
              <a:t>Answer:</a:t>
            </a:r>
            <a:br>
              <a:rPr lang="en-US" sz="2000" dirty="0"/>
            </a:br>
            <a:r>
              <a:rPr lang="en-US" sz="2000" dirty="0"/>
              <a:t>	{(int,0)}</a:t>
            </a:r>
            <a:br>
              <a:rPr lang="en-US" sz="2000" dirty="0"/>
            </a:br>
            <a:r>
              <a:rPr lang="en-US" sz="2000" dirty="0"/>
              <a:t>	{(double, 0)}</a:t>
            </a:r>
            <a:br>
              <a:rPr lang="en-US" sz="2000" dirty="0"/>
            </a:br>
            <a:r>
              <a:rPr lang="en-US" sz="2000" dirty="0"/>
              <a:t>	etc.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Final Exam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>
              <a:spcBef>
                <a:spcPts val="1000"/>
              </a:spcBef>
            </a:pPr>
            <a:endParaRPr lang="en-US" sz="2200" dirty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Exam is comprehensive</a:t>
            </a:r>
          </a:p>
          <a:p>
            <a:pPr lvl="1"/>
            <a:r>
              <a:rPr lang="en-US" dirty="0"/>
              <a:t>Exam: “open everything”</a:t>
            </a:r>
          </a:p>
          <a:p>
            <a:pPr lvl="1"/>
            <a:r>
              <a:rPr lang="en-US" dirty="0"/>
              <a:t>Exam requirement: you are not to communicate w/ anybody for the duration of the exam</a:t>
            </a:r>
          </a:p>
          <a:p>
            <a:pPr lvl="2"/>
            <a:r>
              <a:rPr lang="en-US" dirty="0"/>
              <a:t>You’ll have to electronically sign and date this statement: “I have neither given nor received, nor have I tolerated others’ use of unauthorized aid on this exam.”</a:t>
            </a:r>
          </a:p>
          <a:p>
            <a:endParaRPr lang="en-US" dirty="0"/>
          </a:p>
          <a:p>
            <a:r>
              <a:rPr lang="en-US" dirty="0"/>
              <a:t>Exam pertains material that was </a:t>
            </a:r>
            <a:r>
              <a:rPr lang="en-US" b="1" dirty="0"/>
              <a:t>either</a:t>
            </a:r>
            <a:r>
              <a:rPr lang="en-US" dirty="0"/>
              <a:t> covered in the PPT slides </a:t>
            </a:r>
            <a:r>
              <a:rPr lang="en-US" b="1" dirty="0"/>
              <a:t>or</a:t>
            </a:r>
            <a:r>
              <a:rPr lang="en-US" dirty="0"/>
              <a:t> part of the homework</a:t>
            </a:r>
          </a:p>
          <a:p>
            <a:pPr lvl="1"/>
            <a:r>
              <a:rPr lang="en-US" dirty="0"/>
              <a:t>Assigned reading is for you to know more; no exam question tied to supplemental reading</a:t>
            </a:r>
          </a:p>
          <a:p>
            <a:endParaRPr lang="en-US" dirty="0"/>
          </a:p>
          <a:p>
            <a:r>
              <a:rPr lang="en-US" dirty="0"/>
              <a:t>When: Tuesday, 04/13/2020, 7:00PM – 9:00PM</a:t>
            </a:r>
          </a:p>
          <a:p>
            <a:pPr lvl="1"/>
            <a:r>
              <a:rPr lang="en-US" dirty="0"/>
              <a:t>Exam is </a:t>
            </a:r>
            <a:r>
              <a:rPr lang="en-US" b="1" dirty="0">
                <a:solidFill>
                  <a:srgbClr val="00B050"/>
                </a:solidFill>
              </a:rPr>
              <a:t>online</a:t>
            </a:r>
            <a:r>
              <a:rPr lang="en-US" dirty="0"/>
              <a:t>, through Canvas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4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Signature</a:t>
            </a:r>
          </a:p>
        </p:txBody>
      </p:sp>
      <p:sp>
        <p:nvSpPr>
          <p:cNvPr id="8198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sequence</a:t>
            </a:r>
            <a:r>
              <a:rPr lang="en-US" dirty="0"/>
              <a:t> of primitive data types (i.e. displacements ignored) is the </a:t>
            </a:r>
            <a:r>
              <a:rPr lang="en-US" dirty="0">
                <a:solidFill>
                  <a:srgbClr val="C00000"/>
                </a:solidFill>
              </a:rPr>
              <a:t>type signature </a:t>
            </a:r>
            <a:r>
              <a:rPr lang="en-US" dirty="0"/>
              <a:t>of the data type</a:t>
            </a:r>
          </a:p>
          <a:p>
            <a:endParaRPr lang="en-US" dirty="0"/>
          </a:p>
          <a:p>
            <a:r>
              <a:rPr lang="en-US" dirty="0"/>
              <a:t>Example: a </a:t>
            </a:r>
            <a:r>
              <a:rPr lang="en-US" dirty="0" err="1"/>
              <a:t>typemap</a:t>
            </a:r>
            <a:r>
              <a:rPr lang="en-US" dirty="0"/>
              <a:t> of</a:t>
            </a:r>
          </a:p>
          <a:p>
            <a:pPr marL="344487" lvl="1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{(double,0), (int,8), (char, 12)} 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…has a type signature of </a:t>
            </a:r>
          </a:p>
          <a:p>
            <a:pPr marL="344487" lvl="1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74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Datatype Interrogators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6652" y="2157603"/>
            <a:ext cx="9401556" cy="4267200"/>
          </a:xfrm>
        </p:spPr>
        <p:txBody>
          <a:bodyPr/>
          <a:lstStyle/>
          <a:p>
            <a:pPr marL="341313" lvl="1" indent="-225425"/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/>
              <a:t> - primitive or derived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41313" lvl="1" indent="-225425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extent</a:t>
            </a:r>
            <a:r>
              <a:rPr lang="en-US" dirty="0"/>
              <a:t> - returns extent of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/>
              <a:t> in bytes</a:t>
            </a:r>
          </a:p>
          <a:p>
            <a:pPr marL="341313" lvl="1" indent="-225425"/>
            <a:endParaRPr lang="en-US" dirty="0"/>
          </a:p>
          <a:p>
            <a:pPr marL="341313" lvl="1" indent="-225425"/>
            <a:endParaRPr lang="en-US" dirty="0"/>
          </a:p>
          <a:p>
            <a:pPr marL="341313" lvl="1" indent="-225425"/>
            <a:endParaRPr lang="en-US" dirty="0"/>
          </a:p>
          <a:p>
            <a:pPr marL="341313" lvl="1" indent="-225425"/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41313" lvl="1" indent="-225425"/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/>
              <a:t> - primitive or derived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41313" lvl="1" indent="-225425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dirty="0"/>
              <a:t> - returns size in bytes of the entries in the </a:t>
            </a:r>
            <a:r>
              <a:rPr lang="en-US" i="1" dirty="0"/>
              <a:t>type signature</a:t>
            </a:r>
            <a:r>
              <a:rPr lang="en-US" dirty="0"/>
              <a:t> of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datatype</a:t>
            </a:r>
            <a:endParaRPr lang="en-US" dirty="0"/>
          </a:p>
          <a:p>
            <a:pPr marL="631825" lvl="2" indent="-233363"/>
            <a:r>
              <a:rPr lang="en-US" dirty="0"/>
              <a:t>Gaps don’t contribute to size</a:t>
            </a:r>
          </a:p>
          <a:p>
            <a:pPr marL="631825" lvl="2" indent="-233363"/>
            <a:r>
              <a:rPr lang="en-US" dirty="0"/>
              <a:t>This is the total size of the data in a message that would be created with this </a:t>
            </a:r>
            <a:r>
              <a:rPr lang="en-US" dirty="0" err="1"/>
              <a:t>datatype</a:t>
            </a:r>
            <a:endParaRPr lang="en-US" dirty="0"/>
          </a:p>
          <a:p>
            <a:pPr marL="631825" lvl="2" indent="-233363"/>
            <a:r>
              <a:rPr lang="en-US" dirty="0"/>
              <a:t>Entries that occur multiple times in the </a:t>
            </a:r>
            <a:r>
              <a:rPr lang="en-US" dirty="0" err="1"/>
              <a:t>datatype</a:t>
            </a:r>
            <a:r>
              <a:rPr lang="en-US" dirty="0"/>
              <a:t> are counted with their multiplicity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8819" y="1540341"/>
            <a:ext cx="8077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MPI_Type_extent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fr-FR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MPI_Aint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fr-FR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extent</a:t>
            </a:r>
            <a:r>
              <a:rPr lang="fr-FR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8819" y="3674979"/>
            <a:ext cx="6934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MPI_Type_size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datatype,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*size);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33684" y="2263824"/>
            <a:ext cx="212001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FF"/>
                </a:solidFill>
                <a:cs typeface="Consolas" pitchFamily="49" charset="0"/>
              </a:rPr>
              <a:t>MPI_Aint</a:t>
            </a:r>
            <a:r>
              <a:rPr lang="en-US" sz="1400" dirty="0"/>
              <a:t> - C type that holds any valid address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 flipV="1">
            <a:off x="8001001" y="1926358"/>
            <a:ext cx="432683" cy="59907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Committing Datatypes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Each derived data type constructor returns an </a:t>
            </a:r>
            <a:r>
              <a:rPr lang="en-US" sz="2000" i="1" dirty="0" err="1"/>
              <a:t>uncommited</a:t>
            </a:r>
            <a:r>
              <a:rPr lang="en-US" sz="2000" dirty="0"/>
              <a:t> data type. Think of the commit process as a compilation of data type description into efficient internal form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Required</a:t>
            </a:r>
            <a:r>
              <a:rPr lang="en-US" sz="2000" dirty="0"/>
              <a:t> for any derived data type before it can be used in communication</a:t>
            </a:r>
          </a:p>
          <a:p>
            <a:endParaRPr lang="en-US" sz="2000" dirty="0"/>
          </a:p>
          <a:p>
            <a:r>
              <a:rPr lang="en-US" sz="2000" dirty="0"/>
              <a:t>Subsequently can use in any function call where an </a:t>
            </a:r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000" dirty="0"/>
              <a:t> is specified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971800" y="2971800"/>
            <a:ext cx="6172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MPI_Type_commit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02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MPI_Type_free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Call to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MPI_Type_free</a:t>
            </a:r>
            <a:r>
              <a:rPr lang="en-US" sz="1800" dirty="0">
                <a:solidFill>
                  <a:srgbClr val="FF00FF"/>
                </a:solidFill>
              </a:rPr>
              <a:t> </a:t>
            </a:r>
            <a:r>
              <a:rPr lang="en-US" sz="1800" dirty="0"/>
              <a:t>sets the value of an MPI data type to </a:t>
            </a:r>
            <a:r>
              <a:rPr lang="en-US" sz="1800" dirty="0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MPI_DATATYPE_NULL</a:t>
            </a:r>
            <a:endParaRPr lang="en-US" sz="1800" dirty="0">
              <a:solidFill>
                <a:srgbClr val="FF2EFF"/>
              </a:solidFill>
            </a:endParaRP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Data types that were derived from the defined data type are unaffected.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817057" y="2920218"/>
            <a:ext cx="563006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MPI_Type_free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33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900" dirty="0"/>
              <a:t>MPI Type-Definition Functions [“constructors”]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MPI_Type_contiguous</a:t>
            </a:r>
            <a:r>
              <a:rPr lang="en-US" sz="2000" dirty="0"/>
              <a:t>: a replication of data type into contiguous locations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2000" dirty="0"/>
              <a:t>: replication of data type into locations that consist of equally spaced blocks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MPI_Type_create_hvector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/>
              <a:t>like vector, but successive blocks are not multiple of base type extent</a:t>
            </a:r>
          </a:p>
          <a:p>
            <a:pPr lvl="1">
              <a:lnSpc>
                <a:spcPct val="80000"/>
              </a:lnSpc>
            </a:pPr>
            <a:endParaRPr lang="en-US" sz="1600" i="1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MPI_Type_indexed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/>
              <a:t>non-contiguous data layout where displacements between successive blocks need not be equal</a:t>
            </a:r>
          </a:p>
          <a:p>
            <a:pPr lvl="1">
              <a:lnSpc>
                <a:spcPct val="80000"/>
              </a:lnSpc>
            </a:pPr>
            <a:endParaRPr lang="en-US" sz="1600" i="1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MPI_Type_create_struct</a:t>
            </a:r>
            <a:r>
              <a:rPr lang="en-US" sz="2000" dirty="0"/>
              <a:t>:</a:t>
            </a:r>
            <a:r>
              <a:rPr lang="en-US" sz="2000" i="1" dirty="0"/>
              <a:t> </a:t>
            </a:r>
            <a:r>
              <a:rPr lang="en-US" sz="2000" dirty="0"/>
              <a:t>most general – each block may consist of replications of different data types</a:t>
            </a:r>
          </a:p>
          <a:p>
            <a:pPr lvl="1">
              <a:lnSpc>
                <a:spcPct val="80000"/>
              </a:lnSpc>
            </a:pPr>
            <a:endParaRPr lang="en-US" sz="1600" i="1" dirty="0"/>
          </a:p>
          <a:p>
            <a:pPr lvl="1">
              <a:lnSpc>
                <a:spcPct val="80000"/>
              </a:lnSpc>
            </a:pPr>
            <a:endParaRPr lang="en-US" sz="1600" i="1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lvl="1" indent="0">
              <a:lnSpc>
                <a:spcPct val="80000"/>
              </a:lnSpc>
              <a:buNone/>
            </a:pPr>
            <a:r>
              <a:rPr lang="en-US" sz="1600" dirty="0"/>
              <a:t>Inconsistent naming convention is unfortunate but carries no deeper meaning. It is a compatibility issue between old and new versions of MPI.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1404" y="6656478"/>
            <a:ext cx="8902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[A. Siegel]→</a:t>
            </a:r>
          </a:p>
        </p:txBody>
      </p:sp>
    </p:spTree>
    <p:extLst>
      <p:ext uri="{BB962C8B-B14F-4D97-AF65-F5344CB8AC3E}">
        <p14:creationId xmlns:p14="http://schemas.microsoft.com/office/powerpoint/2010/main" val="614134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Consolas" panose="020B0609020204030204" pitchFamily="49" charset="0"/>
              </a:rPr>
              <a:t>MPI_Type_contiguous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/>
            <a:endParaRPr lang="en-US" sz="1800" dirty="0"/>
          </a:p>
          <a:p>
            <a:pPr lvl="1" eaLnBrk="1" hangingPunct="1"/>
            <a:r>
              <a:rPr lang="en-US" sz="1800" dirty="0"/>
              <a:t>IN     count       (replication count)</a:t>
            </a:r>
          </a:p>
          <a:p>
            <a:pPr lvl="1" eaLnBrk="1" hangingPunct="1"/>
            <a:r>
              <a:rPr lang="en-US" sz="1800" dirty="0"/>
              <a:t>IN     </a:t>
            </a:r>
            <a:r>
              <a:rPr lang="en-US" sz="1800" dirty="0" err="1"/>
              <a:t>oldtype</a:t>
            </a:r>
            <a:r>
              <a:rPr lang="en-US" sz="1800" dirty="0"/>
              <a:t>    (base data type)</a:t>
            </a:r>
          </a:p>
          <a:p>
            <a:pPr lvl="1" eaLnBrk="1" hangingPunct="1"/>
            <a:r>
              <a:rPr lang="en-US" sz="1800" dirty="0"/>
              <a:t>OUT </a:t>
            </a:r>
            <a:r>
              <a:rPr lang="en-US" sz="1800" dirty="0" err="1"/>
              <a:t>newtype</a:t>
            </a:r>
            <a:r>
              <a:rPr lang="en-US" sz="1800" dirty="0"/>
              <a:t> (handle to new data type)</a:t>
            </a:r>
          </a:p>
          <a:p>
            <a:pPr lvl="1" eaLnBrk="1" hangingPunct="1"/>
            <a:endParaRPr lang="en-US" sz="1800" dirty="0"/>
          </a:p>
          <a:p>
            <a:pPr eaLnBrk="1" hangingPunct="1"/>
            <a:r>
              <a:rPr lang="en-US" sz="2000" dirty="0"/>
              <a:t>Creates a new type which is simply a replication of old type into contiguous locations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548160" y="2209800"/>
            <a:ext cx="911984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MPI_Type_contiguous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37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335857" y="149960"/>
            <a:ext cx="9551708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cs typeface="Consolas" pitchFamily="49" charset="0"/>
              </a:rPr>
              <a:t>mpi.h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&gt;</a:t>
            </a:r>
            <a:endParaRPr lang="en-US"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cstdio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/>
          </a:p>
          <a:p>
            <a:r>
              <a:rPr lang="en-US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/* !!! Should be run with at least four processes !!! */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 err="1">
                <a:latin typeface="Consolas"/>
                <a:cs typeface="Consolas" pitchFamily="49" charset="0"/>
              </a:rPr>
              <a:t>argc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char</a:t>
            </a:r>
            <a:r>
              <a:rPr lang="en-US" sz="1400" dirty="0">
                <a:latin typeface="Consolas"/>
                <a:cs typeface="Consolas" pitchFamily="49" charset="0"/>
              </a:rPr>
              <a:t> *</a:t>
            </a:r>
            <a:r>
              <a:rPr lang="en-US" sz="1400" dirty="0" err="1">
                <a:latin typeface="Consolas"/>
                <a:cs typeface="Consolas" pitchFamily="49" charset="0"/>
              </a:rPr>
              <a:t>argv</a:t>
            </a:r>
            <a:r>
              <a:rPr lang="en-US" sz="1400" dirty="0">
                <a:latin typeface="Consolas"/>
                <a:cs typeface="Consolas" pitchFamily="49" charset="0"/>
              </a:rPr>
              <a:t>[]) {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rank;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status;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struct</a:t>
            </a:r>
            <a:r>
              <a:rPr lang="en-US" sz="1400" dirty="0">
                <a:latin typeface="Consolas"/>
                <a:cs typeface="Consolas" pitchFamily="49" charset="0"/>
              </a:rPr>
              <a:t> {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x;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y;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z;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point;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 err="1">
                <a:solidFill>
                  <a:srgbClr val="FF00FF"/>
                </a:solidFill>
                <a:latin typeface="Consolas"/>
                <a:cs typeface="Consolas" pitchFamily="49" charset="0"/>
              </a:rPr>
              <a:t>MPI_Init</a:t>
            </a:r>
            <a:r>
              <a:rPr lang="en-US" sz="1400" dirty="0">
                <a:latin typeface="Consolas"/>
                <a:cs typeface="Consolas" pitchFamily="49" charset="0"/>
              </a:rPr>
              <a:t>(&amp;</a:t>
            </a:r>
            <a:r>
              <a:rPr lang="en-US" sz="1400" dirty="0" err="1">
                <a:latin typeface="Consolas"/>
                <a:cs typeface="Consolas" pitchFamily="49" charset="0"/>
              </a:rPr>
              <a:t>argc</a:t>
            </a:r>
            <a:r>
              <a:rPr lang="en-US" sz="1400" dirty="0">
                <a:latin typeface="Consolas"/>
                <a:cs typeface="Consolas" pitchFamily="49" charset="0"/>
              </a:rPr>
              <a:t>, &amp;</a:t>
            </a:r>
            <a:r>
              <a:rPr lang="en-US" sz="1400" dirty="0" err="1">
                <a:latin typeface="Consolas"/>
                <a:cs typeface="Consolas" pitchFamily="49" charset="0"/>
              </a:rPr>
              <a:t>argv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 err="1">
                <a:solidFill>
                  <a:srgbClr val="FF00FF"/>
                </a:solidFill>
                <a:latin typeface="Consolas"/>
                <a:cs typeface="Consolas" pitchFamily="49" charset="0"/>
              </a:rPr>
              <a:t>MPI_Comm_rank</a:t>
            </a:r>
            <a:r>
              <a:rPr lang="en-US" sz="1400" dirty="0">
                <a:latin typeface="Consolas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MPI_COMM_WORLD</a:t>
            </a:r>
            <a:r>
              <a:rPr lang="en-US" sz="1400" dirty="0">
                <a:latin typeface="Consolas"/>
                <a:cs typeface="Consolas" pitchFamily="49" charset="0"/>
              </a:rPr>
              <a:t>, &amp;rank);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 err="1">
                <a:solidFill>
                  <a:srgbClr val="FF00FF"/>
                </a:solidFill>
                <a:latin typeface="Consolas"/>
                <a:cs typeface="Consolas" pitchFamily="49" charset="0"/>
              </a:rPr>
              <a:t>MPI_Type_contiguous</a:t>
            </a:r>
            <a:r>
              <a:rPr lang="en-US" sz="1400" dirty="0">
                <a:latin typeface="Consolas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3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MPI_INT</a:t>
            </a:r>
            <a:r>
              <a:rPr lang="en-US" sz="1400" dirty="0">
                <a:latin typeface="Consolas"/>
                <a:cs typeface="Consolas" pitchFamily="49" charset="0"/>
              </a:rPr>
              <a:t>, &amp;</a:t>
            </a:r>
            <a:r>
              <a:rPr lang="en-US" sz="1400" dirty="0" err="1">
                <a:latin typeface="Consolas"/>
                <a:cs typeface="Consolas" pitchFamily="49" charset="0"/>
              </a:rPr>
              <a:t>ptype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MPI_Type_commit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if</a:t>
            </a:r>
            <a:r>
              <a:rPr lang="en-US" sz="1400" dirty="0">
                <a:latin typeface="Consolas"/>
                <a:cs typeface="Consolas" pitchFamily="49" charset="0"/>
              </a:rPr>
              <a:t>( rank ==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3</a:t>
            </a:r>
            <a:r>
              <a:rPr lang="en-US" sz="1400" dirty="0">
                <a:latin typeface="Consolas"/>
                <a:cs typeface="Consolas" pitchFamily="49" charset="0"/>
              </a:rPr>
              <a:t> ){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</a:t>
            </a:r>
            <a:r>
              <a:rPr lang="en-US" sz="1400" err="1">
                <a:latin typeface="Consolas"/>
                <a:cs typeface="Consolas" pitchFamily="49" charset="0"/>
              </a:rPr>
              <a:t>point.x</a:t>
            </a:r>
            <a:r>
              <a:rPr lang="en-US" sz="1400" dirty="0">
                <a:latin typeface="Consolas"/>
                <a:cs typeface="Consolas" pitchFamily="49" charset="0"/>
              </a:rPr>
              <a:t> =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15</a:t>
            </a:r>
            <a:r>
              <a:rPr lang="en-US" sz="1400" dirty="0">
                <a:latin typeface="Consolas"/>
                <a:cs typeface="Consolas" pitchFamily="49" charset="0"/>
              </a:rPr>
              <a:t>; </a:t>
            </a:r>
            <a:r>
              <a:rPr lang="en-US" sz="1400" err="1">
                <a:latin typeface="Consolas"/>
                <a:cs typeface="Consolas" pitchFamily="49" charset="0"/>
              </a:rPr>
              <a:t>point.y</a:t>
            </a:r>
            <a:r>
              <a:rPr lang="en-US" sz="1400" dirty="0">
                <a:latin typeface="Consolas"/>
                <a:cs typeface="Consolas" pitchFamily="49" charset="0"/>
              </a:rPr>
              <a:t> =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23</a:t>
            </a:r>
            <a:r>
              <a:rPr lang="en-US" sz="1400" dirty="0">
                <a:latin typeface="Consolas"/>
                <a:cs typeface="Consolas" pitchFamily="49" charset="0"/>
              </a:rPr>
              <a:t>; </a:t>
            </a:r>
            <a:r>
              <a:rPr lang="en-US" sz="1400" err="1">
                <a:latin typeface="Consolas"/>
                <a:cs typeface="Consolas" pitchFamily="49" charset="0"/>
              </a:rPr>
              <a:t>point.z</a:t>
            </a:r>
            <a:r>
              <a:rPr lang="en-US" sz="1400" dirty="0">
                <a:latin typeface="Consolas"/>
                <a:cs typeface="Consolas" pitchFamily="49" charset="0"/>
              </a:rPr>
              <a:t> =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6</a:t>
            </a:r>
            <a:r>
              <a:rPr lang="en-US" sz="1400" dirty="0">
                <a:latin typeface="Consolas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</a:t>
            </a:r>
            <a:r>
              <a:rPr lang="en-US" sz="1400" dirty="0" err="1">
                <a:solidFill>
                  <a:srgbClr val="FF00FF"/>
                </a:solidFill>
                <a:latin typeface="Consolas"/>
                <a:cs typeface="Consolas" pitchFamily="49" charset="0"/>
              </a:rPr>
              <a:t>MPI_Send</a:t>
            </a:r>
            <a:r>
              <a:rPr lang="en-US" sz="1400" dirty="0">
                <a:latin typeface="Consolas"/>
                <a:cs typeface="Consolas" pitchFamily="49" charset="0"/>
              </a:rPr>
              <a:t>(&amp;point,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ptype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52</a:t>
            </a:r>
            <a:r>
              <a:rPr lang="en-US" sz="1400" dirty="0">
                <a:latin typeface="Consolas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MPI_COMM_WORLD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else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if</a:t>
            </a:r>
            <a:r>
              <a:rPr lang="en-US" sz="1400" dirty="0">
                <a:latin typeface="Consolas"/>
                <a:cs typeface="Consolas" pitchFamily="49" charset="0"/>
              </a:rPr>
              <a:t>( rank == 1 ) {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</a:t>
            </a:r>
            <a:r>
              <a:rPr lang="en-US" sz="1400" dirty="0" err="1">
                <a:solidFill>
                  <a:srgbClr val="FF00FF"/>
                </a:solidFill>
                <a:latin typeface="Consolas"/>
                <a:cs typeface="Consolas" pitchFamily="49" charset="0"/>
              </a:rPr>
              <a:t>MPI_Recv</a:t>
            </a:r>
            <a:r>
              <a:rPr lang="en-US" sz="1400" dirty="0">
                <a:latin typeface="Consolas"/>
                <a:cs typeface="Consolas" pitchFamily="49" charset="0"/>
              </a:rPr>
              <a:t>(&amp;point,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ptype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3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52</a:t>
            </a:r>
            <a:r>
              <a:rPr lang="en-US" sz="1400" dirty="0">
                <a:latin typeface="Consolas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MPI_COMM_WORLD</a:t>
            </a:r>
            <a:r>
              <a:rPr lang="en-US" sz="1400" dirty="0">
                <a:latin typeface="Consolas"/>
                <a:cs typeface="Consolas" pitchFamily="49" charset="0"/>
              </a:rPr>
              <a:t>, &amp;status);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std::</a:t>
            </a:r>
            <a:r>
              <a:rPr lang="en-US" sz="1400" dirty="0" err="1">
                <a:latin typeface="Consolas"/>
                <a:cs typeface="Consolas" pitchFamily="49" charset="0"/>
              </a:rPr>
              <a:t>printf</a:t>
            </a:r>
            <a:r>
              <a:rPr lang="en-US" sz="1400" dirty="0">
                <a:latin typeface="Consolas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"P:%d received </a:t>
            </a:r>
            <a:r>
              <a:rPr lang="en-US" sz="1400" dirty="0" err="1">
                <a:solidFill>
                  <a:srgbClr val="A31515"/>
                </a:solidFill>
                <a:latin typeface="Consolas"/>
                <a:cs typeface="Consolas" pitchFamily="49" charset="0"/>
              </a:rPr>
              <a:t>coords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 are (%</a:t>
            </a:r>
            <a:r>
              <a:rPr lang="en-US" sz="1400" dirty="0" err="1">
                <a:solidFill>
                  <a:srgbClr val="A31515"/>
                </a:solidFill>
                <a:latin typeface="Consolas"/>
                <a:cs typeface="Consolas" pitchFamily="49" charset="0"/>
              </a:rPr>
              <a:t>d,%d,%d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) \n"</a:t>
            </a:r>
            <a:r>
              <a:rPr lang="en-US" sz="1400" dirty="0">
                <a:latin typeface="Consolas"/>
                <a:cs typeface="Consolas" pitchFamily="49" charset="0"/>
              </a:rPr>
              <a:t>, rank, </a:t>
            </a:r>
            <a:r>
              <a:rPr lang="en-US" sz="1400" dirty="0" err="1">
                <a:latin typeface="Consolas"/>
                <a:cs typeface="Consolas" pitchFamily="49" charset="0"/>
              </a:rPr>
              <a:t>point.x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point.y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point.z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MPI_Type_free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return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en-US" sz="1400" dirty="0">
                <a:latin typeface="Consolas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9" b="50763"/>
          <a:stretch/>
        </p:blipFill>
        <p:spPr>
          <a:xfrm>
            <a:off x="6142822" y="1266461"/>
            <a:ext cx="6048880" cy="10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</a:t>
            </a:r>
            <a:r>
              <a:rPr lang="en-US" dirty="0" err="1"/>
              <a:t>MPI_Type_vector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600200" y="4131470"/>
            <a:ext cx="8991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10          11          12          13          14          15          16          17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100         101         102         103         104         105         106         107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1000        1001        1002        1003        1004        1005        1006        1007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10000       10001       10002       10003       10004       10005       10006       10007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4056" y="3669270"/>
            <a:ext cx="183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Content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latin typeface="+mj-lt"/>
              </a:rPr>
              <a:t>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2209801"/>
            <a:ext cx="8610600" cy="838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-233363">
              <a:lnSpc>
                <a:spcPct val="90000"/>
              </a:lnSpc>
            </a:pPr>
            <a:r>
              <a:rPr lang="en-US" sz="2000" dirty="0"/>
              <a:t>Assume you have a 2D array of integers, and want send the last column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29201" y="2678668"/>
            <a:ext cx="1704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x[4][8];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67800" y="3842267"/>
            <a:ext cx="1066800" cy="1432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5562600"/>
            <a:ext cx="8610598" cy="838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-233363">
              <a:lnSpc>
                <a:spcPct val="90000"/>
              </a:lnSpc>
            </a:pPr>
            <a:r>
              <a:rPr lang="en-US" sz="2000" dirty="0"/>
              <a:t>There should be a way to say that I want to transfer integers, 4 of them, and they are stored in array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x, </a:t>
            </a:r>
            <a:r>
              <a:rPr lang="en-US" sz="2000" dirty="0"/>
              <a:t>8 integers apart (the stride)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/>
              <a:t>MPI_Type_vector</a:t>
            </a:r>
            <a:r>
              <a:rPr lang="en-US" sz="3200" dirty="0"/>
              <a:t>: Example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63B34E15-B3FB-4E08-91B0-0C67ACDCD876}" type="datetime1">
              <a:rPr lang="en-US" altLang="en-US" smtClean="0"/>
              <a:pPr/>
              <a:t>3/29/2021</a:t>
            </a:fld>
            <a:endParaRPr lang="en-US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4698819"/>
            <a:ext cx="7772400" cy="1419225"/>
          </a:xfrm>
        </p:spPr>
        <p:txBody>
          <a:bodyPr/>
          <a:lstStyle/>
          <a:p>
            <a:r>
              <a:rPr lang="en-US" sz="1900" dirty="0"/>
              <a:t>count = 2</a:t>
            </a:r>
          </a:p>
          <a:p>
            <a:r>
              <a:rPr lang="en-US" sz="1900" dirty="0" err="1"/>
              <a:t>blocklength</a:t>
            </a:r>
            <a:r>
              <a:rPr lang="en-US" sz="1900" dirty="0"/>
              <a:t> = 3</a:t>
            </a:r>
          </a:p>
          <a:p>
            <a:r>
              <a:rPr lang="en-US" sz="1900" dirty="0"/>
              <a:t>stride = 5</a:t>
            </a:r>
          </a:p>
        </p:txBody>
      </p:sp>
      <p:grpSp>
        <p:nvGrpSpPr>
          <p:cNvPr id="649220" name="Group 4"/>
          <p:cNvGrpSpPr>
            <a:grpSpLocks/>
          </p:cNvGrpSpPr>
          <p:nvPr/>
        </p:nvGrpSpPr>
        <p:grpSpPr bwMode="auto">
          <a:xfrm>
            <a:off x="2361596" y="1670052"/>
            <a:ext cx="7018262" cy="2765425"/>
            <a:chOff x="528" y="1052"/>
            <a:chExt cx="4421" cy="1742"/>
          </a:xfrm>
        </p:grpSpPr>
        <p:grpSp>
          <p:nvGrpSpPr>
            <p:cNvPr id="649221" name="Group 5"/>
            <p:cNvGrpSpPr>
              <a:grpSpLocks/>
            </p:cNvGrpSpPr>
            <p:nvPr/>
          </p:nvGrpSpPr>
          <p:grpSpPr bwMode="auto">
            <a:xfrm>
              <a:off x="1274" y="1093"/>
              <a:ext cx="3675" cy="1466"/>
              <a:chOff x="852" y="912"/>
              <a:chExt cx="4332" cy="1728"/>
            </a:xfrm>
          </p:grpSpPr>
          <p:sp>
            <p:nvSpPr>
              <p:cNvPr id="649222" name="Rectangle 6"/>
              <p:cNvSpPr>
                <a:spLocks noChangeArrowheads="1"/>
              </p:cNvSpPr>
              <p:nvPr/>
            </p:nvSpPr>
            <p:spPr bwMode="auto">
              <a:xfrm>
                <a:off x="864" y="912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23" name="Rectangle 7"/>
              <p:cNvSpPr>
                <a:spLocks noChangeArrowheads="1"/>
              </p:cNvSpPr>
              <p:nvPr/>
            </p:nvSpPr>
            <p:spPr bwMode="auto">
              <a:xfrm>
                <a:off x="864" y="1776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9224" name="Group 8"/>
              <p:cNvGrpSpPr>
                <a:grpSpLocks/>
              </p:cNvGrpSpPr>
              <p:nvPr/>
            </p:nvGrpSpPr>
            <p:grpSpPr bwMode="auto">
              <a:xfrm>
                <a:off x="1296" y="1776"/>
                <a:ext cx="2160" cy="192"/>
                <a:chOff x="1296" y="1776"/>
                <a:chExt cx="2160" cy="192"/>
              </a:xfrm>
            </p:grpSpPr>
            <p:sp>
              <p:nvSpPr>
                <p:cNvPr id="649225" name="Rectangle 9"/>
                <p:cNvSpPr>
                  <a:spLocks noChangeArrowheads="1"/>
                </p:cNvSpPr>
                <p:nvPr/>
              </p:nvSpPr>
              <p:spPr bwMode="auto">
                <a:xfrm>
                  <a:off x="1296" y="1776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27" name="Rectangle 11"/>
                <p:cNvSpPr>
                  <a:spLocks noChangeArrowheads="1"/>
                </p:cNvSpPr>
                <p:nvPr/>
              </p:nvSpPr>
              <p:spPr bwMode="auto">
                <a:xfrm>
                  <a:off x="2160" y="1776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28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1776"/>
                  <a:ext cx="432" cy="1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3024" y="1776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0" name="Rectangle 14"/>
              <p:cNvSpPr>
                <a:spLocks noChangeArrowheads="1"/>
              </p:cNvSpPr>
              <p:nvPr/>
            </p:nvSpPr>
            <p:spPr bwMode="auto">
              <a:xfrm>
                <a:off x="3456" y="1776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1" name="Rectangle 15"/>
              <p:cNvSpPr>
                <a:spLocks noChangeArrowheads="1"/>
              </p:cNvSpPr>
              <p:nvPr/>
            </p:nvSpPr>
            <p:spPr bwMode="auto">
              <a:xfrm>
                <a:off x="3888" y="1776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2" name="Rectangle 16"/>
              <p:cNvSpPr>
                <a:spLocks noChangeArrowheads="1"/>
              </p:cNvSpPr>
              <p:nvPr/>
            </p:nvSpPr>
            <p:spPr bwMode="auto">
              <a:xfrm>
                <a:off x="4320" y="1776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3" name="Rectangle 17"/>
              <p:cNvSpPr>
                <a:spLocks noChangeArrowheads="1"/>
              </p:cNvSpPr>
              <p:nvPr/>
            </p:nvSpPr>
            <p:spPr bwMode="auto">
              <a:xfrm>
                <a:off x="4752" y="1776"/>
                <a:ext cx="4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4" name="AutoShape 18"/>
              <p:cNvSpPr>
                <a:spLocks/>
              </p:cNvSpPr>
              <p:nvPr/>
            </p:nvSpPr>
            <p:spPr bwMode="auto">
              <a:xfrm rot="5400000">
                <a:off x="1896" y="552"/>
                <a:ext cx="96" cy="2160"/>
              </a:xfrm>
              <a:prstGeom prst="leftBrace">
                <a:avLst>
                  <a:gd name="adj1" fmla="val 1875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5" name="AutoShape 19"/>
              <p:cNvSpPr>
                <a:spLocks/>
              </p:cNvSpPr>
              <p:nvPr/>
            </p:nvSpPr>
            <p:spPr bwMode="auto">
              <a:xfrm rot="16200000" flipV="1">
                <a:off x="1458" y="1436"/>
                <a:ext cx="96" cy="1308"/>
              </a:xfrm>
              <a:prstGeom prst="leftBrace">
                <a:avLst>
                  <a:gd name="adj1" fmla="val 1135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6" name="AutoShape 20"/>
              <p:cNvSpPr>
                <a:spLocks/>
              </p:cNvSpPr>
              <p:nvPr/>
            </p:nvSpPr>
            <p:spPr bwMode="auto">
              <a:xfrm rot="16200000" flipV="1">
                <a:off x="2976" y="432"/>
                <a:ext cx="96" cy="4320"/>
              </a:xfrm>
              <a:prstGeom prst="leftBrace">
                <a:avLst>
                  <a:gd name="adj1" fmla="val 3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9237" name="Text Box 21"/>
            <p:cNvSpPr txBox="1">
              <a:spLocks noChangeArrowheads="1"/>
            </p:cNvSpPr>
            <p:nvPr/>
          </p:nvSpPr>
          <p:spPr bwMode="auto">
            <a:xfrm>
              <a:off x="558" y="1052"/>
              <a:ext cx="6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 pitchFamily="34" charset="0"/>
                </a:rPr>
                <a:t> </a:t>
              </a:r>
              <a:r>
                <a:rPr lang="en-US" sz="2000" dirty="0" err="1">
                  <a:latin typeface="Tahoma" pitchFamily="34" charset="0"/>
                </a:rPr>
                <a:t>oldtype</a:t>
              </a:r>
              <a:endParaRPr lang="en-US" sz="2000" dirty="0">
                <a:latin typeface="Tahoma" pitchFamily="34" charset="0"/>
              </a:endParaRPr>
            </a:p>
          </p:txBody>
        </p:sp>
        <p:sp>
          <p:nvSpPr>
            <p:cNvPr id="649238" name="Text Box 22"/>
            <p:cNvSpPr txBox="1">
              <a:spLocks noChangeArrowheads="1"/>
            </p:cNvSpPr>
            <p:nvPr/>
          </p:nvSpPr>
          <p:spPr bwMode="auto">
            <a:xfrm>
              <a:off x="528" y="1734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newtype</a:t>
              </a:r>
            </a:p>
          </p:txBody>
        </p:sp>
        <p:sp>
          <p:nvSpPr>
            <p:cNvPr id="649239" name="Text Box 23"/>
            <p:cNvSpPr txBox="1">
              <a:spLocks noChangeArrowheads="1"/>
            </p:cNvSpPr>
            <p:nvPr/>
          </p:nvSpPr>
          <p:spPr bwMode="auto">
            <a:xfrm>
              <a:off x="1563" y="1247"/>
              <a:ext cx="126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 pitchFamily="34" charset="0"/>
                </a:rPr>
                <a:t>5 element stride</a:t>
              </a:r>
            </a:p>
            <a:p>
              <a:r>
                <a:rPr lang="en-US" sz="2000" dirty="0">
                  <a:latin typeface="Tahoma" pitchFamily="34" charset="0"/>
                </a:rPr>
                <a:t>between blocks</a:t>
              </a:r>
            </a:p>
          </p:txBody>
        </p: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053" y="2116"/>
              <a:ext cx="1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3 elements per block</a:t>
              </a:r>
            </a:p>
          </p:txBody>
        </p:sp>
        <p:sp>
          <p:nvSpPr>
            <p:cNvPr id="649241" name="Text Box 25"/>
            <p:cNvSpPr txBox="1">
              <a:spLocks noChangeArrowheads="1"/>
            </p:cNvSpPr>
            <p:nvPr/>
          </p:nvSpPr>
          <p:spPr bwMode="auto">
            <a:xfrm>
              <a:off x="2772" y="2544"/>
              <a:ext cx="6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2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6387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MPI_Type_vector</a:t>
            </a:r>
            <a:endParaRPr lang="en-US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2000" dirty="0"/>
              <a:t> is a constructor that allows replication of a data type into locations that consist of equally spaced blocks. </a:t>
            </a:r>
          </a:p>
          <a:p>
            <a:endParaRPr lang="en-US" sz="2000" dirty="0"/>
          </a:p>
          <a:p>
            <a:r>
              <a:rPr lang="en-US" sz="2000" dirty="0"/>
              <a:t>Each block is obtained by concatenating the same number of copies of the old data type</a:t>
            </a:r>
          </a:p>
          <a:p>
            <a:endParaRPr lang="en-US" sz="2000" dirty="0"/>
          </a:p>
          <a:p>
            <a:r>
              <a:rPr lang="en-US" sz="2000" dirty="0"/>
              <a:t>Spacing between blocks is a multiple of the extent of the old data type</a:t>
            </a:r>
          </a:p>
          <a:p>
            <a:endParaRPr lang="en-US" sz="2000" dirty="0"/>
          </a:p>
          <a:p>
            <a:r>
              <a:rPr lang="en-US" sz="2000" dirty="0"/>
              <a:t>One way to look at it: </a:t>
            </a:r>
          </a:p>
          <a:p>
            <a:pPr lvl="1"/>
            <a:r>
              <a:rPr lang="en-US" sz="1800" dirty="0"/>
              <a:t>You want some entries but don’t care about other entries in an array</a:t>
            </a:r>
          </a:p>
          <a:p>
            <a:pPr lvl="1"/>
            <a:r>
              <a:rPr lang="en-US" sz="1800" dirty="0"/>
              <a:t>There is a repeatability to this pattern of “wanted” and “not wanted” entries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92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Final Exam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taking the exam, you’ll need: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Fully charged or plugged laptop that can connect to the internet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good/reliable internet connection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Access to Canvas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0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/>
              <a:t>MPI_Type_vector</a:t>
            </a:r>
            <a:endParaRPr 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endParaRPr lang="en-US" sz="1800" dirty="0"/>
          </a:p>
          <a:p>
            <a:pPr marL="233363" lvl="1" indent="-233363"/>
            <a:r>
              <a:rPr lang="en-US" sz="1800" dirty="0"/>
              <a:t>IN   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1800" dirty="0"/>
              <a:t>              	(number of blocks)</a:t>
            </a:r>
          </a:p>
          <a:p>
            <a:pPr marL="233363" lvl="1" indent="-233363"/>
            <a:r>
              <a:rPr lang="en-US" sz="1800" dirty="0"/>
              <a:t>IN   	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sz="1800" dirty="0"/>
              <a:t>(number of elements per block)</a:t>
            </a:r>
          </a:p>
          <a:p>
            <a:pPr marL="233363" lvl="1" indent="-233363"/>
            <a:r>
              <a:rPr lang="en-US" sz="1800" dirty="0"/>
              <a:t>IN   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stride</a:t>
            </a:r>
            <a:r>
              <a:rPr lang="en-US" sz="1800" dirty="0"/>
              <a:t>  	                 (spacing between start of each block, measured as #elements)</a:t>
            </a:r>
          </a:p>
          <a:p>
            <a:pPr marL="233363" lvl="1" indent="-233363"/>
            <a:r>
              <a:rPr lang="en-US" sz="1800" dirty="0"/>
              <a:t>IN   	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800" dirty="0"/>
              <a:t>         	(base datatype)</a:t>
            </a:r>
          </a:p>
          <a:p>
            <a:pPr marL="233363" lvl="1" indent="-233363"/>
            <a:r>
              <a:rPr lang="en-US" sz="1800" dirty="0"/>
              <a:t>OUT 	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800" dirty="0"/>
              <a:t>       	(handle to new type)</a:t>
            </a:r>
          </a:p>
          <a:p>
            <a:pPr marL="233363" lvl="1" indent="-233363"/>
            <a:endParaRPr lang="en-US" sz="1800" dirty="0"/>
          </a:p>
          <a:p>
            <a:pPr marL="233363" lvl="1" indent="-233363"/>
            <a:r>
              <a:rPr lang="en-US" sz="1800" dirty="0"/>
              <a:t>Allows replication of old type into locations of equally spaced blocks. Each block consists of same number of copies of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800" dirty="0"/>
              <a:t> with a stride that is multiple of extent of old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92430" y="1681276"/>
            <a:ext cx="1171578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2111375" algn="l"/>
              </a:tabLst>
            </a:pPr>
            <a:r>
              <a:rPr lang="en-US" sz="16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stride,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557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61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76201"/>
            <a:ext cx="7696200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mpi.h</a:t>
            </a:r>
            <a:r>
              <a:rPr lang="en-US" sz="140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#include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cs typeface="Consolas" pitchFamily="49" charset="0"/>
              </a:rPr>
              <a:t>cmath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#include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  <a:cs typeface="Consolas" pitchFamily="49" charset="0"/>
              </a:rPr>
              <a:t>cstdio</a:t>
            </a:r>
            <a:r>
              <a:rPr lang="en-US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&gt;</a:t>
            </a:r>
          </a:p>
          <a:p>
            <a:endParaRPr lang="en-US" sz="1400" dirty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 err="1">
                <a:latin typeface="Consolas"/>
                <a:cs typeface="Consolas" pitchFamily="49" charset="0"/>
              </a:rPr>
              <a:t>argc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char</a:t>
            </a:r>
            <a:r>
              <a:rPr lang="en-US" sz="1400" dirty="0">
                <a:latin typeface="Consolas"/>
                <a:cs typeface="Consolas" pitchFamily="49" charset="0"/>
              </a:rPr>
              <a:t> *</a:t>
            </a:r>
            <a:r>
              <a:rPr lang="en-US" sz="1400" dirty="0" err="1">
                <a:latin typeface="Consolas"/>
                <a:cs typeface="Consolas" pitchFamily="49" charset="0"/>
              </a:rPr>
              <a:t>argv</a:t>
            </a:r>
            <a:r>
              <a:rPr lang="en-US" sz="1400" dirty="0">
                <a:latin typeface="Consolas"/>
                <a:cs typeface="Consolas" pitchFamily="49" charset="0"/>
              </a:rPr>
              <a:t>[]) {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int</a:t>
            </a:r>
            <a:r>
              <a:rPr lang="en-US" sz="1400" dirty="0">
                <a:latin typeface="Consolas"/>
                <a:cs typeface="Consolas" pitchFamily="49" charset="0"/>
              </a:rPr>
              <a:t> rank, </a:t>
            </a:r>
            <a:r>
              <a:rPr lang="en-US" sz="1400" dirty="0" err="1">
                <a:latin typeface="Consolas"/>
                <a:cs typeface="Consolas" pitchFamily="49" charset="0"/>
              </a:rPr>
              <a:t>i</a:t>
            </a:r>
            <a:r>
              <a:rPr lang="en-US" sz="1400" dirty="0">
                <a:latin typeface="Consolas"/>
                <a:cs typeface="Consolas" pitchFamily="49" charset="0"/>
              </a:rPr>
              <a:t>, j;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status;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double</a:t>
            </a:r>
            <a:r>
              <a:rPr lang="en-US" sz="1400" dirty="0">
                <a:latin typeface="Consolas"/>
                <a:cs typeface="Consolas" pitchFamily="49" charset="0"/>
              </a:rPr>
              <a:t> x[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4</a:t>
            </a:r>
            <a:r>
              <a:rPr lang="en-US" sz="1400" dirty="0">
                <a:latin typeface="Consolas"/>
                <a:cs typeface="Consolas" pitchFamily="49" charset="0"/>
              </a:rPr>
              <a:t>][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8</a:t>
            </a:r>
            <a:r>
              <a:rPr lang="en-US" sz="1400" dirty="0">
                <a:latin typeface="Consolas"/>
                <a:cs typeface="Consolas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coltype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 err="1">
                <a:solidFill>
                  <a:srgbClr val="FF00FF"/>
                </a:solidFill>
                <a:latin typeface="Consolas"/>
                <a:cs typeface="Consolas" pitchFamily="49" charset="0"/>
              </a:rPr>
              <a:t>MPI_Comm_rank</a:t>
            </a:r>
            <a:r>
              <a:rPr lang="en-US" sz="1400" dirty="0">
                <a:latin typeface="Consolas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MPI_COMM_WORLD</a:t>
            </a:r>
            <a:r>
              <a:rPr lang="en-US" sz="1400" dirty="0">
                <a:latin typeface="Consolas"/>
                <a:cs typeface="Consolas" pitchFamily="49" charset="0"/>
              </a:rPr>
              <a:t>, &amp;rank);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 err="1">
                <a:solidFill>
                  <a:srgbClr val="FF00FF"/>
                </a:solidFill>
                <a:latin typeface="Consolas"/>
                <a:cs typeface="Consolas" pitchFamily="49" charset="0"/>
              </a:rPr>
              <a:t>MPI_Type_vector</a:t>
            </a:r>
            <a:r>
              <a:rPr lang="en-US" sz="1400" dirty="0">
                <a:latin typeface="Consolas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4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8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MPI_DOUBLE</a:t>
            </a:r>
            <a:r>
              <a:rPr lang="en-US" sz="1400" dirty="0">
                <a:latin typeface="Consolas"/>
                <a:cs typeface="Consolas" pitchFamily="49" charset="0"/>
              </a:rPr>
              <a:t>, &amp;</a:t>
            </a:r>
            <a:r>
              <a:rPr lang="en-US" sz="1400" dirty="0" err="1">
                <a:latin typeface="Consolas"/>
                <a:cs typeface="Consolas" pitchFamily="49" charset="0"/>
              </a:rPr>
              <a:t>coltype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MPI_Type_commit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coltype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if </a:t>
            </a:r>
            <a:r>
              <a:rPr lang="en-US" sz="1400" dirty="0">
                <a:latin typeface="Consolas"/>
                <a:cs typeface="Consolas" pitchFamily="49" charset="0"/>
              </a:rPr>
              <a:t>(rank ==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3</a:t>
            </a:r>
            <a:r>
              <a:rPr lang="en-US" sz="1400" dirty="0">
                <a:latin typeface="Consolas"/>
                <a:cs typeface="Consolas" pitchFamily="49" charset="0"/>
              </a:rPr>
              <a:t>){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en-US" sz="1400" dirty="0">
                <a:latin typeface="Consolas"/>
                <a:cs typeface="Consolas" pitchFamily="49" charset="0"/>
              </a:rPr>
              <a:t>(</a:t>
            </a:r>
            <a:r>
              <a:rPr lang="en-US" sz="1400" dirty="0" err="1">
                <a:latin typeface="Consolas"/>
                <a:cs typeface="Consolas" pitchFamily="49" charset="0"/>
              </a:rPr>
              <a:t>i</a:t>
            </a:r>
            <a:r>
              <a:rPr lang="en-US" sz="1400" dirty="0">
                <a:latin typeface="Consolas"/>
                <a:cs typeface="Consolas" pitchFamily="49" charset="0"/>
              </a:rPr>
              <a:t> =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en-US" sz="1400" dirty="0">
                <a:latin typeface="Consolas"/>
                <a:cs typeface="Consolas" pitchFamily="49" charset="0"/>
              </a:rPr>
              <a:t>; </a:t>
            </a:r>
            <a:r>
              <a:rPr lang="en-US" sz="1400" dirty="0" err="1">
                <a:latin typeface="Consolas"/>
                <a:cs typeface="Consolas" pitchFamily="49" charset="0"/>
              </a:rPr>
              <a:t>i</a:t>
            </a:r>
            <a:r>
              <a:rPr lang="en-US" sz="1400" dirty="0">
                <a:latin typeface="Consolas"/>
                <a:cs typeface="Consolas" pitchFamily="49" charset="0"/>
              </a:rPr>
              <a:t> &lt;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4</a:t>
            </a:r>
            <a:r>
              <a:rPr lang="en-US" sz="1400" dirty="0">
                <a:latin typeface="Consolas"/>
                <a:cs typeface="Consolas" pitchFamily="49" charset="0"/>
              </a:rPr>
              <a:t>; ++</a:t>
            </a:r>
            <a:r>
              <a:rPr lang="en-US" sz="1400" dirty="0" err="1">
                <a:latin typeface="Consolas"/>
                <a:cs typeface="Consolas" pitchFamily="49" charset="0"/>
              </a:rPr>
              <a:t>i</a:t>
            </a:r>
            <a:r>
              <a:rPr lang="en-US" sz="1400" dirty="0">
                <a:latin typeface="Consolas"/>
                <a:cs typeface="Consolas" pitchFamily="49" charset="0"/>
              </a:rPr>
              <a:t>)</a:t>
            </a:r>
          </a:p>
          <a:p>
            <a:r>
              <a:rPr lang="pl-PL" sz="1400" dirty="0">
                <a:latin typeface="Consolas"/>
                <a:cs typeface="Consolas" pitchFamily="49" charset="0"/>
              </a:rPr>
              <a:t>            </a:t>
            </a:r>
            <a:r>
              <a:rPr lang="pl-PL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</a:t>
            </a:r>
            <a:r>
              <a:rPr lang="pl-PL" sz="1400" dirty="0">
                <a:latin typeface="Consolas"/>
                <a:cs typeface="Consolas" pitchFamily="49" charset="0"/>
              </a:rPr>
              <a:t>(j = </a:t>
            </a:r>
            <a:r>
              <a:rPr lang="pl-PL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pl-PL" sz="1400" dirty="0">
                <a:latin typeface="Consolas"/>
                <a:cs typeface="Consolas" pitchFamily="49" charset="0"/>
              </a:rPr>
              <a:t>; j &lt; </a:t>
            </a:r>
            <a:r>
              <a:rPr lang="pl-PL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8</a:t>
            </a:r>
            <a:r>
              <a:rPr lang="pl-PL" sz="1400" dirty="0">
                <a:latin typeface="Consolas"/>
                <a:cs typeface="Consolas" pitchFamily="49" charset="0"/>
              </a:rPr>
              <a:t>; ++j) x[i][j] = </a:t>
            </a:r>
            <a:r>
              <a:rPr lang="pl-PL" sz="1400" dirty="0" err="1">
                <a:latin typeface="Consolas"/>
                <a:cs typeface="Consolas" pitchFamily="49" charset="0"/>
              </a:rPr>
              <a:t>pow</a:t>
            </a:r>
            <a:r>
              <a:rPr lang="pl-PL" sz="1400" dirty="0">
                <a:latin typeface="Consolas"/>
                <a:cs typeface="Consolas" pitchFamily="49" charset="0"/>
              </a:rPr>
              <a:t>(</a:t>
            </a:r>
            <a:r>
              <a:rPr lang="pl-PL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10.0</a:t>
            </a:r>
            <a:r>
              <a:rPr lang="pl-PL" sz="1400" dirty="0">
                <a:latin typeface="Consolas"/>
                <a:cs typeface="Consolas" pitchFamily="49" charset="0"/>
              </a:rPr>
              <a:t>, i + </a:t>
            </a:r>
            <a:r>
              <a:rPr lang="pl-PL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pl-PL" sz="1400" dirty="0">
                <a:latin typeface="Consolas"/>
                <a:cs typeface="Consolas" pitchFamily="49" charset="0"/>
              </a:rPr>
              <a:t>) + j;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</a:t>
            </a:r>
            <a:r>
              <a:rPr lang="en-US" sz="1400" dirty="0" err="1">
                <a:solidFill>
                  <a:srgbClr val="FF00FF"/>
                </a:solidFill>
                <a:latin typeface="Consolas"/>
                <a:cs typeface="Consolas" pitchFamily="49" charset="0"/>
              </a:rPr>
              <a:t>MPI_Send</a:t>
            </a:r>
            <a:r>
              <a:rPr lang="en-US" sz="1400" dirty="0">
                <a:latin typeface="Consolas"/>
                <a:cs typeface="Consolas" pitchFamily="49" charset="0"/>
              </a:rPr>
              <a:t>(&amp;x[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en-US" sz="1400" dirty="0">
                <a:latin typeface="Consolas"/>
                <a:cs typeface="Consolas" pitchFamily="49" charset="0"/>
              </a:rPr>
              <a:t>][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7</a:t>
            </a:r>
            <a:r>
              <a:rPr lang="en-US" sz="1400" dirty="0">
                <a:latin typeface="Consolas"/>
                <a:cs typeface="Consolas" pitchFamily="49" charset="0"/>
              </a:rPr>
              <a:t>],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 err="1">
                <a:latin typeface="Consolas"/>
                <a:cs typeface="Consolas" pitchFamily="49" charset="0"/>
              </a:rPr>
              <a:t>coltype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52</a:t>
            </a:r>
            <a:r>
              <a:rPr lang="en-US" sz="1400" dirty="0">
                <a:latin typeface="Consolas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MPI_COMM_WORLD</a:t>
            </a:r>
            <a:r>
              <a:rPr lang="en-US" sz="1400" dirty="0">
                <a:latin typeface="Consolas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else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if </a:t>
            </a:r>
            <a:r>
              <a:rPr lang="en-US" sz="1400" dirty="0">
                <a:latin typeface="Consolas"/>
                <a:cs typeface="Consolas" pitchFamily="49" charset="0"/>
              </a:rPr>
              <a:t>(rank == 1) {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     </a:t>
            </a:r>
            <a:r>
              <a:rPr lang="en-US" sz="1400" err="1">
                <a:solidFill>
                  <a:srgbClr val="FF00FF"/>
                </a:solidFill>
                <a:latin typeface="Consolas"/>
                <a:cs typeface="Consolas" pitchFamily="49" charset="0"/>
              </a:rPr>
              <a:t>MPI_Recv</a:t>
            </a:r>
            <a:r>
              <a:rPr lang="en-US" sz="1400" dirty="0">
                <a:latin typeface="Consolas"/>
                <a:cs typeface="Consolas" pitchFamily="49" charset="0"/>
              </a:rPr>
              <a:t>(&amp;x[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en-US" sz="1400" dirty="0">
                <a:latin typeface="Consolas"/>
                <a:cs typeface="Consolas" pitchFamily="49" charset="0"/>
              </a:rPr>
              <a:t>][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2</a:t>
            </a:r>
            <a:r>
              <a:rPr lang="en-US" sz="1400" dirty="0">
                <a:latin typeface="Consolas"/>
                <a:cs typeface="Consolas" pitchFamily="49" charset="0"/>
              </a:rPr>
              <a:t>],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err="1">
                <a:latin typeface="Consolas"/>
                <a:cs typeface="Consolas" pitchFamily="49" charset="0"/>
              </a:rPr>
              <a:t>coltype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3</a:t>
            </a:r>
            <a:r>
              <a:rPr lang="en-US" sz="1400" dirty="0">
                <a:latin typeface="Consolas"/>
                <a:cs typeface="Consolas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52</a:t>
            </a:r>
            <a:r>
              <a:rPr lang="en-US" sz="1400" dirty="0">
                <a:latin typeface="Consolas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  <a:cs typeface="Consolas" pitchFamily="49" charset="0"/>
              </a:rPr>
              <a:t>MPI_COMM_WORLD</a:t>
            </a:r>
            <a:r>
              <a:rPr lang="en-US" sz="1400" dirty="0">
                <a:latin typeface="Consolas"/>
                <a:cs typeface="Consolas" pitchFamily="49" charset="0"/>
              </a:rPr>
              <a:t>, &amp;status);</a:t>
            </a:r>
          </a:p>
          <a:p>
            <a:r>
              <a:rPr lang="nn-NO" sz="1400" dirty="0">
                <a:latin typeface="Consolas"/>
                <a:cs typeface="Consolas" pitchFamily="49" charset="0"/>
              </a:rPr>
              <a:t>        </a:t>
            </a:r>
            <a:r>
              <a:rPr lang="nn-NO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for </a:t>
            </a:r>
            <a:r>
              <a:rPr lang="nn-NO" sz="1400" dirty="0">
                <a:latin typeface="Consolas"/>
                <a:cs typeface="Consolas" pitchFamily="49" charset="0"/>
              </a:rPr>
              <a:t>(i = </a:t>
            </a:r>
            <a:r>
              <a:rPr lang="nn-NO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nn-NO" sz="1400" dirty="0">
                <a:latin typeface="Consolas"/>
                <a:cs typeface="Consolas" pitchFamily="49" charset="0"/>
              </a:rPr>
              <a:t>; i &lt; </a:t>
            </a:r>
            <a:r>
              <a:rPr lang="nn-NO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4</a:t>
            </a:r>
            <a:r>
              <a:rPr lang="nn-NO" sz="1400" dirty="0">
                <a:latin typeface="Consolas"/>
                <a:cs typeface="Consolas" pitchFamily="49" charset="0"/>
              </a:rPr>
              <a:t>; ++i) </a:t>
            </a:r>
          </a:p>
          <a:p>
            <a:r>
              <a:rPr lang="nn-NO" sz="1400" dirty="0">
                <a:latin typeface="Consolas"/>
                <a:cs typeface="Consolas" pitchFamily="49" charset="0"/>
              </a:rPr>
              <a:t>            </a:t>
            </a:r>
            <a:r>
              <a:rPr lang="nn-NO" sz="1400" dirty="0" err="1">
                <a:latin typeface="Consolas"/>
                <a:cs typeface="Consolas" pitchFamily="49" charset="0"/>
              </a:rPr>
              <a:t>std</a:t>
            </a:r>
            <a:r>
              <a:rPr lang="nn-NO" sz="1400" dirty="0">
                <a:latin typeface="Consolas"/>
                <a:cs typeface="Consolas" pitchFamily="49" charset="0"/>
              </a:rPr>
              <a:t>::</a:t>
            </a:r>
            <a:r>
              <a:rPr lang="nn-NO" sz="1400" dirty="0" err="1">
                <a:latin typeface="Consolas"/>
                <a:cs typeface="Consolas" pitchFamily="49" charset="0"/>
              </a:rPr>
              <a:t>printf</a:t>
            </a:r>
            <a:r>
              <a:rPr lang="nn-NO" sz="1400" dirty="0">
                <a:latin typeface="Consolas"/>
                <a:cs typeface="Consolas" pitchFamily="49" charset="0"/>
              </a:rPr>
              <a:t>(</a:t>
            </a:r>
            <a:r>
              <a:rPr lang="nn-NO" sz="1400" dirty="0">
                <a:solidFill>
                  <a:srgbClr val="A31515"/>
                </a:solidFill>
                <a:latin typeface="Consolas"/>
                <a:cs typeface="Consolas" pitchFamily="49" charset="0"/>
              </a:rPr>
              <a:t>"P:%d my x[%d][2]=%1f\n"</a:t>
            </a:r>
            <a:r>
              <a:rPr lang="nn-NO" sz="1400" dirty="0">
                <a:latin typeface="Consolas"/>
                <a:cs typeface="Consolas" pitchFamily="49" charset="0"/>
              </a:rPr>
              <a:t>, rank, i, x[i][</a:t>
            </a:r>
            <a:r>
              <a:rPr lang="nn-NO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2</a:t>
            </a:r>
            <a:r>
              <a:rPr lang="nn-NO" sz="1400" dirty="0">
                <a:latin typeface="Consolas"/>
                <a:cs typeface="Consolas" pitchFamily="49" charset="0"/>
              </a:rPr>
              <a:t>]);</a:t>
            </a:r>
            <a:endParaRPr lang="nn-NO"/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2EFF"/>
                </a:solidFill>
                <a:latin typeface="Consolas" pitchFamily="49" charset="0"/>
                <a:cs typeface="Consolas" pitchFamily="49" charset="0"/>
              </a:rPr>
              <a:t>MPI_Type_free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coltype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/>
                <a:cs typeface="Consolas" pitchFamily="49" charset="0"/>
              </a:rPr>
              <a:t>    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 pitchFamily="49" charset="0"/>
              </a:rPr>
              <a:t>return</a:t>
            </a:r>
            <a:r>
              <a:rPr lang="en-US" sz="1400" dirty="0">
                <a:latin typeface="Consolas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/>
                <a:cs typeface="Consolas" pitchFamily="49" charset="0"/>
              </a:rPr>
              <a:t>0</a:t>
            </a:r>
            <a:r>
              <a:rPr lang="en-US" sz="1400" dirty="0">
                <a:latin typeface="Consolas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057055" y="457201"/>
            <a:ext cx="2514600" cy="2364857"/>
            <a:chOff x="2514600" y="457200"/>
            <a:chExt cx="2514600" cy="2364857"/>
          </a:xfrm>
        </p:grpSpPr>
        <p:sp>
          <p:nvSpPr>
            <p:cNvPr id="7" name="Rectangle 6"/>
            <p:cNvSpPr/>
            <p:nvPr/>
          </p:nvSpPr>
          <p:spPr>
            <a:xfrm>
              <a:off x="3581400" y="457200"/>
              <a:ext cx="14478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cs typeface="Times New Roman" pitchFamily="18" charset="0"/>
                </a:rPr>
                <a:t>count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number of blocks 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514600" y="918865"/>
              <a:ext cx="1790700" cy="1903192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419600" y="955973"/>
            <a:ext cx="4426744" cy="1866084"/>
            <a:chOff x="2895600" y="955973"/>
            <a:chExt cx="4426744" cy="1866084"/>
          </a:xfrm>
        </p:grpSpPr>
        <p:sp>
          <p:nvSpPr>
            <p:cNvPr id="9" name="Rectangle 8"/>
            <p:cNvSpPr/>
            <p:nvPr/>
          </p:nvSpPr>
          <p:spPr>
            <a:xfrm>
              <a:off x="5112544" y="955973"/>
              <a:ext cx="22098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cs typeface="Times New Roman" pitchFamily="18" charset="0"/>
                </a:rPr>
                <a:t>blocklength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number of elements per block</a:t>
              </a:r>
            </a:p>
          </p:txBody>
        </p:sp>
        <p:cxnSp>
          <p:nvCxnSpPr>
            <p:cNvPr id="12" name="Straight Arrow Connector 11"/>
            <p:cNvCxnSpPr>
              <a:stCxn id="9" idx="1"/>
            </p:cNvCxnSpPr>
            <p:nvPr/>
          </p:nvCxnSpPr>
          <p:spPr>
            <a:xfrm flipH="1">
              <a:off x="2895600" y="1186806"/>
              <a:ext cx="2216944" cy="1635251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724400" y="1639629"/>
            <a:ext cx="4267200" cy="1182429"/>
            <a:chOff x="3200400" y="1639628"/>
            <a:chExt cx="4267200" cy="1182429"/>
          </a:xfrm>
        </p:grpSpPr>
        <p:sp>
          <p:nvSpPr>
            <p:cNvPr id="15" name="Rectangle 14"/>
            <p:cNvSpPr/>
            <p:nvPr/>
          </p:nvSpPr>
          <p:spPr>
            <a:xfrm>
              <a:off x="5257800" y="1639628"/>
              <a:ext cx="22098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cs typeface="Times New Roman" pitchFamily="18" charset="0"/>
                </a:rPr>
                <a:t>stride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offset (in number of elements)</a:t>
              </a: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3200400" y="1870461"/>
              <a:ext cx="2057400" cy="951596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507236" y="2315169"/>
            <a:ext cx="3671292" cy="519072"/>
            <a:chOff x="3983236" y="2315169"/>
            <a:chExt cx="3671292" cy="519072"/>
          </a:xfrm>
        </p:grpSpPr>
        <p:sp>
          <p:nvSpPr>
            <p:cNvPr id="19" name="Rectangle 18"/>
            <p:cNvSpPr/>
            <p:nvPr/>
          </p:nvSpPr>
          <p:spPr>
            <a:xfrm>
              <a:off x="6663928" y="2315169"/>
              <a:ext cx="9906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cs typeface="Times New Roman" pitchFamily="18" charset="0"/>
                </a:rPr>
                <a:t>oldtype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base type</a:t>
              </a:r>
            </a:p>
          </p:txBody>
        </p:sp>
        <p:cxnSp>
          <p:nvCxnSpPr>
            <p:cNvPr id="21" name="Straight Arrow Connector 20"/>
            <p:cNvCxnSpPr>
              <a:stCxn id="19" idx="1"/>
            </p:cNvCxnSpPr>
            <p:nvPr/>
          </p:nvCxnSpPr>
          <p:spPr>
            <a:xfrm flipH="1">
              <a:off x="3983236" y="2546002"/>
              <a:ext cx="2680692" cy="288239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553200" y="3200517"/>
            <a:ext cx="2928938" cy="473849"/>
            <a:chOff x="5029200" y="3200516"/>
            <a:chExt cx="2928938" cy="473849"/>
          </a:xfrm>
        </p:grpSpPr>
        <p:sp>
          <p:nvSpPr>
            <p:cNvPr id="20" name="Rectangle 19"/>
            <p:cNvSpPr/>
            <p:nvPr/>
          </p:nvSpPr>
          <p:spPr>
            <a:xfrm>
              <a:off x="6205538" y="3212700"/>
              <a:ext cx="1752600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cs typeface="Times New Roman" pitchFamily="18" charset="0"/>
                </a:rPr>
                <a:t>newtype</a:t>
              </a: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: </a:t>
              </a:r>
              <a:b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</a:br>
              <a:r>
                <a:rPr lang="en-US" sz="1200" dirty="0">
                  <a:solidFill>
                    <a:schemeClr val="bg1"/>
                  </a:solidFill>
                  <a:cs typeface="Times New Roman" pitchFamily="18" charset="0"/>
                </a:rPr>
                <a:t>handle to derived type</a:t>
              </a:r>
            </a:p>
          </p:txBody>
        </p:sp>
        <p:cxnSp>
          <p:nvCxnSpPr>
            <p:cNvPr id="24" name="Straight Arrow Connector 23"/>
            <p:cNvCxnSpPr>
              <a:stCxn id="20" idx="1"/>
            </p:cNvCxnSpPr>
            <p:nvPr/>
          </p:nvCxnSpPr>
          <p:spPr>
            <a:xfrm flipH="1" flipV="1">
              <a:off x="5029200" y="3200516"/>
              <a:ext cx="1176338" cy="243017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8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Output,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62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2" y="2362201"/>
            <a:ext cx="8991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10          11          12          13          14          15          16          17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100         101         102         103         104         105         106         107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1000        1001        1002        1003        1004        1005        1006        1007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10000       10001       10002       10003       10004       10005       10006       10007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1" y="1905000"/>
            <a:ext cx="137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Content of x: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7800" y="2091453"/>
            <a:ext cx="1066800" cy="1432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70" y="3982112"/>
            <a:ext cx="8153460" cy="23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Exercise: </a:t>
            </a:r>
            <a:r>
              <a:rPr lang="en-US" sz="3200" dirty="0" err="1">
                <a:latin typeface="Consolas" panose="020B0609020204030204" pitchFamily="49" charset="0"/>
              </a:rPr>
              <a:t>MPI_Type_vector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0" y="1377950"/>
                <a:ext cx="7772400" cy="1633538"/>
              </a:xfrm>
            </p:spPr>
            <p:txBody>
              <a:bodyPr/>
              <a:lstStyle/>
              <a:p>
                <a:pPr eaLnBrk="1" hangingPunct="1"/>
                <a:r>
                  <a:rPr lang="en-US" sz="1800" dirty="0"/>
                  <a:t>Given: Local 2D array of doubles</a:t>
                </a:r>
                <a:br>
                  <a:rPr lang="en-US" sz="1800" dirty="0"/>
                </a:br>
                <a:r>
                  <a:rPr lang="en-US" sz="1800" dirty="0"/>
                  <a:t>with interior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𝒏𝒈</m:t>
                    </m:r>
                  </m:oMath>
                </a14:m>
                <a:r>
                  <a:rPr lang="en-US" sz="1800" dirty="0"/>
                  <a:t> ghostcells at each edge</a:t>
                </a:r>
              </a:p>
              <a:p>
                <a:pPr eaLnBrk="1" hangingPunct="1"/>
                <a:r>
                  <a:rPr lang="en-US" sz="1800" dirty="0"/>
                  <a:t>You wish to send the interior (non </a:t>
                </a:r>
                <a:r>
                  <a:rPr lang="en-US" sz="1800" dirty="0" err="1"/>
                  <a:t>ghostcell</a:t>
                </a:r>
                <a:r>
                  <a:rPr lang="en-US" sz="1800" dirty="0"/>
                  <a:t>) portion of the array</a:t>
                </a:r>
              </a:p>
              <a:p>
                <a:pPr eaLnBrk="1" hangingPunct="1"/>
                <a:r>
                  <a:rPr lang="en-US" sz="1800" dirty="0"/>
                  <a:t>How would you describe the data type to do this in a single MPI call?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1" y="1378732"/>
                <a:ext cx="7772401" cy="1633537"/>
              </a:xfrm>
              <a:blipFill>
                <a:blip r:embed="rId3"/>
                <a:stretch>
                  <a:fillRect l="-471" t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117640" y="5064507"/>
            <a:ext cx="81534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(m, n, n+2*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MPI_DOUBLE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&amp;interior);</a:t>
            </a:r>
          </a:p>
          <a:p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MPI_Type_commit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(&amp;interior);</a:t>
            </a:r>
          </a:p>
          <a:p>
            <a:r>
              <a:rPr lang="en-US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MPI_Send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startPoint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1, interior,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tag, </a:t>
            </a:r>
            <a:r>
              <a:rPr lang="en-US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MPI_COMM_WORLD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48001" y="2819400"/>
            <a:ext cx="5846847" cy="2196740"/>
            <a:chOff x="939212" y="3289816"/>
            <a:chExt cx="6608847" cy="2483033"/>
          </a:xfrm>
        </p:grpSpPr>
        <p:sp>
          <p:nvSpPr>
            <p:cNvPr id="25" name="Rectangle 24"/>
            <p:cNvSpPr/>
            <p:nvPr/>
          </p:nvSpPr>
          <p:spPr>
            <a:xfrm>
              <a:off x="2362200" y="4038600"/>
              <a:ext cx="4495800" cy="11546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4200" y="4038600"/>
              <a:ext cx="533400" cy="1154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52600" y="4038600"/>
              <a:ext cx="533400" cy="1154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1295400" y="4038600"/>
              <a:ext cx="228600" cy="1143000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1969363" y="5057450"/>
              <a:ext cx="152400" cy="647699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/>
            <p:cNvSpPr/>
            <p:nvPr/>
          </p:nvSpPr>
          <p:spPr>
            <a:xfrm rot="5400000" flipH="1">
              <a:off x="7148010" y="5057449"/>
              <a:ext cx="152400" cy="647699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e 30"/>
            <p:cNvSpPr/>
            <p:nvPr/>
          </p:nvSpPr>
          <p:spPr>
            <a:xfrm rot="16200000" flipH="1" flipV="1">
              <a:off x="4533899" y="1497568"/>
              <a:ext cx="152400" cy="4495800"/>
            </a:xfrm>
            <a:prstGeom prst="leftBrac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9212" y="4418073"/>
              <a:ext cx="377242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m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60859" y="3289816"/>
              <a:ext cx="321072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8064" y="5424961"/>
              <a:ext cx="409856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ng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39417" y="5424961"/>
              <a:ext cx="409856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ng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99818" y="3299889"/>
              <a:ext cx="1001338" cy="34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latin typeface="+mj-lt"/>
                </a:rPr>
                <a:t>startPoint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62199" y="4042289"/>
              <a:ext cx="228600" cy="219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90799" y="4042289"/>
              <a:ext cx="228600" cy="219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399" y="4042289"/>
              <a:ext cx="228600" cy="219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62199" y="4251296"/>
              <a:ext cx="228600" cy="219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308126" y="4476429"/>
                  <a:ext cx="381500" cy="4870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126" y="4476429"/>
                  <a:ext cx="381500" cy="4870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124198" y="3902720"/>
                  <a:ext cx="381500" cy="4870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198" y="3902720"/>
                  <a:ext cx="381500" cy="4870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>
              <a:stCxn id="36" idx="2"/>
            </p:cNvCxnSpPr>
            <p:nvPr/>
          </p:nvCxnSpPr>
          <p:spPr>
            <a:xfrm>
              <a:off x="1700487" y="3647778"/>
              <a:ext cx="789110" cy="509885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1828800" y="6162190"/>
            <a:ext cx="8763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2111375" algn="l"/>
              </a:tabLst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stride,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Exercise: </a:t>
            </a:r>
            <a:r>
              <a:rPr lang="en-US" sz="3200" dirty="0" err="1"/>
              <a:t>Typemap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64</a:t>
            </a:fld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0813"/>
            <a:ext cx="7635875" cy="1855787"/>
          </a:xfrm>
        </p:spPr>
        <p:txBody>
          <a:bodyPr/>
          <a:lstStyle/>
          <a:p>
            <a:pPr eaLnBrk="1" hangingPunct="1"/>
            <a:r>
              <a:rPr lang="en-US" sz="1800" dirty="0"/>
              <a:t>Start with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/>
              <a:t>for which </a:t>
            </a:r>
            <a:br>
              <a:rPr lang="en-US" sz="1800" dirty="0"/>
            </a:br>
            <a:r>
              <a:rPr lang="en-US" sz="1800" dirty="0" err="1">
                <a:latin typeface="Consolas" panose="020B0609020204030204" pitchFamily="49" charset="0"/>
              </a:rPr>
              <a:t>Typemap</a:t>
            </a:r>
            <a:r>
              <a:rPr lang="en-US" sz="1800" i="1" dirty="0">
                <a:latin typeface="Consolas" panose="020B0609020204030204" pitchFamily="49" charset="0"/>
              </a:rPr>
              <a:t> = </a:t>
            </a:r>
            <a:r>
              <a:rPr lang="en-US" sz="1800" dirty="0">
                <a:latin typeface="Consolas" panose="020B0609020204030204" pitchFamily="49" charset="0"/>
              </a:rPr>
              <a:t>{(double, 0), (char, 8)} </a:t>
            </a:r>
          </a:p>
          <a:p>
            <a:pPr lvl="3"/>
            <a:endParaRPr lang="en-US" sz="1800" dirty="0"/>
          </a:p>
          <a:p>
            <a:pPr eaLnBrk="1" hangingPunct="1"/>
            <a:r>
              <a:rPr lang="en-US" sz="1800" dirty="0"/>
              <a:t>What is </a:t>
            </a:r>
            <a:r>
              <a:rPr lang="en-US" sz="1800" dirty="0" err="1"/>
              <a:t>Typemap</a:t>
            </a:r>
            <a:r>
              <a:rPr lang="en-US" sz="1800" dirty="0"/>
              <a:t> of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800" dirty="0"/>
              <a:t> if defined as below?</a:t>
            </a:r>
            <a:br>
              <a:rPr lang="en-US" sz="1800" dirty="0"/>
            </a:b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  <a:cs typeface="Consolas" pitchFamily="49" charset="0"/>
              </a:rPr>
              <a:t>MPI_Type_vector</a:t>
            </a:r>
            <a:r>
              <a:rPr lang="en-US" sz="1800" dirty="0">
                <a:latin typeface="Consolas" panose="020B0609020204030204" pitchFamily="49" charset="0"/>
              </a:rPr>
              <a:t>(2, 3, 4, 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800" dirty="0"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3978" y="6035249"/>
            <a:ext cx="8763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2111375" algn="l"/>
              </a:tabLst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stride,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1557" y="4977826"/>
            <a:ext cx="871264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 0),(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 8)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,16),(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,24)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,32),(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 40)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64</a:t>
            </a:r>
            <a:r>
              <a:rPr lang="en-US" sz="1600" dirty="0">
                <a:latin typeface="Consolas" panose="020B0609020204030204" pitchFamily="49" charset="0"/>
              </a:rPr>
              <a:t>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,72)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,80),(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,88)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</a:rPr>
              <a:t>,96),(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</a:rPr>
              <a:t>,104)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868429" y="3429001"/>
            <a:ext cx="8642088" cy="1283299"/>
            <a:chOff x="344429" y="3505200"/>
            <a:chExt cx="8642088" cy="1283299"/>
          </a:xfrm>
        </p:grpSpPr>
        <p:grpSp>
          <p:nvGrpSpPr>
            <p:cNvPr id="107" name="Group 106"/>
            <p:cNvGrpSpPr/>
            <p:nvPr/>
          </p:nvGrpSpPr>
          <p:grpSpPr>
            <a:xfrm>
              <a:off x="344429" y="3505200"/>
              <a:ext cx="1316485" cy="463704"/>
              <a:chOff x="200086" y="3922906"/>
              <a:chExt cx="1316485" cy="46370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371" y="4234210"/>
                <a:ext cx="1219200" cy="152400"/>
                <a:chOff x="838200" y="5029200"/>
                <a:chExt cx="1219200" cy="1524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447800" y="5029200"/>
                  <a:ext cx="6096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38200" y="5029200"/>
                  <a:ext cx="6096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4478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3716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2954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2192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1430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0668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906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144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38200" y="5067300"/>
                  <a:ext cx="76200" cy="762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200086" y="3922906"/>
                <a:ext cx="880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oldtype</a:t>
                </a:r>
                <a:endParaRPr lang="en-US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53092" y="3988706"/>
              <a:ext cx="8633425" cy="799793"/>
              <a:chOff x="353092" y="3988706"/>
              <a:chExt cx="8633425" cy="79979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6678" y="4328577"/>
                <a:ext cx="8534400" cy="152400"/>
                <a:chOff x="337928" y="5038327"/>
                <a:chExt cx="8534400" cy="15240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379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15571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27763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39955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>
                        <a:alpha val="1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52147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64339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653128" y="5038327"/>
                  <a:ext cx="1219200" cy="152400"/>
                  <a:chOff x="838200" y="5029200"/>
                  <a:chExt cx="1219200" cy="152400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14478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838200" y="5029200"/>
                    <a:ext cx="609600" cy="1524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447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371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1295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1219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11430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10668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9906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9144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838200" y="5067300"/>
                    <a:ext cx="76200" cy="76200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8" name="Left Brace 107"/>
              <p:cNvSpPr/>
              <p:nvPr/>
            </p:nvSpPr>
            <p:spPr>
              <a:xfrm rot="16200000">
                <a:off x="2215765" y="2747583"/>
                <a:ext cx="113992" cy="3663039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Left Brace 108"/>
              <p:cNvSpPr/>
              <p:nvPr/>
            </p:nvSpPr>
            <p:spPr>
              <a:xfrm rot="16200000">
                <a:off x="7098002" y="2747583"/>
                <a:ext cx="113992" cy="3663039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Left Brace 109"/>
              <p:cNvSpPr/>
              <p:nvPr/>
            </p:nvSpPr>
            <p:spPr>
              <a:xfrm rot="16200000">
                <a:off x="2826598" y="2289151"/>
                <a:ext cx="113992" cy="4884703"/>
              </a:xfrm>
              <a:prstGeom prst="leftBrac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53092" y="3988706"/>
                <a:ext cx="880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newtype</a:t>
                </a:r>
                <a:endParaRPr 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81964" y="4150776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16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97592" y="4156443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32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013220" y="4162110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48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228848" y="4167777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64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466671" y="4171494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80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704494" y="4175211"/>
                <a:ext cx="13144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96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96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Exercise: </a:t>
            </a:r>
            <a:r>
              <a:rPr lang="en-US" sz="3200" dirty="0" err="1"/>
              <a:t>MPI_Type_vector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9324" y="1315212"/>
            <a:ext cx="9704832" cy="1676400"/>
          </a:xfrm>
        </p:spPr>
        <p:txBody>
          <a:bodyPr/>
          <a:lstStyle/>
          <a:p>
            <a:pPr eaLnBrk="1" hangingPunct="1"/>
            <a:r>
              <a:rPr lang="en-US" sz="1800" dirty="0"/>
              <a:t>How can you express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MPI_Type_contiguous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/>
              <a:t>as a call to </a:t>
            </a:r>
            <a:r>
              <a:rPr lang="en-US" sz="18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800" dirty="0">
                <a:cs typeface="Consolas" pitchFamily="49" charset="0"/>
              </a:rPr>
              <a:t>?</a:t>
            </a:r>
          </a:p>
          <a:p>
            <a:pPr eaLnBrk="1" hangingPunct="1">
              <a:buFontTx/>
              <a:buNone/>
            </a:pPr>
            <a:endParaRPr lang="en-US" sz="1800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3467100"/>
            <a:ext cx="653255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-112713"/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1,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20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5638801"/>
            <a:ext cx="8763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2111375" algn="l"/>
              </a:tabLst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blocklength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stride,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oldtype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newtype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191000"/>
            <a:ext cx="653255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indent="-112713"/>
            <a:r>
              <a:rPr lang="en-US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MPI_Type_vector</a:t>
            </a:r>
            <a:r>
              <a:rPr lang="en-US" sz="2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old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65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Outline, Parallel Computing w/ MPI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endParaRPr lang="en-US" dirty="0">
              <a:solidFill>
                <a:srgbClr val="BCBCBC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dirty="0">
                <a:solidFill>
                  <a:srgbClr val="BCBCBC"/>
                </a:solidFill>
              </a:rPr>
              <a:t>Introduction to message passing and MPI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solidFill>
                  <a:srgbClr val="BCBCBC"/>
                </a:solidFill>
              </a:rPr>
              <a:t>Point-to-Point Communication</a:t>
            </a:r>
            <a:endParaRPr lang="en-US" dirty="0"/>
          </a:p>
          <a:p>
            <a:pPr eaLnBrk="1" hangingPunct="1">
              <a:lnSpc>
                <a:spcPct val="130000"/>
              </a:lnSpc>
            </a:pPr>
            <a:r>
              <a:rPr lang="en-US" dirty="0">
                <a:solidFill>
                  <a:srgbClr val="BCBCBC"/>
                </a:solidFill>
              </a:rPr>
              <a:t>Collective Communication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MPI Closing Remarks</a:t>
            </a:r>
          </a:p>
          <a:p>
            <a:pPr eaLnBrk="1" hangingPunct="1">
              <a:lnSpc>
                <a:spcPct val="13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8578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MPI – We’re Scratching the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2" y="2971799"/>
            <a:ext cx="11960872" cy="1879093"/>
          </a:xfrm>
        </p:spPr>
        <p:txBody>
          <a:bodyPr/>
          <a:lstStyle/>
          <a:p>
            <a:pPr marL="0" indent="0" algn="just">
              <a:buNone/>
            </a:pPr>
            <a:r>
              <a:rPr lang="en-US" sz="700" dirty="0" err="1"/>
              <a:t>MPI_Abort</a:t>
            </a:r>
            <a:r>
              <a:rPr lang="en-US" sz="700" dirty="0"/>
              <a:t>, </a:t>
            </a:r>
            <a:r>
              <a:rPr lang="en-US" sz="700" dirty="0" err="1"/>
              <a:t>MPI_Accumulate</a:t>
            </a:r>
            <a:r>
              <a:rPr lang="en-US" sz="700" dirty="0"/>
              <a:t>, </a:t>
            </a:r>
            <a:r>
              <a:rPr lang="en-US" sz="700" dirty="0" err="1"/>
              <a:t>MPI_Add_error_class</a:t>
            </a:r>
            <a:r>
              <a:rPr lang="en-US" sz="700" dirty="0"/>
              <a:t>, </a:t>
            </a:r>
            <a:r>
              <a:rPr lang="en-US" sz="700" dirty="0" err="1"/>
              <a:t>MPI_Add_error_code</a:t>
            </a:r>
            <a:r>
              <a:rPr lang="en-US" sz="700" dirty="0"/>
              <a:t>, </a:t>
            </a:r>
            <a:r>
              <a:rPr lang="en-US" sz="700" dirty="0" err="1"/>
              <a:t>MPI_Add_error_string</a:t>
            </a:r>
            <a:r>
              <a:rPr lang="en-US" sz="700" dirty="0"/>
              <a:t>, </a:t>
            </a:r>
            <a:r>
              <a:rPr lang="en-US" sz="700" dirty="0" err="1"/>
              <a:t>MPI_Address</a:t>
            </a:r>
            <a:r>
              <a:rPr lang="en-US" sz="700" dirty="0"/>
              <a:t>, </a:t>
            </a:r>
            <a:r>
              <a:rPr lang="en-US" sz="700" dirty="0" err="1"/>
              <a:t>MPI_Allgather</a:t>
            </a:r>
            <a:r>
              <a:rPr lang="en-US" sz="700" dirty="0"/>
              <a:t>, </a:t>
            </a:r>
            <a:r>
              <a:rPr lang="en-US" sz="700" dirty="0" err="1"/>
              <a:t>MPI_Allgatherv</a:t>
            </a:r>
            <a:r>
              <a:rPr lang="en-US" sz="700" dirty="0"/>
              <a:t>, </a:t>
            </a:r>
            <a:r>
              <a:rPr lang="en-US" sz="700" dirty="0" err="1"/>
              <a:t>MPI_Alloc_mem</a:t>
            </a:r>
            <a:r>
              <a:rPr lang="en-US" sz="700" dirty="0"/>
              <a:t>, </a:t>
            </a:r>
            <a:r>
              <a:rPr lang="en-US" sz="700" dirty="0" err="1"/>
              <a:t>MPI_Allreduce</a:t>
            </a:r>
            <a:r>
              <a:rPr lang="en-US" sz="700" dirty="0"/>
              <a:t>, </a:t>
            </a:r>
            <a:r>
              <a:rPr lang="en-US" sz="700" dirty="0" err="1"/>
              <a:t>MPI_Alltoall</a:t>
            </a:r>
            <a:r>
              <a:rPr lang="en-US" sz="700" dirty="0"/>
              <a:t>, </a:t>
            </a:r>
            <a:r>
              <a:rPr lang="en-US" sz="700" dirty="0" err="1"/>
              <a:t>MPI_Alltoallv</a:t>
            </a:r>
            <a:r>
              <a:rPr lang="en-US" sz="700" dirty="0"/>
              <a:t>, </a:t>
            </a:r>
            <a:r>
              <a:rPr lang="en-US" sz="700" dirty="0" err="1"/>
              <a:t>MPI_Alltoallw</a:t>
            </a:r>
            <a:r>
              <a:rPr lang="en-US" sz="700" dirty="0"/>
              <a:t>, </a:t>
            </a:r>
            <a:r>
              <a:rPr lang="en-US" sz="700" dirty="0" err="1"/>
              <a:t>MPI_Attr_delete</a:t>
            </a:r>
            <a:r>
              <a:rPr lang="en-US" sz="700" dirty="0"/>
              <a:t>, </a:t>
            </a:r>
            <a:r>
              <a:rPr lang="en-US" sz="700" dirty="0" err="1"/>
              <a:t>MPI_Attr_get</a:t>
            </a:r>
            <a:r>
              <a:rPr lang="en-US" sz="700" dirty="0"/>
              <a:t>, </a:t>
            </a:r>
            <a:r>
              <a:rPr lang="en-US" sz="700" dirty="0" err="1"/>
              <a:t>MPI_Attr_put</a:t>
            </a:r>
            <a:r>
              <a:rPr lang="en-US" sz="700" dirty="0"/>
              <a:t>, </a:t>
            </a:r>
            <a:r>
              <a:rPr lang="en-US" sz="700" dirty="0" err="1"/>
              <a:t>MPI_Barrier</a:t>
            </a:r>
            <a:r>
              <a:rPr lang="en-US" sz="700" dirty="0"/>
              <a:t>, </a:t>
            </a:r>
            <a:r>
              <a:rPr lang="en-US" sz="700" dirty="0" err="1"/>
              <a:t>MPI_Bcast</a:t>
            </a:r>
            <a:r>
              <a:rPr lang="en-US" sz="700" dirty="0"/>
              <a:t>, </a:t>
            </a:r>
            <a:r>
              <a:rPr lang="en-US" sz="700" dirty="0" err="1"/>
              <a:t>MPI_Bsend</a:t>
            </a:r>
            <a:r>
              <a:rPr lang="en-US" sz="700" dirty="0"/>
              <a:t>, </a:t>
            </a:r>
            <a:r>
              <a:rPr lang="en-US" sz="700" dirty="0" err="1"/>
              <a:t>MPI_Bsend_init</a:t>
            </a:r>
            <a:r>
              <a:rPr lang="en-US" sz="700" dirty="0"/>
              <a:t>, </a:t>
            </a:r>
            <a:r>
              <a:rPr lang="en-US" sz="700" dirty="0" err="1"/>
              <a:t>MPI_Buffer_attach</a:t>
            </a:r>
            <a:r>
              <a:rPr lang="en-US" sz="700" dirty="0"/>
              <a:t>, </a:t>
            </a:r>
            <a:r>
              <a:rPr lang="en-US" sz="700" dirty="0" err="1"/>
              <a:t>MPI_Buffer_detach</a:t>
            </a:r>
            <a:r>
              <a:rPr lang="en-US" sz="700" dirty="0"/>
              <a:t>, </a:t>
            </a:r>
            <a:r>
              <a:rPr lang="en-US" sz="700" dirty="0" err="1"/>
              <a:t>MPI_Cancel</a:t>
            </a:r>
            <a:r>
              <a:rPr lang="en-US" sz="700" dirty="0"/>
              <a:t>, </a:t>
            </a:r>
            <a:r>
              <a:rPr lang="en-US" sz="700" dirty="0" err="1"/>
              <a:t>MPI_Cart_coords</a:t>
            </a:r>
            <a:r>
              <a:rPr lang="en-US" sz="700" dirty="0"/>
              <a:t>, </a:t>
            </a:r>
            <a:r>
              <a:rPr lang="en-US" sz="700" dirty="0" err="1"/>
              <a:t>MPI_Cart_create</a:t>
            </a:r>
            <a:r>
              <a:rPr lang="en-US" sz="700" dirty="0"/>
              <a:t>, </a:t>
            </a:r>
            <a:r>
              <a:rPr lang="en-US" sz="700" dirty="0" err="1"/>
              <a:t>MPI_Cart_get</a:t>
            </a:r>
            <a:r>
              <a:rPr lang="en-US" sz="700" dirty="0"/>
              <a:t>, </a:t>
            </a:r>
            <a:r>
              <a:rPr lang="en-US" sz="700" dirty="0" err="1"/>
              <a:t>MPI_Cart_map</a:t>
            </a:r>
            <a:r>
              <a:rPr lang="en-US" sz="700" dirty="0"/>
              <a:t>, </a:t>
            </a:r>
            <a:r>
              <a:rPr lang="en-US" sz="700" dirty="0" err="1"/>
              <a:t>MPI_Cart_rank</a:t>
            </a:r>
            <a:r>
              <a:rPr lang="en-US" sz="700" dirty="0"/>
              <a:t>, </a:t>
            </a:r>
            <a:r>
              <a:rPr lang="en-US" sz="700" dirty="0" err="1"/>
              <a:t>MPI_Cart_shift</a:t>
            </a:r>
            <a:r>
              <a:rPr lang="en-US" sz="700" dirty="0"/>
              <a:t>, </a:t>
            </a:r>
            <a:r>
              <a:rPr lang="en-US" sz="700" dirty="0" err="1"/>
              <a:t>MPI_Cart_sub</a:t>
            </a:r>
            <a:r>
              <a:rPr lang="en-US" sz="700" dirty="0"/>
              <a:t>, </a:t>
            </a:r>
            <a:r>
              <a:rPr lang="en-US" sz="700" dirty="0" err="1"/>
              <a:t>MPI_Cartdim_get</a:t>
            </a:r>
            <a:r>
              <a:rPr lang="en-US" sz="700" dirty="0"/>
              <a:t>, </a:t>
            </a:r>
            <a:r>
              <a:rPr lang="en-US" sz="700" dirty="0" err="1"/>
              <a:t>MPI_Comm_call_errhandler</a:t>
            </a:r>
            <a:r>
              <a:rPr lang="en-US" sz="700" dirty="0"/>
              <a:t>, </a:t>
            </a:r>
            <a:r>
              <a:rPr lang="en-US" sz="700" dirty="0" err="1"/>
              <a:t>MPI_Comm_compare</a:t>
            </a:r>
            <a:r>
              <a:rPr lang="en-US" sz="700" dirty="0"/>
              <a:t>, </a:t>
            </a:r>
            <a:r>
              <a:rPr lang="en-US" sz="700" dirty="0" err="1"/>
              <a:t>MPI_Comm_create</a:t>
            </a:r>
            <a:r>
              <a:rPr lang="en-US" sz="700" dirty="0"/>
              <a:t>, </a:t>
            </a:r>
            <a:r>
              <a:rPr lang="en-US" sz="700" dirty="0" err="1"/>
              <a:t>MPI_Comm_create_errhandler</a:t>
            </a:r>
            <a:r>
              <a:rPr lang="en-US" sz="700" dirty="0"/>
              <a:t>, </a:t>
            </a:r>
            <a:r>
              <a:rPr lang="en-US" sz="700" dirty="0" err="1"/>
              <a:t>MPI_Comm_create_keyval</a:t>
            </a:r>
            <a:r>
              <a:rPr lang="en-US" sz="700" dirty="0"/>
              <a:t>, </a:t>
            </a:r>
            <a:r>
              <a:rPr lang="en-US" sz="700" dirty="0" err="1"/>
              <a:t>MPI_Comm_delete_attr</a:t>
            </a:r>
            <a:r>
              <a:rPr lang="en-US" sz="700" dirty="0"/>
              <a:t>, </a:t>
            </a:r>
            <a:r>
              <a:rPr lang="en-US" sz="700" dirty="0" err="1"/>
              <a:t>MPI_Comm_dup</a:t>
            </a:r>
            <a:r>
              <a:rPr lang="en-US" sz="700" dirty="0"/>
              <a:t>, </a:t>
            </a:r>
            <a:r>
              <a:rPr lang="en-US" sz="700" dirty="0" err="1"/>
              <a:t>MPI_Comm_free</a:t>
            </a:r>
            <a:r>
              <a:rPr lang="en-US" sz="700" dirty="0"/>
              <a:t>, </a:t>
            </a:r>
            <a:r>
              <a:rPr lang="en-US" sz="700" dirty="0" err="1"/>
              <a:t>MPI_Comm_free_keyval</a:t>
            </a:r>
            <a:r>
              <a:rPr lang="en-US" sz="700" dirty="0"/>
              <a:t>, </a:t>
            </a:r>
            <a:r>
              <a:rPr lang="en-US" sz="700" dirty="0" err="1"/>
              <a:t>MPI_Comm_get_attr</a:t>
            </a:r>
            <a:r>
              <a:rPr lang="en-US" sz="700" dirty="0"/>
              <a:t>, </a:t>
            </a:r>
            <a:r>
              <a:rPr lang="en-US" sz="700" dirty="0" err="1"/>
              <a:t>MPI_Comm_get_errhandler</a:t>
            </a:r>
            <a:r>
              <a:rPr lang="en-US" sz="700" dirty="0"/>
              <a:t>, </a:t>
            </a:r>
            <a:r>
              <a:rPr lang="en-US" sz="700" dirty="0" err="1"/>
              <a:t>MPI_Comm_get_name</a:t>
            </a:r>
            <a:r>
              <a:rPr lang="en-US" sz="700" dirty="0"/>
              <a:t>, </a:t>
            </a:r>
            <a:r>
              <a:rPr lang="en-US" sz="700" dirty="0" err="1"/>
              <a:t>MPI_Comm_group</a:t>
            </a:r>
            <a:r>
              <a:rPr lang="en-US" sz="700" dirty="0"/>
              <a:t>, </a:t>
            </a:r>
            <a:r>
              <a:rPr lang="en-US" sz="700" dirty="0" err="1"/>
              <a:t>MPI_Comm_rank</a:t>
            </a:r>
            <a:r>
              <a:rPr lang="en-US" sz="700" dirty="0"/>
              <a:t>, </a:t>
            </a:r>
            <a:r>
              <a:rPr lang="en-US" sz="700" dirty="0" err="1"/>
              <a:t>MPI_Comm_remote_group</a:t>
            </a:r>
            <a:r>
              <a:rPr lang="en-US" sz="700" dirty="0"/>
              <a:t>, </a:t>
            </a:r>
            <a:r>
              <a:rPr lang="en-US" sz="700" dirty="0" err="1"/>
              <a:t>MPI_Comm_remote_size</a:t>
            </a:r>
            <a:r>
              <a:rPr lang="en-US" sz="700" dirty="0"/>
              <a:t>, </a:t>
            </a:r>
            <a:r>
              <a:rPr lang="en-US" sz="700" dirty="0" err="1"/>
              <a:t>MPI_Comm_set_attr</a:t>
            </a:r>
            <a:r>
              <a:rPr lang="en-US" sz="700" dirty="0"/>
              <a:t>, </a:t>
            </a:r>
            <a:r>
              <a:rPr lang="en-US" sz="700" dirty="0" err="1"/>
              <a:t>MPI_Comm_set_errhandler</a:t>
            </a:r>
            <a:r>
              <a:rPr lang="en-US" sz="700" dirty="0"/>
              <a:t>, </a:t>
            </a:r>
            <a:r>
              <a:rPr lang="en-US" sz="700" dirty="0" err="1"/>
              <a:t>MPI_Comm_set_name</a:t>
            </a:r>
            <a:r>
              <a:rPr lang="en-US" sz="700" dirty="0"/>
              <a:t>, </a:t>
            </a:r>
            <a:r>
              <a:rPr lang="en-US" sz="700" dirty="0" err="1"/>
              <a:t>MPI_Comm_size</a:t>
            </a:r>
            <a:r>
              <a:rPr lang="en-US" sz="700" dirty="0"/>
              <a:t>, </a:t>
            </a:r>
            <a:r>
              <a:rPr lang="en-US" sz="700" dirty="0" err="1"/>
              <a:t>MPI_Comm_split</a:t>
            </a:r>
            <a:r>
              <a:rPr lang="en-US" sz="700" dirty="0"/>
              <a:t>, </a:t>
            </a:r>
            <a:r>
              <a:rPr lang="en-US" sz="700" dirty="0" err="1"/>
              <a:t>MPI_Comm_test_inter</a:t>
            </a:r>
            <a:r>
              <a:rPr lang="en-US" sz="700" dirty="0"/>
              <a:t>, </a:t>
            </a:r>
            <a:r>
              <a:rPr lang="en-US" sz="700" dirty="0" err="1"/>
              <a:t>MPI_Dims_create</a:t>
            </a:r>
            <a:r>
              <a:rPr lang="en-US" sz="700" dirty="0"/>
              <a:t>, </a:t>
            </a:r>
            <a:r>
              <a:rPr lang="en-US" sz="700" dirty="0" err="1"/>
              <a:t>MPI_Errhandler_create</a:t>
            </a:r>
            <a:r>
              <a:rPr lang="en-US" sz="700" dirty="0"/>
              <a:t>, </a:t>
            </a:r>
            <a:r>
              <a:rPr lang="en-US" sz="700" dirty="0" err="1"/>
              <a:t>MPI_Errhandler_free</a:t>
            </a:r>
            <a:r>
              <a:rPr lang="en-US" sz="700" dirty="0"/>
              <a:t>, </a:t>
            </a:r>
            <a:r>
              <a:rPr lang="en-US" sz="700" dirty="0" err="1"/>
              <a:t>MPI_Errhandler_get</a:t>
            </a:r>
            <a:r>
              <a:rPr lang="en-US" sz="700" dirty="0"/>
              <a:t>, </a:t>
            </a:r>
            <a:r>
              <a:rPr lang="en-US" sz="700" dirty="0" err="1"/>
              <a:t>MPI_Errhandler_set</a:t>
            </a:r>
            <a:r>
              <a:rPr lang="en-US" sz="700" dirty="0"/>
              <a:t>, </a:t>
            </a:r>
            <a:r>
              <a:rPr lang="en-US" sz="700" dirty="0" err="1"/>
              <a:t>MPI_Error_class</a:t>
            </a:r>
            <a:r>
              <a:rPr lang="en-US" sz="700" dirty="0"/>
              <a:t>, </a:t>
            </a:r>
            <a:r>
              <a:rPr lang="en-US" sz="700" dirty="0" err="1"/>
              <a:t>MPI_Error_string</a:t>
            </a:r>
            <a:r>
              <a:rPr lang="en-US" sz="700" dirty="0"/>
              <a:t>, </a:t>
            </a:r>
            <a:r>
              <a:rPr lang="en-US" sz="700" dirty="0" err="1"/>
              <a:t>MPI_Exscan</a:t>
            </a:r>
            <a:r>
              <a:rPr lang="en-US" sz="700" dirty="0"/>
              <a:t>, </a:t>
            </a:r>
            <a:r>
              <a:rPr lang="en-US" sz="700" dirty="0" err="1"/>
              <a:t>MPI_File_call_errhandler</a:t>
            </a:r>
            <a:r>
              <a:rPr lang="en-US" sz="700" dirty="0"/>
              <a:t>, </a:t>
            </a:r>
            <a:r>
              <a:rPr lang="en-US" sz="700" dirty="0" err="1"/>
              <a:t>MPI_File_close</a:t>
            </a:r>
            <a:r>
              <a:rPr lang="en-US" sz="700" dirty="0"/>
              <a:t>, </a:t>
            </a:r>
            <a:r>
              <a:rPr lang="en-US" sz="700" dirty="0" err="1"/>
              <a:t>MPI_File_create_errhandler</a:t>
            </a:r>
            <a:r>
              <a:rPr lang="en-US" sz="700" dirty="0"/>
              <a:t>, </a:t>
            </a:r>
            <a:r>
              <a:rPr lang="en-US" sz="700" dirty="0" err="1"/>
              <a:t>MPI_File_delete</a:t>
            </a:r>
            <a:r>
              <a:rPr lang="en-US" sz="700" dirty="0"/>
              <a:t>, </a:t>
            </a:r>
            <a:r>
              <a:rPr lang="en-US" sz="700" dirty="0" err="1"/>
              <a:t>MPI_File_get_amode</a:t>
            </a:r>
            <a:r>
              <a:rPr lang="en-US" sz="700" dirty="0"/>
              <a:t>, </a:t>
            </a:r>
            <a:r>
              <a:rPr lang="en-US" sz="700" dirty="0" err="1"/>
              <a:t>MPI_File_get_atomicity</a:t>
            </a:r>
            <a:r>
              <a:rPr lang="en-US" sz="700" dirty="0"/>
              <a:t>, </a:t>
            </a:r>
            <a:r>
              <a:rPr lang="en-US" sz="700" dirty="0" err="1"/>
              <a:t>MPI_File_get_byte_offset</a:t>
            </a:r>
            <a:r>
              <a:rPr lang="en-US" sz="700" dirty="0"/>
              <a:t>, </a:t>
            </a:r>
            <a:r>
              <a:rPr lang="en-US" sz="700" dirty="0" err="1"/>
              <a:t>MPI_File_get_errhandler</a:t>
            </a:r>
            <a:r>
              <a:rPr lang="en-US" sz="700" dirty="0"/>
              <a:t>, </a:t>
            </a:r>
            <a:r>
              <a:rPr lang="en-US" sz="700" dirty="0" err="1"/>
              <a:t>MPI_File_get_group</a:t>
            </a:r>
            <a:r>
              <a:rPr lang="en-US" sz="700" dirty="0"/>
              <a:t>, </a:t>
            </a:r>
            <a:r>
              <a:rPr lang="en-US" sz="700" dirty="0" err="1"/>
              <a:t>MPI_File_get_info</a:t>
            </a:r>
            <a:r>
              <a:rPr lang="en-US" sz="700" dirty="0"/>
              <a:t>, </a:t>
            </a:r>
            <a:r>
              <a:rPr lang="en-US" sz="700" dirty="0" err="1"/>
              <a:t>MPI_File_get_position</a:t>
            </a:r>
            <a:r>
              <a:rPr lang="en-US" sz="700" dirty="0"/>
              <a:t>, </a:t>
            </a:r>
            <a:r>
              <a:rPr lang="en-US" sz="700" dirty="0" err="1"/>
              <a:t>MPI_File_get_position_shared</a:t>
            </a:r>
            <a:r>
              <a:rPr lang="en-US" sz="700" dirty="0"/>
              <a:t>, </a:t>
            </a:r>
            <a:r>
              <a:rPr lang="en-US" sz="700" dirty="0" err="1"/>
              <a:t>MPI_File_get_size</a:t>
            </a:r>
            <a:r>
              <a:rPr lang="en-US" sz="700" dirty="0"/>
              <a:t>, </a:t>
            </a:r>
            <a:r>
              <a:rPr lang="en-US" sz="700" dirty="0" err="1"/>
              <a:t>MPI_File_get_type_extent</a:t>
            </a:r>
            <a:r>
              <a:rPr lang="en-US" sz="700" dirty="0"/>
              <a:t>, </a:t>
            </a:r>
            <a:r>
              <a:rPr lang="en-US" sz="700" dirty="0" err="1"/>
              <a:t>MPI_File_get_view</a:t>
            </a:r>
            <a:r>
              <a:rPr lang="en-US" sz="700" dirty="0"/>
              <a:t>, </a:t>
            </a:r>
            <a:r>
              <a:rPr lang="en-US" sz="700" dirty="0" err="1"/>
              <a:t>MPI_File_iread</a:t>
            </a:r>
            <a:r>
              <a:rPr lang="en-US" sz="700" dirty="0"/>
              <a:t>, </a:t>
            </a:r>
            <a:r>
              <a:rPr lang="en-US" sz="700" dirty="0" err="1"/>
              <a:t>MPI_File_iread_at</a:t>
            </a:r>
            <a:r>
              <a:rPr lang="en-US" sz="700" dirty="0"/>
              <a:t>, </a:t>
            </a:r>
            <a:r>
              <a:rPr lang="en-US" sz="700" dirty="0" err="1"/>
              <a:t>MPI_File_iread_shared</a:t>
            </a:r>
            <a:r>
              <a:rPr lang="en-US" sz="700" dirty="0"/>
              <a:t>, </a:t>
            </a:r>
            <a:r>
              <a:rPr lang="en-US" sz="700" dirty="0" err="1"/>
              <a:t>MPI_File_iwrite</a:t>
            </a:r>
            <a:r>
              <a:rPr lang="en-US" sz="700" dirty="0"/>
              <a:t>, </a:t>
            </a:r>
            <a:r>
              <a:rPr lang="en-US" sz="700" dirty="0" err="1"/>
              <a:t>MPI_File_iwrite_at</a:t>
            </a:r>
            <a:r>
              <a:rPr lang="en-US" sz="700" dirty="0"/>
              <a:t>, </a:t>
            </a:r>
            <a:r>
              <a:rPr lang="en-US" sz="700" dirty="0" err="1"/>
              <a:t>MPI_File_iwrite_shared</a:t>
            </a:r>
            <a:r>
              <a:rPr lang="en-US" sz="700" dirty="0"/>
              <a:t>, </a:t>
            </a:r>
            <a:r>
              <a:rPr lang="en-US" sz="700" dirty="0" err="1"/>
              <a:t>MPI_File_open</a:t>
            </a:r>
            <a:r>
              <a:rPr lang="en-US" sz="700" dirty="0"/>
              <a:t>, </a:t>
            </a:r>
            <a:r>
              <a:rPr lang="en-US" sz="700" dirty="0" err="1"/>
              <a:t>MPI_File_preallocate</a:t>
            </a:r>
            <a:r>
              <a:rPr lang="en-US" sz="700" dirty="0"/>
              <a:t>, </a:t>
            </a:r>
            <a:r>
              <a:rPr lang="en-US" sz="700" dirty="0" err="1"/>
              <a:t>MPI_File_read</a:t>
            </a:r>
            <a:r>
              <a:rPr lang="en-US" sz="700" dirty="0"/>
              <a:t>, </a:t>
            </a:r>
            <a:r>
              <a:rPr lang="en-US" sz="700" dirty="0" err="1"/>
              <a:t>MPI_File_read_all</a:t>
            </a:r>
            <a:r>
              <a:rPr lang="en-US" sz="700" dirty="0"/>
              <a:t>, </a:t>
            </a:r>
            <a:r>
              <a:rPr lang="en-US" sz="700" dirty="0" err="1"/>
              <a:t>MPI_File_read_all_begin</a:t>
            </a:r>
            <a:r>
              <a:rPr lang="en-US" sz="700" dirty="0"/>
              <a:t>, </a:t>
            </a:r>
            <a:r>
              <a:rPr lang="en-US" sz="700" dirty="0" err="1"/>
              <a:t>MPI_File_read_all_end</a:t>
            </a:r>
            <a:r>
              <a:rPr lang="en-US" sz="700" dirty="0"/>
              <a:t>, </a:t>
            </a:r>
            <a:r>
              <a:rPr lang="en-US" sz="700" dirty="0" err="1"/>
              <a:t>MPI_File_read_at</a:t>
            </a:r>
            <a:r>
              <a:rPr lang="en-US" sz="700" dirty="0"/>
              <a:t>, </a:t>
            </a:r>
            <a:r>
              <a:rPr lang="en-US" sz="700" dirty="0" err="1"/>
              <a:t>MPI_File_read_at_all</a:t>
            </a:r>
            <a:r>
              <a:rPr lang="en-US" sz="700" dirty="0"/>
              <a:t>, </a:t>
            </a:r>
            <a:r>
              <a:rPr lang="en-US" sz="700" dirty="0" err="1"/>
              <a:t>MPI_File_read_at_all_begin</a:t>
            </a:r>
            <a:r>
              <a:rPr lang="en-US" sz="700" dirty="0"/>
              <a:t>, </a:t>
            </a:r>
            <a:r>
              <a:rPr lang="en-US" sz="700" dirty="0" err="1"/>
              <a:t>MPI_File_read_at_all_end</a:t>
            </a:r>
            <a:r>
              <a:rPr lang="en-US" sz="700" dirty="0"/>
              <a:t>, </a:t>
            </a:r>
            <a:r>
              <a:rPr lang="en-US" sz="700" dirty="0" err="1"/>
              <a:t>MPI_File_read_ordered</a:t>
            </a:r>
            <a:r>
              <a:rPr lang="en-US" sz="700" dirty="0"/>
              <a:t>, </a:t>
            </a:r>
            <a:r>
              <a:rPr lang="en-US" sz="700" dirty="0" err="1"/>
              <a:t>MPI_File_read_ordered_begin</a:t>
            </a:r>
            <a:r>
              <a:rPr lang="en-US" sz="700" dirty="0"/>
              <a:t>, </a:t>
            </a:r>
            <a:r>
              <a:rPr lang="en-US" sz="700" dirty="0" err="1"/>
              <a:t>MPI_File_read_ordered_end</a:t>
            </a:r>
            <a:r>
              <a:rPr lang="en-US" sz="700" dirty="0"/>
              <a:t>, </a:t>
            </a:r>
            <a:r>
              <a:rPr lang="en-US" sz="700" dirty="0" err="1"/>
              <a:t>MPI_File_read_shared</a:t>
            </a:r>
            <a:r>
              <a:rPr lang="en-US" sz="700" dirty="0"/>
              <a:t>, </a:t>
            </a:r>
            <a:r>
              <a:rPr lang="en-US" sz="700" dirty="0" err="1"/>
              <a:t>MPI_File_seek</a:t>
            </a:r>
            <a:r>
              <a:rPr lang="en-US" sz="700" dirty="0"/>
              <a:t>, </a:t>
            </a:r>
            <a:r>
              <a:rPr lang="en-US" sz="700" dirty="0" err="1"/>
              <a:t>MPI_File_seek_shared</a:t>
            </a:r>
            <a:r>
              <a:rPr lang="en-US" sz="700" dirty="0"/>
              <a:t>, </a:t>
            </a:r>
            <a:r>
              <a:rPr lang="en-US" sz="700" dirty="0" err="1"/>
              <a:t>MPI_File_set_atomicity</a:t>
            </a:r>
            <a:r>
              <a:rPr lang="en-US" sz="700" dirty="0"/>
              <a:t>, </a:t>
            </a:r>
            <a:r>
              <a:rPr lang="en-US" sz="700" dirty="0" err="1"/>
              <a:t>MPI_File_set_errhandler</a:t>
            </a:r>
            <a:r>
              <a:rPr lang="en-US" sz="700" dirty="0"/>
              <a:t>, </a:t>
            </a:r>
            <a:r>
              <a:rPr lang="en-US" sz="700" dirty="0" err="1"/>
              <a:t>MPI_File_set_info</a:t>
            </a:r>
            <a:r>
              <a:rPr lang="en-US" sz="700" dirty="0"/>
              <a:t>, </a:t>
            </a:r>
            <a:r>
              <a:rPr lang="en-US" sz="700" dirty="0" err="1"/>
              <a:t>MPI_File_set_size</a:t>
            </a:r>
            <a:r>
              <a:rPr lang="en-US" sz="700" dirty="0"/>
              <a:t>, </a:t>
            </a:r>
            <a:r>
              <a:rPr lang="en-US" sz="700" dirty="0" err="1"/>
              <a:t>MPI_File_set_view</a:t>
            </a:r>
            <a:r>
              <a:rPr lang="en-US" sz="700" dirty="0"/>
              <a:t>, </a:t>
            </a:r>
            <a:r>
              <a:rPr lang="en-US" sz="700" dirty="0" err="1"/>
              <a:t>MPI_File_sync</a:t>
            </a:r>
            <a:r>
              <a:rPr lang="en-US" sz="700" dirty="0"/>
              <a:t>, </a:t>
            </a:r>
            <a:r>
              <a:rPr lang="en-US" sz="700" dirty="0" err="1"/>
              <a:t>MPI_File_write</a:t>
            </a:r>
            <a:r>
              <a:rPr lang="en-US" sz="700" dirty="0"/>
              <a:t>, </a:t>
            </a:r>
            <a:r>
              <a:rPr lang="en-US" sz="700" dirty="0" err="1"/>
              <a:t>MPI_File_write_all</a:t>
            </a:r>
            <a:r>
              <a:rPr lang="en-US" sz="700" dirty="0"/>
              <a:t>, </a:t>
            </a:r>
            <a:r>
              <a:rPr lang="en-US" sz="700" dirty="0" err="1"/>
              <a:t>MPI_File_write_all_begin</a:t>
            </a:r>
            <a:r>
              <a:rPr lang="en-US" sz="700" dirty="0"/>
              <a:t>, </a:t>
            </a:r>
            <a:r>
              <a:rPr lang="en-US" sz="700" dirty="0" err="1"/>
              <a:t>MPI_File_write_all_end</a:t>
            </a:r>
            <a:r>
              <a:rPr lang="en-US" sz="700" dirty="0"/>
              <a:t>, </a:t>
            </a:r>
            <a:r>
              <a:rPr lang="en-US" sz="700" dirty="0" err="1"/>
              <a:t>MPI_File_write_at</a:t>
            </a:r>
            <a:r>
              <a:rPr lang="en-US" sz="700" dirty="0"/>
              <a:t>, </a:t>
            </a:r>
            <a:r>
              <a:rPr lang="en-US" sz="700" dirty="0" err="1"/>
              <a:t>MPI_File_write_at_all</a:t>
            </a:r>
            <a:r>
              <a:rPr lang="en-US" sz="700" dirty="0"/>
              <a:t>, </a:t>
            </a:r>
            <a:r>
              <a:rPr lang="en-US" sz="700" dirty="0" err="1"/>
              <a:t>MPI_File_write_at_all_begin</a:t>
            </a:r>
            <a:r>
              <a:rPr lang="en-US" sz="700" dirty="0"/>
              <a:t>, </a:t>
            </a:r>
            <a:r>
              <a:rPr lang="en-US" sz="700" dirty="0" err="1"/>
              <a:t>MPI_File_write_at_all_end</a:t>
            </a:r>
            <a:r>
              <a:rPr lang="en-US" sz="700" dirty="0"/>
              <a:t>, </a:t>
            </a:r>
            <a:r>
              <a:rPr lang="en-US" sz="700" dirty="0" err="1"/>
              <a:t>MPI_File_write_ordered</a:t>
            </a:r>
            <a:r>
              <a:rPr lang="en-US" sz="700" dirty="0"/>
              <a:t>, </a:t>
            </a:r>
            <a:r>
              <a:rPr lang="en-US" sz="700" dirty="0" err="1"/>
              <a:t>MPI_File_write_ordered_begin</a:t>
            </a:r>
            <a:r>
              <a:rPr lang="en-US" sz="700" dirty="0"/>
              <a:t>, </a:t>
            </a:r>
            <a:r>
              <a:rPr lang="en-US" sz="700" dirty="0" err="1"/>
              <a:t>MPI_File_write_ordered_end</a:t>
            </a:r>
            <a:r>
              <a:rPr lang="en-US" sz="700" dirty="0"/>
              <a:t>, </a:t>
            </a:r>
            <a:r>
              <a:rPr lang="en-US" sz="700" dirty="0" err="1"/>
              <a:t>MPI_File_write_shared</a:t>
            </a:r>
            <a:r>
              <a:rPr lang="en-US" sz="700" dirty="0"/>
              <a:t>, </a:t>
            </a:r>
            <a:r>
              <a:rPr lang="en-US" sz="700" dirty="0" err="1"/>
              <a:t>MPI_Finalize</a:t>
            </a:r>
            <a:r>
              <a:rPr lang="en-US" sz="700" dirty="0"/>
              <a:t>, </a:t>
            </a:r>
            <a:r>
              <a:rPr lang="en-US" sz="700" dirty="0" err="1"/>
              <a:t>MPI_Finalized</a:t>
            </a:r>
            <a:r>
              <a:rPr lang="en-US" sz="700" dirty="0"/>
              <a:t>, </a:t>
            </a:r>
            <a:r>
              <a:rPr lang="en-US" sz="700" dirty="0" err="1"/>
              <a:t>MPI_Free_mem</a:t>
            </a:r>
            <a:r>
              <a:rPr lang="en-US" sz="700" dirty="0"/>
              <a:t>, </a:t>
            </a:r>
            <a:r>
              <a:rPr lang="en-US" sz="700" dirty="0" err="1"/>
              <a:t>MPI_Gather</a:t>
            </a:r>
            <a:r>
              <a:rPr lang="en-US" sz="700" dirty="0"/>
              <a:t>, </a:t>
            </a:r>
            <a:r>
              <a:rPr lang="en-US" sz="700" dirty="0" err="1"/>
              <a:t>MPI_Gatherv</a:t>
            </a:r>
            <a:r>
              <a:rPr lang="en-US" sz="700" dirty="0"/>
              <a:t>, </a:t>
            </a:r>
            <a:r>
              <a:rPr lang="en-US" sz="700" dirty="0" err="1"/>
              <a:t>MPI_Get</a:t>
            </a:r>
            <a:r>
              <a:rPr lang="en-US" sz="700" dirty="0"/>
              <a:t>, </a:t>
            </a:r>
            <a:r>
              <a:rPr lang="en-US" sz="700" dirty="0" err="1"/>
              <a:t>MPI_Get_address</a:t>
            </a:r>
            <a:r>
              <a:rPr lang="en-US" sz="700" dirty="0"/>
              <a:t>, </a:t>
            </a:r>
            <a:r>
              <a:rPr lang="en-US" sz="700" dirty="0" err="1"/>
              <a:t>MPI_Get_count</a:t>
            </a:r>
            <a:r>
              <a:rPr lang="en-US" sz="700" dirty="0"/>
              <a:t>, </a:t>
            </a:r>
            <a:r>
              <a:rPr lang="en-US" sz="700" dirty="0" err="1"/>
              <a:t>MPI_Get_elements</a:t>
            </a:r>
            <a:r>
              <a:rPr lang="en-US" sz="700" dirty="0"/>
              <a:t>, </a:t>
            </a:r>
            <a:r>
              <a:rPr lang="en-US" sz="700" dirty="0" err="1"/>
              <a:t>MPI_Get_processor_name</a:t>
            </a:r>
            <a:r>
              <a:rPr lang="en-US" sz="700" dirty="0"/>
              <a:t>, </a:t>
            </a:r>
            <a:r>
              <a:rPr lang="en-US" sz="700" dirty="0" err="1"/>
              <a:t>MPI_Get_version</a:t>
            </a:r>
            <a:r>
              <a:rPr lang="en-US" sz="700" dirty="0"/>
              <a:t>, </a:t>
            </a:r>
            <a:r>
              <a:rPr lang="en-US" sz="700" dirty="0" err="1"/>
              <a:t>MPI_Graph_create</a:t>
            </a:r>
            <a:r>
              <a:rPr lang="en-US" sz="700" dirty="0"/>
              <a:t>, </a:t>
            </a:r>
            <a:r>
              <a:rPr lang="en-US" sz="700" dirty="0" err="1"/>
              <a:t>MPI_Graph_get</a:t>
            </a:r>
            <a:r>
              <a:rPr lang="en-US" sz="700" dirty="0"/>
              <a:t>, </a:t>
            </a:r>
            <a:r>
              <a:rPr lang="en-US" sz="700" dirty="0" err="1"/>
              <a:t>MPI_Graph_map</a:t>
            </a:r>
            <a:r>
              <a:rPr lang="en-US" sz="700" dirty="0"/>
              <a:t>, </a:t>
            </a:r>
            <a:r>
              <a:rPr lang="en-US" sz="700" dirty="0" err="1"/>
              <a:t>MPI_Graph_neighbors</a:t>
            </a:r>
            <a:r>
              <a:rPr lang="en-US" sz="700" dirty="0"/>
              <a:t>, </a:t>
            </a:r>
            <a:r>
              <a:rPr lang="en-US" sz="700" dirty="0" err="1"/>
              <a:t>MPI_Graph_neighbors_count</a:t>
            </a:r>
            <a:r>
              <a:rPr lang="en-US" sz="700" dirty="0"/>
              <a:t>, </a:t>
            </a:r>
            <a:r>
              <a:rPr lang="en-US" sz="700" dirty="0" err="1"/>
              <a:t>MPI_Graphdims_get</a:t>
            </a:r>
            <a:r>
              <a:rPr lang="en-US" sz="700" dirty="0"/>
              <a:t>, </a:t>
            </a:r>
            <a:r>
              <a:rPr lang="en-US" sz="700" dirty="0" err="1"/>
              <a:t>MPI_Grequest_complete</a:t>
            </a:r>
            <a:r>
              <a:rPr lang="en-US" sz="700" dirty="0"/>
              <a:t>, </a:t>
            </a:r>
            <a:r>
              <a:rPr lang="en-US" sz="700" dirty="0" err="1"/>
              <a:t>MPI_Grequest_start</a:t>
            </a:r>
            <a:r>
              <a:rPr lang="en-US" sz="700" dirty="0"/>
              <a:t>, </a:t>
            </a:r>
            <a:r>
              <a:rPr lang="en-US" sz="700" dirty="0" err="1"/>
              <a:t>MPI_Group_compare</a:t>
            </a:r>
            <a:r>
              <a:rPr lang="en-US" sz="700" dirty="0"/>
              <a:t>, </a:t>
            </a:r>
            <a:r>
              <a:rPr lang="en-US" sz="700" dirty="0" err="1"/>
              <a:t>MPI_Group_difference</a:t>
            </a:r>
            <a:r>
              <a:rPr lang="en-US" sz="700" dirty="0"/>
              <a:t>, </a:t>
            </a:r>
            <a:r>
              <a:rPr lang="en-US" sz="700" dirty="0" err="1"/>
              <a:t>MPI_Group_excl</a:t>
            </a:r>
            <a:r>
              <a:rPr lang="en-US" sz="700" dirty="0"/>
              <a:t>, </a:t>
            </a:r>
            <a:r>
              <a:rPr lang="en-US" sz="700" dirty="0" err="1"/>
              <a:t>MPI_Group_free</a:t>
            </a:r>
            <a:r>
              <a:rPr lang="en-US" sz="700" dirty="0"/>
              <a:t>, </a:t>
            </a:r>
            <a:r>
              <a:rPr lang="en-US" sz="700" dirty="0" err="1"/>
              <a:t>MPI_Group_incl</a:t>
            </a:r>
            <a:r>
              <a:rPr lang="en-US" sz="700" dirty="0"/>
              <a:t>, </a:t>
            </a:r>
            <a:r>
              <a:rPr lang="en-US" sz="700" dirty="0" err="1"/>
              <a:t>MPI_Group_intersection</a:t>
            </a:r>
            <a:r>
              <a:rPr lang="en-US" sz="700" dirty="0"/>
              <a:t>, </a:t>
            </a:r>
            <a:r>
              <a:rPr lang="en-US" sz="700" dirty="0" err="1"/>
              <a:t>MPI_Group_range_excl</a:t>
            </a:r>
            <a:r>
              <a:rPr lang="en-US" sz="700" dirty="0"/>
              <a:t>, </a:t>
            </a:r>
            <a:r>
              <a:rPr lang="en-US" sz="700" dirty="0" err="1"/>
              <a:t>MPI_Group_range_incl</a:t>
            </a:r>
            <a:r>
              <a:rPr lang="en-US" sz="700" dirty="0"/>
              <a:t>, </a:t>
            </a:r>
            <a:r>
              <a:rPr lang="en-US" sz="700" dirty="0" err="1"/>
              <a:t>MPI_Group_rank</a:t>
            </a:r>
            <a:r>
              <a:rPr lang="en-US" sz="700" dirty="0"/>
              <a:t>, </a:t>
            </a:r>
            <a:r>
              <a:rPr lang="en-US" sz="700" dirty="0" err="1"/>
              <a:t>MPI_Group_size</a:t>
            </a:r>
            <a:r>
              <a:rPr lang="en-US" sz="700" dirty="0"/>
              <a:t>, </a:t>
            </a:r>
            <a:r>
              <a:rPr lang="en-US" sz="700" dirty="0" err="1"/>
              <a:t>MPI_Group_translate_ranks</a:t>
            </a:r>
            <a:r>
              <a:rPr lang="en-US" sz="700" dirty="0"/>
              <a:t>, </a:t>
            </a:r>
            <a:r>
              <a:rPr lang="en-US" sz="700" dirty="0" err="1"/>
              <a:t>MPI_Group_union</a:t>
            </a:r>
            <a:r>
              <a:rPr lang="en-US" sz="700" dirty="0"/>
              <a:t>, </a:t>
            </a:r>
            <a:r>
              <a:rPr lang="en-US" sz="700" dirty="0" err="1"/>
              <a:t>MPI_Ibsend</a:t>
            </a:r>
            <a:r>
              <a:rPr lang="en-US" sz="700" dirty="0"/>
              <a:t>, </a:t>
            </a:r>
            <a:r>
              <a:rPr lang="en-US" sz="700" dirty="0" err="1"/>
              <a:t>MPI_Info_create</a:t>
            </a:r>
            <a:r>
              <a:rPr lang="en-US" sz="700" dirty="0"/>
              <a:t>, </a:t>
            </a:r>
            <a:r>
              <a:rPr lang="en-US" sz="700" dirty="0" err="1"/>
              <a:t>MPI_Info_delete</a:t>
            </a:r>
            <a:r>
              <a:rPr lang="en-US" sz="700" dirty="0"/>
              <a:t>, </a:t>
            </a:r>
            <a:r>
              <a:rPr lang="en-US" sz="700" dirty="0" err="1"/>
              <a:t>MPI_Info_dup</a:t>
            </a:r>
            <a:r>
              <a:rPr lang="en-US" sz="700" dirty="0"/>
              <a:t>, </a:t>
            </a:r>
            <a:r>
              <a:rPr lang="en-US" sz="700" dirty="0" err="1"/>
              <a:t>MPI_Info_free</a:t>
            </a:r>
            <a:r>
              <a:rPr lang="en-US" sz="700" dirty="0"/>
              <a:t>, </a:t>
            </a:r>
            <a:r>
              <a:rPr lang="en-US" sz="700" dirty="0" err="1"/>
              <a:t>MPI_Info_get</a:t>
            </a:r>
            <a:r>
              <a:rPr lang="en-US" sz="700" dirty="0"/>
              <a:t>, </a:t>
            </a:r>
            <a:r>
              <a:rPr lang="en-US" sz="700" dirty="0" err="1"/>
              <a:t>MPI_Info_get_nkeys</a:t>
            </a:r>
            <a:r>
              <a:rPr lang="en-US" sz="700" dirty="0"/>
              <a:t>, </a:t>
            </a:r>
            <a:r>
              <a:rPr lang="en-US" sz="700" dirty="0" err="1"/>
              <a:t>MPI_Info_get_nthkey</a:t>
            </a:r>
            <a:r>
              <a:rPr lang="en-US" sz="700" dirty="0"/>
              <a:t>, </a:t>
            </a:r>
            <a:r>
              <a:rPr lang="en-US" sz="700" dirty="0" err="1"/>
              <a:t>MPI_Info_get_valuelen</a:t>
            </a:r>
            <a:r>
              <a:rPr lang="en-US" sz="700" dirty="0"/>
              <a:t>, </a:t>
            </a:r>
            <a:r>
              <a:rPr lang="en-US" sz="700" dirty="0" err="1"/>
              <a:t>MPI_Info_set</a:t>
            </a:r>
            <a:r>
              <a:rPr lang="en-US" sz="700" dirty="0"/>
              <a:t>, </a:t>
            </a:r>
            <a:r>
              <a:rPr lang="en-US" sz="700" dirty="0" err="1"/>
              <a:t>MPI_Init</a:t>
            </a:r>
            <a:r>
              <a:rPr lang="en-US" sz="700" dirty="0"/>
              <a:t>, </a:t>
            </a:r>
            <a:r>
              <a:rPr lang="en-US" sz="700" dirty="0" err="1"/>
              <a:t>MPI_Init_thread</a:t>
            </a:r>
            <a:r>
              <a:rPr lang="en-US" sz="700" dirty="0"/>
              <a:t>, </a:t>
            </a:r>
            <a:r>
              <a:rPr lang="en-US" sz="700" dirty="0" err="1"/>
              <a:t>MPI_Initialized</a:t>
            </a:r>
            <a:r>
              <a:rPr lang="en-US" sz="700" dirty="0"/>
              <a:t>, </a:t>
            </a:r>
            <a:r>
              <a:rPr lang="en-US" sz="700" dirty="0" err="1"/>
              <a:t>MPI_Intercomm_create</a:t>
            </a:r>
            <a:r>
              <a:rPr lang="en-US" sz="700" dirty="0"/>
              <a:t>, </a:t>
            </a:r>
            <a:r>
              <a:rPr lang="en-US" sz="700" dirty="0" err="1"/>
              <a:t>MPI_Intercomm_merge</a:t>
            </a:r>
            <a:r>
              <a:rPr lang="en-US" sz="700" dirty="0"/>
              <a:t>, </a:t>
            </a:r>
            <a:r>
              <a:rPr lang="en-US" sz="700" dirty="0" err="1"/>
              <a:t>MPI_Iprobe</a:t>
            </a:r>
            <a:r>
              <a:rPr lang="en-US" sz="700" dirty="0"/>
              <a:t>, </a:t>
            </a:r>
            <a:r>
              <a:rPr lang="en-US" sz="700" dirty="0" err="1"/>
              <a:t>MPI_Irecv</a:t>
            </a:r>
            <a:r>
              <a:rPr lang="en-US" sz="700" dirty="0"/>
              <a:t>, </a:t>
            </a:r>
            <a:r>
              <a:rPr lang="en-US" sz="700" dirty="0" err="1"/>
              <a:t>MPI_Irsend</a:t>
            </a:r>
            <a:r>
              <a:rPr lang="en-US" sz="700" dirty="0"/>
              <a:t>, </a:t>
            </a:r>
            <a:r>
              <a:rPr lang="en-US" sz="700" dirty="0" err="1"/>
              <a:t>MPI_Is_thread_main</a:t>
            </a:r>
            <a:r>
              <a:rPr lang="en-US" sz="700" dirty="0"/>
              <a:t>, </a:t>
            </a:r>
            <a:r>
              <a:rPr lang="en-US" sz="700" dirty="0" err="1"/>
              <a:t>MPI_Isend</a:t>
            </a:r>
            <a:r>
              <a:rPr lang="en-US" sz="700" dirty="0"/>
              <a:t>, </a:t>
            </a:r>
            <a:r>
              <a:rPr lang="en-US" sz="700" dirty="0" err="1"/>
              <a:t>MPI_Issend</a:t>
            </a:r>
            <a:r>
              <a:rPr lang="en-US" sz="700" dirty="0"/>
              <a:t>, </a:t>
            </a:r>
            <a:r>
              <a:rPr lang="en-US" sz="700" dirty="0" err="1"/>
              <a:t>MPI_Keyval_create</a:t>
            </a:r>
            <a:r>
              <a:rPr lang="en-US" sz="700" dirty="0"/>
              <a:t>, </a:t>
            </a:r>
            <a:r>
              <a:rPr lang="en-US" sz="700" dirty="0" err="1"/>
              <a:t>MPI_Keyval_free</a:t>
            </a:r>
            <a:r>
              <a:rPr lang="en-US" sz="700" dirty="0"/>
              <a:t>, </a:t>
            </a:r>
            <a:r>
              <a:rPr lang="en-US" sz="700" dirty="0" err="1"/>
              <a:t>MPI_Op_create</a:t>
            </a:r>
            <a:r>
              <a:rPr lang="en-US" sz="700" dirty="0"/>
              <a:t>, </a:t>
            </a:r>
            <a:r>
              <a:rPr lang="en-US" sz="700" dirty="0" err="1"/>
              <a:t>MPI_Op_free</a:t>
            </a:r>
            <a:r>
              <a:rPr lang="en-US" sz="700" dirty="0"/>
              <a:t>, </a:t>
            </a:r>
            <a:r>
              <a:rPr lang="en-US" sz="700" dirty="0" err="1"/>
              <a:t>MPI_Pack</a:t>
            </a:r>
            <a:r>
              <a:rPr lang="en-US" sz="700" dirty="0"/>
              <a:t>, </a:t>
            </a:r>
            <a:r>
              <a:rPr lang="en-US" sz="700" dirty="0" err="1"/>
              <a:t>MPI_Pack_external</a:t>
            </a:r>
            <a:r>
              <a:rPr lang="en-US" sz="700" dirty="0"/>
              <a:t>, </a:t>
            </a:r>
            <a:r>
              <a:rPr lang="en-US" sz="700" dirty="0" err="1"/>
              <a:t>MPI_Pack_external_size</a:t>
            </a:r>
            <a:r>
              <a:rPr lang="en-US" sz="700" dirty="0"/>
              <a:t>, </a:t>
            </a:r>
            <a:r>
              <a:rPr lang="en-US" sz="700" dirty="0" err="1"/>
              <a:t>MPI_Pack_size</a:t>
            </a:r>
            <a:r>
              <a:rPr lang="en-US" sz="700" dirty="0"/>
              <a:t>, </a:t>
            </a:r>
            <a:r>
              <a:rPr lang="en-US" sz="700" dirty="0" err="1"/>
              <a:t>MPI_Pcontrol</a:t>
            </a:r>
            <a:r>
              <a:rPr lang="en-US" sz="700" dirty="0"/>
              <a:t>, </a:t>
            </a:r>
            <a:r>
              <a:rPr lang="en-US" sz="700" dirty="0" err="1"/>
              <a:t>MPI_Probe</a:t>
            </a:r>
            <a:r>
              <a:rPr lang="en-US" sz="700" dirty="0"/>
              <a:t>, </a:t>
            </a:r>
            <a:r>
              <a:rPr lang="en-US" sz="700" dirty="0" err="1"/>
              <a:t>MPI_Put</a:t>
            </a:r>
            <a:r>
              <a:rPr lang="en-US" sz="700" dirty="0"/>
              <a:t>, </a:t>
            </a:r>
            <a:r>
              <a:rPr lang="en-US" sz="700" dirty="0" err="1"/>
              <a:t>MPI_Query_thread</a:t>
            </a:r>
            <a:r>
              <a:rPr lang="en-US" sz="700" dirty="0"/>
              <a:t>, </a:t>
            </a:r>
            <a:r>
              <a:rPr lang="en-US" sz="700" dirty="0" err="1"/>
              <a:t>MPI_Recv</a:t>
            </a:r>
            <a:r>
              <a:rPr lang="en-US" sz="700" dirty="0"/>
              <a:t>, </a:t>
            </a:r>
            <a:r>
              <a:rPr lang="en-US" sz="700" dirty="0" err="1"/>
              <a:t>MPI_Recv_init</a:t>
            </a:r>
            <a:r>
              <a:rPr lang="en-US" sz="700" dirty="0"/>
              <a:t>, </a:t>
            </a:r>
            <a:r>
              <a:rPr lang="en-US" sz="700" dirty="0" err="1"/>
              <a:t>MPI_Reduce</a:t>
            </a:r>
            <a:r>
              <a:rPr lang="en-US" sz="700" dirty="0"/>
              <a:t>, </a:t>
            </a:r>
            <a:r>
              <a:rPr lang="en-US" sz="700" dirty="0" err="1"/>
              <a:t>MPI_Reduce_scatter</a:t>
            </a:r>
            <a:r>
              <a:rPr lang="en-US" sz="700" dirty="0"/>
              <a:t>, </a:t>
            </a:r>
            <a:r>
              <a:rPr lang="en-US" sz="700" dirty="0" err="1"/>
              <a:t>MPI_Register_datarep</a:t>
            </a:r>
            <a:r>
              <a:rPr lang="en-US" sz="700" dirty="0"/>
              <a:t>, </a:t>
            </a:r>
            <a:r>
              <a:rPr lang="en-US" sz="700" dirty="0" err="1"/>
              <a:t>MPI_Request_free</a:t>
            </a:r>
            <a:r>
              <a:rPr lang="en-US" sz="700" dirty="0"/>
              <a:t>, </a:t>
            </a:r>
            <a:r>
              <a:rPr lang="en-US" sz="700" dirty="0" err="1"/>
              <a:t>MPI_Request_get_status</a:t>
            </a:r>
            <a:r>
              <a:rPr lang="en-US" sz="700" dirty="0"/>
              <a:t>, </a:t>
            </a:r>
            <a:r>
              <a:rPr lang="en-US" sz="700" dirty="0" err="1"/>
              <a:t>MPI_Rsend</a:t>
            </a:r>
            <a:r>
              <a:rPr lang="en-US" sz="700" dirty="0"/>
              <a:t>, </a:t>
            </a:r>
            <a:r>
              <a:rPr lang="en-US" sz="700" dirty="0" err="1"/>
              <a:t>MPI_Rsend_init</a:t>
            </a:r>
            <a:r>
              <a:rPr lang="en-US" sz="700" dirty="0"/>
              <a:t>, </a:t>
            </a:r>
            <a:r>
              <a:rPr lang="en-US" sz="700" dirty="0" err="1"/>
              <a:t>MPI_Scan</a:t>
            </a:r>
            <a:r>
              <a:rPr lang="en-US" sz="700" dirty="0"/>
              <a:t>, </a:t>
            </a:r>
            <a:r>
              <a:rPr lang="en-US" sz="700" dirty="0" err="1"/>
              <a:t>MPI_Scatter</a:t>
            </a:r>
            <a:r>
              <a:rPr lang="en-US" sz="700" dirty="0"/>
              <a:t>, </a:t>
            </a:r>
            <a:r>
              <a:rPr lang="en-US" sz="700" dirty="0" err="1"/>
              <a:t>MPI_Scatterv</a:t>
            </a:r>
            <a:r>
              <a:rPr lang="en-US" sz="700" dirty="0"/>
              <a:t>, </a:t>
            </a:r>
            <a:r>
              <a:rPr lang="en-US" sz="700" dirty="0" err="1"/>
              <a:t>MPI_Send</a:t>
            </a:r>
            <a:r>
              <a:rPr lang="en-US" sz="700" dirty="0"/>
              <a:t>, </a:t>
            </a:r>
            <a:r>
              <a:rPr lang="en-US" sz="700" dirty="0" err="1"/>
              <a:t>MPI_Send_init</a:t>
            </a:r>
            <a:r>
              <a:rPr lang="en-US" sz="700" dirty="0"/>
              <a:t>, </a:t>
            </a:r>
            <a:r>
              <a:rPr lang="en-US" sz="700" dirty="0" err="1"/>
              <a:t>MPI_Sendrecv</a:t>
            </a:r>
            <a:r>
              <a:rPr lang="en-US" sz="700" dirty="0"/>
              <a:t>, </a:t>
            </a:r>
            <a:r>
              <a:rPr lang="en-US" sz="700" dirty="0" err="1"/>
              <a:t>MPI_Sendrecv_replace</a:t>
            </a:r>
            <a:r>
              <a:rPr lang="en-US" sz="700" dirty="0"/>
              <a:t>, </a:t>
            </a:r>
            <a:r>
              <a:rPr lang="en-US" sz="700" dirty="0" err="1"/>
              <a:t>MPI_Ssend</a:t>
            </a:r>
            <a:r>
              <a:rPr lang="en-US" sz="700" dirty="0"/>
              <a:t>, </a:t>
            </a:r>
            <a:r>
              <a:rPr lang="en-US" sz="700" dirty="0" err="1"/>
              <a:t>MPI_Ssend_init</a:t>
            </a:r>
            <a:r>
              <a:rPr lang="en-US" sz="700" dirty="0"/>
              <a:t>, </a:t>
            </a:r>
            <a:r>
              <a:rPr lang="en-US" sz="700" dirty="0" err="1"/>
              <a:t>MPI_Start</a:t>
            </a:r>
            <a:r>
              <a:rPr lang="en-US" sz="700" dirty="0"/>
              <a:t>, </a:t>
            </a:r>
            <a:r>
              <a:rPr lang="en-US" sz="700" dirty="0" err="1"/>
              <a:t>MPI_Startall</a:t>
            </a:r>
            <a:r>
              <a:rPr lang="en-US" sz="700" dirty="0"/>
              <a:t>, </a:t>
            </a:r>
            <a:r>
              <a:rPr lang="en-US" sz="700" dirty="0" err="1"/>
              <a:t>MPI_Status_set_cancelled</a:t>
            </a:r>
            <a:r>
              <a:rPr lang="en-US" sz="700" dirty="0"/>
              <a:t>, </a:t>
            </a:r>
            <a:r>
              <a:rPr lang="en-US" sz="700" dirty="0" err="1"/>
              <a:t>MPI_Status_set_elements</a:t>
            </a:r>
            <a:r>
              <a:rPr lang="en-US" sz="700" dirty="0"/>
              <a:t>, </a:t>
            </a:r>
            <a:r>
              <a:rPr lang="en-US" sz="700" dirty="0" err="1"/>
              <a:t>MPI_Test</a:t>
            </a:r>
            <a:r>
              <a:rPr lang="en-US" sz="700" dirty="0"/>
              <a:t>, </a:t>
            </a:r>
            <a:r>
              <a:rPr lang="en-US" sz="700" dirty="0" err="1"/>
              <a:t>MPI_Test_cancelled</a:t>
            </a:r>
            <a:r>
              <a:rPr lang="en-US" sz="700" dirty="0"/>
              <a:t>, </a:t>
            </a:r>
            <a:r>
              <a:rPr lang="en-US" sz="700" dirty="0" err="1"/>
              <a:t>MPI_Testall</a:t>
            </a:r>
            <a:r>
              <a:rPr lang="en-US" sz="700" dirty="0"/>
              <a:t>, </a:t>
            </a:r>
            <a:r>
              <a:rPr lang="en-US" sz="700" dirty="0" err="1"/>
              <a:t>MPI_Testany</a:t>
            </a:r>
            <a:r>
              <a:rPr lang="en-US" sz="700" dirty="0"/>
              <a:t>, </a:t>
            </a:r>
            <a:r>
              <a:rPr lang="en-US" sz="700" dirty="0" err="1"/>
              <a:t>MPI_Testsome</a:t>
            </a:r>
            <a:r>
              <a:rPr lang="en-US" sz="700" dirty="0"/>
              <a:t>, </a:t>
            </a:r>
            <a:r>
              <a:rPr lang="en-US" sz="700" dirty="0" err="1"/>
              <a:t>MPI_Topo_test</a:t>
            </a:r>
            <a:r>
              <a:rPr lang="en-US" sz="700" dirty="0"/>
              <a:t>, </a:t>
            </a:r>
            <a:r>
              <a:rPr lang="en-US" sz="700" dirty="0" err="1"/>
              <a:t>MPI_Type_commit</a:t>
            </a:r>
            <a:r>
              <a:rPr lang="en-US" sz="700" dirty="0"/>
              <a:t>, </a:t>
            </a:r>
            <a:r>
              <a:rPr lang="en-US" sz="700" dirty="0" err="1"/>
              <a:t>MPI_Type_contiguous</a:t>
            </a:r>
            <a:r>
              <a:rPr lang="en-US" sz="700" dirty="0"/>
              <a:t>, </a:t>
            </a:r>
            <a:r>
              <a:rPr lang="en-US" sz="700" dirty="0" err="1"/>
              <a:t>MPI_Type_create_darray</a:t>
            </a:r>
            <a:r>
              <a:rPr lang="en-US" sz="700" dirty="0"/>
              <a:t>, MPI_Type_create_f90_complex, MPI_Type_create_f90_integer, MPI_Type_create_f90_real, </a:t>
            </a:r>
            <a:r>
              <a:rPr lang="en-US" sz="700" dirty="0" err="1"/>
              <a:t>MPI_Type_create_hindexed</a:t>
            </a:r>
            <a:r>
              <a:rPr lang="en-US" sz="700" dirty="0"/>
              <a:t>, </a:t>
            </a:r>
            <a:r>
              <a:rPr lang="en-US" sz="700" dirty="0" err="1"/>
              <a:t>MPI_Type_create_hvector</a:t>
            </a:r>
            <a:r>
              <a:rPr lang="en-US" sz="700" dirty="0"/>
              <a:t>, </a:t>
            </a:r>
            <a:r>
              <a:rPr lang="en-US" sz="700" dirty="0" err="1"/>
              <a:t>MPI_Type_create_indexed_block</a:t>
            </a:r>
            <a:r>
              <a:rPr lang="en-US" sz="700" dirty="0"/>
              <a:t>, </a:t>
            </a:r>
            <a:r>
              <a:rPr lang="en-US" sz="700" dirty="0" err="1"/>
              <a:t>MPI_Type_create_keyval</a:t>
            </a:r>
            <a:r>
              <a:rPr lang="en-US" sz="700" dirty="0"/>
              <a:t>, </a:t>
            </a:r>
            <a:r>
              <a:rPr lang="en-US" sz="700" dirty="0" err="1"/>
              <a:t>MPI_Type_create_resized</a:t>
            </a:r>
            <a:r>
              <a:rPr lang="en-US" sz="700" dirty="0"/>
              <a:t>, </a:t>
            </a:r>
            <a:r>
              <a:rPr lang="en-US" sz="700" dirty="0" err="1"/>
              <a:t>MPI_Type_create_struct</a:t>
            </a:r>
            <a:r>
              <a:rPr lang="en-US" sz="700" dirty="0"/>
              <a:t>, </a:t>
            </a:r>
            <a:r>
              <a:rPr lang="en-US" sz="700" dirty="0" err="1"/>
              <a:t>MPI_Type_create_subarray</a:t>
            </a:r>
            <a:r>
              <a:rPr lang="en-US" sz="700" dirty="0"/>
              <a:t>, </a:t>
            </a:r>
            <a:r>
              <a:rPr lang="en-US" sz="700" dirty="0" err="1"/>
              <a:t>MPI_Type_delete_attr</a:t>
            </a:r>
            <a:r>
              <a:rPr lang="en-US" sz="700" dirty="0"/>
              <a:t>, </a:t>
            </a:r>
            <a:r>
              <a:rPr lang="en-US" sz="700" dirty="0" err="1"/>
              <a:t>MPI_Type_dup</a:t>
            </a:r>
            <a:r>
              <a:rPr lang="en-US" sz="700" dirty="0"/>
              <a:t>, </a:t>
            </a:r>
            <a:r>
              <a:rPr lang="en-US" sz="700" dirty="0" err="1"/>
              <a:t>MPI_Type_extent</a:t>
            </a:r>
            <a:r>
              <a:rPr lang="en-US" sz="700" dirty="0"/>
              <a:t>, </a:t>
            </a:r>
            <a:r>
              <a:rPr lang="en-US" sz="700" dirty="0" err="1"/>
              <a:t>MPI_Type_free</a:t>
            </a:r>
            <a:r>
              <a:rPr lang="en-US" sz="700" dirty="0"/>
              <a:t>, </a:t>
            </a:r>
            <a:r>
              <a:rPr lang="en-US" sz="700" dirty="0" err="1"/>
              <a:t>MPI_Type_free_keyval</a:t>
            </a:r>
            <a:r>
              <a:rPr lang="en-US" sz="700" dirty="0"/>
              <a:t>, </a:t>
            </a:r>
            <a:r>
              <a:rPr lang="en-US" sz="700" dirty="0" err="1"/>
              <a:t>MPI_Type_get_attr</a:t>
            </a:r>
            <a:r>
              <a:rPr lang="en-US" sz="700" dirty="0"/>
              <a:t>, </a:t>
            </a:r>
            <a:r>
              <a:rPr lang="en-US" sz="700" dirty="0" err="1"/>
              <a:t>MPI_Type_get_contents</a:t>
            </a:r>
            <a:r>
              <a:rPr lang="en-US" sz="700" dirty="0"/>
              <a:t>, </a:t>
            </a:r>
            <a:r>
              <a:rPr lang="en-US" sz="700" dirty="0" err="1"/>
              <a:t>MPI_Type_get_envelope</a:t>
            </a:r>
            <a:r>
              <a:rPr lang="en-US" sz="700" dirty="0"/>
              <a:t>, </a:t>
            </a:r>
            <a:r>
              <a:rPr lang="en-US" sz="700" dirty="0" err="1"/>
              <a:t>MPI_Type_get_extent</a:t>
            </a:r>
            <a:r>
              <a:rPr lang="en-US" sz="700" dirty="0"/>
              <a:t>, </a:t>
            </a:r>
            <a:r>
              <a:rPr lang="en-US" sz="700" dirty="0" err="1"/>
              <a:t>MPI_Type_get_name</a:t>
            </a:r>
            <a:r>
              <a:rPr lang="en-US" sz="700" dirty="0"/>
              <a:t>, </a:t>
            </a:r>
            <a:r>
              <a:rPr lang="en-US" sz="700" dirty="0" err="1"/>
              <a:t>MPI_Type_get_true_extent</a:t>
            </a:r>
            <a:r>
              <a:rPr lang="en-US" sz="700" dirty="0"/>
              <a:t>, </a:t>
            </a:r>
            <a:r>
              <a:rPr lang="en-US" sz="700" dirty="0" err="1"/>
              <a:t>MPI_Type_hindexed</a:t>
            </a:r>
            <a:r>
              <a:rPr lang="en-US" sz="700" dirty="0"/>
              <a:t>, </a:t>
            </a:r>
            <a:r>
              <a:rPr lang="en-US" sz="700" dirty="0" err="1"/>
              <a:t>MPI_Type_hvector</a:t>
            </a:r>
            <a:r>
              <a:rPr lang="en-US" sz="700" dirty="0"/>
              <a:t>, </a:t>
            </a:r>
            <a:r>
              <a:rPr lang="en-US" sz="700" dirty="0" err="1"/>
              <a:t>MPI_Type_indexed</a:t>
            </a:r>
            <a:r>
              <a:rPr lang="en-US" sz="700" dirty="0"/>
              <a:t>, </a:t>
            </a:r>
            <a:r>
              <a:rPr lang="en-US" sz="700" dirty="0" err="1"/>
              <a:t>MPI_Type_lb</a:t>
            </a:r>
            <a:r>
              <a:rPr lang="en-US" sz="700" dirty="0"/>
              <a:t>, </a:t>
            </a:r>
            <a:r>
              <a:rPr lang="en-US" sz="700" dirty="0" err="1"/>
              <a:t>MPI_Type_match_size</a:t>
            </a:r>
            <a:r>
              <a:rPr lang="en-US" sz="700" dirty="0"/>
              <a:t>, </a:t>
            </a:r>
            <a:r>
              <a:rPr lang="en-US" sz="700" dirty="0" err="1"/>
              <a:t>MPI_Type_set_attr</a:t>
            </a:r>
            <a:r>
              <a:rPr lang="en-US" sz="700" dirty="0"/>
              <a:t>, </a:t>
            </a:r>
            <a:r>
              <a:rPr lang="en-US" sz="700" dirty="0" err="1"/>
              <a:t>MPI_Type_set_name</a:t>
            </a:r>
            <a:r>
              <a:rPr lang="en-US" sz="700" dirty="0"/>
              <a:t>, </a:t>
            </a:r>
            <a:r>
              <a:rPr lang="en-US" sz="700" dirty="0" err="1"/>
              <a:t>MPI_Type_size</a:t>
            </a:r>
            <a:r>
              <a:rPr lang="en-US" sz="700" dirty="0"/>
              <a:t>, </a:t>
            </a:r>
            <a:r>
              <a:rPr lang="en-US" sz="700" dirty="0" err="1"/>
              <a:t>MPI_Type_struct</a:t>
            </a:r>
            <a:r>
              <a:rPr lang="en-US" sz="700" dirty="0"/>
              <a:t>, </a:t>
            </a:r>
            <a:r>
              <a:rPr lang="en-US" sz="700" dirty="0" err="1"/>
              <a:t>MPI_Type_ub</a:t>
            </a:r>
            <a:r>
              <a:rPr lang="en-US" sz="700" dirty="0"/>
              <a:t>, </a:t>
            </a:r>
            <a:r>
              <a:rPr lang="en-US" sz="700" dirty="0" err="1"/>
              <a:t>MPI_Type_vector</a:t>
            </a:r>
            <a:r>
              <a:rPr lang="en-US" sz="700" dirty="0"/>
              <a:t>, </a:t>
            </a:r>
            <a:r>
              <a:rPr lang="en-US" sz="700" dirty="0" err="1"/>
              <a:t>MPI_Unpack</a:t>
            </a:r>
            <a:r>
              <a:rPr lang="en-US" sz="700" dirty="0"/>
              <a:t>, </a:t>
            </a:r>
            <a:r>
              <a:rPr lang="en-US" sz="700" dirty="0" err="1"/>
              <a:t>MPI_Unpack_external</a:t>
            </a:r>
            <a:r>
              <a:rPr lang="en-US" sz="700" dirty="0"/>
              <a:t>, </a:t>
            </a:r>
            <a:r>
              <a:rPr lang="en-US" sz="700" dirty="0" err="1"/>
              <a:t>MPI_Wait</a:t>
            </a:r>
            <a:r>
              <a:rPr lang="en-US" sz="700" dirty="0"/>
              <a:t>, </a:t>
            </a:r>
            <a:r>
              <a:rPr lang="en-US" sz="700" dirty="0" err="1"/>
              <a:t>MPI_Waitall</a:t>
            </a:r>
            <a:r>
              <a:rPr lang="en-US" sz="700" dirty="0"/>
              <a:t>, </a:t>
            </a:r>
            <a:r>
              <a:rPr lang="en-US" sz="700" dirty="0" err="1"/>
              <a:t>MPI_Waitany</a:t>
            </a:r>
            <a:r>
              <a:rPr lang="en-US" sz="700" dirty="0"/>
              <a:t>, </a:t>
            </a:r>
            <a:r>
              <a:rPr lang="en-US" sz="700" dirty="0" err="1"/>
              <a:t>MPI_Waitsome</a:t>
            </a:r>
            <a:r>
              <a:rPr lang="en-US" sz="700" dirty="0"/>
              <a:t>, </a:t>
            </a:r>
            <a:r>
              <a:rPr lang="en-US" sz="700" dirty="0" err="1"/>
              <a:t>MPI_Win_call_errhandler</a:t>
            </a:r>
            <a:r>
              <a:rPr lang="en-US" sz="700" dirty="0"/>
              <a:t>, </a:t>
            </a:r>
            <a:r>
              <a:rPr lang="en-US" sz="700" dirty="0" err="1"/>
              <a:t>MPI_Win_complete</a:t>
            </a:r>
            <a:r>
              <a:rPr lang="en-US" sz="700" dirty="0"/>
              <a:t>, </a:t>
            </a:r>
            <a:r>
              <a:rPr lang="en-US" sz="700" dirty="0" err="1"/>
              <a:t>MPI_Win_create</a:t>
            </a:r>
            <a:r>
              <a:rPr lang="en-US" sz="700" dirty="0"/>
              <a:t>, </a:t>
            </a:r>
            <a:r>
              <a:rPr lang="en-US" sz="700" dirty="0" err="1"/>
              <a:t>MPI_Win_create_errhandler</a:t>
            </a:r>
            <a:r>
              <a:rPr lang="en-US" sz="700" dirty="0"/>
              <a:t>, </a:t>
            </a:r>
            <a:r>
              <a:rPr lang="en-US" sz="700" dirty="0" err="1"/>
              <a:t>MPI_Win_create_keyval</a:t>
            </a:r>
            <a:r>
              <a:rPr lang="en-US" sz="700" dirty="0"/>
              <a:t>, </a:t>
            </a:r>
            <a:r>
              <a:rPr lang="en-US" sz="700" dirty="0" err="1"/>
              <a:t>MPI_Win_delete_attr</a:t>
            </a:r>
            <a:r>
              <a:rPr lang="en-US" sz="700" dirty="0"/>
              <a:t>, </a:t>
            </a:r>
            <a:r>
              <a:rPr lang="en-US" sz="700" dirty="0" err="1"/>
              <a:t>MPI_Win_fence</a:t>
            </a:r>
            <a:r>
              <a:rPr lang="en-US" sz="700" dirty="0"/>
              <a:t>, </a:t>
            </a:r>
            <a:r>
              <a:rPr lang="en-US" sz="700" dirty="0" err="1"/>
              <a:t>MPI_Win_free</a:t>
            </a:r>
            <a:r>
              <a:rPr lang="en-US" sz="700" dirty="0"/>
              <a:t>, </a:t>
            </a:r>
            <a:r>
              <a:rPr lang="en-US" sz="700" dirty="0" err="1"/>
              <a:t>MPI_Win_free_keyval</a:t>
            </a:r>
            <a:r>
              <a:rPr lang="en-US" sz="700" dirty="0"/>
              <a:t>, </a:t>
            </a:r>
            <a:r>
              <a:rPr lang="en-US" sz="700" dirty="0" err="1"/>
              <a:t>MPI_Win_get_attr</a:t>
            </a:r>
            <a:r>
              <a:rPr lang="en-US" sz="700" dirty="0"/>
              <a:t>, </a:t>
            </a:r>
            <a:r>
              <a:rPr lang="en-US" sz="700" dirty="0" err="1"/>
              <a:t>MPI_Win_get_errhandler</a:t>
            </a:r>
            <a:r>
              <a:rPr lang="en-US" sz="700" dirty="0"/>
              <a:t>, </a:t>
            </a:r>
            <a:r>
              <a:rPr lang="en-US" sz="700" dirty="0" err="1"/>
              <a:t>MPI_Win_get_group</a:t>
            </a:r>
            <a:r>
              <a:rPr lang="en-US" sz="700" dirty="0"/>
              <a:t>, </a:t>
            </a:r>
            <a:r>
              <a:rPr lang="en-US" sz="700" dirty="0" err="1"/>
              <a:t>MPI_Win_get_name</a:t>
            </a:r>
            <a:r>
              <a:rPr lang="en-US" sz="700" dirty="0"/>
              <a:t>, </a:t>
            </a:r>
            <a:r>
              <a:rPr lang="en-US" sz="700" dirty="0" err="1"/>
              <a:t>MPI_Win_lock</a:t>
            </a:r>
            <a:r>
              <a:rPr lang="en-US" sz="700" dirty="0"/>
              <a:t>, </a:t>
            </a:r>
            <a:r>
              <a:rPr lang="en-US" sz="700" dirty="0" err="1"/>
              <a:t>MPI_Win_post</a:t>
            </a:r>
            <a:r>
              <a:rPr lang="en-US" sz="700" dirty="0"/>
              <a:t>, </a:t>
            </a:r>
            <a:r>
              <a:rPr lang="en-US" sz="700" dirty="0" err="1"/>
              <a:t>MPI_Win_set_attr</a:t>
            </a:r>
            <a:r>
              <a:rPr lang="en-US" sz="700" dirty="0"/>
              <a:t>, </a:t>
            </a:r>
            <a:r>
              <a:rPr lang="en-US" sz="700" dirty="0" err="1"/>
              <a:t>MPI_Win_set_errhandler</a:t>
            </a:r>
            <a:r>
              <a:rPr lang="en-US" sz="700" dirty="0"/>
              <a:t>, </a:t>
            </a:r>
            <a:r>
              <a:rPr lang="en-US" sz="700" dirty="0" err="1"/>
              <a:t>MPI_Win_set_name</a:t>
            </a:r>
            <a:r>
              <a:rPr lang="en-US" sz="700" dirty="0"/>
              <a:t>, </a:t>
            </a:r>
            <a:r>
              <a:rPr lang="en-US" sz="700" dirty="0" err="1"/>
              <a:t>MPI_Win_start</a:t>
            </a:r>
            <a:r>
              <a:rPr lang="en-US" sz="700" dirty="0"/>
              <a:t>, </a:t>
            </a:r>
            <a:r>
              <a:rPr lang="en-US" sz="700" dirty="0" err="1"/>
              <a:t>MPI_Win_test</a:t>
            </a:r>
            <a:r>
              <a:rPr lang="en-US" sz="700" dirty="0"/>
              <a:t>, </a:t>
            </a:r>
            <a:r>
              <a:rPr lang="en-US" sz="700" dirty="0" err="1"/>
              <a:t>MPI_Win_unlock</a:t>
            </a:r>
            <a:r>
              <a:rPr lang="en-US" sz="700" dirty="0"/>
              <a:t>, </a:t>
            </a:r>
            <a:r>
              <a:rPr lang="en-US" sz="700" dirty="0" err="1"/>
              <a:t>MPI_Win_wait</a:t>
            </a:r>
            <a:r>
              <a:rPr lang="en-US" sz="700" dirty="0"/>
              <a:t>, </a:t>
            </a:r>
            <a:r>
              <a:rPr lang="en-US" sz="700" dirty="0" err="1"/>
              <a:t>MPI_Wtick</a:t>
            </a:r>
            <a:r>
              <a:rPr lang="en-US" sz="700" dirty="0"/>
              <a:t>, </a:t>
            </a:r>
            <a:r>
              <a:rPr lang="en-US" sz="700" dirty="0" err="1"/>
              <a:t>MPI_Wtime</a:t>
            </a: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67</a:t>
            </a:fld>
            <a:endParaRPr lang="en-US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62456" y="1810512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In some MPI implementations there are more than 300 MPI functions</a:t>
            </a:r>
          </a:p>
          <a:p>
            <a:pPr lvl="1"/>
            <a:r>
              <a:rPr lang="en-US" sz="1600" dirty="0"/>
              <a:t>Not all of them part of the MPI standard though, some vendor specific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65860" y="5506212"/>
            <a:ext cx="942594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Recall the 80/20 rule: six calls is probably what you need to implement a decent MPI code…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</a:rPr>
              <a:t>MPI_Init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MPI_Comm_Size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MPI_Comm_Rank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MPI_Send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MPI_Recv</a:t>
            </a:r>
            <a:r>
              <a:rPr lang="en-US" sz="1400" dirty="0"/>
              <a:t>, </a:t>
            </a:r>
            <a:r>
              <a:rPr lang="en-US" sz="1400" dirty="0" err="1">
                <a:latin typeface="Consolas" panose="020B0609020204030204" pitchFamily="49" charset="0"/>
              </a:rPr>
              <a:t>MPI_Finalize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88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MPI: Textbooks, Further Reading…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endParaRPr lang="en-US" sz="16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endParaRPr lang="en-US" sz="16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endParaRPr lang="en-US" sz="16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MPI: A Message-Passing Interface Standard</a:t>
            </a:r>
            <a:r>
              <a:rPr lang="en-US" sz="1600" dirty="0"/>
              <a:t> (1.1, June 12, 1995)</a:t>
            </a:r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MPI-2: Extensions to the Message-Passing Interface</a:t>
            </a:r>
            <a:r>
              <a:rPr lang="en-US" sz="1600" dirty="0"/>
              <a:t> (July 18,1997)</a:t>
            </a:r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MPI: The Complete Reference</a:t>
            </a:r>
            <a:r>
              <a:rPr lang="en-US" sz="1600" dirty="0"/>
              <a:t>, Marc </a:t>
            </a:r>
            <a:r>
              <a:rPr lang="en-US" sz="1600" dirty="0" err="1"/>
              <a:t>Snir</a:t>
            </a:r>
            <a:r>
              <a:rPr lang="en-US" sz="1600" dirty="0"/>
              <a:t> and William </a:t>
            </a:r>
            <a:r>
              <a:rPr lang="en-US" sz="1600" dirty="0" err="1"/>
              <a:t>Gropp</a:t>
            </a:r>
            <a:r>
              <a:rPr lang="en-US" sz="1600" dirty="0"/>
              <a:t> et al., The MIT Press, 1998 (2-volume set) </a:t>
            </a:r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Using MPI: Portable Parallel Programming With the Message-Passing Interface </a:t>
            </a:r>
            <a:r>
              <a:rPr lang="en-US" sz="1600" dirty="0"/>
              <a:t>and</a:t>
            </a:r>
            <a:r>
              <a:rPr lang="en-US" sz="1600" b="1" dirty="0"/>
              <a:t> Using MPI-2:</a:t>
            </a:r>
            <a:r>
              <a:rPr lang="en-US" sz="1600" dirty="0"/>
              <a:t> </a:t>
            </a:r>
            <a:r>
              <a:rPr lang="en-US" sz="1600" b="1" dirty="0"/>
              <a:t>Advanced Features of the</a:t>
            </a:r>
            <a:r>
              <a:rPr lang="en-US" sz="1600" dirty="0"/>
              <a:t> </a:t>
            </a:r>
            <a:r>
              <a:rPr lang="en-US" sz="1600" b="1" dirty="0"/>
              <a:t>Message-Passing Interface. </a:t>
            </a:r>
            <a:r>
              <a:rPr lang="en-US" sz="1600" dirty="0"/>
              <a:t>William </a:t>
            </a:r>
            <a:r>
              <a:rPr lang="en-US" sz="1600" dirty="0" err="1"/>
              <a:t>Gropp</a:t>
            </a:r>
            <a:r>
              <a:rPr lang="en-US" sz="1600" dirty="0"/>
              <a:t>, Ewing Lusk and Rajeev Thakur, MIT Press, 1999 – also available in a single volume ISBN 026257134X</a:t>
            </a:r>
            <a:r>
              <a:rPr lang="en-US" sz="1600" i="1" dirty="0"/>
              <a:t>.</a:t>
            </a:r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  <a:p>
            <a:pPr marL="381000" indent="-381000">
              <a:lnSpc>
                <a:spcPct val="80000"/>
              </a:lnSpc>
              <a:spcBef>
                <a:spcPct val="40000"/>
              </a:spcBef>
            </a:pPr>
            <a:r>
              <a:rPr lang="en-US" sz="1600" b="1" dirty="0"/>
              <a:t>Parallel Programming with MPI</a:t>
            </a:r>
            <a:r>
              <a:rPr lang="en-US" sz="1600" dirty="0"/>
              <a:t>, Peter S. Pacheco, Morgan Kaufmann Publishers, 1997  - very good introduction</a:t>
            </a:r>
            <a:r>
              <a:rPr lang="en-US" sz="1600" i="1" dirty="0"/>
              <a:t>.</a:t>
            </a:r>
            <a:endParaRPr lang="en-US" sz="1600" dirty="0"/>
          </a:p>
          <a:p>
            <a:pPr marL="730250" lvl="1" indent="-381000">
              <a:lnSpc>
                <a:spcPct val="80000"/>
              </a:lnSpc>
              <a:spcBef>
                <a:spcPct val="40000"/>
              </a:spcBef>
            </a:pPr>
            <a:endParaRPr lang="en-US" sz="1200" b="1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52DDDB-8FB2-47FD-B331-D5721A197FAE}" type="slidenum">
              <a:rPr lang="en-US"/>
              <a:pPr/>
              <a:t>68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8160" y="6626127"/>
            <a:ext cx="66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[ICHEC]→</a:t>
            </a:r>
          </a:p>
        </p:txBody>
      </p:sp>
    </p:spTree>
    <p:extLst>
      <p:ext uri="{BB962C8B-B14F-4D97-AF65-F5344CB8AC3E}">
        <p14:creationId xmlns:p14="http://schemas.microsoft.com/office/powerpoint/2010/main" val="22878862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PETSc</a:t>
            </a:r>
            <a:r>
              <a:rPr lang="en-US" sz="3200" dirty="0"/>
              <a:t> Library</a:t>
            </a:r>
            <a:br>
              <a:rPr lang="en-US" dirty="0"/>
            </a:br>
            <a:r>
              <a:rPr lang="en-US" sz="2400" dirty="0"/>
              <a:t>[The message: Use libraries whenever possible]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/>
              <a:t>PETSc</a:t>
            </a:r>
            <a:r>
              <a:rPr lang="en-US" sz="2000" dirty="0"/>
              <a:t>: Portable, Extensible Toolkit for Scientific Computation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One of the most successful libraries built on top of MPI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Intended for use in large-scale application projects,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Developed at Argonne National Lab (Barry Smith)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Open source, see more info </a:t>
            </a:r>
            <a:r>
              <a:rPr lang="en-US" sz="1600" dirty="0">
                <a:hlinkClick r:id="rId3"/>
              </a:rPr>
              <a:t>here</a:t>
            </a:r>
            <a:r>
              <a:rPr lang="en-US" sz="16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PETSc</a:t>
            </a:r>
            <a:r>
              <a:rPr lang="en-US" sz="2000" dirty="0"/>
              <a:t>: routines for the parallel solution of systems of equations that arise from the discretization of PDEs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Linear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Nonlinear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Time evolution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PETSc</a:t>
            </a:r>
            <a:r>
              <a:rPr lang="en-US" sz="2000" dirty="0"/>
              <a:t> also provides routines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Sparse matrix assembly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Distributed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General scatter/gather (e.g., for unstructured grids)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4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Final Exam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Final Exam format:</a:t>
            </a:r>
          </a:p>
          <a:p>
            <a:pPr lvl="1"/>
            <a:r>
              <a:rPr lang="en-US" dirty="0"/>
              <a:t>A set of 20-30 multiple-choice questions </a:t>
            </a:r>
          </a:p>
          <a:p>
            <a:pPr lvl="1"/>
            <a:r>
              <a:rPr lang="en-US" dirty="0"/>
              <a:t>Several other problems (five or so) where you need to think and provide an answer</a:t>
            </a:r>
          </a:p>
          <a:p>
            <a:pPr lvl="1"/>
            <a:r>
              <a:rPr lang="en-US" dirty="0"/>
              <a:t>You might have to write pseudo-code, or look at a piece of code and answer questions</a:t>
            </a:r>
          </a:p>
          <a:p>
            <a:pPr lvl="1"/>
            <a:r>
              <a:rPr lang="en-US" dirty="0"/>
              <a:t>You will </a:t>
            </a:r>
            <a:r>
              <a:rPr lang="en-US" i="1" dirty="0"/>
              <a:t>not</a:t>
            </a:r>
            <a:r>
              <a:rPr lang="en-US" dirty="0"/>
              <a:t> have to write code, then compile it, then link it, and then execute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Here’s the link to </a:t>
            </a:r>
            <a:r>
              <a:rPr lang="en-US" dirty="0">
                <a:hlinkClick r:id="rId2"/>
              </a:rPr>
              <a:t>sample exam</a:t>
            </a:r>
            <a:r>
              <a:rPr lang="en-US" dirty="0"/>
              <a:t> (do not read too much into this though)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Also, sample exam inspired in several spots by material that has not been covered this semester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instance, material for last problem was not covered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6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Structure of </a:t>
            </a:r>
            <a:r>
              <a:rPr lang="en-US" sz="3200" dirty="0" err="1"/>
              <a:t>PETSc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70</a:t>
            </a:fld>
            <a:endParaRPr lang="en-US" alt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514600" y="2209800"/>
            <a:ext cx="7086600" cy="4114800"/>
            <a:chOff x="672" y="960"/>
            <a:chExt cx="4560" cy="283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72" y="960"/>
              <a:ext cx="4560" cy="2832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2" y="3408"/>
              <a:ext cx="4560" cy="384"/>
            </a:xfrm>
            <a:prstGeom prst="rect">
              <a:avLst/>
            </a:prstGeom>
            <a:solidFill>
              <a:srgbClr val="00CC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Computation and Communication Kernels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MPI, MPI-IO, BLAS, LAPACK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88" y="3024"/>
              <a:ext cx="4128" cy="384"/>
            </a:xfrm>
            <a:prstGeom prst="rect">
              <a:avLst/>
            </a:prstGeom>
            <a:solidFill>
              <a:srgbClr val="66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66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Profiling Interface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55" y="1016"/>
              <a:ext cx="290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 kern="0" dirty="0" err="1">
                  <a:solidFill>
                    <a:srgbClr val="000000"/>
                  </a:solidFill>
                  <a:latin typeface="Helvetica" pitchFamily="34" charset="0"/>
                </a:rPr>
                <a:t>PETSc</a:t>
              </a:r>
              <a:r>
                <a:rPr lang="en-US" b="1" kern="0" dirty="0">
                  <a:solidFill>
                    <a:srgbClr val="000000"/>
                  </a:solidFill>
                  <a:latin typeface="Helvetica" pitchFamily="34" charset="0"/>
                </a:rPr>
                <a:t> PDE Numerical Solution Utilities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56" y="2640"/>
              <a:ext cx="2496" cy="384"/>
            </a:xfrm>
            <a:prstGeom prst="rect">
              <a:avLst/>
            </a:prstGeom>
            <a:solidFill>
              <a:srgbClr val="CC66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66FF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Object-Oriented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Matrices, Vectors, Indices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2640"/>
              <a:ext cx="1200" cy="384"/>
            </a:xfrm>
            <a:prstGeom prst="rect">
              <a:avLst/>
            </a:prstGeom>
            <a:solidFill>
              <a:srgbClr val="CC33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Grid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Management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248" y="2256"/>
              <a:ext cx="2688" cy="384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Linear Solvers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Preconditioners + Krylov Methods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440" y="1872"/>
              <a:ext cx="2112" cy="384"/>
            </a:xfrm>
            <a:prstGeom prst="rect">
              <a:avLst/>
            </a:prstGeom>
            <a:solidFill>
              <a:srgbClr val="CC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Nonlinear Solvers,</a:t>
              </a:r>
            </a:p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Unconstrained Minimization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712" y="1488"/>
              <a:ext cx="1408" cy="384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  <a:latin typeface="Helvetica" pitchFamily="34" charset="0"/>
                </a:rPr>
                <a:t>ODE Integrators</a:t>
              </a: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120" y="1488"/>
              <a:ext cx="1392" cy="1152"/>
            </a:xfrm>
            <a:custGeom>
              <a:avLst/>
              <a:gdLst>
                <a:gd name="T0" fmla="*/ 0 w 1392"/>
                <a:gd name="T1" fmla="*/ 0 h 1152"/>
                <a:gd name="T2" fmla="*/ 0 w 1392"/>
                <a:gd name="T3" fmla="*/ 384 h 1152"/>
                <a:gd name="T4" fmla="*/ 432 w 1392"/>
                <a:gd name="T5" fmla="*/ 384 h 1152"/>
                <a:gd name="T6" fmla="*/ 432 w 1392"/>
                <a:gd name="T7" fmla="*/ 768 h 1152"/>
                <a:gd name="T8" fmla="*/ 816 w 1392"/>
                <a:gd name="T9" fmla="*/ 768 h 1152"/>
                <a:gd name="T10" fmla="*/ 816 w 1392"/>
                <a:gd name="T11" fmla="*/ 1152 h 1152"/>
                <a:gd name="T12" fmla="*/ 1392 w 1392"/>
                <a:gd name="T13" fmla="*/ 1152 h 1152"/>
                <a:gd name="T14" fmla="*/ 1392 w 1392"/>
                <a:gd name="T15" fmla="*/ 768 h 1152"/>
                <a:gd name="T16" fmla="*/ 1152 w 1392"/>
                <a:gd name="T17" fmla="*/ 768 h 1152"/>
                <a:gd name="T18" fmla="*/ 1152 w 1392"/>
                <a:gd name="T19" fmla="*/ 384 h 1152"/>
                <a:gd name="T20" fmla="*/ 912 w 1392"/>
                <a:gd name="T21" fmla="*/ 384 h 1152"/>
                <a:gd name="T22" fmla="*/ 912 w 1392"/>
                <a:gd name="T23" fmla="*/ 0 h 1152"/>
                <a:gd name="T24" fmla="*/ 0 w 1392"/>
                <a:gd name="T25" fmla="*/ 0 h 1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92"/>
                <a:gd name="T40" fmla="*/ 0 h 1152"/>
                <a:gd name="T41" fmla="*/ 1392 w 1392"/>
                <a:gd name="T42" fmla="*/ 1152 h 1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92" h="1152">
                  <a:moveTo>
                    <a:pt x="0" y="0"/>
                  </a:moveTo>
                  <a:lnTo>
                    <a:pt x="0" y="384"/>
                  </a:lnTo>
                  <a:lnTo>
                    <a:pt x="432" y="384"/>
                  </a:lnTo>
                  <a:lnTo>
                    <a:pt x="432" y="768"/>
                  </a:lnTo>
                  <a:lnTo>
                    <a:pt x="816" y="768"/>
                  </a:lnTo>
                  <a:lnTo>
                    <a:pt x="816" y="1152"/>
                  </a:lnTo>
                  <a:lnTo>
                    <a:pt x="1392" y="1152"/>
                  </a:lnTo>
                  <a:lnTo>
                    <a:pt x="1392" y="768"/>
                  </a:lnTo>
                  <a:lnTo>
                    <a:pt x="1152" y="768"/>
                  </a:lnTo>
                  <a:lnTo>
                    <a:pt x="1152" y="384"/>
                  </a:lnTo>
                  <a:lnTo>
                    <a:pt x="912" y="384"/>
                  </a:lnTo>
                  <a:lnTo>
                    <a:pt x="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99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FF99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120" y="1584"/>
              <a:ext cx="95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800" kern="0">
                  <a:solidFill>
                    <a:srgbClr val="000000"/>
                  </a:solidFill>
                  <a:latin typeface="Helvetica" pitchFamily="34" charset="0"/>
                </a:rPr>
                <a:t>Visualization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00" y="1920"/>
              <a:ext cx="69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800" kern="0">
                  <a:solidFill>
                    <a:srgbClr val="000000"/>
                  </a:solidFill>
                  <a:latin typeface="Helvetica" pitchFamily="34" charset="0"/>
                </a:rPr>
                <a:t>Interface</a:t>
              </a:r>
              <a:endParaRPr lang="en-US" ker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0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PETSc</a:t>
            </a:r>
            <a:r>
              <a:rPr lang="en-US" sz="3200" dirty="0"/>
              <a:t> Numerical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71</a:t>
            </a:fld>
            <a:endParaRPr lang="en-US" alt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195514" y="1727200"/>
            <a:ext cx="7481887" cy="4902200"/>
            <a:chOff x="1090613" y="1295400"/>
            <a:chExt cx="7481887" cy="49022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187450" y="4414838"/>
              <a:ext cx="1336675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Compressed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Sparse Row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(AIJ)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397125" y="4414838"/>
              <a:ext cx="1754188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Blocked Compressed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Sparse Row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(BAIJ)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1788" y="4414838"/>
              <a:ext cx="1181100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Block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Diagonal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(BDIAG)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291138" y="4414838"/>
              <a:ext cx="927100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Dense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310438" y="4414838"/>
              <a:ext cx="803275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086225" y="5422900"/>
              <a:ext cx="1179513" cy="368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Indices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265738" y="5422900"/>
              <a:ext cx="1417637" cy="368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Block Indices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683375" y="5422900"/>
              <a:ext cx="944563" cy="368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Stride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627938" y="5422900"/>
              <a:ext cx="944562" cy="368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086225" y="5148263"/>
              <a:ext cx="4486275" cy="30003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Index Sets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090613" y="5526088"/>
              <a:ext cx="1646237" cy="671512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Vectors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62050" y="2028825"/>
              <a:ext cx="1038225" cy="306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Line Search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200275" y="2028825"/>
              <a:ext cx="1101725" cy="3063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Trust Region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162050" y="1663700"/>
              <a:ext cx="2139950" cy="365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Newton-based Methods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02000" y="1663700"/>
              <a:ext cx="849313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162050" y="1295400"/>
              <a:ext cx="2989263" cy="368300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Nonlinear Solvers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171575" y="3589338"/>
              <a:ext cx="94456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Additive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Schwartz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16138" y="3589338"/>
              <a:ext cx="942975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Block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Jacobi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059113" y="3589338"/>
              <a:ext cx="946150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Jacobi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005263" y="3589338"/>
              <a:ext cx="944562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ILU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4949825" y="3589338"/>
              <a:ext cx="94456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ICC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5894388" y="3589338"/>
              <a:ext cx="1417637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LU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(Sequential only)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12025" y="3589338"/>
              <a:ext cx="78581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Others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171575" y="3282950"/>
              <a:ext cx="6926263" cy="306388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 dirty="0" err="1">
                  <a:solidFill>
                    <a:srgbClr val="000000"/>
                  </a:solidFill>
                </a:rPr>
                <a:t>Preconditioners</a:t>
              </a:r>
              <a:endParaRPr lang="en-US" sz="2400" kern="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397375" y="1663700"/>
              <a:ext cx="944563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Euler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5341938" y="1663700"/>
              <a:ext cx="944562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Backward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Euler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6286500" y="1663700"/>
              <a:ext cx="1023938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Pseudo Time</a:t>
              </a:r>
            </a:p>
            <a:p>
              <a:pPr algn="ctr" eaLnBrk="0" hangingPunct="0">
                <a:lnSpc>
                  <a:spcPct val="80000"/>
                </a:lnSpc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Stepping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7310438" y="1663700"/>
              <a:ext cx="785812" cy="671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397375" y="1295400"/>
              <a:ext cx="3698875" cy="368300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Time Steppers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1162050" y="2763838"/>
              <a:ext cx="94456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GMRES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106613" y="2763838"/>
              <a:ext cx="630237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CG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736850" y="2763838"/>
              <a:ext cx="708025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CGS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444875" y="2763838"/>
              <a:ext cx="1181100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Bi-CG-STAB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625975" y="2763838"/>
              <a:ext cx="944563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TFQMR</a:t>
              </a: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570538" y="2763838"/>
              <a:ext cx="942975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Richardson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513513" y="2763838"/>
              <a:ext cx="946150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Chebychev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7459663" y="2763838"/>
              <a:ext cx="630237" cy="3667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Other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1162050" y="2459038"/>
              <a:ext cx="6927850" cy="306387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Krylov Subspace Methods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1187450" y="4111625"/>
              <a:ext cx="6926263" cy="303213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Matrices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487488" y="5119688"/>
              <a:ext cx="2441575" cy="303212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kern="0">
                  <a:solidFill>
                    <a:srgbClr val="000000"/>
                  </a:solidFill>
                </a:rPr>
                <a:t>Distributed Arrays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218238" y="4414838"/>
              <a:ext cx="1092200" cy="5540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400" kern="0">
                  <a:solidFill>
                    <a:srgbClr val="000000"/>
                  </a:solidFill>
                </a:rPr>
                <a:t>Matrix-free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555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Flow Control for PDE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72</a:t>
            </a:fld>
            <a:endParaRPr lang="en-US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133600" y="1516063"/>
            <a:ext cx="6959600" cy="5083175"/>
            <a:chOff x="609600" y="1516062"/>
            <a:chExt cx="6959600" cy="5083175"/>
          </a:xfrm>
        </p:grpSpPr>
        <p:sp>
          <p:nvSpPr>
            <p:cNvPr id="5" name="AutoShape 2"/>
            <p:cNvSpPr>
              <a:spLocks noChangeArrowheads="1"/>
            </p:cNvSpPr>
            <p:nvPr/>
          </p:nvSpPr>
          <p:spPr bwMode="auto">
            <a:xfrm>
              <a:off x="4387850" y="6324599"/>
              <a:ext cx="211137" cy="211138"/>
            </a:xfrm>
            <a:prstGeom prst="diamond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560887" y="6262687"/>
              <a:ext cx="1182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PETSc code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933700" y="6262687"/>
              <a:ext cx="1016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User code</a:t>
              </a:r>
              <a:endParaRPr lang="en-US" sz="1200" kern="0">
                <a:solidFill>
                  <a:srgbClr val="000000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6850" y="6324599"/>
              <a:ext cx="211137" cy="211138"/>
            </a:xfrm>
            <a:prstGeom prst="diamond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35000" y="2412999"/>
              <a:ext cx="6832600" cy="3000375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711200" y="5605462"/>
              <a:ext cx="1739900" cy="469900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Application</a:t>
              </a:r>
            </a:p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Initialization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3268662" y="5605462"/>
              <a:ext cx="1330325" cy="469900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Function</a:t>
              </a:r>
            </a:p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772025" y="5605462"/>
              <a:ext cx="1255712" cy="469900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Jacobian</a:t>
              </a:r>
            </a:p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Evaluation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6262687" y="5605462"/>
              <a:ext cx="1306513" cy="469900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Post-</a:t>
              </a:r>
            </a:p>
            <a:p>
              <a:pPr algn="ctr" eaLnBrk="0" hangingPunct="0">
                <a:defRPr/>
              </a:pPr>
              <a:r>
                <a:rPr lang="en-US" sz="1600" kern="0">
                  <a:solidFill>
                    <a:srgbClr val="000000"/>
                  </a:solidFill>
                </a:rPr>
                <a:t>Processing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1377950" y="4857749"/>
              <a:ext cx="1058862" cy="35242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 dirty="0" err="1">
                  <a:solidFill>
                    <a:srgbClr val="000000"/>
                  </a:solidFill>
                </a:rPr>
                <a:t>Precond</a:t>
              </a:r>
              <a:r>
                <a:rPr lang="en-US" kern="0" dirty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736850" y="4857749"/>
              <a:ext cx="1058862" cy="352425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 dirty="0" err="1">
                  <a:solidFill>
                    <a:srgbClr val="000000"/>
                  </a:solidFill>
                </a:rPr>
                <a:t>Krylov</a:t>
              </a:r>
              <a:r>
                <a:rPr lang="en-US" kern="0" dirty="0">
                  <a:solidFill>
                    <a:srgbClr val="000000"/>
                  </a:solidFill>
                </a:rPr>
                <a:t>-Sub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535612" y="4468812"/>
              <a:ext cx="13811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kern="0">
                  <a:solidFill>
                    <a:srgbClr val="000000"/>
                  </a:solidFill>
                </a:rPr>
                <a:t>PETSc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387850" y="3805237"/>
              <a:ext cx="0" cy="1800225"/>
            </a:xfrm>
            <a:prstGeom prst="line">
              <a:avLst/>
            </a:prstGeom>
            <a:noFill/>
            <a:ln w="111125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157787" y="3805237"/>
              <a:ext cx="0" cy="1800225"/>
            </a:xfrm>
            <a:prstGeom prst="line">
              <a:avLst/>
            </a:prstGeom>
            <a:noFill/>
            <a:ln w="111125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138987" y="2027237"/>
              <a:ext cx="0" cy="3578225"/>
            </a:xfrm>
            <a:prstGeom prst="line">
              <a:avLst/>
            </a:prstGeom>
            <a:noFill/>
            <a:ln w="111125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023937" y="2027237"/>
              <a:ext cx="0" cy="3578225"/>
            </a:xfrm>
            <a:prstGeom prst="line">
              <a:avLst/>
            </a:prstGeom>
            <a:noFill/>
            <a:ln w="111125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957387" y="4391024"/>
              <a:ext cx="0" cy="466725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736850" y="3629024"/>
              <a:ext cx="0" cy="466725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268662" y="4381499"/>
              <a:ext cx="0" cy="466725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963987" y="2868612"/>
              <a:ext cx="0" cy="466725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963987" y="2027237"/>
              <a:ext cx="0" cy="547687"/>
            </a:xfrm>
            <a:prstGeom prst="line">
              <a:avLst/>
            </a:prstGeom>
            <a:noFill/>
            <a:ln w="889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609600" y="1516062"/>
              <a:ext cx="6858000" cy="511175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kern="0">
                  <a:solidFill>
                    <a:srgbClr val="000000"/>
                  </a:solidFill>
                </a:rPr>
                <a:t>Main Routine</a:t>
              </a:r>
              <a:endParaRPr 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1377949" y="4095749"/>
              <a:ext cx="2787649" cy="46990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Scalable Linear Solvers (SLES)</a:t>
              </a:r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1363662" y="3335337"/>
              <a:ext cx="4506913" cy="46990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</a:rPr>
                <a:t>Nonlinear Solvers (SNES)</a:t>
              </a: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377950" y="2574924"/>
              <a:ext cx="5387975" cy="469900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kern="0">
                  <a:solidFill>
                    <a:srgbClr val="000000"/>
                  </a:solidFill>
                </a:rPr>
                <a:t>Timestepping Solvers (TS)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211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97" y="3979295"/>
            <a:ext cx="4267200" cy="731838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ME759 Wrap Up</a:t>
            </a:r>
          </a:p>
        </p:txBody>
      </p:sp>
    </p:spTree>
    <p:extLst>
      <p:ext uri="{BB962C8B-B14F-4D97-AF65-F5344CB8AC3E}">
        <p14:creationId xmlns:p14="http://schemas.microsoft.com/office/powerpoint/2010/main" val="601473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</a:t>
            </a:r>
            <a:r>
              <a:rPr lang="en-US" sz="2400" dirty="0"/>
              <a:t>[brought up during first lecture]</a:t>
            </a:r>
            <a:endParaRPr lang="en-US" dirty="0"/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Learn how to recognize applications/problems that can draw on advanced computing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Learn about today’s hardware for advanced computing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Learn the software and programming techniques that allow you to use today’s hardware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Expand your point of view (mindset) when it comes to writing software for solving large problems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A2DD7-220E-46EF-ACAD-D982983C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Opportunities for Efficiency Gains Discussed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645170" y="5524594"/>
            <a:ext cx="239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0000"/>
                </a:solidFill>
                <a:latin typeface="Corbel"/>
              </a:rPr>
              <a:t>We have little to no control </a:t>
            </a:r>
            <a:r>
              <a:rPr lang="en-US" sz="1400" dirty="0">
                <a:solidFill>
                  <a:srgbClr val="000000"/>
                </a:solidFill>
                <a:latin typeface="Corbel"/>
                <a:sym typeface="Symbol" panose="05050102010706020507" pitchFamily="18" charset="2"/>
              </a:rPr>
              <a:t></a:t>
            </a:r>
            <a:endParaRPr lang="en-US" sz="14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7117" y="4984156"/>
            <a:ext cx="1902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0000"/>
                </a:solidFill>
                <a:latin typeface="Corbel"/>
              </a:rPr>
              <a:t>We have full control  </a:t>
            </a:r>
            <a:r>
              <a:rPr lang="en-US" sz="1400" dirty="0">
                <a:solidFill>
                  <a:srgbClr val="000000"/>
                </a:solidFill>
                <a:latin typeface="Corbel"/>
                <a:sym typeface="Symbol" panose="05050102010706020507" pitchFamily="18" charset="2"/>
              </a:rPr>
              <a:t></a:t>
            </a:r>
            <a:endParaRPr lang="en-US" sz="1400" dirty="0">
              <a:solidFill>
                <a:srgbClr val="000000"/>
              </a:solidFill>
              <a:latin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5211" y="2370092"/>
            <a:ext cx="8141578" cy="2117816"/>
            <a:chOff x="761998" y="2361167"/>
            <a:chExt cx="8141578" cy="2117816"/>
          </a:xfrm>
        </p:grpSpPr>
        <p:sp>
          <p:nvSpPr>
            <p:cNvPr id="10" name="Flowchart: Process 9"/>
            <p:cNvSpPr/>
            <p:nvPr/>
          </p:nvSpPr>
          <p:spPr>
            <a:xfrm>
              <a:off x="761999" y="4182188"/>
              <a:ext cx="1923850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Superscalar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882391" y="4180447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Non-sequence instructions sharing functional units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2687965" y="4182188"/>
              <a:ext cx="194426" cy="296795"/>
            </a:xfrm>
            <a:prstGeom prst="flowChartProcess">
              <a:avLst/>
            </a:prstGeom>
            <a:solidFill>
              <a:srgbClr val="FFC00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761999" y="3879720"/>
              <a:ext cx="1923850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Pipelining</a:t>
              </a:r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2882391" y="3879720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Sequence of instruction sharing functional units  </a:t>
              </a:r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687965" y="3879720"/>
              <a:ext cx="194426" cy="296795"/>
            </a:xfrm>
            <a:prstGeom prst="flowChartProcess">
              <a:avLst/>
            </a:prstGeom>
            <a:solidFill>
              <a:srgbClr val="FFC00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761999" y="3575343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Vectorization</a:t>
              </a: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2882391" y="3575343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Higher operation throughput via special/fat registers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2687965" y="3575343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761999" y="3270966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Multi-Core Processor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2882391" y="3270966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Communication through shared caches and main mem.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687965" y="3270966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761999" y="2972891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Acceleration (GPU/Phi)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882391" y="2972891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Compute devices accelerating parallel computation on one node</a:t>
              </a: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2687965" y="2972891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761999" y="2667602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Multi-Socket Node</a:t>
              </a:r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882391" y="2668882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Group of CPUs on the same node, talk through main mem.</a:t>
              </a: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2687965" y="2668882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761998" y="2362447"/>
              <a:ext cx="1923851" cy="296795"/>
            </a:xfrm>
            <a:prstGeom prst="flowChartProcess">
              <a:avLst/>
            </a:prstGeom>
            <a:solidFill>
              <a:srgbClr val="DF5327"/>
            </a:solidFill>
            <a:ln w="19050" cap="flat" cmpd="sng" algn="ctr">
              <a:solidFill>
                <a:srgbClr val="DF532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Cluster (distributed mem.)</a:t>
              </a: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2882391" y="2362447"/>
              <a:ext cx="4223259" cy="296795"/>
            </a:xfrm>
            <a:prstGeom prst="flowChartProcess">
              <a:avLst/>
            </a:prstGeom>
            <a:solidFill>
              <a:srgbClr val="418AB3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Corbel"/>
                </a:rPr>
                <a:t>Group of nodes communicate through fast interconnect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2687965" y="2362447"/>
              <a:ext cx="194426" cy="296795"/>
            </a:xfrm>
            <a:prstGeom prst="flowChartProcess">
              <a:avLst/>
            </a:prstGeom>
            <a:solidFill>
              <a:srgbClr val="00B050"/>
            </a:solidFill>
            <a:ln w="19050" cap="flat" cmpd="sng" algn="ctr">
              <a:solidFill>
                <a:srgbClr val="418AB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1200" kern="0" dirty="0">
                <a:solidFill>
                  <a:srgbClr val="FFFFFF"/>
                </a:solidFill>
                <a:latin typeface="Corbel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105650" y="2361167"/>
              <a:ext cx="1797926" cy="2117815"/>
              <a:chOff x="7314324" y="2227101"/>
              <a:chExt cx="1797926" cy="2117815"/>
            </a:xfrm>
          </p:grpSpPr>
          <p:sp>
            <p:nvSpPr>
              <p:cNvPr id="38" name="Flowchart: Process 37"/>
              <p:cNvSpPr/>
              <p:nvPr/>
            </p:nvSpPr>
            <p:spPr>
              <a:xfrm>
                <a:off x="7314325" y="2227101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MPI, Charm++, Chapel</a:t>
                </a:r>
              </a:p>
            </p:txBody>
          </p:sp>
          <p:sp>
            <p:nvSpPr>
              <p:cNvPr id="39" name="Flowchart: Process 38"/>
              <p:cNvSpPr/>
              <p:nvPr/>
            </p:nvSpPr>
            <p:spPr>
              <a:xfrm>
                <a:off x="7314325" y="2533168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OpenMP, MPI</a:t>
                </a:r>
              </a:p>
            </p:txBody>
          </p:sp>
          <p:sp>
            <p:nvSpPr>
              <p:cNvPr id="40" name="Flowchart: Process 39"/>
              <p:cNvSpPr/>
              <p:nvPr/>
            </p:nvSpPr>
            <p:spPr>
              <a:xfrm>
                <a:off x="7314325" y="2839470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CUDA, </a:t>
                </a:r>
                <a:r>
                  <a:rPr lang="en-US" sz="1200" kern="0" dirty="0" err="1">
                    <a:solidFill>
                      <a:srgbClr val="FFFFFF"/>
                    </a:solidFill>
                    <a:latin typeface="Corbel"/>
                  </a:rPr>
                  <a:t>OpenCL</a:t>
                </a: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, OpenMP</a:t>
                </a:r>
              </a:p>
            </p:txBody>
          </p:sp>
          <p:sp>
            <p:nvSpPr>
              <p:cNvPr id="41" name="Flowchart: Process 40"/>
              <p:cNvSpPr/>
              <p:nvPr/>
            </p:nvSpPr>
            <p:spPr>
              <a:xfrm>
                <a:off x="7314325" y="3143132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OpenMP, TBB, </a:t>
                </a:r>
                <a:r>
                  <a:rPr lang="en-US" sz="1200" kern="0" dirty="0" err="1">
                    <a:solidFill>
                      <a:srgbClr val="FFFFFF"/>
                    </a:solidFill>
                    <a:latin typeface="Corbel"/>
                  </a:rPr>
                  <a:t>pthreads</a:t>
                </a:r>
                <a:endParaRPr lang="en-US" sz="1200" kern="0" dirty="0">
                  <a:solidFill>
                    <a:srgbClr val="FFFFFF"/>
                  </a:solidFill>
                  <a:latin typeface="Corbel"/>
                </a:endParaRPr>
              </a:p>
            </p:txBody>
          </p:sp>
          <p:sp>
            <p:nvSpPr>
              <p:cNvPr id="42" name="Flowchart: Process 41"/>
              <p:cNvSpPr/>
              <p:nvPr/>
            </p:nvSpPr>
            <p:spPr>
              <a:xfrm>
                <a:off x="7314325" y="3439997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AVX, SSE</a:t>
                </a:r>
              </a:p>
            </p:txBody>
          </p:sp>
          <p:sp>
            <p:nvSpPr>
              <p:cNvPr id="43" name="Flowchart: Process 42"/>
              <p:cNvSpPr/>
              <p:nvPr/>
            </p:nvSpPr>
            <p:spPr>
              <a:xfrm>
                <a:off x="7314325" y="3738906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Assembly</a:t>
                </a:r>
              </a:p>
            </p:txBody>
          </p:sp>
          <p:sp>
            <p:nvSpPr>
              <p:cNvPr id="44" name="Flowchart: Process 43"/>
              <p:cNvSpPr/>
              <p:nvPr/>
            </p:nvSpPr>
            <p:spPr>
              <a:xfrm>
                <a:off x="7314324" y="4048121"/>
                <a:ext cx="1797925" cy="296795"/>
              </a:xfrm>
              <a:prstGeom prst="flowChartProcess">
                <a:avLst/>
              </a:prstGeom>
              <a:solidFill>
                <a:srgbClr val="7030A0"/>
              </a:solidFill>
              <a:ln w="19050" cap="flat" cmpd="sng" algn="ctr">
                <a:solidFill>
                  <a:srgbClr val="418AB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200" kern="0" dirty="0">
                    <a:solidFill>
                      <a:srgbClr val="FFFFFF"/>
                    </a:solidFill>
                    <a:latin typeface="Corbel"/>
                  </a:rPr>
                  <a:t>Assembly</a:t>
                </a:r>
              </a:p>
            </p:txBody>
          </p:sp>
        </p:grpSp>
      </p:grp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CCA57125-BD8E-4786-A3EC-CF84C6ED422C}"/>
              </a:ext>
            </a:extLst>
          </p:cNvPr>
          <p:cNvSpPr/>
          <p:nvPr/>
        </p:nvSpPr>
        <p:spPr>
          <a:xfrm>
            <a:off x="3947394" y="5548289"/>
            <a:ext cx="194426" cy="296795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B49BAC3D-DC63-4BDF-A1EB-18755368980C}"/>
              </a:ext>
            </a:extLst>
          </p:cNvPr>
          <p:cNvSpPr/>
          <p:nvPr/>
        </p:nvSpPr>
        <p:spPr>
          <a:xfrm>
            <a:off x="3947394" y="4988647"/>
            <a:ext cx="194426" cy="296795"/>
          </a:xfrm>
          <a:prstGeom prst="flowChartProcess">
            <a:avLst/>
          </a:prstGeom>
          <a:solidFill>
            <a:srgbClr val="00B050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1200" kern="0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ABA388B7-A780-4AEA-A527-4B60841238BC}"/>
              </a:ext>
            </a:extLst>
          </p:cNvPr>
          <p:cNvSpPr/>
          <p:nvPr/>
        </p:nvSpPr>
        <p:spPr>
          <a:xfrm>
            <a:off x="2025211" y="1759655"/>
            <a:ext cx="1922184" cy="296795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rgbClr val="DF532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200" kern="0" dirty="0">
                <a:solidFill>
                  <a:srgbClr val="FFFFFF"/>
                </a:solidFill>
                <a:latin typeface="Corbel"/>
              </a:rPr>
              <a:t>Efficiency Gain </a:t>
            </a:r>
            <a:r>
              <a:rPr lang="en-US" sz="1200" kern="0" dirty="0" err="1">
                <a:solidFill>
                  <a:srgbClr val="FFFFFF"/>
                </a:solidFill>
                <a:latin typeface="Corbel"/>
              </a:rPr>
              <a:t>Opport</a:t>
            </a:r>
            <a:r>
              <a:rPr lang="en-US" sz="1200" kern="0" dirty="0">
                <a:solidFill>
                  <a:srgbClr val="FFFFFF"/>
                </a:solidFill>
                <a:latin typeface="Corbel"/>
              </a:rPr>
              <a:t>.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3B2E7715-F181-4B1B-A3E0-82602B1EDFAD}"/>
              </a:ext>
            </a:extLst>
          </p:cNvPr>
          <p:cNvSpPr/>
          <p:nvPr/>
        </p:nvSpPr>
        <p:spPr>
          <a:xfrm>
            <a:off x="4141820" y="1759655"/>
            <a:ext cx="4223258" cy="296795"/>
          </a:xfrm>
          <a:prstGeom prst="flowChartProcess">
            <a:avLst/>
          </a:prstGeom>
          <a:solidFill>
            <a:srgbClr val="A6A6A6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200" kern="0" dirty="0">
                <a:solidFill>
                  <a:srgbClr val="FFFFFF"/>
                </a:solidFill>
                <a:latin typeface="Corbel"/>
              </a:rPr>
              <a:t>Hardware asset coming into play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4BB869C8-184F-41AE-ACFA-2639B1723BCE}"/>
              </a:ext>
            </a:extLst>
          </p:cNvPr>
          <p:cNvSpPr/>
          <p:nvPr/>
        </p:nvSpPr>
        <p:spPr>
          <a:xfrm>
            <a:off x="8368863" y="1759655"/>
            <a:ext cx="1797925" cy="296795"/>
          </a:xfrm>
          <a:prstGeom prst="flowChartProcess">
            <a:avLst/>
          </a:prstGeom>
          <a:solidFill>
            <a:srgbClr val="A6A6A6"/>
          </a:solidFill>
          <a:ln w="19050" cap="flat" cmpd="sng" algn="ctr">
            <a:solidFill>
              <a:srgbClr val="418A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1200" kern="0" dirty="0">
                <a:solidFill>
                  <a:srgbClr val="FFFFFF"/>
                </a:solidFill>
                <a:latin typeface="Corbel"/>
              </a:rPr>
              <a:t>Software Enabler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9B1581B-CE78-464D-9715-5F809BD499DD}"/>
              </a:ext>
            </a:extLst>
          </p:cNvPr>
          <p:cNvSpPr/>
          <p:nvPr/>
        </p:nvSpPr>
        <p:spPr>
          <a:xfrm>
            <a:off x="2836951" y="2140440"/>
            <a:ext cx="298704" cy="17807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A1FE35B-7CA6-4A4E-99D4-EAF2A43B65B8}"/>
              </a:ext>
            </a:extLst>
          </p:cNvPr>
          <p:cNvSpPr/>
          <p:nvPr/>
        </p:nvSpPr>
        <p:spPr>
          <a:xfrm>
            <a:off x="6104097" y="2140440"/>
            <a:ext cx="298704" cy="17807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E8D0844-5318-4143-934E-8F1314E4C974}"/>
              </a:ext>
            </a:extLst>
          </p:cNvPr>
          <p:cNvSpPr/>
          <p:nvPr/>
        </p:nvSpPr>
        <p:spPr>
          <a:xfrm>
            <a:off x="9118473" y="2140440"/>
            <a:ext cx="298704" cy="17807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47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Skills I hope You Picked Up in ME759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 think of these as items that you can claim to be familiar with during an interview:</a:t>
            </a:r>
          </a:p>
          <a:p>
            <a:pPr lvl="2"/>
            <a:endParaRPr lang="en-US" sz="1400" dirty="0"/>
          </a:p>
          <a:p>
            <a:pPr lvl="1"/>
            <a:r>
              <a:rPr lang="en-US" sz="1600" dirty="0"/>
              <a:t>Basic understanding of what happens on one core</a:t>
            </a:r>
          </a:p>
          <a:p>
            <a:pPr lvl="3"/>
            <a:endParaRPr lang="en-US" sz="1000" dirty="0"/>
          </a:p>
          <a:p>
            <a:pPr lvl="1"/>
            <a:r>
              <a:rPr lang="en-US" sz="1600" dirty="0"/>
              <a:t>Basic understanding of hardware for parallel computing</a:t>
            </a:r>
          </a:p>
          <a:p>
            <a:pPr lvl="3"/>
            <a:endParaRPr lang="en-US" sz="1000" dirty="0"/>
          </a:p>
          <a:p>
            <a:pPr lvl="1"/>
            <a:r>
              <a:rPr lang="en-US" sz="1600" dirty="0"/>
              <a:t>Elements of CUDA programming</a:t>
            </a:r>
          </a:p>
          <a:p>
            <a:pPr lvl="3"/>
            <a:endParaRPr lang="en-US" sz="1000" dirty="0"/>
          </a:p>
          <a:p>
            <a:pPr lvl="1"/>
            <a:r>
              <a:rPr lang="en-US" sz="1600" dirty="0"/>
              <a:t>Elements of OpenMP Programming</a:t>
            </a:r>
          </a:p>
          <a:p>
            <a:pPr lvl="3"/>
            <a:endParaRPr lang="en-US" sz="1000" dirty="0"/>
          </a:p>
          <a:p>
            <a:pPr lvl="1"/>
            <a:r>
              <a:rPr lang="en-US" sz="1600" dirty="0"/>
              <a:t>Elements of MPI Programming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Understanding of the parallel computing frame of mind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Understanding that data movement dictates performance </a:t>
            </a:r>
          </a:p>
          <a:p>
            <a:pPr lvl="3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8652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ME759: The take home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400" dirty="0"/>
          </a:p>
          <a:p>
            <a:r>
              <a:rPr lang="en-US" sz="1800" dirty="0"/>
              <a:t>Know your hardware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Don’t move data around: expensive in energy and time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Seek solution approaches that expose concurrency/parallelism in your problem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Use the tools of the trade to work like a pro, and then get paid like a pro</a:t>
            </a:r>
          </a:p>
          <a:p>
            <a:pPr lvl="1"/>
            <a:r>
              <a:rPr lang="en-US" sz="1400" dirty="0"/>
              <a:t>Use debuggers, profilers, </a:t>
            </a:r>
            <a:r>
              <a:rPr lang="en-US" sz="1400" dirty="0">
                <a:latin typeface="Consolas" panose="020B0609020204030204" pitchFamily="49" charset="0"/>
              </a:rPr>
              <a:t>CMake</a:t>
            </a:r>
            <a:r>
              <a:rPr lang="en-US" sz="1400" dirty="0"/>
              <a:t>, memory checkers, compiler flags, </a:t>
            </a:r>
            <a:r>
              <a:rPr lang="en-US" sz="1400" dirty="0">
                <a:latin typeface="Consolas" panose="020B0609020204030204" pitchFamily="49" charset="0"/>
              </a:rPr>
              <a:t>git</a:t>
            </a:r>
            <a:r>
              <a:rPr lang="en-US" sz="1400" dirty="0"/>
              <a:t>, etc.</a:t>
            </a:r>
          </a:p>
          <a:p>
            <a:pPr lvl="1"/>
            <a:r>
              <a:rPr lang="en-US" sz="1400" dirty="0"/>
              <a:t>Do HPC – compute at the 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319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775F-4542-40D4-9B41-D58C2B7D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day, first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0A33-4CE3-4A9A-BF67-04594C1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C759-BA4A-46B6-A798-F089FA9902EE}"/>
              </a:ext>
            </a:extLst>
          </p:cNvPr>
          <p:cNvSpPr/>
          <p:nvPr/>
        </p:nvSpPr>
        <p:spPr>
          <a:xfrm>
            <a:off x="613666" y="3071191"/>
            <a:ext cx="109646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“Human beings only use ten percent of their brains. Ten percent! Can you imagine how much we could accomplish </a:t>
            </a:r>
            <a:br>
              <a:rPr lang="en-US" dirty="0"/>
            </a:br>
            <a:r>
              <a:rPr lang="en-US" dirty="0"/>
              <a:t>if we used the other sixty percent?”</a:t>
            </a:r>
          </a:p>
          <a:p>
            <a:pPr algn="r"/>
            <a:r>
              <a:rPr lang="en-US" sz="1200" dirty="0"/>
              <a:t>Ellen DeGeneres, American comedian, television host, actress, writer, and producer [1958 - ]</a:t>
            </a:r>
          </a:p>
        </p:txBody>
      </p:sp>
    </p:spTree>
    <p:extLst>
      <p:ext uri="{BB962C8B-B14F-4D97-AF65-F5344CB8AC3E}">
        <p14:creationId xmlns:p14="http://schemas.microsoft.com/office/powerpoint/2010/main" val="5088933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0F93-3225-4898-BF82-B6D0013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the most important thing: keep thinking &amp;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6110-B192-4BE1-87E3-B3A7BC11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ME759: convincing you that there is “the other 60%” that you can use to your advantage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“the other 60%” is continuously changing</a:t>
            </a:r>
          </a:p>
          <a:p>
            <a:pPr lvl="1"/>
            <a:r>
              <a:rPr lang="en-US" dirty="0"/>
              <a:t>To keep using “the other 60%,”  you’ll have to keep reading, thinking, and exploring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F9585-DC0B-4FE9-A640-463661E9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ME759: Final Exam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Review, for Final Exam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Monday, April 12, at 7:00 PM, in Canvas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Review session will be recorded (in case you can’t make it but would like to listen to discussion)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Questions for review compiled in a forum post. We’ll go through questions until we cover them all</a:t>
            </a:r>
          </a:p>
          <a:p>
            <a:pPr lvl="2"/>
            <a:r>
              <a:rPr lang="en-US" dirty="0"/>
              <a:t>Link to forum thread where you can post questions: </a:t>
            </a:r>
            <a:r>
              <a:rPr lang="en-US" dirty="0">
                <a:hlinkClick r:id="rId2"/>
              </a:rPr>
              <a:t>https://piazza.com/class/kk8nocehzng6vt?cid=225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Please post your questions in advance</a:t>
            </a:r>
          </a:p>
          <a:p>
            <a:endParaRPr lang="en-US" dirty="0"/>
          </a:p>
          <a:p>
            <a:r>
              <a:rPr lang="en-US" dirty="0"/>
              <a:t>NOTE: office hours held until the end of the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0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Email, April 2, 2019</a:t>
            </a:r>
            <a:br>
              <a:rPr lang="en-US" dirty="0"/>
            </a:br>
            <a:r>
              <a:rPr lang="en-US" sz="1400" dirty="0"/>
              <a:t>[shown with permission]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119" y="1314486"/>
            <a:ext cx="105755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Dear Dan,</a:t>
            </a:r>
          </a:p>
          <a:p>
            <a:endParaRPr lang="en-US" dirty="0"/>
          </a:p>
          <a:p>
            <a:r>
              <a:rPr lang="en-US" dirty="0"/>
              <a:t>I took your HPC course in Spring 2018, and really enjoyed it. I did an internship with ANSYS in Summer 2018 and I was able to significantly improve their code performance because of the course.</a:t>
            </a:r>
          </a:p>
          <a:p>
            <a:endParaRPr lang="en-US" dirty="0"/>
          </a:p>
          <a:p>
            <a:r>
              <a:rPr lang="en-US" dirty="0"/>
              <a:t>Initially, their code did not scale as expected. I found a line in the code where the size of an array was being changed inside a nested loop. I changed this and fixed the slowdown. The performance went from O(N^2) to the expected O(</a:t>
            </a:r>
            <a:r>
              <a:rPr lang="en-US" dirty="0" err="1"/>
              <a:t>NlogN</a:t>
            </a:r>
            <a:r>
              <a:rPr lang="en-US" dirty="0"/>
              <a:t>). Now that the code was scaling as expected, we were able to publish it (along with some other material) as an SAE paper. I have attached the paper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I will be presenting it next week in Detroit.</a:t>
            </a:r>
          </a:p>
          <a:p>
            <a:endParaRPr lang="en-US" dirty="0"/>
          </a:p>
          <a:p>
            <a:r>
              <a:rPr lang="en-US" dirty="0"/>
              <a:t>I just wanted to let you know of this, and thank you for the great course!</a:t>
            </a:r>
          </a:p>
          <a:p>
            <a:endParaRPr lang="en-US" dirty="0"/>
          </a:p>
          <a:p>
            <a:r>
              <a:rPr lang="en-US" dirty="0"/>
              <a:t>Regards,</a:t>
            </a:r>
          </a:p>
          <a:p>
            <a:r>
              <a:rPr lang="en-US" dirty="0"/>
              <a:t>Arpit Agarwal</a:t>
            </a:r>
          </a:p>
          <a:p>
            <a:r>
              <a:rPr lang="en-US" dirty="0"/>
              <a:t>4th year Ph.D. student</a:t>
            </a:r>
          </a:p>
          <a:p>
            <a:r>
              <a:rPr lang="en-US" dirty="0"/>
              <a:t>Mario Trujillo's group</a:t>
            </a:r>
          </a:p>
        </p:txBody>
      </p:sp>
    </p:spTree>
    <p:extLst>
      <p:ext uri="{BB962C8B-B14F-4D97-AF65-F5344CB8AC3E}">
        <p14:creationId xmlns:p14="http://schemas.microsoft.com/office/powerpoint/2010/main" val="27012945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9ED70-82DC-4CDB-BC91-D662595A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Sooner than you know it, you’re expected to make a difference…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38B048-46F5-4936-95A4-3444FEFB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that guy, Amdahl, who graduated from here in 1953 and came up with a law? </a:t>
            </a:r>
          </a:p>
          <a:p>
            <a:endParaRPr lang="en-US" dirty="0"/>
          </a:p>
          <a:p>
            <a:r>
              <a:rPr lang="en-US" dirty="0"/>
              <a:t>Try to beat him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5C3B3-19FA-4C4B-86CA-9D94CDE8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00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B6F3AD-5D6C-4809-A5BB-68AFC4F2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pause this…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B7F1-36DF-40EC-B23C-D01FF706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D09713CF-B8A2-4C7D-BF92-EA2059CD103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[G. Wilson]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D09713CF-B8A2-4C7D-BF92-EA2059CD1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8260DCB-B866-41DA-B883-ED3CDA2694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72" y="913058"/>
            <a:ext cx="3930456" cy="55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45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Thank you.</a:t>
            </a:r>
          </a:p>
          <a:p>
            <a:pPr marL="0" indent="0" algn="ctr">
              <a:buNone/>
            </a:pPr>
            <a:r>
              <a:rPr lang="en-US" dirty="0"/>
              <a:t>Stay curious.</a:t>
            </a:r>
          </a:p>
          <a:p>
            <a:pPr marL="0" indent="0" algn="ctr">
              <a:buNone/>
            </a:pPr>
            <a:r>
              <a:rPr lang="en-US" dirty="0"/>
              <a:t>Best of </a:t>
            </a:r>
            <a:r>
              <a:rPr lang="en-US"/>
              <a:t>luck with </a:t>
            </a:r>
            <a:r>
              <a:rPr lang="en-US" dirty="0"/>
              <a:t>the journey ahead.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End of 759.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52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715" y="3983147"/>
            <a:ext cx="6391226" cy="823393"/>
          </a:xfrm>
        </p:spPr>
        <p:txBody>
          <a:bodyPr/>
          <a:lstStyle/>
          <a:p>
            <a:r>
              <a:rPr lang="en-US" dirty="0"/>
              <a:t>ME759 Final Project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25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16399</TotalTime>
  <Words>10283</Words>
  <Application>Microsoft Office PowerPoint</Application>
  <PresentationFormat>Widescreen</PresentationFormat>
  <Paragraphs>1457</Paragraphs>
  <Slides>83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cmmi10</vt:lpstr>
      <vt:lpstr>Consolas</vt:lpstr>
      <vt:lpstr>Corbel</vt:lpstr>
      <vt:lpstr>Courier New</vt:lpstr>
      <vt:lpstr>Helvetica</vt:lpstr>
      <vt:lpstr>Tahoma</vt:lpstr>
      <vt:lpstr>Times New Roman</vt:lpstr>
      <vt:lpstr>Wingdings</vt:lpstr>
      <vt:lpstr>Custom Design</vt:lpstr>
      <vt:lpstr>Main</vt:lpstr>
      <vt:lpstr>2_Custom Design</vt:lpstr>
      <vt:lpstr>1_Custom Design</vt:lpstr>
      <vt:lpstr>Clip</vt:lpstr>
      <vt:lpstr>ME759 High Performance Computing for Applications in Engineering  [Spring 2021] </vt:lpstr>
      <vt:lpstr>Cartoon of the day</vt:lpstr>
      <vt:lpstr>PowerPoint Presentation</vt:lpstr>
      <vt:lpstr>Before we get started…</vt:lpstr>
      <vt:lpstr>ME759: Final Exam related</vt:lpstr>
      <vt:lpstr>ME759: Final Exam related</vt:lpstr>
      <vt:lpstr>ME759: Final Exam related</vt:lpstr>
      <vt:lpstr>ME759: Final Exam related</vt:lpstr>
      <vt:lpstr>ME759 Final Project aspects</vt:lpstr>
      <vt:lpstr>Final Project Report</vt:lpstr>
      <vt:lpstr>Milestones and deliverables</vt:lpstr>
      <vt:lpstr>Your Final Project code</vt:lpstr>
      <vt:lpstr>MPI Collective Actions</vt:lpstr>
      <vt:lpstr>[New subtopic]Collective Actions: Operations</vt:lpstr>
      <vt:lpstr>Global Reduction Operations</vt:lpstr>
      <vt:lpstr>Example of Global Reduction</vt:lpstr>
      <vt:lpstr>Predefined Reduction Operations</vt:lpstr>
      <vt:lpstr>MPI_Reduce</vt:lpstr>
      <vt:lpstr>Reduce Operation</vt:lpstr>
      <vt:lpstr>Example, MPI_Reduce</vt:lpstr>
      <vt:lpstr>MPI_Reduce</vt:lpstr>
      <vt:lpstr>MPI Example: computing an integral (approximating π)</vt:lpstr>
      <vt:lpstr>MPI Example: computing an integral (approximating π)</vt:lpstr>
      <vt:lpstr>MPI Example: computing an integral (approximating π)</vt:lpstr>
      <vt:lpstr>MPI Example: computing an integral (approximating π)</vt:lpstr>
      <vt:lpstr>Program Output [uses 8 ranks to compute integral]</vt:lpstr>
      <vt:lpstr>MPI_Reduce, MPI_Allreduce</vt:lpstr>
      <vt:lpstr>MPI_Allreduce</vt:lpstr>
      <vt:lpstr>MPI_Allreduce</vt:lpstr>
      <vt:lpstr>Example, MPI_Allreduce</vt:lpstr>
      <vt:lpstr>MPI_Scan</vt:lpstr>
      <vt:lpstr>MPI_Scan</vt:lpstr>
      <vt:lpstr>MPI_Scan: Quick example</vt:lpstr>
      <vt:lpstr>Scan Operation [inclusive flavor of it; there’s also an exclusive flavor]</vt:lpstr>
      <vt:lpstr>MPI_Scan</vt:lpstr>
      <vt:lpstr>Example, MPI_Scan</vt:lpstr>
      <vt:lpstr>Example, MPI_Scan</vt:lpstr>
      <vt:lpstr>[short new sub-topic] User-Defined Operations</vt:lpstr>
      <vt:lpstr>User-Defined Operations</vt:lpstr>
      <vt:lpstr>Example, MPI_Op_create</vt:lpstr>
      <vt:lpstr>Example, user function for reducing more than one element</vt:lpstr>
      <vt:lpstr>thrust code typically much simpler</vt:lpstr>
      <vt:lpstr>MPI Derived Types [Describing Non-contiguous and Heterogeneous Data]</vt:lpstr>
      <vt:lpstr>The Relevant Question</vt:lpstr>
      <vt:lpstr>MPI Datatypes</vt:lpstr>
      <vt:lpstr>Typemaps</vt:lpstr>
      <vt:lpstr> Typemaps</vt:lpstr>
      <vt:lpstr>Extent</vt:lpstr>
      <vt:lpstr>Typemaps: Examples</vt:lpstr>
      <vt:lpstr>Type Signature</vt:lpstr>
      <vt:lpstr>Datatype Interrogators</vt:lpstr>
      <vt:lpstr>Committing Datatypes</vt:lpstr>
      <vt:lpstr>MPI_Type_free</vt:lpstr>
      <vt:lpstr>MPI Type-Definition Functions [“constructors”]</vt:lpstr>
      <vt:lpstr>MPI_Type_contiguous</vt:lpstr>
      <vt:lpstr>PowerPoint Presentation</vt:lpstr>
      <vt:lpstr>Motivation: MPI_Type_vector</vt:lpstr>
      <vt:lpstr>MPI_Type_vector: Example</vt:lpstr>
      <vt:lpstr>MPI_Type_vector</vt:lpstr>
      <vt:lpstr>MPI_Type_vector</vt:lpstr>
      <vt:lpstr>PowerPoint Presentation</vt:lpstr>
      <vt:lpstr>Output, Example</vt:lpstr>
      <vt:lpstr>Exercise: MPI_Type_vector</vt:lpstr>
      <vt:lpstr>Exercise: Typemap</vt:lpstr>
      <vt:lpstr>Exercise: MPI_Type_vector</vt:lpstr>
      <vt:lpstr>Outline, Parallel Computing w/ MPI</vt:lpstr>
      <vt:lpstr>MPI – We’re Scratching the Surface</vt:lpstr>
      <vt:lpstr>MPI: Textbooks, Further Reading…</vt:lpstr>
      <vt:lpstr>The PETSc Library [The message: Use libraries whenever possible]</vt:lpstr>
      <vt:lpstr>Structure of PETSc</vt:lpstr>
      <vt:lpstr>PETSc Numerical Components</vt:lpstr>
      <vt:lpstr>Flow Control for PDE Solution</vt:lpstr>
      <vt:lpstr>ME759 Wrap Up</vt:lpstr>
      <vt:lpstr>Course Objectives [brought up during first lecture]</vt:lpstr>
      <vt:lpstr>ME759: Opportunities for Efficiency Gains Discussed </vt:lpstr>
      <vt:lpstr>Skills I hope You Picked Up in ME759</vt:lpstr>
      <vt:lpstr>ME759: The take home message</vt:lpstr>
      <vt:lpstr>Quote of the day, first lecture</vt:lpstr>
      <vt:lpstr>Perhaps the most important thing: keep thinking &amp; exploring</vt:lpstr>
      <vt:lpstr>Email, April 2, 2019 [shown with permission]</vt:lpstr>
      <vt:lpstr>Sooner than you know it, you’re expected to make a difference…</vt:lpstr>
      <vt:lpstr>Let’s pause this…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724</cp:revision>
  <dcterms:created xsi:type="dcterms:W3CDTF">2018-05-16T17:28:20Z</dcterms:created>
  <dcterms:modified xsi:type="dcterms:W3CDTF">2021-03-30T01:48:30Z</dcterms:modified>
</cp:coreProperties>
</file>