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04" r:id="rId3"/>
    <p:sldMasterId id="2147483716" r:id="rId4"/>
    <p:sldMasterId id="2147483728" r:id="rId5"/>
  </p:sldMasterIdLst>
  <p:notesMasterIdLst>
    <p:notesMasterId r:id="rId52"/>
  </p:notesMasterIdLst>
  <p:handoutMasterIdLst>
    <p:handoutMasterId r:id="rId53"/>
  </p:handoutMasterIdLst>
  <p:sldIdLst>
    <p:sldId id="256" r:id="rId6"/>
    <p:sldId id="1382" r:id="rId7"/>
    <p:sldId id="1377" r:id="rId8"/>
    <p:sldId id="257" r:id="rId9"/>
    <p:sldId id="1257" r:id="rId10"/>
    <p:sldId id="1258" r:id="rId11"/>
    <p:sldId id="1259" r:id="rId12"/>
    <p:sldId id="1260" r:id="rId13"/>
    <p:sldId id="1261" r:id="rId14"/>
    <p:sldId id="1263" r:id="rId15"/>
    <p:sldId id="1264" r:id="rId16"/>
    <p:sldId id="1265" r:id="rId17"/>
    <p:sldId id="745" r:id="rId18"/>
    <p:sldId id="1270" r:id="rId19"/>
    <p:sldId id="1271" r:id="rId20"/>
    <p:sldId id="1272" r:id="rId21"/>
    <p:sldId id="1280" r:id="rId22"/>
    <p:sldId id="1277" r:id="rId23"/>
    <p:sldId id="1279" r:id="rId24"/>
    <p:sldId id="1278" r:id="rId25"/>
    <p:sldId id="631" r:id="rId26"/>
    <p:sldId id="633" r:id="rId27"/>
    <p:sldId id="1304" r:id="rId28"/>
    <p:sldId id="1283" r:id="rId29"/>
    <p:sldId id="1287" r:id="rId30"/>
    <p:sldId id="1288" r:id="rId31"/>
    <p:sldId id="627" r:id="rId32"/>
    <p:sldId id="742" r:id="rId33"/>
    <p:sldId id="1297" r:id="rId34"/>
    <p:sldId id="1289" r:id="rId35"/>
    <p:sldId id="1284" r:id="rId36"/>
    <p:sldId id="1316" r:id="rId37"/>
    <p:sldId id="746" r:id="rId38"/>
    <p:sldId id="1383" r:id="rId39"/>
    <p:sldId id="1298" r:id="rId40"/>
    <p:sldId id="1291" r:id="rId41"/>
    <p:sldId id="1273" r:id="rId42"/>
    <p:sldId id="1274" r:id="rId43"/>
    <p:sldId id="1275" r:id="rId44"/>
    <p:sldId id="1276" r:id="rId45"/>
    <p:sldId id="1299" r:id="rId46"/>
    <p:sldId id="1300" r:id="rId47"/>
    <p:sldId id="1285" r:id="rId48"/>
    <p:sldId id="1286" r:id="rId49"/>
    <p:sldId id="649" r:id="rId50"/>
    <p:sldId id="130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39" d="100"/>
          <a:sy n="139" d="100"/>
        </p:scale>
        <p:origin x="156" y="36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2/19/2021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tackoverflow.com/questions/15331009/when-to-use-volatile-with-shared-cuda-memory"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794A1-49E1-41E3-B0EF-9F7AAB030299}" type="slidenum">
              <a:rPr lang="en-US"/>
              <a:pPr/>
              <a:t>5</a:t>
            </a:fld>
            <a:endParaRPr lang="en-US"/>
          </a:p>
        </p:txBody>
      </p:sp>
      <p:sp>
        <p:nvSpPr>
          <p:cNvPr id="231426" name="Rectangle 2"/>
          <p:cNvSpPr>
            <a:spLocks noGrp="1" noRot="1" noChangeAspect="1" noChangeArrowheads="1" noTextEdit="1"/>
          </p:cNvSpPr>
          <p:nvPr>
            <p:ph type="sldImg"/>
          </p:nvPr>
        </p:nvSpPr>
        <p:spPr>
          <a:xfrm>
            <a:off x="2311400" y="525463"/>
            <a:ext cx="4672013" cy="2628900"/>
          </a:xfrm>
          <a:ln/>
        </p:spPr>
      </p:sp>
      <p:sp>
        <p:nvSpPr>
          <p:cNvPr id="231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1319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33978-C0A8-4362-BC32-0E6CB9054FB5}" type="slidenum">
              <a:rPr lang="en-US"/>
              <a:pPr/>
              <a:t>22</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sz="900" dirty="0"/>
          </a:p>
        </p:txBody>
      </p:sp>
    </p:spTree>
    <p:extLst>
      <p:ext uri="{BB962C8B-B14F-4D97-AF65-F5344CB8AC3E}">
        <p14:creationId xmlns:p14="http://schemas.microsoft.com/office/powerpoint/2010/main" val="803805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33978-C0A8-4362-BC32-0E6CB9054FB5}" type="slidenum">
              <a:rPr lang="en-US"/>
              <a:pPr/>
              <a:t>23</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sz="900" dirty="0"/>
          </a:p>
        </p:txBody>
      </p:sp>
    </p:spTree>
    <p:extLst>
      <p:ext uri="{BB962C8B-B14F-4D97-AF65-F5344CB8AC3E}">
        <p14:creationId xmlns:p14="http://schemas.microsoft.com/office/powerpoint/2010/main" val="2470951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also this: </a:t>
            </a:r>
            <a:r>
              <a:rPr lang="en-US" dirty="0">
                <a:hlinkClick r:id="rId3"/>
              </a:rPr>
              <a:t>https://stackoverflow.com/questions/15331009/when-to-use-volatile-with-shared-cuda-memory</a:t>
            </a:r>
            <a:endParaRPr lang="en-US" dirty="0"/>
          </a:p>
        </p:txBody>
      </p:sp>
      <p:sp>
        <p:nvSpPr>
          <p:cNvPr id="4" name="Slide Number Placeholder 3"/>
          <p:cNvSpPr>
            <a:spLocks noGrp="1"/>
          </p:cNvSpPr>
          <p:nvPr>
            <p:ph type="sldNum" sz="quarter" idx="5"/>
          </p:nvPr>
        </p:nvSpPr>
        <p:spPr/>
        <p:txBody>
          <a:bodyPr/>
          <a:lstStyle/>
          <a:p>
            <a:fld id="{FD610F1B-C815-4D63-837F-DE9BF80525A3}" type="slidenum">
              <a:rPr lang="en-US" smtClean="0"/>
              <a:t>28</a:t>
            </a:fld>
            <a:endParaRPr lang="en-US"/>
          </a:p>
        </p:txBody>
      </p:sp>
    </p:spTree>
    <p:extLst>
      <p:ext uri="{BB962C8B-B14F-4D97-AF65-F5344CB8AC3E}">
        <p14:creationId xmlns:p14="http://schemas.microsoft.com/office/powerpoint/2010/main" val="2744062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What is important about a cache line of 128 bytes?</a:t>
            </a:r>
          </a:p>
          <a:p>
            <a:pPr marL="171450" indent="-171450">
              <a:buFont typeface="Arial" panose="020B0604020202020204" pitchFamily="34" charset="0"/>
              <a:buChar char="•"/>
            </a:pPr>
            <a:r>
              <a:rPr lang="en-US" sz="900" dirty="0"/>
              <a:t>it</a:t>
            </a:r>
            <a:r>
              <a:rPr lang="en-US" sz="900" baseline="0" dirty="0"/>
              <a:t> </a:t>
            </a:r>
            <a:r>
              <a:rPr lang="en-US" sz="900" b="1" baseline="0" dirty="0"/>
              <a:t>maps</a:t>
            </a:r>
            <a:r>
              <a:rPr lang="en-US" sz="900" baseline="0" dirty="0"/>
              <a:t> well in a data transaction for an entire warp:  32 floats or 32 </a:t>
            </a:r>
            <a:r>
              <a:rPr lang="en-US" sz="900" baseline="0" dirty="0" err="1"/>
              <a:t>ints</a:t>
            </a:r>
            <a:endParaRPr lang="en-US" sz="900" baseline="0" dirty="0"/>
          </a:p>
          <a:p>
            <a:pPr marL="171450" indent="-171450">
              <a:buFont typeface="Arial" panose="020B0604020202020204" pitchFamily="34" charset="0"/>
              <a:buChar char="•"/>
            </a:pPr>
            <a:r>
              <a:rPr lang="en-US" sz="900" baseline="0" dirty="0"/>
              <a:t>in one operation services all threads in a warp</a:t>
            </a:r>
          </a:p>
          <a:p>
            <a:pPr marL="171450" indent="-171450">
              <a:buFont typeface="Arial" panose="020B0604020202020204" pitchFamily="34" charset="0"/>
              <a:buChar char="•"/>
            </a:pPr>
            <a:endParaRPr lang="en-US" sz="900" baseline="0" dirty="0"/>
          </a:p>
          <a:p>
            <a:pPr marL="0" indent="0">
              <a:buFont typeface="Arial" panose="020B0604020202020204" pitchFamily="34" charset="0"/>
              <a:buNone/>
            </a:pPr>
            <a:r>
              <a:rPr lang="en-US" sz="900" dirty="0"/>
              <a:t>You can determine at *compile* time (through flags: -</a:t>
            </a:r>
            <a:r>
              <a:rPr lang="en-US" sz="900" dirty="0" err="1"/>
              <a:t>dlcm</a:t>
            </a:r>
            <a:r>
              <a:rPr lang="en-US" sz="900" dirty="0"/>
              <a:t>=ca/cg) if you double cache [L1 &amp; L2] or only cache [L2 only]</a:t>
            </a:r>
          </a:p>
          <a:p>
            <a:pPr marL="171450" indent="-171450">
              <a:buFont typeface="Arial" panose="020B0604020202020204" pitchFamily="34" charset="0"/>
              <a:buChar char="•"/>
            </a:pPr>
            <a:r>
              <a:rPr lang="en-US" sz="900" dirty="0"/>
              <a:t>If [L1 &amp; L2], a memory access is serviced with a 128-byte memory transaction</a:t>
            </a:r>
          </a:p>
          <a:p>
            <a:pPr marL="171450" indent="-171450">
              <a:buFont typeface="Arial" panose="020B0604020202020204" pitchFamily="34" charset="0"/>
              <a:buChar char="•"/>
            </a:pPr>
            <a:r>
              <a:rPr lang="en-US" sz="900" dirty="0"/>
              <a:t>If [L2 only], a memory access is serviced with a 32-byte memory transaction</a:t>
            </a:r>
          </a:p>
          <a:p>
            <a:pPr marL="171450" indent="-171450">
              <a:buFont typeface="Arial" panose="020B0604020202020204" pitchFamily="34" charset="0"/>
              <a:buChar char="•"/>
            </a:pPr>
            <a:r>
              <a:rPr lang="en-US" sz="900" dirty="0"/>
              <a:t>This can reduce over-fetch in the case of scattered memory accesses</a:t>
            </a:r>
          </a:p>
          <a:p>
            <a:pPr marL="171450" indent="-171450">
              <a:buFont typeface="Arial" panose="020B0604020202020204" pitchFamily="34" charset="0"/>
              <a:buChar char="•"/>
            </a:pPr>
            <a:r>
              <a:rPr lang="en-US" sz="900" dirty="0"/>
              <a:t>Good for irregular pattern access (sparse linear algebra)</a:t>
            </a:r>
          </a:p>
        </p:txBody>
      </p:sp>
      <p:sp>
        <p:nvSpPr>
          <p:cNvPr id="4" name="Slide Number Placeholder 3"/>
          <p:cNvSpPr>
            <a:spLocks noGrp="1"/>
          </p:cNvSpPr>
          <p:nvPr>
            <p:ph type="sldNum" sz="quarter" idx="10"/>
          </p:nvPr>
        </p:nvSpPr>
        <p:spPr/>
        <p:txBody>
          <a:bodyPr/>
          <a:lstStyle/>
          <a:p>
            <a:fld id="{ACA57CD3-0AAD-47D4-AA49-9D7CA2CEB419}" type="slidenum">
              <a:rPr lang="en-US" smtClean="0"/>
              <a:pPr/>
              <a:t>36</a:t>
            </a:fld>
            <a:endParaRPr lang="en-US"/>
          </a:p>
        </p:txBody>
      </p:sp>
    </p:spTree>
    <p:extLst>
      <p:ext uri="{BB962C8B-B14F-4D97-AF65-F5344CB8AC3E}">
        <p14:creationId xmlns:p14="http://schemas.microsoft.com/office/powerpoint/2010/main" val="597712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We discuss the 1</a:t>
            </a:r>
            <a:r>
              <a:rPr lang="en-US" sz="900" baseline="30000" dirty="0"/>
              <a:t>st</a:t>
            </a:r>
            <a:r>
              <a:rPr lang="en-US" sz="900" dirty="0"/>
              <a:t> one:</a:t>
            </a:r>
          </a:p>
          <a:p>
            <a:pPr marL="171450" indent="-171450">
              <a:buFont typeface="Arial" panose="020B0604020202020204" pitchFamily="34" charset="0"/>
              <a:buChar char="•"/>
            </a:pPr>
            <a:r>
              <a:rPr lang="en-US" sz="900" dirty="0"/>
              <a:t>scheduling is important here</a:t>
            </a:r>
            <a:br>
              <a:rPr lang="en-US" sz="900" dirty="0"/>
            </a:br>
            <a:endParaRPr lang="en-US" sz="900" dirty="0"/>
          </a:p>
          <a:p>
            <a:r>
              <a:rPr lang="en-US" sz="900" dirty="0"/>
              <a:t>We do not discuss</a:t>
            </a:r>
            <a:r>
              <a:rPr lang="en-US" sz="900" baseline="0" dirty="0"/>
              <a:t> the 2</a:t>
            </a:r>
            <a:r>
              <a:rPr lang="en-US" sz="900" baseline="30000" dirty="0"/>
              <a:t>nd</a:t>
            </a:r>
            <a:r>
              <a:rPr lang="en-US" sz="900" baseline="0" dirty="0"/>
              <a:t> one:</a:t>
            </a:r>
            <a:endParaRPr lang="en-US" sz="900" dirty="0"/>
          </a:p>
          <a:p>
            <a:pPr marL="171450" indent="-171450">
              <a:buFont typeface="Arial" panose="020B0604020202020204" pitchFamily="34" charset="0"/>
              <a:buChar char="•"/>
            </a:pPr>
            <a:r>
              <a:rPr lang="en-US" sz="900" dirty="0"/>
              <a:t>physical layout of the memory banks</a:t>
            </a:r>
            <a:r>
              <a:rPr lang="en-US" sz="900" baseline="0" dirty="0"/>
              <a:t> used for L1 cache / </a:t>
            </a:r>
            <a:r>
              <a:rPr lang="en-US" sz="900" baseline="0" dirty="0" err="1"/>
              <a:t>ShMem</a:t>
            </a:r>
            <a:endParaRPr lang="en-US" sz="900" baseline="0" dirty="0"/>
          </a:p>
          <a:p>
            <a:pPr marL="171450" indent="-171450">
              <a:buFont typeface="Arial" panose="020B0604020202020204" pitchFamily="34" charset="0"/>
              <a:buChar char="•"/>
            </a:pPr>
            <a:r>
              <a:rPr lang="en-US" sz="900" baseline="0" dirty="0"/>
              <a:t>bank conflicts</a:t>
            </a:r>
            <a:endParaRPr lang="en-US" sz="900"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37</a:t>
            </a:fld>
            <a:endParaRPr lang="en-US"/>
          </a:p>
        </p:txBody>
      </p:sp>
    </p:spTree>
    <p:extLst>
      <p:ext uri="{BB962C8B-B14F-4D97-AF65-F5344CB8AC3E}">
        <p14:creationId xmlns:p14="http://schemas.microsoft.com/office/powerpoint/2010/main" val="3857480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BBB97-749C-4245-8061-B156C9257047}" type="slidenum">
              <a:rPr lang="en-US"/>
              <a:pPr/>
              <a:t>39</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r>
              <a:rPr lang="en-US" sz="900" dirty="0"/>
              <a:t>Recall:  most programs are </a:t>
            </a:r>
            <a:r>
              <a:rPr lang="en-US" sz="900" b="1" dirty="0"/>
              <a:t>memory-bound</a:t>
            </a:r>
            <a:r>
              <a:rPr lang="en-US" sz="900" dirty="0"/>
              <a:t>,  flops are cheap</a:t>
            </a:r>
          </a:p>
          <a:p>
            <a:pPr marL="171450" indent="-171450">
              <a:buFont typeface="Arial" panose="020B0604020202020204" pitchFamily="34" charset="0"/>
              <a:buChar char="•"/>
            </a:pPr>
            <a:r>
              <a:rPr lang="en-US" sz="900" dirty="0"/>
              <a:t>Memory transactions are playing key role in the performance of your code.</a:t>
            </a:r>
            <a:br>
              <a:rPr lang="en-US" sz="900" dirty="0"/>
            </a:br>
            <a:r>
              <a:rPr lang="en-US" sz="900" dirty="0"/>
              <a:t>Getting maximum memory throughput requires you to follow certain access pattern rules.</a:t>
            </a:r>
          </a:p>
          <a:p>
            <a:endParaRPr lang="en-US" sz="900" dirty="0"/>
          </a:p>
          <a:p>
            <a:r>
              <a:rPr lang="en-US" sz="900" b="1" dirty="0"/>
              <a:t>Data “divergence”</a:t>
            </a:r>
            <a:r>
              <a:rPr lang="en-US" sz="900" dirty="0"/>
              <a:t>:   concept similar to thread divergence</a:t>
            </a:r>
          </a:p>
          <a:p>
            <a:pPr marL="171450" indent="-171450">
              <a:buFont typeface="Arial" panose="020B0604020202020204" pitchFamily="34" charset="0"/>
              <a:buChar char="•"/>
            </a:pPr>
            <a:r>
              <a:rPr lang="en-US" sz="900" dirty="0"/>
              <a:t>hardware is optimized for so-called coalesced memory transactions (accessing contiguous blocks of global memory)</a:t>
            </a:r>
          </a:p>
          <a:p>
            <a:pPr marL="171450" indent="-171450">
              <a:buFont typeface="Arial" panose="020B0604020202020204" pitchFamily="34" charset="0"/>
              <a:buChar char="•"/>
            </a:pPr>
            <a:r>
              <a:rPr lang="en-US" sz="900" dirty="0"/>
              <a:t>divergence: neighboring threads access memory locations physically</a:t>
            </a:r>
            <a:r>
              <a:rPr lang="en-US" sz="900" baseline="0" dirty="0"/>
              <a:t> far from each other</a:t>
            </a:r>
            <a:endParaRPr lang="en-US" sz="900" dirty="0"/>
          </a:p>
          <a:p>
            <a:pPr defTabSz="914266">
              <a:defRPr/>
            </a:pPr>
            <a:endParaRPr lang="en-US" sz="900" dirty="0"/>
          </a:p>
          <a:p>
            <a:endParaRPr lang="en-US" sz="900" dirty="0"/>
          </a:p>
        </p:txBody>
      </p:sp>
    </p:spTree>
    <p:extLst>
      <p:ext uri="{BB962C8B-B14F-4D97-AF65-F5344CB8AC3E}">
        <p14:creationId xmlns:p14="http://schemas.microsoft.com/office/powerpoint/2010/main" val="3150347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7F2F9-6797-469F-8C15-EB54F3FE2F71}" type="slidenum">
              <a:rPr lang="en-US"/>
              <a:pPr/>
              <a:t>40</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046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7F2F9-6797-469F-8C15-EB54F3FE2F71}" type="slidenum">
              <a:rPr lang="en-US"/>
              <a:pPr/>
              <a:t>41</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910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2F8C3-5720-4FEE-B890-AC3BABD357AF}" type="slidenum">
              <a:rPr lang="en-US"/>
              <a:pPr/>
              <a:t>6</a:t>
            </a:fld>
            <a:endParaRPr lang="en-US"/>
          </a:p>
        </p:txBody>
      </p:sp>
      <p:sp>
        <p:nvSpPr>
          <p:cNvPr id="227330" name="Rectangle 2"/>
          <p:cNvSpPr>
            <a:spLocks noGrp="1" noRot="1" noChangeAspect="1" noChangeArrowheads="1" noTextEdit="1"/>
          </p:cNvSpPr>
          <p:nvPr>
            <p:ph type="sldImg"/>
          </p:nvPr>
        </p:nvSpPr>
        <p:spPr>
          <a:xfrm>
            <a:off x="2311400" y="525463"/>
            <a:ext cx="4672013" cy="2628900"/>
          </a:xfrm>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9294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10F1B-C815-4D63-837F-DE9BF80525A3}" type="slidenum">
              <a:rPr lang="en-US" smtClean="0"/>
              <a:t>7</a:t>
            </a:fld>
            <a:endParaRPr lang="en-US"/>
          </a:p>
        </p:txBody>
      </p:sp>
    </p:spTree>
    <p:extLst>
      <p:ext uri="{BB962C8B-B14F-4D97-AF65-F5344CB8AC3E}">
        <p14:creationId xmlns:p14="http://schemas.microsoft.com/office/powerpoint/2010/main" val="1525901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10F1B-C815-4D63-837F-DE9BF80525A3}" type="slidenum">
              <a:rPr lang="en-US" smtClean="0"/>
              <a:t>8</a:t>
            </a:fld>
            <a:endParaRPr lang="en-US"/>
          </a:p>
        </p:txBody>
      </p:sp>
    </p:spTree>
    <p:extLst>
      <p:ext uri="{BB962C8B-B14F-4D97-AF65-F5344CB8AC3E}">
        <p14:creationId xmlns:p14="http://schemas.microsoft.com/office/powerpoint/2010/main" val="218577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47A1E-BD1B-44A0-A303-03A9BA915DCF}" type="slidenum">
              <a:rPr lang="en-US"/>
              <a:pPr/>
              <a:t>9</a:t>
            </a:fld>
            <a:endParaRPr lang="en-US"/>
          </a:p>
        </p:txBody>
      </p:sp>
      <p:sp>
        <p:nvSpPr>
          <p:cNvPr id="235522" name="Rectangle 2"/>
          <p:cNvSpPr>
            <a:spLocks noGrp="1" noRot="1" noChangeAspect="1" noChangeArrowheads="1" noTextEdit="1"/>
          </p:cNvSpPr>
          <p:nvPr>
            <p:ph type="sldImg"/>
          </p:nvPr>
        </p:nvSpPr>
        <p:spPr>
          <a:xfrm>
            <a:off x="2311400" y="525463"/>
            <a:ext cx="4672013" cy="2628900"/>
          </a:xfrm>
          <a:ln/>
        </p:spPr>
      </p:sp>
      <p:sp>
        <p:nvSpPr>
          <p:cNvPr id="235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7077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3235C3-3CB1-463E-9B05-D6255F89D141}" type="slidenum">
              <a:rPr lang="en-US"/>
              <a:pPr/>
              <a:t>10</a:t>
            </a:fld>
            <a:endParaRPr lang="en-US"/>
          </a:p>
        </p:txBody>
      </p:sp>
      <p:sp>
        <p:nvSpPr>
          <p:cNvPr id="237570" name="Rectangle 2"/>
          <p:cNvSpPr>
            <a:spLocks noGrp="1" noRot="1" noChangeAspect="1" noChangeArrowheads="1" noTextEdit="1"/>
          </p:cNvSpPr>
          <p:nvPr>
            <p:ph type="sldImg"/>
          </p:nvPr>
        </p:nvSpPr>
        <p:spPr>
          <a:xfrm>
            <a:off x="2311400" y="525463"/>
            <a:ext cx="4672013" cy="2628900"/>
          </a:xfrm>
          <a:ln/>
        </p:spPr>
      </p:sp>
      <p:sp>
        <p:nvSpPr>
          <p:cNvPr id="237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3798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324352-4FC2-4B8B-B855-FEDFE97AF5E2}" type="slidenum">
              <a:rPr lang="en-US"/>
              <a:pPr/>
              <a:t>11</a:t>
            </a:fld>
            <a:endParaRPr lang="en-US"/>
          </a:p>
        </p:txBody>
      </p:sp>
      <p:sp>
        <p:nvSpPr>
          <p:cNvPr id="241666" name="Rectangle 2"/>
          <p:cNvSpPr>
            <a:spLocks noGrp="1" noRot="1" noChangeAspect="1" noChangeArrowheads="1" noTextEdit="1"/>
          </p:cNvSpPr>
          <p:nvPr>
            <p:ph type="sldImg"/>
          </p:nvPr>
        </p:nvSpPr>
        <p:spPr>
          <a:xfrm>
            <a:off x="2311400" y="525463"/>
            <a:ext cx="4672013" cy="2628900"/>
          </a:xfrm>
          <a:ln/>
        </p:spPr>
      </p:sp>
      <p:sp>
        <p:nvSpPr>
          <p:cNvPr id="241667" name="Rectangle 3"/>
          <p:cNvSpPr>
            <a:spLocks noGrp="1" noChangeArrowheads="1"/>
          </p:cNvSpPr>
          <p:nvPr>
            <p:ph type="body" idx="1"/>
          </p:nvPr>
        </p:nvSpPr>
        <p:spPr/>
        <p:txBody>
          <a:bodyPr/>
          <a:lstStyle/>
          <a:p>
            <a:r>
              <a:rPr lang="en-US"/>
              <a:t>What is “</a:t>
            </a:r>
            <a:r>
              <a:rPr lang="en-US" sz="900"/>
              <a:t>cache line effects”?</a:t>
            </a:r>
          </a:p>
        </p:txBody>
      </p:sp>
    </p:spTree>
    <p:extLst>
      <p:ext uri="{BB962C8B-B14F-4D97-AF65-F5344CB8AC3E}">
        <p14:creationId xmlns:p14="http://schemas.microsoft.com/office/powerpoint/2010/main" val="1270097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4FBD3-B6A6-4DEA-A2FA-CD597BEB2782}" type="slidenum">
              <a:rPr lang="en-US"/>
              <a:pPr/>
              <a:t>12</a:t>
            </a:fld>
            <a:endParaRPr lang="en-US"/>
          </a:p>
        </p:txBody>
      </p:sp>
      <p:sp>
        <p:nvSpPr>
          <p:cNvPr id="243714" name="Rectangle 2"/>
          <p:cNvSpPr>
            <a:spLocks noGrp="1" noRot="1" noChangeAspect="1" noChangeArrowheads="1" noTextEdit="1"/>
          </p:cNvSpPr>
          <p:nvPr>
            <p:ph type="sldImg"/>
          </p:nvPr>
        </p:nvSpPr>
        <p:spPr>
          <a:xfrm>
            <a:off x="2311400" y="525463"/>
            <a:ext cx="4672013" cy="2628900"/>
          </a:xfrm>
          <a:ln/>
        </p:spPr>
      </p:sp>
      <p:sp>
        <p:nvSpPr>
          <p:cNvPr id="243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8166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33978-C0A8-4362-BC32-0E6CB9054FB5}" type="slidenum">
              <a:rPr lang="en-US"/>
              <a:pPr/>
              <a:t>21</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sz="900" dirty="0"/>
          </a:p>
        </p:txBody>
      </p:sp>
    </p:spTree>
    <p:extLst>
      <p:ext uri="{BB962C8B-B14F-4D97-AF65-F5344CB8AC3E}">
        <p14:creationId xmlns:p14="http://schemas.microsoft.com/office/powerpoint/2010/main" val="335253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993267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552535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922970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2536105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9367341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0707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7760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733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2507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6106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28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9633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2866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935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979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32632956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792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7099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4900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9701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313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8143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576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2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1024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48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8077892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5196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550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208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7854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8884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3890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4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190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1910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3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pn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3.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1.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4.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image" Target="../media/image1.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5.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 id="2147483741" r:id="rId26"/>
    <p:sldLayoutId id="2147483742" r:id="rId27"/>
    <p:sldLayoutId id="2147483743" r:id="rId28"/>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1098180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64971969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1998328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n.wikipedia.org/wiki/Memory_ordering" TargetMode="Externa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ocs.nvidia.com/cuda/cuda-c-programming-guide/index.html"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docs.nvidia.com/cuda/pdf/CUDA_C_Programming_Guide.pdf" TargetMode="Externa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forums.developer.nvidia.com/t/if-else-warp-divergence-warp-divergence/2155/13"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2021]</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12</a:t>
            </a:r>
          </a:p>
          <a:p>
            <a:r>
              <a:rPr lang="en-US" dirty="0"/>
              <a:t>02/19/2021</a:t>
            </a:r>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2021</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sz="3500"/>
              <a:t>Data types and bank conflicts</a:t>
            </a:r>
          </a:p>
        </p:txBody>
      </p:sp>
      <p:sp>
        <p:nvSpPr>
          <p:cNvPr id="236547" name="Rectangle 3"/>
          <p:cNvSpPr>
            <a:spLocks noGrp="1" noChangeArrowheads="1"/>
          </p:cNvSpPr>
          <p:nvPr>
            <p:ph type="body" idx="4294967295"/>
          </p:nvPr>
        </p:nvSpPr>
        <p:spPr>
          <a:xfrm>
            <a:off x="0" y="1371600"/>
            <a:ext cx="6400800" cy="4953000"/>
          </a:xfrm>
        </p:spPr>
        <p:txBody>
          <a:bodyPr/>
          <a:lstStyle/>
          <a:p>
            <a:pPr marL="457200" indent="-457200"/>
            <a:r>
              <a:rPr lang="en-US" sz="2000" dirty="0"/>
              <a:t>No conflicts if </a:t>
            </a:r>
            <a:r>
              <a:rPr lang="en-US" sz="2000" dirty="0" err="1">
                <a:solidFill>
                  <a:srgbClr val="0070C0"/>
                </a:solidFill>
                <a:latin typeface="Consolas" pitchFamily="49" charset="0"/>
                <a:cs typeface="Consolas" pitchFamily="49" charset="0"/>
              </a:rPr>
              <a:t>shrd</a:t>
            </a:r>
            <a:r>
              <a:rPr lang="en-US" sz="2000" dirty="0"/>
              <a:t> is a 32-bit data type:</a:t>
            </a:r>
          </a:p>
          <a:p>
            <a:pPr marL="457200" indent="-457200">
              <a:buNone/>
            </a:pPr>
            <a:br>
              <a:rPr lang="en-US" sz="2000" dirty="0"/>
            </a:br>
            <a:r>
              <a:rPr lang="en-US" sz="1600" dirty="0">
                <a:latin typeface="Consolas" pitchFamily="49" charset="0"/>
                <a:cs typeface="Consolas" pitchFamily="49" charset="0"/>
              </a:rPr>
              <a:t>foo =</a:t>
            </a:r>
            <a:r>
              <a:rPr lang="en-US" sz="1600" dirty="0">
                <a:solidFill>
                  <a:schemeClr val="tx2"/>
                </a:solidFill>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shrd</a:t>
            </a:r>
            <a:r>
              <a:rPr lang="en-US" sz="1600" dirty="0">
                <a:solidFill>
                  <a:schemeClr val="tx2"/>
                </a:solidFill>
                <a:latin typeface="Consolas" pitchFamily="49" charset="0"/>
                <a:cs typeface="Consolas" pitchFamily="49" charset="0"/>
              </a:rPr>
              <a:t>[</a:t>
            </a:r>
            <a:r>
              <a:rPr lang="en-US" sz="1600" dirty="0" err="1">
                <a:latin typeface="Consolas" pitchFamily="49" charset="0"/>
                <a:cs typeface="Consolas" pitchFamily="49" charset="0"/>
              </a:rPr>
              <a:t>baseIndex</a:t>
            </a:r>
            <a:r>
              <a:rPr lang="en-US" sz="1600" dirty="0">
                <a:latin typeface="Consolas" pitchFamily="49" charset="0"/>
                <a:cs typeface="Consolas" pitchFamily="49" charset="0"/>
              </a:rPr>
              <a:t> + </a:t>
            </a:r>
            <a:r>
              <a:rPr lang="en-US" sz="1600" dirty="0" err="1">
                <a:latin typeface="Consolas" pitchFamily="49" charset="0"/>
                <a:cs typeface="Consolas" pitchFamily="49" charset="0"/>
              </a:rPr>
              <a:t>threadIdx.x</a:t>
            </a:r>
            <a:r>
              <a:rPr lang="en-US" sz="1600" dirty="0">
                <a:solidFill>
                  <a:schemeClr val="tx2"/>
                </a:solidFill>
                <a:latin typeface="Consolas" pitchFamily="49" charset="0"/>
                <a:cs typeface="Consolas" pitchFamily="49" charset="0"/>
              </a:rPr>
              <a:t>]</a:t>
            </a:r>
          </a:p>
          <a:p>
            <a:pPr marL="457200" indent="-457200"/>
            <a:endParaRPr lang="en-US" sz="2000" dirty="0"/>
          </a:p>
          <a:p>
            <a:pPr marL="457200" indent="-457200"/>
            <a:r>
              <a:rPr lang="en-US" sz="2000" dirty="0"/>
              <a:t>Also if accessing one byte-per-thread, no conflict since *different* bytes of the same word are accessed</a:t>
            </a:r>
          </a:p>
          <a:p>
            <a:pPr marL="974725" lvl="1" indent="-403225"/>
            <a:r>
              <a:rPr lang="en-US" sz="1800" dirty="0"/>
              <a:t>No conflicts:</a:t>
            </a:r>
          </a:p>
          <a:p>
            <a:pPr marL="974725" lvl="1" indent="-403225">
              <a:buNone/>
            </a:pPr>
            <a:r>
              <a:rPr lang="en-US" sz="1600" dirty="0">
                <a:latin typeface="Consolas" pitchFamily="49" charset="0"/>
                <a:cs typeface="Consolas" pitchFamily="49" charset="0"/>
              </a:rPr>
              <a:t>extern __shared__ </a:t>
            </a:r>
            <a:r>
              <a:rPr lang="en-US" sz="1600" b="1" dirty="0">
                <a:solidFill>
                  <a:srgbClr val="C00000"/>
                </a:solidFill>
                <a:latin typeface="Consolas" pitchFamily="49" charset="0"/>
                <a:cs typeface="Consolas" pitchFamily="49" charset="0"/>
              </a:rPr>
              <a:t>char</a:t>
            </a:r>
            <a:r>
              <a:rPr lang="en-US" sz="1600" dirty="0">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shrd</a:t>
            </a:r>
            <a:r>
              <a:rPr lang="en-US" sz="1600" dirty="0">
                <a:latin typeface="Consolas" pitchFamily="49" charset="0"/>
                <a:cs typeface="Consolas" pitchFamily="49" charset="0"/>
              </a:rPr>
              <a:t>[];</a:t>
            </a:r>
          </a:p>
          <a:p>
            <a:pPr marL="974725" lvl="1" indent="-403225">
              <a:buNone/>
            </a:pPr>
            <a:r>
              <a:rPr lang="en-US" sz="1600" dirty="0">
                <a:latin typeface="Consolas" pitchFamily="49" charset="0"/>
                <a:cs typeface="Consolas" pitchFamily="49" charset="0"/>
              </a:rPr>
              <a:t>foo = </a:t>
            </a:r>
            <a:r>
              <a:rPr lang="en-US" sz="1600" dirty="0" err="1">
                <a:solidFill>
                  <a:srgbClr val="0070C0"/>
                </a:solidFill>
                <a:latin typeface="Consolas" pitchFamily="49" charset="0"/>
                <a:cs typeface="Consolas" pitchFamily="49" charset="0"/>
              </a:rPr>
              <a:t>shrd</a:t>
            </a:r>
            <a:r>
              <a:rPr lang="en-US" sz="1600" dirty="0">
                <a:latin typeface="Consolas" pitchFamily="49" charset="0"/>
                <a:cs typeface="Consolas" pitchFamily="49" charset="0"/>
              </a:rPr>
              <a:t>[</a:t>
            </a:r>
            <a:r>
              <a:rPr lang="en-US" sz="1600" dirty="0" err="1">
                <a:latin typeface="Consolas" pitchFamily="49" charset="0"/>
                <a:cs typeface="Consolas" pitchFamily="49" charset="0"/>
              </a:rPr>
              <a:t>baseIndex</a:t>
            </a:r>
            <a:r>
              <a:rPr lang="en-US" sz="1600" dirty="0">
                <a:latin typeface="Consolas" pitchFamily="49" charset="0"/>
                <a:cs typeface="Consolas" pitchFamily="49" charset="0"/>
              </a:rPr>
              <a:t> + </a:t>
            </a:r>
            <a:r>
              <a:rPr lang="en-US" sz="1600" dirty="0" err="1">
                <a:latin typeface="Consolas" pitchFamily="49" charset="0"/>
                <a:cs typeface="Consolas" pitchFamily="49" charset="0"/>
              </a:rPr>
              <a:t>threadIdx.x</a:t>
            </a:r>
            <a:r>
              <a:rPr lang="en-US" sz="1600" dirty="0">
                <a:latin typeface="Consolas" pitchFamily="49" charset="0"/>
                <a:cs typeface="Consolas" pitchFamily="49" charset="0"/>
              </a:rPr>
              <a:t>];</a:t>
            </a:r>
            <a:br>
              <a:rPr lang="en-US" sz="1600" dirty="0">
                <a:latin typeface="Consolas" pitchFamily="49" charset="0"/>
                <a:cs typeface="Consolas" pitchFamily="49" charset="0"/>
              </a:rPr>
            </a:br>
            <a:endParaRPr lang="en-US" sz="1600" dirty="0">
              <a:latin typeface="Consolas" pitchFamily="49" charset="0"/>
              <a:cs typeface="Consolas" pitchFamily="49" charset="0"/>
            </a:endParaRPr>
          </a:p>
          <a:p>
            <a:pPr marL="974725" lvl="1" indent="-403225"/>
            <a:endParaRPr lang="en-US" sz="1800" dirty="0"/>
          </a:p>
          <a:p>
            <a:pPr marL="974725" lvl="1" indent="-403225"/>
            <a:r>
              <a:rPr lang="en-US" sz="1800" dirty="0"/>
              <a:t>No conflicts:</a:t>
            </a:r>
          </a:p>
          <a:p>
            <a:pPr marL="974725" lvl="1" indent="-403225">
              <a:buNone/>
            </a:pPr>
            <a:r>
              <a:rPr lang="en-US" sz="1600" dirty="0">
                <a:latin typeface="Consolas" pitchFamily="49" charset="0"/>
                <a:cs typeface="Consolas" pitchFamily="49" charset="0"/>
              </a:rPr>
              <a:t>extern __shared__ </a:t>
            </a:r>
            <a:r>
              <a:rPr lang="en-US" sz="1600" b="1" dirty="0">
                <a:solidFill>
                  <a:srgbClr val="C00000"/>
                </a:solidFill>
                <a:latin typeface="Consolas" pitchFamily="49" charset="0"/>
                <a:cs typeface="Consolas" pitchFamily="49" charset="0"/>
              </a:rPr>
              <a:t>short</a:t>
            </a:r>
            <a:r>
              <a:rPr lang="en-US" sz="1600" dirty="0">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shrd</a:t>
            </a:r>
            <a:r>
              <a:rPr lang="en-US" sz="1600" dirty="0">
                <a:latin typeface="Consolas" pitchFamily="49" charset="0"/>
                <a:cs typeface="Consolas" pitchFamily="49" charset="0"/>
              </a:rPr>
              <a:t>[];</a:t>
            </a:r>
          </a:p>
          <a:p>
            <a:pPr marL="974725" lvl="1" indent="-403225">
              <a:buNone/>
            </a:pPr>
            <a:r>
              <a:rPr lang="en-US" sz="1600" dirty="0">
                <a:latin typeface="Consolas" pitchFamily="49" charset="0"/>
                <a:cs typeface="Consolas" pitchFamily="49" charset="0"/>
              </a:rPr>
              <a:t>foo = </a:t>
            </a:r>
            <a:r>
              <a:rPr lang="en-US" sz="1600" dirty="0" err="1">
                <a:solidFill>
                  <a:srgbClr val="0070C0"/>
                </a:solidFill>
                <a:latin typeface="Consolas" pitchFamily="49" charset="0"/>
                <a:cs typeface="Consolas" pitchFamily="49" charset="0"/>
              </a:rPr>
              <a:t>shrd</a:t>
            </a:r>
            <a:r>
              <a:rPr lang="en-US" sz="1600" dirty="0">
                <a:latin typeface="Consolas" pitchFamily="49" charset="0"/>
                <a:cs typeface="Consolas" pitchFamily="49" charset="0"/>
              </a:rPr>
              <a:t>[</a:t>
            </a:r>
            <a:r>
              <a:rPr lang="en-US" sz="1600" dirty="0" err="1">
                <a:latin typeface="Consolas" pitchFamily="49" charset="0"/>
                <a:cs typeface="Consolas" pitchFamily="49" charset="0"/>
              </a:rPr>
              <a:t>baseIndex</a:t>
            </a:r>
            <a:r>
              <a:rPr lang="en-US" sz="1600" dirty="0">
                <a:latin typeface="Consolas" pitchFamily="49" charset="0"/>
                <a:cs typeface="Consolas" pitchFamily="49" charset="0"/>
              </a:rPr>
              <a:t> + </a:t>
            </a:r>
            <a:r>
              <a:rPr lang="en-US" sz="1600" dirty="0" err="1">
                <a:latin typeface="Consolas" pitchFamily="49" charset="0"/>
                <a:cs typeface="Consolas" pitchFamily="49" charset="0"/>
              </a:rPr>
              <a:t>threadIdx.x</a:t>
            </a:r>
            <a:r>
              <a:rPr lang="en-US" sz="1600" dirty="0">
                <a:latin typeface="Consolas" pitchFamily="49" charset="0"/>
                <a:cs typeface="Consolas" pitchFamily="49" charset="0"/>
              </a:rPr>
              <a:t>];</a:t>
            </a:r>
          </a:p>
          <a:p>
            <a:pPr marL="974725" lvl="1" indent="-403225">
              <a:buNone/>
            </a:pPr>
            <a:endParaRPr lang="en-US" sz="1600" dirty="0">
              <a:latin typeface="Consolas" pitchFamily="49" charset="0"/>
              <a:cs typeface="Consolas" pitchFamily="49" charset="0"/>
            </a:endParaRPr>
          </a:p>
          <a:p>
            <a:pPr marL="457200" lvl="1" indent="-457200">
              <a:buClr>
                <a:schemeClr val="tx2"/>
              </a:buClr>
            </a:pPr>
            <a:endParaRPr lang="en-US" dirty="0"/>
          </a:p>
        </p:txBody>
      </p:sp>
      <p:sp>
        <p:nvSpPr>
          <p:cNvPr id="236548" name="Line 4"/>
          <p:cNvSpPr>
            <a:spLocks noChangeShapeType="1"/>
          </p:cNvSpPr>
          <p:nvPr/>
        </p:nvSpPr>
        <p:spPr bwMode="auto">
          <a:xfrm>
            <a:off x="8382000" y="4343400"/>
            <a:ext cx="2286000" cy="0"/>
          </a:xfrm>
          <a:prstGeom prst="line">
            <a:avLst/>
          </a:prstGeom>
          <a:noFill/>
          <a:ln w="9525">
            <a:solidFill>
              <a:schemeClr val="tx1"/>
            </a:solidFill>
            <a:prstDash val="dash"/>
            <a:round/>
            <a:headEnd/>
            <a:tailEnd/>
          </a:ln>
          <a:effectLst/>
        </p:spPr>
        <p:txBody>
          <a:bodyPr/>
          <a:lstStyle/>
          <a:p>
            <a:endParaRPr lang="en-US"/>
          </a:p>
        </p:txBody>
      </p:sp>
      <p:grpSp>
        <p:nvGrpSpPr>
          <p:cNvPr id="236549" name="Group 5"/>
          <p:cNvGrpSpPr>
            <a:grpSpLocks/>
          </p:cNvGrpSpPr>
          <p:nvPr/>
        </p:nvGrpSpPr>
        <p:grpSpPr bwMode="auto">
          <a:xfrm>
            <a:off x="8458200" y="1981200"/>
            <a:ext cx="1981200" cy="2057400"/>
            <a:chOff x="4320" y="1392"/>
            <a:chExt cx="1248" cy="1296"/>
          </a:xfrm>
        </p:grpSpPr>
        <p:grpSp>
          <p:nvGrpSpPr>
            <p:cNvPr id="236550" name="Group 6"/>
            <p:cNvGrpSpPr>
              <a:grpSpLocks/>
            </p:cNvGrpSpPr>
            <p:nvPr/>
          </p:nvGrpSpPr>
          <p:grpSpPr bwMode="auto">
            <a:xfrm>
              <a:off x="5152" y="1392"/>
              <a:ext cx="416" cy="1296"/>
              <a:chOff x="4656" y="1488"/>
              <a:chExt cx="768" cy="2064"/>
            </a:xfrm>
          </p:grpSpPr>
          <p:sp>
            <p:nvSpPr>
              <p:cNvPr id="236551" name="AutoShape 7"/>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36552" name="AutoShape 8"/>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36553" name="AutoShape 9"/>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36554" name="AutoShape 10"/>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36555" name="AutoShape 11"/>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4</a:t>
                </a:r>
              </a:p>
            </p:txBody>
          </p:sp>
          <p:sp>
            <p:nvSpPr>
              <p:cNvPr id="236556" name="AutoShape 12"/>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3</a:t>
                </a:r>
              </a:p>
            </p:txBody>
          </p:sp>
          <p:sp>
            <p:nvSpPr>
              <p:cNvPr id="236557" name="AutoShape 13"/>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36558" name="AutoShape 14"/>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36559" name="AutoShape 15"/>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grpSp>
            <p:nvGrpSpPr>
              <p:cNvPr id="236560" name="Group 16"/>
              <p:cNvGrpSpPr>
                <a:grpSpLocks/>
              </p:cNvGrpSpPr>
              <p:nvPr/>
            </p:nvGrpSpPr>
            <p:grpSpPr bwMode="auto">
              <a:xfrm>
                <a:off x="5010" y="3000"/>
                <a:ext cx="48" cy="240"/>
                <a:chOff x="2400" y="2832"/>
                <a:chExt cx="48" cy="240"/>
              </a:xfrm>
            </p:grpSpPr>
            <p:sp>
              <p:nvSpPr>
                <p:cNvPr id="236561" name="Oval 17"/>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62" name="Oval 18"/>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63" name="Oval 19"/>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36564" name="Group 20"/>
            <p:cNvGrpSpPr>
              <a:grpSpLocks/>
            </p:cNvGrpSpPr>
            <p:nvPr/>
          </p:nvGrpSpPr>
          <p:grpSpPr bwMode="auto">
            <a:xfrm>
              <a:off x="4320" y="1392"/>
              <a:ext cx="416" cy="1296"/>
              <a:chOff x="4656" y="1488"/>
              <a:chExt cx="768" cy="2064"/>
            </a:xfrm>
          </p:grpSpPr>
          <p:sp>
            <p:nvSpPr>
              <p:cNvPr id="236565" name="AutoShape 21"/>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36566" name="AutoShape 22"/>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36567" name="AutoShape 23"/>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36568" name="AutoShape 24"/>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36569" name="AutoShape 25"/>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36570" name="AutoShape 26"/>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36571" name="AutoShape 27"/>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36572" name="AutoShape 28"/>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36573" name="AutoShape 29"/>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grpSp>
            <p:nvGrpSpPr>
              <p:cNvPr id="236574" name="Group 30"/>
              <p:cNvGrpSpPr>
                <a:grpSpLocks/>
              </p:cNvGrpSpPr>
              <p:nvPr/>
            </p:nvGrpSpPr>
            <p:grpSpPr bwMode="auto">
              <a:xfrm>
                <a:off x="5010" y="3000"/>
                <a:ext cx="48" cy="240"/>
                <a:chOff x="2400" y="2832"/>
                <a:chExt cx="48" cy="240"/>
              </a:xfrm>
            </p:grpSpPr>
            <p:sp>
              <p:nvSpPr>
                <p:cNvPr id="236575" name="Oval 31"/>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76" name="Oval 32"/>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77" name="Oval 33"/>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36578" name="AutoShape 34"/>
            <p:cNvCxnSpPr>
              <a:cxnSpLocks noChangeShapeType="1"/>
              <a:stCxn id="236573" idx="4"/>
              <a:endCxn id="236559" idx="2"/>
            </p:cNvCxnSpPr>
            <p:nvPr/>
          </p:nvCxnSpPr>
          <p:spPr bwMode="auto">
            <a:xfrm>
              <a:off x="4701" y="1487"/>
              <a:ext cx="451" cy="0"/>
            </a:xfrm>
            <a:prstGeom prst="straightConnector1">
              <a:avLst/>
            </a:prstGeom>
            <a:noFill/>
            <a:ln w="12700">
              <a:solidFill>
                <a:schemeClr val="tx1"/>
              </a:solidFill>
              <a:round/>
              <a:headEnd/>
              <a:tailEnd type="triangle" w="lg" len="lg"/>
            </a:ln>
            <a:effectLst/>
          </p:spPr>
        </p:cxnSp>
        <p:cxnSp>
          <p:nvCxnSpPr>
            <p:cNvPr id="236579" name="AutoShape 35"/>
            <p:cNvCxnSpPr>
              <a:cxnSpLocks noChangeShapeType="1"/>
              <a:stCxn id="236572" idx="4"/>
              <a:endCxn id="236559" idx="2"/>
            </p:cNvCxnSpPr>
            <p:nvPr/>
          </p:nvCxnSpPr>
          <p:spPr bwMode="auto">
            <a:xfrm flipV="1">
              <a:off x="4696" y="1488"/>
              <a:ext cx="456" cy="105"/>
            </a:xfrm>
            <a:prstGeom prst="straightConnector1">
              <a:avLst/>
            </a:prstGeom>
            <a:noFill/>
            <a:ln w="12700">
              <a:solidFill>
                <a:schemeClr val="tx1"/>
              </a:solidFill>
              <a:round/>
              <a:headEnd/>
              <a:tailEnd type="triangle" w="lg" len="lg"/>
            </a:ln>
            <a:effectLst/>
          </p:spPr>
        </p:cxnSp>
        <p:cxnSp>
          <p:nvCxnSpPr>
            <p:cNvPr id="236580" name="AutoShape 36"/>
            <p:cNvCxnSpPr>
              <a:cxnSpLocks noChangeShapeType="1"/>
              <a:stCxn id="236571" idx="4"/>
              <a:endCxn id="236559" idx="2"/>
            </p:cNvCxnSpPr>
            <p:nvPr/>
          </p:nvCxnSpPr>
          <p:spPr bwMode="auto">
            <a:xfrm flipV="1">
              <a:off x="4696" y="1488"/>
              <a:ext cx="456" cy="214"/>
            </a:xfrm>
            <a:prstGeom prst="straightConnector1">
              <a:avLst/>
            </a:prstGeom>
            <a:noFill/>
            <a:ln w="12700">
              <a:solidFill>
                <a:schemeClr val="tx1"/>
              </a:solidFill>
              <a:round/>
              <a:headEnd/>
              <a:tailEnd type="triangle" w="lg" len="lg"/>
            </a:ln>
            <a:effectLst/>
          </p:spPr>
        </p:cxnSp>
        <p:cxnSp>
          <p:nvCxnSpPr>
            <p:cNvPr id="236581" name="AutoShape 37"/>
            <p:cNvCxnSpPr>
              <a:cxnSpLocks noChangeShapeType="1"/>
              <a:stCxn id="236570" idx="4"/>
              <a:endCxn id="236559" idx="2"/>
            </p:cNvCxnSpPr>
            <p:nvPr/>
          </p:nvCxnSpPr>
          <p:spPr bwMode="auto">
            <a:xfrm flipV="1">
              <a:off x="4696" y="1488"/>
              <a:ext cx="456" cy="320"/>
            </a:xfrm>
            <a:prstGeom prst="straightConnector1">
              <a:avLst/>
            </a:prstGeom>
            <a:noFill/>
            <a:ln w="12700">
              <a:solidFill>
                <a:schemeClr val="tx1"/>
              </a:solidFill>
              <a:round/>
              <a:headEnd/>
              <a:tailEnd type="triangle" w="lg" len="lg"/>
            </a:ln>
            <a:effectLst/>
          </p:spPr>
        </p:cxnSp>
        <p:cxnSp>
          <p:nvCxnSpPr>
            <p:cNvPr id="236582" name="AutoShape 38"/>
            <p:cNvCxnSpPr>
              <a:cxnSpLocks noChangeShapeType="1"/>
              <a:stCxn id="236569" idx="4"/>
              <a:endCxn id="236558" idx="2"/>
            </p:cNvCxnSpPr>
            <p:nvPr/>
          </p:nvCxnSpPr>
          <p:spPr bwMode="auto">
            <a:xfrm flipV="1">
              <a:off x="4696" y="1593"/>
              <a:ext cx="456" cy="324"/>
            </a:xfrm>
            <a:prstGeom prst="straightConnector1">
              <a:avLst/>
            </a:prstGeom>
            <a:noFill/>
            <a:ln w="12700">
              <a:solidFill>
                <a:schemeClr val="tx1"/>
              </a:solidFill>
              <a:round/>
              <a:headEnd/>
              <a:tailEnd type="triangle" w="lg" len="lg"/>
            </a:ln>
            <a:effectLst/>
          </p:spPr>
        </p:cxnSp>
        <p:cxnSp>
          <p:nvCxnSpPr>
            <p:cNvPr id="236583" name="AutoShape 39"/>
            <p:cNvCxnSpPr>
              <a:cxnSpLocks noChangeShapeType="1"/>
              <a:stCxn id="236568" idx="4"/>
              <a:endCxn id="236558" idx="2"/>
            </p:cNvCxnSpPr>
            <p:nvPr/>
          </p:nvCxnSpPr>
          <p:spPr bwMode="auto">
            <a:xfrm flipV="1">
              <a:off x="4696" y="1593"/>
              <a:ext cx="456" cy="433"/>
            </a:xfrm>
            <a:prstGeom prst="straightConnector1">
              <a:avLst/>
            </a:prstGeom>
            <a:noFill/>
            <a:ln w="12700">
              <a:solidFill>
                <a:schemeClr val="tx1"/>
              </a:solidFill>
              <a:round/>
              <a:headEnd/>
              <a:tailEnd type="triangle" w="lg" len="lg"/>
            </a:ln>
            <a:effectLst/>
          </p:spPr>
        </p:cxnSp>
        <p:cxnSp>
          <p:nvCxnSpPr>
            <p:cNvPr id="236584" name="AutoShape 40"/>
            <p:cNvCxnSpPr>
              <a:cxnSpLocks noChangeShapeType="1"/>
              <a:stCxn id="236567" idx="4"/>
              <a:endCxn id="236558" idx="2"/>
            </p:cNvCxnSpPr>
            <p:nvPr/>
          </p:nvCxnSpPr>
          <p:spPr bwMode="auto">
            <a:xfrm flipV="1">
              <a:off x="4696" y="1593"/>
              <a:ext cx="456" cy="539"/>
            </a:xfrm>
            <a:prstGeom prst="straightConnector1">
              <a:avLst/>
            </a:prstGeom>
            <a:noFill/>
            <a:ln w="12700">
              <a:solidFill>
                <a:schemeClr val="tx1"/>
              </a:solidFill>
              <a:round/>
              <a:headEnd/>
              <a:tailEnd type="triangle" w="lg" len="lg"/>
            </a:ln>
            <a:effectLst/>
          </p:spPr>
        </p:cxnSp>
        <p:cxnSp>
          <p:nvCxnSpPr>
            <p:cNvPr id="236585" name="AutoShape 41"/>
            <p:cNvCxnSpPr>
              <a:cxnSpLocks noChangeShapeType="1"/>
              <a:stCxn id="236566" idx="4"/>
              <a:endCxn id="236558" idx="2"/>
            </p:cNvCxnSpPr>
            <p:nvPr/>
          </p:nvCxnSpPr>
          <p:spPr bwMode="auto">
            <a:xfrm flipV="1">
              <a:off x="4696" y="1593"/>
              <a:ext cx="456" cy="648"/>
            </a:xfrm>
            <a:prstGeom prst="straightConnector1">
              <a:avLst/>
            </a:prstGeom>
            <a:noFill/>
            <a:ln w="12700">
              <a:solidFill>
                <a:schemeClr val="tx1"/>
              </a:solidFill>
              <a:round/>
              <a:headEnd/>
              <a:tailEnd type="triangle" w="lg" len="lg"/>
            </a:ln>
            <a:effectLst/>
          </p:spPr>
        </p:cxnSp>
        <p:cxnSp>
          <p:nvCxnSpPr>
            <p:cNvPr id="236586" name="AutoShape 42"/>
            <p:cNvCxnSpPr>
              <a:cxnSpLocks noChangeShapeType="1"/>
              <a:stCxn id="236565" idx="4"/>
            </p:cNvCxnSpPr>
            <p:nvPr/>
          </p:nvCxnSpPr>
          <p:spPr bwMode="auto">
            <a:xfrm flipV="1">
              <a:off x="4696" y="2356"/>
              <a:ext cx="456" cy="276"/>
            </a:xfrm>
            <a:prstGeom prst="straightConnector1">
              <a:avLst/>
            </a:prstGeom>
            <a:noFill/>
            <a:ln w="12700">
              <a:solidFill>
                <a:schemeClr val="tx1"/>
              </a:solidFill>
              <a:prstDash val="sysDash"/>
              <a:round/>
              <a:headEnd/>
              <a:tailEnd type="triangle" w="lg" len="lg"/>
            </a:ln>
            <a:effectLst/>
          </p:spPr>
        </p:cxnSp>
      </p:grpSp>
      <p:grpSp>
        <p:nvGrpSpPr>
          <p:cNvPr id="236587" name="Group 43"/>
          <p:cNvGrpSpPr>
            <a:grpSpLocks/>
          </p:cNvGrpSpPr>
          <p:nvPr/>
        </p:nvGrpSpPr>
        <p:grpSpPr bwMode="auto">
          <a:xfrm>
            <a:off x="8458200" y="4572000"/>
            <a:ext cx="1981200" cy="2057400"/>
            <a:chOff x="4320" y="2880"/>
            <a:chExt cx="1248" cy="1296"/>
          </a:xfrm>
        </p:grpSpPr>
        <p:sp>
          <p:nvSpPr>
            <p:cNvPr id="236588" name="AutoShape 44"/>
            <p:cNvSpPr>
              <a:spLocks noChangeArrowheads="1"/>
            </p:cNvSpPr>
            <p:nvPr/>
          </p:nvSpPr>
          <p:spPr bwMode="auto">
            <a:xfrm>
              <a:off x="5152" y="4025"/>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36589" name="AutoShape 45"/>
            <p:cNvSpPr>
              <a:spLocks noChangeArrowheads="1"/>
            </p:cNvSpPr>
            <p:nvPr/>
          </p:nvSpPr>
          <p:spPr bwMode="auto">
            <a:xfrm>
              <a:off x="5152" y="3633"/>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36590" name="AutoShape 46"/>
            <p:cNvSpPr>
              <a:spLocks noChangeArrowheads="1"/>
            </p:cNvSpPr>
            <p:nvPr/>
          </p:nvSpPr>
          <p:spPr bwMode="auto">
            <a:xfrm>
              <a:off x="5152" y="3524"/>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36591" name="AutoShape 47"/>
            <p:cNvSpPr>
              <a:spLocks noChangeArrowheads="1"/>
            </p:cNvSpPr>
            <p:nvPr/>
          </p:nvSpPr>
          <p:spPr bwMode="auto">
            <a:xfrm>
              <a:off x="5152" y="3419"/>
              <a:ext cx="416" cy="15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36592" name="AutoShape 48"/>
            <p:cNvSpPr>
              <a:spLocks noChangeArrowheads="1"/>
            </p:cNvSpPr>
            <p:nvPr/>
          </p:nvSpPr>
          <p:spPr bwMode="auto">
            <a:xfrm>
              <a:off x="5152" y="3309"/>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4</a:t>
              </a:r>
            </a:p>
          </p:txBody>
        </p:sp>
        <p:sp>
          <p:nvSpPr>
            <p:cNvPr id="236593" name="AutoShape 49"/>
            <p:cNvSpPr>
              <a:spLocks noChangeArrowheads="1"/>
            </p:cNvSpPr>
            <p:nvPr/>
          </p:nvSpPr>
          <p:spPr bwMode="auto">
            <a:xfrm>
              <a:off x="5152" y="3200"/>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3</a:t>
              </a:r>
            </a:p>
          </p:txBody>
        </p:sp>
        <p:sp>
          <p:nvSpPr>
            <p:cNvPr id="236594" name="AutoShape 50"/>
            <p:cNvSpPr>
              <a:spLocks noChangeArrowheads="1"/>
            </p:cNvSpPr>
            <p:nvPr/>
          </p:nvSpPr>
          <p:spPr bwMode="auto">
            <a:xfrm>
              <a:off x="5152" y="3095"/>
              <a:ext cx="416" cy="15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36595" name="AutoShape 51"/>
            <p:cNvSpPr>
              <a:spLocks noChangeArrowheads="1"/>
            </p:cNvSpPr>
            <p:nvPr/>
          </p:nvSpPr>
          <p:spPr bwMode="auto">
            <a:xfrm>
              <a:off x="5152" y="2985"/>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36596" name="AutoShape 52"/>
            <p:cNvSpPr>
              <a:spLocks noChangeArrowheads="1"/>
            </p:cNvSpPr>
            <p:nvPr/>
          </p:nvSpPr>
          <p:spPr bwMode="auto">
            <a:xfrm>
              <a:off x="5152" y="2880"/>
              <a:ext cx="416" cy="151"/>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grpSp>
          <p:nvGrpSpPr>
            <p:cNvPr id="236597" name="Group 53"/>
            <p:cNvGrpSpPr>
              <a:grpSpLocks/>
            </p:cNvGrpSpPr>
            <p:nvPr/>
          </p:nvGrpSpPr>
          <p:grpSpPr bwMode="auto">
            <a:xfrm>
              <a:off x="5344" y="3829"/>
              <a:ext cx="26" cy="151"/>
              <a:chOff x="2400" y="2832"/>
              <a:chExt cx="48" cy="240"/>
            </a:xfrm>
          </p:grpSpPr>
          <p:sp>
            <p:nvSpPr>
              <p:cNvPr id="236598" name="Oval 54"/>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599" name="Oval 55"/>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600" name="Oval 56"/>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nvGrpSpPr>
            <p:cNvPr id="236601" name="Group 57"/>
            <p:cNvGrpSpPr>
              <a:grpSpLocks/>
            </p:cNvGrpSpPr>
            <p:nvPr/>
          </p:nvGrpSpPr>
          <p:grpSpPr bwMode="auto">
            <a:xfrm>
              <a:off x="4320" y="2880"/>
              <a:ext cx="416" cy="1296"/>
              <a:chOff x="4656" y="1488"/>
              <a:chExt cx="768" cy="2064"/>
            </a:xfrm>
          </p:grpSpPr>
          <p:sp>
            <p:nvSpPr>
              <p:cNvPr id="236602" name="AutoShape 58"/>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36603" name="AutoShape 59"/>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36604" name="AutoShape 60"/>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36605" name="AutoShape 61"/>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36606" name="AutoShape 62"/>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36607" name="AutoShape 63"/>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36608" name="AutoShape 64"/>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36609" name="AutoShape 65"/>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36610" name="AutoShape 66"/>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grpSp>
            <p:nvGrpSpPr>
              <p:cNvPr id="236611" name="Group 67"/>
              <p:cNvGrpSpPr>
                <a:grpSpLocks/>
              </p:cNvGrpSpPr>
              <p:nvPr/>
            </p:nvGrpSpPr>
            <p:grpSpPr bwMode="auto">
              <a:xfrm>
                <a:off x="5010" y="3000"/>
                <a:ext cx="48" cy="240"/>
                <a:chOff x="2400" y="2832"/>
                <a:chExt cx="48" cy="240"/>
              </a:xfrm>
            </p:grpSpPr>
            <p:sp>
              <p:nvSpPr>
                <p:cNvPr id="236612" name="Oval 68"/>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613" name="Oval 69"/>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6614" name="Oval 70"/>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36615" name="AutoShape 71"/>
            <p:cNvCxnSpPr>
              <a:cxnSpLocks noChangeShapeType="1"/>
              <a:stCxn id="236610" idx="4"/>
              <a:endCxn id="236596" idx="2"/>
            </p:cNvCxnSpPr>
            <p:nvPr/>
          </p:nvCxnSpPr>
          <p:spPr bwMode="auto">
            <a:xfrm>
              <a:off x="4696" y="2976"/>
              <a:ext cx="456" cy="0"/>
            </a:xfrm>
            <a:prstGeom prst="straightConnector1">
              <a:avLst/>
            </a:prstGeom>
            <a:noFill/>
            <a:ln w="12700">
              <a:solidFill>
                <a:schemeClr val="tx1"/>
              </a:solidFill>
              <a:round/>
              <a:headEnd/>
              <a:tailEnd type="triangle" w="lg" len="lg"/>
            </a:ln>
            <a:effectLst/>
          </p:spPr>
        </p:cxnSp>
        <p:cxnSp>
          <p:nvCxnSpPr>
            <p:cNvPr id="236616" name="AutoShape 72"/>
            <p:cNvCxnSpPr>
              <a:cxnSpLocks noChangeShapeType="1"/>
              <a:stCxn id="236609" idx="4"/>
              <a:endCxn id="236596" idx="2"/>
            </p:cNvCxnSpPr>
            <p:nvPr/>
          </p:nvCxnSpPr>
          <p:spPr bwMode="auto">
            <a:xfrm flipV="1">
              <a:off x="4696" y="2976"/>
              <a:ext cx="456" cy="105"/>
            </a:xfrm>
            <a:prstGeom prst="straightConnector1">
              <a:avLst/>
            </a:prstGeom>
            <a:noFill/>
            <a:ln w="12700">
              <a:solidFill>
                <a:schemeClr val="tx1"/>
              </a:solidFill>
              <a:round/>
              <a:headEnd/>
              <a:tailEnd type="triangle" w="lg" len="lg"/>
            </a:ln>
            <a:effectLst/>
          </p:spPr>
        </p:cxnSp>
        <p:cxnSp>
          <p:nvCxnSpPr>
            <p:cNvPr id="236617" name="AutoShape 73"/>
            <p:cNvCxnSpPr>
              <a:cxnSpLocks noChangeShapeType="1"/>
              <a:stCxn id="236608" idx="4"/>
              <a:endCxn id="236595" idx="2"/>
            </p:cNvCxnSpPr>
            <p:nvPr/>
          </p:nvCxnSpPr>
          <p:spPr bwMode="auto">
            <a:xfrm flipV="1">
              <a:off x="4696" y="3081"/>
              <a:ext cx="456" cy="109"/>
            </a:xfrm>
            <a:prstGeom prst="straightConnector1">
              <a:avLst/>
            </a:prstGeom>
            <a:noFill/>
            <a:ln w="12700">
              <a:solidFill>
                <a:schemeClr val="tx1"/>
              </a:solidFill>
              <a:round/>
              <a:headEnd/>
              <a:tailEnd type="triangle" w="lg" len="lg"/>
            </a:ln>
            <a:effectLst/>
          </p:spPr>
        </p:cxnSp>
        <p:cxnSp>
          <p:nvCxnSpPr>
            <p:cNvPr id="236618" name="AutoShape 74"/>
            <p:cNvCxnSpPr>
              <a:cxnSpLocks noChangeShapeType="1"/>
              <a:stCxn id="236607" idx="4"/>
              <a:endCxn id="236595" idx="2"/>
            </p:cNvCxnSpPr>
            <p:nvPr/>
          </p:nvCxnSpPr>
          <p:spPr bwMode="auto">
            <a:xfrm flipV="1">
              <a:off x="4696" y="3081"/>
              <a:ext cx="456" cy="215"/>
            </a:xfrm>
            <a:prstGeom prst="straightConnector1">
              <a:avLst/>
            </a:prstGeom>
            <a:noFill/>
            <a:ln w="12700">
              <a:solidFill>
                <a:schemeClr val="tx1"/>
              </a:solidFill>
              <a:round/>
              <a:headEnd/>
              <a:tailEnd type="triangle" w="lg" len="lg"/>
            </a:ln>
            <a:effectLst/>
          </p:spPr>
        </p:cxnSp>
        <p:cxnSp>
          <p:nvCxnSpPr>
            <p:cNvPr id="236619" name="AutoShape 75"/>
            <p:cNvCxnSpPr>
              <a:cxnSpLocks noChangeShapeType="1"/>
              <a:stCxn id="236606" idx="4"/>
              <a:endCxn id="236594" idx="2"/>
            </p:cNvCxnSpPr>
            <p:nvPr/>
          </p:nvCxnSpPr>
          <p:spPr bwMode="auto">
            <a:xfrm flipV="1">
              <a:off x="4696" y="3190"/>
              <a:ext cx="456" cy="215"/>
            </a:xfrm>
            <a:prstGeom prst="straightConnector1">
              <a:avLst/>
            </a:prstGeom>
            <a:noFill/>
            <a:ln w="12700">
              <a:solidFill>
                <a:schemeClr val="tx1"/>
              </a:solidFill>
              <a:round/>
              <a:headEnd/>
              <a:tailEnd type="triangle" w="lg" len="lg"/>
            </a:ln>
            <a:effectLst/>
          </p:spPr>
        </p:cxnSp>
        <p:cxnSp>
          <p:nvCxnSpPr>
            <p:cNvPr id="236620" name="AutoShape 76"/>
            <p:cNvCxnSpPr>
              <a:cxnSpLocks noChangeShapeType="1"/>
              <a:stCxn id="236605" idx="4"/>
              <a:endCxn id="236594" idx="2"/>
            </p:cNvCxnSpPr>
            <p:nvPr/>
          </p:nvCxnSpPr>
          <p:spPr bwMode="auto">
            <a:xfrm flipV="1">
              <a:off x="4696" y="3190"/>
              <a:ext cx="456" cy="324"/>
            </a:xfrm>
            <a:prstGeom prst="straightConnector1">
              <a:avLst/>
            </a:prstGeom>
            <a:noFill/>
            <a:ln w="12700">
              <a:solidFill>
                <a:schemeClr val="tx1"/>
              </a:solidFill>
              <a:round/>
              <a:headEnd/>
              <a:tailEnd type="triangle" w="lg" len="lg"/>
            </a:ln>
            <a:effectLst/>
          </p:spPr>
        </p:cxnSp>
        <p:cxnSp>
          <p:nvCxnSpPr>
            <p:cNvPr id="236621" name="AutoShape 77"/>
            <p:cNvCxnSpPr>
              <a:cxnSpLocks noChangeShapeType="1"/>
              <a:stCxn id="236604" idx="4"/>
              <a:endCxn id="236593" idx="2"/>
            </p:cNvCxnSpPr>
            <p:nvPr/>
          </p:nvCxnSpPr>
          <p:spPr bwMode="auto">
            <a:xfrm flipV="1">
              <a:off x="4696" y="3296"/>
              <a:ext cx="456" cy="324"/>
            </a:xfrm>
            <a:prstGeom prst="straightConnector1">
              <a:avLst/>
            </a:prstGeom>
            <a:noFill/>
            <a:ln w="12700">
              <a:solidFill>
                <a:schemeClr val="tx1"/>
              </a:solidFill>
              <a:round/>
              <a:headEnd/>
              <a:tailEnd type="triangle" w="lg" len="lg"/>
            </a:ln>
            <a:effectLst/>
          </p:spPr>
        </p:cxnSp>
        <p:cxnSp>
          <p:nvCxnSpPr>
            <p:cNvPr id="236622" name="AutoShape 78"/>
            <p:cNvCxnSpPr>
              <a:cxnSpLocks noChangeShapeType="1"/>
              <a:stCxn id="236603" idx="4"/>
              <a:endCxn id="236593" idx="2"/>
            </p:cNvCxnSpPr>
            <p:nvPr/>
          </p:nvCxnSpPr>
          <p:spPr bwMode="auto">
            <a:xfrm flipV="1">
              <a:off x="4696" y="3296"/>
              <a:ext cx="456" cy="433"/>
            </a:xfrm>
            <a:prstGeom prst="straightConnector1">
              <a:avLst/>
            </a:prstGeom>
            <a:noFill/>
            <a:ln w="12700">
              <a:solidFill>
                <a:schemeClr val="tx1"/>
              </a:solidFill>
              <a:round/>
              <a:headEnd/>
              <a:tailEnd type="triangle" w="lg" len="lg"/>
            </a:ln>
            <a:effectLst/>
          </p:spPr>
        </p:cxnSp>
        <p:cxnSp>
          <p:nvCxnSpPr>
            <p:cNvPr id="236623" name="AutoShape 79"/>
            <p:cNvCxnSpPr>
              <a:cxnSpLocks noChangeShapeType="1"/>
              <a:stCxn id="236602" idx="4"/>
            </p:cNvCxnSpPr>
            <p:nvPr/>
          </p:nvCxnSpPr>
          <p:spPr bwMode="auto">
            <a:xfrm flipV="1">
              <a:off x="4696" y="3920"/>
              <a:ext cx="488" cy="201"/>
            </a:xfrm>
            <a:prstGeom prst="straightConnector1">
              <a:avLst/>
            </a:prstGeom>
            <a:noFill/>
            <a:ln w="12700">
              <a:solidFill>
                <a:schemeClr val="tx1"/>
              </a:solidFill>
              <a:prstDash val="sysDash"/>
              <a:round/>
              <a:headEnd/>
              <a:tailEnd type="triangle" w="lg" len="lg"/>
            </a:ln>
            <a:effectLst/>
          </p:spPr>
        </p:cxnSp>
      </p:gr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56321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a:bodyPr>
          <a:lstStyle/>
          <a:p>
            <a:r>
              <a:rPr lang="en-US" dirty="0"/>
              <a:t>Exercise: Is </a:t>
            </a:r>
            <a:r>
              <a:rPr lang="en-US" dirty="0" err="1"/>
              <a:t>ShMem</a:t>
            </a:r>
            <a:r>
              <a:rPr lang="en-US" dirty="0"/>
              <a:t> access below good or bad?</a:t>
            </a:r>
          </a:p>
        </p:txBody>
      </p:sp>
      <p:sp>
        <p:nvSpPr>
          <p:cNvPr id="240643" name="Rectangle 3"/>
          <p:cNvSpPr>
            <a:spLocks noGrp="1" noChangeArrowheads="1"/>
          </p:cNvSpPr>
          <p:nvPr>
            <p:ph type="body" idx="4294967295"/>
          </p:nvPr>
        </p:nvSpPr>
        <p:spPr>
          <a:xfrm>
            <a:off x="365234" y="1209887"/>
            <a:ext cx="7140670" cy="5334000"/>
          </a:xfrm>
        </p:spPr>
        <p:txBody>
          <a:bodyPr/>
          <a:lstStyle/>
          <a:p>
            <a:pPr marL="457200" indent="-457200"/>
            <a:r>
              <a:rPr lang="en-US" sz="1800" dirty="0"/>
              <a:t>Snippet from a kernel, each thread loads two floats into </a:t>
            </a:r>
            <a:r>
              <a:rPr lang="en-US" sz="1800" dirty="0" err="1"/>
              <a:t>ShMem</a:t>
            </a:r>
            <a:r>
              <a:rPr lang="en-US" sz="1800" dirty="0"/>
              <a:t>:</a:t>
            </a:r>
            <a:endParaRPr lang="en-US" sz="1600" dirty="0"/>
          </a:p>
          <a:p>
            <a:pPr marL="974725" lvl="1" indent="-403225">
              <a:buNone/>
            </a:pPr>
            <a:endParaRPr lang="en-US" sz="1600" dirty="0"/>
          </a:p>
          <a:p>
            <a:pPr marL="457200" indent="-457200">
              <a:buNone/>
            </a:pPr>
            <a:endParaRPr lang="en-US" sz="1600" dirty="0"/>
          </a:p>
          <a:p>
            <a:pPr marL="457200" indent="-457200">
              <a:buNone/>
            </a:pPr>
            <a:endParaRPr lang="en-US" sz="1600" dirty="0"/>
          </a:p>
          <a:p>
            <a:pPr marL="457200" indent="-457200">
              <a:buNone/>
            </a:pPr>
            <a:endParaRPr lang="en-US" sz="1600" dirty="0"/>
          </a:p>
          <a:p>
            <a:pPr marL="457200" indent="-457200">
              <a:buNone/>
            </a:pPr>
            <a:endParaRPr lang="en-US" sz="1600" dirty="0"/>
          </a:p>
          <a:p>
            <a:pPr marL="457200" indent="-457200"/>
            <a:r>
              <a:rPr lang="en-US" sz="1800" dirty="0"/>
              <a:t>This makes sense for traditional CPU threads, locality in cache line usage and reduced sharing traffic</a:t>
            </a:r>
          </a:p>
          <a:p>
            <a:pPr marL="974725" lvl="1" indent="-403225"/>
            <a:r>
              <a:rPr lang="en-US" sz="1600" dirty="0"/>
              <a:t>Doesn’t make sense in shared memory usage where there is no cache line effects but banking effects</a:t>
            </a:r>
          </a:p>
          <a:p>
            <a:pPr marL="974725" lvl="1" indent="-403225"/>
            <a:r>
              <a:rPr lang="en-US" sz="1600" dirty="0"/>
              <a:t>2-way-interleaved loads result in 2-way bank conflicts</a:t>
            </a:r>
          </a:p>
          <a:p>
            <a:pPr marL="571500" lvl="1" indent="0">
              <a:buNone/>
            </a:pPr>
            <a:endParaRPr lang="en-US" sz="1600" dirty="0"/>
          </a:p>
          <a:p>
            <a:pPr marL="457200" indent="-457200"/>
            <a:endParaRPr lang="en-US" sz="1800" dirty="0"/>
          </a:p>
          <a:p>
            <a:pPr marL="457200" indent="-457200"/>
            <a:r>
              <a:rPr lang="en-US" sz="1800" dirty="0"/>
              <a:t>Adding insult to injury: you don’t have coalesced global memory loads – basically you are halving the global mem bandwidth (more on this later)</a:t>
            </a:r>
          </a:p>
        </p:txBody>
      </p:sp>
      <p:sp>
        <p:nvSpPr>
          <p:cNvPr id="240645" name="AutoShape 5"/>
          <p:cNvSpPr>
            <a:spLocks noChangeArrowheads="1"/>
          </p:cNvSpPr>
          <p:nvPr/>
        </p:nvSpPr>
        <p:spPr bwMode="auto">
          <a:xfrm>
            <a:off x="8971226" y="461948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19</a:t>
            </a:r>
          </a:p>
        </p:txBody>
      </p:sp>
      <p:sp>
        <p:nvSpPr>
          <p:cNvPr id="240646" name="AutoShape 6"/>
          <p:cNvSpPr>
            <a:spLocks noChangeArrowheads="1"/>
          </p:cNvSpPr>
          <p:nvPr/>
        </p:nvSpPr>
        <p:spPr bwMode="auto">
          <a:xfrm>
            <a:off x="8971226" y="434984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18</a:t>
            </a:r>
          </a:p>
        </p:txBody>
      </p:sp>
      <p:sp>
        <p:nvSpPr>
          <p:cNvPr id="240647" name="AutoShape 7"/>
          <p:cNvSpPr>
            <a:spLocks noChangeArrowheads="1"/>
          </p:cNvSpPr>
          <p:nvPr/>
        </p:nvSpPr>
        <p:spPr bwMode="auto">
          <a:xfrm>
            <a:off x="8971226" y="408020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17</a:t>
            </a:r>
          </a:p>
        </p:txBody>
      </p:sp>
      <p:sp>
        <p:nvSpPr>
          <p:cNvPr id="240648" name="AutoShape 8"/>
          <p:cNvSpPr>
            <a:spLocks noChangeArrowheads="1"/>
          </p:cNvSpPr>
          <p:nvPr/>
        </p:nvSpPr>
        <p:spPr bwMode="auto">
          <a:xfrm>
            <a:off x="8971226" y="382064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16</a:t>
            </a:r>
          </a:p>
        </p:txBody>
      </p:sp>
      <p:sp>
        <p:nvSpPr>
          <p:cNvPr id="240650" name="AutoShape 10"/>
          <p:cNvSpPr>
            <a:spLocks noChangeArrowheads="1"/>
          </p:cNvSpPr>
          <p:nvPr/>
        </p:nvSpPr>
        <p:spPr bwMode="auto">
          <a:xfrm>
            <a:off x="8971226" y="2583324"/>
            <a:ext cx="812800" cy="37044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40651" name="AutoShape 11"/>
          <p:cNvSpPr>
            <a:spLocks noChangeArrowheads="1"/>
          </p:cNvSpPr>
          <p:nvPr/>
        </p:nvSpPr>
        <p:spPr bwMode="auto">
          <a:xfrm>
            <a:off x="8971226" y="232124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40652" name="AutoShape 12"/>
          <p:cNvSpPr>
            <a:spLocks noChangeArrowheads="1"/>
          </p:cNvSpPr>
          <p:nvPr/>
        </p:nvSpPr>
        <p:spPr bwMode="auto">
          <a:xfrm>
            <a:off x="8971226" y="205160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40653" name="AutoShape 13"/>
          <p:cNvSpPr>
            <a:spLocks noChangeArrowheads="1"/>
          </p:cNvSpPr>
          <p:nvPr/>
        </p:nvSpPr>
        <p:spPr bwMode="auto">
          <a:xfrm>
            <a:off x="8971226" y="1792044"/>
            <a:ext cx="812800" cy="372960"/>
          </a:xfrm>
          <a:prstGeom prst="cube">
            <a:avLst>
              <a:gd name="adj" fmla="val 26565"/>
            </a:avLst>
          </a:prstGeom>
          <a:solidFill>
            <a:schemeClr val="accent2"/>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cxnSp>
        <p:nvCxnSpPr>
          <p:cNvPr id="240658" name="AutoShape 18"/>
          <p:cNvCxnSpPr>
            <a:cxnSpLocks noChangeShapeType="1"/>
            <a:stCxn id="240653" idx="4"/>
          </p:cNvCxnSpPr>
          <p:nvPr/>
        </p:nvCxnSpPr>
        <p:spPr bwMode="auto">
          <a:xfrm>
            <a:off x="9715710" y="2028924"/>
            <a:ext cx="881117" cy="0"/>
          </a:xfrm>
          <a:prstGeom prst="straightConnector1">
            <a:avLst/>
          </a:prstGeom>
          <a:noFill/>
          <a:ln w="12700">
            <a:solidFill>
              <a:srgbClr val="CC0000"/>
            </a:solidFill>
            <a:round/>
            <a:headEnd/>
            <a:tailEnd type="triangle" w="lg" len="lg"/>
          </a:ln>
          <a:effectLst/>
        </p:spPr>
      </p:cxnSp>
      <p:cxnSp>
        <p:nvCxnSpPr>
          <p:cNvPr id="240659" name="AutoShape 19"/>
          <p:cNvCxnSpPr>
            <a:cxnSpLocks noChangeShapeType="1"/>
            <a:stCxn id="240652" idx="4"/>
          </p:cNvCxnSpPr>
          <p:nvPr/>
        </p:nvCxnSpPr>
        <p:spPr bwMode="auto">
          <a:xfrm>
            <a:off x="9715710" y="2288484"/>
            <a:ext cx="881117" cy="269640"/>
          </a:xfrm>
          <a:prstGeom prst="straightConnector1">
            <a:avLst/>
          </a:prstGeom>
          <a:noFill/>
          <a:ln w="12700">
            <a:solidFill>
              <a:srgbClr val="CC0000"/>
            </a:solidFill>
            <a:round/>
            <a:headEnd/>
            <a:tailEnd type="triangle" w="lg" len="lg"/>
          </a:ln>
          <a:effectLst/>
        </p:spPr>
      </p:cxnSp>
      <p:cxnSp>
        <p:nvCxnSpPr>
          <p:cNvPr id="240660" name="AutoShape 20"/>
          <p:cNvCxnSpPr>
            <a:cxnSpLocks noChangeShapeType="1"/>
            <a:stCxn id="240651" idx="4"/>
          </p:cNvCxnSpPr>
          <p:nvPr/>
        </p:nvCxnSpPr>
        <p:spPr bwMode="auto">
          <a:xfrm>
            <a:off x="9715710" y="2558124"/>
            <a:ext cx="881117" cy="529200"/>
          </a:xfrm>
          <a:prstGeom prst="straightConnector1">
            <a:avLst/>
          </a:prstGeom>
          <a:noFill/>
          <a:ln w="12700">
            <a:solidFill>
              <a:srgbClr val="CC0000"/>
            </a:solidFill>
            <a:round/>
            <a:headEnd/>
            <a:tailEnd type="triangle" w="lg" len="lg"/>
          </a:ln>
          <a:effectLst/>
        </p:spPr>
      </p:cxnSp>
      <p:cxnSp>
        <p:nvCxnSpPr>
          <p:cNvPr id="240661" name="AutoShape 21"/>
          <p:cNvCxnSpPr>
            <a:cxnSpLocks noChangeShapeType="1"/>
            <a:stCxn id="240650" idx="4"/>
          </p:cNvCxnSpPr>
          <p:nvPr/>
        </p:nvCxnSpPr>
        <p:spPr bwMode="auto">
          <a:xfrm>
            <a:off x="9715710" y="2817684"/>
            <a:ext cx="881117" cy="801360"/>
          </a:xfrm>
          <a:prstGeom prst="straightConnector1">
            <a:avLst/>
          </a:prstGeom>
          <a:noFill/>
          <a:ln w="12700">
            <a:solidFill>
              <a:srgbClr val="CC0000"/>
            </a:solidFill>
            <a:round/>
            <a:headEnd/>
            <a:tailEnd type="triangle" w="lg" len="lg"/>
          </a:ln>
          <a:effectLst/>
        </p:spPr>
      </p:cxnSp>
      <p:cxnSp>
        <p:nvCxnSpPr>
          <p:cNvPr id="240662" name="AutoShape 22"/>
          <p:cNvCxnSpPr>
            <a:cxnSpLocks noChangeShapeType="1"/>
            <a:stCxn id="240648" idx="4"/>
          </p:cNvCxnSpPr>
          <p:nvPr/>
        </p:nvCxnSpPr>
        <p:spPr bwMode="auto">
          <a:xfrm flipV="1">
            <a:off x="9715710" y="2031444"/>
            <a:ext cx="881117" cy="2026080"/>
          </a:xfrm>
          <a:prstGeom prst="straightConnector1">
            <a:avLst/>
          </a:prstGeom>
          <a:noFill/>
          <a:ln w="12700">
            <a:solidFill>
              <a:srgbClr val="CC0000"/>
            </a:solidFill>
            <a:round/>
            <a:headEnd/>
            <a:tailEnd type="triangle" w="lg" len="lg"/>
          </a:ln>
          <a:effectLst/>
        </p:spPr>
      </p:cxnSp>
      <p:cxnSp>
        <p:nvCxnSpPr>
          <p:cNvPr id="240663" name="AutoShape 23"/>
          <p:cNvCxnSpPr>
            <a:cxnSpLocks noChangeShapeType="1"/>
            <a:stCxn id="240647" idx="4"/>
          </p:cNvCxnSpPr>
          <p:nvPr/>
        </p:nvCxnSpPr>
        <p:spPr bwMode="auto">
          <a:xfrm flipV="1">
            <a:off x="9715710" y="2558124"/>
            <a:ext cx="881117" cy="1758960"/>
          </a:xfrm>
          <a:prstGeom prst="straightConnector1">
            <a:avLst/>
          </a:prstGeom>
          <a:noFill/>
          <a:ln w="12700">
            <a:solidFill>
              <a:srgbClr val="CC0000"/>
            </a:solidFill>
            <a:round/>
            <a:headEnd/>
            <a:tailEnd type="triangle" w="lg" len="lg"/>
          </a:ln>
          <a:effectLst/>
        </p:spPr>
      </p:cxnSp>
      <p:cxnSp>
        <p:nvCxnSpPr>
          <p:cNvPr id="240664" name="AutoShape 24"/>
          <p:cNvCxnSpPr>
            <a:cxnSpLocks noChangeShapeType="1"/>
            <a:stCxn id="240646" idx="4"/>
          </p:cNvCxnSpPr>
          <p:nvPr/>
        </p:nvCxnSpPr>
        <p:spPr bwMode="auto">
          <a:xfrm flipV="1">
            <a:off x="9715710" y="3087324"/>
            <a:ext cx="881117" cy="1499400"/>
          </a:xfrm>
          <a:prstGeom prst="straightConnector1">
            <a:avLst/>
          </a:prstGeom>
          <a:noFill/>
          <a:ln w="12700">
            <a:solidFill>
              <a:srgbClr val="CC0000"/>
            </a:solidFill>
            <a:round/>
            <a:headEnd/>
            <a:tailEnd type="triangle" w="lg" len="lg"/>
          </a:ln>
          <a:effectLst/>
        </p:spPr>
      </p:cxnSp>
      <p:cxnSp>
        <p:nvCxnSpPr>
          <p:cNvPr id="240665" name="AutoShape 25"/>
          <p:cNvCxnSpPr>
            <a:cxnSpLocks noChangeShapeType="1"/>
            <a:stCxn id="240645" idx="4"/>
          </p:cNvCxnSpPr>
          <p:nvPr/>
        </p:nvCxnSpPr>
        <p:spPr bwMode="auto">
          <a:xfrm flipV="1">
            <a:off x="9715710" y="3619044"/>
            <a:ext cx="881117" cy="1237320"/>
          </a:xfrm>
          <a:prstGeom prst="straightConnector1">
            <a:avLst/>
          </a:prstGeom>
          <a:noFill/>
          <a:ln w="12700">
            <a:solidFill>
              <a:srgbClr val="CC0000"/>
            </a:solidFill>
            <a:round/>
            <a:headEnd/>
            <a:tailEnd type="triangle" w="lg" len="lg"/>
          </a:ln>
          <a:effectLst/>
        </p:spPr>
      </p:cxnSp>
      <p:sp>
        <p:nvSpPr>
          <p:cNvPr id="240668" name="AutoShape 28"/>
          <p:cNvSpPr>
            <a:spLocks noChangeArrowheads="1"/>
          </p:cNvSpPr>
          <p:nvPr/>
        </p:nvSpPr>
        <p:spPr bwMode="auto">
          <a:xfrm>
            <a:off x="10571426" y="5180532"/>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40669" name="AutoShape 29"/>
          <p:cNvSpPr>
            <a:spLocks noChangeArrowheads="1"/>
          </p:cNvSpPr>
          <p:nvPr/>
        </p:nvSpPr>
        <p:spPr bwMode="auto">
          <a:xfrm>
            <a:off x="10596826" y="365180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40670" name="AutoShape 30"/>
          <p:cNvSpPr>
            <a:spLocks noChangeArrowheads="1"/>
          </p:cNvSpPr>
          <p:nvPr/>
        </p:nvSpPr>
        <p:spPr bwMode="auto">
          <a:xfrm>
            <a:off x="10596826" y="338216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40671" name="AutoShape 31"/>
          <p:cNvSpPr>
            <a:spLocks noChangeArrowheads="1"/>
          </p:cNvSpPr>
          <p:nvPr/>
        </p:nvSpPr>
        <p:spPr bwMode="auto">
          <a:xfrm>
            <a:off x="10596826" y="312260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40672" name="AutoShape 32"/>
          <p:cNvSpPr>
            <a:spLocks noChangeArrowheads="1"/>
          </p:cNvSpPr>
          <p:nvPr/>
        </p:nvSpPr>
        <p:spPr bwMode="auto">
          <a:xfrm>
            <a:off x="10596826" y="285296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4</a:t>
            </a:r>
          </a:p>
        </p:txBody>
      </p:sp>
      <p:sp>
        <p:nvSpPr>
          <p:cNvPr id="240673" name="AutoShape 33"/>
          <p:cNvSpPr>
            <a:spLocks noChangeArrowheads="1"/>
          </p:cNvSpPr>
          <p:nvPr/>
        </p:nvSpPr>
        <p:spPr bwMode="auto">
          <a:xfrm>
            <a:off x="10596826" y="2583324"/>
            <a:ext cx="812800" cy="37044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3</a:t>
            </a:r>
          </a:p>
        </p:txBody>
      </p:sp>
      <p:sp>
        <p:nvSpPr>
          <p:cNvPr id="240674" name="AutoShape 34"/>
          <p:cNvSpPr>
            <a:spLocks noChangeArrowheads="1"/>
          </p:cNvSpPr>
          <p:nvPr/>
        </p:nvSpPr>
        <p:spPr bwMode="auto">
          <a:xfrm>
            <a:off x="10596826" y="232124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40675" name="AutoShape 35"/>
          <p:cNvSpPr>
            <a:spLocks noChangeArrowheads="1"/>
          </p:cNvSpPr>
          <p:nvPr/>
        </p:nvSpPr>
        <p:spPr bwMode="auto">
          <a:xfrm>
            <a:off x="10596826" y="205160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40676" name="AutoShape 36"/>
          <p:cNvSpPr>
            <a:spLocks noChangeArrowheads="1"/>
          </p:cNvSpPr>
          <p:nvPr/>
        </p:nvSpPr>
        <p:spPr bwMode="auto">
          <a:xfrm>
            <a:off x="10596826" y="1792044"/>
            <a:ext cx="812800" cy="372960"/>
          </a:xfrm>
          <a:prstGeom prst="cube">
            <a:avLst>
              <a:gd name="adj" fmla="val 26565"/>
            </a:avLst>
          </a:prstGeom>
          <a:solidFill>
            <a:schemeClr val="accent1"/>
          </a:solidFill>
          <a:ln w="12700">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sp>
        <p:nvSpPr>
          <p:cNvPr id="240682" name="Line 42"/>
          <p:cNvSpPr>
            <a:spLocks noChangeShapeType="1"/>
          </p:cNvSpPr>
          <p:nvPr/>
        </p:nvSpPr>
        <p:spPr bwMode="auto">
          <a:xfrm>
            <a:off x="9758626" y="2031444"/>
            <a:ext cx="838200" cy="289800"/>
          </a:xfrm>
          <a:prstGeom prst="line">
            <a:avLst/>
          </a:prstGeom>
          <a:noFill/>
          <a:ln w="19050">
            <a:solidFill>
              <a:srgbClr val="00B050"/>
            </a:solidFill>
            <a:round/>
            <a:headEnd/>
            <a:tailEnd type="triangle" w="lg" len="lg"/>
          </a:ln>
          <a:effectLst/>
        </p:spPr>
        <p:txBody>
          <a:bodyPr/>
          <a:lstStyle/>
          <a:p>
            <a:endParaRPr lang="en-US"/>
          </a:p>
        </p:txBody>
      </p:sp>
      <p:sp>
        <p:nvSpPr>
          <p:cNvPr id="2" name="Rectangle 1"/>
          <p:cNvSpPr/>
          <p:nvPr/>
        </p:nvSpPr>
        <p:spPr>
          <a:xfrm>
            <a:off x="1256574" y="1770874"/>
            <a:ext cx="5457491" cy="923330"/>
          </a:xfrm>
          <a:prstGeom prst="rect">
            <a:avLst/>
          </a:prstGeom>
          <a:solidFill>
            <a:schemeClr val="bg1">
              <a:lumMod val="85000"/>
            </a:schemeClr>
          </a:solidFill>
        </p:spPr>
        <p:txBody>
          <a:bodyPr wrap="square">
            <a:spAutoFit/>
          </a:bodyPr>
          <a:lstStyle/>
          <a:p>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C00000"/>
                </a:solidFill>
                <a:latin typeface="Consolas" pitchFamily="49" charset="0"/>
                <a:cs typeface="Consolas" pitchFamily="49" charset="0"/>
              </a:rPr>
              <a:t>shared[2*</a:t>
            </a:r>
            <a:r>
              <a:rPr lang="en-US" dirty="0" err="1">
                <a:solidFill>
                  <a:srgbClr val="C00000"/>
                </a:solidFill>
                <a:latin typeface="Consolas" pitchFamily="49" charset="0"/>
                <a:cs typeface="Consolas" pitchFamily="49" charset="0"/>
              </a:rPr>
              <a:t>tid</a:t>
            </a:r>
            <a:r>
              <a:rPr lang="en-US" dirty="0">
                <a:solidFill>
                  <a:srgbClr val="C00000"/>
                </a:solidFill>
                <a:latin typeface="Consolas" pitchFamily="49" charset="0"/>
                <a:cs typeface="Consolas" pitchFamily="49" charset="0"/>
              </a:rPr>
              <a:t>  ] = global[offset+2*</a:t>
            </a:r>
            <a:r>
              <a:rPr lang="en-US" dirty="0" err="1">
                <a:solidFill>
                  <a:srgbClr val="C00000"/>
                </a:solidFill>
                <a:latin typeface="Consolas" pitchFamily="49" charset="0"/>
                <a:cs typeface="Consolas" pitchFamily="49" charset="0"/>
              </a:rPr>
              <a:t>tid</a:t>
            </a:r>
            <a:r>
              <a:rPr lang="en-US" dirty="0">
                <a:solidFill>
                  <a:srgbClr val="C00000"/>
                </a:solidFill>
                <a:latin typeface="Consolas" pitchFamily="49" charset="0"/>
                <a:cs typeface="Consolas" pitchFamily="49" charset="0"/>
              </a:rPr>
              <a:t>  ];</a:t>
            </a:r>
          </a:p>
          <a:p>
            <a:r>
              <a:rPr lang="en-US" dirty="0">
                <a:solidFill>
                  <a:srgbClr val="00B050"/>
                </a:solidFill>
                <a:latin typeface="Consolas" pitchFamily="49" charset="0"/>
                <a:cs typeface="Consolas" pitchFamily="49" charset="0"/>
              </a:rPr>
              <a:t>shared[2*tid+1] = global[offset+2*tid+1];</a:t>
            </a:r>
          </a:p>
        </p:txBody>
      </p:sp>
      <p:sp>
        <p:nvSpPr>
          <p:cNvPr id="45" name="Line 42"/>
          <p:cNvSpPr>
            <a:spLocks noChangeShapeType="1"/>
          </p:cNvSpPr>
          <p:nvPr/>
        </p:nvSpPr>
        <p:spPr bwMode="auto">
          <a:xfrm>
            <a:off x="9758289" y="2321244"/>
            <a:ext cx="838200" cy="531720"/>
          </a:xfrm>
          <a:prstGeom prst="line">
            <a:avLst/>
          </a:prstGeom>
          <a:noFill/>
          <a:ln w="19050">
            <a:solidFill>
              <a:srgbClr val="00B050"/>
            </a:solidFill>
            <a:round/>
            <a:headEnd/>
            <a:tailEnd type="triangle" w="lg" len="lg"/>
          </a:ln>
          <a:effectLst/>
        </p:spPr>
        <p:txBody>
          <a:bodyPr/>
          <a:lstStyle/>
          <a:p>
            <a:endParaRPr lang="en-US"/>
          </a:p>
        </p:txBody>
      </p:sp>
      <p:sp>
        <p:nvSpPr>
          <p:cNvPr id="46" name="Line 42"/>
          <p:cNvSpPr>
            <a:spLocks noChangeShapeType="1"/>
          </p:cNvSpPr>
          <p:nvPr/>
        </p:nvSpPr>
        <p:spPr bwMode="auto">
          <a:xfrm>
            <a:off x="9708404" y="2555604"/>
            <a:ext cx="863022" cy="798840"/>
          </a:xfrm>
          <a:prstGeom prst="line">
            <a:avLst/>
          </a:prstGeom>
          <a:noFill/>
          <a:ln w="19050">
            <a:solidFill>
              <a:srgbClr val="00B050"/>
            </a:solidFill>
            <a:round/>
            <a:headEnd/>
            <a:tailEnd type="triangle" w="lg" len="lg"/>
          </a:ln>
          <a:effectLst/>
        </p:spPr>
        <p:txBody>
          <a:bodyPr/>
          <a:lstStyle/>
          <a:p>
            <a:endParaRPr lang="en-US"/>
          </a:p>
        </p:txBody>
      </p:sp>
      <p:sp>
        <p:nvSpPr>
          <p:cNvPr id="47" name="Line 42"/>
          <p:cNvSpPr>
            <a:spLocks noChangeShapeType="1"/>
          </p:cNvSpPr>
          <p:nvPr/>
        </p:nvSpPr>
        <p:spPr bwMode="auto">
          <a:xfrm>
            <a:off x="9708404" y="2828632"/>
            <a:ext cx="888422" cy="1097012"/>
          </a:xfrm>
          <a:prstGeom prst="line">
            <a:avLst/>
          </a:prstGeom>
          <a:noFill/>
          <a:ln w="19050">
            <a:solidFill>
              <a:srgbClr val="00B050"/>
            </a:solidFill>
            <a:round/>
            <a:headEnd/>
            <a:tailEnd type="triangle" w="lg" len="lg"/>
          </a:ln>
          <a:effectLst/>
        </p:spPr>
        <p:txBody>
          <a:bodyPr/>
          <a:lstStyle/>
          <a:p>
            <a:endParaRPr lang="en-US"/>
          </a:p>
        </p:txBody>
      </p:sp>
      <p:grpSp>
        <p:nvGrpSpPr>
          <p:cNvPr id="48" name="Group 37"/>
          <p:cNvGrpSpPr>
            <a:grpSpLocks/>
          </p:cNvGrpSpPr>
          <p:nvPr/>
        </p:nvGrpSpPr>
        <p:grpSpPr bwMode="auto">
          <a:xfrm>
            <a:off x="9285630" y="5068644"/>
            <a:ext cx="63158" cy="298694"/>
            <a:chOff x="2400" y="2832"/>
            <a:chExt cx="48" cy="240"/>
          </a:xfrm>
        </p:grpSpPr>
        <p:sp>
          <p:nvSpPr>
            <p:cNvPr id="49"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0"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1"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52" name="Group 37"/>
          <p:cNvGrpSpPr>
            <a:grpSpLocks/>
          </p:cNvGrpSpPr>
          <p:nvPr/>
        </p:nvGrpSpPr>
        <p:grpSpPr bwMode="auto">
          <a:xfrm>
            <a:off x="10941998" y="4422196"/>
            <a:ext cx="63158" cy="298694"/>
            <a:chOff x="2400" y="2832"/>
            <a:chExt cx="48" cy="240"/>
          </a:xfrm>
        </p:grpSpPr>
        <p:sp>
          <p:nvSpPr>
            <p:cNvPr id="53"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4"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5"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grpSp>
        <p:nvGrpSpPr>
          <p:cNvPr id="56" name="Group 37"/>
          <p:cNvGrpSpPr>
            <a:grpSpLocks/>
          </p:cNvGrpSpPr>
          <p:nvPr/>
        </p:nvGrpSpPr>
        <p:grpSpPr bwMode="auto">
          <a:xfrm>
            <a:off x="9311889" y="3401657"/>
            <a:ext cx="63158" cy="298694"/>
            <a:chOff x="2400" y="2832"/>
            <a:chExt cx="48" cy="240"/>
          </a:xfrm>
        </p:grpSpPr>
        <p:sp>
          <p:nvSpPr>
            <p:cNvPr id="57"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8"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9"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810253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6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06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06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6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06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06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06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06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82" grpId="0" animBg="1"/>
      <p:bldP spid="45" grpId="0" animBg="1"/>
      <p:bldP spid="46" grpId="0" animBg="1"/>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z="3500" dirty="0"/>
              <a:t>A better array access pattern: Revisiting example on previous slide</a:t>
            </a:r>
          </a:p>
        </p:txBody>
      </p:sp>
      <p:sp>
        <p:nvSpPr>
          <p:cNvPr id="242691" name="Rectangle 3"/>
          <p:cNvSpPr>
            <a:spLocks noGrp="1" noChangeArrowheads="1"/>
          </p:cNvSpPr>
          <p:nvPr>
            <p:ph type="body" idx="4294967295"/>
          </p:nvPr>
        </p:nvSpPr>
        <p:spPr>
          <a:xfrm>
            <a:off x="385102" y="2408053"/>
            <a:ext cx="7056039" cy="1079500"/>
          </a:xfrm>
        </p:spPr>
        <p:txBody>
          <a:bodyPr/>
          <a:lstStyle/>
          <a:p>
            <a:pPr marL="457200" indent="-457200"/>
            <a:r>
              <a:rPr lang="en-US" sz="1800" dirty="0"/>
              <a:t>Here’s a better way of doing it</a:t>
            </a:r>
          </a:p>
          <a:p>
            <a:pPr marL="806450" lvl="1" indent="-457200"/>
            <a:r>
              <a:rPr lang="en-US" sz="1400" dirty="0"/>
              <a:t>Each thread loads one element in every consecutive group of </a:t>
            </a:r>
            <a:r>
              <a:rPr lang="en-US" sz="1400" dirty="0" err="1"/>
              <a:t>blockDim</a:t>
            </a:r>
            <a:r>
              <a:rPr lang="en-US" sz="1400" dirty="0"/>
              <a:t> elements.</a:t>
            </a:r>
          </a:p>
        </p:txBody>
      </p:sp>
      <p:sp>
        <p:nvSpPr>
          <p:cNvPr id="2" name="Rectangle 1"/>
          <p:cNvSpPr/>
          <p:nvPr/>
        </p:nvSpPr>
        <p:spPr>
          <a:xfrm>
            <a:off x="673101" y="3324602"/>
            <a:ext cx="6193366" cy="523220"/>
          </a:xfrm>
          <a:prstGeom prst="rect">
            <a:avLst/>
          </a:prstGeom>
          <a:solidFill>
            <a:schemeClr val="bg1">
              <a:lumMod val="85000"/>
            </a:schemeClr>
          </a:solidFill>
        </p:spPr>
        <p:txBody>
          <a:bodyPr wrap="square">
            <a:spAutoFit/>
          </a:bodyPr>
          <a:lstStyle/>
          <a:p>
            <a:r>
              <a:rPr lang="en-US" sz="1400" dirty="0">
                <a:latin typeface="Consolas" pitchFamily="49" charset="0"/>
                <a:cs typeface="Consolas" pitchFamily="49" charset="0"/>
              </a:rPr>
              <a:t>shared[</a:t>
            </a:r>
            <a:r>
              <a:rPr lang="en-US" sz="1400" dirty="0" err="1">
                <a:latin typeface="Consolas" pitchFamily="49" charset="0"/>
                <a:cs typeface="Consolas" pitchFamily="49" charset="0"/>
              </a:rPr>
              <a:t>tid</a:t>
            </a:r>
            <a:r>
              <a:rPr lang="en-US" sz="1400" dirty="0">
                <a:latin typeface="Consolas" pitchFamily="49" charset="0"/>
                <a:cs typeface="Consolas" pitchFamily="49" charset="0"/>
              </a:rPr>
              <a:t>] = global[offset + </a:t>
            </a:r>
            <a:r>
              <a:rPr lang="en-US" sz="1400" dirty="0" err="1">
                <a:latin typeface="Consolas" pitchFamily="49" charset="0"/>
                <a:cs typeface="Consolas" pitchFamily="49" charset="0"/>
              </a:rPr>
              <a:t>tid</a:t>
            </a:r>
            <a:r>
              <a:rPr lang="en-US" sz="1400" dirty="0">
                <a:latin typeface="Consolas" pitchFamily="49" charset="0"/>
                <a:cs typeface="Consolas" pitchFamily="49" charset="0"/>
              </a:rPr>
              <a:t>];</a:t>
            </a:r>
          </a:p>
          <a:p>
            <a:r>
              <a:rPr lang="en-US" sz="1400" dirty="0">
                <a:latin typeface="Consolas" pitchFamily="49" charset="0"/>
                <a:cs typeface="Consolas" pitchFamily="49" charset="0"/>
              </a:rPr>
              <a:t>shared[</a:t>
            </a:r>
            <a:r>
              <a:rPr lang="en-US" sz="1400" dirty="0" err="1">
                <a:latin typeface="Consolas" pitchFamily="49" charset="0"/>
                <a:cs typeface="Consolas" pitchFamily="49" charset="0"/>
              </a:rPr>
              <a:t>tid</a:t>
            </a:r>
            <a:r>
              <a:rPr lang="en-US" sz="1400" dirty="0">
                <a:latin typeface="Consolas" pitchFamily="49" charset="0"/>
                <a:cs typeface="Consolas" pitchFamily="49" charset="0"/>
              </a:rPr>
              <a:t> + </a:t>
            </a:r>
            <a:r>
              <a:rPr lang="en-US" sz="1400" dirty="0" err="1">
                <a:solidFill>
                  <a:srgbClr val="FF00FF"/>
                </a:solidFill>
                <a:latin typeface="Consolas" pitchFamily="49" charset="0"/>
                <a:cs typeface="Consolas" pitchFamily="49" charset="0"/>
              </a:rPr>
              <a:t>blockDim</a:t>
            </a:r>
            <a:r>
              <a:rPr lang="en-US" sz="1400" dirty="0" err="1">
                <a:solidFill>
                  <a:prstClr val="black"/>
                </a:solidFill>
                <a:latin typeface="Consolas" pitchFamily="49" charset="0"/>
                <a:cs typeface="Consolas" pitchFamily="49" charset="0"/>
              </a:rPr>
              <a:t>.x</a:t>
            </a:r>
            <a:r>
              <a:rPr lang="en-US" sz="1400" dirty="0">
                <a:solidFill>
                  <a:prstClr val="black"/>
                </a:solidFill>
                <a:latin typeface="Consolas" pitchFamily="49" charset="0"/>
                <a:cs typeface="Consolas" pitchFamily="49" charset="0"/>
              </a:rPr>
              <a:t>] = global[</a:t>
            </a:r>
            <a:r>
              <a:rPr lang="en-US" sz="1400" dirty="0">
                <a:latin typeface="Consolas" pitchFamily="49" charset="0"/>
                <a:cs typeface="Consolas" pitchFamily="49" charset="0"/>
              </a:rPr>
              <a:t>offset + </a:t>
            </a:r>
            <a:r>
              <a:rPr lang="en-US" sz="1400" dirty="0" err="1">
                <a:solidFill>
                  <a:prstClr val="black"/>
                </a:solidFill>
                <a:latin typeface="Consolas" pitchFamily="49" charset="0"/>
                <a:cs typeface="Consolas" pitchFamily="49" charset="0"/>
              </a:rPr>
              <a:t>tid</a:t>
            </a:r>
            <a:r>
              <a:rPr lang="en-US" sz="1400" dirty="0">
                <a:solidFill>
                  <a:prstClr val="black"/>
                </a:solidFill>
                <a:latin typeface="Consolas" pitchFamily="49" charset="0"/>
                <a:cs typeface="Consolas" pitchFamily="49" charset="0"/>
              </a:rPr>
              <a:t> + </a:t>
            </a:r>
            <a:r>
              <a:rPr lang="en-US" sz="1400" dirty="0" err="1">
                <a:solidFill>
                  <a:srgbClr val="FF00FF"/>
                </a:solidFill>
                <a:latin typeface="Consolas" pitchFamily="49" charset="0"/>
                <a:cs typeface="Consolas" pitchFamily="49" charset="0"/>
              </a:rPr>
              <a:t>blockDim</a:t>
            </a:r>
            <a:r>
              <a:rPr lang="en-US" sz="1400" dirty="0" err="1">
                <a:solidFill>
                  <a:prstClr val="black"/>
                </a:solidFill>
                <a:latin typeface="Consolas" pitchFamily="49" charset="0"/>
                <a:cs typeface="Consolas" pitchFamily="49" charset="0"/>
              </a:rPr>
              <a:t>.x</a:t>
            </a:r>
            <a:r>
              <a:rPr lang="en-US" sz="1400" dirty="0">
                <a:solidFill>
                  <a:prstClr val="black"/>
                </a:solidFill>
                <a:latin typeface="Consolas" pitchFamily="49" charset="0"/>
                <a:cs typeface="Consolas" pitchFamily="49" charset="0"/>
              </a:rPr>
              <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4" name="Group 3"/>
          <p:cNvGrpSpPr/>
          <p:nvPr/>
        </p:nvGrpSpPr>
        <p:grpSpPr>
          <a:xfrm>
            <a:off x="7848600" y="1981200"/>
            <a:ext cx="2667000" cy="4038600"/>
            <a:chOff x="7848600" y="1981200"/>
            <a:chExt cx="2667000" cy="4038600"/>
          </a:xfrm>
        </p:grpSpPr>
        <p:sp>
          <p:nvSpPr>
            <p:cNvPr id="242694" name="AutoShape 6"/>
            <p:cNvSpPr>
              <a:spLocks noChangeArrowheads="1"/>
            </p:cNvSpPr>
            <p:nvPr/>
          </p:nvSpPr>
          <p:spPr bwMode="auto">
            <a:xfrm>
              <a:off x="9626600" y="5550195"/>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42695" name="AutoShape 7"/>
            <p:cNvSpPr>
              <a:spLocks noChangeArrowheads="1"/>
            </p:cNvSpPr>
            <p:nvPr/>
          </p:nvSpPr>
          <p:spPr bwMode="auto">
            <a:xfrm>
              <a:off x="9626600" y="4329223"/>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42696" name="AutoShape 8"/>
            <p:cNvSpPr>
              <a:spLocks noChangeArrowheads="1"/>
            </p:cNvSpPr>
            <p:nvPr/>
          </p:nvSpPr>
          <p:spPr bwMode="auto">
            <a:xfrm>
              <a:off x="9626600" y="3988760"/>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42697" name="AutoShape 9"/>
            <p:cNvSpPr>
              <a:spLocks noChangeArrowheads="1"/>
            </p:cNvSpPr>
            <p:nvPr/>
          </p:nvSpPr>
          <p:spPr bwMode="auto">
            <a:xfrm>
              <a:off x="9626600" y="3660037"/>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42698" name="AutoShape 10"/>
            <p:cNvSpPr>
              <a:spLocks noChangeArrowheads="1"/>
            </p:cNvSpPr>
            <p:nvPr/>
          </p:nvSpPr>
          <p:spPr bwMode="auto">
            <a:xfrm>
              <a:off x="9626600" y="3319573"/>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4</a:t>
              </a:r>
            </a:p>
          </p:txBody>
        </p:sp>
        <p:sp>
          <p:nvSpPr>
            <p:cNvPr id="242699" name="AutoShape 11"/>
            <p:cNvSpPr>
              <a:spLocks noChangeArrowheads="1"/>
            </p:cNvSpPr>
            <p:nvPr/>
          </p:nvSpPr>
          <p:spPr bwMode="auto">
            <a:xfrm>
              <a:off x="9626600" y="2979110"/>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3</a:t>
              </a:r>
            </a:p>
          </p:txBody>
        </p:sp>
        <p:sp>
          <p:nvSpPr>
            <p:cNvPr id="242700" name="AutoShape 12"/>
            <p:cNvSpPr>
              <a:spLocks noChangeArrowheads="1"/>
            </p:cNvSpPr>
            <p:nvPr/>
          </p:nvSpPr>
          <p:spPr bwMode="auto">
            <a:xfrm>
              <a:off x="9626600" y="2650387"/>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42701" name="AutoShape 13"/>
            <p:cNvSpPr>
              <a:spLocks noChangeArrowheads="1"/>
            </p:cNvSpPr>
            <p:nvPr/>
          </p:nvSpPr>
          <p:spPr bwMode="auto">
            <a:xfrm>
              <a:off x="9626600" y="2309923"/>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42702" name="AutoShape 14"/>
            <p:cNvSpPr>
              <a:spLocks noChangeArrowheads="1"/>
            </p:cNvSpPr>
            <p:nvPr/>
          </p:nvSpPr>
          <p:spPr bwMode="auto">
            <a:xfrm>
              <a:off x="9626600" y="1981200"/>
              <a:ext cx="889000" cy="469605"/>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sp>
          <p:nvSpPr>
            <p:cNvPr id="242708" name="AutoShape 20"/>
            <p:cNvSpPr>
              <a:spLocks noChangeArrowheads="1"/>
            </p:cNvSpPr>
            <p:nvPr/>
          </p:nvSpPr>
          <p:spPr bwMode="auto">
            <a:xfrm>
              <a:off x="7848600" y="5550195"/>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42709" name="AutoShape 21"/>
            <p:cNvSpPr>
              <a:spLocks noChangeArrowheads="1"/>
            </p:cNvSpPr>
            <p:nvPr/>
          </p:nvSpPr>
          <p:spPr bwMode="auto">
            <a:xfrm>
              <a:off x="7848600" y="4329223"/>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42710" name="AutoShape 22"/>
            <p:cNvSpPr>
              <a:spLocks noChangeArrowheads="1"/>
            </p:cNvSpPr>
            <p:nvPr/>
          </p:nvSpPr>
          <p:spPr bwMode="auto">
            <a:xfrm>
              <a:off x="7848600" y="3988760"/>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42711" name="AutoShape 23"/>
            <p:cNvSpPr>
              <a:spLocks noChangeArrowheads="1"/>
            </p:cNvSpPr>
            <p:nvPr/>
          </p:nvSpPr>
          <p:spPr bwMode="auto">
            <a:xfrm>
              <a:off x="7848600" y="3660037"/>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42712" name="AutoShape 24"/>
            <p:cNvSpPr>
              <a:spLocks noChangeArrowheads="1"/>
            </p:cNvSpPr>
            <p:nvPr/>
          </p:nvSpPr>
          <p:spPr bwMode="auto">
            <a:xfrm>
              <a:off x="7848600" y="3319573"/>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42713" name="AutoShape 25"/>
            <p:cNvSpPr>
              <a:spLocks noChangeArrowheads="1"/>
            </p:cNvSpPr>
            <p:nvPr/>
          </p:nvSpPr>
          <p:spPr bwMode="auto">
            <a:xfrm>
              <a:off x="7848600" y="2979110"/>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42714" name="AutoShape 26"/>
            <p:cNvSpPr>
              <a:spLocks noChangeArrowheads="1"/>
            </p:cNvSpPr>
            <p:nvPr/>
          </p:nvSpPr>
          <p:spPr bwMode="auto">
            <a:xfrm>
              <a:off x="7848600" y="2650387"/>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42715" name="AutoShape 27"/>
            <p:cNvSpPr>
              <a:spLocks noChangeArrowheads="1"/>
            </p:cNvSpPr>
            <p:nvPr/>
          </p:nvSpPr>
          <p:spPr bwMode="auto">
            <a:xfrm>
              <a:off x="7848600" y="2309923"/>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42716" name="AutoShape 28"/>
            <p:cNvSpPr>
              <a:spLocks noChangeArrowheads="1"/>
            </p:cNvSpPr>
            <p:nvPr/>
          </p:nvSpPr>
          <p:spPr bwMode="auto">
            <a:xfrm>
              <a:off x="7848600" y="1981200"/>
              <a:ext cx="889000" cy="469605"/>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cxnSp>
          <p:nvCxnSpPr>
            <p:cNvPr id="242721" name="AutoShape 33"/>
            <p:cNvCxnSpPr>
              <a:cxnSpLocks noChangeShapeType="1"/>
              <a:stCxn id="242716" idx="4"/>
              <a:endCxn id="242702" idx="2"/>
            </p:cNvCxnSpPr>
            <p:nvPr/>
          </p:nvCxnSpPr>
          <p:spPr bwMode="auto">
            <a:xfrm>
              <a:off x="8663517" y="2278616"/>
              <a:ext cx="963083" cy="0"/>
            </a:xfrm>
            <a:prstGeom prst="straightConnector1">
              <a:avLst/>
            </a:prstGeom>
            <a:noFill/>
            <a:ln w="12700">
              <a:solidFill>
                <a:schemeClr val="tx1"/>
              </a:solidFill>
              <a:round/>
              <a:headEnd/>
              <a:tailEnd type="triangle" w="lg" len="lg"/>
            </a:ln>
            <a:effectLst/>
          </p:spPr>
        </p:cxnSp>
        <p:cxnSp>
          <p:nvCxnSpPr>
            <p:cNvPr id="242722" name="AutoShape 34"/>
            <p:cNvCxnSpPr>
              <a:cxnSpLocks noChangeShapeType="1"/>
              <a:stCxn id="242715" idx="4"/>
              <a:endCxn id="242701" idx="2"/>
            </p:cNvCxnSpPr>
            <p:nvPr/>
          </p:nvCxnSpPr>
          <p:spPr bwMode="auto">
            <a:xfrm>
              <a:off x="8663517" y="2607340"/>
              <a:ext cx="963083" cy="0"/>
            </a:xfrm>
            <a:prstGeom prst="straightConnector1">
              <a:avLst/>
            </a:prstGeom>
            <a:noFill/>
            <a:ln w="12700">
              <a:solidFill>
                <a:schemeClr val="tx1"/>
              </a:solidFill>
              <a:round/>
              <a:headEnd/>
              <a:tailEnd type="triangle" w="lg" len="lg"/>
            </a:ln>
            <a:effectLst/>
          </p:spPr>
        </p:cxnSp>
        <p:cxnSp>
          <p:nvCxnSpPr>
            <p:cNvPr id="242723" name="AutoShape 35"/>
            <p:cNvCxnSpPr>
              <a:cxnSpLocks noChangeShapeType="1"/>
              <a:stCxn id="242714" idx="4"/>
              <a:endCxn id="242700" idx="2"/>
            </p:cNvCxnSpPr>
            <p:nvPr/>
          </p:nvCxnSpPr>
          <p:spPr bwMode="auto">
            <a:xfrm>
              <a:off x="8663517" y="2947803"/>
              <a:ext cx="963083" cy="0"/>
            </a:xfrm>
            <a:prstGeom prst="straightConnector1">
              <a:avLst/>
            </a:prstGeom>
            <a:noFill/>
            <a:ln w="12700">
              <a:solidFill>
                <a:schemeClr val="tx1"/>
              </a:solidFill>
              <a:round/>
              <a:headEnd/>
              <a:tailEnd type="triangle" w="lg" len="lg"/>
            </a:ln>
            <a:effectLst/>
          </p:spPr>
        </p:cxnSp>
        <p:cxnSp>
          <p:nvCxnSpPr>
            <p:cNvPr id="242724" name="AutoShape 36"/>
            <p:cNvCxnSpPr>
              <a:cxnSpLocks noChangeShapeType="1"/>
              <a:stCxn id="242713" idx="4"/>
              <a:endCxn id="242699" idx="2"/>
            </p:cNvCxnSpPr>
            <p:nvPr/>
          </p:nvCxnSpPr>
          <p:spPr bwMode="auto">
            <a:xfrm>
              <a:off x="8663517" y="3276526"/>
              <a:ext cx="963083" cy="0"/>
            </a:xfrm>
            <a:prstGeom prst="straightConnector1">
              <a:avLst/>
            </a:prstGeom>
            <a:noFill/>
            <a:ln w="12700">
              <a:solidFill>
                <a:schemeClr val="tx1"/>
              </a:solidFill>
              <a:round/>
              <a:headEnd/>
              <a:tailEnd type="triangle" w="lg" len="lg"/>
            </a:ln>
            <a:effectLst/>
          </p:spPr>
        </p:cxnSp>
        <p:cxnSp>
          <p:nvCxnSpPr>
            <p:cNvPr id="242725" name="AutoShape 37"/>
            <p:cNvCxnSpPr>
              <a:cxnSpLocks noChangeShapeType="1"/>
              <a:stCxn id="242712" idx="4"/>
              <a:endCxn id="242698" idx="2"/>
            </p:cNvCxnSpPr>
            <p:nvPr/>
          </p:nvCxnSpPr>
          <p:spPr bwMode="auto">
            <a:xfrm>
              <a:off x="8663517" y="3616990"/>
              <a:ext cx="963083" cy="0"/>
            </a:xfrm>
            <a:prstGeom prst="straightConnector1">
              <a:avLst/>
            </a:prstGeom>
            <a:noFill/>
            <a:ln w="12700">
              <a:solidFill>
                <a:schemeClr val="tx1"/>
              </a:solidFill>
              <a:round/>
              <a:headEnd/>
              <a:tailEnd type="triangle" w="lg" len="lg"/>
            </a:ln>
            <a:effectLst/>
          </p:spPr>
        </p:cxnSp>
        <p:cxnSp>
          <p:nvCxnSpPr>
            <p:cNvPr id="242726" name="AutoShape 38"/>
            <p:cNvCxnSpPr>
              <a:cxnSpLocks noChangeShapeType="1"/>
              <a:stCxn id="242711" idx="4"/>
              <a:endCxn id="242697" idx="2"/>
            </p:cNvCxnSpPr>
            <p:nvPr/>
          </p:nvCxnSpPr>
          <p:spPr bwMode="auto">
            <a:xfrm>
              <a:off x="8663517" y="3957453"/>
              <a:ext cx="963083" cy="0"/>
            </a:xfrm>
            <a:prstGeom prst="straightConnector1">
              <a:avLst/>
            </a:prstGeom>
            <a:noFill/>
            <a:ln w="12700">
              <a:solidFill>
                <a:schemeClr val="tx1"/>
              </a:solidFill>
              <a:round/>
              <a:headEnd/>
              <a:tailEnd type="triangle" w="lg" len="lg"/>
            </a:ln>
            <a:effectLst/>
          </p:spPr>
        </p:cxnSp>
        <p:cxnSp>
          <p:nvCxnSpPr>
            <p:cNvPr id="242727" name="AutoShape 39"/>
            <p:cNvCxnSpPr>
              <a:cxnSpLocks noChangeShapeType="1"/>
              <a:stCxn id="242710" idx="4"/>
              <a:endCxn id="242696" idx="2"/>
            </p:cNvCxnSpPr>
            <p:nvPr/>
          </p:nvCxnSpPr>
          <p:spPr bwMode="auto">
            <a:xfrm>
              <a:off x="8663517" y="4286176"/>
              <a:ext cx="963083" cy="0"/>
            </a:xfrm>
            <a:prstGeom prst="straightConnector1">
              <a:avLst/>
            </a:prstGeom>
            <a:noFill/>
            <a:ln w="12700">
              <a:solidFill>
                <a:schemeClr val="tx1"/>
              </a:solidFill>
              <a:round/>
              <a:headEnd/>
              <a:tailEnd type="triangle" w="lg" len="lg"/>
            </a:ln>
            <a:effectLst/>
          </p:spPr>
        </p:cxnSp>
        <p:cxnSp>
          <p:nvCxnSpPr>
            <p:cNvPr id="242728" name="AutoShape 40"/>
            <p:cNvCxnSpPr>
              <a:cxnSpLocks noChangeShapeType="1"/>
              <a:stCxn id="242709" idx="4"/>
              <a:endCxn id="242695" idx="2"/>
            </p:cNvCxnSpPr>
            <p:nvPr/>
          </p:nvCxnSpPr>
          <p:spPr bwMode="auto">
            <a:xfrm>
              <a:off x="8663517" y="4626640"/>
              <a:ext cx="963083" cy="0"/>
            </a:xfrm>
            <a:prstGeom prst="straightConnector1">
              <a:avLst/>
            </a:prstGeom>
            <a:noFill/>
            <a:ln w="12700">
              <a:solidFill>
                <a:schemeClr val="tx1"/>
              </a:solidFill>
              <a:round/>
              <a:headEnd/>
              <a:tailEnd type="triangle" w="lg" len="lg"/>
            </a:ln>
            <a:effectLst/>
          </p:spPr>
        </p:cxnSp>
        <p:cxnSp>
          <p:nvCxnSpPr>
            <p:cNvPr id="242729" name="AutoShape 41"/>
            <p:cNvCxnSpPr>
              <a:cxnSpLocks noChangeShapeType="1"/>
              <a:stCxn id="242708" idx="4"/>
              <a:endCxn id="242694" idx="2"/>
            </p:cNvCxnSpPr>
            <p:nvPr/>
          </p:nvCxnSpPr>
          <p:spPr bwMode="auto">
            <a:xfrm>
              <a:off x="8663517" y="5847612"/>
              <a:ext cx="963083" cy="0"/>
            </a:xfrm>
            <a:prstGeom prst="straightConnector1">
              <a:avLst/>
            </a:prstGeom>
            <a:noFill/>
            <a:ln w="12700">
              <a:solidFill>
                <a:schemeClr val="tx1"/>
              </a:solidFill>
              <a:round/>
              <a:headEnd/>
              <a:tailEnd type="triangle" w="lg" len="lg"/>
            </a:ln>
            <a:effectLst/>
          </p:spPr>
        </p:cxnSp>
        <p:grpSp>
          <p:nvGrpSpPr>
            <p:cNvPr id="44" name="Group 37"/>
            <p:cNvGrpSpPr>
              <a:grpSpLocks/>
            </p:cNvGrpSpPr>
            <p:nvPr/>
          </p:nvGrpSpPr>
          <p:grpSpPr bwMode="auto">
            <a:xfrm>
              <a:off x="8229942" y="5044095"/>
              <a:ext cx="63158" cy="298694"/>
              <a:chOff x="2400" y="2832"/>
              <a:chExt cx="48" cy="240"/>
            </a:xfrm>
          </p:grpSpPr>
          <p:sp>
            <p:nvSpPr>
              <p:cNvPr id="45"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46"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47"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grpSp>
          <p:nvGrpSpPr>
            <p:cNvPr id="48" name="Group 37"/>
            <p:cNvGrpSpPr>
              <a:grpSpLocks/>
            </p:cNvGrpSpPr>
            <p:nvPr/>
          </p:nvGrpSpPr>
          <p:grpSpPr bwMode="auto">
            <a:xfrm>
              <a:off x="10001592" y="5044095"/>
              <a:ext cx="63158" cy="298694"/>
              <a:chOff x="2400" y="2832"/>
              <a:chExt cx="48" cy="240"/>
            </a:xfrm>
          </p:grpSpPr>
          <p:sp>
            <p:nvSpPr>
              <p:cNvPr id="49" name="Oval 38"/>
              <p:cNvSpPr>
                <a:spLocks noChangeArrowheads="1"/>
              </p:cNvSpPr>
              <p:nvPr/>
            </p:nvSpPr>
            <p:spPr bwMode="auto">
              <a:xfrm>
                <a:off x="2400" y="2832"/>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0" name="Oval 39"/>
              <p:cNvSpPr>
                <a:spLocks noChangeArrowheads="1"/>
              </p:cNvSpPr>
              <p:nvPr/>
            </p:nvSpPr>
            <p:spPr bwMode="auto">
              <a:xfrm>
                <a:off x="2400" y="2928"/>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51" name="Oval 40"/>
              <p:cNvSpPr>
                <a:spLocks noChangeArrowheads="1"/>
              </p:cNvSpPr>
              <p:nvPr/>
            </p:nvSpPr>
            <p:spPr bwMode="auto">
              <a:xfrm>
                <a:off x="2400" y="3024"/>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grpSp>
    </p:spTree>
    <p:extLst>
      <p:ext uri="{BB962C8B-B14F-4D97-AF65-F5344CB8AC3E}">
        <p14:creationId xmlns:p14="http://schemas.microsoft.com/office/powerpoint/2010/main" val="9095176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3ED-35B7-4F85-B960-1A21F04B5AFF}"/>
              </a:ext>
            </a:extLst>
          </p:cNvPr>
          <p:cNvSpPr>
            <a:spLocks noGrp="1"/>
          </p:cNvSpPr>
          <p:nvPr>
            <p:ph type="title"/>
          </p:nvPr>
        </p:nvSpPr>
        <p:spPr/>
        <p:txBody>
          <a:bodyPr/>
          <a:lstStyle/>
          <a:p>
            <a:r>
              <a:rPr lang="en-US" dirty="0"/>
              <a:t>Ruminations, memory related</a:t>
            </a:r>
          </a:p>
        </p:txBody>
      </p:sp>
      <p:sp>
        <p:nvSpPr>
          <p:cNvPr id="3" name="Content Placeholder 2">
            <a:extLst>
              <a:ext uri="{FF2B5EF4-FFF2-40B4-BE49-F238E27FC236}">
                <a16:creationId xmlns:a16="http://schemas.microsoft.com/office/drawing/2014/main" id="{04C897E0-0BDD-4DA7-9953-FBE8BEBAB544}"/>
              </a:ext>
            </a:extLst>
          </p:cNvPr>
          <p:cNvSpPr>
            <a:spLocks noGrp="1"/>
          </p:cNvSpPr>
          <p:nvPr>
            <p:ph idx="1"/>
          </p:nvPr>
        </p:nvSpPr>
        <p:spPr/>
        <p:txBody>
          <a:bodyPr/>
          <a:lstStyle/>
          <a:p>
            <a:endParaRPr lang="en-US" dirty="0"/>
          </a:p>
          <a:p>
            <a:r>
              <a:rPr lang="en-US" dirty="0"/>
              <a:t>Looking ahead (today and next lecture), ruminations on two topics</a:t>
            </a:r>
          </a:p>
          <a:p>
            <a:endParaRPr lang="en-US" dirty="0"/>
          </a:p>
          <a:p>
            <a:endParaRPr lang="en-US" dirty="0"/>
          </a:p>
          <a:p>
            <a:pPr lvl="1"/>
            <a:r>
              <a:rPr lang="en-US" dirty="0"/>
              <a:t>Memory operations, getting the result right (broad discussion, for parallel computing, not only GPU)</a:t>
            </a:r>
          </a:p>
          <a:p>
            <a:pPr lvl="1"/>
            <a:endParaRPr lang="en-US" dirty="0"/>
          </a:p>
          <a:p>
            <a:pPr lvl="1"/>
            <a:endParaRPr lang="en-US" dirty="0"/>
          </a:p>
          <a:p>
            <a:pPr lvl="1"/>
            <a:endParaRPr lang="en-US" dirty="0"/>
          </a:p>
          <a:p>
            <a:pPr lvl="1"/>
            <a:r>
              <a:rPr lang="en-US" dirty="0"/>
              <a:t>Memory operations, getting the result fast (narrower discussion, for GPU computing)</a:t>
            </a:r>
          </a:p>
        </p:txBody>
      </p:sp>
      <p:sp>
        <p:nvSpPr>
          <p:cNvPr id="4" name="Slide Number Placeholder 3">
            <a:extLst>
              <a:ext uri="{FF2B5EF4-FFF2-40B4-BE49-F238E27FC236}">
                <a16:creationId xmlns:a16="http://schemas.microsoft.com/office/drawing/2014/main" id="{FB8A5B71-8451-44D1-AAC8-FE5B358F98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ight Arrow 4"/>
          <p:cNvSpPr/>
          <p:nvPr/>
        </p:nvSpPr>
        <p:spPr>
          <a:xfrm>
            <a:off x="220134" y="3279067"/>
            <a:ext cx="351366" cy="262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2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07EFA3-406F-4E56-9DD2-4C036976C4CD}" type="slidenum">
              <a:rPr lang="en-US" altLang="en-US" smtClean="0"/>
              <a:pPr/>
              <a:t>14</a:t>
            </a:fld>
            <a:endParaRPr lang="en-US" altLang="en-US" dirty="0"/>
          </a:p>
        </p:txBody>
      </p:sp>
      <p:sp>
        <p:nvSpPr>
          <p:cNvPr id="5" name="Rectangle 4"/>
          <p:cNvSpPr/>
          <p:nvPr/>
        </p:nvSpPr>
        <p:spPr>
          <a:xfrm>
            <a:off x="379239" y="312762"/>
            <a:ext cx="6477000" cy="6232475"/>
          </a:xfrm>
          <a:prstGeom prst="rect">
            <a:avLst/>
          </a:prstGeom>
          <a:solidFill>
            <a:schemeClr val="bg1">
              <a:lumMod val="95000"/>
            </a:schemeClr>
          </a:solidFill>
          <a:ln>
            <a:solidFill>
              <a:srgbClr val="FF9900"/>
            </a:solidFill>
          </a:ln>
        </p:spPr>
        <p:txBody>
          <a:bodyPr wrap="square">
            <a:spAutoFit/>
          </a:bodyPr>
          <a:lstStyle/>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cuda.h</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iostream</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__global__</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odd_even</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data)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i = </a:t>
            </a:r>
            <a:r>
              <a:rPr lang="en-US" sz="1050" dirty="0" err="1">
                <a:solidFill>
                  <a:srgbClr val="0000FF"/>
                </a:solidFill>
                <a:latin typeface="Consolas" panose="020B0609020204030204" pitchFamily="49" charset="0"/>
              </a:rPr>
              <a:t>threadIdx</a:t>
            </a:r>
            <a:r>
              <a:rPr lang="en-US" sz="1050" dirty="0" err="1">
                <a:solidFill>
                  <a:srgbClr val="000000"/>
                </a:solidFill>
                <a:latin typeface="Consolas" panose="020B0609020204030204" pitchFamily="49" charset="0"/>
              </a:rPr>
              <a:t>.x</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if</a:t>
            </a:r>
            <a:r>
              <a:rPr lang="en-US" sz="1050" dirty="0">
                <a:solidFill>
                  <a:srgbClr val="000000"/>
                </a:solidFill>
                <a:latin typeface="Consolas" panose="020B0609020204030204" pitchFamily="49" charset="0"/>
              </a:rPr>
              <a:t> ((i &amp; 0x01) == 0)</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 = data[i] + i; </a:t>
            </a:r>
            <a:r>
              <a:rPr lang="en-US" sz="1050" dirty="0">
                <a:solidFill>
                  <a:srgbClr val="008000"/>
                </a:solidFill>
                <a:latin typeface="Consolas" panose="020B0609020204030204" pitchFamily="49" charset="0"/>
              </a:rPr>
              <a:t>// if even,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else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 = data[i] + 2*i; </a:t>
            </a:r>
            <a:r>
              <a:rPr lang="en-US" sz="1050" dirty="0">
                <a:solidFill>
                  <a:srgbClr val="008000"/>
                </a:solidFill>
                <a:latin typeface="Consolas" panose="020B0609020204030204" pitchFamily="49" charset="0"/>
              </a:rPr>
              <a:t>// come here if you're odd</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main() {</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4;</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//allocate memory on the device (GPU); zero out all device array entries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cudaMalloc</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cudaMemset</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0,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//invoke GPU kernel, with one block that has four threads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odd_even</a:t>
            </a:r>
            <a:r>
              <a:rPr lang="en-US" sz="1050" dirty="0">
                <a:solidFill>
                  <a:srgbClr val="000000"/>
                </a:solidFill>
                <a:latin typeface="Consolas" panose="020B0609020204030204" pitchFamily="49" charset="0"/>
              </a:rPr>
              <a:t>&lt;&lt;&lt;1, 4 &gt;&gt;&gt;(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//bring the result back from the GPU into the </a:t>
            </a:r>
            <a:r>
              <a:rPr lang="en-US" sz="1050" dirty="0" err="1">
                <a:solidFill>
                  <a:srgbClr val="008000"/>
                </a:solidFill>
                <a:latin typeface="Consolas" panose="020B0609020204030204" pitchFamily="49" charset="0"/>
              </a:rPr>
              <a:t>hostArray</a:t>
            </a:r>
            <a:r>
              <a:rPr lang="en-US" sz="1050" dirty="0">
                <a:solidFill>
                  <a:srgbClr val="008000"/>
                </a:solidFill>
                <a:latin typeface="Consolas" panose="020B0609020204030204" pitchFamily="49" charset="0"/>
              </a:rPr>
              <a:t>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cudaMemcpy</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cudaMemcpyDeviceToHost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//print out the result to confirm that things are looking good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a:solidFill>
                  <a:srgbClr val="A31515"/>
                </a:solidFill>
                <a:latin typeface="Consolas" panose="020B0609020204030204" pitchFamily="49" charset="0"/>
              </a:rPr>
              <a:t>"Values stored in </a:t>
            </a:r>
            <a:r>
              <a:rPr lang="en-US" sz="1050" dirty="0" err="1">
                <a:solidFill>
                  <a:srgbClr val="A31515"/>
                </a:solidFill>
                <a:latin typeface="Consolas" panose="020B0609020204030204" pitchFamily="49" charset="0"/>
              </a:rPr>
              <a:t>hostArray</a:t>
            </a:r>
            <a:r>
              <a:rPr lang="en-US" sz="1050" dirty="0">
                <a:solidFill>
                  <a:srgbClr val="A31515"/>
                </a:solidFill>
                <a:latin typeface="Consolas" panose="020B0609020204030204" pitchFamily="49" charset="0"/>
              </a:rPr>
              <a:t>: "</a:t>
            </a:r>
            <a:r>
              <a:rPr lang="en-US" sz="1050" dirty="0">
                <a:solidFill>
                  <a:srgbClr val="000000"/>
                </a:solidFill>
                <a:latin typeface="Consolas" panose="020B0609020204030204" pitchFamily="49" charset="0"/>
              </a:rPr>
              <a:t>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int</a:t>
            </a:r>
            <a:r>
              <a:rPr lang="nn-NO" sz="1050" dirty="0">
                <a:solidFill>
                  <a:srgbClr val="000000"/>
                </a:solidFill>
                <a:latin typeface="Consolas" panose="020B0609020204030204" pitchFamily="49" charset="0"/>
              </a:rPr>
              <a:t> i = 0; i &lt; numElems; i++)</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[i]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//release the memory allocated on the GPU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cudaFree</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return</a:t>
            </a:r>
            <a:r>
              <a:rPr lang="en-US" sz="1050" dirty="0">
                <a:solidFill>
                  <a:srgbClr val="000000"/>
                </a:solidFill>
                <a:latin typeface="Consolas" panose="020B0609020204030204" pitchFamily="49" charset="0"/>
              </a:rPr>
              <a:t> 0;</a:t>
            </a:r>
          </a:p>
          <a:p>
            <a:r>
              <a:rPr lang="en-US" sz="1050" dirty="0">
                <a:solidFill>
                  <a:srgbClr val="000000"/>
                </a:solidFill>
                <a:latin typeface="Consolas" panose="020B0609020204030204" pitchFamily="49" charset="0"/>
              </a:rPr>
              <a:t>}</a:t>
            </a:r>
            <a:endParaRPr lang="en-US" sz="2400" dirty="0"/>
          </a:p>
        </p:txBody>
      </p:sp>
      <p:pic>
        <p:nvPicPr>
          <p:cNvPr id="6" name="Picture 5"/>
          <p:cNvPicPr>
            <a:picLocks noChangeAspect="1"/>
          </p:cNvPicPr>
          <p:nvPr/>
        </p:nvPicPr>
        <p:blipFill>
          <a:blip r:embed="rId2"/>
          <a:stretch>
            <a:fillRect/>
          </a:stretch>
        </p:blipFill>
        <p:spPr>
          <a:xfrm>
            <a:off x="7764966" y="1540727"/>
            <a:ext cx="3623310" cy="1640205"/>
          </a:xfrm>
          <a:prstGeom prst="rect">
            <a:avLst/>
          </a:prstGeom>
        </p:spPr>
      </p:pic>
      <p:pic>
        <p:nvPicPr>
          <p:cNvPr id="7" name="Picture 6"/>
          <p:cNvPicPr>
            <a:picLocks noChangeAspect="1"/>
          </p:cNvPicPr>
          <p:nvPr/>
        </p:nvPicPr>
        <p:blipFill>
          <a:blip r:embed="rId3"/>
          <a:stretch>
            <a:fillRect/>
          </a:stretch>
        </p:blipFill>
        <p:spPr>
          <a:xfrm>
            <a:off x="8257288" y="4694364"/>
            <a:ext cx="2954655" cy="1394460"/>
          </a:xfrm>
          <a:prstGeom prst="rect">
            <a:avLst/>
          </a:prstGeom>
        </p:spPr>
      </p:pic>
      <p:sp>
        <p:nvSpPr>
          <p:cNvPr id="8" name="Rectangle 7"/>
          <p:cNvSpPr/>
          <p:nvPr/>
        </p:nvSpPr>
        <p:spPr>
          <a:xfrm>
            <a:off x="8419917" y="1171394"/>
            <a:ext cx="1577676" cy="369332"/>
          </a:xfrm>
          <a:prstGeom prst="rect">
            <a:avLst/>
          </a:prstGeom>
          <a:solidFill>
            <a:schemeClr val="bg1"/>
          </a:solidFill>
        </p:spPr>
        <p:txBody>
          <a:bodyPr wrap="none">
            <a:spAutoFit/>
          </a:bodyPr>
          <a:lstStyle/>
          <a:p>
            <a:r>
              <a:rPr lang="en-US" dirty="0">
                <a:solidFill>
                  <a:srgbClr val="000000"/>
                </a:solidFill>
                <a:latin typeface="Consolas" panose="020B0609020204030204" pitchFamily="49" charset="0"/>
              </a:rPr>
              <a:t>Linux, P100</a:t>
            </a:r>
            <a:endParaRPr lang="en-US" dirty="0"/>
          </a:p>
        </p:txBody>
      </p:sp>
      <p:sp>
        <p:nvSpPr>
          <p:cNvPr id="9" name="Rectangle 8"/>
          <p:cNvSpPr/>
          <p:nvPr/>
        </p:nvSpPr>
        <p:spPr>
          <a:xfrm>
            <a:off x="8629185" y="4325032"/>
            <a:ext cx="2210862" cy="369332"/>
          </a:xfrm>
          <a:prstGeom prst="rect">
            <a:avLst/>
          </a:prstGeom>
        </p:spPr>
        <p:txBody>
          <a:bodyPr wrap="none">
            <a:spAutoFit/>
          </a:bodyPr>
          <a:lstStyle/>
          <a:p>
            <a:r>
              <a:rPr lang="en-US" dirty="0">
                <a:solidFill>
                  <a:srgbClr val="000000"/>
                </a:solidFill>
                <a:latin typeface="Consolas" panose="020B0609020204030204" pitchFamily="49" charset="0"/>
              </a:rPr>
              <a:t>Windows, GTX1080</a:t>
            </a:r>
            <a:endParaRPr lang="en-US" dirty="0"/>
          </a:p>
        </p:txBody>
      </p:sp>
    </p:spTree>
    <p:extLst>
      <p:ext uri="{BB962C8B-B14F-4D97-AF65-F5344CB8AC3E}">
        <p14:creationId xmlns:p14="http://schemas.microsoft.com/office/powerpoint/2010/main" val="157064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07EFA3-406F-4E56-9DD2-4C036976C4CD}" type="slidenum">
              <a:rPr lang="en-US" altLang="en-US" smtClean="0"/>
              <a:pPr/>
              <a:t>15</a:t>
            </a:fld>
            <a:endParaRPr lang="en-US" altLang="en-US" dirty="0"/>
          </a:p>
        </p:txBody>
      </p:sp>
      <p:sp>
        <p:nvSpPr>
          <p:cNvPr id="5" name="Rectangle 4"/>
          <p:cNvSpPr/>
          <p:nvPr/>
        </p:nvSpPr>
        <p:spPr>
          <a:xfrm>
            <a:off x="102147" y="75611"/>
            <a:ext cx="6477000" cy="6232475"/>
          </a:xfrm>
          <a:prstGeom prst="rect">
            <a:avLst/>
          </a:prstGeom>
          <a:solidFill>
            <a:schemeClr val="bg1">
              <a:lumMod val="95000"/>
            </a:schemeClr>
          </a:solidFill>
          <a:ln>
            <a:solidFill>
              <a:srgbClr val="FF9900"/>
            </a:solidFill>
          </a:ln>
        </p:spPr>
        <p:txBody>
          <a:bodyPr wrap="square">
            <a:spAutoFit/>
          </a:bodyPr>
          <a:lstStyle/>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cuda.h</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iostream</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__global__</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wicked(</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data)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i = </a:t>
            </a:r>
            <a:r>
              <a:rPr lang="en-US" sz="1050" dirty="0" err="1">
                <a:solidFill>
                  <a:srgbClr val="0000FF"/>
                </a:solidFill>
                <a:latin typeface="Consolas" panose="020B0609020204030204" pitchFamily="49" charset="0"/>
              </a:rPr>
              <a:t>threadIdx</a:t>
            </a:r>
            <a:r>
              <a:rPr lang="en-US" sz="1050" dirty="0" err="1">
                <a:solidFill>
                  <a:srgbClr val="000000"/>
                </a:solidFill>
                <a:latin typeface="Consolas" panose="020B0609020204030204" pitchFamily="49" charset="0"/>
              </a:rPr>
              <a:t>.x</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if</a:t>
            </a:r>
            <a:r>
              <a:rPr lang="en-US" sz="1050" dirty="0">
                <a:solidFill>
                  <a:srgbClr val="000000"/>
                </a:solidFill>
                <a:latin typeface="Consolas" panose="020B0609020204030204" pitchFamily="49" charset="0"/>
              </a:rPr>
              <a:t> ((i &amp; 0x01) == 0)</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a:t>
            </a:r>
            <a:r>
              <a:rPr lang="en-US" sz="1050" dirty="0">
                <a:solidFill>
                  <a:srgbClr val="C00000"/>
                </a:solidFill>
                <a:latin typeface="Consolas" panose="020B0609020204030204" pitchFamily="49" charset="0"/>
              </a:rPr>
              <a:t>+1</a:t>
            </a:r>
            <a:r>
              <a:rPr lang="en-US" sz="1050" dirty="0">
                <a:solidFill>
                  <a:srgbClr val="000000"/>
                </a:solidFill>
                <a:latin typeface="Consolas" panose="020B0609020204030204" pitchFamily="49" charset="0"/>
              </a:rPr>
              <a:t>] = data[i</a:t>
            </a:r>
            <a:r>
              <a:rPr lang="en-US" sz="1050" dirty="0">
                <a:solidFill>
                  <a:srgbClr val="C00000"/>
                </a:solidFill>
                <a:latin typeface="Consolas" panose="020B0609020204030204" pitchFamily="49" charset="0"/>
              </a:rPr>
              <a:t>+1</a:t>
            </a:r>
            <a:r>
              <a:rPr lang="en-US" sz="1050" dirty="0">
                <a:solidFill>
                  <a:srgbClr val="000000"/>
                </a:solidFill>
                <a:latin typeface="Consolas" panose="020B0609020204030204" pitchFamily="49" charset="0"/>
              </a:rPr>
              <a:t>] + i; </a:t>
            </a:r>
            <a:r>
              <a:rPr lang="en-US" sz="1050" dirty="0">
                <a:solidFill>
                  <a:srgbClr val="008000"/>
                </a:solidFill>
                <a:latin typeface="Consolas" panose="020B0609020204030204" pitchFamily="49" charset="0"/>
              </a:rPr>
              <a:t>// if even,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else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 = data[i] + 2*i; </a:t>
            </a:r>
            <a:r>
              <a:rPr lang="en-US" sz="1050" dirty="0">
                <a:solidFill>
                  <a:srgbClr val="008000"/>
                </a:solidFill>
                <a:latin typeface="Consolas" panose="020B0609020204030204" pitchFamily="49" charset="0"/>
              </a:rPr>
              <a:t>// come here if you're odd</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main() {</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4;</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//allocate memory on the device (GPU); zero out all device array entries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cudaMalloc</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cudaMemset</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0,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//invoke GPU kernel, with one block that has four threads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wicked&lt;&lt;&lt;1, 4 &gt;&gt;&gt;(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//bring the result back from the GPU into the </a:t>
            </a:r>
            <a:r>
              <a:rPr lang="en-US" sz="1050" dirty="0" err="1">
                <a:solidFill>
                  <a:srgbClr val="008000"/>
                </a:solidFill>
                <a:latin typeface="Consolas" panose="020B0609020204030204" pitchFamily="49" charset="0"/>
              </a:rPr>
              <a:t>hostArray</a:t>
            </a:r>
            <a:r>
              <a:rPr lang="en-US" sz="1050" dirty="0">
                <a:solidFill>
                  <a:srgbClr val="008000"/>
                </a:solidFill>
                <a:latin typeface="Consolas" panose="020B0609020204030204" pitchFamily="49" charset="0"/>
              </a:rPr>
              <a:t>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cudaMemcpy</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cudaMemcpyDeviceToHost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//print out the result to confirm that things are looking good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a:solidFill>
                  <a:srgbClr val="A31515"/>
                </a:solidFill>
                <a:latin typeface="Consolas" panose="020B0609020204030204" pitchFamily="49" charset="0"/>
              </a:rPr>
              <a:t>"Values stored in </a:t>
            </a:r>
            <a:r>
              <a:rPr lang="en-US" sz="1050" dirty="0" err="1">
                <a:solidFill>
                  <a:srgbClr val="A31515"/>
                </a:solidFill>
                <a:latin typeface="Consolas" panose="020B0609020204030204" pitchFamily="49" charset="0"/>
              </a:rPr>
              <a:t>hostArray</a:t>
            </a:r>
            <a:r>
              <a:rPr lang="en-US" sz="1050" dirty="0">
                <a:solidFill>
                  <a:srgbClr val="A31515"/>
                </a:solidFill>
                <a:latin typeface="Consolas" panose="020B0609020204030204" pitchFamily="49" charset="0"/>
              </a:rPr>
              <a:t>: "</a:t>
            </a:r>
            <a:r>
              <a:rPr lang="en-US" sz="1050" dirty="0">
                <a:solidFill>
                  <a:srgbClr val="000000"/>
                </a:solidFill>
                <a:latin typeface="Consolas" panose="020B0609020204030204" pitchFamily="49" charset="0"/>
              </a:rPr>
              <a:t>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int</a:t>
            </a:r>
            <a:r>
              <a:rPr lang="nn-NO" sz="1050" dirty="0">
                <a:solidFill>
                  <a:srgbClr val="000000"/>
                </a:solidFill>
                <a:latin typeface="Consolas" panose="020B0609020204030204" pitchFamily="49" charset="0"/>
              </a:rPr>
              <a:t> i = 0; i &lt; numElems; i++)</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[i]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//release the memory allocated on the GPU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cudaFree</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return</a:t>
            </a:r>
            <a:r>
              <a:rPr lang="en-US" sz="1050" dirty="0">
                <a:solidFill>
                  <a:srgbClr val="000000"/>
                </a:solidFill>
                <a:latin typeface="Consolas" panose="020B0609020204030204" pitchFamily="49" charset="0"/>
              </a:rPr>
              <a:t> 0;</a:t>
            </a:r>
          </a:p>
          <a:p>
            <a:r>
              <a:rPr lang="en-US" sz="1050" dirty="0">
                <a:solidFill>
                  <a:srgbClr val="000000"/>
                </a:solidFill>
                <a:latin typeface="Consolas" panose="020B0609020204030204" pitchFamily="49" charset="0"/>
              </a:rPr>
              <a:t>}</a:t>
            </a:r>
            <a:endParaRPr lang="en-US" sz="2400" dirty="0"/>
          </a:p>
        </p:txBody>
      </p:sp>
      <p:sp>
        <p:nvSpPr>
          <p:cNvPr id="6" name="Right Arrow 5"/>
          <p:cNvSpPr/>
          <p:nvPr/>
        </p:nvSpPr>
        <p:spPr>
          <a:xfrm rot="16200000">
            <a:off x="1520582" y="1636295"/>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6200000">
            <a:off x="2373487" y="1649663"/>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8466543" y="2764968"/>
            <a:ext cx="3623310" cy="1640205"/>
          </a:xfrm>
          <a:prstGeom prst="rect">
            <a:avLst/>
          </a:prstGeom>
        </p:spPr>
      </p:pic>
      <p:sp>
        <p:nvSpPr>
          <p:cNvPr id="12" name="Rectangle 11"/>
          <p:cNvSpPr/>
          <p:nvPr/>
        </p:nvSpPr>
        <p:spPr>
          <a:xfrm>
            <a:off x="6778013" y="3261904"/>
            <a:ext cx="1232685" cy="646331"/>
          </a:xfrm>
          <a:prstGeom prst="rect">
            <a:avLst/>
          </a:prstGeom>
          <a:solidFill>
            <a:schemeClr val="bg1"/>
          </a:solidFill>
        </p:spPr>
        <p:txBody>
          <a:bodyPr wrap="square">
            <a:spAutoFit/>
          </a:bodyPr>
          <a:lstStyle/>
          <a:p>
            <a:pPr algn="r"/>
            <a:r>
              <a:rPr lang="en-US" dirty="0">
                <a:solidFill>
                  <a:srgbClr val="000000"/>
                </a:solidFill>
                <a:latin typeface="Consolas" panose="020B0609020204030204" pitchFamily="49" charset="0"/>
              </a:rPr>
              <a:t>Linux, P100 GPU</a:t>
            </a:r>
            <a:endParaRPr lang="en-US" dirty="0"/>
          </a:p>
        </p:txBody>
      </p:sp>
      <p:grpSp>
        <p:nvGrpSpPr>
          <p:cNvPr id="20" name="Group 19">
            <a:extLst>
              <a:ext uri="{FF2B5EF4-FFF2-40B4-BE49-F238E27FC236}">
                <a16:creationId xmlns:a16="http://schemas.microsoft.com/office/drawing/2014/main" id="{6AEA708B-2EA3-4829-ADD2-CB1C0EDB1F8D}"/>
              </a:ext>
            </a:extLst>
          </p:cNvPr>
          <p:cNvGrpSpPr/>
          <p:nvPr/>
        </p:nvGrpSpPr>
        <p:grpSpPr>
          <a:xfrm>
            <a:off x="6689250" y="299188"/>
            <a:ext cx="5379428" cy="1468904"/>
            <a:chOff x="6689250" y="2468047"/>
            <a:chExt cx="5379428" cy="1468904"/>
          </a:xfrm>
        </p:grpSpPr>
        <p:sp>
          <p:nvSpPr>
            <p:cNvPr id="21" name="Rectangle 20">
              <a:extLst>
                <a:ext uri="{FF2B5EF4-FFF2-40B4-BE49-F238E27FC236}">
                  <a16:creationId xmlns:a16="http://schemas.microsoft.com/office/drawing/2014/main" id="{055902B8-4ACB-4A47-9212-489D5FFD041E}"/>
                </a:ext>
              </a:extLst>
            </p:cNvPr>
            <p:cNvSpPr/>
            <p:nvPr/>
          </p:nvSpPr>
          <p:spPr>
            <a:xfrm>
              <a:off x="6689250" y="2489458"/>
              <a:ext cx="1980029" cy="338554"/>
            </a:xfrm>
            <a:prstGeom prst="rect">
              <a:avLst/>
            </a:prstGeom>
          </p:spPr>
          <p:txBody>
            <a:bodyPr wrap="none">
              <a:spAutoFit/>
            </a:bodyPr>
            <a:lstStyle/>
            <a:p>
              <a:r>
                <a:rPr lang="en-US" sz="1600" dirty="0">
                  <a:solidFill>
                    <a:srgbClr val="000000"/>
                  </a:solidFill>
                  <a:latin typeface="Consolas" panose="020B0609020204030204" pitchFamily="49" charset="0"/>
                </a:rPr>
                <a:t>Windows, GTX1080</a:t>
              </a:r>
              <a:endParaRPr lang="en-US" sz="1600" dirty="0"/>
            </a:p>
          </p:txBody>
        </p:sp>
        <p:pic>
          <p:nvPicPr>
            <p:cNvPr id="22" name="Picture 21">
              <a:extLst>
                <a:ext uri="{FF2B5EF4-FFF2-40B4-BE49-F238E27FC236}">
                  <a16:creationId xmlns:a16="http://schemas.microsoft.com/office/drawing/2014/main" id="{11D6C30C-2A3B-4A10-B37B-DFB5B62B17B5}"/>
                </a:ext>
              </a:extLst>
            </p:cNvPr>
            <p:cNvPicPr>
              <a:picLocks noChangeAspect="1"/>
            </p:cNvPicPr>
            <p:nvPr/>
          </p:nvPicPr>
          <p:blipFill>
            <a:blip r:embed="rId3"/>
            <a:stretch>
              <a:fillRect/>
            </a:stretch>
          </p:blipFill>
          <p:spPr>
            <a:xfrm>
              <a:off x="6778013" y="2751773"/>
              <a:ext cx="2465370" cy="1185178"/>
            </a:xfrm>
            <a:prstGeom prst="rect">
              <a:avLst/>
            </a:prstGeom>
          </p:spPr>
        </p:pic>
        <p:pic>
          <p:nvPicPr>
            <p:cNvPr id="23" name="Picture 22">
              <a:extLst>
                <a:ext uri="{FF2B5EF4-FFF2-40B4-BE49-F238E27FC236}">
                  <a16:creationId xmlns:a16="http://schemas.microsoft.com/office/drawing/2014/main" id="{0A5270F9-2218-4C7F-8ED3-0C727EBE529A}"/>
                </a:ext>
              </a:extLst>
            </p:cNvPr>
            <p:cNvPicPr>
              <a:picLocks noChangeAspect="1"/>
            </p:cNvPicPr>
            <p:nvPr/>
          </p:nvPicPr>
          <p:blipFill>
            <a:blip r:embed="rId4"/>
            <a:stretch>
              <a:fillRect/>
            </a:stretch>
          </p:blipFill>
          <p:spPr>
            <a:xfrm>
              <a:off x="9603308" y="2751773"/>
              <a:ext cx="2465370" cy="1159669"/>
            </a:xfrm>
            <a:prstGeom prst="rect">
              <a:avLst/>
            </a:prstGeom>
          </p:spPr>
        </p:pic>
        <p:sp>
          <p:nvSpPr>
            <p:cNvPr id="24" name="Rectangle 23">
              <a:extLst>
                <a:ext uri="{FF2B5EF4-FFF2-40B4-BE49-F238E27FC236}">
                  <a16:creationId xmlns:a16="http://schemas.microsoft.com/office/drawing/2014/main" id="{EFB50884-B071-4186-A40A-8FB7551D9717}"/>
                </a:ext>
              </a:extLst>
            </p:cNvPr>
            <p:cNvSpPr/>
            <p:nvPr/>
          </p:nvSpPr>
          <p:spPr>
            <a:xfrm>
              <a:off x="9524385" y="2468047"/>
              <a:ext cx="1980029" cy="338554"/>
            </a:xfrm>
            <a:prstGeom prst="rect">
              <a:avLst/>
            </a:prstGeom>
          </p:spPr>
          <p:txBody>
            <a:bodyPr wrap="none">
              <a:spAutoFit/>
            </a:bodyPr>
            <a:lstStyle/>
            <a:p>
              <a:r>
                <a:rPr lang="en-US" sz="1600" dirty="0">
                  <a:solidFill>
                    <a:srgbClr val="000000"/>
                  </a:solidFill>
                  <a:latin typeface="Consolas" panose="020B0609020204030204" pitchFamily="49" charset="0"/>
                </a:rPr>
                <a:t>Windows, RTX2070</a:t>
              </a:r>
              <a:endParaRPr lang="en-US" sz="1600" dirty="0"/>
            </a:p>
          </p:txBody>
        </p:sp>
      </p:grpSp>
      <p:sp>
        <p:nvSpPr>
          <p:cNvPr id="25" name="Arrow: Right 24">
            <a:extLst>
              <a:ext uri="{FF2B5EF4-FFF2-40B4-BE49-F238E27FC236}">
                <a16:creationId xmlns:a16="http://schemas.microsoft.com/office/drawing/2014/main" id="{7340A904-A5F7-4162-BED2-7636E69821A7}"/>
              </a:ext>
            </a:extLst>
          </p:cNvPr>
          <p:cNvSpPr/>
          <p:nvPr/>
        </p:nvSpPr>
        <p:spPr>
          <a:xfrm>
            <a:off x="8010698" y="3312312"/>
            <a:ext cx="271801" cy="295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427739C1-5F7B-4B31-A9B2-60311EF6C63E}"/>
              </a:ext>
            </a:extLst>
          </p:cNvPr>
          <p:cNvSpPr/>
          <p:nvPr/>
        </p:nvSpPr>
        <p:spPr>
          <a:xfrm rot="5400000">
            <a:off x="7230156" y="3927324"/>
            <a:ext cx="271801" cy="295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D438569A-0506-457D-8C82-4682F25335CB}"/>
              </a:ext>
            </a:extLst>
          </p:cNvPr>
          <p:cNvPicPr>
            <a:picLocks noChangeAspect="1"/>
          </p:cNvPicPr>
          <p:nvPr/>
        </p:nvPicPr>
        <p:blipFill>
          <a:blip r:embed="rId5"/>
          <a:stretch>
            <a:fillRect/>
          </a:stretch>
        </p:blipFill>
        <p:spPr>
          <a:xfrm>
            <a:off x="5614397" y="4657142"/>
            <a:ext cx="6403718" cy="1241843"/>
          </a:xfrm>
          <a:prstGeom prst="rect">
            <a:avLst/>
          </a:prstGeom>
        </p:spPr>
      </p:pic>
    </p:spTree>
    <p:extLst>
      <p:ext uri="{BB962C8B-B14F-4D97-AF65-F5344CB8AC3E}">
        <p14:creationId xmlns:p14="http://schemas.microsoft.com/office/powerpoint/2010/main" val="323987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Hazards in </a:t>
            </a:r>
            <a:r>
              <a:rPr lang="en-US" b="1" dirty="0">
                <a:solidFill>
                  <a:srgbClr val="FFC000"/>
                </a:solidFill>
              </a:rPr>
              <a:t>Parallel</a:t>
            </a:r>
            <a:r>
              <a:rPr lang="en-US" dirty="0"/>
              <a:t> Computing (not only GPU)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5564" y="1056682"/>
                <a:ext cx="11960872" cy="5344117"/>
              </a:xfrm>
            </p:spPr>
            <p:txBody>
              <a:bodyPr>
                <a:normAutofit fontScale="85000" lnSpcReduction="20000"/>
              </a:bodyPr>
              <a:lstStyle/>
              <a:p>
                <a:r>
                  <a:rPr lang="en-US" dirty="0"/>
                  <a:t>Backdrop: </a:t>
                </a:r>
              </a:p>
              <a:p>
                <a:pPr lvl="1"/>
                <a:r>
                  <a:rPr lang="en-US" dirty="0"/>
                  <a:t>Threads </a:t>
                </a:r>
                <a14:m>
                  <m:oMath xmlns:m="http://schemas.openxmlformats.org/officeDocument/2006/math">
                    <m:r>
                      <a:rPr lang="en-US" i="1" dirty="0" smtClean="0">
                        <a:latin typeface="Cambria Math" panose="02040503050406030204" pitchFamily="18" charset="0"/>
                      </a:rPr>
                      <m:t>𝑖</m:t>
                    </m:r>
                  </m:oMath>
                </a14:m>
                <a:r>
                  <a:rPr lang="en-US" dirty="0"/>
                  <a:t> and </a:t>
                </a:r>
                <a14:m>
                  <m:oMath xmlns:m="http://schemas.openxmlformats.org/officeDocument/2006/math">
                    <m:r>
                      <a:rPr lang="en-US" i="1" dirty="0" smtClean="0">
                        <a:latin typeface="Cambria Math" panose="02040503050406030204" pitchFamily="18" charset="0"/>
                      </a:rPr>
                      <m:t>𝑗</m:t>
                    </m:r>
                  </m:oMath>
                </a14:m>
                <a:r>
                  <a:rPr lang="en-US" dirty="0"/>
                  <a:t> execute two streams of instructions in parallel and operate at some point on the </a:t>
                </a:r>
                <a:r>
                  <a:rPr lang="en-US" u="sng" dirty="0"/>
                  <a:t>sam</a:t>
                </a:r>
                <a:r>
                  <a:rPr lang="en-US" dirty="0"/>
                  <a:t>e memory entry</a:t>
                </a:r>
              </a:p>
              <a:p>
                <a:pPr lvl="1"/>
                <a:r>
                  <a:rPr lang="en-US" dirty="0"/>
                  <a:t>For program’s correctness, the </a:t>
                </a:r>
                <a:r>
                  <a:rPr lang="en-US" i="1" dirty="0"/>
                  <a:t>programmer’s expectation</a:t>
                </a:r>
                <a:r>
                  <a:rPr lang="en-US" dirty="0"/>
                  <a:t> is that </a:t>
                </a:r>
                <a14:m>
                  <m:oMath xmlns:m="http://schemas.openxmlformats.org/officeDocument/2006/math">
                    <m:r>
                      <a:rPr lang="en-US" i="1" dirty="0">
                        <a:latin typeface="Cambria Math" panose="02040503050406030204" pitchFamily="18" charset="0"/>
                      </a:rPr>
                      <m:t>𝑖</m:t>
                    </m:r>
                  </m:oMath>
                </a14:m>
                <a:r>
                  <a:rPr lang="en-US" dirty="0"/>
                  <a:t> executes before </a:t>
                </a:r>
                <a14:m>
                  <m:oMath xmlns:m="http://schemas.openxmlformats.org/officeDocument/2006/math">
                    <m:r>
                      <a:rPr lang="en-US" i="1" dirty="0">
                        <a:latin typeface="Cambria Math" panose="02040503050406030204" pitchFamily="18" charset="0"/>
                      </a:rPr>
                      <m:t>𝑗</m:t>
                    </m:r>
                  </m:oMath>
                </a14:m>
                <a:r>
                  <a:rPr lang="en-US" dirty="0"/>
                  <a:t> </a:t>
                </a:r>
              </a:p>
              <a:p>
                <a:endParaRPr lang="en-US" dirty="0"/>
              </a:p>
              <a:p>
                <a:r>
                  <a:rPr lang="en-US" dirty="0"/>
                  <a:t>Three types of data hazards</a:t>
                </a:r>
              </a:p>
              <a:p>
                <a:pPr lvl="1"/>
                <a:r>
                  <a:rPr lang="en-US" dirty="0"/>
                  <a:t>Read-After-Write (RAW) – think of it as a violation of “</a:t>
                </a:r>
                <a14:m>
                  <m:oMath xmlns:m="http://schemas.openxmlformats.org/officeDocument/2006/math">
                    <m:r>
                      <a:rPr lang="en-US" i="1" dirty="0" smtClean="0">
                        <a:solidFill>
                          <a:srgbClr val="0070C0"/>
                        </a:solidFill>
                        <a:latin typeface="Cambria Math" panose="02040503050406030204" pitchFamily="18" charset="0"/>
                      </a:rPr>
                      <m:t>𝑗</m:t>
                    </m:r>
                  </m:oMath>
                </a14:m>
                <a:r>
                  <a:rPr lang="en-US" dirty="0">
                    <a:solidFill>
                      <a:srgbClr val="0070C0"/>
                    </a:solidFill>
                  </a:rPr>
                  <a:t> ought to </a:t>
                </a:r>
                <a:r>
                  <a:rPr lang="en-US" u="sng" dirty="0">
                    <a:solidFill>
                      <a:srgbClr val="0070C0"/>
                    </a:solidFill>
                  </a:rPr>
                  <a:t>R</a:t>
                </a:r>
                <a:r>
                  <a:rPr lang="en-US" dirty="0">
                    <a:solidFill>
                      <a:srgbClr val="0070C0"/>
                    </a:solidFill>
                  </a:rPr>
                  <a:t>ead only </a:t>
                </a:r>
                <a:r>
                  <a:rPr lang="en-US" u="sng" dirty="0">
                    <a:solidFill>
                      <a:srgbClr val="0070C0"/>
                    </a:solidFill>
                  </a:rPr>
                  <a:t>A</a:t>
                </a:r>
                <a:r>
                  <a:rPr lang="en-US" dirty="0">
                    <a:solidFill>
                      <a:srgbClr val="0070C0"/>
                    </a:solidFill>
                  </a:rPr>
                  <a:t>fter the </a:t>
                </a:r>
                <a:r>
                  <a:rPr lang="en-US" u="sng" dirty="0">
                    <a:solidFill>
                      <a:srgbClr val="0070C0"/>
                    </a:solidFill>
                  </a:rPr>
                  <a:t>W</a:t>
                </a:r>
                <a:r>
                  <a:rPr lang="en-US" dirty="0">
                    <a:solidFill>
                      <a:srgbClr val="0070C0"/>
                    </a:solidFill>
                  </a:rPr>
                  <a:t>rite by </a:t>
                </a:r>
                <a14:m>
                  <m:oMath xmlns:m="http://schemas.openxmlformats.org/officeDocument/2006/math">
                    <m:r>
                      <a:rPr lang="en-US" i="1" dirty="0" smtClean="0">
                        <a:solidFill>
                          <a:srgbClr val="0070C0"/>
                        </a:solidFill>
                        <a:latin typeface="Cambria Math" panose="02040503050406030204" pitchFamily="18" charset="0"/>
                      </a:rPr>
                      <m:t>𝑖</m:t>
                    </m:r>
                  </m:oMath>
                </a14:m>
                <a:r>
                  <a:rPr lang="en-US" dirty="0">
                    <a:solidFill>
                      <a:srgbClr val="0070C0"/>
                    </a:solidFill>
                  </a:rPr>
                  <a:t> occurred</a:t>
                </a:r>
                <a:r>
                  <a:rPr lang="en-US" dirty="0"/>
                  <a:t>”</a:t>
                </a:r>
              </a:p>
              <a:p>
                <a:pPr lvl="2"/>
                <a:r>
                  <a:rPr lang="en-US" dirty="0"/>
                  <a:t>How things go wrong: </a:t>
                </a:r>
                <a14:m>
                  <m:oMath xmlns:m="http://schemas.openxmlformats.org/officeDocument/2006/math">
                    <m:r>
                      <a:rPr lang="en-US" i="1" dirty="0" smtClean="0">
                        <a:latin typeface="Cambria Math" panose="02040503050406030204" pitchFamily="18" charset="0"/>
                      </a:rPr>
                      <m:t>𝑗</m:t>
                    </m:r>
                  </m:oMath>
                </a14:m>
                <a:r>
                  <a:rPr lang="en-US" dirty="0"/>
                  <a:t> reads a source before </a:t>
                </a:r>
                <a14:m>
                  <m:oMath xmlns:m="http://schemas.openxmlformats.org/officeDocument/2006/math">
                    <m:r>
                      <a:rPr lang="en-US" i="1" dirty="0" smtClean="0">
                        <a:latin typeface="Cambria Math" panose="02040503050406030204" pitchFamily="18" charset="0"/>
                      </a:rPr>
                      <m:t>𝑖</m:t>
                    </m:r>
                  </m:oMath>
                </a14:m>
                <a:r>
                  <a:rPr lang="en-US" dirty="0"/>
                  <a:t> writes it, so </a:t>
                </a:r>
                <a14:m>
                  <m:oMath xmlns:m="http://schemas.openxmlformats.org/officeDocument/2006/math">
                    <m:r>
                      <a:rPr lang="en-US" i="1" dirty="0" smtClean="0">
                        <a:latin typeface="Cambria Math" panose="02040503050406030204" pitchFamily="18" charset="0"/>
                      </a:rPr>
                      <m:t>𝑗</m:t>
                    </m:r>
                  </m:oMath>
                </a14:m>
                <a:r>
                  <a:rPr lang="en-US" dirty="0"/>
                  <a:t> incorrectly gets the old value</a:t>
                </a:r>
              </a:p>
              <a:p>
                <a:pPr lvl="2"/>
                <a:r>
                  <a:rPr lang="en-US" dirty="0"/>
                  <a:t>Perhaps most common of them three hazards</a:t>
                </a:r>
              </a:p>
              <a:p>
                <a:pPr lvl="2"/>
                <a:endParaRPr lang="en-US" dirty="0"/>
              </a:p>
              <a:p>
                <a:pPr lvl="2"/>
                <a:endParaRPr lang="en-US" dirty="0"/>
              </a:p>
              <a:p>
                <a:pPr lvl="1"/>
                <a:r>
                  <a:rPr lang="en-US" dirty="0"/>
                  <a:t>Write-After-Read (WAR) – think of it as a violation of “</a:t>
                </a:r>
                <a14:m>
                  <m:oMath xmlns:m="http://schemas.openxmlformats.org/officeDocument/2006/math">
                    <m:r>
                      <a:rPr lang="en-US" i="1" dirty="0" smtClean="0">
                        <a:solidFill>
                          <a:srgbClr val="0070C0"/>
                        </a:solidFill>
                        <a:latin typeface="Cambria Math" panose="02040503050406030204" pitchFamily="18" charset="0"/>
                      </a:rPr>
                      <m:t>𝑗</m:t>
                    </m:r>
                  </m:oMath>
                </a14:m>
                <a:r>
                  <a:rPr lang="en-US" dirty="0">
                    <a:solidFill>
                      <a:srgbClr val="0070C0"/>
                    </a:solidFill>
                  </a:rPr>
                  <a:t> ought to </a:t>
                </a:r>
                <a:r>
                  <a:rPr lang="en-US" u="sng" dirty="0">
                    <a:solidFill>
                      <a:srgbClr val="0070C0"/>
                    </a:solidFill>
                  </a:rPr>
                  <a:t>W</a:t>
                </a:r>
                <a:r>
                  <a:rPr lang="en-US" dirty="0">
                    <a:solidFill>
                      <a:srgbClr val="0070C0"/>
                    </a:solidFill>
                  </a:rPr>
                  <a:t>rite only </a:t>
                </a:r>
                <a:r>
                  <a:rPr lang="en-US" u="sng" dirty="0">
                    <a:solidFill>
                      <a:srgbClr val="0070C0"/>
                    </a:solidFill>
                  </a:rPr>
                  <a:t>A</a:t>
                </a:r>
                <a:r>
                  <a:rPr lang="en-US" dirty="0">
                    <a:solidFill>
                      <a:srgbClr val="0070C0"/>
                    </a:solidFill>
                  </a:rPr>
                  <a:t>fter the </a:t>
                </a:r>
                <a:r>
                  <a:rPr lang="en-US" u="sng" dirty="0">
                    <a:solidFill>
                      <a:srgbClr val="0070C0"/>
                    </a:solidFill>
                  </a:rPr>
                  <a:t>R</a:t>
                </a:r>
                <a:r>
                  <a:rPr lang="en-US" dirty="0">
                    <a:solidFill>
                      <a:srgbClr val="0070C0"/>
                    </a:solidFill>
                  </a:rPr>
                  <a:t>ead by </a:t>
                </a:r>
                <a14:m>
                  <m:oMath xmlns:m="http://schemas.openxmlformats.org/officeDocument/2006/math">
                    <m:r>
                      <a:rPr lang="en-US" i="1" dirty="0" smtClean="0">
                        <a:solidFill>
                          <a:srgbClr val="0070C0"/>
                        </a:solidFill>
                        <a:latin typeface="Cambria Math" panose="02040503050406030204" pitchFamily="18" charset="0"/>
                      </a:rPr>
                      <m:t>𝑖</m:t>
                    </m:r>
                  </m:oMath>
                </a14:m>
                <a:r>
                  <a:rPr lang="en-US" dirty="0">
                    <a:solidFill>
                      <a:srgbClr val="0070C0"/>
                    </a:solidFill>
                  </a:rPr>
                  <a:t> occurred</a:t>
                </a:r>
                <a:r>
                  <a:rPr lang="en-US" dirty="0"/>
                  <a:t>”</a:t>
                </a:r>
              </a:p>
              <a:p>
                <a:pPr lvl="2"/>
                <a:r>
                  <a:rPr lang="en-US" dirty="0"/>
                  <a:t>How things go wrong: </a:t>
                </a:r>
                <a14:m>
                  <m:oMath xmlns:m="http://schemas.openxmlformats.org/officeDocument/2006/math">
                    <m:r>
                      <a:rPr lang="en-US" i="1" dirty="0" smtClean="0">
                        <a:latin typeface="Cambria Math" panose="02040503050406030204" pitchFamily="18" charset="0"/>
                      </a:rPr>
                      <m:t>𝑗</m:t>
                    </m:r>
                  </m:oMath>
                </a14:m>
                <a:r>
                  <a:rPr lang="en-US" dirty="0"/>
                  <a:t> writes a destination before it is read by </a:t>
                </a:r>
                <a14:m>
                  <m:oMath xmlns:m="http://schemas.openxmlformats.org/officeDocument/2006/math">
                    <m:r>
                      <a:rPr lang="en-US" i="1" dirty="0" smtClean="0">
                        <a:latin typeface="Cambria Math" panose="02040503050406030204" pitchFamily="18" charset="0"/>
                      </a:rPr>
                      <m:t>𝑖</m:t>
                    </m:r>
                  </m:oMath>
                </a14:m>
                <a:r>
                  <a:rPr lang="en-US" dirty="0"/>
                  <a:t> , so </a:t>
                </a:r>
                <a14:m>
                  <m:oMath xmlns:m="http://schemas.openxmlformats.org/officeDocument/2006/math">
                    <m:r>
                      <a:rPr lang="en-US" i="1" dirty="0" smtClean="0">
                        <a:latin typeface="Cambria Math" panose="02040503050406030204" pitchFamily="18" charset="0"/>
                      </a:rPr>
                      <m:t>𝑖</m:t>
                    </m:r>
                  </m:oMath>
                </a14:m>
                <a:r>
                  <a:rPr lang="en-US" dirty="0"/>
                  <a:t> gets the new (and wrong) value</a:t>
                </a:r>
              </a:p>
              <a:p>
                <a:pPr lvl="2"/>
                <a:endParaRPr lang="en-US" dirty="0"/>
              </a:p>
              <a:p>
                <a:pPr lvl="2"/>
                <a:endParaRPr lang="en-US" dirty="0"/>
              </a:p>
              <a:p>
                <a:pPr lvl="1"/>
                <a:r>
                  <a:rPr lang="en-US" dirty="0"/>
                  <a:t>Write-After-Write (WAW) – think of it as a violation “</a:t>
                </a:r>
                <a14:m>
                  <m:oMath xmlns:m="http://schemas.openxmlformats.org/officeDocument/2006/math">
                    <m:r>
                      <a:rPr lang="en-US" i="1" dirty="0" smtClean="0">
                        <a:solidFill>
                          <a:srgbClr val="0070C0"/>
                        </a:solidFill>
                        <a:latin typeface="Cambria Math" panose="02040503050406030204" pitchFamily="18" charset="0"/>
                      </a:rPr>
                      <m:t>𝑗</m:t>
                    </m:r>
                  </m:oMath>
                </a14:m>
                <a:r>
                  <a:rPr lang="en-US" dirty="0">
                    <a:solidFill>
                      <a:srgbClr val="0070C0"/>
                    </a:solidFill>
                  </a:rPr>
                  <a:t> ought to </a:t>
                </a:r>
                <a:r>
                  <a:rPr lang="en-US" u="sng" dirty="0">
                    <a:solidFill>
                      <a:srgbClr val="0070C0"/>
                    </a:solidFill>
                  </a:rPr>
                  <a:t>W</a:t>
                </a:r>
                <a:r>
                  <a:rPr lang="en-US" dirty="0">
                    <a:solidFill>
                      <a:srgbClr val="0070C0"/>
                    </a:solidFill>
                  </a:rPr>
                  <a:t>rite only </a:t>
                </a:r>
                <a:r>
                  <a:rPr lang="en-US" u="sng" dirty="0">
                    <a:solidFill>
                      <a:srgbClr val="0070C0"/>
                    </a:solidFill>
                  </a:rPr>
                  <a:t>A</a:t>
                </a:r>
                <a:r>
                  <a:rPr lang="en-US" dirty="0">
                    <a:solidFill>
                      <a:srgbClr val="0070C0"/>
                    </a:solidFill>
                  </a:rPr>
                  <a:t>fter the </a:t>
                </a:r>
                <a:r>
                  <a:rPr lang="en-US" u="sng" dirty="0">
                    <a:solidFill>
                      <a:srgbClr val="0070C0"/>
                    </a:solidFill>
                  </a:rPr>
                  <a:t>W</a:t>
                </a:r>
                <a:r>
                  <a:rPr lang="en-US" dirty="0">
                    <a:solidFill>
                      <a:srgbClr val="0070C0"/>
                    </a:solidFill>
                  </a:rPr>
                  <a:t>rite by </a:t>
                </a:r>
                <a14:m>
                  <m:oMath xmlns:m="http://schemas.openxmlformats.org/officeDocument/2006/math">
                    <m:r>
                      <a:rPr lang="en-US" i="1" dirty="0" smtClean="0">
                        <a:solidFill>
                          <a:srgbClr val="0070C0"/>
                        </a:solidFill>
                        <a:latin typeface="Cambria Math" panose="02040503050406030204" pitchFamily="18" charset="0"/>
                      </a:rPr>
                      <m:t>𝑖</m:t>
                    </m:r>
                  </m:oMath>
                </a14:m>
                <a:r>
                  <a:rPr lang="en-US" dirty="0"/>
                  <a:t> </a:t>
                </a:r>
                <a:r>
                  <a:rPr lang="en-US" dirty="0">
                    <a:solidFill>
                      <a:srgbClr val="0070C0"/>
                    </a:solidFill>
                  </a:rPr>
                  <a:t>occurred</a:t>
                </a:r>
                <a:r>
                  <a:rPr lang="en-US" dirty="0"/>
                  <a:t>”</a:t>
                </a:r>
              </a:p>
              <a:p>
                <a:pPr lvl="2"/>
                <a:r>
                  <a:rPr lang="en-US" dirty="0"/>
                  <a:t>How things go wrong: </a:t>
                </a:r>
                <a14:m>
                  <m:oMath xmlns:m="http://schemas.openxmlformats.org/officeDocument/2006/math">
                    <m:r>
                      <a:rPr lang="en-US" i="1" dirty="0" smtClean="0">
                        <a:latin typeface="Cambria Math" panose="02040503050406030204" pitchFamily="18" charset="0"/>
                      </a:rPr>
                      <m:t>𝑗</m:t>
                    </m:r>
                  </m:oMath>
                </a14:m>
                <a:r>
                  <a:rPr lang="en-US" dirty="0"/>
                  <a:t> writes an operand before it is written by </a:t>
                </a:r>
                <a14:m>
                  <m:oMath xmlns:m="http://schemas.openxmlformats.org/officeDocument/2006/math">
                    <m:r>
                      <a:rPr lang="en-US" i="1" dirty="0" smtClean="0">
                        <a:latin typeface="Cambria Math" panose="02040503050406030204" pitchFamily="18" charset="0"/>
                      </a:rPr>
                      <m:t>𝑖</m:t>
                    </m:r>
                  </m:oMath>
                </a14:m>
                <a:r>
                  <a:rPr lang="en-US" dirty="0"/>
                  <a:t>. </a:t>
                </a:r>
              </a:p>
              <a:p>
                <a:pPr lvl="3"/>
                <a:r>
                  <a:rPr lang="en-US" dirty="0"/>
                  <a:t>The writes end up being performed in the wrong order, leaving the value written by </a:t>
                </a:r>
                <a14:m>
                  <m:oMath xmlns:m="http://schemas.openxmlformats.org/officeDocument/2006/math">
                    <m:r>
                      <a:rPr lang="en-US" i="1" dirty="0" smtClean="0">
                        <a:latin typeface="Cambria Math" panose="02040503050406030204" pitchFamily="18" charset="0"/>
                      </a:rPr>
                      <m:t>𝑖</m:t>
                    </m:r>
                  </m:oMath>
                </a14:m>
                <a:r>
                  <a:rPr lang="en-US" dirty="0"/>
                  <a:t> rather than the value written by </a:t>
                </a:r>
                <a14:m>
                  <m:oMath xmlns:m="http://schemas.openxmlformats.org/officeDocument/2006/math">
                    <m:r>
                      <a:rPr lang="en-US" i="1" dirty="0" smtClean="0">
                        <a:latin typeface="Cambria Math" panose="02040503050406030204" pitchFamily="18" charset="0"/>
                      </a:rPr>
                      <m:t>𝑗</m:t>
                    </m:r>
                  </m:oMath>
                </a14:m>
                <a:r>
                  <a:rPr lang="en-US" dirty="0"/>
                  <a:t> in the destination</a:t>
                </a:r>
              </a:p>
              <a:p>
                <a:endParaRPr lang="en-US" dirty="0"/>
              </a:p>
              <a:p>
                <a:endParaRPr lang="en-US" dirty="0"/>
              </a:p>
              <a:p>
                <a:r>
                  <a:rPr lang="en-US" dirty="0"/>
                  <a:t>Moral of the story: The </a:t>
                </a:r>
                <a:r>
                  <a:rPr lang="en-US" i="1" dirty="0"/>
                  <a:t>ordering</a:t>
                </a:r>
                <a:r>
                  <a:rPr lang="en-US" dirty="0"/>
                  <a:t> of memory operations is important in getting the result right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5564" y="1056682"/>
                <a:ext cx="11960872" cy="5344117"/>
              </a:xfrm>
              <a:blipFill>
                <a:blip r:embed="rId2"/>
                <a:stretch>
                  <a:fillRect l="-459" t="-2052" b="-2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7D2203D-769A-4D5A-AE4C-EA73FDE6A130}" type="slidenum">
              <a:rPr lang="en-US" smtClean="0"/>
              <a:t>16</a:t>
            </a:fld>
            <a:endParaRPr lang="en-US"/>
          </a:p>
        </p:txBody>
      </p:sp>
    </p:spTree>
    <p:extLst>
      <p:ext uri="{BB962C8B-B14F-4D97-AF65-F5344CB8AC3E}">
        <p14:creationId xmlns:p14="http://schemas.microsoft.com/office/powerpoint/2010/main" val="213166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computing, bottom line</a:t>
            </a:r>
          </a:p>
        </p:txBody>
      </p:sp>
      <p:sp>
        <p:nvSpPr>
          <p:cNvPr id="3" name="Content Placeholder 2"/>
          <p:cNvSpPr>
            <a:spLocks noGrp="1"/>
          </p:cNvSpPr>
          <p:nvPr>
            <p:ph idx="1"/>
          </p:nvPr>
        </p:nvSpPr>
        <p:spPr/>
        <p:txBody>
          <a:bodyPr/>
          <a:lstStyle/>
          <a:p>
            <a:endParaRPr lang="en-US" dirty="0"/>
          </a:p>
          <a:p>
            <a:r>
              <a:rPr lang="en-US" dirty="0"/>
              <a:t>Parallel computing: previous slide, two threads led to race conditions – in absence of special measures, there is no way to know who executes what and when</a:t>
            </a:r>
          </a:p>
          <a:p>
            <a:pPr lvl="1"/>
            <a:r>
              <a:rPr lang="en-US" dirty="0"/>
              <a:t>A matter of “</a:t>
            </a:r>
            <a:r>
              <a:rPr lang="en-US" dirty="0">
                <a:solidFill>
                  <a:srgbClr val="C00000"/>
                </a:solidFill>
              </a:rPr>
              <a:t>thread racing</a:t>
            </a:r>
            <a:r>
              <a:rPr lang="en-US" dirty="0"/>
              <a:t>”, or “</a:t>
            </a:r>
            <a:r>
              <a:rPr lang="en-US" dirty="0">
                <a:solidFill>
                  <a:srgbClr val="C00000"/>
                </a:solidFill>
              </a:rPr>
              <a:t>race conditions</a:t>
            </a:r>
            <a:r>
              <a:rPr lang="en-US" dirty="0"/>
              <a:t>”</a:t>
            </a:r>
          </a:p>
          <a:p>
            <a:endParaRPr lang="en-US" dirty="0"/>
          </a:p>
          <a:p>
            <a:endParaRPr lang="en-US" dirty="0"/>
          </a:p>
          <a:p>
            <a:r>
              <a:rPr lang="en-US" dirty="0"/>
              <a:t>“special measures”, example: use of </a:t>
            </a:r>
            <a:r>
              <a:rPr lang="en-US" dirty="0">
                <a:latin typeface="Consolas" panose="020B0609020204030204" pitchFamily="49" charset="0"/>
              </a:rPr>
              <a:t>__</a:t>
            </a:r>
            <a:r>
              <a:rPr lang="en-US" dirty="0" err="1">
                <a:latin typeface="Consolas" panose="020B0609020204030204" pitchFamily="49" charset="0"/>
              </a:rPr>
              <a:t>syncthreads</a:t>
            </a:r>
            <a:r>
              <a:rPr lang="en-US" dirty="0">
                <a:latin typeface="Consolas" panose="020B0609020204030204" pitchFamily="49" charset="0"/>
              </a:rPr>
              <a:t>()</a:t>
            </a:r>
          </a:p>
          <a:p>
            <a:endParaRPr lang="en-US" dirty="0"/>
          </a:p>
          <a:p>
            <a:endParaRPr lang="en-US" dirty="0"/>
          </a:p>
          <a:p>
            <a:r>
              <a:rPr lang="en-US" dirty="0"/>
              <a:t>Can we at least say something about the </a:t>
            </a:r>
            <a:r>
              <a:rPr lang="en-US" dirty="0">
                <a:solidFill>
                  <a:srgbClr val="00B050"/>
                </a:solidFill>
              </a:rPr>
              <a:t>order in which memory operations</a:t>
            </a:r>
            <a:r>
              <a:rPr lang="en-US" dirty="0"/>
              <a:t> are carried out?</a:t>
            </a:r>
          </a:p>
          <a:p>
            <a:pPr lvl="1"/>
            <a:r>
              <a:rPr lang="en-US" dirty="0"/>
              <a:t>A matter of “</a:t>
            </a:r>
            <a:r>
              <a:rPr lang="en-US" dirty="0">
                <a:solidFill>
                  <a:srgbClr val="C00000"/>
                </a:solidFill>
              </a:rPr>
              <a:t>sequence of memory ops</a:t>
            </a:r>
            <a:r>
              <a:rPr lang="en-US" dirty="0"/>
              <a:t>”, pertains </a:t>
            </a:r>
            <a:r>
              <a:rPr lang="en-US" u="sng" dirty="0"/>
              <a:t>one</a:t>
            </a:r>
            <a:r>
              <a:rPr lang="en-US" dirty="0"/>
              <a:t> thread (with side effects when a 2</a:t>
            </a:r>
            <a:r>
              <a:rPr lang="en-US" baseline="30000" dirty="0"/>
              <a:t>nd</a:t>
            </a:r>
            <a:r>
              <a:rPr lang="en-US" dirty="0"/>
              <a:t> thread present)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381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 concept of “</a:t>
            </a:r>
            <a:r>
              <a:rPr lang="en-US" dirty="0">
                <a:solidFill>
                  <a:srgbClr val="FFC000"/>
                </a:solidFill>
              </a:rPr>
              <a:t>memory consistency</a:t>
            </a:r>
            <a:r>
              <a:rPr lang="en-US" dirty="0"/>
              <a:t>”</a:t>
            </a:r>
          </a:p>
        </p:txBody>
      </p:sp>
      <p:sp>
        <p:nvSpPr>
          <p:cNvPr id="6" name="Content Placeholder 5"/>
          <p:cNvSpPr>
            <a:spLocks noGrp="1"/>
          </p:cNvSpPr>
          <p:nvPr>
            <p:ph idx="1"/>
          </p:nvPr>
        </p:nvSpPr>
        <p:spPr/>
        <p:txBody>
          <a:bodyPr>
            <a:normAutofit/>
          </a:bodyPr>
          <a:lstStyle/>
          <a:p>
            <a:r>
              <a:rPr lang="en-US" dirty="0"/>
              <a:t>Backdrop</a:t>
            </a:r>
          </a:p>
          <a:p>
            <a:pPr lvl="1"/>
            <a:r>
              <a:rPr lang="en-US" dirty="0"/>
              <a:t>Thread_1 executes </a:t>
            </a:r>
            <a:r>
              <a:rPr lang="en-US" dirty="0" err="1"/>
              <a:t>writeXY</a:t>
            </a:r>
            <a:r>
              <a:rPr lang="en-US" dirty="0"/>
              <a:t>()</a:t>
            </a:r>
          </a:p>
          <a:p>
            <a:pPr lvl="1"/>
            <a:r>
              <a:rPr lang="en-US" dirty="0"/>
              <a:t>Thread_2 executes </a:t>
            </a:r>
            <a:r>
              <a:rPr lang="en-US" dirty="0" err="1"/>
              <a:t>readXY</a:t>
            </a:r>
            <a:r>
              <a:rPr lang="en-US" dirty="0"/>
              <a:t>()</a:t>
            </a:r>
          </a:p>
          <a:p>
            <a:endParaRPr lang="en-US" dirty="0"/>
          </a:p>
          <a:p>
            <a:r>
              <a:rPr lang="en-US" dirty="0"/>
              <a:t>Question: what values can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assume?</a:t>
            </a:r>
          </a:p>
          <a:p>
            <a:endParaRPr lang="en-US" dirty="0"/>
          </a:p>
          <a:p>
            <a:r>
              <a:rPr lang="en-US" dirty="0"/>
              <a:t>For sequential consistency (“strongly-ordered mem. model”), the </a:t>
            </a:r>
            <a:r>
              <a:rPr lang="en-US" u="sng" dirty="0"/>
              <a:t>only</a:t>
            </a:r>
            <a:r>
              <a:rPr lang="en-US" dirty="0"/>
              <a:t> possible scenarios are</a:t>
            </a:r>
          </a:p>
          <a:p>
            <a:pPr lvl="1"/>
            <a:r>
              <a:rPr lang="en-US" dirty="0">
                <a:latin typeface="Consolas" panose="020B0609020204030204" pitchFamily="49" charset="0"/>
              </a:rPr>
              <a:t>A=2</a:t>
            </a:r>
            <a:r>
              <a:rPr lang="en-US" dirty="0"/>
              <a:t> and </a:t>
            </a:r>
            <a:r>
              <a:rPr lang="en-US" dirty="0">
                <a:latin typeface="Consolas" panose="020B0609020204030204" pitchFamily="49" charset="0"/>
              </a:rPr>
              <a:t>B=1</a:t>
            </a:r>
          </a:p>
          <a:p>
            <a:pPr lvl="1"/>
            <a:r>
              <a:rPr lang="en-US" dirty="0">
                <a:latin typeface="Consolas" panose="020B0609020204030204" pitchFamily="49" charset="0"/>
              </a:rPr>
              <a:t>A=20</a:t>
            </a:r>
            <a:r>
              <a:rPr lang="en-US" dirty="0"/>
              <a:t> and </a:t>
            </a:r>
            <a:r>
              <a:rPr lang="en-US" dirty="0">
                <a:latin typeface="Consolas" panose="020B0609020204030204" pitchFamily="49" charset="0"/>
              </a:rPr>
              <a:t>B=10</a:t>
            </a:r>
          </a:p>
          <a:p>
            <a:pPr lvl="1"/>
            <a:r>
              <a:rPr lang="en-US" dirty="0">
                <a:latin typeface="Consolas" panose="020B0609020204030204" pitchFamily="49" charset="0"/>
              </a:rPr>
              <a:t>A=2</a:t>
            </a:r>
            <a:r>
              <a:rPr lang="en-US" dirty="0"/>
              <a:t> and </a:t>
            </a:r>
            <a:r>
              <a:rPr lang="en-US" dirty="0">
                <a:latin typeface="Consolas" panose="020B0609020204030204" pitchFamily="49" charset="0"/>
              </a:rPr>
              <a:t>B=10</a:t>
            </a:r>
          </a:p>
          <a:p>
            <a:r>
              <a:rPr lang="en-US" dirty="0"/>
              <a:t>For weak consistency (“weakly-ordered memory model”), it is possible to have this</a:t>
            </a:r>
          </a:p>
          <a:p>
            <a:pPr lvl="1"/>
            <a:r>
              <a:rPr lang="en-US" dirty="0">
                <a:latin typeface="Consolas" panose="020B0609020204030204" pitchFamily="49" charset="0"/>
              </a:rPr>
              <a:t>A=20</a:t>
            </a:r>
            <a:r>
              <a:rPr lang="en-US" dirty="0"/>
              <a:t> and </a:t>
            </a:r>
            <a:r>
              <a:rPr lang="en-US" dirty="0">
                <a:latin typeface="Consolas" panose="020B0609020204030204" pitchFamily="49" charset="0"/>
              </a:rPr>
              <a:t>B=1</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7241117" y="939286"/>
            <a:ext cx="4760383" cy="2893100"/>
          </a:xfrm>
          <a:prstGeom prst="rect">
            <a:avLst/>
          </a:prstGeom>
          <a:solidFill>
            <a:schemeClr val="bg1">
              <a:lumMod val="95000"/>
            </a:schemeClr>
          </a:solidFill>
        </p:spPr>
        <p:txBody>
          <a:bodyPr wrap="square">
            <a:spAutoFit/>
          </a:bodyPr>
          <a:lstStyle/>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volatile</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X = 1, Y = 2;</a:t>
            </a:r>
          </a:p>
          <a:p>
            <a:endParaRPr lang="en-US" sz="1400" b="1" dirty="0">
              <a:solidFill>
                <a:srgbClr val="000000"/>
              </a:solidFill>
              <a:latin typeface="Consolas" panose="020B0609020204030204" pitchFamily="49" charset="0"/>
            </a:endParaRPr>
          </a:p>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writeXY</a:t>
            </a:r>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    X = 10;</a:t>
            </a:r>
          </a:p>
          <a:p>
            <a:r>
              <a:rPr lang="en-US" sz="1400" b="1" dirty="0">
                <a:solidFill>
                  <a:srgbClr val="000000"/>
                </a:solidFill>
                <a:latin typeface="Consolas" panose="020B0609020204030204" pitchFamily="49" charset="0"/>
              </a:rPr>
              <a:t>    Y = 20;</a:t>
            </a:r>
          </a:p>
          <a:p>
            <a:r>
              <a:rPr lang="en-US" sz="1400" b="1" dirty="0">
                <a:solidFill>
                  <a:srgbClr val="000000"/>
                </a:solidFill>
                <a:latin typeface="Consolas" panose="020B0609020204030204" pitchFamily="49" charset="0"/>
              </a:rPr>
              <a:t>}</a:t>
            </a:r>
          </a:p>
          <a:p>
            <a:endParaRPr lang="en-US" sz="1400" b="1" dirty="0">
              <a:solidFill>
                <a:srgbClr val="0000FF"/>
              </a:solidFill>
              <a:latin typeface="Consolas" panose="020B0609020204030204" pitchFamily="49" charset="0"/>
            </a:endParaRPr>
          </a:p>
          <a:p>
            <a:r>
              <a:rPr lang="en-US" sz="1400" b="1" dirty="0">
                <a:solidFill>
                  <a:srgbClr val="AC2CD4"/>
                </a:solidFill>
                <a:latin typeface="Consolas" panose="020B0609020204030204" pitchFamily="49" charset="0"/>
              </a:rPr>
              <a:t>__device__</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readXY</a:t>
            </a:r>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A = Y;</a:t>
            </a:r>
          </a:p>
          <a:p>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B = X;</a:t>
            </a:r>
          </a:p>
          <a:p>
            <a:r>
              <a:rPr lang="en-US" sz="1400" b="1" dirty="0">
                <a:solidFill>
                  <a:srgbClr val="000000"/>
                </a:solidFill>
                <a:latin typeface="Consolas" panose="020B0609020204030204" pitchFamily="49" charset="0"/>
              </a:rPr>
              <a:t>}</a:t>
            </a:r>
            <a:endParaRPr lang="en-US" sz="3600" b="1" dirty="0"/>
          </a:p>
        </p:txBody>
      </p:sp>
    </p:spTree>
    <p:extLst>
      <p:ext uri="{BB962C8B-B14F-4D97-AF65-F5344CB8AC3E}">
        <p14:creationId xmlns:p14="http://schemas.microsoft.com/office/powerpoint/2010/main" val="110819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Flavors of </a:t>
            </a:r>
            <a:r>
              <a:rPr lang="en-US" dirty="0">
                <a:solidFill>
                  <a:srgbClr val="FFC000"/>
                </a:solidFill>
              </a:rPr>
              <a:t>memory consistency</a:t>
            </a:r>
          </a:p>
        </p:txBody>
      </p:sp>
      <p:sp>
        <p:nvSpPr>
          <p:cNvPr id="3" name="Content Placeholder 2"/>
          <p:cNvSpPr>
            <a:spLocks noGrp="1"/>
          </p:cNvSpPr>
          <p:nvPr>
            <p:ph idx="1"/>
          </p:nvPr>
        </p:nvSpPr>
        <p:spPr/>
        <p:txBody>
          <a:bodyPr/>
          <a:lstStyle/>
          <a:p>
            <a:endParaRPr lang="en-US" dirty="0"/>
          </a:p>
          <a:p>
            <a:r>
              <a:rPr lang="en-US" dirty="0"/>
              <a:t>Sequential consistency: all reads and all writes are in-order</a:t>
            </a:r>
          </a:p>
          <a:p>
            <a:endParaRPr lang="en-US" dirty="0"/>
          </a:p>
          <a:p>
            <a:r>
              <a:rPr lang="en-US" dirty="0"/>
              <a:t>Relaxed consistency: some types of reordering are allowed</a:t>
            </a:r>
          </a:p>
          <a:p>
            <a:pPr lvl="1"/>
            <a:r>
              <a:rPr lang="en-US" dirty="0"/>
              <a:t>Loads can be reordered after loads (for better working of cache coherency, better scaling)</a:t>
            </a:r>
          </a:p>
          <a:p>
            <a:pPr lvl="1"/>
            <a:r>
              <a:rPr lang="en-US" dirty="0"/>
              <a:t>Loads can be reordered after stores</a:t>
            </a:r>
          </a:p>
          <a:p>
            <a:pPr lvl="1"/>
            <a:r>
              <a:rPr lang="en-US" dirty="0"/>
              <a:t>Stores can be reordered after stores</a:t>
            </a:r>
          </a:p>
          <a:p>
            <a:pPr lvl="1"/>
            <a:r>
              <a:rPr lang="en-US" dirty="0"/>
              <a:t>Stores can be reordered after loads</a:t>
            </a:r>
          </a:p>
          <a:p>
            <a:endParaRPr lang="en-US" dirty="0"/>
          </a:p>
          <a:p>
            <a:r>
              <a:rPr lang="en-US" dirty="0"/>
              <a:t>Weak consistency: reads &amp; writes arbitrarily reordered</a:t>
            </a:r>
          </a:p>
          <a:p>
            <a:pPr lvl="1"/>
            <a:r>
              <a:rPr lang="en-US" dirty="0"/>
              <a:t>Programmer expected to step in and use explicit memory barriers if a certain order needed to be observed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7018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44FA-5E35-4997-8FE5-554F9757BD5B}"/>
              </a:ext>
            </a:extLst>
          </p:cNvPr>
          <p:cNvSpPr>
            <a:spLocks noGrp="1"/>
          </p:cNvSpPr>
          <p:nvPr>
            <p:ph type="title"/>
          </p:nvPr>
        </p:nvSpPr>
        <p:spPr/>
        <p:txBody>
          <a:bodyPr/>
          <a:lstStyle/>
          <a:p>
            <a:r>
              <a:rPr lang="en-US" dirty="0"/>
              <a:t>Picture of the day</a:t>
            </a:r>
          </a:p>
        </p:txBody>
      </p:sp>
      <p:sp>
        <p:nvSpPr>
          <p:cNvPr id="4" name="Slide Number Placeholder 3">
            <a:extLst>
              <a:ext uri="{FF2B5EF4-FFF2-40B4-BE49-F238E27FC236}">
                <a16:creationId xmlns:a16="http://schemas.microsoft.com/office/drawing/2014/main" id="{29ED9437-1E8C-4AA7-BF46-FBD7826E6034}"/>
              </a:ext>
            </a:extLst>
          </p:cNvPr>
          <p:cNvSpPr>
            <a:spLocks noGrp="1"/>
          </p:cNvSpPr>
          <p:nvPr>
            <p:ph type="sldNum" sz="quarter" idx="12"/>
          </p:nvPr>
        </p:nvSpPr>
        <p:spPr/>
        <p:txBody>
          <a:bodyPr/>
          <a:lstStyle/>
          <a:p>
            <a:fld id="{67D2203D-769A-4D5A-AE4C-EA73FDE6A130}" type="slidenum">
              <a:rPr lang="en-US" smtClean="0"/>
              <a:t>2</a:t>
            </a:fld>
            <a:endParaRPr lang="en-US"/>
          </a:p>
        </p:txBody>
      </p:sp>
      <p:pic>
        <p:nvPicPr>
          <p:cNvPr id="7" name="Picture 6">
            <a:extLst>
              <a:ext uri="{FF2B5EF4-FFF2-40B4-BE49-F238E27FC236}">
                <a16:creationId xmlns:a16="http://schemas.microsoft.com/office/drawing/2014/main" id="{58ACBF5E-3730-4061-AC05-B663678BB87D}"/>
              </a:ext>
            </a:extLst>
          </p:cNvPr>
          <p:cNvPicPr>
            <a:picLocks noChangeAspect="1"/>
          </p:cNvPicPr>
          <p:nvPr/>
        </p:nvPicPr>
        <p:blipFill>
          <a:blip r:embed="rId2"/>
          <a:stretch>
            <a:fillRect/>
          </a:stretch>
        </p:blipFill>
        <p:spPr>
          <a:xfrm>
            <a:off x="2534129" y="1060450"/>
            <a:ext cx="6802317" cy="4902200"/>
          </a:xfrm>
          <a:prstGeom prst="rect">
            <a:avLst/>
          </a:prstGeom>
        </p:spPr>
      </p:pic>
      <p:sp>
        <p:nvSpPr>
          <p:cNvPr id="9" name="TextBox 8">
            <a:extLst>
              <a:ext uri="{FF2B5EF4-FFF2-40B4-BE49-F238E27FC236}">
                <a16:creationId xmlns:a16="http://schemas.microsoft.com/office/drawing/2014/main" id="{6C47A252-84B0-43DA-B446-C5F4E90FB016}"/>
              </a:ext>
            </a:extLst>
          </p:cNvPr>
          <p:cNvSpPr txBox="1"/>
          <p:nvPr/>
        </p:nvSpPr>
        <p:spPr>
          <a:xfrm>
            <a:off x="3148372" y="5982553"/>
            <a:ext cx="6188074" cy="469359"/>
          </a:xfrm>
          <a:prstGeom prst="rect">
            <a:avLst/>
          </a:prstGeom>
          <a:noFill/>
        </p:spPr>
        <p:txBody>
          <a:bodyPr wrap="square">
            <a:spAutoFit/>
          </a:bodyPr>
          <a:lstStyle/>
          <a:p>
            <a:pPr algn="r"/>
            <a:r>
              <a:rPr lang="en-US" sz="1400" dirty="0"/>
              <a:t>“Hello, world. My first look at my forever home.”</a:t>
            </a:r>
          </a:p>
          <a:p>
            <a:pPr algn="r"/>
            <a:r>
              <a:rPr lang="en-US" sz="1050" dirty="0"/>
              <a:t>-- Perseverance Rover, on Mars. February 18, 2021.</a:t>
            </a:r>
          </a:p>
        </p:txBody>
      </p:sp>
    </p:spTree>
    <p:extLst>
      <p:ext uri="{BB962C8B-B14F-4D97-AF65-F5344CB8AC3E}">
        <p14:creationId xmlns:p14="http://schemas.microsoft.com/office/powerpoint/2010/main" val="1167312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a GPU computing but rather a parallel computing issue</a:t>
            </a:r>
          </a:p>
        </p:txBody>
      </p:sp>
      <p:sp>
        <p:nvSpPr>
          <p:cNvPr id="5" name="Content Placeholder 4"/>
          <p:cNvSpPr>
            <a:spLocks noGrp="1"/>
          </p:cNvSpPr>
          <p:nvPr>
            <p:ph idx="1"/>
          </p:nvPr>
        </p:nvSpPr>
        <p:spPr/>
        <p:txBody>
          <a:bodyPr/>
          <a:lstStyle/>
          <a:p>
            <a:r>
              <a:rPr lang="en-US" dirty="0"/>
              <a:t>Example, memory ordering for some non-GPU architectures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6" name="Text Placeholder 5"/>
              <p:cNvSpPr>
                <a:spLocks noGrp="1"/>
              </p:cNvSpPr>
              <p:nvPr>
                <p:ph type="body" sz="quarter" idx="13"/>
              </p:nvPr>
            </p:nvSpPr>
            <p:spPr>
              <a:xfrm>
                <a:off x="147344" y="6570308"/>
                <a:ext cx="767056" cy="205819"/>
              </a:xfrm>
            </p:spPr>
            <p:txBody>
              <a:bodyPr/>
              <a:lstStyle/>
              <a:p>
                <a:r>
                  <a:rPr lang="en-US" dirty="0"/>
                  <a:t>[</a:t>
                </a:r>
                <a:r>
                  <a:rPr lang="en-US" dirty="0">
                    <a:hlinkClick r:id="rId2"/>
                  </a:rPr>
                  <a:t>Wikipedia</a:t>
                </a:r>
                <a:r>
                  <a:rPr lang="en-US" dirty="0"/>
                  <a:t>]</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6" name="Text Placeholder 5"/>
              <p:cNvSpPr>
                <a:spLocks noGrp="1" noRot="1" noChangeAspect="1" noMove="1" noResize="1" noEditPoints="1" noAdjustHandles="1" noChangeArrowheads="1" noChangeShapeType="1" noTextEdit="1"/>
              </p:cNvSpPr>
              <p:nvPr>
                <p:ph type="body" sz="quarter" idx="13"/>
              </p:nvPr>
            </p:nvSpPr>
            <p:spPr>
              <a:xfrm>
                <a:off x="147344" y="6570308"/>
                <a:ext cx="767056" cy="205819"/>
              </a:xfrm>
              <a:blipFill>
                <a:blip r:embed="rId3"/>
                <a:stretch>
                  <a:fillRect/>
                </a:stretch>
              </a:blipFill>
            </p:spPr>
            <p:txBody>
              <a:bodyPr/>
              <a:lstStyle/>
              <a:p>
                <a:r>
                  <a:rPr lang="en-US">
                    <a:noFill/>
                  </a:rPr>
                  <a:t> </a:t>
                </a:r>
              </a:p>
            </p:txBody>
          </p:sp>
        </mc:Fallback>
      </mc:AlternateContent>
      <p:grpSp>
        <p:nvGrpSpPr>
          <p:cNvPr id="9" name="Group 8"/>
          <p:cNvGrpSpPr/>
          <p:nvPr/>
        </p:nvGrpSpPr>
        <p:grpSpPr>
          <a:xfrm>
            <a:off x="1091989" y="2632924"/>
            <a:ext cx="9915525" cy="2524125"/>
            <a:chOff x="248709" y="3284010"/>
            <a:chExt cx="9915525" cy="2524125"/>
          </a:xfrm>
        </p:grpSpPr>
        <p:pic>
          <p:nvPicPr>
            <p:cNvPr id="7" name="Picture 6"/>
            <p:cNvPicPr>
              <a:picLocks noChangeAspect="1"/>
            </p:cNvPicPr>
            <p:nvPr/>
          </p:nvPicPr>
          <p:blipFill>
            <a:blip r:embed="rId4"/>
            <a:stretch>
              <a:fillRect/>
            </a:stretch>
          </p:blipFill>
          <p:spPr>
            <a:xfrm>
              <a:off x="248709" y="3284010"/>
              <a:ext cx="9915525" cy="2524125"/>
            </a:xfrm>
            <a:prstGeom prst="rect">
              <a:avLst/>
            </a:prstGeom>
          </p:spPr>
        </p:pic>
        <p:sp>
          <p:nvSpPr>
            <p:cNvPr id="8" name="Rectangle 7"/>
            <p:cNvSpPr/>
            <p:nvPr/>
          </p:nvSpPr>
          <p:spPr>
            <a:xfrm>
              <a:off x="6273800" y="3305175"/>
              <a:ext cx="234950" cy="1254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89750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sz="3200" dirty="0"/>
              <a:t>The CUDA </a:t>
            </a:r>
            <a:r>
              <a:rPr lang="en-US" sz="3200" dirty="0">
                <a:solidFill>
                  <a:srgbClr val="FFC000"/>
                </a:solidFill>
                <a:latin typeface="Courier New" panose="02070309020205020404" pitchFamily="49" charset="0"/>
                <a:cs typeface="Courier New" panose="02070309020205020404" pitchFamily="49" charset="0"/>
              </a:rPr>
              <a:t>__</a:t>
            </a:r>
            <a:r>
              <a:rPr lang="en-US" sz="3200" dirty="0" err="1">
                <a:solidFill>
                  <a:srgbClr val="FFC000"/>
                </a:solidFill>
                <a:latin typeface="Courier New" panose="02070309020205020404" pitchFamily="49" charset="0"/>
                <a:cs typeface="Courier New" panose="02070309020205020404" pitchFamily="49" charset="0"/>
              </a:rPr>
              <a:t>threadfence</a:t>
            </a:r>
            <a:r>
              <a:rPr lang="en-US" sz="3200" dirty="0"/>
              <a:t> function, backdrop</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21</a:t>
            </a:fld>
            <a:endParaRPr lang="en-US" altLang="en-US" dirty="0"/>
          </a:p>
        </p:txBody>
      </p:sp>
      <p:sp>
        <p:nvSpPr>
          <p:cNvPr id="154627" name="Rectangle 3"/>
          <p:cNvSpPr>
            <a:spLocks noGrp="1" noChangeArrowheads="1"/>
          </p:cNvSpPr>
          <p:nvPr>
            <p:ph idx="4294967295"/>
          </p:nvPr>
        </p:nvSpPr>
        <p:spPr>
          <a:xfrm>
            <a:off x="218615" y="1498546"/>
            <a:ext cx="11754770" cy="4910137"/>
          </a:xfrm>
        </p:spPr>
        <p:txBody>
          <a:bodyPr>
            <a:normAutofit/>
          </a:bodyPr>
          <a:lstStyle/>
          <a:p>
            <a:pPr marL="457200" indent="-457200"/>
            <a:endParaRPr lang="en-US" sz="2800" dirty="0"/>
          </a:p>
          <a:p>
            <a:pPr marL="457200" indent="-457200"/>
            <a:r>
              <a:rPr lang="en-US" sz="2800" dirty="0"/>
              <a:t>What we have just learned:</a:t>
            </a:r>
          </a:p>
          <a:p>
            <a:pPr marL="914400" lvl="1" indent="-457200"/>
            <a:r>
              <a:rPr lang="en-US" dirty="0"/>
              <a:t>If a memory transaction was posted, it does not imply that it has been completed before another memory transaction that follows it</a:t>
            </a:r>
          </a:p>
          <a:p>
            <a:pPr marL="457200" indent="-457200"/>
            <a:endParaRPr lang="en-US" sz="2800" dirty="0"/>
          </a:p>
          <a:p>
            <a:pPr marL="457200" indent="-457200"/>
            <a:endParaRPr lang="en-US" sz="2800" dirty="0"/>
          </a:p>
          <a:p>
            <a:pPr marL="457200" indent="-457200"/>
            <a:r>
              <a:rPr lang="en-US" sz="2800" dirty="0"/>
              <a:t>Need a guarantee that memory transaction has completed </a:t>
            </a:r>
            <a:r>
              <a:rPr lang="en-US" sz="2800" u="sng" dirty="0">
                <a:solidFill>
                  <a:srgbClr val="C00000"/>
                </a:solidFill>
              </a:rPr>
              <a:t>before</a:t>
            </a:r>
            <a:r>
              <a:rPr lang="en-US" sz="2800" dirty="0"/>
              <a:t> another one is started</a:t>
            </a:r>
          </a:p>
          <a:p>
            <a:pPr marL="806450" lvl="1" indent="-457200"/>
            <a:r>
              <a:rPr lang="en-US" dirty="0"/>
              <a:t>Comes through functionality associated w/ </a:t>
            </a:r>
            <a:r>
              <a:rPr lang="en-US" dirty="0" err="1">
                <a:latin typeface="Courier New" panose="02070309020205020404" pitchFamily="49" charset="0"/>
                <a:cs typeface="Courier New" panose="02070309020205020404" pitchFamily="49" charset="0"/>
              </a:rPr>
              <a:t>threadfence</a:t>
            </a:r>
            <a:r>
              <a:rPr lang="en-US" dirty="0"/>
              <a:t> calls</a:t>
            </a:r>
          </a:p>
          <a:p>
            <a:pPr marL="457200" indent="-457200"/>
            <a:endParaRPr lang="en-US" sz="2800" dirty="0"/>
          </a:p>
          <a:p>
            <a:pPr marL="457200" indent="-457200"/>
            <a:endParaRPr lang="en-US" sz="2800" dirty="0"/>
          </a:p>
        </p:txBody>
      </p:sp>
    </p:spTree>
    <p:extLst>
      <p:ext uri="{BB962C8B-B14F-4D97-AF65-F5344CB8AC3E}">
        <p14:creationId xmlns:p14="http://schemas.microsoft.com/office/powerpoint/2010/main" val="125440173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sz="3200" dirty="0"/>
              <a:t>The CUDA </a:t>
            </a:r>
            <a:r>
              <a:rPr lang="en-US" sz="3200" dirty="0">
                <a:solidFill>
                  <a:srgbClr val="FFC000"/>
                </a:solidFill>
                <a:latin typeface="Courier New" panose="02070309020205020404" pitchFamily="49" charset="0"/>
                <a:cs typeface="Courier New" panose="02070309020205020404" pitchFamily="49" charset="0"/>
              </a:rPr>
              <a:t>__</a:t>
            </a:r>
            <a:r>
              <a:rPr lang="en-US" sz="3200" dirty="0" err="1">
                <a:solidFill>
                  <a:srgbClr val="FFC000"/>
                </a:solidFill>
                <a:latin typeface="Courier New" panose="02070309020205020404" pitchFamily="49" charset="0"/>
                <a:cs typeface="Courier New" panose="02070309020205020404" pitchFamily="49" charset="0"/>
              </a:rPr>
              <a:t>threadfence</a:t>
            </a:r>
            <a:r>
              <a:rPr lang="en-US" sz="3200" dirty="0"/>
              <a:t> family of functions</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22</a:t>
            </a:fld>
            <a:endParaRPr lang="en-US" altLang="en-US" dirty="0"/>
          </a:p>
        </p:txBody>
      </p:sp>
      <p:sp>
        <p:nvSpPr>
          <p:cNvPr id="154627" name="Rectangle 3"/>
          <p:cNvSpPr>
            <a:spLocks noGrp="1" noChangeArrowheads="1"/>
          </p:cNvSpPr>
          <p:nvPr>
            <p:ph idx="4294967295"/>
          </p:nvPr>
        </p:nvSpPr>
        <p:spPr>
          <a:xfrm>
            <a:off x="296391" y="1169801"/>
            <a:ext cx="11458167" cy="5257800"/>
          </a:xfrm>
        </p:spPr>
        <p:txBody>
          <a:bodyPr>
            <a:normAutofit lnSpcReduction="10000"/>
          </a:bodyPr>
          <a:lstStyle/>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__</a:t>
            </a:r>
            <a:r>
              <a:rPr lang="en-US" sz="2000" b="1" dirty="0" err="1">
                <a:latin typeface="Courier New" panose="02070309020205020404" pitchFamily="49" charset="0"/>
                <a:cs typeface="Courier New" panose="02070309020205020404" pitchFamily="49" charset="0"/>
              </a:rPr>
              <a:t>threadfence_block</a:t>
            </a:r>
            <a:r>
              <a:rPr lang="en-US" sz="2000" b="1" dirty="0">
                <a:latin typeface="Courier New" panose="02070309020205020404" pitchFamily="49" charset="0"/>
                <a:cs typeface="Courier New" panose="02070309020205020404" pitchFamily="49" charset="0"/>
              </a:rPr>
              <a:t>();</a:t>
            </a:r>
          </a:p>
          <a:p>
            <a:pPr marL="1101725" lvl="2" indent="-457200"/>
            <a:endParaRPr lang="en-US" sz="1300" dirty="0"/>
          </a:p>
          <a:p>
            <a:pPr marL="457200" indent="-457200"/>
            <a:r>
              <a:rPr lang="en-US" sz="2000" dirty="0"/>
              <a:t>Execution of the kernel by the calling thread pauses until all </a:t>
            </a:r>
            <a:r>
              <a:rPr lang="en-US" sz="2000" dirty="0">
                <a:solidFill>
                  <a:srgbClr val="0070C0"/>
                </a:solidFill>
              </a:rPr>
              <a:t>global</a:t>
            </a:r>
            <a:r>
              <a:rPr lang="en-US" sz="2000" dirty="0"/>
              <a:t> and </a:t>
            </a:r>
            <a:r>
              <a:rPr lang="en-US" sz="2000" dirty="0">
                <a:solidFill>
                  <a:srgbClr val="0070C0"/>
                </a:solidFill>
              </a:rPr>
              <a:t>shared memory</a:t>
            </a:r>
            <a:r>
              <a:rPr lang="en-US" sz="2000" dirty="0"/>
              <a:t> outstanding writes are visible to all threads in block</a:t>
            </a:r>
          </a:p>
          <a:p>
            <a:pPr marL="457200" indent="-457200"/>
            <a:endParaRPr lang="en-US" sz="2000" dirty="0"/>
          </a:p>
          <a:p>
            <a:pPr marL="457200" indent="-457200"/>
            <a:endParaRPr lang="en-US" sz="2000" dirty="0"/>
          </a:p>
          <a:p>
            <a:pPr marL="0" indent="0">
              <a:buNone/>
            </a:pPr>
            <a:r>
              <a:rPr lang="en-US" sz="2000" b="1" dirty="0">
                <a:latin typeface="Courier New" panose="02070309020205020404" pitchFamily="49" charset="0"/>
                <a:cs typeface="Courier New" panose="02070309020205020404" pitchFamily="49" charset="0"/>
              </a:rPr>
              <a:t>__</a:t>
            </a:r>
            <a:r>
              <a:rPr lang="en-US" sz="2000" b="1" dirty="0" err="1">
                <a:latin typeface="Courier New" panose="02070309020205020404" pitchFamily="49" charset="0"/>
                <a:cs typeface="Courier New" panose="02070309020205020404" pitchFamily="49" charset="0"/>
              </a:rPr>
              <a:t>threadfence</a:t>
            </a:r>
            <a:r>
              <a:rPr lang="en-US" sz="2000" b="1" dirty="0">
                <a:latin typeface="Courier New" panose="02070309020205020404" pitchFamily="49" charset="0"/>
                <a:cs typeface="Courier New" panose="02070309020205020404" pitchFamily="49" charset="0"/>
              </a:rPr>
              <a:t>();</a:t>
            </a:r>
          </a:p>
          <a:p>
            <a:pPr marL="1101725" lvl="2" indent="-457200"/>
            <a:endParaRPr lang="en-US" sz="1300" dirty="0"/>
          </a:p>
          <a:p>
            <a:pPr marL="457200" indent="-457200"/>
            <a:r>
              <a:rPr lang="en-US" sz="2000" dirty="0"/>
              <a:t>Execution of kernel by a calling thread ensures all </a:t>
            </a:r>
            <a:r>
              <a:rPr lang="en-US" sz="2000" dirty="0">
                <a:solidFill>
                  <a:srgbClr val="0070C0"/>
                </a:solidFill>
              </a:rPr>
              <a:t>global</a:t>
            </a:r>
            <a:r>
              <a:rPr lang="en-US" sz="2000" dirty="0"/>
              <a:t> and </a:t>
            </a:r>
            <a:r>
              <a:rPr lang="en-US" sz="2000" dirty="0">
                <a:solidFill>
                  <a:srgbClr val="0070C0"/>
                </a:solidFill>
              </a:rPr>
              <a:t>shared memory</a:t>
            </a:r>
            <a:r>
              <a:rPr lang="en-US" sz="2000" dirty="0"/>
              <a:t> outstanding writes are visible to all threads in block AND all other threads in flight for global data</a:t>
            </a:r>
          </a:p>
          <a:p>
            <a:pPr marL="457200" indent="-457200"/>
            <a:endParaRPr lang="en-US" sz="2000" dirty="0"/>
          </a:p>
          <a:p>
            <a:pPr marL="457200" indent="-457200"/>
            <a:endParaRPr lang="en-US" sz="2000" dirty="0"/>
          </a:p>
          <a:p>
            <a:pPr marL="457200" indent="-457200"/>
            <a:r>
              <a:rPr lang="en-US" sz="2000" u="sng" dirty="0"/>
              <a:t>NOTE</a:t>
            </a:r>
            <a:r>
              <a:rPr lang="en-US" sz="2000" dirty="0"/>
              <a:t>: the fences are NOT a synchronization mechanism</a:t>
            </a:r>
          </a:p>
          <a:p>
            <a:pPr marL="914400" lvl="1" indent="-457200"/>
            <a:r>
              <a:rPr lang="en-US" sz="1600" dirty="0"/>
              <a:t>Not all threads should reach the fence function for the thread calling the fence to be allowed to move past the fence</a:t>
            </a:r>
          </a:p>
          <a:p>
            <a:pPr marL="914400" lvl="1" indent="-457200"/>
            <a:r>
              <a:rPr lang="en-US" sz="1600" dirty="0"/>
              <a:t>It’s just a way to enforce that memory transactions for ONE thread can be seen by other threads</a:t>
            </a:r>
          </a:p>
        </p:txBody>
      </p:sp>
    </p:spTree>
    <p:extLst>
      <p:ext uri="{BB962C8B-B14F-4D97-AF65-F5344CB8AC3E}">
        <p14:creationId xmlns:p14="http://schemas.microsoft.com/office/powerpoint/2010/main" val="425412959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sz="3200" dirty="0"/>
              <a:t>The CUDA </a:t>
            </a:r>
            <a:r>
              <a:rPr lang="en-US" sz="3200" dirty="0">
                <a:solidFill>
                  <a:srgbClr val="FFC000"/>
                </a:solidFill>
                <a:latin typeface="Courier New" panose="02070309020205020404" pitchFamily="49" charset="0"/>
                <a:cs typeface="Courier New" panose="02070309020205020404" pitchFamily="49" charset="0"/>
              </a:rPr>
              <a:t>__</a:t>
            </a:r>
            <a:r>
              <a:rPr lang="en-US" sz="3200" dirty="0" err="1">
                <a:solidFill>
                  <a:srgbClr val="FFC000"/>
                </a:solidFill>
                <a:latin typeface="Courier New" panose="02070309020205020404" pitchFamily="49" charset="0"/>
                <a:cs typeface="Courier New" panose="02070309020205020404" pitchFamily="49" charset="0"/>
              </a:rPr>
              <a:t>threadfence</a:t>
            </a:r>
            <a:r>
              <a:rPr lang="en-US" sz="3200" dirty="0"/>
              <a:t> family of functions</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23</a:t>
            </a:fld>
            <a:endParaRPr lang="en-US" altLang="en-US" dirty="0"/>
          </a:p>
        </p:txBody>
      </p:sp>
      <p:sp>
        <p:nvSpPr>
          <p:cNvPr id="154627" name="Rectangle 3"/>
          <p:cNvSpPr>
            <a:spLocks noGrp="1" noChangeArrowheads="1"/>
          </p:cNvSpPr>
          <p:nvPr>
            <p:ph idx="4294967295"/>
          </p:nvPr>
        </p:nvSpPr>
        <p:spPr>
          <a:xfrm>
            <a:off x="296391" y="1169801"/>
            <a:ext cx="11458167" cy="5257800"/>
          </a:xfrm>
        </p:spPr>
        <p:txBody>
          <a:bodyPr>
            <a:normAutofit/>
          </a:bodyPr>
          <a:lstStyle/>
          <a:p>
            <a:pPr marL="457200" indent="-457200"/>
            <a:endParaRPr lang="en-US" sz="2000" dirty="0"/>
          </a:p>
          <a:p>
            <a:pPr marL="457200" indent="-457200"/>
            <a:endParaRPr lang="en-US" sz="2000" dirty="0"/>
          </a:p>
          <a:p>
            <a:pPr marL="457200" indent="-457200"/>
            <a:endParaRPr lang="en-US" sz="2000" dirty="0"/>
          </a:p>
          <a:p>
            <a:pPr marL="0" indent="0">
              <a:buNone/>
            </a:pPr>
            <a:r>
              <a:rPr lang="en-US" sz="2000" b="1" dirty="0">
                <a:latin typeface="Courier New" panose="02070309020205020404" pitchFamily="49" charset="0"/>
                <a:cs typeface="Courier New" panose="02070309020205020404" pitchFamily="49" charset="0"/>
              </a:rPr>
              <a:t>__</a:t>
            </a:r>
            <a:r>
              <a:rPr lang="en-US" sz="2000" b="1" dirty="0" err="1">
                <a:latin typeface="Courier New" panose="02070309020205020404" pitchFamily="49" charset="0"/>
                <a:cs typeface="Courier New" panose="02070309020205020404" pitchFamily="49" charset="0"/>
              </a:rPr>
              <a:t>threadfance_system</a:t>
            </a:r>
            <a:r>
              <a:rPr lang="en-US" sz="2000" b="1" dirty="0">
                <a:latin typeface="Courier New" panose="02070309020205020404" pitchFamily="49" charset="0"/>
                <a:cs typeface="Courier New" panose="02070309020205020404" pitchFamily="49" charset="0"/>
              </a:rPr>
              <a:t>();</a:t>
            </a:r>
          </a:p>
          <a:p>
            <a:pPr marL="1101725" lvl="2" indent="-457200"/>
            <a:endParaRPr lang="en-US" sz="1300" dirty="0"/>
          </a:p>
          <a:p>
            <a:pPr marL="457200" indent="-457200"/>
            <a:r>
              <a:rPr lang="en-US" sz="2000" dirty="0"/>
              <a:t>A thread stops in its execution of the kernel until global and shared memory accesses prior to the </a:t>
            </a:r>
            <a:r>
              <a:rPr lang="en-US" sz="2000" dirty="0">
                <a:latin typeface="Consolas" panose="020B0609020204030204" pitchFamily="49" charset="0"/>
              </a:rPr>
              <a:t>__</a:t>
            </a:r>
            <a:r>
              <a:rPr lang="en-US" sz="2000" dirty="0" err="1">
                <a:latin typeface="Consolas" panose="020B0609020204030204" pitchFamily="49" charset="0"/>
              </a:rPr>
              <a:t>threadfance_system</a:t>
            </a:r>
            <a:r>
              <a:rPr lang="en-US" sz="2000" dirty="0">
                <a:latin typeface="Consolas" panose="020B0609020204030204" pitchFamily="49" charset="0"/>
              </a:rPr>
              <a:t>()</a:t>
            </a:r>
            <a:r>
              <a:rPr lang="en-US" sz="2000" dirty="0"/>
              <a:t> are visible to </a:t>
            </a:r>
          </a:p>
          <a:p>
            <a:pPr marL="914400" lvl="1" indent="-457200"/>
            <a:r>
              <a:rPr lang="en-US" sz="1600" dirty="0"/>
              <a:t>all threads in the block for </a:t>
            </a:r>
            <a:r>
              <a:rPr lang="en-US" sz="1600" dirty="0" err="1"/>
              <a:t>ShMem</a:t>
            </a:r>
            <a:r>
              <a:rPr lang="en-US" sz="1600" dirty="0"/>
              <a:t> accesses</a:t>
            </a:r>
          </a:p>
          <a:p>
            <a:pPr marL="914400" lvl="1" indent="-457200"/>
            <a:r>
              <a:rPr lang="en-US" sz="1600" dirty="0"/>
              <a:t>all threads in the device for global memory accesses,</a:t>
            </a:r>
          </a:p>
          <a:p>
            <a:pPr marL="914400" lvl="1" indent="-457200"/>
            <a:r>
              <a:rPr lang="en-US" sz="1600" dirty="0"/>
              <a:t>host threads for page-locked host memory accesses</a:t>
            </a:r>
          </a:p>
        </p:txBody>
      </p:sp>
    </p:spTree>
    <p:extLst>
      <p:ext uri="{BB962C8B-B14F-4D97-AF65-F5344CB8AC3E}">
        <p14:creationId xmlns:p14="http://schemas.microsoft.com/office/powerpoint/2010/main" val="68773434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nitty-gritty, has to do with enforcing ordering…</a:t>
            </a:r>
          </a:p>
        </p:txBody>
      </p:sp>
      <p:sp>
        <p:nvSpPr>
          <p:cNvPr id="6" name="Content Placeholder 5"/>
          <p:cNvSpPr>
            <a:spLocks noGrp="1"/>
          </p:cNvSpPr>
          <p:nvPr>
            <p:ph idx="1"/>
          </p:nvPr>
        </p:nvSpPr>
        <p:spPr/>
        <p:txBody>
          <a:bodyPr/>
          <a:lstStyle/>
          <a:p>
            <a:r>
              <a:rPr lang="en-US" dirty="0"/>
              <a:t>The fine print, for </a:t>
            </a:r>
            <a:r>
              <a:rPr lang="en-US" dirty="0">
                <a:solidFill>
                  <a:srgbClr val="0070C0"/>
                </a:solidFill>
              </a:rPr>
              <a:t>__</a:t>
            </a:r>
            <a:r>
              <a:rPr lang="en-US" dirty="0" err="1">
                <a:solidFill>
                  <a:srgbClr val="0070C0"/>
                </a:solidFill>
                <a:latin typeface="Consolas" panose="020B0609020204030204" pitchFamily="49" charset="0"/>
              </a:rPr>
              <a:t>threadfence_block</a:t>
            </a:r>
            <a:r>
              <a:rPr lang="en-US" dirty="0">
                <a:solidFill>
                  <a:srgbClr val="0070C0"/>
                </a:solidFill>
                <a:latin typeface="Consolas" panose="020B0609020204030204" pitchFamily="49" charset="0"/>
              </a:rPr>
              <a:t>()</a:t>
            </a:r>
            <a:r>
              <a:rPr lang="en-US" dirty="0"/>
              <a:t>, two statements:</a:t>
            </a:r>
          </a:p>
          <a:p>
            <a:endParaRPr lang="en-US" dirty="0"/>
          </a:p>
          <a:p>
            <a:pPr lvl="1"/>
            <a:r>
              <a:rPr lang="en-US" dirty="0"/>
              <a:t>All writes to all memory made by the calling thread before the call to </a:t>
            </a:r>
            <a:r>
              <a:rPr lang="en-US" dirty="0">
                <a:latin typeface="Consolas" panose="020B0609020204030204" pitchFamily="49" charset="0"/>
              </a:rPr>
              <a:t>__</a:t>
            </a:r>
            <a:r>
              <a:rPr lang="en-US" dirty="0" err="1">
                <a:latin typeface="Consolas" panose="020B0609020204030204" pitchFamily="49" charset="0"/>
              </a:rPr>
              <a:t>threadfence_block</a:t>
            </a:r>
            <a:r>
              <a:rPr lang="en-US" dirty="0">
                <a:latin typeface="Consolas" panose="020B0609020204030204" pitchFamily="49" charset="0"/>
              </a:rPr>
              <a:t>()</a:t>
            </a:r>
            <a:r>
              <a:rPr lang="en-US" dirty="0"/>
              <a:t> are observed by all threads in the block of the calling thread as occurring before all writes to all memory made by the calling thread after the call to </a:t>
            </a:r>
            <a:r>
              <a:rPr lang="en-US" dirty="0">
                <a:latin typeface="Consolas" panose="020B0609020204030204" pitchFamily="49" charset="0"/>
              </a:rPr>
              <a:t>__</a:t>
            </a:r>
            <a:r>
              <a:rPr lang="en-US" dirty="0" err="1">
                <a:latin typeface="Consolas" panose="020B0609020204030204" pitchFamily="49" charset="0"/>
              </a:rPr>
              <a:t>threadfence_block</a:t>
            </a:r>
            <a:r>
              <a:rPr lang="en-US" dirty="0">
                <a:latin typeface="Consolas" panose="020B0609020204030204" pitchFamily="49" charset="0"/>
              </a:rPr>
              <a:t>()</a:t>
            </a:r>
            <a:endParaRPr lang="en-US" dirty="0"/>
          </a:p>
          <a:p>
            <a:pPr lvl="1"/>
            <a:endParaRPr lang="en-US" dirty="0"/>
          </a:p>
          <a:p>
            <a:pPr lvl="1"/>
            <a:endParaRPr lang="en-US" dirty="0"/>
          </a:p>
          <a:p>
            <a:pPr lvl="1"/>
            <a:r>
              <a:rPr lang="en-US" dirty="0"/>
              <a:t>All reads from all memory made by the calling thread before the call to </a:t>
            </a:r>
            <a:r>
              <a:rPr lang="en-US" dirty="0">
                <a:latin typeface="Consolas" panose="020B0609020204030204" pitchFamily="49" charset="0"/>
              </a:rPr>
              <a:t>__</a:t>
            </a:r>
            <a:r>
              <a:rPr lang="en-US" dirty="0" err="1">
                <a:latin typeface="Consolas" panose="020B0609020204030204" pitchFamily="49" charset="0"/>
              </a:rPr>
              <a:t>threadfence_block</a:t>
            </a:r>
            <a:r>
              <a:rPr lang="en-US" dirty="0">
                <a:latin typeface="Consolas" panose="020B0609020204030204" pitchFamily="49" charset="0"/>
              </a:rPr>
              <a:t>()</a:t>
            </a:r>
            <a:r>
              <a:rPr lang="en-US" dirty="0"/>
              <a:t> are ordered before all reads from all memory made by the calling thread after the call to </a:t>
            </a:r>
            <a:r>
              <a:rPr lang="en-US" dirty="0">
                <a:latin typeface="Consolas" panose="020B0609020204030204" pitchFamily="49" charset="0"/>
              </a:rPr>
              <a:t>__</a:t>
            </a:r>
            <a:r>
              <a:rPr lang="en-US" dirty="0" err="1">
                <a:latin typeface="Consolas" panose="020B0609020204030204" pitchFamily="49" charset="0"/>
              </a:rPr>
              <a:t>threadfence_block</a:t>
            </a:r>
            <a:r>
              <a:rPr lang="en-US" dirty="0">
                <a:latin typeface="Consolas" panose="020B0609020204030204" pitchFamily="49" charset="0"/>
              </a:rPr>
              <a:t>()</a:t>
            </a:r>
            <a:endParaRPr lang="en-US" dirty="0"/>
          </a:p>
          <a:p>
            <a:pPr lvl="1"/>
            <a:endParaRPr lang="en-US" dirty="0"/>
          </a:p>
          <a:p>
            <a:pPr lvl="1"/>
            <a:endParaRPr lang="en-US" dirty="0"/>
          </a:p>
          <a:p>
            <a:r>
              <a:rPr lang="en-US" dirty="0"/>
              <a:t>Similar semantics for </a:t>
            </a:r>
            <a:r>
              <a:rPr lang="en-US" dirty="0">
                <a:solidFill>
                  <a:srgbClr val="0070C0"/>
                </a:solidFill>
              </a:rPr>
              <a:t>__</a:t>
            </a:r>
            <a:r>
              <a:rPr lang="en-US" dirty="0" err="1">
                <a:solidFill>
                  <a:srgbClr val="0070C0"/>
                </a:solidFill>
                <a:latin typeface="Consolas" panose="020B0609020204030204" pitchFamily="49" charset="0"/>
              </a:rPr>
              <a:t>threadfence</a:t>
            </a:r>
            <a:r>
              <a:rPr lang="en-US" dirty="0">
                <a:solidFill>
                  <a:srgbClr val="0070C0"/>
                </a:solidFill>
                <a:latin typeface="Consolas" panose="020B0609020204030204" pitchFamily="49" charset="0"/>
              </a:rPr>
              <a:t>()</a:t>
            </a:r>
            <a:r>
              <a:rPr lang="en-US" dirty="0"/>
              <a:t> &amp; </a:t>
            </a:r>
            <a:r>
              <a:rPr lang="en-US" dirty="0">
                <a:solidFill>
                  <a:srgbClr val="0070C0"/>
                </a:solidFill>
              </a:rPr>
              <a:t>__</a:t>
            </a:r>
            <a:r>
              <a:rPr lang="en-US" dirty="0" err="1">
                <a:solidFill>
                  <a:srgbClr val="0070C0"/>
                </a:solidFill>
                <a:latin typeface="Consolas" panose="020B0609020204030204" pitchFamily="49" charset="0"/>
              </a:rPr>
              <a:t>threadfence_system</a:t>
            </a:r>
            <a:r>
              <a:rPr lang="en-US" dirty="0">
                <a:solidFill>
                  <a:srgbClr val="0070C0"/>
                </a:solidFill>
                <a:latin typeface="Consolas" panose="020B0609020204030204" pitchFamily="49" charset="0"/>
              </a:rPr>
              <a:t>()</a:t>
            </a:r>
            <a:r>
              <a:rPr lang="en-US" dirty="0"/>
              <a:t> </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7" name="Text Placeholder 6"/>
              <p:cNvSpPr>
                <a:spLocks noGrp="1"/>
              </p:cNvSpPr>
              <p:nvPr>
                <p:ph type="body" sz="quarter" idx="13"/>
              </p:nvPr>
            </p:nvSpPr>
            <p:spPr>
              <a:xfrm>
                <a:off x="147344" y="6602336"/>
                <a:ext cx="877123" cy="205819"/>
              </a:xfrm>
            </p:spPr>
            <p:txBody>
              <a:bodyPr/>
              <a:lstStyle/>
              <a:p>
                <a:r>
                  <a:rPr lang="en-US" dirty="0"/>
                  <a:t>[</a:t>
                </a:r>
                <a:r>
                  <a:rPr lang="en-US" dirty="0">
                    <a:hlinkClick r:id="rId2"/>
                  </a:rPr>
                  <a:t>NVIDIA CUDA</a:t>
                </a:r>
                <a:r>
                  <a:rPr lang="en-US" dirty="0"/>
                  <a:t>]</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7" name="Text Placeholder 6"/>
              <p:cNvSpPr>
                <a:spLocks noGrp="1" noRot="1" noChangeAspect="1" noMove="1" noResize="1" noEditPoints="1" noAdjustHandles="1" noChangeArrowheads="1" noChangeShapeType="1" noTextEdit="1"/>
              </p:cNvSpPr>
              <p:nvPr>
                <p:ph type="body" sz="quarter" idx="13"/>
              </p:nvPr>
            </p:nvSpPr>
            <p:spPr>
              <a:xfrm>
                <a:off x="147344" y="6602336"/>
                <a:ext cx="877123" cy="205819"/>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6477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07EFA3-406F-4E56-9DD2-4C036976C4CD}" type="slidenum">
              <a:rPr lang="en-US" altLang="en-US" smtClean="0"/>
              <a:pPr/>
              <a:t>25</a:t>
            </a:fld>
            <a:endParaRPr lang="en-US" altLang="en-US" dirty="0"/>
          </a:p>
        </p:txBody>
      </p:sp>
      <p:sp>
        <p:nvSpPr>
          <p:cNvPr id="5" name="Rectangle 4"/>
          <p:cNvSpPr/>
          <p:nvPr/>
        </p:nvSpPr>
        <p:spPr>
          <a:xfrm>
            <a:off x="360871" y="73591"/>
            <a:ext cx="6477000" cy="6717223"/>
          </a:xfrm>
          <a:prstGeom prst="rect">
            <a:avLst/>
          </a:prstGeom>
          <a:solidFill>
            <a:schemeClr val="bg1">
              <a:lumMod val="95000"/>
            </a:schemeClr>
          </a:solidFill>
          <a:ln>
            <a:solidFill>
              <a:srgbClr val="FF9900"/>
            </a:solidFill>
          </a:ln>
        </p:spPr>
        <p:txBody>
          <a:bodyPr wrap="square">
            <a:spAutoFit/>
          </a:bodyPr>
          <a:lstStyle/>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cuda.h</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iostream</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__global__</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divergence(</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data)</a:t>
            </a:r>
          </a:p>
          <a:p>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i = </a:t>
            </a:r>
            <a:r>
              <a:rPr lang="en-US" sz="1050" dirty="0" err="1">
                <a:solidFill>
                  <a:srgbClr val="0000FF"/>
                </a:solidFill>
                <a:latin typeface="Consolas" panose="020B0609020204030204" pitchFamily="49" charset="0"/>
              </a:rPr>
              <a:t>threadIdx</a:t>
            </a:r>
            <a:r>
              <a:rPr lang="en-US" sz="1050" dirty="0" err="1">
                <a:solidFill>
                  <a:srgbClr val="000000"/>
                </a:solidFill>
                <a:latin typeface="Consolas" panose="020B0609020204030204" pitchFamily="49" charset="0"/>
              </a:rPr>
              <a:t>.x</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if</a:t>
            </a:r>
            <a:r>
              <a:rPr lang="en-US" sz="1050" dirty="0">
                <a:solidFill>
                  <a:srgbClr val="000000"/>
                </a:solidFill>
                <a:latin typeface="Consolas" panose="020B0609020204030204" pitchFamily="49" charset="0"/>
              </a:rPr>
              <a:t> ((i &amp; 0x01) == 0)</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a:t>
            </a:r>
            <a:r>
              <a:rPr lang="en-US" sz="1050" dirty="0">
                <a:solidFill>
                  <a:srgbClr val="C00000"/>
                </a:solidFill>
                <a:latin typeface="Consolas" panose="020B0609020204030204" pitchFamily="49" charset="0"/>
              </a:rPr>
              <a:t>+1</a:t>
            </a:r>
            <a:r>
              <a:rPr lang="en-US" sz="1050" dirty="0">
                <a:solidFill>
                  <a:srgbClr val="000000"/>
                </a:solidFill>
                <a:latin typeface="Consolas" panose="020B0609020204030204" pitchFamily="49" charset="0"/>
              </a:rPr>
              <a:t>] = data[i</a:t>
            </a:r>
            <a:r>
              <a:rPr lang="en-US" sz="1050" dirty="0">
                <a:solidFill>
                  <a:srgbClr val="C00000"/>
                </a:solidFill>
                <a:latin typeface="Consolas" panose="020B0609020204030204" pitchFamily="49" charset="0"/>
              </a:rPr>
              <a:t>+1</a:t>
            </a:r>
            <a:r>
              <a:rPr lang="en-US" sz="1050" dirty="0">
                <a:solidFill>
                  <a:srgbClr val="000000"/>
                </a:solidFill>
                <a:latin typeface="Consolas" panose="020B0609020204030204" pitchFamily="49" charset="0"/>
              </a:rPr>
              <a:t>] + i; </a:t>
            </a:r>
            <a:r>
              <a:rPr lang="en-US" sz="1050" dirty="0">
                <a:solidFill>
                  <a:srgbClr val="008000"/>
                </a:solidFill>
                <a:latin typeface="Consolas" panose="020B0609020204030204" pitchFamily="49" charset="0"/>
              </a:rPr>
              <a:t>// if even,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else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 = data[i] + 2*i; </a:t>
            </a:r>
            <a:r>
              <a:rPr lang="en-US" sz="1050" dirty="0">
                <a:solidFill>
                  <a:srgbClr val="008000"/>
                </a:solidFill>
                <a:latin typeface="Consolas" panose="020B0609020204030204" pitchFamily="49" charset="0"/>
              </a:rPr>
              <a:t>// if odd,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main()</a:t>
            </a:r>
          </a:p>
          <a:p>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4;</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//allocate memory on the device (GPU); zero out all entries in this device array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cudaMalloc</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cudaMemset</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0,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//invoke GPU kernel, with one block that has four threads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divergence &lt;&lt;&lt;1, 4 &gt;&gt;&gt;(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//bring the result back from the GPU into the </a:t>
            </a:r>
            <a:r>
              <a:rPr lang="en-US" sz="1050" dirty="0" err="1">
                <a:solidFill>
                  <a:srgbClr val="008000"/>
                </a:solidFill>
                <a:latin typeface="Consolas" panose="020B0609020204030204" pitchFamily="49" charset="0"/>
              </a:rPr>
              <a:t>hostArray</a:t>
            </a:r>
            <a:r>
              <a:rPr lang="en-US" sz="1050" dirty="0">
                <a:solidFill>
                  <a:srgbClr val="008000"/>
                </a:solidFill>
                <a:latin typeface="Consolas" panose="020B0609020204030204" pitchFamily="49" charset="0"/>
              </a:rPr>
              <a:t>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cudaMemcpy</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cudaMemcpyDeviceToHost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//print out the result to confirm that things are looking good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a:solidFill>
                  <a:srgbClr val="A31515"/>
                </a:solidFill>
                <a:latin typeface="Consolas" panose="020B0609020204030204" pitchFamily="49" charset="0"/>
              </a:rPr>
              <a:t>"Values stored in </a:t>
            </a:r>
            <a:r>
              <a:rPr lang="en-US" sz="1050" dirty="0" err="1">
                <a:solidFill>
                  <a:srgbClr val="A31515"/>
                </a:solidFill>
                <a:latin typeface="Consolas" panose="020B0609020204030204" pitchFamily="49" charset="0"/>
              </a:rPr>
              <a:t>hostArray</a:t>
            </a:r>
            <a:r>
              <a:rPr lang="en-US" sz="1050" dirty="0">
                <a:solidFill>
                  <a:srgbClr val="A31515"/>
                </a:solidFill>
                <a:latin typeface="Consolas" panose="020B0609020204030204" pitchFamily="49" charset="0"/>
              </a:rPr>
              <a:t>: "</a:t>
            </a:r>
            <a:r>
              <a:rPr lang="en-US" sz="1050" dirty="0">
                <a:solidFill>
                  <a:srgbClr val="000000"/>
                </a:solidFill>
                <a:latin typeface="Consolas" panose="020B0609020204030204" pitchFamily="49" charset="0"/>
              </a:rPr>
              <a:t>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int</a:t>
            </a:r>
            <a:r>
              <a:rPr lang="nn-NO" sz="1050" dirty="0">
                <a:solidFill>
                  <a:srgbClr val="000000"/>
                </a:solidFill>
                <a:latin typeface="Consolas" panose="020B0609020204030204" pitchFamily="49" charset="0"/>
              </a:rPr>
              <a:t> i = 0; i &lt; numElems; i++)</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[i]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//release the memory allocated on the GPU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cudaFree</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return</a:t>
            </a:r>
            <a:r>
              <a:rPr lang="en-US" sz="1050" dirty="0">
                <a:solidFill>
                  <a:srgbClr val="000000"/>
                </a:solidFill>
                <a:latin typeface="Consolas" panose="020B0609020204030204" pitchFamily="49" charset="0"/>
              </a:rPr>
              <a:t> 0;</a:t>
            </a:r>
          </a:p>
          <a:p>
            <a:r>
              <a:rPr lang="en-US" sz="1050" dirty="0">
                <a:solidFill>
                  <a:srgbClr val="000000"/>
                </a:solidFill>
                <a:latin typeface="Consolas" panose="020B0609020204030204" pitchFamily="49" charset="0"/>
              </a:rPr>
              <a:t>}</a:t>
            </a:r>
          </a:p>
        </p:txBody>
      </p:sp>
      <p:pic>
        <p:nvPicPr>
          <p:cNvPr id="18" name="Picture 17"/>
          <p:cNvPicPr>
            <a:picLocks noChangeAspect="1"/>
          </p:cNvPicPr>
          <p:nvPr/>
        </p:nvPicPr>
        <p:blipFill>
          <a:blip r:embed="rId2"/>
          <a:stretch>
            <a:fillRect/>
          </a:stretch>
        </p:blipFill>
        <p:spPr>
          <a:xfrm>
            <a:off x="7862248" y="1600201"/>
            <a:ext cx="3623310" cy="1640205"/>
          </a:xfrm>
          <a:prstGeom prst="rect">
            <a:avLst/>
          </a:prstGeom>
        </p:spPr>
      </p:pic>
      <p:sp>
        <p:nvSpPr>
          <p:cNvPr id="19" name="Rectangle 18"/>
          <p:cNvSpPr/>
          <p:nvPr/>
        </p:nvSpPr>
        <p:spPr>
          <a:xfrm>
            <a:off x="8153400" y="4591351"/>
            <a:ext cx="2210862" cy="369332"/>
          </a:xfrm>
          <a:prstGeom prst="rect">
            <a:avLst/>
          </a:prstGeom>
        </p:spPr>
        <p:txBody>
          <a:bodyPr wrap="none">
            <a:spAutoFit/>
          </a:bodyPr>
          <a:lstStyle/>
          <a:p>
            <a:r>
              <a:rPr lang="en-US" dirty="0">
                <a:solidFill>
                  <a:srgbClr val="000000"/>
                </a:solidFill>
                <a:latin typeface="Consolas" panose="020B0609020204030204" pitchFamily="49" charset="0"/>
              </a:rPr>
              <a:t>Windows, GTX1080</a:t>
            </a:r>
            <a:endParaRPr lang="en-US" dirty="0"/>
          </a:p>
        </p:txBody>
      </p:sp>
      <p:sp>
        <p:nvSpPr>
          <p:cNvPr id="20" name="Rectangle 19"/>
          <p:cNvSpPr/>
          <p:nvPr/>
        </p:nvSpPr>
        <p:spPr>
          <a:xfrm>
            <a:off x="8434783" y="1230868"/>
            <a:ext cx="1577676" cy="369332"/>
          </a:xfrm>
          <a:prstGeom prst="rect">
            <a:avLst/>
          </a:prstGeom>
          <a:solidFill>
            <a:schemeClr val="bg1"/>
          </a:solidFill>
        </p:spPr>
        <p:txBody>
          <a:bodyPr wrap="none">
            <a:spAutoFit/>
          </a:bodyPr>
          <a:lstStyle/>
          <a:p>
            <a:r>
              <a:rPr lang="en-US" dirty="0">
                <a:solidFill>
                  <a:srgbClr val="000000"/>
                </a:solidFill>
                <a:latin typeface="Consolas" panose="020B0609020204030204" pitchFamily="49" charset="0"/>
              </a:rPr>
              <a:t>Linux, P100</a:t>
            </a:r>
            <a:endParaRPr lang="en-US" dirty="0"/>
          </a:p>
        </p:txBody>
      </p:sp>
      <p:pic>
        <p:nvPicPr>
          <p:cNvPr id="21" name="Picture 20"/>
          <p:cNvPicPr>
            <a:picLocks noChangeAspect="1"/>
          </p:cNvPicPr>
          <p:nvPr/>
        </p:nvPicPr>
        <p:blipFill>
          <a:blip r:embed="rId3"/>
          <a:stretch>
            <a:fillRect/>
          </a:stretch>
        </p:blipFill>
        <p:spPr>
          <a:xfrm>
            <a:off x="8085375" y="4984225"/>
            <a:ext cx="2817495" cy="1354455"/>
          </a:xfrm>
          <a:prstGeom prst="rect">
            <a:avLst/>
          </a:prstGeom>
        </p:spPr>
      </p:pic>
      <p:sp>
        <p:nvSpPr>
          <p:cNvPr id="22" name="Right Arrow 21"/>
          <p:cNvSpPr/>
          <p:nvPr/>
        </p:nvSpPr>
        <p:spPr>
          <a:xfrm rot="16200000">
            <a:off x="1457012" y="1577615"/>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2309917" y="1590983"/>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0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07EFA3-406F-4E56-9DD2-4C036976C4CD}" type="slidenum">
              <a:rPr lang="en-US" altLang="en-US" smtClean="0"/>
              <a:pPr/>
              <a:t>26</a:t>
            </a:fld>
            <a:endParaRPr lang="en-US" altLang="en-US" dirty="0"/>
          </a:p>
        </p:txBody>
      </p:sp>
      <p:sp>
        <p:nvSpPr>
          <p:cNvPr id="5" name="Rectangle 4"/>
          <p:cNvSpPr/>
          <p:nvPr/>
        </p:nvSpPr>
        <p:spPr>
          <a:xfrm>
            <a:off x="360871" y="73591"/>
            <a:ext cx="6477000" cy="6717223"/>
          </a:xfrm>
          <a:prstGeom prst="rect">
            <a:avLst/>
          </a:prstGeom>
          <a:solidFill>
            <a:schemeClr val="bg1">
              <a:lumMod val="95000"/>
            </a:schemeClr>
          </a:solidFill>
          <a:ln>
            <a:solidFill>
              <a:srgbClr val="FF9900"/>
            </a:solidFill>
          </a:ln>
        </p:spPr>
        <p:txBody>
          <a:bodyPr wrap="square">
            <a:spAutoFit/>
          </a:bodyPr>
          <a:lstStyle/>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cuda.h</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r>
              <a:rPr lang="en-US" sz="1050" dirty="0">
                <a:solidFill>
                  <a:srgbClr val="808080"/>
                </a:solidFill>
                <a:latin typeface="Consolas" panose="020B0609020204030204" pitchFamily="49" charset="0"/>
              </a:rPr>
              <a:t>#include</a:t>
            </a:r>
            <a:r>
              <a:rPr lang="en-US" sz="1050" dirty="0">
                <a:solidFill>
                  <a:srgbClr val="A31515"/>
                </a:solidFill>
                <a:latin typeface="Consolas" panose="020B0609020204030204" pitchFamily="49" charset="0"/>
              </a:rPr>
              <a:t>&lt;</a:t>
            </a:r>
            <a:r>
              <a:rPr lang="en-US" sz="1050" dirty="0" err="1">
                <a:solidFill>
                  <a:srgbClr val="A31515"/>
                </a:solidFill>
                <a:latin typeface="Consolas" panose="020B0609020204030204" pitchFamily="49" charset="0"/>
              </a:rPr>
              <a:t>iostream</a:t>
            </a:r>
            <a:r>
              <a:rPr lang="en-US" sz="1050" dirty="0">
                <a:solidFill>
                  <a:srgbClr val="A31515"/>
                </a:solidFill>
                <a:latin typeface="Consolas" panose="020B0609020204030204" pitchFamily="49" charset="0"/>
              </a:rPr>
              <a:t>&gt;</a:t>
            </a:r>
            <a:endParaRPr lang="en-US" sz="1050" dirty="0">
              <a:solidFill>
                <a:srgbClr val="000000"/>
              </a:solidFill>
              <a:latin typeface="Consolas" panose="020B0609020204030204" pitchFamily="49" charset="0"/>
            </a:endParaRP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__global__</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divergence(</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data)</a:t>
            </a:r>
          </a:p>
          <a:p>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i = </a:t>
            </a:r>
            <a:r>
              <a:rPr lang="en-US" sz="1050" dirty="0" err="1">
                <a:solidFill>
                  <a:srgbClr val="0000FF"/>
                </a:solidFill>
                <a:latin typeface="Consolas" panose="020B0609020204030204" pitchFamily="49" charset="0"/>
              </a:rPr>
              <a:t>threadIdx</a:t>
            </a:r>
            <a:r>
              <a:rPr lang="en-US" sz="1050" dirty="0" err="1">
                <a:solidFill>
                  <a:srgbClr val="000000"/>
                </a:solidFill>
                <a:latin typeface="Consolas" panose="020B0609020204030204" pitchFamily="49" charset="0"/>
              </a:rPr>
              <a:t>.x</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if</a:t>
            </a:r>
            <a:r>
              <a:rPr lang="en-US" sz="1050" dirty="0">
                <a:solidFill>
                  <a:srgbClr val="000000"/>
                </a:solidFill>
                <a:latin typeface="Consolas" panose="020B0609020204030204" pitchFamily="49" charset="0"/>
              </a:rPr>
              <a:t> ((i &amp; 0x01) == 0)</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data[i+1] = data[i+1] + i; </a:t>
            </a:r>
            <a:r>
              <a:rPr lang="en-US" sz="1050" dirty="0">
                <a:solidFill>
                  <a:srgbClr val="008000"/>
                </a:solidFill>
                <a:latin typeface="Consolas" panose="020B0609020204030204" pitchFamily="49" charset="0"/>
              </a:rPr>
              <a:t>// if even,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__</a:t>
            </a:r>
            <a:r>
              <a:rPr lang="en-US" sz="1050" dirty="0" err="1">
                <a:solidFill>
                  <a:srgbClr val="000000"/>
                </a:solidFill>
                <a:latin typeface="Consolas" panose="020B0609020204030204" pitchFamily="49" charset="0"/>
              </a:rPr>
              <a:t>threadfence_block</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else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data[i] = data[i] + 2*i; </a:t>
            </a:r>
            <a:r>
              <a:rPr lang="en-US" sz="1050" dirty="0">
                <a:solidFill>
                  <a:srgbClr val="008000"/>
                </a:solidFill>
                <a:latin typeface="Consolas" panose="020B0609020204030204" pitchFamily="49" charset="0"/>
              </a:rPr>
              <a:t>// if odd, come here</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main()</a:t>
            </a:r>
          </a:p>
          <a:p>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4;</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//allocate memory on the device (GPU); zero out all entries in this device array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cudaMalloc</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cudaMemset</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0,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//invoke GPU kernel, with one block that has four threads</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divergence &lt;&lt;&lt;1, 4 &gt;&gt;&gt;(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//bring the result back from the GPU into the </a:t>
            </a:r>
            <a:r>
              <a:rPr lang="en-US" sz="1050" dirty="0" err="1">
                <a:solidFill>
                  <a:srgbClr val="008000"/>
                </a:solidFill>
                <a:latin typeface="Consolas" panose="020B0609020204030204" pitchFamily="49" charset="0"/>
              </a:rPr>
              <a:t>hostArray</a:t>
            </a:r>
            <a:r>
              <a:rPr lang="en-US" sz="1050" dirty="0">
                <a:solidFill>
                  <a:srgbClr val="008000"/>
                </a:solidFill>
                <a:latin typeface="Consolas" panose="020B0609020204030204" pitchFamily="49" charset="0"/>
              </a:rPr>
              <a:t>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cudaMemcpy</a:t>
            </a:r>
            <a:r>
              <a:rPr lang="en-US" sz="1050" dirty="0">
                <a:solidFill>
                  <a:srgbClr val="000000"/>
                </a:solidFill>
                <a:latin typeface="Consolas" panose="020B0609020204030204" pitchFamily="49" charset="0"/>
              </a:rPr>
              <a:t>(&amp;</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sizeof</a:t>
            </a:r>
            <a:r>
              <a:rPr lang="en-US" sz="1050" dirty="0">
                <a:solidFill>
                  <a:srgbClr val="000000"/>
                </a:solidFill>
                <a:latin typeface="Consolas" panose="020B0609020204030204" pitchFamily="49" charset="0"/>
              </a:rPr>
              <a:t>(</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 </a:t>
            </a:r>
            <a:r>
              <a:rPr lang="en-US" sz="1050" dirty="0" err="1">
                <a:solidFill>
                  <a:srgbClr val="000000"/>
                </a:solidFill>
                <a:latin typeface="Consolas" panose="020B0609020204030204" pitchFamily="49" charset="0"/>
              </a:rPr>
              <a:t>numElems</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cudaMemcpyDeviceToHost</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//print out the result to confirm that things are looking good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a:solidFill>
                  <a:srgbClr val="A31515"/>
                </a:solidFill>
                <a:latin typeface="Consolas" panose="020B0609020204030204" pitchFamily="49" charset="0"/>
              </a:rPr>
              <a:t>"Values stored in </a:t>
            </a:r>
            <a:r>
              <a:rPr lang="en-US" sz="1050" dirty="0" err="1">
                <a:solidFill>
                  <a:srgbClr val="A31515"/>
                </a:solidFill>
                <a:latin typeface="Consolas" panose="020B0609020204030204" pitchFamily="49" charset="0"/>
              </a:rPr>
              <a:t>hostArray</a:t>
            </a:r>
            <a:r>
              <a:rPr lang="en-US" sz="1050" dirty="0">
                <a:solidFill>
                  <a:srgbClr val="A31515"/>
                </a:solidFill>
                <a:latin typeface="Consolas" panose="020B0609020204030204" pitchFamily="49" charset="0"/>
              </a:rPr>
              <a:t>: "</a:t>
            </a:r>
            <a:r>
              <a:rPr lang="en-US" sz="1050" dirty="0">
                <a:solidFill>
                  <a:srgbClr val="000000"/>
                </a:solidFill>
                <a:latin typeface="Consolas" panose="020B0609020204030204" pitchFamily="49" charset="0"/>
              </a:rPr>
              <a:t>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int</a:t>
            </a:r>
            <a:r>
              <a:rPr lang="nn-NO" sz="1050" dirty="0">
                <a:solidFill>
                  <a:srgbClr val="000000"/>
                </a:solidFill>
                <a:latin typeface="Consolas" panose="020B0609020204030204" pitchFamily="49" charset="0"/>
              </a:rPr>
              <a:t> i = 0; i &lt; numElems; i++)</a:t>
            </a: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cout</a:t>
            </a:r>
            <a:r>
              <a:rPr lang="en-US" sz="1050" dirty="0">
                <a:solidFill>
                  <a:srgbClr val="000000"/>
                </a:solidFill>
                <a:latin typeface="Consolas" panose="020B0609020204030204" pitchFamily="49" charset="0"/>
              </a:rPr>
              <a:t> &lt;&lt; </a:t>
            </a:r>
            <a:r>
              <a:rPr lang="en-US" sz="1050" dirty="0" err="1">
                <a:solidFill>
                  <a:srgbClr val="000000"/>
                </a:solidFill>
                <a:latin typeface="Consolas" panose="020B0609020204030204" pitchFamily="49" charset="0"/>
              </a:rPr>
              <a:t>hostArray</a:t>
            </a:r>
            <a:r>
              <a:rPr lang="en-US" sz="1050" dirty="0">
                <a:solidFill>
                  <a:srgbClr val="000000"/>
                </a:solidFill>
                <a:latin typeface="Consolas" panose="020B0609020204030204" pitchFamily="49" charset="0"/>
              </a:rPr>
              <a:t>[i] &lt;&lt; </a:t>
            </a:r>
            <a:r>
              <a:rPr lang="en-US" sz="1050" dirty="0" err="1">
                <a:solidFill>
                  <a:srgbClr val="0000FF"/>
                </a:solidFill>
                <a:latin typeface="Consolas" panose="020B0609020204030204" pitchFamily="49" charset="0"/>
              </a:rPr>
              <a:t>std</a:t>
            </a:r>
            <a:r>
              <a:rPr lang="en-US" sz="1050" dirty="0">
                <a:solidFill>
                  <a:srgbClr val="000000"/>
                </a:solidFill>
                <a:latin typeface="Consolas" panose="020B0609020204030204" pitchFamily="49" charset="0"/>
              </a:rPr>
              <a:t>::</a:t>
            </a:r>
            <a:r>
              <a:rPr lang="en-US" sz="1050" dirty="0" err="1">
                <a:solidFill>
                  <a:srgbClr val="0000FF"/>
                </a:solidFill>
                <a:latin typeface="Consolas" panose="020B0609020204030204" pitchFamily="49" charset="0"/>
              </a:rPr>
              <a:t>endl</a:t>
            </a:r>
            <a:r>
              <a:rPr lang="en-US" sz="1050" dirty="0">
                <a:solidFill>
                  <a:srgbClr val="000000"/>
                </a:solidFill>
                <a:latin typeface="Consolas" panose="020B0609020204030204" pitchFamily="49" charset="0"/>
              </a:rPr>
              <a:t>;</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8000"/>
                </a:solidFill>
                <a:latin typeface="Consolas" panose="020B0609020204030204" pitchFamily="49" charset="0"/>
              </a:rPr>
              <a:t>//release the memory allocated on the GPU </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err="1">
                <a:solidFill>
                  <a:srgbClr val="0000FF"/>
                </a:solidFill>
                <a:latin typeface="Consolas" panose="020B0609020204030204" pitchFamily="49" charset="0"/>
              </a:rPr>
              <a:t>cudaFree</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devArray</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return</a:t>
            </a:r>
            <a:r>
              <a:rPr lang="en-US" sz="1050" dirty="0">
                <a:solidFill>
                  <a:srgbClr val="000000"/>
                </a:solidFill>
                <a:latin typeface="Consolas" panose="020B0609020204030204" pitchFamily="49" charset="0"/>
              </a:rPr>
              <a:t> 0;</a:t>
            </a:r>
          </a:p>
          <a:p>
            <a:r>
              <a:rPr lang="en-US" sz="1050" dirty="0">
                <a:solidFill>
                  <a:srgbClr val="000000"/>
                </a:solidFill>
                <a:latin typeface="Consolas" panose="020B0609020204030204" pitchFamily="49" charset="0"/>
              </a:rPr>
              <a:t>}</a:t>
            </a:r>
          </a:p>
        </p:txBody>
      </p:sp>
      <p:pic>
        <p:nvPicPr>
          <p:cNvPr id="7" name="Picture 6"/>
          <p:cNvPicPr>
            <a:picLocks noChangeAspect="1"/>
          </p:cNvPicPr>
          <p:nvPr/>
        </p:nvPicPr>
        <p:blipFill>
          <a:blip r:embed="rId2"/>
          <a:stretch>
            <a:fillRect/>
          </a:stretch>
        </p:blipFill>
        <p:spPr>
          <a:xfrm>
            <a:off x="7748588" y="4953001"/>
            <a:ext cx="3410066" cy="1508412"/>
          </a:xfrm>
          <a:prstGeom prst="rect">
            <a:avLst/>
          </a:prstGeom>
        </p:spPr>
      </p:pic>
      <p:sp>
        <p:nvSpPr>
          <p:cNvPr id="9" name="Rectangle 8"/>
          <p:cNvSpPr/>
          <p:nvPr/>
        </p:nvSpPr>
        <p:spPr>
          <a:xfrm>
            <a:off x="8153400" y="4591351"/>
            <a:ext cx="2210862" cy="369332"/>
          </a:xfrm>
          <a:prstGeom prst="rect">
            <a:avLst/>
          </a:prstGeom>
        </p:spPr>
        <p:txBody>
          <a:bodyPr wrap="none">
            <a:spAutoFit/>
          </a:bodyPr>
          <a:lstStyle/>
          <a:p>
            <a:r>
              <a:rPr lang="en-US" dirty="0">
                <a:solidFill>
                  <a:srgbClr val="000000"/>
                </a:solidFill>
                <a:latin typeface="Consolas" panose="020B0609020204030204" pitchFamily="49" charset="0"/>
              </a:rPr>
              <a:t>Windows, GTX1080</a:t>
            </a:r>
            <a:endParaRPr lang="en-US" dirty="0"/>
          </a:p>
        </p:txBody>
      </p:sp>
      <p:sp>
        <p:nvSpPr>
          <p:cNvPr id="10" name="Rectangle 9"/>
          <p:cNvSpPr/>
          <p:nvPr/>
        </p:nvSpPr>
        <p:spPr>
          <a:xfrm>
            <a:off x="8434783" y="1230868"/>
            <a:ext cx="1577676" cy="369332"/>
          </a:xfrm>
          <a:prstGeom prst="rect">
            <a:avLst/>
          </a:prstGeom>
          <a:solidFill>
            <a:schemeClr val="bg1"/>
          </a:solidFill>
        </p:spPr>
        <p:txBody>
          <a:bodyPr wrap="none">
            <a:spAutoFit/>
          </a:bodyPr>
          <a:lstStyle/>
          <a:p>
            <a:r>
              <a:rPr lang="en-US" dirty="0">
                <a:solidFill>
                  <a:srgbClr val="000000"/>
                </a:solidFill>
                <a:latin typeface="Consolas" panose="020B0609020204030204" pitchFamily="49" charset="0"/>
              </a:rPr>
              <a:t>Linux, P100</a:t>
            </a:r>
            <a:endParaRPr lang="en-US" dirty="0"/>
          </a:p>
        </p:txBody>
      </p:sp>
      <p:pic>
        <p:nvPicPr>
          <p:cNvPr id="11" name="Picture 10"/>
          <p:cNvPicPr>
            <a:picLocks noChangeAspect="1"/>
          </p:cNvPicPr>
          <p:nvPr/>
        </p:nvPicPr>
        <p:blipFill>
          <a:blip r:embed="rId3"/>
          <a:stretch>
            <a:fillRect/>
          </a:stretch>
        </p:blipFill>
        <p:spPr>
          <a:xfrm>
            <a:off x="7096123" y="1642587"/>
            <a:ext cx="4905375" cy="1595438"/>
          </a:xfrm>
          <a:prstGeom prst="rect">
            <a:avLst/>
          </a:prstGeom>
        </p:spPr>
      </p:pic>
    </p:spTree>
    <p:extLst>
      <p:ext uri="{BB962C8B-B14F-4D97-AF65-F5344CB8AC3E}">
        <p14:creationId xmlns:p14="http://schemas.microsoft.com/office/powerpoint/2010/main" val="55270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b="1" dirty="0">
                <a:solidFill>
                  <a:srgbClr val="FFC000"/>
                </a:solidFill>
                <a:latin typeface="Consolas" panose="020B0609020204030204" pitchFamily="49" charset="0"/>
                <a:cs typeface="Courier New" panose="02070309020205020404" pitchFamily="49" charset="0"/>
              </a:rPr>
              <a:t>volatile</a:t>
            </a:r>
            <a:r>
              <a:rPr lang="en-US" dirty="0"/>
              <a:t> qualifier</a:t>
            </a:r>
          </a:p>
        </p:txBody>
      </p:sp>
      <p:sp>
        <p:nvSpPr>
          <p:cNvPr id="4" name="Slide Number Placeholder 3"/>
          <p:cNvSpPr>
            <a:spLocks noGrp="1"/>
          </p:cNvSpPr>
          <p:nvPr>
            <p:ph type="sldNum" sz="quarter" idx="12"/>
          </p:nvPr>
        </p:nvSpPr>
        <p:spPr/>
        <p:txBody>
          <a:bodyPr/>
          <a:lstStyle/>
          <a:p>
            <a:fld id="{2607EFA3-406F-4E56-9DD2-4C036976C4CD}" type="slidenum">
              <a:rPr lang="en-US" altLang="en-US" smtClean="0"/>
              <a:pPr/>
              <a:t>27</a:t>
            </a:fld>
            <a:endParaRPr lang="en-US" altLang="en-US" dirty="0"/>
          </a:p>
        </p:txBody>
      </p:sp>
      <p:sp>
        <p:nvSpPr>
          <p:cNvPr id="3" name="Content Placeholder 2"/>
          <p:cNvSpPr>
            <a:spLocks noGrp="1"/>
          </p:cNvSpPr>
          <p:nvPr>
            <p:ph idx="4294967295"/>
          </p:nvPr>
        </p:nvSpPr>
        <p:spPr>
          <a:xfrm>
            <a:off x="216976" y="1466937"/>
            <a:ext cx="11832956" cy="4631646"/>
          </a:xfrm>
        </p:spPr>
        <p:txBody>
          <a:bodyPr/>
          <a:lstStyle/>
          <a:p>
            <a:endParaRPr lang="en-US" sz="2000" dirty="0"/>
          </a:p>
          <a:p>
            <a:r>
              <a:rPr lang="en-US" sz="2000" dirty="0"/>
              <a:t>From CUDA Programming Guide</a:t>
            </a:r>
          </a:p>
          <a:p>
            <a:pPr lvl="1"/>
            <a:r>
              <a:rPr lang="en-US" sz="1600" dirty="0"/>
              <a:t>Compiler is “free to optimize reads and writes to global or shared memory” provided</a:t>
            </a:r>
          </a:p>
          <a:p>
            <a:pPr lvl="2"/>
            <a:r>
              <a:rPr lang="en-US" sz="1300" dirty="0"/>
              <a:t>It respects the memory ordering semantics of memory fence functions</a:t>
            </a:r>
          </a:p>
          <a:p>
            <a:pPr lvl="2"/>
            <a:r>
              <a:rPr lang="en-US" sz="1300" dirty="0"/>
              <a:t>It respects memory visibility semantics of synchronization functions</a:t>
            </a:r>
          </a:p>
          <a:p>
            <a:pPr lvl="1"/>
            <a:endParaRPr lang="en-US" sz="1600" dirty="0"/>
          </a:p>
          <a:p>
            <a:pPr lvl="1"/>
            <a:r>
              <a:rPr lang="en-US" sz="1600" dirty="0"/>
              <a:t>What is the compiler allowed to do?</a:t>
            </a:r>
          </a:p>
          <a:p>
            <a:pPr lvl="2"/>
            <a:r>
              <a:rPr lang="en-US" sz="1300" dirty="0"/>
              <a:t>Example: store global reads into registers or L1 cache to speed up the computation</a:t>
            </a:r>
          </a:p>
          <a:p>
            <a:pPr lvl="1"/>
            <a:endParaRPr lang="en-US" sz="1500" dirty="0"/>
          </a:p>
          <a:p>
            <a:pPr lvl="1"/>
            <a:r>
              <a:rPr lang="en-US" sz="1600" dirty="0"/>
              <a:t>These “behind your back” optimizations disabled using the </a:t>
            </a:r>
            <a:r>
              <a:rPr lang="en-US" sz="1600" dirty="0">
                <a:solidFill>
                  <a:srgbClr val="0070C0"/>
                </a:solidFill>
                <a:latin typeface="Consolas" panose="020B0609020204030204" pitchFamily="49" charset="0"/>
                <a:cs typeface="Courier New" panose="02070309020205020404" pitchFamily="49" charset="0"/>
              </a:rPr>
              <a:t>volatile</a:t>
            </a:r>
            <a:r>
              <a:rPr lang="en-US" sz="1600" dirty="0"/>
              <a:t> keyword</a:t>
            </a:r>
          </a:p>
          <a:p>
            <a:pPr lvl="1"/>
            <a:endParaRPr lang="en-US" sz="1600" dirty="0"/>
          </a:p>
          <a:p>
            <a:pPr lvl="1"/>
            <a:r>
              <a:rPr lang="en-US" sz="1600" dirty="0"/>
              <a:t>CUDA: “If a variable located in global or shared memory is declared as </a:t>
            </a:r>
            <a:r>
              <a:rPr lang="en-US" sz="1600" dirty="0">
                <a:solidFill>
                  <a:srgbClr val="0070C0"/>
                </a:solidFill>
                <a:latin typeface="Consolas" panose="020B0609020204030204" pitchFamily="49" charset="0"/>
                <a:cs typeface="Courier New" panose="02070309020205020404" pitchFamily="49" charset="0"/>
              </a:rPr>
              <a:t>volatile</a:t>
            </a:r>
            <a:r>
              <a:rPr lang="en-US" sz="1600" dirty="0"/>
              <a:t>, the compiler assumes that its value can be changed or used at any time by another thread and therefore any reference to this variable compiles to an actual memory read or write instruction.”</a:t>
            </a:r>
          </a:p>
        </p:txBody>
      </p:sp>
      <p:sp>
        <p:nvSpPr>
          <p:cNvPr id="5" name="Rectangle 4"/>
          <p:cNvSpPr/>
          <p:nvPr/>
        </p:nvSpPr>
        <p:spPr>
          <a:xfrm>
            <a:off x="0" y="6642099"/>
            <a:ext cx="1285929" cy="200055"/>
          </a:xfrm>
          <a:prstGeom prst="rect">
            <a:avLst/>
          </a:prstGeom>
        </p:spPr>
        <p:txBody>
          <a:bodyPr wrap="none">
            <a:spAutoFit/>
          </a:bodyPr>
          <a:lstStyle/>
          <a:p>
            <a:r>
              <a:rPr lang="en-US" sz="700" dirty="0"/>
              <a:t>[</a:t>
            </a:r>
            <a:r>
              <a:rPr lang="en-US" sz="700" dirty="0">
                <a:hlinkClick r:id="rId2"/>
              </a:rPr>
              <a:t>CUDA Programming Guide</a:t>
            </a:r>
            <a:r>
              <a:rPr lang="en-US" sz="700" dirty="0"/>
              <a:t>]→</a:t>
            </a:r>
          </a:p>
        </p:txBody>
      </p:sp>
    </p:spTree>
    <p:extLst>
      <p:ext uri="{BB962C8B-B14F-4D97-AF65-F5344CB8AC3E}">
        <p14:creationId xmlns:p14="http://schemas.microsoft.com/office/powerpoint/2010/main" val="1104418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15650A-4E73-4C61-B861-20BABA7507CC}"/>
              </a:ext>
            </a:extLst>
          </p:cNvPr>
          <p:cNvSpPr>
            <a:spLocks noGrp="1"/>
          </p:cNvSpPr>
          <p:nvPr>
            <p:ph type="title"/>
          </p:nvPr>
        </p:nvSpPr>
        <p:spPr/>
        <p:txBody>
          <a:bodyPr/>
          <a:lstStyle/>
          <a:p>
            <a:r>
              <a:rPr lang="en-US" dirty="0"/>
              <a:t>The </a:t>
            </a:r>
            <a:r>
              <a:rPr lang="en-US" dirty="0">
                <a:solidFill>
                  <a:srgbClr val="FFC000"/>
                </a:solidFill>
                <a:latin typeface="Consolas" panose="020B0609020204030204" pitchFamily="49" charset="0"/>
              </a:rPr>
              <a:t>volatile</a:t>
            </a:r>
            <a:r>
              <a:rPr lang="en-US" dirty="0"/>
              <a:t> qualifier: how things go south, </a:t>
            </a:r>
            <a:r>
              <a:rPr lang="en-US" dirty="0" err="1"/>
              <a:t>ShMem</a:t>
            </a:r>
            <a:r>
              <a:rPr lang="en-US" dirty="0"/>
              <a:t> example</a:t>
            </a:r>
          </a:p>
        </p:txBody>
      </p:sp>
      <p:sp>
        <p:nvSpPr>
          <p:cNvPr id="5" name="Content Placeholder 4">
            <a:extLst>
              <a:ext uri="{FF2B5EF4-FFF2-40B4-BE49-F238E27FC236}">
                <a16:creationId xmlns:a16="http://schemas.microsoft.com/office/drawing/2014/main" id="{7F1EF400-6290-46E1-9F62-69E9D92D51B9}"/>
              </a:ext>
            </a:extLst>
          </p:cNvPr>
          <p:cNvSpPr>
            <a:spLocks noGrp="1"/>
          </p:cNvSpPr>
          <p:nvPr>
            <p:ph idx="1"/>
          </p:nvPr>
        </p:nvSpPr>
        <p:spPr/>
        <p:txBody>
          <a:bodyPr>
            <a:normAutofit fontScale="92500" lnSpcReduction="20000"/>
          </a:bodyPr>
          <a:lstStyle/>
          <a:p>
            <a:endParaRPr lang="en-US" dirty="0"/>
          </a:p>
          <a:p>
            <a:r>
              <a:rPr lang="en-US" dirty="0"/>
              <a:t>To speed execution, compiler places a variable that should make it into </a:t>
            </a:r>
            <a:r>
              <a:rPr lang="en-US" dirty="0" err="1"/>
              <a:t>ShMem</a:t>
            </a:r>
            <a:r>
              <a:rPr lang="en-US" dirty="0"/>
              <a:t> into a register</a:t>
            </a:r>
          </a:p>
          <a:p>
            <a:endParaRPr lang="en-US" dirty="0"/>
          </a:p>
          <a:p>
            <a:r>
              <a:rPr lang="en-US" dirty="0"/>
              <a:t>A register is specific to a thread; another thread cannot see what’s stored in that register</a:t>
            </a:r>
          </a:p>
          <a:p>
            <a:endParaRPr lang="en-US" dirty="0"/>
          </a:p>
          <a:p>
            <a:r>
              <a:rPr lang="en-US" dirty="0"/>
              <a:t>Perhaps your code relies on thread B reading something that was deposited in </a:t>
            </a:r>
            <a:r>
              <a:rPr lang="en-US" dirty="0" err="1"/>
              <a:t>ShMem</a:t>
            </a:r>
            <a:r>
              <a:rPr lang="en-US" dirty="0"/>
              <a:t> by thread A</a:t>
            </a:r>
          </a:p>
          <a:p>
            <a:endParaRPr lang="en-US" dirty="0"/>
          </a:p>
          <a:p>
            <a:r>
              <a:rPr lang="en-US" dirty="0"/>
              <a:t>Thread A’s variable didn’t make it all the way to the </a:t>
            </a:r>
            <a:r>
              <a:rPr lang="en-US" dirty="0" err="1"/>
              <a:t>ShMem</a:t>
            </a:r>
            <a:r>
              <a:rPr lang="en-US" dirty="0"/>
              <a:t> since the compiler wrote that variable in a register, to speed up the computation</a:t>
            </a:r>
          </a:p>
          <a:p>
            <a:pPr lvl="1"/>
            <a:r>
              <a:rPr lang="en-US" dirty="0">
                <a:latin typeface="Consolas" panose="020B0609020204030204" pitchFamily="49" charset="0"/>
              </a:rPr>
              <a:t>volatile</a:t>
            </a:r>
            <a:r>
              <a:rPr lang="en-US" dirty="0"/>
              <a:t> prevents the compiler from playing these games and forces any variable to be written to the location in the memory where it ought to be stored – no funny business</a:t>
            </a:r>
          </a:p>
          <a:p>
            <a:endParaRPr lang="en-US" dirty="0"/>
          </a:p>
          <a:p>
            <a:r>
              <a:rPr lang="en-US" dirty="0"/>
              <a:t>Note: if in your kernel you do not expect any thread B to read from </a:t>
            </a:r>
            <a:r>
              <a:rPr lang="en-US" dirty="0" err="1"/>
              <a:t>ShMem</a:t>
            </a:r>
            <a:r>
              <a:rPr lang="en-US" dirty="0"/>
              <a:t> values deposited by thread A, then there is no need to use </a:t>
            </a:r>
            <a:r>
              <a:rPr lang="en-US" dirty="0">
                <a:latin typeface="Consolas" panose="020B0609020204030204" pitchFamily="49" charset="0"/>
              </a:rPr>
              <a:t>volatile</a:t>
            </a:r>
          </a:p>
        </p:txBody>
      </p:sp>
      <p:sp>
        <p:nvSpPr>
          <p:cNvPr id="3" name="Slide Number Placeholder 2">
            <a:extLst>
              <a:ext uri="{FF2B5EF4-FFF2-40B4-BE49-F238E27FC236}">
                <a16:creationId xmlns:a16="http://schemas.microsoft.com/office/drawing/2014/main" id="{871C7E35-CF3A-44DA-AD60-63EC2D2985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6508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Historical Fact</a:t>
            </a:r>
          </a:p>
        </p:txBody>
      </p:sp>
      <p:sp>
        <p:nvSpPr>
          <p:cNvPr id="5" name="Slide Number Placeholder 4"/>
          <p:cNvSpPr>
            <a:spLocks noGrp="1"/>
          </p:cNvSpPr>
          <p:nvPr>
            <p:ph type="sldNum" sz="quarter" idx="12"/>
          </p:nvPr>
        </p:nvSpPr>
        <p:spPr/>
        <p:txBody>
          <a:bodyPr/>
          <a:lstStyle/>
          <a:p>
            <a:fld id="{324EC464-0052-4FCA-B330-A64DDC2734A2}" type="slidenum">
              <a:rPr lang="en-US" altLang="en-US" smtClean="0"/>
              <a:pPr/>
              <a:t>29</a:t>
            </a:fld>
            <a:endParaRPr lang="en-US" altLang="en-US"/>
          </a:p>
        </p:txBody>
      </p:sp>
      <p:sp>
        <p:nvSpPr>
          <p:cNvPr id="3" name="Text Placeholder 2"/>
          <p:cNvSpPr>
            <a:spLocks noGrp="1"/>
          </p:cNvSpPr>
          <p:nvPr>
            <p:ph type="body" sz="half" idx="4294967295"/>
          </p:nvPr>
        </p:nvSpPr>
        <p:spPr>
          <a:xfrm>
            <a:off x="300567" y="1631912"/>
            <a:ext cx="11692466" cy="4684221"/>
          </a:xfrm>
        </p:spPr>
        <p:txBody>
          <a:bodyPr>
            <a:normAutofit/>
          </a:bodyPr>
          <a:lstStyle/>
          <a:p>
            <a:endParaRPr lang="en-US" sz="1800" dirty="0"/>
          </a:p>
          <a:p>
            <a:r>
              <a:rPr lang="en-US" sz="1800" dirty="0"/>
              <a:t>It used to be that any access to Shared Memory was a direct access (in compute capability 1.x)</a:t>
            </a:r>
          </a:p>
          <a:p>
            <a:endParaRPr lang="en-US" sz="1800" dirty="0"/>
          </a:p>
          <a:p>
            <a:r>
              <a:rPr lang="en-US" sz="1800" dirty="0"/>
              <a:t>Fermi (2.x) and after: the load/store solution embraced can keep data into registers instead of moving them to </a:t>
            </a:r>
            <a:r>
              <a:rPr lang="en-US" sz="1800" dirty="0" err="1"/>
              <a:t>ShMem</a:t>
            </a:r>
            <a:endParaRPr lang="en-US" sz="1800" dirty="0"/>
          </a:p>
          <a:p>
            <a:pPr lvl="1"/>
            <a:r>
              <a:rPr lang="en-US" sz="1400" dirty="0"/>
              <a:t>No guarantee for coherence between the shared memory block and the value stored in the register</a:t>
            </a:r>
          </a:p>
          <a:p>
            <a:endParaRPr lang="en-US" sz="1800" dirty="0"/>
          </a:p>
          <a:p>
            <a:r>
              <a:rPr lang="en-US" sz="1800" dirty="0"/>
              <a:t>Problem is typically addressed by making that shared memory </a:t>
            </a:r>
            <a:r>
              <a:rPr lang="en-US" sz="1800" b="1" dirty="0">
                <a:solidFill>
                  <a:srgbClr val="0070C0"/>
                </a:solidFill>
                <a:latin typeface="Consolas" pitchFamily="49" charset="0"/>
                <a:cs typeface="Consolas" pitchFamily="49" charset="0"/>
              </a:rPr>
              <a:t>volatile</a:t>
            </a:r>
            <a:r>
              <a:rPr lang="en-US" sz="1800" dirty="0"/>
              <a:t>:</a:t>
            </a:r>
          </a:p>
          <a:p>
            <a:pPr lvl="1"/>
            <a:r>
              <a:rPr lang="en-US" sz="1400" dirty="0"/>
              <a:t>In 1.x, this was always ok:</a:t>
            </a:r>
          </a:p>
          <a:p>
            <a:pPr marL="344487" lvl="1" indent="0">
              <a:buNone/>
            </a:pPr>
            <a:r>
              <a:rPr lang="en-US" sz="1400" b="1" dirty="0">
                <a:solidFill>
                  <a:srgbClr val="0070C0"/>
                </a:solidFill>
                <a:latin typeface="Consolas" pitchFamily="49" charset="0"/>
                <a:cs typeface="Consolas" pitchFamily="49" charset="0"/>
              </a:rPr>
              <a:t> __shared__ </a:t>
            </a:r>
            <a:r>
              <a:rPr lang="en-US" sz="1400" b="1" dirty="0" err="1">
                <a:solidFill>
                  <a:srgbClr val="0070C0"/>
                </a:solidFill>
                <a:latin typeface="Consolas" pitchFamily="49" charset="0"/>
                <a:cs typeface="Consolas" pitchFamily="49" charset="0"/>
              </a:rPr>
              <a:t>int</a:t>
            </a:r>
            <a:r>
              <a:rPr lang="en-US" sz="1400" b="1" dirty="0">
                <a:solidFill>
                  <a:srgbClr val="0070C0"/>
                </a:solidFill>
                <a:latin typeface="Consolas" pitchFamily="49" charset="0"/>
                <a:cs typeface="Consolas" pitchFamily="49" charset="0"/>
              </a:rPr>
              <a:t> </a:t>
            </a:r>
            <a:r>
              <a:rPr lang="en-US" sz="1400" b="1" dirty="0" err="1">
                <a:solidFill>
                  <a:srgbClr val="0070C0"/>
                </a:solidFill>
                <a:latin typeface="Consolas" pitchFamily="49" charset="0"/>
                <a:cs typeface="Consolas" pitchFamily="49" charset="0"/>
              </a:rPr>
              <a:t>myShVars</a:t>
            </a:r>
            <a:r>
              <a:rPr lang="en-US" sz="1400" b="1" dirty="0">
                <a:solidFill>
                  <a:srgbClr val="0070C0"/>
                </a:solidFill>
                <a:latin typeface="Consolas" pitchFamily="49" charset="0"/>
                <a:cs typeface="Consolas" pitchFamily="49" charset="0"/>
              </a:rPr>
              <a:t>[256];</a:t>
            </a:r>
          </a:p>
          <a:p>
            <a:pPr lvl="3"/>
            <a:endParaRPr lang="en-US" sz="800" dirty="0"/>
          </a:p>
          <a:p>
            <a:pPr lvl="1"/>
            <a:r>
              <a:rPr lang="en-US" sz="1400" dirty="0"/>
              <a:t>Fermi and after, you might have to do this (prevents compiler from optimizing instructions related to </a:t>
            </a:r>
            <a:r>
              <a:rPr lang="en-US" sz="1400" b="1" dirty="0" err="1">
                <a:solidFill>
                  <a:srgbClr val="0070C0"/>
                </a:solidFill>
                <a:latin typeface="Consolas" pitchFamily="49" charset="0"/>
                <a:cs typeface="Consolas" pitchFamily="49" charset="0"/>
              </a:rPr>
              <a:t>myShVars</a:t>
            </a:r>
            <a:r>
              <a:rPr lang="en-US" sz="1400" dirty="0"/>
              <a:t>):</a:t>
            </a:r>
          </a:p>
          <a:p>
            <a:pPr marL="344487" lvl="1" indent="0">
              <a:buNone/>
            </a:pPr>
            <a:r>
              <a:rPr lang="en-US" sz="1400" b="1" dirty="0">
                <a:solidFill>
                  <a:srgbClr val="0070C0"/>
                </a:solidFill>
                <a:latin typeface="Consolas" pitchFamily="49" charset="0"/>
                <a:cs typeface="Consolas" pitchFamily="49" charset="0"/>
              </a:rPr>
              <a:t> volatile __shared__ </a:t>
            </a:r>
            <a:r>
              <a:rPr lang="en-US" sz="1400" b="1" dirty="0" err="1">
                <a:solidFill>
                  <a:srgbClr val="0070C0"/>
                </a:solidFill>
                <a:latin typeface="Consolas" pitchFamily="49" charset="0"/>
                <a:cs typeface="Consolas" pitchFamily="49" charset="0"/>
              </a:rPr>
              <a:t>int</a:t>
            </a:r>
            <a:r>
              <a:rPr lang="en-US" sz="1400" b="1" dirty="0">
                <a:solidFill>
                  <a:srgbClr val="0070C0"/>
                </a:solidFill>
                <a:latin typeface="Consolas" pitchFamily="49" charset="0"/>
                <a:cs typeface="Consolas" pitchFamily="49" charset="0"/>
              </a:rPr>
              <a:t> </a:t>
            </a:r>
            <a:r>
              <a:rPr lang="en-US" sz="1400" b="1" dirty="0" err="1">
                <a:solidFill>
                  <a:srgbClr val="0070C0"/>
                </a:solidFill>
                <a:latin typeface="Consolas" pitchFamily="49" charset="0"/>
                <a:cs typeface="Consolas" pitchFamily="49" charset="0"/>
              </a:rPr>
              <a:t>myShVars</a:t>
            </a:r>
            <a:r>
              <a:rPr lang="en-US" sz="1400" b="1" dirty="0">
                <a:solidFill>
                  <a:srgbClr val="0070C0"/>
                </a:solidFill>
                <a:latin typeface="Consolas" pitchFamily="49" charset="0"/>
                <a:cs typeface="Consolas" pitchFamily="49" charset="0"/>
              </a:rPr>
              <a:t>[256];</a:t>
            </a:r>
          </a:p>
          <a:p>
            <a:endParaRPr lang="en-US" sz="1800" dirty="0"/>
          </a:p>
        </p:txBody>
      </p:sp>
    </p:spTree>
    <p:extLst>
      <p:ext uri="{BB962C8B-B14F-4D97-AF65-F5344CB8AC3E}">
        <p14:creationId xmlns:p14="http://schemas.microsoft.com/office/powerpoint/2010/main" val="107667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76B76-D309-457C-8093-2FAC57B06A0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FECD130-1752-4F05-AA89-9001D2AB3D4F}"/>
              </a:ext>
            </a:extLst>
          </p:cNvPr>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r>
              <a:rPr lang="en-US" sz="1800" dirty="0"/>
              <a:t>Is BBC recording on?</a:t>
            </a:r>
          </a:p>
          <a:p>
            <a:endParaRPr lang="en-US" sz="1800" dirty="0"/>
          </a:p>
          <a:p>
            <a:endParaRPr lang="en-US" sz="1800" dirty="0"/>
          </a:p>
          <a:p>
            <a:r>
              <a:rPr lang="en-US" sz="1800" dirty="0"/>
              <a:t>If my internet connection goes down, I’ll email from my phone to provide more information – go/no-go, next step, etc.</a:t>
            </a:r>
          </a:p>
        </p:txBody>
      </p:sp>
      <p:sp>
        <p:nvSpPr>
          <p:cNvPr id="3" name="Slide Number Placeholder 2">
            <a:extLst>
              <a:ext uri="{FF2B5EF4-FFF2-40B4-BE49-F238E27FC236}">
                <a16:creationId xmlns:a16="http://schemas.microsoft.com/office/drawing/2014/main" id="{6741B91E-5E75-4C3F-B884-349EE03F1802}"/>
              </a:ext>
            </a:extLst>
          </p:cNvPr>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36225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172775" y="642183"/>
            <a:ext cx="5670583" cy="5632311"/>
          </a:xfrm>
          <a:prstGeom prst="rect">
            <a:avLst/>
          </a:prstGeom>
          <a:solidFill>
            <a:schemeClr val="bg1">
              <a:lumMod val="95000"/>
            </a:schemeClr>
          </a:solidFill>
        </p:spPr>
        <p:txBody>
          <a:bodyPr wrap="square">
            <a:spAutoFit/>
          </a:bodyPr>
          <a:lstStyle/>
          <a:p>
            <a:r>
              <a:rPr lang="en-US" sz="900" dirty="0">
                <a:solidFill>
                  <a:srgbClr val="808080"/>
                </a:solidFill>
                <a:latin typeface="Consolas" panose="020B0609020204030204" pitchFamily="49" charset="0"/>
              </a:rPr>
              <a:t>#include</a:t>
            </a:r>
            <a:r>
              <a:rPr lang="en-US" sz="900" dirty="0">
                <a:solidFill>
                  <a:srgbClr val="A31515"/>
                </a:solidFill>
                <a:latin typeface="Consolas" panose="020B0609020204030204" pitchFamily="49" charset="0"/>
              </a:rPr>
              <a:t>&lt;</a:t>
            </a:r>
            <a:r>
              <a:rPr lang="en-US" sz="900" dirty="0" err="1">
                <a:solidFill>
                  <a:srgbClr val="A31515"/>
                </a:solidFill>
                <a:latin typeface="Consolas" panose="020B0609020204030204" pitchFamily="49" charset="0"/>
              </a:rPr>
              <a:t>cuda.h</a:t>
            </a:r>
            <a:r>
              <a:rPr lang="en-US" sz="900" dirty="0">
                <a:solidFill>
                  <a:srgbClr val="A31515"/>
                </a:solidFill>
                <a:latin typeface="Consolas" panose="020B0609020204030204" pitchFamily="49" charset="0"/>
              </a:rPr>
              <a:t>&gt;</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A31515"/>
                </a:solidFill>
                <a:latin typeface="Consolas" panose="020B0609020204030204" pitchFamily="49" charset="0"/>
              </a:rPr>
              <a:t>&lt;</a:t>
            </a:r>
            <a:r>
              <a:rPr lang="en-US" sz="900" dirty="0" err="1">
                <a:solidFill>
                  <a:srgbClr val="A31515"/>
                </a:solidFill>
                <a:latin typeface="Consolas" panose="020B0609020204030204" pitchFamily="49" charset="0"/>
              </a:rPr>
              <a:t>iostream</a:t>
            </a:r>
            <a:r>
              <a:rPr lang="en-US" sz="900" dirty="0">
                <a:solidFill>
                  <a:srgbClr val="A31515"/>
                </a:solidFill>
                <a:latin typeface="Consolas" panose="020B0609020204030204" pitchFamily="49" charset="0"/>
              </a:rPr>
              <a:t>&gt;</a:t>
            </a:r>
            <a:endParaRPr lang="en-US" sz="900" dirty="0">
              <a:solidFill>
                <a:srgbClr val="000000"/>
              </a:solidFill>
              <a:latin typeface="Consolas" panose="020B0609020204030204" pitchFamily="49" charset="0"/>
            </a:endParaRP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__global__</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 divergence(</a:t>
            </a:r>
            <a:r>
              <a:rPr lang="en-US" sz="900" dirty="0">
                <a:solidFill>
                  <a:srgbClr val="0000FF"/>
                </a:solidFill>
                <a:latin typeface="Consolas" panose="020B0609020204030204" pitchFamily="49" charset="0"/>
              </a:rPr>
              <a:t>volatile</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data)</a:t>
            </a:r>
          </a:p>
          <a:p>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i = </a:t>
            </a:r>
            <a:r>
              <a:rPr lang="en-US" sz="900" dirty="0" err="1">
                <a:solidFill>
                  <a:srgbClr val="0000FF"/>
                </a:solidFill>
                <a:latin typeface="Consolas" panose="020B0609020204030204" pitchFamily="49" charset="0"/>
              </a:rPr>
              <a:t>threadIdx</a:t>
            </a:r>
            <a:r>
              <a:rPr lang="en-US" sz="900" dirty="0" err="1">
                <a:solidFill>
                  <a:srgbClr val="000000"/>
                </a:solidFill>
                <a:latin typeface="Consolas" panose="020B0609020204030204" pitchFamily="49" charset="0"/>
              </a:rPr>
              <a:t>.x</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if</a:t>
            </a:r>
            <a:r>
              <a:rPr lang="en-US" sz="900" dirty="0">
                <a:solidFill>
                  <a:srgbClr val="000000"/>
                </a:solidFill>
                <a:latin typeface="Consolas" panose="020B0609020204030204" pitchFamily="49" charset="0"/>
              </a:rPr>
              <a:t> ((i &amp; 0x01) == 0)</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data[i+1] = data[i+1] + i; </a:t>
            </a:r>
            <a:r>
              <a:rPr lang="en-US" sz="900" dirty="0">
                <a:solidFill>
                  <a:srgbClr val="008000"/>
                </a:solidFill>
                <a:latin typeface="Consolas" panose="020B0609020204030204" pitchFamily="49" charset="0"/>
              </a:rPr>
              <a:t>// if even, come here</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else</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data[i] = data[i] + 2*i; </a:t>
            </a:r>
            <a:r>
              <a:rPr lang="en-US" sz="900" dirty="0">
                <a:solidFill>
                  <a:srgbClr val="008000"/>
                </a:solidFill>
                <a:latin typeface="Consolas" panose="020B0609020204030204" pitchFamily="49" charset="0"/>
              </a:rPr>
              <a:t>// if odd, come here</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main()</a:t>
            </a:r>
          </a:p>
          <a:p>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const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numElems</a:t>
            </a:r>
            <a:r>
              <a:rPr lang="en-US" sz="900" dirty="0">
                <a:solidFill>
                  <a:srgbClr val="000000"/>
                </a:solidFill>
                <a:latin typeface="Consolas" panose="020B0609020204030204" pitchFamily="49" charset="0"/>
              </a:rPr>
              <a:t> = 4;</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hostArray</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numElems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devArray</a:t>
            </a:r>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//allocate memory on the device (GPU); zero out all entries in this device array </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cudaMalloc</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**)&amp;</a:t>
            </a:r>
            <a:r>
              <a:rPr lang="en-US" sz="900" dirty="0" err="1">
                <a:solidFill>
                  <a:srgbClr val="000000"/>
                </a:solidFill>
                <a:latin typeface="Consolas" panose="020B0609020204030204" pitchFamily="49" charset="0"/>
              </a:rPr>
              <a:t>devArray</a:t>
            </a:r>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numElems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cudaMemset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devArray</a:t>
            </a:r>
            <a:r>
              <a:rPr lang="en-US" sz="900" dirty="0">
                <a:solidFill>
                  <a:srgbClr val="000000"/>
                </a:solidFill>
                <a:latin typeface="Consolas" panose="020B0609020204030204" pitchFamily="49" charset="0"/>
              </a:rPr>
              <a:t>, 0, </a:t>
            </a:r>
            <a:r>
              <a:rPr lang="en-US" sz="900" dirty="0" err="1">
                <a:solidFill>
                  <a:srgbClr val="000000"/>
                </a:solidFill>
                <a:latin typeface="Consolas" panose="020B0609020204030204" pitchFamily="49" charset="0"/>
              </a:rPr>
              <a:t>numElems</a:t>
            </a:r>
            <a:r>
              <a:rPr lang="en-US" sz="900" dirty="0">
                <a:solidFill>
                  <a:srgbClr val="000000"/>
                </a:solidFill>
                <a:latin typeface="Consolas" panose="020B0609020204030204" pitchFamily="49" charset="0"/>
              </a:rPr>
              <a:t> * </a:t>
            </a:r>
            <a:r>
              <a:rPr lang="en-US" sz="900" dirty="0" err="1">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//invoke GPU kernel, with one block that has four threads</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divergence &lt;&lt;&lt;1, 4 &gt;&gt;&gt;(</a:t>
            </a:r>
            <a:r>
              <a:rPr lang="en-US" sz="900" dirty="0" err="1">
                <a:solidFill>
                  <a:srgbClr val="000000"/>
                </a:solidFill>
                <a:latin typeface="Consolas" panose="020B0609020204030204" pitchFamily="49" charset="0"/>
              </a:rPr>
              <a:t>devArray</a:t>
            </a:r>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//bring the result back from the GPU into the </a:t>
            </a:r>
            <a:r>
              <a:rPr lang="en-US" sz="900" dirty="0" err="1">
                <a:solidFill>
                  <a:srgbClr val="008000"/>
                </a:solidFill>
                <a:latin typeface="Consolas" panose="020B0609020204030204" pitchFamily="49" charset="0"/>
              </a:rPr>
              <a:t>hostArray</a:t>
            </a:r>
            <a:r>
              <a:rPr lang="en-US" sz="900" dirty="0">
                <a:solidFill>
                  <a:srgbClr val="008000"/>
                </a:solidFill>
                <a:latin typeface="Consolas" panose="020B0609020204030204" pitchFamily="49" charset="0"/>
              </a:rPr>
              <a:t> </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cudaMemcpy</a:t>
            </a:r>
            <a:r>
              <a:rPr lang="en-US" sz="900" dirty="0">
                <a:solidFill>
                  <a:srgbClr val="000000"/>
                </a:solidFill>
                <a:latin typeface="Consolas" panose="020B0609020204030204" pitchFamily="49" charset="0"/>
              </a:rPr>
              <a:t>(&amp;</a:t>
            </a:r>
            <a:r>
              <a:rPr lang="en-US" sz="900" dirty="0" err="1">
                <a:solidFill>
                  <a:srgbClr val="000000"/>
                </a:solidFill>
                <a:latin typeface="Consolas" panose="020B0609020204030204" pitchFamily="49" charset="0"/>
              </a:rPr>
              <a:t>hostArray</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devArray</a:t>
            </a:r>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numElems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cudaMemcpyDeviceToHost</a:t>
            </a:r>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//print out the result to confirm that things are looking good </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std</a:t>
            </a:r>
            <a:r>
              <a:rPr lang="en-US" sz="900" dirty="0">
                <a:solidFill>
                  <a:srgbClr val="000000"/>
                </a:solidFill>
                <a:latin typeface="Consolas" panose="020B0609020204030204" pitchFamily="49" charset="0"/>
              </a:rPr>
              <a:t>::</a:t>
            </a:r>
            <a:r>
              <a:rPr lang="en-US" sz="900" dirty="0" err="1">
                <a:solidFill>
                  <a:srgbClr val="0000FF"/>
                </a:solidFill>
                <a:latin typeface="Consolas" panose="020B0609020204030204" pitchFamily="49" charset="0"/>
              </a:rPr>
              <a:t>cout</a:t>
            </a:r>
            <a:r>
              <a:rPr lang="en-US" sz="900" dirty="0">
                <a:solidFill>
                  <a:srgbClr val="000000"/>
                </a:solidFill>
                <a:latin typeface="Consolas" panose="020B0609020204030204" pitchFamily="49" charset="0"/>
              </a:rPr>
              <a:t> &lt;&lt; </a:t>
            </a:r>
            <a:r>
              <a:rPr lang="en-US" sz="900" dirty="0">
                <a:solidFill>
                  <a:srgbClr val="A31515"/>
                </a:solidFill>
                <a:latin typeface="Consolas" panose="020B0609020204030204" pitchFamily="49" charset="0"/>
              </a:rPr>
              <a:t>"Values stored in </a:t>
            </a:r>
            <a:r>
              <a:rPr lang="en-US" sz="900" dirty="0" err="1">
                <a:solidFill>
                  <a:srgbClr val="A31515"/>
                </a:solidFill>
                <a:latin typeface="Consolas" panose="020B0609020204030204" pitchFamily="49" charset="0"/>
              </a:rPr>
              <a:t>hostArray</a:t>
            </a:r>
            <a:r>
              <a:rPr lang="en-US" sz="900" dirty="0">
                <a:solidFill>
                  <a:srgbClr val="A31515"/>
                </a:solidFill>
                <a:latin typeface="Consolas" panose="020B0609020204030204" pitchFamily="49" charset="0"/>
              </a:rPr>
              <a:t>: "</a:t>
            </a:r>
            <a:r>
              <a:rPr lang="en-US" sz="900" dirty="0">
                <a:solidFill>
                  <a:srgbClr val="000000"/>
                </a:solidFill>
                <a:latin typeface="Consolas" panose="020B0609020204030204" pitchFamily="49" charset="0"/>
              </a:rPr>
              <a:t> &lt;&lt; </a:t>
            </a:r>
            <a:r>
              <a:rPr lang="en-US" sz="900" dirty="0" err="1">
                <a:solidFill>
                  <a:srgbClr val="0000FF"/>
                </a:solidFill>
                <a:latin typeface="Consolas" panose="020B0609020204030204" pitchFamily="49" charset="0"/>
              </a:rPr>
              <a:t>std</a:t>
            </a:r>
            <a:r>
              <a:rPr lang="en-US" sz="900" dirty="0">
                <a:solidFill>
                  <a:srgbClr val="000000"/>
                </a:solidFill>
                <a:latin typeface="Consolas" panose="020B0609020204030204" pitchFamily="49" charset="0"/>
              </a:rPr>
              <a:t>::</a:t>
            </a:r>
            <a:r>
              <a:rPr lang="en-US" sz="900" dirty="0" err="1">
                <a:solidFill>
                  <a:srgbClr val="0000FF"/>
                </a:solidFill>
                <a:latin typeface="Consolas" panose="020B0609020204030204" pitchFamily="49" charset="0"/>
              </a:rPr>
              <a:t>endl</a:t>
            </a:r>
            <a:r>
              <a:rPr lang="en-US" sz="900" dirty="0">
                <a:solidFill>
                  <a:srgbClr val="000000"/>
                </a:solidFill>
                <a:latin typeface="Consolas" panose="020B0609020204030204" pitchFamily="49" charset="0"/>
              </a:rPr>
              <a:t>;</a:t>
            </a:r>
          </a:p>
          <a:p>
            <a:r>
              <a:rPr lang="nn-NO" sz="900" dirty="0">
                <a:solidFill>
                  <a:srgbClr val="000000"/>
                </a:solidFill>
                <a:latin typeface="Consolas" panose="020B0609020204030204" pitchFamily="49" charset="0"/>
              </a:rPr>
              <a:t>    </a:t>
            </a:r>
            <a:r>
              <a:rPr lang="nn-NO" sz="900" dirty="0">
                <a:solidFill>
                  <a:srgbClr val="0000FF"/>
                </a:solidFill>
                <a:latin typeface="Consolas" panose="020B0609020204030204" pitchFamily="49" charset="0"/>
              </a:rPr>
              <a:t>for</a:t>
            </a:r>
            <a:r>
              <a:rPr lang="nn-NO" sz="900" dirty="0">
                <a:solidFill>
                  <a:srgbClr val="000000"/>
                </a:solidFill>
                <a:latin typeface="Consolas" panose="020B0609020204030204" pitchFamily="49" charset="0"/>
              </a:rPr>
              <a:t> (</a:t>
            </a:r>
            <a:r>
              <a:rPr lang="nn-NO" sz="900" dirty="0">
                <a:solidFill>
                  <a:srgbClr val="0000FF"/>
                </a:solidFill>
                <a:latin typeface="Consolas" panose="020B0609020204030204" pitchFamily="49" charset="0"/>
              </a:rPr>
              <a:t>int</a:t>
            </a:r>
            <a:r>
              <a:rPr lang="nn-NO" sz="900" dirty="0">
                <a:solidFill>
                  <a:srgbClr val="000000"/>
                </a:solidFill>
                <a:latin typeface="Consolas" panose="020B0609020204030204" pitchFamily="49" charset="0"/>
              </a:rPr>
              <a:t> i = 0; i &lt; numElems; i++)</a:t>
            </a: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std</a:t>
            </a:r>
            <a:r>
              <a:rPr lang="en-US" sz="900" dirty="0">
                <a:solidFill>
                  <a:srgbClr val="000000"/>
                </a:solidFill>
                <a:latin typeface="Consolas" panose="020B0609020204030204" pitchFamily="49" charset="0"/>
              </a:rPr>
              <a:t>::</a:t>
            </a:r>
            <a:r>
              <a:rPr lang="en-US" sz="900" dirty="0" err="1">
                <a:solidFill>
                  <a:srgbClr val="0000FF"/>
                </a:solidFill>
                <a:latin typeface="Consolas" panose="020B0609020204030204" pitchFamily="49" charset="0"/>
              </a:rPr>
              <a:t>cout</a:t>
            </a:r>
            <a:r>
              <a:rPr lang="en-US" sz="900" dirty="0">
                <a:solidFill>
                  <a:srgbClr val="000000"/>
                </a:solidFill>
                <a:latin typeface="Consolas" panose="020B0609020204030204" pitchFamily="49" charset="0"/>
              </a:rPr>
              <a:t> &lt;&lt; </a:t>
            </a:r>
            <a:r>
              <a:rPr lang="en-US" sz="900" dirty="0" err="1">
                <a:solidFill>
                  <a:srgbClr val="000000"/>
                </a:solidFill>
                <a:latin typeface="Consolas" panose="020B0609020204030204" pitchFamily="49" charset="0"/>
              </a:rPr>
              <a:t>hostArray</a:t>
            </a:r>
            <a:r>
              <a:rPr lang="en-US" sz="900" dirty="0">
                <a:solidFill>
                  <a:srgbClr val="000000"/>
                </a:solidFill>
                <a:latin typeface="Consolas" panose="020B0609020204030204" pitchFamily="49" charset="0"/>
              </a:rPr>
              <a:t>[i] &lt;&lt; </a:t>
            </a:r>
            <a:r>
              <a:rPr lang="en-US" sz="900" dirty="0" err="1">
                <a:solidFill>
                  <a:srgbClr val="0000FF"/>
                </a:solidFill>
                <a:latin typeface="Consolas" panose="020B0609020204030204" pitchFamily="49" charset="0"/>
              </a:rPr>
              <a:t>std</a:t>
            </a:r>
            <a:r>
              <a:rPr lang="en-US" sz="900" dirty="0">
                <a:solidFill>
                  <a:srgbClr val="000000"/>
                </a:solidFill>
                <a:latin typeface="Consolas" panose="020B0609020204030204" pitchFamily="49" charset="0"/>
              </a:rPr>
              <a:t>::</a:t>
            </a:r>
            <a:r>
              <a:rPr lang="en-US" sz="900" dirty="0" err="1">
                <a:solidFill>
                  <a:srgbClr val="0000FF"/>
                </a:solidFill>
                <a:latin typeface="Consolas" panose="020B0609020204030204" pitchFamily="49" charset="0"/>
              </a:rPr>
              <a:t>endl</a:t>
            </a:r>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//release the memory allocated on the GPU </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cudaFree</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devArray</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return</a:t>
            </a:r>
            <a:r>
              <a:rPr lang="en-US" sz="900" dirty="0">
                <a:solidFill>
                  <a:srgbClr val="000000"/>
                </a:solidFill>
                <a:latin typeface="Consolas" panose="020B0609020204030204" pitchFamily="49" charset="0"/>
              </a:rPr>
              <a:t> 0;</a:t>
            </a:r>
          </a:p>
          <a:p>
            <a:r>
              <a:rPr lang="en-US" sz="900" dirty="0">
                <a:solidFill>
                  <a:srgbClr val="000000"/>
                </a:solidFill>
                <a:latin typeface="Consolas" panose="020B0609020204030204" pitchFamily="49" charset="0"/>
              </a:rPr>
              <a:t>}</a:t>
            </a:r>
          </a:p>
        </p:txBody>
      </p:sp>
      <p:grpSp>
        <p:nvGrpSpPr>
          <p:cNvPr id="11" name="Group 10"/>
          <p:cNvGrpSpPr/>
          <p:nvPr/>
        </p:nvGrpSpPr>
        <p:grpSpPr>
          <a:xfrm>
            <a:off x="6036327" y="1097492"/>
            <a:ext cx="6012180" cy="5193318"/>
            <a:chOff x="6036327" y="1097492"/>
            <a:chExt cx="6012180" cy="5193318"/>
          </a:xfrm>
        </p:grpSpPr>
        <p:pic>
          <p:nvPicPr>
            <p:cNvPr id="5" name="Picture 4"/>
            <p:cNvPicPr>
              <a:picLocks noChangeAspect="1"/>
            </p:cNvPicPr>
            <p:nvPr/>
          </p:nvPicPr>
          <p:blipFill>
            <a:blip r:embed="rId2"/>
            <a:stretch>
              <a:fillRect/>
            </a:stretch>
          </p:blipFill>
          <p:spPr>
            <a:xfrm>
              <a:off x="7674016" y="4816340"/>
              <a:ext cx="3228975" cy="1474470"/>
            </a:xfrm>
            <a:prstGeom prst="rect">
              <a:avLst/>
            </a:prstGeom>
          </p:spPr>
        </p:pic>
        <p:pic>
          <p:nvPicPr>
            <p:cNvPr id="7" name="Picture 6"/>
            <p:cNvPicPr>
              <a:picLocks noChangeAspect="1"/>
            </p:cNvPicPr>
            <p:nvPr/>
          </p:nvPicPr>
          <p:blipFill>
            <a:blip r:embed="rId3"/>
            <a:stretch>
              <a:fillRect/>
            </a:stretch>
          </p:blipFill>
          <p:spPr>
            <a:xfrm>
              <a:off x="6036327" y="1457044"/>
              <a:ext cx="6012180" cy="1914525"/>
            </a:xfrm>
            <a:prstGeom prst="rect">
              <a:avLst/>
            </a:prstGeom>
          </p:spPr>
        </p:pic>
        <p:sp>
          <p:nvSpPr>
            <p:cNvPr id="8" name="Rectangle 7"/>
            <p:cNvSpPr/>
            <p:nvPr/>
          </p:nvSpPr>
          <p:spPr>
            <a:xfrm>
              <a:off x="8080051" y="4459323"/>
              <a:ext cx="2210862" cy="369332"/>
            </a:xfrm>
            <a:prstGeom prst="rect">
              <a:avLst/>
            </a:prstGeom>
          </p:spPr>
          <p:txBody>
            <a:bodyPr wrap="none">
              <a:spAutoFit/>
            </a:bodyPr>
            <a:lstStyle/>
            <a:p>
              <a:r>
                <a:rPr lang="en-US" dirty="0">
                  <a:solidFill>
                    <a:srgbClr val="000000"/>
                  </a:solidFill>
                  <a:latin typeface="Consolas" panose="020B0609020204030204" pitchFamily="49" charset="0"/>
                </a:rPr>
                <a:t>Windows, GTX1080</a:t>
              </a:r>
              <a:endParaRPr lang="en-US" dirty="0"/>
            </a:p>
          </p:txBody>
        </p:sp>
        <p:sp>
          <p:nvSpPr>
            <p:cNvPr id="9" name="Rectangle 8"/>
            <p:cNvSpPr/>
            <p:nvPr/>
          </p:nvSpPr>
          <p:spPr>
            <a:xfrm>
              <a:off x="8121833" y="1097492"/>
              <a:ext cx="1577676" cy="369332"/>
            </a:xfrm>
            <a:prstGeom prst="rect">
              <a:avLst/>
            </a:prstGeom>
            <a:solidFill>
              <a:schemeClr val="bg1"/>
            </a:solidFill>
          </p:spPr>
          <p:txBody>
            <a:bodyPr wrap="none">
              <a:spAutoFit/>
            </a:bodyPr>
            <a:lstStyle/>
            <a:p>
              <a:r>
                <a:rPr lang="en-US" dirty="0">
                  <a:solidFill>
                    <a:srgbClr val="000000"/>
                  </a:solidFill>
                  <a:latin typeface="Consolas" panose="020B0609020204030204" pitchFamily="49" charset="0"/>
                </a:rPr>
                <a:t>Linux, P100</a:t>
              </a:r>
              <a:endParaRPr lang="en-US" dirty="0"/>
            </a:p>
          </p:txBody>
        </p:sp>
      </p:grpSp>
      <p:sp>
        <p:nvSpPr>
          <p:cNvPr id="10" name="Right Arrow 9"/>
          <p:cNvSpPr/>
          <p:nvPr/>
        </p:nvSpPr>
        <p:spPr>
          <a:xfrm rot="5400000">
            <a:off x="2192561" y="868892"/>
            <a:ext cx="228600" cy="228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7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solidFill>
                  <a:srgbClr val="FFC000"/>
                </a:solidFill>
                <a:latin typeface="Consolas" panose="020B0609020204030204" pitchFamily="49" charset="0"/>
                <a:cs typeface="Courier New" panose="02070309020205020404" pitchFamily="49" charset="0"/>
              </a:rPr>
              <a:t>volatile</a:t>
            </a:r>
            <a:r>
              <a:rPr lang="en-US" dirty="0"/>
              <a:t> vs. </a:t>
            </a:r>
            <a:r>
              <a:rPr lang="en-US" dirty="0">
                <a:solidFill>
                  <a:srgbClr val="FFC000"/>
                </a:solidFill>
                <a:latin typeface="Consolas" panose="020B0609020204030204" pitchFamily="49" charset="0"/>
              </a:rPr>
              <a:t>__</a:t>
            </a:r>
            <a:r>
              <a:rPr lang="en-US" dirty="0" err="1">
                <a:solidFill>
                  <a:srgbClr val="FFC000"/>
                </a:solidFill>
                <a:latin typeface="Consolas" panose="020B0609020204030204" pitchFamily="49" charset="0"/>
              </a:rPr>
              <a:t>threadfence</a:t>
            </a:r>
            <a:r>
              <a:rPr lang="en-US" dirty="0">
                <a:solidFill>
                  <a:srgbClr val="FFC000"/>
                </a:solidFill>
                <a:latin typeface="Consolas" panose="020B0609020204030204" pitchFamily="49" charset="0"/>
              </a:rPr>
              <a:t>()</a:t>
            </a:r>
            <a:r>
              <a:rPr lang="en-US" dirty="0"/>
              <a:t>: how different?</a:t>
            </a:r>
          </a:p>
        </p:txBody>
      </p:sp>
      <p:sp>
        <p:nvSpPr>
          <p:cNvPr id="4" name="Content Placeholder 3"/>
          <p:cNvSpPr>
            <a:spLocks noGrp="1"/>
          </p:cNvSpPr>
          <p:nvPr>
            <p:ph idx="1"/>
          </p:nvPr>
        </p:nvSpPr>
        <p:spPr/>
        <p:txBody>
          <a:bodyPr/>
          <a:lstStyle/>
          <a:p>
            <a:endParaRPr lang="en-US" dirty="0"/>
          </a:p>
          <a:p>
            <a:endParaRPr lang="en-US" dirty="0"/>
          </a:p>
          <a:p>
            <a:r>
              <a:rPr lang="en-US" dirty="0">
                <a:solidFill>
                  <a:srgbClr val="0070C0"/>
                </a:solidFill>
                <a:latin typeface="Consolas" panose="020B0609020204030204" pitchFamily="49" charset="0"/>
              </a:rPr>
              <a:t>volatile</a:t>
            </a:r>
            <a:r>
              <a:rPr lang="en-US" dirty="0"/>
              <a:t> applies equally well to sequential computing</a:t>
            </a:r>
          </a:p>
          <a:p>
            <a:pPr lvl="1"/>
            <a:r>
              <a:rPr lang="en-US" dirty="0"/>
              <a:t>Not an appendage of CUDA, exists in the standard C</a:t>
            </a:r>
          </a:p>
          <a:p>
            <a:endParaRPr lang="en-US" dirty="0"/>
          </a:p>
          <a:p>
            <a:endParaRPr lang="en-US" dirty="0"/>
          </a:p>
          <a:p>
            <a:r>
              <a:rPr lang="en-US" dirty="0">
                <a:solidFill>
                  <a:srgbClr val="0070C0"/>
                </a:solidFill>
                <a:latin typeface="Consolas" panose="020B0609020204030204" pitchFamily="49" charset="0"/>
              </a:rPr>
              <a:t>__</a:t>
            </a:r>
            <a:r>
              <a:rPr lang="en-US" dirty="0" err="1">
                <a:solidFill>
                  <a:srgbClr val="0070C0"/>
                </a:solidFill>
                <a:latin typeface="Consolas" panose="020B0609020204030204" pitchFamily="49" charset="0"/>
              </a:rPr>
              <a:t>threadfence</a:t>
            </a:r>
            <a:r>
              <a:rPr lang="en-US" dirty="0">
                <a:solidFill>
                  <a:srgbClr val="0070C0"/>
                </a:solidFill>
                <a:latin typeface="Consolas" panose="020B0609020204030204" pitchFamily="49" charset="0"/>
              </a:rPr>
              <a:t>()</a:t>
            </a:r>
            <a:r>
              <a:rPr lang="en-US" dirty="0"/>
              <a:t> specific to parallel computing </a:t>
            </a:r>
          </a:p>
          <a:p>
            <a:pPr lvl="1"/>
            <a:r>
              <a:rPr lang="en-US" dirty="0"/>
              <a:t>Although this particular syntax is specific to CUDA, the idea of a memory fence is not</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282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6AB05-0743-4C17-A7E5-C516FCEC64E5}"/>
              </a:ext>
            </a:extLst>
          </p:cNvPr>
          <p:cNvSpPr>
            <a:spLocks noGrp="1"/>
          </p:cNvSpPr>
          <p:nvPr>
            <p:ph type="title"/>
          </p:nvPr>
        </p:nvSpPr>
        <p:spPr/>
        <p:txBody>
          <a:bodyPr/>
          <a:lstStyle/>
          <a:p>
            <a:r>
              <a:rPr lang="en-US" dirty="0"/>
              <a:t>I actually cheated in this discussion…</a:t>
            </a:r>
          </a:p>
        </p:txBody>
      </p:sp>
      <p:sp>
        <p:nvSpPr>
          <p:cNvPr id="3" name="Content Placeholder 2">
            <a:extLst>
              <a:ext uri="{FF2B5EF4-FFF2-40B4-BE49-F238E27FC236}">
                <a16:creationId xmlns:a16="http://schemas.microsoft.com/office/drawing/2014/main" id="{4311BA58-D853-40DA-943A-A3FBD299E126}"/>
              </a:ext>
            </a:extLst>
          </p:cNvPr>
          <p:cNvSpPr>
            <a:spLocks noGrp="1"/>
          </p:cNvSpPr>
          <p:nvPr>
            <p:ph idx="1"/>
          </p:nvPr>
        </p:nvSpPr>
        <p:spPr/>
        <p:txBody>
          <a:bodyPr>
            <a:normAutofit fontScale="92500" lnSpcReduction="10000"/>
          </a:bodyPr>
          <a:lstStyle/>
          <a:p>
            <a:endParaRPr lang="en-US" dirty="0"/>
          </a:p>
          <a:p>
            <a:r>
              <a:rPr lang="en-US" dirty="0"/>
              <a:t>If you paid attention, you notice that in the </a:t>
            </a:r>
            <a:r>
              <a:rPr lang="en-US" dirty="0">
                <a:latin typeface="Consolas" panose="020B0609020204030204" pitchFamily="49" charset="0"/>
              </a:rPr>
              <a:t>__</a:t>
            </a:r>
            <a:r>
              <a:rPr lang="en-US" dirty="0" err="1">
                <a:latin typeface="Consolas" panose="020B0609020204030204" pitchFamily="49" charset="0"/>
              </a:rPr>
              <a:t>threadfence</a:t>
            </a:r>
            <a:r>
              <a:rPr lang="en-US" dirty="0">
                <a:latin typeface="Consolas" panose="020B0609020204030204" pitchFamily="49" charset="0"/>
              </a:rPr>
              <a:t>()</a:t>
            </a:r>
            <a:r>
              <a:rPr lang="en-US" dirty="0"/>
              <a:t> &amp; </a:t>
            </a:r>
            <a:r>
              <a:rPr lang="en-US" dirty="0">
                <a:latin typeface="Consolas" panose="020B0609020204030204" pitchFamily="49" charset="0"/>
              </a:rPr>
              <a:t>volatile</a:t>
            </a:r>
            <a:r>
              <a:rPr lang="en-US" dirty="0"/>
              <a:t> discussion I always assumed that the “</a:t>
            </a:r>
            <a:r>
              <a:rPr lang="en-US" dirty="0">
                <a:latin typeface="Consolas" panose="020B0609020204030204" pitchFamily="49" charset="0"/>
              </a:rPr>
              <a:t>if</a:t>
            </a:r>
            <a:r>
              <a:rPr lang="en-US" dirty="0"/>
              <a:t>” branch will be executed before the “</a:t>
            </a:r>
            <a:r>
              <a:rPr lang="en-US" dirty="0">
                <a:latin typeface="Consolas" panose="020B0609020204030204" pitchFamily="49" charset="0"/>
              </a:rPr>
              <a:t>else</a:t>
            </a:r>
            <a:r>
              <a:rPr lang="en-US" dirty="0"/>
              <a:t>” branch</a:t>
            </a:r>
          </a:p>
          <a:p>
            <a:endParaRPr lang="en-US" dirty="0"/>
          </a:p>
          <a:p>
            <a:r>
              <a:rPr lang="en-US" dirty="0"/>
              <a:t>Under this assumption, we employed </a:t>
            </a:r>
            <a:r>
              <a:rPr lang="en-US" dirty="0">
                <a:latin typeface="Consolas" panose="020B0609020204030204" pitchFamily="49" charset="0"/>
              </a:rPr>
              <a:t>__</a:t>
            </a:r>
            <a:r>
              <a:rPr lang="en-US" dirty="0" err="1">
                <a:latin typeface="Consolas" panose="020B0609020204030204" pitchFamily="49" charset="0"/>
              </a:rPr>
              <a:t>threadfence</a:t>
            </a:r>
            <a:r>
              <a:rPr lang="en-US" dirty="0">
                <a:latin typeface="Consolas" panose="020B0609020204030204" pitchFamily="49" charset="0"/>
              </a:rPr>
              <a:t>()</a:t>
            </a:r>
            <a:r>
              <a:rPr lang="en-US" dirty="0"/>
              <a:t> and </a:t>
            </a:r>
            <a:r>
              <a:rPr lang="en-US" dirty="0">
                <a:latin typeface="Consolas" panose="020B0609020204030204" pitchFamily="49" charset="0"/>
              </a:rPr>
              <a:t>volatile</a:t>
            </a:r>
            <a:r>
              <a:rPr lang="en-US" dirty="0"/>
              <a:t> to see them at work</a:t>
            </a:r>
          </a:p>
          <a:p>
            <a:endParaRPr lang="en-US" dirty="0"/>
          </a:p>
          <a:p>
            <a:r>
              <a:rPr lang="en-US" dirty="0"/>
              <a:t>This is all good, but I cheated, since one cannot count in CUDA on the fact that the “</a:t>
            </a:r>
            <a:r>
              <a:rPr lang="en-US" dirty="0">
                <a:latin typeface="Consolas" panose="020B0609020204030204" pitchFamily="49" charset="0"/>
              </a:rPr>
              <a:t>if</a:t>
            </a:r>
            <a:r>
              <a:rPr lang="en-US" dirty="0"/>
              <a:t>” branch is executed before the “</a:t>
            </a:r>
            <a:r>
              <a:rPr lang="en-US" dirty="0">
                <a:latin typeface="Consolas" panose="020B0609020204030204" pitchFamily="49" charset="0"/>
              </a:rPr>
              <a:t>else</a:t>
            </a:r>
            <a:r>
              <a:rPr lang="en-US" dirty="0"/>
              <a:t>” branch</a:t>
            </a:r>
          </a:p>
          <a:p>
            <a:endParaRPr lang="en-US" dirty="0"/>
          </a:p>
          <a:p>
            <a:r>
              <a:rPr lang="en-US" dirty="0"/>
              <a:t>However, in our case for some reason the </a:t>
            </a:r>
            <a:r>
              <a:rPr lang="en-US" dirty="0">
                <a:latin typeface="Consolas" panose="020B0609020204030204" pitchFamily="49" charset="0"/>
              </a:rPr>
              <a:t>if</a:t>
            </a:r>
            <a:r>
              <a:rPr lang="en-US" dirty="0"/>
              <a:t> branch *was* always executed first (don’t count on it!)</a:t>
            </a:r>
          </a:p>
          <a:p>
            <a:pPr lvl="1"/>
            <a:r>
              <a:rPr lang="en-US" dirty="0"/>
              <a:t>Therefore, I could use this example to show how </a:t>
            </a:r>
            <a:r>
              <a:rPr lang="en-US" dirty="0">
                <a:latin typeface="Consolas" panose="020B0609020204030204" pitchFamily="49" charset="0"/>
              </a:rPr>
              <a:t>__</a:t>
            </a:r>
            <a:r>
              <a:rPr lang="en-US" dirty="0" err="1">
                <a:latin typeface="Consolas" panose="020B0609020204030204" pitchFamily="49" charset="0"/>
              </a:rPr>
              <a:t>threadfence</a:t>
            </a:r>
            <a:r>
              <a:rPr lang="en-US" dirty="0">
                <a:latin typeface="Consolas" panose="020B0609020204030204" pitchFamily="49" charset="0"/>
              </a:rPr>
              <a:t>()</a:t>
            </a:r>
            <a:r>
              <a:rPr lang="en-US" dirty="0"/>
              <a:t> and </a:t>
            </a:r>
            <a:r>
              <a:rPr lang="en-US" dirty="0">
                <a:latin typeface="Consolas" panose="020B0609020204030204" pitchFamily="49" charset="0"/>
              </a:rPr>
              <a:t>volatile</a:t>
            </a:r>
            <a:r>
              <a:rPr lang="en-US" sz="2100" dirty="0"/>
              <a:t> work </a:t>
            </a:r>
          </a:p>
          <a:p>
            <a:endParaRPr lang="en-US" dirty="0"/>
          </a:p>
          <a:p>
            <a:r>
              <a:rPr lang="en-US" dirty="0"/>
              <a:t>For more on the above assumption, see </a:t>
            </a:r>
            <a:r>
              <a:rPr lang="en-US" dirty="0">
                <a:hlinkClick r:id="rId2"/>
              </a:rPr>
              <a:t>this</a:t>
            </a:r>
            <a:r>
              <a:rPr lang="en-US" dirty="0"/>
              <a:t> NVIDIA developer forum question</a:t>
            </a:r>
          </a:p>
        </p:txBody>
      </p:sp>
      <p:sp>
        <p:nvSpPr>
          <p:cNvPr id="4" name="Slide Number Placeholder 3">
            <a:extLst>
              <a:ext uri="{FF2B5EF4-FFF2-40B4-BE49-F238E27FC236}">
                <a16:creationId xmlns:a16="http://schemas.microsoft.com/office/drawing/2014/main" id="{7EB778EA-12AA-43FD-8874-78DFB46465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044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9995-93F3-429F-9CE8-87E6CE4EEC4C}"/>
              </a:ext>
            </a:extLst>
          </p:cNvPr>
          <p:cNvSpPr>
            <a:spLocks noGrp="1"/>
          </p:cNvSpPr>
          <p:nvPr>
            <p:ph type="title"/>
          </p:nvPr>
        </p:nvSpPr>
        <p:spPr/>
        <p:txBody>
          <a:bodyPr/>
          <a:lstStyle/>
          <a:p>
            <a:r>
              <a:rPr lang="en-US" dirty="0"/>
              <a:t>Landmines everywhere???</a:t>
            </a:r>
          </a:p>
        </p:txBody>
      </p:sp>
      <p:sp>
        <p:nvSpPr>
          <p:cNvPr id="3" name="Content Placeholder 2">
            <a:extLst>
              <a:ext uri="{FF2B5EF4-FFF2-40B4-BE49-F238E27FC236}">
                <a16:creationId xmlns:a16="http://schemas.microsoft.com/office/drawing/2014/main" id="{5E42A59D-4FBD-4069-9BDE-A7926AC356D4}"/>
              </a:ext>
            </a:extLst>
          </p:cNvPr>
          <p:cNvSpPr>
            <a:spLocks noGrp="1"/>
          </p:cNvSpPr>
          <p:nvPr>
            <p:ph idx="1"/>
          </p:nvPr>
        </p:nvSpPr>
        <p:spPr/>
        <p:txBody>
          <a:bodyPr/>
          <a:lstStyle/>
          <a:p>
            <a:pPr lvl="1"/>
            <a:endParaRPr lang="en-US" dirty="0"/>
          </a:p>
          <a:p>
            <a:r>
              <a:rPr lang="en-US" dirty="0"/>
              <a:t>Is parallel computing riddled with landmines all over the place? </a:t>
            </a:r>
          </a:p>
          <a:p>
            <a:endParaRPr lang="en-US" dirty="0"/>
          </a:p>
          <a:p>
            <a:endParaRPr lang="en-US" dirty="0"/>
          </a:p>
          <a:p>
            <a:r>
              <a:rPr lang="en-US" dirty="0"/>
              <a:t>If same memory location gets accessed by different threads: </a:t>
            </a:r>
            <a:r>
              <a:rPr lang="en-US" dirty="0">
                <a:solidFill>
                  <a:schemeClr val="bg1">
                    <a:lumMod val="50000"/>
                  </a:schemeClr>
                </a:solidFill>
              </a:rPr>
              <a:t>keep your eyes peeled</a:t>
            </a:r>
          </a:p>
          <a:p>
            <a:pPr lvl="1"/>
            <a:r>
              <a:rPr lang="en-US" dirty="0"/>
              <a:t>Up to you to take necessary steps to ensure proper sequence in memory operations (RAW, WAW, WAR)</a:t>
            </a:r>
          </a:p>
          <a:p>
            <a:pPr lvl="1"/>
            <a:r>
              <a:rPr lang="en-US" dirty="0"/>
              <a:t>The tools of the trade (or “tools of the thread”?):</a:t>
            </a:r>
          </a:p>
          <a:p>
            <a:pPr lvl="2"/>
            <a:r>
              <a:rPr lang="en-US" dirty="0"/>
              <a:t>Use of </a:t>
            </a:r>
            <a:r>
              <a:rPr lang="en-US" dirty="0">
                <a:latin typeface="Consolas" panose="020B0609020204030204" pitchFamily="49" charset="0"/>
              </a:rPr>
              <a:t>volatile</a:t>
            </a:r>
            <a:r>
              <a:rPr lang="en-US" dirty="0"/>
              <a:t> qualifier</a:t>
            </a:r>
          </a:p>
          <a:p>
            <a:pPr lvl="2"/>
            <a:r>
              <a:rPr lang="en-US" dirty="0"/>
              <a:t>Memory fences</a:t>
            </a:r>
          </a:p>
          <a:p>
            <a:pPr lvl="2"/>
            <a:r>
              <a:rPr lang="en-US" dirty="0"/>
              <a:t>Thread synchronization</a:t>
            </a:r>
          </a:p>
          <a:p>
            <a:endParaRPr lang="en-US" dirty="0"/>
          </a:p>
          <a:p>
            <a:r>
              <a:rPr lang="en-US" dirty="0"/>
              <a:t>Note: this transcends GPU computing, applies equally well to multi-core parallel computing</a:t>
            </a:r>
          </a:p>
        </p:txBody>
      </p:sp>
      <p:sp>
        <p:nvSpPr>
          <p:cNvPr id="4" name="Slide Number Placeholder 3">
            <a:extLst>
              <a:ext uri="{FF2B5EF4-FFF2-40B4-BE49-F238E27FC236}">
                <a16:creationId xmlns:a16="http://schemas.microsoft.com/office/drawing/2014/main" id="{90AEA622-6BD0-462F-BDDE-9E7A5D70C9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19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F07BDD-04FF-473B-8808-6836AD62B91B}"/>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FAEC3C8A-0566-4A69-9577-155E0EF0AFFF}"/>
              </a:ext>
            </a:extLst>
          </p:cNvPr>
          <p:cNvSpPr>
            <a:spLocks noGrp="1"/>
          </p:cNvSpPr>
          <p:nvPr>
            <p:ph type="sldNum" sz="quarter" idx="12"/>
          </p:nvPr>
        </p:nvSpPr>
        <p:spPr/>
        <p:txBody>
          <a:bodyPr/>
          <a:lstStyle/>
          <a:p>
            <a:fld id="{67D2203D-769A-4D5A-AE4C-EA73FDE6A130}" type="slidenum">
              <a:rPr lang="en-US" smtClean="0"/>
              <a:t>34</a:t>
            </a:fld>
            <a:endParaRPr lang="en-US"/>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AEDD29C1-ECBE-4064-A4B5-DAE03007D300}"/>
                  </a:ext>
                </a:extLst>
              </p:cNvPr>
              <p:cNvSpPr>
                <a:spLocks noGrp="1"/>
              </p:cNvSpPr>
              <p:nvPr>
                <p:ph type="body" sz="quarter" idx="13"/>
              </p:nvPr>
            </p:nvSpPr>
            <p:spPr/>
            <p:txBody>
              <a:bodyPr/>
              <a:lstStyle/>
              <a:p>
                <a:r>
                  <a:rPr lang="en-US" dirty="0"/>
                  <a:t>[Gahan Wilson]</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6" name="Text Placeholder 5">
                <a:extLst>
                  <a:ext uri="{FF2B5EF4-FFF2-40B4-BE49-F238E27FC236}">
                    <a16:creationId xmlns:a16="http://schemas.microsoft.com/office/drawing/2014/main" id="{AEDD29C1-ECBE-4064-A4B5-DAE03007D300}"/>
                  </a:ext>
                </a:extLst>
              </p:cNvPr>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8" name="Picture 7" descr="Diagram&#10;&#10;Description automatically generated">
            <a:extLst>
              <a:ext uri="{FF2B5EF4-FFF2-40B4-BE49-F238E27FC236}">
                <a16:creationId xmlns:a16="http://schemas.microsoft.com/office/drawing/2014/main" id="{CA9AAEC8-D9BD-4DA9-BBE3-47D175E89F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7116" y="874215"/>
            <a:ext cx="4097768" cy="5754370"/>
          </a:xfrm>
          <a:prstGeom prst="rect">
            <a:avLst/>
          </a:prstGeom>
        </p:spPr>
      </p:pic>
    </p:spTree>
    <p:extLst>
      <p:ext uri="{BB962C8B-B14F-4D97-AF65-F5344CB8AC3E}">
        <p14:creationId xmlns:p14="http://schemas.microsoft.com/office/powerpoint/2010/main" val="883638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3ED-35B7-4F85-B960-1A21F04B5AFF}"/>
              </a:ext>
            </a:extLst>
          </p:cNvPr>
          <p:cNvSpPr>
            <a:spLocks noGrp="1"/>
          </p:cNvSpPr>
          <p:nvPr>
            <p:ph type="title"/>
          </p:nvPr>
        </p:nvSpPr>
        <p:spPr/>
        <p:txBody>
          <a:bodyPr/>
          <a:lstStyle/>
          <a:p>
            <a:r>
              <a:rPr lang="en-US" dirty="0"/>
              <a:t>Ruminations, memory related</a:t>
            </a:r>
          </a:p>
        </p:txBody>
      </p:sp>
      <p:sp>
        <p:nvSpPr>
          <p:cNvPr id="3" name="Content Placeholder 2">
            <a:extLst>
              <a:ext uri="{FF2B5EF4-FFF2-40B4-BE49-F238E27FC236}">
                <a16:creationId xmlns:a16="http://schemas.microsoft.com/office/drawing/2014/main" id="{04C897E0-0BDD-4DA7-9953-FBE8BEBAB544}"/>
              </a:ext>
            </a:extLst>
          </p:cNvPr>
          <p:cNvSpPr>
            <a:spLocks noGrp="1"/>
          </p:cNvSpPr>
          <p:nvPr>
            <p:ph idx="1"/>
          </p:nvPr>
        </p:nvSpPr>
        <p:spPr/>
        <p:txBody>
          <a:bodyPr/>
          <a:lstStyle/>
          <a:p>
            <a:endParaRPr lang="en-US" dirty="0"/>
          </a:p>
          <a:p>
            <a:r>
              <a:rPr lang="en-US" dirty="0"/>
              <a:t>Ruminations, on two topics</a:t>
            </a:r>
          </a:p>
          <a:p>
            <a:endParaRPr lang="en-US" dirty="0"/>
          </a:p>
          <a:p>
            <a:endParaRPr lang="en-US" dirty="0"/>
          </a:p>
          <a:p>
            <a:pPr lvl="1"/>
            <a:r>
              <a:rPr lang="en-US" dirty="0"/>
              <a:t>Memory operations, getting the result right (broad discussion, for parallel computing)</a:t>
            </a:r>
          </a:p>
          <a:p>
            <a:pPr lvl="1"/>
            <a:endParaRPr lang="en-US" dirty="0"/>
          </a:p>
          <a:p>
            <a:pPr lvl="1"/>
            <a:endParaRPr lang="en-US" dirty="0"/>
          </a:p>
          <a:p>
            <a:pPr lvl="1"/>
            <a:endParaRPr lang="en-US" dirty="0"/>
          </a:p>
          <a:p>
            <a:pPr lvl="1"/>
            <a:r>
              <a:rPr lang="en-US" dirty="0"/>
              <a:t>Memory operations, getting the result fast (narrower discussion, for GPU computing)</a:t>
            </a:r>
          </a:p>
        </p:txBody>
      </p:sp>
      <p:sp>
        <p:nvSpPr>
          <p:cNvPr id="4" name="Slide Number Placeholder 3">
            <a:extLst>
              <a:ext uri="{FF2B5EF4-FFF2-40B4-BE49-F238E27FC236}">
                <a16:creationId xmlns:a16="http://schemas.microsoft.com/office/drawing/2014/main" id="{FB8A5B71-8451-44D1-AAC8-FE5B358F98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ight Arrow 4"/>
          <p:cNvSpPr/>
          <p:nvPr/>
        </p:nvSpPr>
        <p:spPr>
          <a:xfrm>
            <a:off x="207434" y="4580467"/>
            <a:ext cx="372533" cy="338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62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GPU Cache Line</a:t>
            </a:r>
          </a:p>
        </p:txBody>
      </p:sp>
      <p:sp>
        <p:nvSpPr>
          <p:cNvPr id="3" name="Content Placeholder 2"/>
          <p:cNvSpPr>
            <a:spLocks noGrp="1"/>
          </p:cNvSpPr>
          <p:nvPr>
            <p:ph idx="1"/>
          </p:nvPr>
        </p:nvSpPr>
        <p:spPr/>
        <p:txBody>
          <a:bodyPr/>
          <a:lstStyle/>
          <a:p>
            <a:endParaRPr lang="en-US" sz="2000" dirty="0"/>
          </a:p>
          <a:p>
            <a:r>
              <a:rPr lang="en-US" sz="2000" dirty="0"/>
              <a:t>All global memory accesses are cached</a:t>
            </a:r>
          </a:p>
          <a:p>
            <a:pPr lvl="1"/>
            <a:endParaRPr lang="en-US" sz="1600" dirty="0"/>
          </a:p>
          <a:p>
            <a:pPr lvl="1"/>
            <a:endParaRPr lang="en-US" sz="1600" dirty="0"/>
          </a:p>
          <a:p>
            <a:r>
              <a:rPr lang="en-US" sz="2000" dirty="0"/>
              <a:t>A cache line is </a:t>
            </a:r>
            <a:r>
              <a:rPr lang="en-US" sz="2000" b="1" dirty="0">
                <a:solidFill>
                  <a:srgbClr val="C00000"/>
                </a:solidFill>
              </a:rPr>
              <a:t>128 bytes</a:t>
            </a:r>
          </a:p>
          <a:p>
            <a:pPr marL="574675" lvl="1"/>
            <a:r>
              <a:rPr lang="en-US" sz="1800" dirty="0"/>
              <a:t>It maps to a 128-byte aligned segment in global memory</a:t>
            </a:r>
          </a:p>
          <a:p>
            <a:pPr marL="574675" lvl="1"/>
            <a:r>
              <a:rPr lang="en-US" sz="1800" dirty="0"/>
              <a:t>Note: it so happens that 128 bytes = 32 (warp size) * 4 bytes</a:t>
            </a:r>
          </a:p>
          <a:p>
            <a:pPr marL="574675" lvl="1"/>
            <a:r>
              <a:rPr lang="en-US" sz="1800" dirty="0"/>
              <a:t>In other words, 32 floats or 32 </a:t>
            </a:r>
            <a:r>
              <a:rPr lang="en-US" sz="1800" dirty="0" err="1">
                <a:latin typeface="Consolas" panose="020B0609020204030204" pitchFamily="49" charset="0"/>
              </a:rPr>
              <a:t>int</a:t>
            </a:r>
            <a:r>
              <a:rPr lang="en-US" sz="1800" dirty="0" err="1"/>
              <a:t>s</a:t>
            </a:r>
            <a:r>
              <a:rPr lang="en-US" sz="1800" dirty="0"/>
              <a:t> fit in one cache line (and can be brought in L2 or L1 in one trip)</a:t>
            </a:r>
            <a:endParaRPr lang="en-US" sz="2400" dirty="0">
              <a:solidFill>
                <a:srgbClr val="C00000"/>
              </a:solidFill>
            </a:endParaRPr>
          </a:p>
          <a:p>
            <a:endParaRPr lang="en-US" sz="2000" dirty="0"/>
          </a:p>
          <a:p>
            <a:endParaRPr lang="en-US" sz="2000" dirty="0"/>
          </a:p>
          <a:p>
            <a:r>
              <a:rPr lang="en-US" sz="2000" dirty="0"/>
              <a:t>If the size of the type accessed by each thread is more than 4 bytes, a memory request by a warp is first split into separate 128-byte memory requests that are issued independently</a:t>
            </a:r>
          </a:p>
          <a:p>
            <a:endParaRPr lang="en-US" sz="2000" dirty="0"/>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36</a:t>
            </a:fld>
            <a:endParaRPr lang="en-US" altLang="en-US" dirty="0"/>
          </a:p>
        </p:txBody>
      </p:sp>
    </p:spTree>
    <p:extLst>
      <p:ext uri="{BB962C8B-B14F-4D97-AF65-F5344CB8AC3E}">
        <p14:creationId xmlns:p14="http://schemas.microsoft.com/office/powerpoint/2010/main" val="4088318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Access Issues</a:t>
            </a:r>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37</a:t>
            </a:fld>
            <a:endParaRPr lang="en-US" altLang="en-US" dirty="0"/>
          </a:p>
        </p:txBody>
      </p:sp>
      <p:sp>
        <p:nvSpPr>
          <p:cNvPr id="3" name="Content Placeholder 2"/>
          <p:cNvSpPr>
            <a:spLocks noGrp="1"/>
          </p:cNvSpPr>
          <p:nvPr>
            <p:ph idx="4294967295"/>
          </p:nvPr>
        </p:nvSpPr>
        <p:spPr>
          <a:xfrm>
            <a:off x="423747" y="1676400"/>
            <a:ext cx="11537794" cy="4411663"/>
          </a:xfrm>
        </p:spPr>
        <p:txBody>
          <a:bodyPr>
            <a:normAutofit fontScale="92500" lnSpcReduction="20000"/>
          </a:bodyPr>
          <a:lstStyle/>
          <a:p>
            <a:r>
              <a:rPr lang="en-US" dirty="0"/>
              <a:t>Issue 1: Not all </a:t>
            </a:r>
            <a:r>
              <a:rPr lang="en-US" dirty="0">
                <a:solidFill>
                  <a:srgbClr val="0070C0"/>
                </a:solidFill>
              </a:rPr>
              <a:t>global</a:t>
            </a:r>
            <a:r>
              <a:rPr lang="en-US" dirty="0"/>
              <a:t> memory accesses are equally efficient</a:t>
            </a:r>
          </a:p>
          <a:p>
            <a:pPr lvl="1"/>
            <a:r>
              <a:rPr lang="en-US" dirty="0"/>
              <a:t>How can you optimize memory access?</a:t>
            </a:r>
          </a:p>
          <a:p>
            <a:pPr lvl="1"/>
            <a:r>
              <a:rPr lang="en-US" dirty="0"/>
              <a:t>Question is highly relevant (for fast execution)</a:t>
            </a:r>
          </a:p>
          <a:p>
            <a:endParaRPr lang="en-US" dirty="0"/>
          </a:p>
          <a:p>
            <a:endParaRPr lang="en-US" dirty="0"/>
          </a:p>
          <a:p>
            <a:r>
              <a:rPr lang="en-US" dirty="0"/>
              <a:t>Issue 2: Not all </a:t>
            </a:r>
            <a:r>
              <a:rPr lang="en-US" dirty="0">
                <a:solidFill>
                  <a:srgbClr val="0070C0"/>
                </a:solidFill>
              </a:rPr>
              <a:t>shared</a:t>
            </a:r>
            <a:r>
              <a:rPr lang="en-US" dirty="0"/>
              <a:t> memory accesses are equally efficient</a:t>
            </a:r>
          </a:p>
          <a:p>
            <a:pPr lvl="1"/>
            <a:r>
              <a:rPr lang="en-US" dirty="0"/>
              <a:t>How can we optimize shared memory accesses?</a:t>
            </a:r>
          </a:p>
          <a:p>
            <a:pPr lvl="1"/>
            <a:r>
              <a:rPr lang="en-US" dirty="0"/>
              <a:t>Moderately relevant question</a:t>
            </a:r>
          </a:p>
          <a:p>
            <a:pPr lvl="1"/>
            <a:r>
              <a:rPr lang="en-US" dirty="0"/>
              <a:t>Discussed already (bottom line: avoid bank conflicts)</a:t>
            </a:r>
          </a:p>
          <a:p>
            <a:pPr lvl="1"/>
            <a:endParaRPr lang="en-US" dirty="0"/>
          </a:p>
          <a:p>
            <a:endParaRPr lang="en-US" dirty="0"/>
          </a:p>
          <a:p>
            <a:endParaRPr lang="en-US" dirty="0"/>
          </a:p>
          <a:p>
            <a:r>
              <a:rPr lang="en-US" dirty="0"/>
              <a:t>NOTE: Getting global memory access right has higher priority</a:t>
            </a:r>
            <a:endParaRPr lang="en-US" sz="2000" dirty="0"/>
          </a:p>
        </p:txBody>
      </p:sp>
    </p:spTree>
    <p:extLst>
      <p:ext uri="{BB962C8B-B14F-4D97-AF65-F5344CB8AC3E}">
        <p14:creationId xmlns:p14="http://schemas.microsoft.com/office/powerpoint/2010/main" val="1785105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“Divergence”</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Concept is similar to thread divergence and often conflated</a:t>
            </a:r>
          </a:p>
          <a:p>
            <a:endParaRPr lang="en-US" sz="1900" dirty="0"/>
          </a:p>
          <a:p>
            <a:endParaRPr lang="en-US" sz="1900" dirty="0"/>
          </a:p>
          <a:p>
            <a:r>
              <a:rPr lang="en-US" sz="2000" dirty="0"/>
              <a:t>Hardware is optimized for accessing contiguous blocks of global memory when performing loads and stores</a:t>
            </a:r>
          </a:p>
          <a:p>
            <a:endParaRPr lang="en-US" sz="1900" dirty="0"/>
          </a:p>
          <a:p>
            <a:endParaRPr lang="en-US" sz="1900" dirty="0"/>
          </a:p>
          <a:p>
            <a:r>
              <a:rPr lang="en-US" sz="1900" dirty="0"/>
              <a:t>“block of global memory”: a 128-byte aligned chunk of 128 byte of memory</a:t>
            </a:r>
          </a:p>
          <a:p>
            <a:pPr lvl="1"/>
            <a:r>
              <a:rPr lang="en-US" sz="1500" dirty="0"/>
              <a:t>Becomes a GPU cache line, once it gets read in L2 (and possibly L1) memory</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38</a:t>
            </a:fld>
            <a:endParaRPr lang="en-US" altLang="en-US"/>
          </a:p>
        </p:txBody>
      </p:sp>
    </p:spTree>
    <p:extLst>
      <p:ext uri="{BB962C8B-B14F-4D97-AF65-F5344CB8AC3E}">
        <p14:creationId xmlns:p14="http://schemas.microsoft.com/office/powerpoint/2010/main" val="2020673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p:txBody>
          <a:bodyPr/>
          <a:lstStyle/>
          <a:p>
            <a:r>
              <a:rPr lang="en-US" sz="3200" dirty="0"/>
              <a:t>Global Memory Access</a:t>
            </a:r>
          </a:p>
        </p:txBody>
      </p:sp>
      <p:sp>
        <p:nvSpPr>
          <p:cNvPr id="1044483" name="Rectangle 3"/>
          <p:cNvSpPr>
            <a:spLocks noGrp="1" noChangeArrowheads="1"/>
          </p:cNvSpPr>
          <p:nvPr>
            <p:ph idx="1"/>
          </p:nvPr>
        </p:nvSpPr>
        <p:spPr/>
        <p:txBody>
          <a:bodyPr/>
          <a:lstStyle/>
          <a:p>
            <a:endParaRPr lang="en-US" sz="2000" dirty="0"/>
          </a:p>
          <a:p>
            <a:r>
              <a:rPr lang="en-US" sz="2000" dirty="0"/>
              <a:t>Two aspects of global memory access are relevant when fetching data into shared memory and/or registers</a:t>
            </a:r>
          </a:p>
          <a:p>
            <a:endParaRPr lang="en-US" sz="2000" dirty="0"/>
          </a:p>
          <a:p>
            <a:pPr lvl="1"/>
            <a:r>
              <a:rPr lang="en-US" sz="1800" dirty="0"/>
              <a:t>The </a:t>
            </a:r>
            <a:r>
              <a:rPr lang="en-US" sz="1800" b="1" dirty="0">
                <a:solidFill>
                  <a:srgbClr val="C00000"/>
                </a:solidFill>
              </a:rPr>
              <a:t>layout of the access </a:t>
            </a:r>
            <a:r>
              <a:rPr lang="en-US" sz="1800" dirty="0"/>
              <a:t>to global memory (the pattern of the access) </a:t>
            </a:r>
          </a:p>
          <a:p>
            <a:pPr lvl="1"/>
            <a:endParaRPr lang="en-US" sz="1800" dirty="0"/>
          </a:p>
          <a:p>
            <a:pPr lvl="1"/>
            <a:r>
              <a:rPr lang="en-US" sz="1800" dirty="0"/>
              <a:t>The </a:t>
            </a:r>
            <a:r>
              <a:rPr lang="en-US" sz="1800" b="1" dirty="0">
                <a:solidFill>
                  <a:srgbClr val="C00000"/>
                </a:solidFill>
              </a:rPr>
              <a:t>alignment</a:t>
            </a:r>
            <a:r>
              <a:rPr lang="en-US" sz="1800" dirty="0"/>
              <a:t> of the data you try to fetch from global memory</a:t>
            </a:r>
          </a:p>
          <a:p>
            <a:pPr lvl="1"/>
            <a:endParaRPr lang="en-US" sz="1800" dirty="0"/>
          </a:p>
          <a:p>
            <a:pPr lvl="1"/>
            <a:endParaRPr lang="en-US" sz="1800" dirty="0"/>
          </a:p>
          <a:p>
            <a:pPr lvl="1"/>
            <a:endParaRPr lang="en-US" sz="1800" dirty="0"/>
          </a:p>
          <a:p>
            <a:pPr lvl="1"/>
            <a:endParaRPr lang="en-US" sz="1800" dirty="0"/>
          </a:p>
          <a:p>
            <a:r>
              <a:rPr lang="en-US" sz="2000" u="sng" dirty="0"/>
              <a:t>IMPORTANT</a:t>
            </a:r>
            <a:r>
              <a:rPr lang="en-US" sz="2000" dirty="0"/>
              <a:t>:</a:t>
            </a:r>
          </a:p>
          <a:p>
            <a:pPr lvl="1"/>
            <a:r>
              <a:rPr lang="en-US" sz="1600" dirty="0"/>
              <a:t>The two attributes in red above should be interpreted in the context of a memory transaction carried out by one warp of threads</a:t>
            </a:r>
          </a:p>
          <a:p>
            <a:pPr lvl="2"/>
            <a:r>
              <a:rPr lang="en-US" sz="1400" dirty="0"/>
              <a:t>That is, not by one thread, not all threads in a block, not all threads in a grid, etc. But one </a:t>
            </a:r>
            <a:r>
              <a:rPr lang="en-US" sz="1400" u="sng" dirty="0"/>
              <a:t>warp of threads</a:t>
            </a:r>
          </a:p>
          <a:p>
            <a:pPr marL="344487" lvl="1" indent="0">
              <a:buNone/>
            </a:pPr>
            <a:endParaRPr lang="en-US" sz="1800"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39</a:t>
            </a:fld>
            <a:endParaRPr lang="en-US" altLang="en-US" dirty="0"/>
          </a:p>
        </p:txBody>
      </p:sp>
    </p:spTree>
    <p:extLst>
      <p:ext uri="{BB962C8B-B14F-4D97-AF65-F5344CB8AC3E}">
        <p14:creationId xmlns:p14="http://schemas.microsoft.com/office/powerpoint/2010/main" val="121108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48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48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44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get started…</a:t>
            </a:r>
          </a:p>
        </p:txBody>
      </p:sp>
      <p:sp>
        <p:nvSpPr>
          <p:cNvPr id="3" name="Content Placeholder 2"/>
          <p:cNvSpPr>
            <a:spLocks noGrp="1"/>
          </p:cNvSpPr>
          <p:nvPr>
            <p:ph idx="1"/>
          </p:nvPr>
        </p:nvSpPr>
        <p:spPr/>
        <p:txBody>
          <a:bodyPr>
            <a:normAutofit fontScale="92500" lnSpcReduction="20000"/>
          </a:bodyPr>
          <a:lstStyle/>
          <a:p>
            <a:r>
              <a:rPr lang="en-US" dirty="0"/>
              <a:t>Last time</a:t>
            </a:r>
          </a:p>
          <a:p>
            <a:pPr lvl="1"/>
            <a:r>
              <a:rPr lang="en-US" dirty="0"/>
              <a:t>Aspects related to how GPU memory operations take place</a:t>
            </a:r>
          </a:p>
          <a:p>
            <a:pPr lvl="2"/>
            <a:r>
              <a:rPr lang="en-US" dirty="0"/>
              <a:t>Registers, local memory, shared memory, global memory (texture &amp; constant memories)</a:t>
            </a:r>
          </a:p>
          <a:p>
            <a:pPr lvl="1"/>
            <a:endParaRPr lang="en-US" dirty="0"/>
          </a:p>
          <a:p>
            <a:r>
              <a:rPr lang="en-US" dirty="0"/>
              <a:t>Today</a:t>
            </a:r>
          </a:p>
          <a:p>
            <a:pPr lvl="1"/>
            <a:r>
              <a:rPr lang="en-US" dirty="0"/>
              <a:t>GPU mem operations: focus on shared memory</a:t>
            </a:r>
          </a:p>
          <a:p>
            <a:pPr lvl="1"/>
            <a:r>
              <a:rPr lang="en-US" dirty="0"/>
              <a:t>GPU mem operations: focus on global memory</a:t>
            </a:r>
          </a:p>
          <a:p>
            <a:pPr lvl="1"/>
            <a:r>
              <a:rPr lang="en-US" dirty="0"/>
              <a:t>How parallel computing makes memory operations tricky</a:t>
            </a:r>
          </a:p>
          <a:p>
            <a:pPr lvl="1"/>
            <a:r>
              <a:rPr lang="en-US" dirty="0"/>
              <a:t>Atomic operations</a:t>
            </a:r>
          </a:p>
          <a:p>
            <a:pPr lvl="1"/>
            <a:r>
              <a:rPr lang="en-US" dirty="0"/>
              <a:t>Things that determine the speed of execution of a kernel (perhaps Monday?)</a:t>
            </a:r>
          </a:p>
          <a:p>
            <a:endParaRPr lang="en-US" dirty="0"/>
          </a:p>
          <a:p>
            <a:r>
              <a:rPr lang="en-US" dirty="0"/>
              <a:t>Other tidbits:</a:t>
            </a:r>
          </a:p>
          <a:p>
            <a:pPr lvl="1"/>
            <a:r>
              <a:rPr lang="en-US" dirty="0"/>
              <a:t>Assignment due on Th, 02/25, at 9 pm</a:t>
            </a:r>
          </a:p>
          <a:p>
            <a:pPr lvl="1"/>
            <a:r>
              <a:rPr lang="en-US" dirty="0"/>
              <a:t>Four or five assignments are going to be increasingly difficult</a:t>
            </a:r>
          </a:p>
          <a:p>
            <a:pPr lvl="2"/>
            <a:r>
              <a:rPr lang="en-US" dirty="0"/>
              <a:t>Drop two of them if you are overwhelmed. Stay focused, make the right call</a:t>
            </a:r>
          </a:p>
          <a:p>
            <a:pPr lvl="1"/>
            <a:r>
              <a:rPr lang="en-US" dirty="0"/>
              <a:t>Do not run your code on the Euler </a:t>
            </a:r>
            <a:r>
              <a:rPr lang="en-US" dirty="0" err="1"/>
              <a:t>headnode</a:t>
            </a:r>
            <a:r>
              <a:rPr lang="en-US" dirty="0"/>
              <a:t> (use Slurm)</a:t>
            </a:r>
          </a:p>
        </p:txBody>
      </p:sp>
      <p:sp>
        <p:nvSpPr>
          <p:cNvPr id="4" name="Slide Number Placeholder 3"/>
          <p:cNvSpPr>
            <a:spLocks noGrp="1"/>
          </p:cNvSpPr>
          <p:nvPr>
            <p:ph type="sldNum" sz="quarter" idx="12"/>
          </p:nvPr>
        </p:nvSpPr>
        <p:spPr/>
        <p:txBody>
          <a:bodyPr/>
          <a:lstStyle/>
          <a:p>
            <a:fld id="{67D2203D-769A-4D5A-AE4C-EA73FDE6A130}" type="slidenum">
              <a:rPr lang="en-US" smtClean="0"/>
              <a:t>4</a:t>
            </a:fld>
            <a:endParaRPr lang="en-US"/>
          </a:p>
        </p:txBody>
      </p:sp>
    </p:spTree>
    <p:extLst>
      <p:ext uri="{BB962C8B-B14F-4D97-AF65-F5344CB8AC3E}">
        <p14:creationId xmlns:p14="http://schemas.microsoft.com/office/powerpoint/2010/main" val="247580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ChangeArrowheads="1"/>
          </p:cNvSpPr>
          <p:nvPr>
            <p:ph type="title"/>
          </p:nvPr>
        </p:nvSpPr>
        <p:spPr/>
        <p:txBody>
          <a:bodyPr/>
          <a:lstStyle/>
          <a:p>
            <a:r>
              <a:rPr lang="en-US" sz="3200" dirty="0"/>
              <a:t>Comment, on the “</a:t>
            </a:r>
            <a:r>
              <a:rPr lang="en-US" sz="3200" dirty="0">
                <a:solidFill>
                  <a:srgbClr val="FFC000"/>
                </a:solidFill>
              </a:rPr>
              <a:t>layout of the access</a:t>
            </a:r>
            <a:r>
              <a:rPr lang="en-US" sz="3200" dirty="0"/>
              <a:t>” attribute</a:t>
            </a:r>
          </a:p>
        </p:txBody>
      </p:sp>
      <p:sp>
        <p:nvSpPr>
          <p:cNvPr id="1052675" name="Rectangle 3"/>
          <p:cNvSpPr>
            <a:spLocks noGrp="1" noChangeArrowheads="1"/>
          </p:cNvSpPr>
          <p:nvPr>
            <p:ph idx="1"/>
          </p:nvPr>
        </p:nvSpPr>
        <p:spPr/>
        <p:txBody>
          <a:bodyPr/>
          <a:lstStyle/>
          <a:p>
            <a:endParaRPr lang="en-US" sz="2000" dirty="0"/>
          </a:p>
          <a:p>
            <a:r>
              <a:rPr lang="en-US" sz="2000" dirty="0"/>
              <a:t>The basic idea: </a:t>
            </a:r>
          </a:p>
          <a:p>
            <a:pPr lvl="1"/>
            <a:r>
              <a:rPr lang="en-US" sz="1800" dirty="0"/>
              <a:t>Suppose each thread in a warp accesses a global memory address for a load operation at some point in the execution of the kernel</a:t>
            </a:r>
          </a:p>
          <a:p>
            <a:pPr lvl="2"/>
            <a:endParaRPr lang="en-US" sz="1500" dirty="0"/>
          </a:p>
          <a:p>
            <a:pPr lvl="1"/>
            <a:r>
              <a:rPr lang="en-US" sz="1800" dirty="0"/>
              <a:t>These threads can access global memory data that is either </a:t>
            </a:r>
            <a:r>
              <a:rPr lang="en-US" sz="1800" dirty="0">
                <a:solidFill>
                  <a:srgbClr val="0070C0"/>
                </a:solidFill>
              </a:rPr>
              <a:t>(a)</a:t>
            </a:r>
            <a:r>
              <a:rPr lang="en-US" sz="1800" dirty="0"/>
              <a:t> neatly grouped, or </a:t>
            </a:r>
            <a:r>
              <a:rPr lang="en-US" sz="1800" dirty="0">
                <a:solidFill>
                  <a:srgbClr val="0070C0"/>
                </a:solidFill>
              </a:rPr>
              <a:t>(b)</a:t>
            </a:r>
            <a:r>
              <a:rPr lang="en-US" sz="1800" dirty="0"/>
              <a:t> scattered all over the place</a:t>
            </a:r>
          </a:p>
          <a:p>
            <a:pPr lvl="2"/>
            <a:endParaRPr lang="en-US" sz="1500" dirty="0"/>
          </a:p>
          <a:p>
            <a:pPr lvl="1"/>
            <a:r>
              <a:rPr lang="en-US" sz="1800" dirty="0"/>
              <a:t>Case (a) is called a “</a:t>
            </a:r>
            <a:r>
              <a:rPr lang="en-US" sz="1800" dirty="0">
                <a:solidFill>
                  <a:srgbClr val="C00000"/>
                </a:solidFill>
              </a:rPr>
              <a:t>coalesced memory access</a:t>
            </a:r>
            <a:r>
              <a:rPr lang="en-US" sz="1800" dirty="0"/>
              <a:t>” </a:t>
            </a:r>
          </a:p>
          <a:p>
            <a:pPr lvl="2"/>
            <a:r>
              <a:rPr lang="en-US" sz="1700" dirty="0"/>
              <a:t>If you end up with (b) this will adversely impact the effective bandwidth of your program</a:t>
            </a:r>
          </a:p>
          <a:p>
            <a:pPr lvl="2"/>
            <a:endParaRPr lang="en-US" sz="1500" dirty="0"/>
          </a:p>
          <a:p>
            <a:pPr lvl="1"/>
            <a:endParaRPr lang="en-US" sz="1800" dirty="0"/>
          </a:p>
          <a:p>
            <a:pPr lvl="1"/>
            <a:r>
              <a:rPr lang="en-US" sz="1800" dirty="0"/>
              <a:t>Analogy</a:t>
            </a:r>
          </a:p>
          <a:p>
            <a:pPr lvl="2"/>
            <a:r>
              <a:rPr lang="en-US" sz="1700" dirty="0"/>
              <a:t>It’s one thing to get the timber I need from one forest</a:t>
            </a:r>
          </a:p>
          <a:p>
            <a:pPr lvl="2"/>
            <a:r>
              <a:rPr lang="en-US" sz="1700" dirty="0"/>
              <a:t>Alternatively, in case I need timber from different forests several trips will be in order to get what I need</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40</a:t>
            </a:fld>
            <a:endParaRPr lang="en-US" altLang="en-US" dirty="0"/>
          </a:p>
        </p:txBody>
      </p:sp>
    </p:spTree>
    <p:extLst>
      <p:ext uri="{BB962C8B-B14F-4D97-AF65-F5344CB8AC3E}">
        <p14:creationId xmlns:p14="http://schemas.microsoft.com/office/powerpoint/2010/main" val="2733610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ChangeArrowheads="1"/>
          </p:cNvSpPr>
          <p:nvPr>
            <p:ph type="title"/>
          </p:nvPr>
        </p:nvSpPr>
        <p:spPr/>
        <p:txBody>
          <a:bodyPr/>
          <a:lstStyle/>
          <a:p>
            <a:r>
              <a:rPr lang="en-US" sz="3200" dirty="0"/>
              <a:t>Comment, on the “</a:t>
            </a:r>
            <a:r>
              <a:rPr lang="en-US" sz="3200" dirty="0">
                <a:solidFill>
                  <a:srgbClr val="FFC000"/>
                </a:solidFill>
              </a:rPr>
              <a:t>alignment</a:t>
            </a:r>
            <a:r>
              <a:rPr lang="en-US" sz="3200" dirty="0"/>
              <a:t>” attribute</a:t>
            </a:r>
          </a:p>
        </p:txBody>
      </p:sp>
      <p:sp>
        <p:nvSpPr>
          <p:cNvPr id="1052675" name="Rectangle 3"/>
          <p:cNvSpPr>
            <a:spLocks noGrp="1" noChangeArrowheads="1"/>
          </p:cNvSpPr>
          <p:nvPr>
            <p:ph idx="1"/>
          </p:nvPr>
        </p:nvSpPr>
        <p:spPr/>
        <p:txBody>
          <a:bodyPr/>
          <a:lstStyle/>
          <a:p>
            <a:endParaRPr lang="en-US" sz="2000" dirty="0"/>
          </a:p>
          <a:p>
            <a:endParaRPr lang="en-US" sz="2000" dirty="0"/>
          </a:p>
          <a:p>
            <a:endParaRPr lang="en-US" sz="2000" dirty="0"/>
          </a:p>
          <a:p>
            <a:r>
              <a:rPr lang="en-US" sz="2000" dirty="0"/>
              <a:t>Fact: Any address of memory allocated in device memory with </a:t>
            </a:r>
            <a:r>
              <a:rPr lang="en-US" sz="2000" dirty="0" err="1">
                <a:latin typeface="Consolas" panose="020B0609020204030204" pitchFamily="49" charset="0"/>
              </a:rPr>
              <a:t>cudaMalloc</a:t>
            </a:r>
            <a:r>
              <a:rPr lang="en-US" sz="2000" dirty="0"/>
              <a:t> is a multiple of 256</a:t>
            </a:r>
          </a:p>
          <a:p>
            <a:endParaRPr lang="en-US" sz="2000" dirty="0"/>
          </a:p>
          <a:p>
            <a:endParaRPr lang="en-US" sz="2000" dirty="0"/>
          </a:p>
          <a:p>
            <a:endParaRPr lang="en-US" sz="2000" dirty="0"/>
          </a:p>
          <a:p>
            <a:r>
              <a:rPr lang="en-US" sz="2000" dirty="0"/>
              <a:t>The “alignment” component of this story: </a:t>
            </a:r>
          </a:p>
          <a:p>
            <a:pPr lvl="1"/>
            <a:r>
              <a:rPr lang="en-US" sz="1600" dirty="0"/>
              <a:t>It’s great when all threads in a warp access data inside only one memory block</a:t>
            </a:r>
          </a:p>
          <a:p>
            <a:endParaRPr lang="en-US" sz="2000" dirty="0"/>
          </a:p>
          <a:p>
            <a:endParaRPr lang="en-US" sz="2000"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41</a:t>
            </a:fld>
            <a:endParaRPr lang="en-US" altLang="en-US" dirty="0"/>
          </a:p>
        </p:txBody>
      </p:sp>
    </p:spTree>
    <p:extLst>
      <p:ext uri="{BB962C8B-B14F-4D97-AF65-F5344CB8AC3E}">
        <p14:creationId xmlns:p14="http://schemas.microsoft.com/office/powerpoint/2010/main" val="855277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Hitting the jackpot/winning the lottery</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Best memory accesses are simultaneously: (1) coalesced and (2) properly aligned</a:t>
            </a:r>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34587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A: Coalesced and aligned – great!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6" name="Text Placeholder 5"/>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6" name="Text Placeholder 5"/>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rotWithShape="1">
          <a:blip r:embed="rId3"/>
          <a:srcRect b="51715"/>
          <a:stretch/>
        </p:blipFill>
        <p:spPr>
          <a:xfrm>
            <a:off x="3322935" y="2235516"/>
            <a:ext cx="5334462" cy="2145985"/>
          </a:xfrm>
          <a:prstGeom prst="rect">
            <a:avLst/>
          </a:prstGeom>
        </p:spPr>
      </p:pic>
    </p:spTree>
    <p:extLst>
      <p:ext uri="{BB962C8B-B14F-4D97-AF65-F5344CB8AC3E}">
        <p14:creationId xmlns:p14="http://schemas.microsoft.com/office/powerpoint/2010/main" val="2574827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B: Coalesced, but not aligned</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4" name="Text Placeholder 3"/>
              <p:cNvSpPr>
                <a:spLocks noGrp="1"/>
              </p:cNvSpPr>
              <p:nvPr>
                <p:ph type="body" sz="quarter" idx="13"/>
              </p:nvPr>
            </p:nvSpPr>
            <p:spPr/>
            <p:txBody>
              <a:bodyPr/>
              <a:lstStyle/>
              <a:p>
                <a:r>
                  <a:rPr lang="en-US" dirty="0"/>
                  <a:t>[NVIDIA]</a:t>
                </a:r>
                <a14:m>
                  <m:oMath xmlns:m="http://schemas.openxmlformats.org/officeDocument/2006/math">
                    <m:r>
                      <a:rPr lang="en-US" i="1">
                        <a:latin typeface="Cambria Math" panose="02040503050406030204" pitchFamily="18" charset="0"/>
                      </a:rPr>
                      <m:t>→</m:t>
                    </m:r>
                  </m:oMath>
                </a14:m>
                <a:endParaRPr lang="en-US" dirty="0"/>
              </a:p>
            </p:txBody>
          </p:sp>
        </mc:Choice>
        <mc:Fallback>
          <p:sp>
            <p:nvSpPr>
              <p:cNvPr id="4" name="Text Placeholder 3"/>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rotWithShape="1">
          <a:blip r:embed="rId3"/>
          <a:srcRect l="6749" t="48286" r="7385" b="3517"/>
          <a:stretch/>
        </p:blipFill>
        <p:spPr>
          <a:xfrm>
            <a:off x="3306233" y="2565400"/>
            <a:ext cx="4580467" cy="2142067"/>
          </a:xfrm>
          <a:prstGeom prst="rect">
            <a:avLst/>
          </a:prstGeom>
        </p:spPr>
      </p:pic>
    </p:spTree>
    <p:extLst>
      <p:ext uri="{BB962C8B-B14F-4D97-AF65-F5344CB8AC3E}">
        <p14:creationId xmlns:p14="http://schemas.microsoft.com/office/powerpoint/2010/main" val="17967108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this important?</a:t>
            </a:r>
          </a:p>
        </p:txBody>
      </p:sp>
      <p:sp>
        <p:nvSpPr>
          <p:cNvPr id="3" name="Content Placeholder 2"/>
          <p:cNvSpPr>
            <a:spLocks noGrp="1"/>
          </p:cNvSpPr>
          <p:nvPr>
            <p:ph idx="1"/>
          </p:nvPr>
        </p:nvSpPr>
        <p:spPr/>
        <p:txBody>
          <a:bodyPr>
            <a:normAutofit/>
          </a:bodyPr>
          <a:lstStyle/>
          <a:p>
            <a:endParaRPr lang="en-US" sz="2000" dirty="0"/>
          </a:p>
          <a:p>
            <a:endParaRPr lang="en-US" sz="2000" dirty="0"/>
          </a:p>
          <a:p>
            <a:r>
              <a:rPr lang="en-US" sz="2000" dirty="0"/>
              <a:t>In </a:t>
            </a:r>
            <a:r>
              <a:rPr lang="en-US" sz="2000" dirty="0">
                <a:solidFill>
                  <a:srgbClr val="C00000"/>
                </a:solidFill>
              </a:rPr>
              <a:t>Scenario B</a:t>
            </a:r>
            <a:r>
              <a:rPr lang="en-US" sz="2000" dirty="0"/>
              <a:t> you have half the effective bandwidth you get in </a:t>
            </a:r>
            <a:r>
              <a:rPr lang="en-US" sz="2000" dirty="0">
                <a:solidFill>
                  <a:srgbClr val="C00000"/>
                </a:solidFill>
              </a:rPr>
              <a:t>Scenario A</a:t>
            </a:r>
          </a:p>
          <a:p>
            <a:pPr lvl="1"/>
            <a:r>
              <a:rPr lang="en-US" sz="1800" dirty="0"/>
              <a:t>Just because of the alignment of your data access</a:t>
            </a:r>
          </a:p>
          <a:p>
            <a:pPr lvl="1"/>
            <a:endParaRPr lang="en-US" sz="1600" dirty="0"/>
          </a:p>
          <a:p>
            <a:endParaRPr lang="en-US" sz="2000" dirty="0"/>
          </a:p>
          <a:p>
            <a:r>
              <a:rPr lang="en-US" sz="2000" dirty="0"/>
              <a:t>If your code is memory bound and dominated by this type of access, you might see a sizeable slow down…</a:t>
            </a:r>
          </a:p>
          <a:p>
            <a:pPr lvl="1"/>
            <a:r>
              <a:rPr lang="en-US" sz="1600" dirty="0"/>
              <a:t>However, the slowdown is not by a factor of 2, since the memory transactions are pipelined too</a:t>
            </a:r>
          </a:p>
          <a:p>
            <a:endParaRPr lang="en-US" sz="2000" dirty="0"/>
          </a:p>
          <a:p>
            <a:r>
              <a:rPr lang="en-US" sz="2000" dirty="0"/>
              <a:t>The moral of the story:</a:t>
            </a:r>
          </a:p>
          <a:p>
            <a:pPr lvl="1"/>
            <a:r>
              <a:rPr lang="en-US" sz="1800" dirty="0"/>
              <a:t>When you reach out to fetch data from global memory, </a:t>
            </a:r>
            <a:r>
              <a:rPr lang="en-US" sz="1800" dirty="0">
                <a:solidFill>
                  <a:srgbClr val="0070C0"/>
                </a:solidFill>
              </a:rPr>
              <a:t>visualize how a </a:t>
            </a:r>
            <a:r>
              <a:rPr lang="en-US" sz="1800" b="1" u="sng" dirty="0">
                <a:solidFill>
                  <a:srgbClr val="0070C0"/>
                </a:solidFill>
              </a:rPr>
              <a:t>warp of threads</a:t>
            </a:r>
            <a:r>
              <a:rPr lang="en-US" sz="1800" dirty="0">
                <a:solidFill>
                  <a:srgbClr val="0070C0"/>
                </a:solidFill>
              </a:rPr>
              <a:t> reaches out for access</a:t>
            </a:r>
            <a:r>
              <a:rPr lang="en-US" sz="1800" dirty="0"/>
              <a:t>.  </a:t>
            </a:r>
          </a:p>
          <a:p>
            <a:pPr lvl="2"/>
            <a:r>
              <a:rPr lang="en-US" sz="1600" dirty="0"/>
              <a:t>Is the access coalesced and well aligned?</a:t>
            </a:r>
          </a:p>
          <a:p>
            <a:pPr lvl="1"/>
            <a:endParaRPr lang="en-US" sz="1600" dirty="0"/>
          </a:p>
        </p:txBody>
      </p:sp>
      <p:sp>
        <p:nvSpPr>
          <p:cNvPr id="5" name="Slide Number Placeholder 4"/>
          <p:cNvSpPr>
            <a:spLocks noGrp="1"/>
          </p:cNvSpPr>
          <p:nvPr>
            <p:ph type="sldNum" sz="quarter" idx="12"/>
          </p:nvPr>
        </p:nvSpPr>
        <p:spPr/>
        <p:txBody>
          <a:bodyPr/>
          <a:lstStyle/>
          <a:p>
            <a:fld id="{2607EFA3-406F-4E56-9DD2-4C036976C4CD}" type="slidenum">
              <a:rPr lang="en-US" altLang="en-US" smtClean="0"/>
              <a:pPr/>
              <a:t>45</a:t>
            </a:fld>
            <a:endParaRPr lang="en-US" altLang="en-US" dirty="0"/>
          </a:p>
        </p:txBody>
      </p:sp>
    </p:spTree>
    <p:extLst>
      <p:ext uri="{BB962C8B-B14F-4D97-AF65-F5344CB8AC3E}">
        <p14:creationId xmlns:p14="http://schemas.microsoft.com/office/powerpoint/2010/main" val="271966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the effective bandwidth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endParaRPr lang="en-US" dirty="0"/>
              </a:p>
              <a:p>
                <a:r>
                  <a:rPr lang="en-US" dirty="0"/>
                  <a:t>If you need data from multiple 128 byte-memory blocks, effective bandwidth goes down</a:t>
                </a:r>
              </a:p>
              <a:p>
                <a:pPr lvl="1"/>
                <a:r>
                  <a:rPr lang="en-US" dirty="0"/>
                  <a:t>However, latency is not </a:t>
                </a:r>
              </a:p>
              <a:p>
                <a:endParaRPr lang="en-US" dirty="0"/>
              </a:p>
              <a:p>
                <a:r>
                  <a:rPr lang="en-US" dirty="0"/>
                  <a:t>Reduction in effective bandwidth (assuming caching doesn’t come into play)</a:t>
                </a:r>
              </a:p>
              <a:p>
                <a:pPr lvl="1"/>
                <a:r>
                  <a:rPr lang="en-US" dirty="0"/>
                  <a:t>Reduction equal to the number of 128-byte memory blocks you are hitting on</a:t>
                </a:r>
              </a:p>
              <a:p>
                <a:endParaRPr lang="en-US" dirty="0"/>
              </a:p>
              <a:p>
                <a:endParaRPr lang="en-US" dirty="0"/>
              </a:p>
              <a:p>
                <a:r>
                  <a:rPr lang="en-US" dirty="0"/>
                  <a:t>Side effect: if you work with type </a:t>
                </a:r>
                <a:r>
                  <a:rPr lang="en-US" dirty="0">
                    <a:solidFill>
                      <a:srgbClr val="0070C0"/>
                    </a:solidFill>
                    <a:latin typeface="Consolas" panose="020B0609020204030204" pitchFamily="49" charset="0"/>
                  </a:rPr>
                  <a:t>double</a:t>
                </a:r>
                <a:r>
                  <a:rPr lang="en-US" dirty="0"/>
                  <a:t>, effective bandwidth halves (vs. </a:t>
                </a:r>
                <a:r>
                  <a:rPr lang="en-US" dirty="0">
                    <a:latin typeface="Consolas" panose="020B0609020204030204" pitchFamily="49" charset="0"/>
                  </a:rPr>
                  <a:t>float</a:t>
                </a:r>
                <a:r>
                  <a:rPr lang="en-US" dirty="0"/>
                  <a:t> or </a:t>
                </a:r>
                <a:r>
                  <a:rPr lang="en-US" dirty="0">
                    <a:latin typeface="Consolas" panose="020B0609020204030204" pitchFamily="49" charset="0"/>
                  </a:rPr>
                  <a:t>int</a:t>
                </a:r>
                <a:r>
                  <a:rPr lang="en-US" dirty="0"/>
                  <a:t>)</a:t>
                </a:r>
              </a:p>
              <a:p>
                <a:pPr lvl="1"/>
                <a:r>
                  <a:rPr lang="en-US" dirty="0">
                    <a:latin typeface="Consolas" panose="020B0609020204030204" pitchFamily="49" charset="0"/>
                  </a:rPr>
                  <a:t>float</a:t>
                </a:r>
                <a:r>
                  <a:rPr lang="en-US" dirty="0"/>
                  <a:t> &amp; </a:t>
                </a:r>
                <a:r>
                  <a:rPr lang="en-US" dirty="0">
                    <a:latin typeface="Consolas" panose="020B0609020204030204" pitchFamily="49" charset="0"/>
                  </a:rPr>
                  <a:t>int</a:t>
                </a:r>
                <a:r>
                  <a:rPr lang="en-US" dirty="0"/>
                  <a:t>: 4 bytes (4 </a:t>
                </a:r>
                <a14:m>
                  <m:oMath xmlns:m="http://schemas.openxmlformats.org/officeDocument/2006/math">
                    <m:r>
                      <a:rPr lang="en-US" b="0" i="1" smtClean="0">
                        <a:latin typeface="Cambria Math" panose="02040503050406030204" pitchFamily="18" charset="0"/>
                      </a:rPr>
                      <m:t>×</m:t>
                    </m:r>
                  </m:oMath>
                </a14:m>
                <a:r>
                  <a:rPr lang="en-US" dirty="0"/>
                  <a:t>32 threads/warp = 128 bytes)</a:t>
                </a:r>
              </a:p>
              <a:p>
                <a:pPr lvl="1"/>
                <a:r>
                  <a:rPr lang="en-US" dirty="0">
                    <a:latin typeface="Consolas" panose="020B0609020204030204" pitchFamily="49" charset="0"/>
                  </a:rPr>
                  <a:t>double</a:t>
                </a:r>
                <a:r>
                  <a:rPr lang="en-US" dirty="0"/>
                  <a:t>: 8 bytes (8 </a:t>
                </a:r>
                <a14:m>
                  <m:oMath xmlns:m="http://schemas.openxmlformats.org/officeDocument/2006/math">
                    <m:r>
                      <a:rPr lang="en-US" i="1">
                        <a:latin typeface="Cambria Math" panose="02040503050406030204" pitchFamily="18" charset="0"/>
                      </a:rPr>
                      <m:t>×</m:t>
                    </m:r>
                  </m:oMath>
                </a14:m>
                <a:r>
                  <a:rPr lang="en-US" dirty="0"/>
                  <a:t>32 threads/warp = 256 bytes </a:t>
                </a:r>
                <a14:m>
                  <m:oMath xmlns:m="http://schemas.openxmlformats.org/officeDocument/2006/math">
                    <m:r>
                      <a:rPr lang="en-US" i="1">
                        <a:latin typeface="Cambria Math" panose="02040503050406030204" pitchFamily="18" charset="0"/>
                      </a:rPr>
                      <m:t>→</m:t>
                    </m:r>
                  </m:oMath>
                </a14:m>
                <a:r>
                  <a:rPr lang="en-US" dirty="0"/>
                  <a:t> likely hitting at least 2 mem. blocks)</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94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a:bodyPr>
          <a:lstStyle/>
          <a:p>
            <a:r>
              <a:rPr lang="en-US" dirty="0"/>
              <a:t>Example: How Addresses Map to Banks, for array of </a:t>
            </a:r>
            <a:r>
              <a:rPr lang="en-US" dirty="0">
                <a:latin typeface="Consolas" panose="020B0609020204030204" pitchFamily="49" charset="0"/>
              </a:rPr>
              <a:t>float</a:t>
            </a:r>
          </a:p>
        </p:txBody>
      </p:sp>
      <p:sp>
        <p:nvSpPr>
          <p:cNvPr id="230403" name="Rectangle 3"/>
          <p:cNvSpPr>
            <a:spLocks noGrp="1" noChangeArrowheads="1"/>
          </p:cNvSpPr>
          <p:nvPr>
            <p:ph type="body" idx="4294967295"/>
          </p:nvPr>
        </p:nvSpPr>
        <p:spPr>
          <a:xfrm>
            <a:off x="182033" y="1430867"/>
            <a:ext cx="11887200" cy="5105400"/>
          </a:xfrm>
        </p:spPr>
        <p:txBody>
          <a:bodyPr/>
          <a:lstStyle/>
          <a:p>
            <a:pPr marL="282575" indent="-282575"/>
            <a:endParaRPr lang="en-US" sz="2200" dirty="0"/>
          </a:p>
          <a:p>
            <a:pPr marL="282575" indent="-282575"/>
            <a:r>
              <a:rPr lang="en-US" sz="2200" dirty="0"/>
              <a:t>An allotted chunk of shared memory starts at an address that is at least a multiple of 128 (if not 256)</a:t>
            </a:r>
          </a:p>
          <a:p>
            <a:pPr marL="806450" lvl="1" indent="-457200"/>
            <a:endParaRPr lang="en-US" sz="1800" dirty="0"/>
          </a:p>
          <a:p>
            <a:pPr marL="282575" lvl="1" indent="-282575">
              <a:buClr>
                <a:schemeClr val="tx2"/>
              </a:buClr>
            </a:pPr>
            <a:r>
              <a:rPr lang="en-US" sz="2200" dirty="0"/>
              <a:t>Bank you work with = </a:t>
            </a:r>
            <a:r>
              <a:rPr lang="en-US" sz="2200" dirty="0">
                <a:solidFill>
                  <a:srgbClr val="C00000"/>
                </a:solidFill>
              </a:rPr>
              <a:t>(address of offset) % 32</a:t>
            </a:r>
          </a:p>
          <a:p>
            <a:pPr marL="574675" lvl="1" indent="-225425"/>
            <a:r>
              <a:rPr lang="en-US" sz="1800" dirty="0"/>
              <a:t>Example: 1D shared mem array, </a:t>
            </a:r>
            <a:r>
              <a:rPr lang="en-US" sz="1800" dirty="0" err="1">
                <a:solidFill>
                  <a:srgbClr val="0070C0"/>
                </a:solidFill>
                <a:latin typeface="Consolas" pitchFamily="49" charset="0"/>
                <a:cs typeface="Consolas" pitchFamily="49" charset="0"/>
              </a:rPr>
              <a:t>myShMemVar</a:t>
            </a:r>
            <a:r>
              <a:rPr lang="en-US" sz="1800" dirty="0"/>
              <a:t>, of 1024 </a:t>
            </a:r>
            <a:r>
              <a:rPr lang="en-US" sz="1800" dirty="0">
                <a:solidFill>
                  <a:srgbClr val="0070C0"/>
                </a:solidFill>
                <a:latin typeface="Consolas" panose="020B0609020204030204" pitchFamily="49" charset="0"/>
              </a:rPr>
              <a:t>float</a:t>
            </a:r>
            <a:r>
              <a:rPr lang="en-US" sz="1800" dirty="0"/>
              <a:t>s</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[4]</a:t>
            </a:r>
            <a:r>
              <a:rPr lang="en-US" sz="1500" dirty="0"/>
              <a:t>: accesses bank #4 (physically, the fifth one – first row)</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[31]</a:t>
            </a:r>
            <a:r>
              <a:rPr lang="en-US" sz="1500" dirty="0"/>
              <a:t>: accesses bank #31 (physically, the last one – first row)</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[50]</a:t>
            </a:r>
            <a:r>
              <a:rPr lang="en-US" sz="1500" dirty="0"/>
              <a:t>: access bank #18 (physically, the 19</a:t>
            </a:r>
            <a:r>
              <a:rPr lang="en-US" sz="1500" baseline="30000" dirty="0"/>
              <a:t>th</a:t>
            </a:r>
            <a:r>
              <a:rPr lang="en-US" sz="1500" dirty="0"/>
              <a:t> one – second row)</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[128]</a:t>
            </a:r>
            <a:r>
              <a:rPr lang="en-US" sz="1500" dirty="0"/>
              <a:t>: access bank #0 (physically, the first one – fifth row)</a:t>
            </a:r>
          </a:p>
          <a:p>
            <a:pPr marL="1101725" lvl="2" indent="-457200"/>
            <a:r>
              <a:rPr lang="en-US" sz="1500" dirty="0" err="1">
                <a:solidFill>
                  <a:srgbClr val="0070C0"/>
                </a:solidFill>
                <a:latin typeface="Consolas" pitchFamily="49" charset="0"/>
                <a:cs typeface="Consolas" pitchFamily="49" charset="0"/>
              </a:rPr>
              <a:t>myShMemVar</a:t>
            </a:r>
            <a:r>
              <a:rPr lang="en-US" sz="1500" dirty="0">
                <a:solidFill>
                  <a:srgbClr val="0070C0"/>
                </a:solidFill>
                <a:latin typeface="Consolas" pitchFamily="49" charset="0"/>
                <a:cs typeface="Consolas" pitchFamily="49" charset="0"/>
              </a:rPr>
              <a:t>[178]</a:t>
            </a:r>
            <a:r>
              <a:rPr lang="en-US" sz="1500" dirty="0"/>
              <a:t>: access bank #18 (physically, the 19</a:t>
            </a:r>
            <a:r>
              <a:rPr lang="en-US" sz="1500" baseline="30000" dirty="0"/>
              <a:t>th</a:t>
            </a:r>
            <a:r>
              <a:rPr lang="en-US" sz="1500" dirty="0"/>
              <a:t> one – sixth row)</a:t>
            </a:r>
          </a:p>
          <a:p>
            <a:pPr marL="574675" lvl="1" indent="-225425"/>
            <a:r>
              <a:rPr lang="en-US" sz="1800" dirty="0"/>
              <a:t>If, for instance, the third thread in a warp accesses </a:t>
            </a:r>
            <a:r>
              <a:rPr lang="en-US" sz="1800" dirty="0" err="1">
                <a:solidFill>
                  <a:srgbClr val="0070C0"/>
                </a:solidFill>
                <a:latin typeface="Consolas" pitchFamily="49" charset="0"/>
                <a:cs typeface="Consolas" pitchFamily="49" charset="0"/>
              </a:rPr>
              <a:t>myShMemVar</a:t>
            </a:r>
            <a:r>
              <a:rPr lang="en-US" sz="1800" dirty="0">
                <a:solidFill>
                  <a:srgbClr val="0070C0"/>
                </a:solidFill>
                <a:latin typeface="Consolas" pitchFamily="49" charset="0"/>
                <a:cs typeface="Consolas" pitchFamily="49" charset="0"/>
              </a:rPr>
              <a:t>[50]</a:t>
            </a:r>
            <a:r>
              <a:rPr lang="en-US" sz="1800" dirty="0"/>
              <a:t> and the eight thread in the warp accesses </a:t>
            </a:r>
            <a:r>
              <a:rPr lang="en-US" sz="1800" dirty="0" err="1">
                <a:solidFill>
                  <a:srgbClr val="0070C0"/>
                </a:solidFill>
                <a:latin typeface="Consolas" pitchFamily="49" charset="0"/>
                <a:cs typeface="Consolas" pitchFamily="49" charset="0"/>
              </a:rPr>
              <a:t>myShMemVar</a:t>
            </a:r>
            <a:r>
              <a:rPr lang="en-US" sz="1800" dirty="0">
                <a:solidFill>
                  <a:srgbClr val="0070C0"/>
                </a:solidFill>
                <a:latin typeface="Consolas" pitchFamily="49" charset="0"/>
                <a:cs typeface="Consolas" pitchFamily="49" charset="0"/>
              </a:rPr>
              <a:t>[178]</a:t>
            </a:r>
            <a:r>
              <a:rPr lang="en-US" sz="1800" dirty="0"/>
              <a:t>, then you have a two-way bank conflict, and the two transactions get serialized</a:t>
            </a:r>
          </a:p>
          <a:p>
            <a:pPr marL="574675" lvl="1" indent="-225425"/>
            <a:endParaRPr lang="en-US" sz="1800" dirty="0"/>
          </a:p>
          <a:p>
            <a:pPr marL="282575" indent="-282575"/>
            <a:r>
              <a:rPr lang="en-US" sz="2200" dirty="0"/>
              <a:t>IMPORTANT: There is no such thing as “bank conflicts” between threads belonging to different warps</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13570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fontScale="90000"/>
          </a:bodyPr>
          <a:lstStyle/>
          <a:p>
            <a:r>
              <a:rPr lang="en-US" dirty="0"/>
              <a:t>Bank Addressing Examples</a:t>
            </a:r>
            <a:br>
              <a:rPr lang="en-US" dirty="0"/>
            </a:br>
            <a:r>
              <a:rPr lang="en-US" sz="2000" dirty="0"/>
              <a:t>Transactions Involving 4 Byte Words</a:t>
            </a:r>
          </a:p>
        </p:txBody>
      </p:sp>
      <p:sp>
        <p:nvSpPr>
          <p:cNvPr id="226307" name="Rectangle 3"/>
          <p:cNvSpPr>
            <a:spLocks noGrp="1" noChangeArrowheads="1"/>
          </p:cNvSpPr>
          <p:nvPr>
            <p:ph type="body" sz="half" idx="4294967295"/>
          </p:nvPr>
        </p:nvSpPr>
        <p:spPr>
          <a:xfrm>
            <a:off x="922863" y="1831181"/>
            <a:ext cx="3733800" cy="706438"/>
          </a:xfrm>
          <a:noFill/>
          <a:ln>
            <a:solidFill>
              <a:schemeClr val="tx1"/>
            </a:solidFill>
          </a:ln>
        </p:spPr>
        <p:txBody>
          <a:bodyPr/>
          <a:lstStyle/>
          <a:p>
            <a:pPr marL="457200" indent="-457200"/>
            <a:r>
              <a:rPr lang="en-US" sz="1800" dirty="0"/>
              <a:t>No Bank Conflicts</a:t>
            </a:r>
          </a:p>
          <a:p>
            <a:pPr marL="974725" lvl="1" indent="-403225"/>
            <a:r>
              <a:rPr lang="en-US" sz="1600" dirty="0"/>
              <a:t>Linear addressing stride == 1</a:t>
            </a:r>
          </a:p>
        </p:txBody>
      </p:sp>
      <p:sp>
        <p:nvSpPr>
          <p:cNvPr id="226308" name="Rectangle 4"/>
          <p:cNvSpPr>
            <a:spLocks noGrp="1" noChangeArrowheads="1"/>
          </p:cNvSpPr>
          <p:nvPr>
            <p:ph type="body" sz="half" idx="4294967295"/>
          </p:nvPr>
        </p:nvSpPr>
        <p:spPr>
          <a:xfrm>
            <a:off x="7437966" y="1835414"/>
            <a:ext cx="3589867" cy="702205"/>
          </a:xfrm>
          <a:noFill/>
          <a:ln>
            <a:solidFill>
              <a:schemeClr val="tx1"/>
            </a:solidFill>
          </a:ln>
        </p:spPr>
        <p:txBody>
          <a:bodyPr/>
          <a:lstStyle/>
          <a:p>
            <a:pPr marL="457200" indent="-457200"/>
            <a:r>
              <a:rPr lang="en-US" sz="1800"/>
              <a:t>No Bank Conflicts</a:t>
            </a:r>
          </a:p>
          <a:p>
            <a:pPr marL="974725" lvl="1" indent="-403225"/>
            <a:r>
              <a:rPr lang="en-US" sz="1600"/>
              <a:t>Random 1:1 Permutation</a:t>
            </a:r>
          </a:p>
        </p:txBody>
      </p:sp>
      <p:grpSp>
        <p:nvGrpSpPr>
          <p:cNvPr id="226309" name="Group 5"/>
          <p:cNvGrpSpPr>
            <a:grpSpLocks/>
          </p:cNvGrpSpPr>
          <p:nvPr/>
        </p:nvGrpSpPr>
        <p:grpSpPr bwMode="auto">
          <a:xfrm>
            <a:off x="922874" y="2667000"/>
            <a:ext cx="3657600" cy="3276600"/>
            <a:chOff x="432" y="1680"/>
            <a:chExt cx="2304" cy="2064"/>
          </a:xfrm>
        </p:grpSpPr>
        <p:grpSp>
          <p:nvGrpSpPr>
            <p:cNvPr id="226310" name="Group 6"/>
            <p:cNvGrpSpPr>
              <a:grpSpLocks/>
            </p:cNvGrpSpPr>
            <p:nvPr/>
          </p:nvGrpSpPr>
          <p:grpSpPr bwMode="auto">
            <a:xfrm>
              <a:off x="1968" y="1680"/>
              <a:ext cx="768" cy="2064"/>
              <a:chOff x="4656" y="1488"/>
              <a:chExt cx="768" cy="2064"/>
            </a:xfrm>
          </p:grpSpPr>
          <p:sp>
            <p:nvSpPr>
              <p:cNvPr id="226311" name="AutoShape 7"/>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31</a:t>
                </a:r>
              </a:p>
            </p:txBody>
          </p:sp>
          <p:sp>
            <p:nvSpPr>
              <p:cNvPr id="226312" name="AutoShape 8"/>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7</a:t>
                </a:r>
              </a:p>
            </p:txBody>
          </p:sp>
          <p:sp>
            <p:nvSpPr>
              <p:cNvPr id="226313" name="AutoShape 9"/>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6</a:t>
                </a:r>
              </a:p>
            </p:txBody>
          </p:sp>
          <p:sp>
            <p:nvSpPr>
              <p:cNvPr id="226314" name="AutoShape 10"/>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5</a:t>
                </a:r>
              </a:p>
            </p:txBody>
          </p:sp>
          <p:sp>
            <p:nvSpPr>
              <p:cNvPr id="226315" name="AutoShape 11"/>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4</a:t>
                </a:r>
              </a:p>
            </p:txBody>
          </p:sp>
          <p:sp>
            <p:nvSpPr>
              <p:cNvPr id="226316" name="AutoShape 12"/>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3</a:t>
                </a:r>
              </a:p>
            </p:txBody>
          </p:sp>
          <p:sp>
            <p:nvSpPr>
              <p:cNvPr id="226317" name="AutoShape 13"/>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2</a:t>
                </a:r>
              </a:p>
            </p:txBody>
          </p:sp>
          <p:sp>
            <p:nvSpPr>
              <p:cNvPr id="226318" name="AutoShape 14"/>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1</a:t>
                </a:r>
              </a:p>
            </p:txBody>
          </p:sp>
          <p:sp>
            <p:nvSpPr>
              <p:cNvPr id="226319" name="AutoShape 15"/>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0</a:t>
                </a:r>
              </a:p>
            </p:txBody>
          </p:sp>
          <p:grpSp>
            <p:nvGrpSpPr>
              <p:cNvPr id="226320" name="Group 16"/>
              <p:cNvGrpSpPr>
                <a:grpSpLocks/>
              </p:cNvGrpSpPr>
              <p:nvPr/>
            </p:nvGrpSpPr>
            <p:grpSpPr bwMode="auto">
              <a:xfrm>
                <a:off x="5010" y="3000"/>
                <a:ext cx="48" cy="240"/>
                <a:chOff x="2400" y="2832"/>
                <a:chExt cx="48" cy="240"/>
              </a:xfrm>
            </p:grpSpPr>
            <p:sp>
              <p:nvSpPr>
                <p:cNvPr id="226321" name="Oval 17"/>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22" name="Oval 18"/>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23" name="Oval 19"/>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26324" name="Group 20"/>
            <p:cNvGrpSpPr>
              <a:grpSpLocks/>
            </p:cNvGrpSpPr>
            <p:nvPr/>
          </p:nvGrpSpPr>
          <p:grpSpPr bwMode="auto">
            <a:xfrm>
              <a:off x="432" y="1680"/>
              <a:ext cx="768" cy="2064"/>
              <a:chOff x="4656" y="1488"/>
              <a:chExt cx="768" cy="2064"/>
            </a:xfrm>
          </p:grpSpPr>
          <p:sp>
            <p:nvSpPr>
              <p:cNvPr id="226325" name="AutoShape 21"/>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Thread 31</a:t>
                </a:r>
              </a:p>
            </p:txBody>
          </p:sp>
          <p:sp>
            <p:nvSpPr>
              <p:cNvPr id="226326" name="AutoShape 22"/>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7</a:t>
                </a:r>
              </a:p>
            </p:txBody>
          </p:sp>
          <p:sp>
            <p:nvSpPr>
              <p:cNvPr id="226327" name="AutoShape 23"/>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6</a:t>
                </a:r>
              </a:p>
            </p:txBody>
          </p:sp>
          <p:sp>
            <p:nvSpPr>
              <p:cNvPr id="226328" name="AutoShape 24"/>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5</a:t>
                </a:r>
              </a:p>
            </p:txBody>
          </p:sp>
          <p:sp>
            <p:nvSpPr>
              <p:cNvPr id="226329" name="AutoShape 25"/>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4</a:t>
                </a:r>
              </a:p>
            </p:txBody>
          </p:sp>
          <p:sp>
            <p:nvSpPr>
              <p:cNvPr id="226330" name="AutoShape 26"/>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3</a:t>
                </a:r>
              </a:p>
            </p:txBody>
          </p:sp>
          <p:sp>
            <p:nvSpPr>
              <p:cNvPr id="226331" name="AutoShape 27"/>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2</a:t>
                </a:r>
              </a:p>
            </p:txBody>
          </p:sp>
          <p:sp>
            <p:nvSpPr>
              <p:cNvPr id="226332" name="AutoShape 28"/>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1</a:t>
                </a:r>
              </a:p>
            </p:txBody>
          </p:sp>
          <p:sp>
            <p:nvSpPr>
              <p:cNvPr id="226333" name="AutoShape 29"/>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0</a:t>
                </a:r>
              </a:p>
            </p:txBody>
          </p:sp>
          <p:grpSp>
            <p:nvGrpSpPr>
              <p:cNvPr id="226334" name="Group 30"/>
              <p:cNvGrpSpPr>
                <a:grpSpLocks/>
              </p:cNvGrpSpPr>
              <p:nvPr/>
            </p:nvGrpSpPr>
            <p:grpSpPr bwMode="auto">
              <a:xfrm>
                <a:off x="5010" y="3000"/>
                <a:ext cx="48" cy="240"/>
                <a:chOff x="2400" y="2832"/>
                <a:chExt cx="48" cy="240"/>
              </a:xfrm>
            </p:grpSpPr>
            <p:sp>
              <p:nvSpPr>
                <p:cNvPr id="226335" name="Oval 31"/>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36" name="Oval 32"/>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37" name="Oval 33"/>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26338" name="AutoShape 34"/>
            <p:cNvCxnSpPr>
              <a:cxnSpLocks noChangeShapeType="1"/>
              <a:stCxn id="226333" idx="4"/>
              <a:endCxn id="226319" idx="2"/>
            </p:cNvCxnSpPr>
            <p:nvPr/>
          </p:nvCxnSpPr>
          <p:spPr bwMode="auto">
            <a:xfrm>
              <a:off x="1136" y="1832"/>
              <a:ext cx="832" cy="0"/>
            </a:xfrm>
            <a:prstGeom prst="straightConnector1">
              <a:avLst/>
            </a:prstGeom>
            <a:noFill/>
            <a:ln w="25400">
              <a:solidFill>
                <a:schemeClr val="tx1"/>
              </a:solidFill>
              <a:round/>
              <a:headEnd/>
              <a:tailEnd type="triangle" w="lg" len="lg"/>
            </a:ln>
            <a:effectLst/>
          </p:spPr>
        </p:cxnSp>
        <p:cxnSp>
          <p:nvCxnSpPr>
            <p:cNvPr id="226339" name="AutoShape 35"/>
            <p:cNvCxnSpPr>
              <a:cxnSpLocks noChangeShapeType="1"/>
              <a:stCxn id="226332" idx="4"/>
              <a:endCxn id="226318" idx="2"/>
            </p:cNvCxnSpPr>
            <p:nvPr/>
          </p:nvCxnSpPr>
          <p:spPr bwMode="auto">
            <a:xfrm>
              <a:off x="1136" y="2000"/>
              <a:ext cx="832" cy="0"/>
            </a:xfrm>
            <a:prstGeom prst="straightConnector1">
              <a:avLst/>
            </a:prstGeom>
            <a:noFill/>
            <a:ln w="25400">
              <a:solidFill>
                <a:schemeClr val="tx1"/>
              </a:solidFill>
              <a:round/>
              <a:headEnd/>
              <a:tailEnd type="triangle" w="lg" len="lg"/>
            </a:ln>
            <a:effectLst/>
          </p:spPr>
        </p:cxnSp>
        <p:cxnSp>
          <p:nvCxnSpPr>
            <p:cNvPr id="226340" name="AutoShape 36"/>
            <p:cNvCxnSpPr>
              <a:cxnSpLocks noChangeShapeType="1"/>
              <a:stCxn id="226331" idx="4"/>
              <a:endCxn id="226317" idx="2"/>
            </p:cNvCxnSpPr>
            <p:nvPr/>
          </p:nvCxnSpPr>
          <p:spPr bwMode="auto">
            <a:xfrm>
              <a:off x="1136" y="2174"/>
              <a:ext cx="832" cy="0"/>
            </a:xfrm>
            <a:prstGeom prst="straightConnector1">
              <a:avLst/>
            </a:prstGeom>
            <a:noFill/>
            <a:ln w="25400">
              <a:solidFill>
                <a:schemeClr val="tx1"/>
              </a:solidFill>
              <a:round/>
              <a:headEnd/>
              <a:tailEnd type="triangle" w="lg" len="lg"/>
            </a:ln>
            <a:effectLst/>
          </p:spPr>
        </p:cxnSp>
        <p:cxnSp>
          <p:nvCxnSpPr>
            <p:cNvPr id="226341" name="AutoShape 37"/>
            <p:cNvCxnSpPr>
              <a:cxnSpLocks noChangeShapeType="1"/>
              <a:stCxn id="226330" idx="4"/>
              <a:endCxn id="226316" idx="2"/>
            </p:cNvCxnSpPr>
            <p:nvPr/>
          </p:nvCxnSpPr>
          <p:spPr bwMode="auto">
            <a:xfrm>
              <a:off x="1136" y="2342"/>
              <a:ext cx="832" cy="0"/>
            </a:xfrm>
            <a:prstGeom prst="straightConnector1">
              <a:avLst/>
            </a:prstGeom>
            <a:noFill/>
            <a:ln w="25400">
              <a:solidFill>
                <a:schemeClr val="tx1"/>
              </a:solidFill>
              <a:round/>
              <a:headEnd/>
              <a:tailEnd type="triangle" w="lg" len="lg"/>
            </a:ln>
            <a:effectLst/>
          </p:spPr>
        </p:cxnSp>
        <p:cxnSp>
          <p:nvCxnSpPr>
            <p:cNvPr id="226342" name="AutoShape 38"/>
            <p:cNvCxnSpPr>
              <a:cxnSpLocks noChangeShapeType="1"/>
              <a:stCxn id="226329" idx="4"/>
              <a:endCxn id="226315" idx="2"/>
            </p:cNvCxnSpPr>
            <p:nvPr/>
          </p:nvCxnSpPr>
          <p:spPr bwMode="auto">
            <a:xfrm>
              <a:off x="1136" y="2516"/>
              <a:ext cx="832" cy="0"/>
            </a:xfrm>
            <a:prstGeom prst="straightConnector1">
              <a:avLst/>
            </a:prstGeom>
            <a:noFill/>
            <a:ln w="25400">
              <a:solidFill>
                <a:schemeClr val="tx1"/>
              </a:solidFill>
              <a:round/>
              <a:headEnd/>
              <a:tailEnd type="triangle" w="lg" len="lg"/>
            </a:ln>
            <a:effectLst/>
          </p:spPr>
        </p:cxnSp>
        <p:cxnSp>
          <p:nvCxnSpPr>
            <p:cNvPr id="226343" name="AutoShape 39"/>
            <p:cNvCxnSpPr>
              <a:cxnSpLocks noChangeShapeType="1"/>
              <a:stCxn id="226328" idx="4"/>
              <a:endCxn id="226314" idx="2"/>
            </p:cNvCxnSpPr>
            <p:nvPr/>
          </p:nvCxnSpPr>
          <p:spPr bwMode="auto">
            <a:xfrm>
              <a:off x="1136" y="2690"/>
              <a:ext cx="832" cy="0"/>
            </a:xfrm>
            <a:prstGeom prst="straightConnector1">
              <a:avLst/>
            </a:prstGeom>
            <a:noFill/>
            <a:ln w="25400">
              <a:solidFill>
                <a:schemeClr val="tx1"/>
              </a:solidFill>
              <a:round/>
              <a:headEnd/>
              <a:tailEnd type="triangle" w="lg" len="lg"/>
            </a:ln>
            <a:effectLst/>
          </p:spPr>
        </p:cxnSp>
        <p:cxnSp>
          <p:nvCxnSpPr>
            <p:cNvPr id="226344" name="AutoShape 40"/>
            <p:cNvCxnSpPr>
              <a:cxnSpLocks noChangeShapeType="1"/>
              <a:stCxn id="226327" idx="4"/>
              <a:endCxn id="226313" idx="2"/>
            </p:cNvCxnSpPr>
            <p:nvPr/>
          </p:nvCxnSpPr>
          <p:spPr bwMode="auto">
            <a:xfrm>
              <a:off x="1136" y="2858"/>
              <a:ext cx="832" cy="0"/>
            </a:xfrm>
            <a:prstGeom prst="straightConnector1">
              <a:avLst/>
            </a:prstGeom>
            <a:noFill/>
            <a:ln w="25400">
              <a:solidFill>
                <a:schemeClr val="tx1"/>
              </a:solidFill>
              <a:round/>
              <a:headEnd/>
              <a:tailEnd type="triangle" w="lg" len="lg"/>
            </a:ln>
            <a:effectLst/>
          </p:spPr>
        </p:cxnSp>
        <p:cxnSp>
          <p:nvCxnSpPr>
            <p:cNvPr id="226345" name="AutoShape 41"/>
            <p:cNvCxnSpPr>
              <a:cxnSpLocks noChangeShapeType="1"/>
              <a:stCxn id="226326" idx="4"/>
              <a:endCxn id="226312" idx="2"/>
            </p:cNvCxnSpPr>
            <p:nvPr/>
          </p:nvCxnSpPr>
          <p:spPr bwMode="auto">
            <a:xfrm>
              <a:off x="1136" y="3032"/>
              <a:ext cx="832" cy="0"/>
            </a:xfrm>
            <a:prstGeom prst="straightConnector1">
              <a:avLst/>
            </a:prstGeom>
            <a:noFill/>
            <a:ln w="25400">
              <a:solidFill>
                <a:schemeClr val="tx1"/>
              </a:solidFill>
              <a:round/>
              <a:headEnd/>
              <a:tailEnd type="triangle" w="lg" len="lg"/>
            </a:ln>
            <a:effectLst/>
          </p:spPr>
        </p:cxnSp>
        <p:cxnSp>
          <p:nvCxnSpPr>
            <p:cNvPr id="226346" name="AutoShape 42"/>
            <p:cNvCxnSpPr>
              <a:cxnSpLocks noChangeShapeType="1"/>
              <a:stCxn id="226325" idx="4"/>
              <a:endCxn id="226311" idx="2"/>
            </p:cNvCxnSpPr>
            <p:nvPr/>
          </p:nvCxnSpPr>
          <p:spPr bwMode="auto">
            <a:xfrm>
              <a:off x="1136" y="3656"/>
              <a:ext cx="832" cy="0"/>
            </a:xfrm>
            <a:prstGeom prst="straightConnector1">
              <a:avLst/>
            </a:prstGeom>
            <a:noFill/>
            <a:ln w="25400">
              <a:solidFill>
                <a:schemeClr val="tx1"/>
              </a:solidFill>
              <a:round/>
              <a:headEnd/>
              <a:tailEnd type="triangle" w="lg" len="lg"/>
            </a:ln>
            <a:effectLst/>
          </p:spPr>
        </p:cxnSp>
      </p:grpSp>
      <p:grpSp>
        <p:nvGrpSpPr>
          <p:cNvPr id="226347" name="Group 43"/>
          <p:cNvGrpSpPr>
            <a:grpSpLocks/>
          </p:cNvGrpSpPr>
          <p:nvPr/>
        </p:nvGrpSpPr>
        <p:grpSpPr bwMode="auto">
          <a:xfrm>
            <a:off x="7404099" y="2667000"/>
            <a:ext cx="3657600" cy="3276600"/>
            <a:chOff x="3024" y="1680"/>
            <a:chExt cx="2304" cy="2064"/>
          </a:xfrm>
        </p:grpSpPr>
        <p:grpSp>
          <p:nvGrpSpPr>
            <p:cNvPr id="226348" name="Group 44"/>
            <p:cNvGrpSpPr>
              <a:grpSpLocks/>
            </p:cNvGrpSpPr>
            <p:nvPr/>
          </p:nvGrpSpPr>
          <p:grpSpPr bwMode="auto">
            <a:xfrm>
              <a:off x="4560" y="1680"/>
              <a:ext cx="768" cy="2064"/>
              <a:chOff x="4656" y="1488"/>
              <a:chExt cx="768" cy="2064"/>
            </a:xfrm>
          </p:grpSpPr>
          <p:sp>
            <p:nvSpPr>
              <p:cNvPr id="226349" name="AutoShape 45"/>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Bank 31</a:t>
                </a:r>
              </a:p>
            </p:txBody>
          </p:sp>
          <p:sp>
            <p:nvSpPr>
              <p:cNvPr id="226350" name="AutoShape 46"/>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7</a:t>
                </a:r>
              </a:p>
            </p:txBody>
          </p:sp>
          <p:sp>
            <p:nvSpPr>
              <p:cNvPr id="226351" name="AutoShape 47"/>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6</a:t>
                </a:r>
              </a:p>
            </p:txBody>
          </p:sp>
          <p:sp>
            <p:nvSpPr>
              <p:cNvPr id="226352" name="AutoShape 48"/>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5</a:t>
                </a:r>
              </a:p>
            </p:txBody>
          </p:sp>
          <p:sp>
            <p:nvSpPr>
              <p:cNvPr id="226353" name="AutoShape 49"/>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4</a:t>
                </a:r>
              </a:p>
            </p:txBody>
          </p:sp>
          <p:sp>
            <p:nvSpPr>
              <p:cNvPr id="226354" name="AutoShape 50"/>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3</a:t>
                </a:r>
              </a:p>
            </p:txBody>
          </p:sp>
          <p:sp>
            <p:nvSpPr>
              <p:cNvPr id="226355" name="AutoShape 51"/>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2</a:t>
                </a:r>
              </a:p>
            </p:txBody>
          </p:sp>
          <p:sp>
            <p:nvSpPr>
              <p:cNvPr id="226356" name="AutoShape 52"/>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1</a:t>
                </a:r>
              </a:p>
            </p:txBody>
          </p:sp>
          <p:sp>
            <p:nvSpPr>
              <p:cNvPr id="226357" name="AutoShape 53"/>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Bank 0</a:t>
                </a:r>
              </a:p>
            </p:txBody>
          </p:sp>
          <p:grpSp>
            <p:nvGrpSpPr>
              <p:cNvPr id="226358" name="Group 54"/>
              <p:cNvGrpSpPr>
                <a:grpSpLocks/>
              </p:cNvGrpSpPr>
              <p:nvPr/>
            </p:nvGrpSpPr>
            <p:grpSpPr bwMode="auto">
              <a:xfrm>
                <a:off x="5010" y="3000"/>
                <a:ext cx="48" cy="240"/>
                <a:chOff x="2400" y="2832"/>
                <a:chExt cx="48" cy="240"/>
              </a:xfrm>
            </p:grpSpPr>
            <p:sp>
              <p:nvSpPr>
                <p:cNvPr id="226359" name="Oval 55"/>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60" name="Oval 56"/>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61" name="Oval 57"/>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26362" name="Group 58"/>
            <p:cNvGrpSpPr>
              <a:grpSpLocks/>
            </p:cNvGrpSpPr>
            <p:nvPr/>
          </p:nvGrpSpPr>
          <p:grpSpPr bwMode="auto">
            <a:xfrm>
              <a:off x="3024" y="1680"/>
              <a:ext cx="768" cy="2064"/>
              <a:chOff x="4656" y="1488"/>
              <a:chExt cx="768" cy="2064"/>
            </a:xfrm>
          </p:grpSpPr>
          <p:sp>
            <p:nvSpPr>
              <p:cNvPr id="226363" name="AutoShape 59"/>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dirty="0">
                    <a:solidFill>
                      <a:schemeClr val="bg1"/>
                    </a:solidFill>
                    <a:latin typeface="Arial" pitchFamily="34" charset="0"/>
                  </a:rPr>
                  <a:t>Thread 31</a:t>
                </a:r>
              </a:p>
            </p:txBody>
          </p:sp>
          <p:sp>
            <p:nvSpPr>
              <p:cNvPr id="226364" name="AutoShape 60"/>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7</a:t>
                </a:r>
              </a:p>
            </p:txBody>
          </p:sp>
          <p:sp>
            <p:nvSpPr>
              <p:cNvPr id="226365" name="AutoShape 61"/>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6</a:t>
                </a:r>
              </a:p>
            </p:txBody>
          </p:sp>
          <p:sp>
            <p:nvSpPr>
              <p:cNvPr id="226366" name="AutoShape 62"/>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5</a:t>
                </a:r>
              </a:p>
            </p:txBody>
          </p:sp>
          <p:sp>
            <p:nvSpPr>
              <p:cNvPr id="226367" name="AutoShape 63"/>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4</a:t>
                </a:r>
              </a:p>
            </p:txBody>
          </p:sp>
          <p:sp>
            <p:nvSpPr>
              <p:cNvPr id="226368" name="AutoShape 64"/>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3</a:t>
                </a:r>
              </a:p>
            </p:txBody>
          </p:sp>
          <p:sp>
            <p:nvSpPr>
              <p:cNvPr id="226369" name="AutoShape 65"/>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2</a:t>
                </a:r>
              </a:p>
            </p:txBody>
          </p:sp>
          <p:sp>
            <p:nvSpPr>
              <p:cNvPr id="226370" name="AutoShape 66"/>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1</a:t>
                </a:r>
              </a:p>
            </p:txBody>
          </p:sp>
          <p:sp>
            <p:nvSpPr>
              <p:cNvPr id="226371" name="AutoShape 67"/>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a:solidFill>
                      <a:schemeClr val="bg1"/>
                    </a:solidFill>
                    <a:latin typeface="Arial" pitchFamily="34" charset="0"/>
                  </a:rPr>
                  <a:t>Thread 0</a:t>
                </a:r>
              </a:p>
            </p:txBody>
          </p:sp>
          <p:grpSp>
            <p:nvGrpSpPr>
              <p:cNvPr id="226372" name="Group 68"/>
              <p:cNvGrpSpPr>
                <a:grpSpLocks/>
              </p:cNvGrpSpPr>
              <p:nvPr/>
            </p:nvGrpSpPr>
            <p:grpSpPr bwMode="auto">
              <a:xfrm>
                <a:off x="5010" y="3000"/>
                <a:ext cx="48" cy="240"/>
                <a:chOff x="2400" y="2832"/>
                <a:chExt cx="48" cy="240"/>
              </a:xfrm>
            </p:grpSpPr>
            <p:sp>
              <p:nvSpPr>
                <p:cNvPr id="226373" name="Oval 69"/>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74" name="Oval 70"/>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26375" name="Oval 71"/>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26376" name="AutoShape 72"/>
            <p:cNvCxnSpPr>
              <a:cxnSpLocks noChangeShapeType="1"/>
              <a:stCxn id="226371" idx="4"/>
              <a:endCxn id="226356" idx="2"/>
            </p:cNvCxnSpPr>
            <p:nvPr/>
          </p:nvCxnSpPr>
          <p:spPr bwMode="auto">
            <a:xfrm>
              <a:off x="3728" y="1832"/>
              <a:ext cx="832" cy="168"/>
            </a:xfrm>
            <a:prstGeom prst="straightConnector1">
              <a:avLst/>
            </a:prstGeom>
            <a:noFill/>
            <a:ln w="25400">
              <a:solidFill>
                <a:schemeClr val="tx1"/>
              </a:solidFill>
              <a:round/>
              <a:headEnd/>
              <a:tailEnd type="triangle" w="lg" len="lg"/>
            </a:ln>
            <a:effectLst/>
          </p:spPr>
        </p:cxnSp>
        <p:cxnSp>
          <p:nvCxnSpPr>
            <p:cNvPr id="226377" name="AutoShape 73"/>
            <p:cNvCxnSpPr>
              <a:cxnSpLocks noChangeShapeType="1"/>
              <a:stCxn id="226370" idx="4"/>
              <a:endCxn id="226352" idx="2"/>
            </p:cNvCxnSpPr>
            <p:nvPr/>
          </p:nvCxnSpPr>
          <p:spPr bwMode="auto">
            <a:xfrm>
              <a:off x="3728" y="2000"/>
              <a:ext cx="832" cy="690"/>
            </a:xfrm>
            <a:prstGeom prst="straightConnector1">
              <a:avLst/>
            </a:prstGeom>
            <a:noFill/>
            <a:ln w="25400">
              <a:solidFill>
                <a:schemeClr val="tx1"/>
              </a:solidFill>
              <a:round/>
              <a:headEnd/>
              <a:tailEnd type="triangle" w="lg" len="lg"/>
            </a:ln>
            <a:effectLst/>
          </p:spPr>
        </p:cxnSp>
        <p:cxnSp>
          <p:nvCxnSpPr>
            <p:cNvPr id="226378" name="AutoShape 74"/>
            <p:cNvCxnSpPr>
              <a:cxnSpLocks noChangeShapeType="1"/>
              <a:stCxn id="226369" idx="4"/>
              <a:endCxn id="226355" idx="2"/>
            </p:cNvCxnSpPr>
            <p:nvPr/>
          </p:nvCxnSpPr>
          <p:spPr bwMode="auto">
            <a:xfrm>
              <a:off x="3728" y="2174"/>
              <a:ext cx="832" cy="0"/>
            </a:xfrm>
            <a:prstGeom prst="straightConnector1">
              <a:avLst/>
            </a:prstGeom>
            <a:noFill/>
            <a:ln w="25400">
              <a:solidFill>
                <a:schemeClr val="tx1"/>
              </a:solidFill>
              <a:round/>
              <a:headEnd/>
              <a:tailEnd type="triangle" w="lg" len="lg"/>
            </a:ln>
            <a:effectLst/>
          </p:spPr>
        </p:cxnSp>
        <p:cxnSp>
          <p:nvCxnSpPr>
            <p:cNvPr id="226379" name="AutoShape 75"/>
            <p:cNvCxnSpPr>
              <a:cxnSpLocks noChangeShapeType="1"/>
              <a:stCxn id="226368" idx="4"/>
              <a:endCxn id="226357" idx="2"/>
            </p:cNvCxnSpPr>
            <p:nvPr/>
          </p:nvCxnSpPr>
          <p:spPr bwMode="auto">
            <a:xfrm flipV="1">
              <a:off x="3728" y="1832"/>
              <a:ext cx="832" cy="510"/>
            </a:xfrm>
            <a:prstGeom prst="straightConnector1">
              <a:avLst/>
            </a:prstGeom>
            <a:noFill/>
            <a:ln w="25400">
              <a:solidFill>
                <a:schemeClr val="tx1"/>
              </a:solidFill>
              <a:round/>
              <a:headEnd/>
              <a:tailEnd type="triangle" w="lg" len="lg"/>
            </a:ln>
            <a:effectLst/>
          </p:spPr>
        </p:cxnSp>
        <p:cxnSp>
          <p:nvCxnSpPr>
            <p:cNvPr id="226380" name="AutoShape 76"/>
            <p:cNvCxnSpPr>
              <a:cxnSpLocks noChangeShapeType="1"/>
              <a:stCxn id="226367" idx="4"/>
              <a:endCxn id="226354" idx="2"/>
            </p:cNvCxnSpPr>
            <p:nvPr/>
          </p:nvCxnSpPr>
          <p:spPr bwMode="auto">
            <a:xfrm flipV="1">
              <a:off x="3728" y="2342"/>
              <a:ext cx="832" cy="174"/>
            </a:xfrm>
            <a:prstGeom prst="straightConnector1">
              <a:avLst/>
            </a:prstGeom>
            <a:noFill/>
            <a:ln w="25400">
              <a:solidFill>
                <a:schemeClr val="tx1"/>
              </a:solidFill>
              <a:round/>
              <a:headEnd/>
              <a:tailEnd type="triangle" w="lg" len="lg"/>
            </a:ln>
            <a:effectLst/>
          </p:spPr>
        </p:cxnSp>
        <p:cxnSp>
          <p:nvCxnSpPr>
            <p:cNvPr id="226381" name="AutoShape 77"/>
            <p:cNvCxnSpPr>
              <a:cxnSpLocks noChangeShapeType="1"/>
              <a:stCxn id="226366" idx="4"/>
              <a:endCxn id="226350" idx="2"/>
            </p:cNvCxnSpPr>
            <p:nvPr/>
          </p:nvCxnSpPr>
          <p:spPr bwMode="auto">
            <a:xfrm>
              <a:off x="3728" y="2690"/>
              <a:ext cx="832" cy="342"/>
            </a:xfrm>
            <a:prstGeom prst="straightConnector1">
              <a:avLst/>
            </a:prstGeom>
            <a:noFill/>
            <a:ln w="25400">
              <a:solidFill>
                <a:schemeClr val="tx1"/>
              </a:solidFill>
              <a:round/>
              <a:headEnd/>
              <a:tailEnd type="triangle" w="lg" len="lg"/>
            </a:ln>
            <a:effectLst/>
          </p:spPr>
        </p:cxnSp>
        <p:cxnSp>
          <p:nvCxnSpPr>
            <p:cNvPr id="226382" name="AutoShape 78"/>
            <p:cNvCxnSpPr>
              <a:cxnSpLocks noChangeShapeType="1"/>
              <a:stCxn id="226365" idx="4"/>
              <a:endCxn id="226351" idx="2"/>
            </p:cNvCxnSpPr>
            <p:nvPr/>
          </p:nvCxnSpPr>
          <p:spPr bwMode="auto">
            <a:xfrm>
              <a:off x="3728" y="2858"/>
              <a:ext cx="832" cy="0"/>
            </a:xfrm>
            <a:prstGeom prst="straightConnector1">
              <a:avLst/>
            </a:prstGeom>
            <a:noFill/>
            <a:ln w="25400">
              <a:solidFill>
                <a:schemeClr val="tx1"/>
              </a:solidFill>
              <a:round/>
              <a:headEnd/>
              <a:tailEnd type="triangle" w="lg" len="lg"/>
            </a:ln>
            <a:effectLst/>
          </p:spPr>
        </p:cxnSp>
        <p:cxnSp>
          <p:nvCxnSpPr>
            <p:cNvPr id="226383" name="AutoShape 79"/>
            <p:cNvCxnSpPr>
              <a:cxnSpLocks noChangeShapeType="1"/>
              <a:stCxn id="226364" idx="4"/>
              <a:endCxn id="226349" idx="2"/>
            </p:cNvCxnSpPr>
            <p:nvPr/>
          </p:nvCxnSpPr>
          <p:spPr bwMode="auto">
            <a:xfrm>
              <a:off x="3728" y="3032"/>
              <a:ext cx="832" cy="624"/>
            </a:xfrm>
            <a:prstGeom prst="straightConnector1">
              <a:avLst/>
            </a:prstGeom>
            <a:noFill/>
            <a:ln w="25400">
              <a:solidFill>
                <a:schemeClr val="tx1"/>
              </a:solidFill>
              <a:round/>
              <a:headEnd/>
              <a:tailEnd type="triangle" w="lg" len="lg"/>
            </a:ln>
            <a:effectLst/>
          </p:spPr>
        </p:cxnSp>
        <p:cxnSp>
          <p:nvCxnSpPr>
            <p:cNvPr id="226384" name="AutoShape 80"/>
            <p:cNvCxnSpPr>
              <a:cxnSpLocks noChangeShapeType="1"/>
              <a:stCxn id="226363" idx="4"/>
              <a:endCxn id="226353" idx="2"/>
            </p:cNvCxnSpPr>
            <p:nvPr/>
          </p:nvCxnSpPr>
          <p:spPr bwMode="auto">
            <a:xfrm flipV="1">
              <a:off x="3728" y="2516"/>
              <a:ext cx="832" cy="1140"/>
            </a:xfrm>
            <a:prstGeom prst="straightConnector1">
              <a:avLst/>
            </a:prstGeom>
            <a:noFill/>
            <a:ln w="25400">
              <a:solidFill>
                <a:schemeClr val="tx1"/>
              </a:solidFill>
              <a:round/>
              <a:headEnd/>
              <a:tailEnd type="triangle" w="lg" len="lg"/>
            </a:ln>
            <a:effectLst/>
          </p:spPr>
        </p:cxnSp>
      </p:grpSp>
      <mc:AlternateContent xmlns:mc="http://schemas.openxmlformats.org/markup-compatibility/2006">
        <mc:Choice xmlns:a14="http://schemas.microsoft.com/office/drawing/2010/main" Requires="a14">
          <p:sp>
            <p:nvSpPr>
              <p:cNvPr id="82" name="Rectangle 81"/>
              <p:cNvSpPr/>
              <p:nvPr/>
            </p:nvSpPr>
            <p:spPr>
              <a:xfrm>
                <a:off x="69687" y="6575370"/>
                <a:ext cx="631904" cy="215444"/>
              </a:xfrm>
              <a:prstGeom prst="rect">
                <a:avLst/>
              </a:prstGeom>
            </p:spPr>
            <p:txBody>
              <a:bodyPr wrap="none">
                <a:spAutoFit/>
              </a:bodyPr>
              <a:lstStyle/>
              <a:p>
                <a:r>
                  <a:rPr lang="en-US" sz="800" dirty="0"/>
                  <a:t>[NVIDIA]</a:t>
                </a:r>
                <a14:m>
                  <m:oMath xmlns:m="http://schemas.openxmlformats.org/officeDocument/2006/math">
                    <m:r>
                      <a:rPr lang="en-US" sz="800" b="0" i="1" smtClean="0">
                        <a:latin typeface="Cambria Math" panose="02040503050406030204" pitchFamily="18" charset="0"/>
                      </a:rPr>
                      <m:t>→</m:t>
                    </m:r>
                  </m:oMath>
                </a14:m>
                <a:endParaRPr lang="en-US" sz="800" dirty="0"/>
              </a:p>
            </p:txBody>
          </p:sp>
        </mc:Choice>
        <mc:Fallback>
          <p:sp>
            <p:nvSpPr>
              <p:cNvPr id="82" name="Rectangle 81"/>
              <p:cNvSpPr>
                <a:spLocks noRot="1" noChangeAspect="1" noMove="1" noResize="1" noEditPoints="1" noAdjustHandles="1" noChangeArrowheads="1" noChangeShapeType="1" noTextEdit="1"/>
              </p:cNvSpPr>
              <p:nvPr/>
            </p:nvSpPr>
            <p:spPr>
              <a:xfrm>
                <a:off x="69687" y="6575370"/>
                <a:ext cx="631904" cy="215444"/>
              </a:xfrm>
              <a:prstGeom prst="rect">
                <a:avLst/>
              </a:prstGeom>
              <a:blipFill>
                <a:blip r:embed="rId3"/>
                <a:stretch>
                  <a:fillRect b="-1142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22936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Bank Addressing Examples</a:t>
            </a:r>
            <a:br>
              <a:rPr lang="en-US" dirty="0"/>
            </a:br>
            <a:r>
              <a:rPr lang="en-US" sz="2000" dirty="0"/>
              <a:t>Transactions Involving 4 Byte Words</a:t>
            </a:r>
            <a:endParaRPr lang="en-US" dirty="0"/>
          </a:p>
        </p:txBody>
      </p:sp>
      <p:sp>
        <p:nvSpPr>
          <p:cNvPr id="5" name="Slide Number Placeholder 4"/>
          <p:cNvSpPr>
            <a:spLocks noGrp="1"/>
          </p:cNvSpPr>
          <p:nvPr>
            <p:ph type="sldNum" sz="quarter" idx="12"/>
          </p:nvPr>
        </p:nvSpPr>
        <p:spPr/>
        <p:txBody>
          <a:bodyPr/>
          <a:lstStyle/>
          <a:p>
            <a:fld id="{D3CBA5F2-BA81-4598-939D-5BFFBD4009F6}" type="slidenum">
              <a:rPr lang="en-US" altLang="en-US" smtClean="0"/>
              <a:pPr/>
              <a:t>7</a:t>
            </a:fld>
            <a:endParaRPr lang="en-US" altLang="en-US"/>
          </a:p>
        </p:txBody>
      </p:sp>
      <p:pic>
        <p:nvPicPr>
          <p:cNvPr id="2050" name="Picture 2" descr="C:\Users\negrut\Academic\Classes\ME964\SupportMaterial\NVIDAmaterial\steveRennichMemJuly2011\Capture7.PNG"/>
          <p:cNvPicPr>
            <a:picLocks noChangeAspect="1" noChangeArrowheads="1"/>
          </p:cNvPicPr>
          <p:nvPr/>
        </p:nvPicPr>
        <p:blipFill rotWithShape="1">
          <a:blip r:embed="rId3">
            <a:extLst>
              <a:ext uri="{28A0092B-C50C-407E-A947-70E740481C1C}">
                <a14:useLocalDpi xmlns:a14="http://schemas.microsoft.com/office/drawing/2010/main" val="0"/>
              </a:ext>
            </a:extLst>
          </a:blip>
          <a:srcRect l="50139" t="24817" r="6636" b="14103"/>
          <a:stretch/>
        </p:blipFill>
        <p:spPr bwMode="auto">
          <a:xfrm>
            <a:off x="7281334" y="2649692"/>
            <a:ext cx="3952474" cy="3390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199" y="2046709"/>
            <a:ext cx="4470399" cy="523220"/>
          </a:xfrm>
          <a:prstGeom prst="rect">
            <a:avLst/>
          </a:prstGeom>
        </p:spPr>
        <p:txBody>
          <a:bodyPr wrap="square">
            <a:spAutoFit/>
          </a:bodyPr>
          <a:lstStyle/>
          <a:p>
            <a:r>
              <a:rPr lang="en-US" sz="1400" dirty="0">
                <a:latin typeface="+mj-lt"/>
              </a:rPr>
              <a:t>A case in which only the even banks end up being accessed, and the warps access different words in each bank</a:t>
            </a:r>
          </a:p>
        </p:txBody>
      </p:sp>
      <p:sp>
        <p:nvSpPr>
          <p:cNvPr id="6" name="Rectangle 5"/>
          <p:cNvSpPr/>
          <p:nvPr/>
        </p:nvSpPr>
        <p:spPr>
          <a:xfrm>
            <a:off x="6886904" y="2046709"/>
            <a:ext cx="4741333" cy="523220"/>
          </a:xfrm>
          <a:prstGeom prst="rect">
            <a:avLst/>
          </a:prstGeom>
        </p:spPr>
        <p:txBody>
          <a:bodyPr wrap="square">
            <a:spAutoFit/>
          </a:bodyPr>
          <a:lstStyle/>
          <a:p>
            <a:r>
              <a:rPr lang="en-US" sz="1400" dirty="0">
                <a:latin typeface="+mj-lt"/>
              </a:rPr>
              <a:t>A case in which the 32 threads in a warp access only banks 0, 8, 16, and 24 (and different words in these four banks)</a:t>
            </a:r>
          </a:p>
        </p:txBody>
      </p:sp>
      <p:pic>
        <p:nvPicPr>
          <p:cNvPr id="7" name="Picture 2" descr="C:\Users\negrut\Academic\Classes\ME964\SupportMaterial\NVIDAmaterial\steveRennichMemJuly2011\Capture7.PNG"/>
          <p:cNvPicPr>
            <a:picLocks noChangeAspect="1" noChangeArrowheads="1"/>
          </p:cNvPicPr>
          <p:nvPr/>
        </p:nvPicPr>
        <p:blipFill rotWithShape="1">
          <a:blip r:embed="rId3">
            <a:extLst>
              <a:ext uri="{28A0092B-C50C-407E-A947-70E740481C1C}">
                <a14:useLocalDpi xmlns:a14="http://schemas.microsoft.com/office/drawing/2010/main" val="0"/>
              </a:ext>
            </a:extLst>
          </a:blip>
          <a:srcRect l="6018" t="24817" r="49722" b="14103"/>
          <a:stretch/>
        </p:blipFill>
        <p:spPr bwMode="auto">
          <a:xfrm>
            <a:off x="820867" y="2649692"/>
            <a:ext cx="4047065" cy="33905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Rectangle 3"/>
              <p:cNvSpPr/>
              <p:nvPr/>
            </p:nvSpPr>
            <p:spPr>
              <a:xfrm>
                <a:off x="69687" y="6575370"/>
                <a:ext cx="631904" cy="215444"/>
              </a:xfrm>
              <a:prstGeom prst="rect">
                <a:avLst/>
              </a:prstGeom>
            </p:spPr>
            <p:txBody>
              <a:bodyPr wrap="none">
                <a:spAutoFit/>
              </a:bodyPr>
              <a:lstStyle/>
              <a:p>
                <a:r>
                  <a:rPr lang="en-US" sz="800" dirty="0"/>
                  <a:t>[NVIDIA]</a:t>
                </a:r>
                <a14:m>
                  <m:oMath xmlns:m="http://schemas.openxmlformats.org/officeDocument/2006/math">
                    <m:r>
                      <a:rPr lang="en-US" sz="800" b="0" i="1" smtClean="0">
                        <a:latin typeface="Cambria Math" panose="02040503050406030204" pitchFamily="18" charset="0"/>
                      </a:rPr>
                      <m:t>→</m:t>
                    </m:r>
                  </m:oMath>
                </a14:m>
                <a:endParaRPr lang="en-US" sz="800" dirty="0"/>
              </a:p>
            </p:txBody>
          </p:sp>
        </mc:Choice>
        <mc:Fallback>
          <p:sp>
            <p:nvSpPr>
              <p:cNvPr id="4" name="Rectangle 3"/>
              <p:cNvSpPr>
                <a:spLocks noRot="1" noChangeAspect="1" noMove="1" noResize="1" noEditPoints="1" noAdjustHandles="1" noChangeArrowheads="1" noChangeShapeType="1" noTextEdit="1"/>
              </p:cNvSpPr>
              <p:nvPr/>
            </p:nvSpPr>
            <p:spPr>
              <a:xfrm>
                <a:off x="69687" y="6575370"/>
                <a:ext cx="631904" cy="215444"/>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52599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Examples</a:t>
            </a:r>
          </a:p>
        </p:txBody>
      </p:sp>
      <p:sp>
        <p:nvSpPr>
          <p:cNvPr id="5" name="Slide Number Placeholder 4"/>
          <p:cNvSpPr>
            <a:spLocks noGrp="1"/>
          </p:cNvSpPr>
          <p:nvPr>
            <p:ph type="sldNum" sz="quarter" idx="12"/>
          </p:nvPr>
        </p:nvSpPr>
        <p:spPr/>
        <p:txBody>
          <a:bodyPr/>
          <a:lstStyle/>
          <a:p>
            <a:fld id="{D3CBA5F2-BA81-4598-939D-5BFFBD4009F6}" type="slidenum">
              <a:rPr lang="en-US" altLang="en-US" smtClean="0"/>
              <a:pPr/>
              <a:t>8</a:t>
            </a:fld>
            <a:endParaRPr lang="en-US" altLang="en-US"/>
          </a:p>
        </p:txBody>
      </p:sp>
      <p:pic>
        <p:nvPicPr>
          <p:cNvPr id="3074" name="Picture 2" descr="C:\Users\negrut\Academic\Classes\ME964\SupportMaterial\NVIDAmaterial\steveRennichMemJuly2011\Capture8Multicast.PNG"/>
          <p:cNvPicPr>
            <a:picLocks noChangeAspect="1" noChangeArrowheads="1"/>
          </p:cNvPicPr>
          <p:nvPr/>
        </p:nvPicPr>
        <p:blipFill rotWithShape="1">
          <a:blip r:embed="rId3">
            <a:extLst>
              <a:ext uri="{28A0092B-C50C-407E-A947-70E740481C1C}">
                <a14:useLocalDpi xmlns:a14="http://schemas.microsoft.com/office/drawing/2010/main" val="0"/>
              </a:ext>
            </a:extLst>
          </a:blip>
          <a:srcRect l="5841" t="27120" r="50004" b="15235"/>
          <a:stretch/>
        </p:blipFill>
        <p:spPr bwMode="auto">
          <a:xfrm>
            <a:off x="659916" y="2836333"/>
            <a:ext cx="4037512" cy="3277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bwMode="auto">
          <a:xfrm>
            <a:off x="394113" y="1096124"/>
            <a:ext cx="8839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4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0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18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defRPr>
            </a:lvl9pPr>
          </a:lstStyle>
          <a:p>
            <a:pPr marL="457200" indent="-457200">
              <a:lnSpc>
                <a:spcPct val="90000"/>
              </a:lnSpc>
            </a:pPr>
            <a:r>
              <a:rPr lang="en-US" sz="2200" dirty="0"/>
              <a:t>Two “no conflict” scenarios, </a:t>
            </a:r>
            <a:r>
              <a:rPr lang="en-US" sz="2200" u="sng" dirty="0">
                <a:solidFill>
                  <a:srgbClr val="0070C0"/>
                </a:solidFill>
              </a:rPr>
              <a:t>reading</a:t>
            </a:r>
            <a:r>
              <a:rPr lang="en-US" sz="2200" dirty="0"/>
              <a:t> operations:</a:t>
            </a:r>
          </a:p>
          <a:p>
            <a:pPr marL="806450" lvl="1" indent="-457200">
              <a:lnSpc>
                <a:spcPct val="90000"/>
              </a:lnSpc>
            </a:pPr>
            <a:r>
              <a:rPr lang="en-US" sz="1800" dirty="0"/>
              <a:t>Broadcast: all threads in a warp access the same word in a bank</a:t>
            </a:r>
          </a:p>
          <a:p>
            <a:pPr marL="806450" lvl="1" indent="-457200">
              <a:lnSpc>
                <a:spcPct val="90000"/>
              </a:lnSpc>
            </a:pPr>
            <a:r>
              <a:rPr lang="en-US" sz="1800" dirty="0"/>
              <a:t>Multicast: several threads in a warp access the same word in the same bank</a:t>
            </a:r>
          </a:p>
        </p:txBody>
      </p:sp>
      <p:grpSp>
        <p:nvGrpSpPr>
          <p:cNvPr id="4" name="Group 3"/>
          <p:cNvGrpSpPr/>
          <p:nvPr/>
        </p:nvGrpSpPr>
        <p:grpSpPr>
          <a:xfrm>
            <a:off x="6481234" y="2836333"/>
            <a:ext cx="3928533" cy="3277275"/>
            <a:chOff x="6096000" y="2806390"/>
            <a:chExt cx="3928533" cy="3277275"/>
          </a:xfrm>
        </p:grpSpPr>
        <p:pic>
          <p:nvPicPr>
            <p:cNvPr id="7" name="Picture 2" descr="C:\Users\negrut\Academic\Classes\ME964\SupportMaterial\NVIDAmaterial\steveRennichMemJuly2011\Capture8Multicast.PNG"/>
            <p:cNvPicPr>
              <a:picLocks noChangeAspect="1" noChangeArrowheads="1"/>
            </p:cNvPicPr>
            <p:nvPr/>
          </p:nvPicPr>
          <p:blipFill rotWithShape="1">
            <a:blip r:embed="rId3">
              <a:extLst>
                <a:ext uri="{28A0092B-C50C-407E-A947-70E740481C1C}">
                  <a14:useLocalDpi xmlns:a14="http://schemas.microsoft.com/office/drawing/2010/main" val="0"/>
                </a:ext>
              </a:extLst>
            </a:blip>
            <a:srcRect l="49692" t="27120" r="7345" b="15235"/>
            <a:stretch/>
          </p:blipFill>
          <p:spPr bwMode="auto">
            <a:xfrm>
              <a:off x="6096000" y="2806390"/>
              <a:ext cx="3928533" cy="3277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336367" y="2836333"/>
              <a:ext cx="2002366" cy="245534"/>
            </a:xfrm>
            <a:prstGeom prst="rect">
              <a:avLst/>
            </a:prstGeom>
            <a:solidFill>
              <a:srgbClr val="030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9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sz="3500" dirty="0"/>
              <a:t>Linear Addressing</a:t>
            </a:r>
          </a:p>
        </p:txBody>
      </p:sp>
      <p:sp>
        <p:nvSpPr>
          <p:cNvPr id="234499" name="Rectangle 3"/>
          <p:cNvSpPr>
            <a:spLocks noGrp="1" noChangeArrowheads="1"/>
          </p:cNvSpPr>
          <p:nvPr>
            <p:ph type="body" idx="4294967295"/>
          </p:nvPr>
        </p:nvSpPr>
        <p:spPr>
          <a:xfrm>
            <a:off x="875370" y="1125400"/>
            <a:ext cx="10885449" cy="2743200"/>
          </a:xfrm>
        </p:spPr>
        <p:txBody>
          <a:bodyPr/>
          <a:lstStyle/>
          <a:p>
            <a:pPr marL="457200" indent="-457200"/>
            <a:r>
              <a:rPr lang="en-US" sz="2200" dirty="0"/>
              <a:t>Given:</a:t>
            </a:r>
          </a:p>
          <a:p>
            <a:pPr marL="0" indent="0">
              <a:buNone/>
            </a:pPr>
            <a:r>
              <a:rPr lang="en-US" sz="2000" dirty="0">
                <a:solidFill>
                  <a:srgbClr val="FF00FF"/>
                </a:solidFill>
                <a:latin typeface="Consolas" pitchFamily="49" charset="0"/>
                <a:cs typeface="Consolas" pitchFamily="49" charset="0"/>
              </a:rPr>
              <a:t>__shared__</a:t>
            </a:r>
            <a:r>
              <a:rPr lang="en-US" sz="2000" dirty="0">
                <a:solidFill>
                  <a:prstClr val="black"/>
                </a:solidFill>
                <a:latin typeface="Consolas" pitchFamily="49" charset="0"/>
                <a:cs typeface="Consolas" pitchFamily="49" charset="0"/>
              </a:rPr>
              <a:t> </a:t>
            </a:r>
            <a:r>
              <a:rPr lang="en-US" sz="2000" dirty="0">
                <a:solidFill>
                  <a:srgbClr val="0000FF"/>
                </a:solidFill>
                <a:latin typeface="Consolas" pitchFamily="49" charset="0"/>
                <a:cs typeface="Consolas" pitchFamily="49" charset="0"/>
              </a:rPr>
              <a:t>float</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sharedM</a:t>
            </a:r>
            <a:r>
              <a:rPr lang="en-US" sz="2000" dirty="0">
                <a:solidFill>
                  <a:prstClr val="black"/>
                </a:solidFill>
                <a:latin typeface="Consolas" pitchFamily="49" charset="0"/>
                <a:cs typeface="Consolas" pitchFamily="49" charset="0"/>
              </a:rPr>
              <a:t>[256]; </a:t>
            </a:r>
          </a:p>
          <a:p>
            <a:pPr marL="0" indent="0">
              <a:buNone/>
            </a:pPr>
            <a:r>
              <a:rPr lang="en-US" sz="2000" dirty="0">
                <a:solidFill>
                  <a:srgbClr val="0000FF"/>
                </a:solidFill>
                <a:latin typeface="Consolas" pitchFamily="49" charset="0"/>
                <a:cs typeface="Consolas" pitchFamily="49" charset="0"/>
              </a:rPr>
              <a:t>float</a:t>
            </a:r>
            <a:r>
              <a:rPr lang="en-US" sz="2000" dirty="0">
                <a:solidFill>
                  <a:prstClr val="black"/>
                </a:solidFill>
                <a:latin typeface="Consolas" pitchFamily="49" charset="0"/>
                <a:cs typeface="Consolas" pitchFamily="49" charset="0"/>
              </a:rPr>
              <a:t> foo =  </a:t>
            </a:r>
            <a:r>
              <a:rPr lang="en-US" sz="2000" dirty="0" err="1">
                <a:solidFill>
                  <a:prstClr val="black"/>
                </a:solidFill>
                <a:latin typeface="Consolas" pitchFamily="49" charset="0"/>
                <a:cs typeface="Consolas" pitchFamily="49" charset="0"/>
              </a:rPr>
              <a:t>sharedM</a:t>
            </a:r>
            <a:r>
              <a:rPr lang="en-US" sz="2000" dirty="0">
                <a:solidFill>
                  <a:prstClr val="black"/>
                </a:solidFill>
                <a:latin typeface="Consolas" pitchFamily="49" charset="0"/>
                <a:cs typeface="Consolas" pitchFamily="49" charset="0"/>
              </a:rPr>
              <a:t>[</a:t>
            </a:r>
            <a:r>
              <a:rPr lang="en-US" sz="2000" dirty="0" err="1">
                <a:solidFill>
                  <a:prstClr val="black"/>
                </a:solidFill>
                <a:latin typeface="Consolas" pitchFamily="49" charset="0"/>
                <a:cs typeface="Consolas" pitchFamily="49" charset="0"/>
              </a:rPr>
              <a:t>baseIndex</a:t>
            </a:r>
            <a:r>
              <a:rPr lang="en-US" sz="2000" dirty="0">
                <a:solidFill>
                  <a:prstClr val="black"/>
                </a:solidFill>
                <a:latin typeface="Consolas" pitchFamily="49" charset="0"/>
                <a:cs typeface="Consolas" pitchFamily="49" charset="0"/>
              </a:rPr>
              <a:t> + s * </a:t>
            </a:r>
            <a:r>
              <a:rPr lang="en-US" sz="2000" dirty="0" err="1">
                <a:solidFill>
                  <a:srgbClr val="FF00FF"/>
                </a:solidFill>
                <a:latin typeface="Consolas" pitchFamily="49" charset="0"/>
                <a:cs typeface="Consolas" pitchFamily="49" charset="0"/>
              </a:rPr>
              <a:t>threadIdx</a:t>
            </a:r>
            <a:r>
              <a:rPr lang="en-US" sz="2000" dirty="0" err="1">
                <a:solidFill>
                  <a:prstClr val="black"/>
                </a:solidFill>
                <a:latin typeface="Consolas" pitchFamily="49" charset="0"/>
                <a:cs typeface="Consolas" pitchFamily="49" charset="0"/>
              </a:rPr>
              <a:t>.x</a:t>
            </a:r>
            <a:r>
              <a:rPr lang="en-US" sz="2000" dirty="0">
                <a:solidFill>
                  <a:prstClr val="black"/>
                </a:solidFill>
                <a:latin typeface="Consolas" pitchFamily="49" charset="0"/>
                <a:cs typeface="Consolas" pitchFamily="49" charset="0"/>
              </a:rPr>
              <a:t>];</a:t>
            </a:r>
          </a:p>
          <a:p>
            <a:pPr marL="457200" indent="-457200" algn="ctr">
              <a:buNone/>
            </a:pPr>
            <a:endParaRPr lang="en-US" sz="2000" dirty="0">
              <a:solidFill>
                <a:schemeClr val="tx2"/>
              </a:solidFill>
            </a:endParaRPr>
          </a:p>
          <a:p>
            <a:pPr marL="457200" indent="-457200"/>
            <a:r>
              <a:rPr lang="en-US" sz="2200" dirty="0"/>
              <a:t>This is bank-conflict-free if </a:t>
            </a:r>
            <a:r>
              <a:rPr lang="en-US" dirty="0">
                <a:solidFill>
                  <a:srgbClr val="0070C0"/>
                </a:solidFill>
                <a:latin typeface="Consolas" pitchFamily="49" charset="0"/>
                <a:cs typeface="Consolas" pitchFamily="49" charset="0"/>
              </a:rPr>
              <a:t>s</a:t>
            </a:r>
            <a:r>
              <a:rPr lang="en-US" sz="2200" dirty="0"/>
              <a:t> shares no common factors with the number of banks </a:t>
            </a:r>
          </a:p>
          <a:p>
            <a:pPr marL="974725" lvl="1" indent="-403225"/>
            <a:r>
              <a:rPr lang="en-US" dirty="0"/>
              <a:t>Conclusion: you are fine if </a:t>
            </a:r>
            <a:r>
              <a:rPr lang="en-US" dirty="0">
                <a:solidFill>
                  <a:srgbClr val="0070C0"/>
                </a:solidFill>
                <a:latin typeface="Consolas" pitchFamily="49" charset="0"/>
                <a:cs typeface="Consolas" pitchFamily="49" charset="0"/>
              </a:rPr>
              <a:t>s</a:t>
            </a:r>
            <a:r>
              <a:rPr lang="en-US" dirty="0"/>
              <a:t> is </a:t>
            </a:r>
            <a:r>
              <a:rPr lang="en-US" u="sng" dirty="0"/>
              <a:t>odd</a:t>
            </a:r>
            <a:endParaRPr lang="en-US" u="sng" dirty="0">
              <a:solidFill>
                <a:schemeClr val="accent2"/>
              </a:solidFill>
            </a:endParaRPr>
          </a:p>
        </p:txBody>
      </p:sp>
      <p:grpSp>
        <p:nvGrpSpPr>
          <p:cNvPr id="5" name="Group 4"/>
          <p:cNvGrpSpPr/>
          <p:nvPr/>
        </p:nvGrpSpPr>
        <p:grpSpPr>
          <a:xfrm>
            <a:off x="6584795" y="3707123"/>
            <a:ext cx="2209800" cy="2554287"/>
            <a:chOff x="6584795" y="3707123"/>
            <a:chExt cx="2209800" cy="2554287"/>
          </a:xfrm>
        </p:grpSpPr>
        <p:grpSp>
          <p:nvGrpSpPr>
            <p:cNvPr id="234539" name="Group 43"/>
            <p:cNvGrpSpPr>
              <a:grpSpLocks/>
            </p:cNvGrpSpPr>
            <p:nvPr/>
          </p:nvGrpSpPr>
          <p:grpSpPr bwMode="auto">
            <a:xfrm>
              <a:off x="8057995" y="3975410"/>
              <a:ext cx="736600" cy="2286000"/>
              <a:chOff x="4656" y="1488"/>
              <a:chExt cx="768" cy="2064"/>
            </a:xfrm>
          </p:grpSpPr>
          <p:sp>
            <p:nvSpPr>
              <p:cNvPr id="234540" name="AutoShape 44"/>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34541" name="AutoShape 45"/>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34542" name="AutoShape 46"/>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34543" name="AutoShape 47"/>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34544" name="AutoShape 48"/>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4</a:t>
                </a:r>
              </a:p>
            </p:txBody>
          </p:sp>
          <p:sp>
            <p:nvSpPr>
              <p:cNvPr id="234545" name="AutoShape 49"/>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a:t>
                </a:r>
              </a:p>
            </p:txBody>
          </p:sp>
          <p:sp>
            <p:nvSpPr>
              <p:cNvPr id="234546" name="AutoShape 50"/>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34547" name="AutoShape 51"/>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1</a:t>
                </a:r>
              </a:p>
            </p:txBody>
          </p:sp>
          <p:sp>
            <p:nvSpPr>
              <p:cNvPr id="234548" name="AutoShape 52"/>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grpSp>
            <p:nvGrpSpPr>
              <p:cNvPr id="234549" name="Group 53"/>
              <p:cNvGrpSpPr>
                <a:grpSpLocks/>
              </p:cNvGrpSpPr>
              <p:nvPr/>
            </p:nvGrpSpPr>
            <p:grpSpPr bwMode="auto">
              <a:xfrm>
                <a:off x="5010" y="3000"/>
                <a:ext cx="48" cy="240"/>
                <a:chOff x="2400" y="2832"/>
                <a:chExt cx="48" cy="240"/>
              </a:xfrm>
            </p:grpSpPr>
            <p:sp>
              <p:nvSpPr>
                <p:cNvPr id="234550" name="Oval 54"/>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51" name="Oval 55"/>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52" name="Oval 56"/>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34553" name="Group 57"/>
            <p:cNvGrpSpPr>
              <a:grpSpLocks/>
            </p:cNvGrpSpPr>
            <p:nvPr/>
          </p:nvGrpSpPr>
          <p:grpSpPr bwMode="auto">
            <a:xfrm>
              <a:off x="6584795" y="3975410"/>
              <a:ext cx="736600" cy="2286000"/>
              <a:chOff x="4656" y="1488"/>
              <a:chExt cx="768" cy="2064"/>
            </a:xfrm>
          </p:grpSpPr>
          <p:sp>
            <p:nvSpPr>
              <p:cNvPr id="234554" name="AutoShape 58"/>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34555" name="AutoShape 59"/>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34556" name="AutoShape 60"/>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34557" name="AutoShape 61"/>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34558" name="AutoShape 62"/>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34559" name="AutoShape 63"/>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34560" name="AutoShape 64"/>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34561" name="AutoShape 65"/>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34562" name="AutoShape 66"/>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grpSp>
            <p:nvGrpSpPr>
              <p:cNvPr id="234563" name="Group 67"/>
              <p:cNvGrpSpPr>
                <a:grpSpLocks/>
              </p:cNvGrpSpPr>
              <p:nvPr/>
            </p:nvGrpSpPr>
            <p:grpSpPr bwMode="auto">
              <a:xfrm>
                <a:off x="5010" y="3000"/>
                <a:ext cx="48" cy="240"/>
                <a:chOff x="2400" y="2832"/>
                <a:chExt cx="48" cy="240"/>
              </a:xfrm>
            </p:grpSpPr>
            <p:sp>
              <p:nvSpPr>
                <p:cNvPr id="234564" name="Oval 68"/>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65" name="Oval 69"/>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66" name="Oval 70"/>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34567" name="AutoShape 71"/>
            <p:cNvCxnSpPr>
              <a:cxnSpLocks noChangeShapeType="1"/>
              <a:stCxn id="234562" idx="4"/>
              <a:endCxn id="234548" idx="2"/>
            </p:cNvCxnSpPr>
            <p:nvPr/>
          </p:nvCxnSpPr>
          <p:spPr bwMode="auto">
            <a:xfrm>
              <a:off x="7259484" y="4143685"/>
              <a:ext cx="798513" cy="0"/>
            </a:xfrm>
            <a:prstGeom prst="straightConnector1">
              <a:avLst/>
            </a:prstGeom>
            <a:noFill/>
            <a:ln w="12700">
              <a:solidFill>
                <a:schemeClr val="tx1"/>
              </a:solidFill>
              <a:round/>
              <a:headEnd/>
              <a:tailEnd type="triangle" w="lg" len="lg"/>
            </a:ln>
            <a:effectLst/>
          </p:spPr>
        </p:cxnSp>
        <p:cxnSp>
          <p:nvCxnSpPr>
            <p:cNvPr id="234568" name="AutoShape 72"/>
            <p:cNvCxnSpPr>
              <a:cxnSpLocks noChangeShapeType="1"/>
              <a:stCxn id="234561" idx="4"/>
              <a:endCxn id="234545" idx="2"/>
            </p:cNvCxnSpPr>
            <p:nvPr/>
          </p:nvCxnSpPr>
          <p:spPr bwMode="auto">
            <a:xfrm>
              <a:off x="7249958" y="4329424"/>
              <a:ext cx="808038" cy="379413"/>
            </a:xfrm>
            <a:prstGeom prst="straightConnector1">
              <a:avLst/>
            </a:prstGeom>
            <a:noFill/>
            <a:ln w="12700">
              <a:solidFill>
                <a:schemeClr val="tx1"/>
              </a:solidFill>
              <a:round/>
              <a:headEnd/>
              <a:tailEnd type="triangle" w="lg" len="lg"/>
            </a:ln>
            <a:effectLst/>
          </p:spPr>
        </p:cxnSp>
        <p:cxnSp>
          <p:nvCxnSpPr>
            <p:cNvPr id="234569" name="AutoShape 73"/>
            <p:cNvCxnSpPr>
              <a:cxnSpLocks noChangeShapeType="1"/>
              <a:stCxn id="234560" idx="4"/>
              <a:endCxn id="234542" idx="2"/>
            </p:cNvCxnSpPr>
            <p:nvPr/>
          </p:nvCxnSpPr>
          <p:spPr bwMode="auto">
            <a:xfrm>
              <a:off x="7251545" y="4523098"/>
              <a:ext cx="806450" cy="757238"/>
            </a:xfrm>
            <a:prstGeom prst="straightConnector1">
              <a:avLst/>
            </a:prstGeom>
            <a:noFill/>
            <a:ln w="12700">
              <a:solidFill>
                <a:schemeClr val="tx1"/>
              </a:solidFill>
              <a:round/>
              <a:headEnd/>
              <a:tailEnd type="triangle" w="lg" len="lg"/>
            </a:ln>
            <a:effectLst/>
          </p:spPr>
        </p:cxnSp>
        <p:cxnSp>
          <p:nvCxnSpPr>
            <p:cNvPr id="234570" name="AutoShape 74"/>
            <p:cNvCxnSpPr>
              <a:cxnSpLocks noChangeShapeType="1"/>
              <a:stCxn id="234559" idx="4"/>
            </p:cNvCxnSpPr>
            <p:nvPr/>
          </p:nvCxnSpPr>
          <p:spPr bwMode="auto">
            <a:xfrm>
              <a:off x="7251545" y="4708836"/>
              <a:ext cx="857250" cy="942975"/>
            </a:xfrm>
            <a:prstGeom prst="straightConnector1">
              <a:avLst/>
            </a:prstGeom>
            <a:noFill/>
            <a:ln w="12700">
              <a:solidFill>
                <a:schemeClr val="tx1"/>
              </a:solidFill>
              <a:prstDash val="dash"/>
              <a:round/>
              <a:headEnd/>
              <a:tailEnd type="triangle" w="lg" len="lg"/>
            </a:ln>
            <a:effectLst/>
          </p:spPr>
        </p:cxnSp>
        <p:cxnSp>
          <p:nvCxnSpPr>
            <p:cNvPr id="234571" name="AutoShape 75"/>
            <p:cNvCxnSpPr>
              <a:cxnSpLocks noChangeShapeType="1"/>
            </p:cNvCxnSpPr>
            <p:nvPr/>
          </p:nvCxnSpPr>
          <p:spPr bwMode="auto">
            <a:xfrm flipV="1">
              <a:off x="6987473" y="4354195"/>
              <a:ext cx="1009294" cy="1508494"/>
            </a:xfrm>
            <a:prstGeom prst="straightConnector1">
              <a:avLst/>
            </a:prstGeom>
            <a:noFill/>
            <a:ln w="12700">
              <a:solidFill>
                <a:schemeClr val="tx1"/>
              </a:solidFill>
              <a:prstDash val="dash"/>
              <a:round/>
              <a:headEnd/>
              <a:tailEnd type="triangle" w="lg" len="lg"/>
            </a:ln>
            <a:effectLst/>
          </p:spPr>
        </p:cxnSp>
        <p:cxnSp>
          <p:nvCxnSpPr>
            <p:cNvPr id="234575" name="AutoShape 79"/>
            <p:cNvCxnSpPr>
              <a:cxnSpLocks noChangeShapeType="1"/>
              <a:stCxn id="234554" idx="4"/>
            </p:cNvCxnSpPr>
            <p:nvPr/>
          </p:nvCxnSpPr>
          <p:spPr bwMode="auto">
            <a:xfrm flipV="1">
              <a:off x="7250782" y="5809527"/>
              <a:ext cx="1029618" cy="354283"/>
            </a:xfrm>
            <a:prstGeom prst="straightConnector1">
              <a:avLst/>
            </a:prstGeom>
            <a:noFill/>
            <a:ln w="12700">
              <a:solidFill>
                <a:schemeClr val="tx1"/>
              </a:solidFill>
              <a:prstDash val="dash"/>
              <a:round/>
              <a:headEnd/>
              <a:tailEnd type="triangle" w="lg" len="lg"/>
            </a:ln>
            <a:effectLst/>
          </p:spPr>
        </p:cxnSp>
        <p:sp>
          <p:nvSpPr>
            <p:cNvPr id="234576" name="Text Box 80"/>
            <p:cNvSpPr txBox="1">
              <a:spLocks noChangeArrowheads="1"/>
            </p:cNvSpPr>
            <p:nvPr/>
          </p:nvSpPr>
          <p:spPr bwMode="auto">
            <a:xfrm>
              <a:off x="7407120" y="3707123"/>
              <a:ext cx="558800" cy="366712"/>
            </a:xfrm>
            <a:prstGeom prst="rect">
              <a:avLst/>
            </a:prstGeom>
            <a:noFill/>
            <a:ln w="9525">
              <a:noFill/>
              <a:miter lim="800000"/>
              <a:headEnd/>
              <a:tailEnd/>
            </a:ln>
            <a:effectLst/>
          </p:spPr>
          <p:txBody>
            <a:bodyPr wrap="none">
              <a:spAutoFit/>
            </a:bodyPr>
            <a:lstStyle/>
            <a:p>
              <a:r>
                <a:rPr lang="en-US">
                  <a:latin typeface="Arial" pitchFamily="34" charset="0"/>
                </a:rPr>
                <a:t>s=3</a:t>
              </a:r>
            </a:p>
          </p:txBody>
        </p:sp>
      </p:grpSp>
      <p:grpSp>
        <p:nvGrpSpPr>
          <p:cNvPr id="4" name="Group 3"/>
          <p:cNvGrpSpPr/>
          <p:nvPr/>
        </p:nvGrpSpPr>
        <p:grpSpPr>
          <a:xfrm>
            <a:off x="3079595" y="3670611"/>
            <a:ext cx="2209800" cy="2590799"/>
            <a:chOff x="3079595" y="3670611"/>
            <a:chExt cx="2209800" cy="2590799"/>
          </a:xfrm>
        </p:grpSpPr>
        <p:grpSp>
          <p:nvGrpSpPr>
            <p:cNvPr id="234500" name="Group 4"/>
            <p:cNvGrpSpPr>
              <a:grpSpLocks/>
            </p:cNvGrpSpPr>
            <p:nvPr/>
          </p:nvGrpSpPr>
          <p:grpSpPr bwMode="auto">
            <a:xfrm>
              <a:off x="3079595" y="3975410"/>
              <a:ext cx="2209800" cy="2286000"/>
              <a:chOff x="432" y="1680"/>
              <a:chExt cx="2304" cy="2064"/>
            </a:xfrm>
          </p:grpSpPr>
          <p:grpSp>
            <p:nvGrpSpPr>
              <p:cNvPr id="234501" name="Group 5"/>
              <p:cNvGrpSpPr>
                <a:grpSpLocks/>
              </p:cNvGrpSpPr>
              <p:nvPr/>
            </p:nvGrpSpPr>
            <p:grpSpPr bwMode="auto">
              <a:xfrm>
                <a:off x="1968" y="1680"/>
                <a:ext cx="768" cy="2064"/>
                <a:chOff x="4656" y="1488"/>
                <a:chExt cx="768" cy="2064"/>
              </a:xfrm>
            </p:grpSpPr>
            <p:sp>
              <p:nvSpPr>
                <p:cNvPr id="234502" name="AutoShape 6"/>
                <p:cNvSpPr>
                  <a:spLocks noChangeArrowheads="1"/>
                </p:cNvSpPr>
                <p:nvPr/>
              </p:nvSpPr>
              <p:spPr bwMode="auto">
                <a:xfrm>
                  <a:off x="4656" y="331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31</a:t>
                  </a:r>
                </a:p>
              </p:txBody>
            </p:sp>
            <p:sp>
              <p:nvSpPr>
                <p:cNvPr id="234503" name="AutoShape 7"/>
                <p:cNvSpPr>
                  <a:spLocks noChangeArrowheads="1"/>
                </p:cNvSpPr>
                <p:nvPr/>
              </p:nvSpPr>
              <p:spPr bwMode="auto">
                <a:xfrm>
                  <a:off x="4656" y="26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7</a:t>
                  </a:r>
                </a:p>
              </p:txBody>
            </p:sp>
            <p:sp>
              <p:nvSpPr>
                <p:cNvPr id="234504" name="AutoShape 8"/>
                <p:cNvSpPr>
                  <a:spLocks noChangeArrowheads="1"/>
                </p:cNvSpPr>
                <p:nvPr/>
              </p:nvSpPr>
              <p:spPr bwMode="auto">
                <a:xfrm>
                  <a:off x="4656" y="2514"/>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6</a:t>
                  </a:r>
                </a:p>
              </p:txBody>
            </p:sp>
            <p:sp>
              <p:nvSpPr>
                <p:cNvPr id="234505" name="AutoShape 9"/>
                <p:cNvSpPr>
                  <a:spLocks noChangeArrowheads="1"/>
                </p:cNvSpPr>
                <p:nvPr/>
              </p:nvSpPr>
              <p:spPr bwMode="auto">
                <a:xfrm>
                  <a:off x="4656" y="234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5</a:t>
                  </a:r>
                </a:p>
              </p:txBody>
            </p:sp>
            <p:sp>
              <p:nvSpPr>
                <p:cNvPr id="234506" name="AutoShape 10"/>
                <p:cNvSpPr>
                  <a:spLocks noChangeArrowheads="1"/>
                </p:cNvSpPr>
                <p:nvPr/>
              </p:nvSpPr>
              <p:spPr bwMode="auto">
                <a:xfrm>
                  <a:off x="4656" y="2172"/>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4</a:t>
                  </a:r>
                </a:p>
              </p:txBody>
            </p:sp>
            <p:sp>
              <p:nvSpPr>
                <p:cNvPr id="234507" name="AutoShape 11"/>
                <p:cNvSpPr>
                  <a:spLocks noChangeArrowheads="1"/>
                </p:cNvSpPr>
                <p:nvPr/>
              </p:nvSpPr>
              <p:spPr bwMode="auto">
                <a:xfrm>
                  <a:off x="4656" y="199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3</a:t>
                  </a:r>
                </a:p>
              </p:txBody>
            </p:sp>
            <p:sp>
              <p:nvSpPr>
                <p:cNvPr id="234508" name="AutoShape 12"/>
                <p:cNvSpPr>
                  <a:spLocks noChangeArrowheads="1"/>
                </p:cNvSpPr>
                <p:nvPr/>
              </p:nvSpPr>
              <p:spPr bwMode="auto">
                <a:xfrm>
                  <a:off x="4656" y="1830"/>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2</a:t>
                  </a:r>
                </a:p>
              </p:txBody>
            </p:sp>
            <p:sp>
              <p:nvSpPr>
                <p:cNvPr id="234509" name="AutoShape 13"/>
                <p:cNvSpPr>
                  <a:spLocks noChangeArrowheads="1"/>
                </p:cNvSpPr>
                <p:nvPr/>
              </p:nvSpPr>
              <p:spPr bwMode="auto">
                <a:xfrm>
                  <a:off x="4656" y="1656"/>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Bank 1</a:t>
                  </a:r>
                </a:p>
              </p:txBody>
            </p:sp>
            <p:sp>
              <p:nvSpPr>
                <p:cNvPr id="234510" name="AutoShape 14"/>
                <p:cNvSpPr>
                  <a:spLocks noChangeArrowheads="1"/>
                </p:cNvSpPr>
                <p:nvPr/>
              </p:nvSpPr>
              <p:spPr bwMode="auto">
                <a:xfrm>
                  <a:off x="4656" y="1488"/>
                  <a:ext cx="768" cy="240"/>
                </a:xfrm>
                <a:prstGeom prst="cube">
                  <a:avLst>
                    <a:gd name="adj" fmla="val 26565"/>
                  </a:avLst>
                </a:prstGeom>
                <a:solidFill>
                  <a:schemeClr val="accent1"/>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Bank 0</a:t>
                  </a:r>
                </a:p>
              </p:txBody>
            </p:sp>
            <p:grpSp>
              <p:nvGrpSpPr>
                <p:cNvPr id="234511" name="Group 15"/>
                <p:cNvGrpSpPr>
                  <a:grpSpLocks/>
                </p:cNvGrpSpPr>
                <p:nvPr/>
              </p:nvGrpSpPr>
              <p:grpSpPr bwMode="auto">
                <a:xfrm>
                  <a:off x="5010" y="3000"/>
                  <a:ext cx="48" cy="240"/>
                  <a:chOff x="2400" y="2832"/>
                  <a:chExt cx="48" cy="240"/>
                </a:xfrm>
              </p:grpSpPr>
              <p:sp>
                <p:nvSpPr>
                  <p:cNvPr id="234512" name="Oval 16"/>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13" name="Oval 17"/>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14" name="Oval 18"/>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234515" name="Group 19"/>
              <p:cNvGrpSpPr>
                <a:grpSpLocks/>
              </p:cNvGrpSpPr>
              <p:nvPr/>
            </p:nvGrpSpPr>
            <p:grpSpPr bwMode="auto">
              <a:xfrm>
                <a:off x="432" y="1680"/>
                <a:ext cx="768" cy="2064"/>
                <a:chOff x="4656" y="1488"/>
                <a:chExt cx="768" cy="2064"/>
              </a:xfrm>
            </p:grpSpPr>
            <p:sp>
              <p:nvSpPr>
                <p:cNvPr id="234516" name="AutoShape 20"/>
                <p:cNvSpPr>
                  <a:spLocks noChangeArrowheads="1"/>
                </p:cNvSpPr>
                <p:nvPr/>
              </p:nvSpPr>
              <p:spPr bwMode="auto">
                <a:xfrm>
                  <a:off x="4656" y="331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dirty="0">
                      <a:solidFill>
                        <a:schemeClr val="bg1"/>
                      </a:solidFill>
                      <a:latin typeface="Arial" pitchFamily="34" charset="0"/>
                    </a:rPr>
                    <a:t>Thread 31</a:t>
                  </a:r>
                </a:p>
              </p:txBody>
            </p:sp>
            <p:sp>
              <p:nvSpPr>
                <p:cNvPr id="234517" name="AutoShape 21"/>
                <p:cNvSpPr>
                  <a:spLocks noChangeArrowheads="1"/>
                </p:cNvSpPr>
                <p:nvPr/>
              </p:nvSpPr>
              <p:spPr bwMode="auto">
                <a:xfrm>
                  <a:off x="4656" y="26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7</a:t>
                  </a:r>
                </a:p>
              </p:txBody>
            </p:sp>
            <p:sp>
              <p:nvSpPr>
                <p:cNvPr id="234518" name="AutoShape 22"/>
                <p:cNvSpPr>
                  <a:spLocks noChangeArrowheads="1"/>
                </p:cNvSpPr>
                <p:nvPr/>
              </p:nvSpPr>
              <p:spPr bwMode="auto">
                <a:xfrm>
                  <a:off x="4656" y="2514"/>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6</a:t>
                  </a:r>
                </a:p>
              </p:txBody>
            </p:sp>
            <p:sp>
              <p:nvSpPr>
                <p:cNvPr id="234519" name="AutoShape 23"/>
                <p:cNvSpPr>
                  <a:spLocks noChangeArrowheads="1"/>
                </p:cNvSpPr>
                <p:nvPr/>
              </p:nvSpPr>
              <p:spPr bwMode="auto">
                <a:xfrm>
                  <a:off x="4656" y="234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5</a:t>
                  </a:r>
                </a:p>
              </p:txBody>
            </p:sp>
            <p:sp>
              <p:nvSpPr>
                <p:cNvPr id="234520" name="AutoShape 24"/>
                <p:cNvSpPr>
                  <a:spLocks noChangeArrowheads="1"/>
                </p:cNvSpPr>
                <p:nvPr/>
              </p:nvSpPr>
              <p:spPr bwMode="auto">
                <a:xfrm>
                  <a:off x="4656" y="2172"/>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4</a:t>
                  </a:r>
                </a:p>
              </p:txBody>
            </p:sp>
            <p:sp>
              <p:nvSpPr>
                <p:cNvPr id="234521" name="AutoShape 25"/>
                <p:cNvSpPr>
                  <a:spLocks noChangeArrowheads="1"/>
                </p:cNvSpPr>
                <p:nvPr/>
              </p:nvSpPr>
              <p:spPr bwMode="auto">
                <a:xfrm>
                  <a:off x="4656" y="199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3</a:t>
                  </a:r>
                </a:p>
              </p:txBody>
            </p:sp>
            <p:sp>
              <p:nvSpPr>
                <p:cNvPr id="234522" name="AutoShape 26"/>
                <p:cNvSpPr>
                  <a:spLocks noChangeArrowheads="1"/>
                </p:cNvSpPr>
                <p:nvPr/>
              </p:nvSpPr>
              <p:spPr bwMode="auto">
                <a:xfrm>
                  <a:off x="4656" y="1830"/>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2</a:t>
                  </a:r>
                </a:p>
              </p:txBody>
            </p:sp>
            <p:sp>
              <p:nvSpPr>
                <p:cNvPr id="234523" name="AutoShape 27"/>
                <p:cNvSpPr>
                  <a:spLocks noChangeArrowheads="1"/>
                </p:cNvSpPr>
                <p:nvPr/>
              </p:nvSpPr>
              <p:spPr bwMode="auto">
                <a:xfrm>
                  <a:off x="4656" y="1656"/>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1</a:t>
                  </a:r>
                </a:p>
              </p:txBody>
            </p:sp>
            <p:sp>
              <p:nvSpPr>
                <p:cNvPr id="234524" name="AutoShape 28"/>
                <p:cNvSpPr>
                  <a:spLocks noChangeArrowheads="1"/>
                </p:cNvSpPr>
                <p:nvPr/>
              </p:nvSpPr>
              <p:spPr bwMode="auto">
                <a:xfrm>
                  <a:off x="4656" y="1488"/>
                  <a:ext cx="768" cy="240"/>
                </a:xfrm>
                <a:prstGeom prst="cube">
                  <a:avLst>
                    <a:gd name="adj" fmla="val 26565"/>
                  </a:avLst>
                </a:prstGeom>
                <a:solidFill>
                  <a:schemeClr val="accent2"/>
                </a:solidFill>
                <a:ln w="9525">
                  <a:solidFill>
                    <a:schemeClr val="tx1"/>
                  </a:solidFill>
                  <a:miter lim="800000"/>
                  <a:headEnd/>
                  <a:tailEnd/>
                </a:ln>
                <a:effectLst/>
              </p:spPr>
              <p:txBody>
                <a:bodyPr wrap="none" anchor="ctr"/>
                <a:lstStyle/>
                <a:p>
                  <a:pPr algn="ctr"/>
                  <a:r>
                    <a:rPr lang="en-US" sz="1000">
                      <a:solidFill>
                        <a:schemeClr val="bg1"/>
                      </a:solidFill>
                      <a:latin typeface="Arial" pitchFamily="34" charset="0"/>
                    </a:rPr>
                    <a:t>Thread 0</a:t>
                  </a:r>
                </a:p>
              </p:txBody>
            </p:sp>
            <p:grpSp>
              <p:nvGrpSpPr>
                <p:cNvPr id="234525" name="Group 29"/>
                <p:cNvGrpSpPr>
                  <a:grpSpLocks/>
                </p:cNvGrpSpPr>
                <p:nvPr/>
              </p:nvGrpSpPr>
              <p:grpSpPr bwMode="auto">
                <a:xfrm>
                  <a:off x="5010" y="3000"/>
                  <a:ext cx="48" cy="240"/>
                  <a:chOff x="2400" y="2832"/>
                  <a:chExt cx="48" cy="240"/>
                </a:xfrm>
              </p:grpSpPr>
              <p:sp>
                <p:nvSpPr>
                  <p:cNvPr id="234526" name="Oval 30"/>
                  <p:cNvSpPr>
                    <a:spLocks noChangeArrowheads="1"/>
                  </p:cNvSpPr>
                  <p:nvPr/>
                </p:nvSpPr>
                <p:spPr bwMode="auto">
                  <a:xfrm>
                    <a:off x="2400" y="28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27" name="Oval 31"/>
                  <p:cNvSpPr>
                    <a:spLocks noChangeArrowheads="1"/>
                  </p:cNvSpPr>
                  <p:nvPr/>
                </p:nvSpPr>
                <p:spPr bwMode="auto">
                  <a:xfrm>
                    <a:off x="2400" y="292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4528" name="Oval 32"/>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cxnSp>
            <p:nvCxnSpPr>
              <p:cNvPr id="234529" name="AutoShape 33"/>
              <p:cNvCxnSpPr>
                <a:cxnSpLocks noChangeShapeType="1"/>
                <a:stCxn id="234524" idx="4"/>
                <a:endCxn id="234510" idx="2"/>
              </p:cNvCxnSpPr>
              <p:nvPr/>
            </p:nvCxnSpPr>
            <p:spPr bwMode="auto">
              <a:xfrm>
                <a:off x="1136" y="1832"/>
                <a:ext cx="832" cy="0"/>
              </a:xfrm>
              <a:prstGeom prst="straightConnector1">
                <a:avLst/>
              </a:prstGeom>
              <a:noFill/>
              <a:ln w="12700">
                <a:solidFill>
                  <a:schemeClr val="tx1"/>
                </a:solidFill>
                <a:round/>
                <a:headEnd/>
                <a:tailEnd type="triangle" w="lg" len="lg"/>
              </a:ln>
              <a:effectLst/>
            </p:spPr>
          </p:cxnSp>
          <p:cxnSp>
            <p:nvCxnSpPr>
              <p:cNvPr id="234530" name="AutoShape 34"/>
              <p:cNvCxnSpPr>
                <a:cxnSpLocks noChangeShapeType="1"/>
                <a:stCxn id="234523" idx="4"/>
                <a:endCxn id="234509" idx="2"/>
              </p:cNvCxnSpPr>
              <p:nvPr/>
            </p:nvCxnSpPr>
            <p:spPr bwMode="auto">
              <a:xfrm>
                <a:off x="1136" y="2000"/>
                <a:ext cx="832" cy="0"/>
              </a:xfrm>
              <a:prstGeom prst="straightConnector1">
                <a:avLst/>
              </a:prstGeom>
              <a:noFill/>
              <a:ln w="12700">
                <a:solidFill>
                  <a:schemeClr val="tx1"/>
                </a:solidFill>
                <a:round/>
                <a:headEnd/>
                <a:tailEnd type="triangle" w="lg" len="lg"/>
              </a:ln>
              <a:effectLst/>
            </p:spPr>
          </p:cxnSp>
          <p:cxnSp>
            <p:nvCxnSpPr>
              <p:cNvPr id="234531" name="AutoShape 35"/>
              <p:cNvCxnSpPr>
                <a:cxnSpLocks noChangeShapeType="1"/>
                <a:stCxn id="234522" idx="4"/>
                <a:endCxn id="234508" idx="2"/>
              </p:cNvCxnSpPr>
              <p:nvPr/>
            </p:nvCxnSpPr>
            <p:spPr bwMode="auto">
              <a:xfrm>
                <a:off x="1136" y="2174"/>
                <a:ext cx="832" cy="0"/>
              </a:xfrm>
              <a:prstGeom prst="straightConnector1">
                <a:avLst/>
              </a:prstGeom>
              <a:noFill/>
              <a:ln w="12700">
                <a:solidFill>
                  <a:schemeClr val="tx1"/>
                </a:solidFill>
                <a:round/>
                <a:headEnd/>
                <a:tailEnd type="triangle" w="lg" len="lg"/>
              </a:ln>
              <a:effectLst/>
            </p:spPr>
          </p:cxnSp>
          <p:cxnSp>
            <p:nvCxnSpPr>
              <p:cNvPr id="234532" name="AutoShape 36"/>
              <p:cNvCxnSpPr>
                <a:cxnSpLocks noChangeShapeType="1"/>
                <a:stCxn id="234521" idx="4"/>
                <a:endCxn id="234507" idx="2"/>
              </p:cNvCxnSpPr>
              <p:nvPr/>
            </p:nvCxnSpPr>
            <p:spPr bwMode="auto">
              <a:xfrm>
                <a:off x="1136" y="2342"/>
                <a:ext cx="832" cy="0"/>
              </a:xfrm>
              <a:prstGeom prst="straightConnector1">
                <a:avLst/>
              </a:prstGeom>
              <a:noFill/>
              <a:ln w="12700">
                <a:solidFill>
                  <a:schemeClr val="tx1"/>
                </a:solidFill>
                <a:round/>
                <a:headEnd/>
                <a:tailEnd type="triangle" w="lg" len="lg"/>
              </a:ln>
              <a:effectLst/>
            </p:spPr>
          </p:cxnSp>
          <p:cxnSp>
            <p:nvCxnSpPr>
              <p:cNvPr id="234533" name="AutoShape 37"/>
              <p:cNvCxnSpPr>
                <a:cxnSpLocks noChangeShapeType="1"/>
                <a:stCxn id="234520" idx="4"/>
                <a:endCxn id="234506" idx="2"/>
              </p:cNvCxnSpPr>
              <p:nvPr/>
            </p:nvCxnSpPr>
            <p:spPr bwMode="auto">
              <a:xfrm>
                <a:off x="1136" y="2516"/>
                <a:ext cx="832" cy="0"/>
              </a:xfrm>
              <a:prstGeom prst="straightConnector1">
                <a:avLst/>
              </a:prstGeom>
              <a:noFill/>
              <a:ln w="12700">
                <a:solidFill>
                  <a:schemeClr val="tx1"/>
                </a:solidFill>
                <a:round/>
                <a:headEnd/>
                <a:tailEnd type="triangle" w="lg" len="lg"/>
              </a:ln>
              <a:effectLst/>
            </p:spPr>
          </p:cxnSp>
          <p:cxnSp>
            <p:nvCxnSpPr>
              <p:cNvPr id="234534" name="AutoShape 38"/>
              <p:cNvCxnSpPr>
                <a:cxnSpLocks noChangeShapeType="1"/>
                <a:stCxn id="234519" idx="4"/>
                <a:endCxn id="234505" idx="2"/>
              </p:cNvCxnSpPr>
              <p:nvPr/>
            </p:nvCxnSpPr>
            <p:spPr bwMode="auto">
              <a:xfrm>
                <a:off x="1136" y="2690"/>
                <a:ext cx="832" cy="0"/>
              </a:xfrm>
              <a:prstGeom prst="straightConnector1">
                <a:avLst/>
              </a:prstGeom>
              <a:noFill/>
              <a:ln w="12700">
                <a:solidFill>
                  <a:schemeClr val="tx1"/>
                </a:solidFill>
                <a:round/>
                <a:headEnd/>
                <a:tailEnd type="triangle" w="lg" len="lg"/>
              </a:ln>
              <a:effectLst/>
            </p:spPr>
          </p:cxnSp>
          <p:cxnSp>
            <p:nvCxnSpPr>
              <p:cNvPr id="234535" name="AutoShape 39"/>
              <p:cNvCxnSpPr>
                <a:cxnSpLocks noChangeShapeType="1"/>
                <a:stCxn id="234518" idx="4"/>
                <a:endCxn id="234504" idx="2"/>
              </p:cNvCxnSpPr>
              <p:nvPr/>
            </p:nvCxnSpPr>
            <p:spPr bwMode="auto">
              <a:xfrm>
                <a:off x="1136" y="2858"/>
                <a:ext cx="832" cy="0"/>
              </a:xfrm>
              <a:prstGeom prst="straightConnector1">
                <a:avLst/>
              </a:prstGeom>
              <a:noFill/>
              <a:ln w="12700">
                <a:solidFill>
                  <a:schemeClr val="tx1"/>
                </a:solidFill>
                <a:round/>
                <a:headEnd/>
                <a:tailEnd type="triangle" w="lg" len="lg"/>
              </a:ln>
              <a:effectLst/>
            </p:spPr>
          </p:cxnSp>
          <p:cxnSp>
            <p:nvCxnSpPr>
              <p:cNvPr id="234536" name="AutoShape 40"/>
              <p:cNvCxnSpPr>
                <a:cxnSpLocks noChangeShapeType="1"/>
                <a:stCxn id="234517" idx="4"/>
                <a:endCxn id="234503" idx="2"/>
              </p:cNvCxnSpPr>
              <p:nvPr/>
            </p:nvCxnSpPr>
            <p:spPr bwMode="auto">
              <a:xfrm>
                <a:off x="1136" y="3032"/>
                <a:ext cx="832" cy="0"/>
              </a:xfrm>
              <a:prstGeom prst="straightConnector1">
                <a:avLst/>
              </a:prstGeom>
              <a:noFill/>
              <a:ln w="12700">
                <a:solidFill>
                  <a:schemeClr val="tx1"/>
                </a:solidFill>
                <a:round/>
                <a:headEnd/>
                <a:tailEnd type="triangle" w="lg" len="lg"/>
              </a:ln>
              <a:effectLst/>
            </p:spPr>
          </p:cxnSp>
          <p:cxnSp>
            <p:nvCxnSpPr>
              <p:cNvPr id="234537" name="AutoShape 41"/>
              <p:cNvCxnSpPr>
                <a:cxnSpLocks noChangeShapeType="1"/>
                <a:stCxn id="234516" idx="4"/>
                <a:endCxn id="234502" idx="2"/>
              </p:cNvCxnSpPr>
              <p:nvPr/>
            </p:nvCxnSpPr>
            <p:spPr bwMode="auto">
              <a:xfrm>
                <a:off x="1136" y="3656"/>
                <a:ext cx="832" cy="0"/>
              </a:xfrm>
              <a:prstGeom prst="straightConnector1">
                <a:avLst/>
              </a:prstGeom>
              <a:noFill/>
              <a:ln w="12700">
                <a:solidFill>
                  <a:schemeClr val="tx1"/>
                </a:solidFill>
                <a:round/>
                <a:headEnd/>
                <a:tailEnd type="triangle" w="lg" len="lg"/>
              </a:ln>
              <a:effectLst/>
            </p:spPr>
          </p:cxnSp>
        </p:grpSp>
        <p:sp>
          <p:nvSpPr>
            <p:cNvPr id="234577" name="Text Box 81"/>
            <p:cNvSpPr txBox="1">
              <a:spLocks noChangeArrowheads="1"/>
            </p:cNvSpPr>
            <p:nvPr/>
          </p:nvSpPr>
          <p:spPr bwMode="auto">
            <a:xfrm>
              <a:off x="3892395" y="3670611"/>
              <a:ext cx="558800" cy="366713"/>
            </a:xfrm>
            <a:prstGeom prst="rect">
              <a:avLst/>
            </a:prstGeom>
            <a:noFill/>
            <a:ln w="9525">
              <a:noFill/>
              <a:miter lim="800000"/>
              <a:headEnd/>
              <a:tailEnd/>
            </a:ln>
            <a:effectLst/>
          </p:spPr>
          <p:txBody>
            <a:bodyPr wrap="none">
              <a:spAutoFit/>
            </a:bodyPr>
            <a:lstStyle/>
            <a:p>
              <a:r>
                <a:rPr lang="en-US">
                  <a:latin typeface="Arial" pitchFamily="34" charset="0"/>
                </a:rPr>
                <a:t>s=1</a:t>
              </a:r>
            </a:p>
          </p:txBody>
        </p:sp>
      </p:gr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Down Arrow 2"/>
          <p:cNvSpPr/>
          <p:nvPr/>
        </p:nvSpPr>
        <p:spPr>
          <a:xfrm rot="10800000">
            <a:off x="5491289" y="2244436"/>
            <a:ext cx="303171" cy="322729"/>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0074" y="6551850"/>
            <a:ext cx="3275256" cy="261610"/>
          </a:xfrm>
          <a:prstGeom prst="rect">
            <a:avLst/>
          </a:prstGeom>
          <a:ln>
            <a:solidFill>
              <a:srgbClr val="0070C0"/>
            </a:solidFill>
          </a:ln>
        </p:spPr>
        <p:txBody>
          <a:bodyPr wrap="none">
            <a:spAutoFit/>
          </a:bodyPr>
          <a:lstStyle/>
          <a:p>
            <a:r>
              <a:rPr lang="en-US" sz="1100" dirty="0"/>
              <a:t>Note: </a:t>
            </a:r>
            <a:r>
              <a:rPr lang="en-US" sz="1100" dirty="0" err="1">
                <a:latin typeface="Consolas" panose="020B0609020204030204" pitchFamily="49" charset="0"/>
              </a:rPr>
              <a:t>baseIndex</a:t>
            </a:r>
            <a:r>
              <a:rPr lang="en-US" sz="1100" dirty="0"/>
              <a:t> assumed 0 (zero) in these two pics</a:t>
            </a:r>
          </a:p>
        </p:txBody>
      </p:sp>
    </p:spTree>
    <p:extLst>
      <p:ext uri="{BB962C8B-B14F-4D97-AF65-F5344CB8AC3E}">
        <p14:creationId xmlns:p14="http://schemas.microsoft.com/office/powerpoint/2010/main" val="2869116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4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449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1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4.xml><?xml version="1.0" encoding="utf-8"?>
<a:theme xmlns:a="http://schemas.openxmlformats.org/drawingml/2006/main" name="2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5.xml><?xml version="1.0" encoding="utf-8"?>
<a:theme xmlns:a="http://schemas.openxmlformats.org/drawingml/2006/main" name="3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14599</TotalTime>
  <Words>5491</Words>
  <Application>Microsoft Office PowerPoint</Application>
  <PresentationFormat>Widescreen</PresentationFormat>
  <Paragraphs>862</Paragraphs>
  <Slides>46</Slides>
  <Notes>17</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46</vt:i4>
      </vt:variant>
    </vt:vector>
  </HeadingPairs>
  <TitlesOfParts>
    <vt:vector size="59" baseType="lpstr">
      <vt:lpstr>Arial</vt:lpstr>
      <vt:lpstr>Calibri</vt:lpstr>
      <vt:lpstr>Calibri Light</vt:lpstr>
      <vt:lpstr>Cambria Math</vt:lpstr>
      <vt:lpstr>Consolas</vt:lpstr>
      <vt:lpstr>Courier New</vt:lpstr>
      <vt:lpstr>Tahoma</vt:lpstr>
      <vt:lpstr>Wingdings</vt:lpstr>
      <vt:lpstr>Custom Design</vt:lpstr>
      <vt:lpstr>Main</vt:lpstr>
      <vt:lpstr>1_Main</vt:lpstr>
      <vt:lpstr>2_Main</vt:lpstr>
      <vt:lpstr>3_Main</vt:lpstr>
      <vt:lpstr>ME759 High Performance Computing for Applications in Engineering  [Spring 2021] </vt:lpstr>
      <vt:lpstr>Picture of the day</vt:lpstr>
      <vt:lpstr>PowerPoint Presentation</vt:lpstr>
      <vt:lpstr>Before we get started…</vt:lpstr>
      <vt:lpstr>Example: How Addresses Map to Banks, for array of float</vt:lpstr>
      <vt:lpstr>Bank Addressing Examples Transactions Involving 4 Byte Words</vt:lpstr>
      <vt:lpstr>Bank Addressing Examples Transactions Involving 4 Byte Words</vt:lpstr>
      <vt:lpstr>Other Examples</vt:lpstr>
      <vt:lpstr>Linear Addressing</vt:lpstr>
      <vt:lpstr>Data types and bank conflicts</vt:lpstr>
      <vt:lpstr>Exercise: Is ShMem access below good or bad?</vt:lpstr>
      <vt:lpstr>A better array access pattern: Revisiting example on previous slide</vt:lpstr>
      <vt:lpstr>Ruminations, memory related</vt:lpstr>
      <vt:lpstr>PowerPoint Presentation</vt:lpstr>
      <vt:lpstr>PowerPoint Presentation</vt:lpstr>
      <vt:lpstr>Data Hazards in Parallel Computing (not only GPU)</vt:lpstr>
      <vt:lpstr>Parallel computing, bottom line</vt:lpstr>
      <vt:lpstr>The concept of “memory consistency”</vt:lpstr>
      <vt:lpstr>Flavors of memory consistency</vt:lpstr>
      <vt:lpstr>Not a GPU computing but rather a parallel computing issue</vt:lpstr>
      <vt:lpstr>The CUDA __threadfence function, backdrop</vt:lpstr>
      <vt:lpstr>The CUDA __threadfence family of functions</vt:lpstr>
      <vt:lpstr>The CUDA __threadfence family of functions</vt:lpstr>
      <vt:lpstr>The nitty-gritty, has to do with enforcing ordering…</vt:lpstr>
      <vt:lpstr>PowerPoint Presentation</vt:lpstr>
      <vt:lpstr>PowerPoint Presentation</vt:lpstr>
      <vt:lpstr>The volatile qualifier</vt:lpstr>
      <vt:lpstr>The volatile qualifier: how things go south, ShMem example</vt:lpstr>
      <vt:lpstr>Shared Memory: Historical Fact</vt:lpstr>
      <vt:lpstr>PowerPoint Presentation</vt:lpstr>
      <vt:lpstr>volatile vs. __threadfence(): how different?</vt:lpstr>
      <vt:lpstr>I actually cheated in this discussion…</vt:lpstr>
      <vt:lpstr>Landmines everywhere???</vt:lpstr>
      <vt:lpstr>PowerPoint Presentation</vt:lpstr>
      <vt:lpstr>Ruminations, memory related</vt:lpstr>
      <vt:lpstr>GPU Cache Line</vt:lpstr>
      <vt:lpstr>Memory Access Issues</vt:lpstr>
      <vt:lpstr>Data Access “Divergence”</vt:lpstr>
      <vt:lpstr>Global Memory Access</vt:lpstr>
      <vt:lpstr>Comment, on the “layout of the access” attribute</vt:lpstr>
      <vt:lpstr>Comment, on the “alignment” attribute</vt:lpstr>
      <vt:lpstr>Hitting the jackpot/winning the lottery</vt:lpstr>
      <vt:lpstr>Scenario A: Coalesced and aligned – great!</vt:lpstr>
      <vt:lpstr>Scenario B: Coalesced, but not aligned</vt:lpstr>
      <vt:lpstr>Why is this important?</vt:lpstr>
      <vt:lpstr>A note on the effective bandwidth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589</cp:revision>
  <dcterms:created xsi:type="dcterms:W3CDTF">2018-05-16T17:28:20Z</dcterms:created>
  <dcterms:modified xsi:type="dcterms:W3CDTF">2021-02-19T18:32:46Z</dcterms:modified>
</cp:coreProperties>
</file>