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3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tags/tag5.xml" ContentType="application/vnd.openxmlformats-officedocument.presentationml.tags+xml"/>
  <Override PartName="/ppt/notesSlides/notesSlide14.xml" ContentType="application/vnd.openxmlformats-officedocument.presentationml.notesSlide+xml"/>
  <Override PartName="/ppt/tags/tag6.xml" ContentType="application/vnd.openxmlformats-officedocument.presentationml.tags+xml"/>
  <Override PartName="/ppt/notesSlides/notesSlide15.xml" ContentType="application/vnd.openxmlformats-officedocument.presentationml.notesSlide+xml"/>
  <Override PartName="/ppt/tags/tag7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8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9.xml" ContentType="application/vnd.openxmlformats-officedocument.presentationml.tags+xml"/>
  <Override PartName="/ppt/notesSlides/notesSlide22.xml" ContentType="application/vnd.openxmlformats-officedocument.presentationml.notesSlide+xml"/>
  <Override PartName="/ppt/tags/tag10.xml" ContentType="application/vnd.openxmlformats-officedocument.presentationml.tags+xml"/>
  <Override PartName="/ppt/notesSlides/notesSlide23.xml" ContentType="application/vnd.openxmlformats-officedocument.presentationml.notesSlide+xml"/>
  <Override PartName="/ppt/tags/tag11.xml" ContentType="application/vnd.openxmlformats-officedocument.presentationml.tags+xml"/>
  <Override PartName="/ppt/notesSlides/notesSlide24.xml" ContentType="application/vnd.openxmlformats-officedocument.presentationml.notesSlide+xml"/>
  <Override PartName="/ppt/tags/tag12.xml" ContentType="application/vnd.openxmlformats-officedocument.presentationml.tags+xml"/>
  <Override PartName="/ppt/notesSlides/notesSlide25.xml" ContentType="application/vnd.openxmlformats-officedocument.presentationml.notesSlide+xml"/>
  <Override PartName="/ppt/tags/tag13.xml" ContentType="application/vnd.openxmlformats-officedocument.presentationml.tags+xml"/>
  <Override PartName="/ppt/notesSlides/notesSlide26.xml" ContentType="application/vnd.openxmlformats-officedocument.presentationml.notesSlide+xml"/>
  <Override PartName="/ppt/tags/tag14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5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6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17.xml" ContentType="application/vnd.openxmlformats-officedocument.presentationml.tags+xml"/>
  <Override PartName="/ppt/notesSlides/notesSlide35.xml" ContentType="application/vnd.openxmlformats-officedocument.presentationml.notesSlide+xml"/>
  <Override PartName="/ppt/tags/tag18.xml" ContentType="application/vnd.openxmlformats-officedocument.presentationml.tags+xml"/>
  <Override PartName="/ppt/notesSlides/notesSlide36.xml" ContentType="application/vnd.openxmlformats-officedocument.presentationml.notesSlide+xml"/>
  <Override PartName="/ppt/tags/tag19.xml" ContentType="application/vnd.openxmlformats-officedocument.presentationml.tags+xml"/>
  <Override PartName="/ppt/notesSlides/notesSlide37.xml" ContentType="application/vnd.openxmlformats-officedocument.presentationml.notesSlide+xml"/>
  <Override PartName="/ppt/tags/tag20.xml" ContentType="application/vnd.openxmlformats-officedocument.presentationml.tags+xml"/>
  <Override PartName="/ppt/notesSlides/notesSlide38.xml" ContentType="application/vnd.openxmlformats-officedocument.presentationml.notesSlide+xml"/>
  <Override PartName="/ppt/tags/tag21.xml" ContentType="application/vnd.openxmlformats-officedocument.presentationml.tags+xml"/>
  <Override PartName="/ppt/notesSlides/notesSlide39.xml" ContentType="application/vnd.openxmlformats-officedocument.presentationml.notesSlide+xml"/>
  <Override PartName="/ppt/tags/tag22.xml" ContentType="application/vnd.openxmlformats-officedocument.presentationml.tags+xml"/>
  <Override PartName="/ppt/notesSlides/notesSlide40.xml" ContentType="application/vnd.openxmlformats-officedocument.presentationml.notesSlide+xml"/>
  <Override PartName="/ppt/tags/tag23.xml" ContentType="application/vnd.openxmlformats-officedocument.presentationml.tags+xml"/>
  <Override PartName="/ppt/notesSlides/notesSlide41.xml" ContentType="application/vnd.openxmlformats-officedocument.presentationml.notesSlide+xml"/>
  <Override PartName="/ppt/tags/tag24.xml" ContentType="application/vnd.openxmlformats-officedocument.presentationml.tags+xml"/>
  <Override PartName="/ppt/notesSlides/notesSlide42.xml" ContentType="application/vnd.openxmlformats-officedocument.presentationml.notesSlide+xml"/>
  <Override PartName="/ppt/tags/tag25.xml" ContentType="application/vnd.openxmlformats-officedocument.presentationml.tags+xml"/>
  <Override PartName="/ppt/notesSlides/notesSlide43.xml" ContentType="application/vnd.openxmlformats-officedocument.presentationml.notesSlide+xml"/>
  <Override PartName="/ppt/tags/tag26.xml" ContentType="application/vnd.openxmlformats-officedocument.presentationml.tags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92" r:id="rId2"/>
    <p:sldMasterId id="2147483744" r:id="rId3"/>
    <p:sldMasterId id="2147483775" r:id="rId4"/>
  </p:sldMasterIdLst>
  <p:notesMasterIdLst>
    <p:notesMasterId r:id="rId60"/>
  </p:notesMasterIdLst>
  <p:handoutMasterIdLst>
    <p:handoutMasterId r:id="rId61"/>
  </p:handoutMasterIdLst>
  <p:sldIdLst>
    <p:sldId id="256" r:id="rId5"/>
    <p:sldId id="1383" r:id="rId6"/>
    <p:sldId id="1377" r:id="rId7"/>
    <p:sldId id="257" r:id="rId8"/>
    <p:sldId id="596" r:id="rId9"/>
    <p:sldId id="598" r:id="rId10"/>
    <p:sldId id="600" r:id="rId11"/>
    <p:sldId id="1293" r:id="rId12"/>
    <p:sldId id="601" r:id="rId13"/>
    <p:sldId id="602" r:id="rId14"/>
    <p:sldId id="603" r:id="rId15"/>
    <p:sldId id="604" r:id="rId16"/>
    <p:sldId id="605" r:id="rId17"/>
    <p:sldId id="607" r:id="rId18"/>
    <p:sldId id="608" r:id="rId19"/>
    <p:sldId id="609" r:id="rId20"/>
    <p:sldId id="610" r:id="rId21"/>
    <p:sldId id="611" r:id="rId22"/>
    <p:sldId id="612" r:id="rId23"/>
    <p:sldId id="613" r:id="rId24"/>
    <p:sldId id="614" r:id="rId25"/>
    <p:sldId id="615" r:id="rId26"/>
    <p:sldId id="616" r:id="rId27"/>
    <p:sldId id="617" r:id="rId28"/>
    <p:sldId id="618" r:id="rId29"/>
    <p:sldId id="619" r:id="rId30"/>
    <p:sldId id="811" r:id="rId31"/>
    <p:sldId id="779" r:id="rId32"/>
    <p:sldId id="621" r:id="rId33"/>
    <p:sldId id="780" r:id="rId34"/>
    <p:sldId id="781" r:id="rId35"/>
    <p:sldId id="782" r:id="rId36"/>
    <p:sldId id="813" r:id="rId37"/>
    <p:sldId id="783" r:id="rId38"/>
    <p:sldId id="784" r:id="rId39"/>
    <p:sldId id="785" r:id="rId40"/>
    <p:sldId id="786" r:id="rId41"/>
    <p:sldId id="629" r:id="rId42"/>
    <p:sldId id="623" r:id="rId43"/>
    <p:sldId id="624" r:id="rId44"/>
    <p:sldId id="625" r:id="rId45"/>
    <p:sldId id="626" r:id="rId46"/>
    <p:sldId id="627" r:id="rId47"/>
    <p:sldId id="638" r:id="rId48"/>
    <p:sldId id="635" r:id="rId49"/>
    <p:sldId id="643" r:id="rId50"/>
    <p:sldId id="646" r:id="rId51"/>
    <p:sldId id="644" r:id="rId52"/>
    <p:sldId id="645" r:id="rId53"/>
    <p:sldId id="647" r:id="rId54"/>
    <p:sldId id="648" r:id="rId55"/>
    <p:sldId id="812" r:id="rId56"/>
    <p:sldId id="650" r:id="rId57"/>
    <p:sldId id="651" r:id="rId58"/>
    <p:sldId id="652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5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008"/>
    </p:cViewPr>
  </p:sorterViewPr>
  <p:notesViewPr>
    <p:cSldViewPr snapToGrid="0">
      <p:cViewPr varScale="1">
        <p:scale>
          <a:sx n="123" d="100"/>
          <a:sy n="123" d="100"/>
        </p:scale>
        <p:origin x="4904" y="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69CFD-328E-4760-9332-97AC06BEEEE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46486-9398-4514-B0E8-02E83D68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5E7EB-0097-4BEC-B1F6-65CBBBF5455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10F1B-C815-4D63-837F-DE9BF8052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0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11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57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14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74B98E-94B1-4065-B865-0D4A5F97A64D}" type="slidenum">
              <a:rPr lang="en-US"/>
              <a:pPr/>
              <a:t>16</a:t>
            </a:fld>
            <a:endParaRPr lang="en-US"/>
          </a:p>
        </p:txBody>
      </p:sp>
      <p:sp>
        <p:nvSpPr>
          <p:cNvPr id="55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90500" indent="-190500"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90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74B98E-94B1-4065-B865-0D4A5F97A64D}" type="slidenum">
              <a:rPr lang="en-US"/>
              <a:pPr/>
              <a:t>17</a:t>
            </a:fld>
            <a:endParaRPr lang="en-US"/>
          </a:p>
        </p:txBody>
      </p:sp>
      <p:sp>
        <p:nvSpPr>
          <p:cNvPr id="55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90500" indent="-190500"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9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74B98E-94B1-4065-B865-0D4A5F97A64D}" type="slidenum">
              <a:rPr lang="en-US"/>
              <a:pPr/>
              <a:t>18</a:t>
            </a:fld>
            <a:endParaRPr lang="en-US"/>
          </a:p>
        </p:txBody>
      </p:sp>
      <p:sp>
        <p:nvSpPr>
          <p:cNvPr id="55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90500" indent="-190500"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95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76D51D-0F20-4C56-8BD0-5158D0F87B49}" type="slidenum">
              <a:rPr lang="en-US"/>
              <a:pPr/>
              <a:t>19</a:t>
            </a:fld>
            <a:endParaRPr lang="en-US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37369" y="3329940"/>
            <a:ext cx="6821664" cy="3154680"/>
          </a:xfrm>
          <a:noFill/>
          <a:ln/>
        </p:spPr>
        <p:txBody>
          <a:bodyPr lIns="90598" tIns="44504" rIns="90598" bIns="44504"/>
          <a:lstStyle/>
          <a:p>
            <a:pPr defTabSz="939800"/>
            <a:endParaRPr lang="en-US" dirty="0"/>
          </a:p>
        </p:txBody>
      </p:sp>
      <p:sp>
        <p:nvSpPr>
          <p:cNvPr id="560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27275" y="531813"/>
            <a:ext cx="4651375" cy="2617787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725745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9C3DE9-CA12-45C7-AC8F-BF1E3D1986D0}" type="slidenum">
              <a:rPr lang="en-US"/>
              <a:pPr/>
              <a:t>20</a:t>
            </a:fld>
            <a:endParaRPr lang="en-US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37369" y="3329940"/>
            <a:ext cx="6821664" cy="3154680"/>
          </a:xfrm>
          <a:noFill/>
          <a:ln/>
        </p:spPr>
        <p:txBody>
          <a:bodyPr lIns="90598" tIns="44504" rIns="90598" bIns="44504"/>
          <a:lstStyle/>
          <a:p>
            <a:pPr defTabSz="939800">
              <a:lnSpc>
                <a:spcPct val="80000"/>
              </a:lnSpc>
            </a:pPr>
            <a:endParaRPr lang="en-US" dirty="0"/>
          </a:p>
        </p:txBody>
      </p:sp>
      <p:sp>
        <p:nvSpPr>
          <p:cNvPr id="5621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27275" y="531813"/>
            <a:ext cx="4651375" cy="2617787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876785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79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50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33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16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904192-5E24-4ADF-89EE-5FE9E7C89C57}" type="slidenum">
              <a:rPr lang="en-US"/>
              <a:pPr/>
              <a:t>24</a:t>
            </a:fld>
            <a:endParaRPr lang="en-US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02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58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2B5D1F-EF52-4DBD-AA85-0E941D66035B}" type="slidenum">
              <a:rPr lang="en-US"/>
              <a:pPr/>
              <a:t>26</a:t>
            </a:fld>
            <a:endParaRPr lang="en-US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55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F0B25-9058-42E5-9FC9-EEEC75D3AD7B}" type="slidenum">
              <a:rPr lang="en-US"/>
              <a:pPr/>
              <a:t>28</a:t>
            </a:fld>
            <a:endParaRPr lang="en-US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493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F0B25-9058-42E5-9FC9-EEEC75D3AD7B}" type="slidenum">
              <a:rPr lang="en-US"/>
              <a:pPr/>
              <a:t>29</a:t>
            </a:fld>
            <a:endParaRPr lang="en-US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6679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F0B25-9058-42E5-9FC9-EEEC75D3AD7B}" type="slidenum">
              <a:rPr lang="en-US"/>
              <a:pPr/>
              <a:t>30</a:t>
            </a:fld>
            <a:endParaRPr lang="en-US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742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DC790B-0EBE-4594-A762-DB920D5D3021}" type="slidenum">
              <a:rPr lang="en-US"/>
              <a:pPr/>
              <a:t>31</a:t>
            </a:fld>
            <a:endParaRPr lang="en-US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80160" y="3474720"/>
            <a:ext cx="7040880" cy="32918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0309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5D622-E072-4D08-AE16-EA83182126DD}" type="slidenum">
              <a:rPr lang="en-US"/>
              <a:pPr/>
              <a:t>32</a:t>
            </a:fld>
            <a:endParaRPr lang="en-US"/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158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514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5D622-E072-4D08-AE16-EA83182126DD}" type="slidenum">
              <a:rPr lang="en-US"/>
              <a:pPr/>
              <a:t>35</a:t>
            </a:fld>
            <a:endParaRPr lang="en-US"/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35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2B5D1F-EF52-4DBD-AA85-0E941D66035B}" type="slidenum">
              <a:rPr lang="en-US"/>
              <a:pPr/>
              <a:t>7</a:t>
            </a:fld>
            <a:endParaRPr lang="en-US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185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146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338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664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821D61-D015-4274-B894-314414003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6664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18979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D1889-B78D-490C-833D-9136EC96363D}" type="slidenum">
              <a:rPr lang="en-US"/>
              <a:pPr/>
              <a:t>44</a:t>
            </a:fld>
            <a:endParaRPr lang="en-US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9421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675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2B5D1F-EF52-4DBD-AA85-0E941D66035B}" type="slidenum">
              <a:rPr lang="en-US"/>
              <a:pPr/>
              <a:t>46</a:t>
            </a:fld>
            <a:endParaRPr lang="en-US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912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284E53-EF4B-43D9-AE97-D3BF0EBAE6B8}" type="slidenum">
              <a:rPr lang="en-US"/>
              <a:pPr/>
              <a:t>47</a:t>
            </a:fld>
            <a:endParaRPr lang="en-US"/>
          </a:p>
        </p:txBody>
      </p:sp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7813" y="285750"/>
            <a:ext cx="5973762" cy="3360738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425" y="3735229"/>
            <a:ext cx="8700311" cy="2989157"/>
          </a:xfrm>
          <a:noFill/>
          <a:ln/>
        </p:spPr>
        <p:txBody>
          <a:bodyPr lIns="92229" tIns="46898" rIns="92229" bIns="46898"/>
          <a:lstStyle/>
          <a:p>
            <a:pPr marL="0" marR="0" lvl="0" indent="0" algn="l" defTabSz="914400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Quick question: how about breaking this into two parallel regions?</a:t>
            </a:r>
          </a:p>
          <a:p>
            <a:pPr marL="0" marR="0" lvl="0" indent="0" algn="l" defTabSz="914400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If we break, then you might have to wake up threads again – might be costly. At a barrier, they spin.</a:t>
            </a:r>
          </a:p>
          <a:p>
            <a:pPr>
              <a:lnSpc>
                <a:spcPct val="88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382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376EB-81C6-47D3-BEDF-EFF8A67DF929}" type="slidenum">
              <a:rPr lang="en-US"/>
              <a:pPr/>
              <a:t>48</a:t>
            </a:fld>
            <a:endParaRPr lang="en-US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52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4786CB-D36A-4226-A8F6-48EADB79F334}" type="slidenum">
              <a:rPr lang="en-US"/>
              <a:pPr/>
              <a:t>49</a:t>
            </a:fld>
            <a:endParaRPr lang="en-US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45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03959C-E0D8-4233-AAEB-7287D79C9971}" type="slidenum">
              <a:rPr lang="en-US"/>
              <a:pPr/>
              <a:t>50</a:t>
            </a:fld>
            <a:endParaRPr lang="en-US"/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92338" y="650875"/>
            <a:ext cx="4676775" cy="2632075"/>
          </a:xfrm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881" y="3389578"/>
            <a:ext cx="8698159" cy="284554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96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158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C621E-15B8-42C1-9C7F-572A3DEB6472}" type="slidenum">
              <a:rPr lang="en-US"/>
              <a:pPr/>
              <a:t>51</a:t>
            </a:fld>
            <a:endParaRPr lang="en-US"/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233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49DAD5-3AC8-40DA-8E05-DF86F1C6382F}" type="slidenum">
              <a:rPr lang="en-US"/>
              <a:pPr/>
              <a:t>52</a:t>
            </a:fld>
            <a:endParaRPr lang="en-US"/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908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599940-50BD-4278-8907-DAF2298812DE}" type="slidenum">
              <a:rPr lang="en-US"/>
              <a:pPr/>
              <a:t>53</a:t>
            </a:fld>
            <a:endParaRPr lang="en-US"/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986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D7FB8-DFB3-4725-A756-F2EB9E8CE1A3}" type="slidenum">
              <a:rPr lang="en-US"/>
              <a:pPr/>
              <a:t>54</a:t>
            </a:fld>
            <a:endParaRPr lang="en-US"/>
          </a:p>
        </p:txBody>
      </p:sp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7813" y="285750"/>
            <a:ext cx="5973762" cy="3360738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425" y="3735229"/>
            <a:ext cx="8700311" cy="2989157"/>
          </a:xfrm>
          <a:noFill/>
          <a:ln/>
        </p:spPr>
        <p:txBody>
          <a:bodyPr lIns="92229" tIns="46898" rIns="92229" bIns="46898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337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D7FB8-DFB3-4725-A756-F2EB9E8CE1A3}" type="slidenum">
              <a:rPr lang="en-US"/>
              <a:pPr/>
              <a:t>55</a:t>
            </a:fld>
            <a:endParaRPr lang="en-US"/>
          </a:p>
        </p:txBody>
      </p:sp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7813" y="285750"/>
            <a:ext cx="5973762" cy="3360738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425" y="3735229"/>
            <a:ext cx="8700311" cy="2989157"/>
          </a:xfrm>
          <a:noFill/>
          <a:ln/>
        </p:spPr>
        <p:txBody>
          <a:bodyPr lIns="92229" tIns="46898" rIns="92229" bIns="46898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49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332B90-9D7A-4055-A583-F21A1E4BE8A7}" type="slidenum">
              <a:rPr lang="en-US"/>
              <a:pPr/>
              <a:t>9</a:t>
            </a:fld>
            <a:endParaRPr lang="en-US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42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27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15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6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0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Side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528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721118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93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85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959363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74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5162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62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5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971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74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60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8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129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22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_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2240E">
              <a:alpha val="56863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672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-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5525353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-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702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2240E">
              <a:alpha val="56863"/>
            </a:srgbClr>
          </a:solidFill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3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8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508" y="6538281"/>
            <a:ext cx="691660" cy="269874"/>
          </a:xfrm>
        </p:spPr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7614743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8569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2780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388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6868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2480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7092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9734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4671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6465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65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Ex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09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9184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3879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508" y="6538281"/>
            <a:ext cx="691660" cy="26987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9468960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Ex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2821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2418183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inVanilla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55887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Number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53568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7321486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35191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44782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Side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03125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38960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9818057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2280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5955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9057182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94072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0932325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80614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19641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17194904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30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inVanilla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191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0396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4950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22915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67073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4E725018-5697-4C52-ADE9-4C1ED354D3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64660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4"/>
            <a:ext cx="109728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4000501"/>
            <a:ext cx="109728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873ECFD8-5EC6-49FD-9837-172B927B7D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95970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610310" y="1599850"/>
            <a:ext cx="11158361" cy="2329206"/>
          </a:xfrm>
        </p:spPr>
        <p:txBody>
          <a:bodyPr/>
          <a:lstStyle>
            <a:lvl1pPr marL="342874" indent="-342874">
              <a:buSzPct val="100000"/>
              <a:buFont typeface="Wingdings" pitchFamily="2" charset="2"/>
              <a:buChar char="§"/>
              <a:defRPr/>
            </a:lvl1pPr>
            <a:lvl2pPr marL="914328" indent="-342874">
              <a:buSzPct val="90000"/>
              <a:buFont typeface="Wingdings" pitchFamily="2" charset="2"/>
              <a:buChar char="§"/>
              <a:defRPr/>
            </a:lvl2pPr>
            <a:lvl3pPr marL="1371490" indent="-282553">
              <a:buSzPct val="100000"/>
              <a:buFont typeface="Arial" pitchFamily="34" charset="0"/>
              <a:buChar char="-"/>
              <a:defRPr sz="1800"/>
            </a:lvl3pPr>
            <a:lvl4pPr marL="1774684" indent="-228581">
              <a:buFont typeface="Arial" pitchFamily="34" charset="0"/>
              <a:buChar char="-"/>
              <a:defRPr>
                <a:solidFill>
                  <a:schemeClr val="tx1"/>
                </a:solidFill>
              </a:defRPr>
            </a:lvl4pPr>
            <a:lvl5pPr marL="2117555" indent="-228581">
              <a:buSzPct val="90000"/>
              <a:buFont typeface="Arial" pitchFamily="34" charset="0"/>
              <a:buChar char="»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10310" y="4029067"/>
            <a:ext cx="11158361" cy="2296241"/>
          </a:xfrm>
        </p:spPr>
        <p:txBody>
          <a:bodyPr/>
          <a:lstStyle>
            <a:lvl1pPr marL="342874" indent="-342874">
              <a:buSzPct val="100000"/>
              <a:buFont typeface="Wingdings" pitchFamily="2" charset="2"/>
              <a:buChar char="§"/>
              <a:defRPr/>
            </a:lvl1pPr>
            <a:lvl2pPr marL="914328" indent="-342874">
              <a:buSzPct val="90000"/>
              <a:buFont typeface="Wingdings" pitchFamily="2" charset="2"/>
              <a:buChar char="§"/>
              <a:defRPr/>
            </a:lvl2pPr>
            <a:lvl3pPr marL="1371490" indent="-282553">
              <a:buSzPct val="100000"/>
              <a:buFont typeface="Arial" pitchFamily="34" charset="0"/>
              <a:buChar char="-"/>
              <a:defRPr sz="1800"/>
            </a:lvl3pPr>
            <a:lvl4pPr marL="1774684" indent="-228581">
              <a:buFont typeface="Arial" pitchFamily="34" charset="0"/>
              <a:buChar char="-"/>
              <a:defRPr>
                <a:solidFill>
                  <a:schemeClr val="tx1"/>
                </a:solidFill>
              </a:defRPr>
            </a:lvl4pPr>
            <a:lvl5pPr marL="2117555" indent="-228581">
              <a:buSzPct val="90000"/>
              <a:buFont typeface="Arial" pitchFamily="34" charset="0"/>
              <a:buChar char="»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9357863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4"/>
            <a:ext cx="109728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4000501"/>
            <a:ext cx="109728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866889CB-F60A-4C2A-81E8-30C53FF816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128223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74C55B35-C61C-44BE-B148-85AD522827A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4704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-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1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Number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53568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8537088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2228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5333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508" y="6538281"/>
            <a:ext cx="691660" cy="269874"/>
          </a:xfrm>
        </p:spPr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99762461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Ex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0225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-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7000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400087342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-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6480269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2240E">
              <a:alpha val="56863"/>
            </a:srgbClr>
          </a:solidFill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3507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_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2240E">
              <a:alpha val="56863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3114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_1SideCode_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2240E">
              <a:alpha val="56863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93382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511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inVanilla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8998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Number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53568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89056773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0798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1451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Side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20193082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49534004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8801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950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54010041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2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016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88020829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7880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7973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5982309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9620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4822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4981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1227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0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26" Type="http://schemas.openxmlformats.org/officeDocument/2006/relationships/slideLayout" Target="../slideLayouts/slideLayout65.xml"/><Relationship Id="rId3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60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5" Type="http://schemas.openxmlformats.org/officeDocument/2006/relationships/slideLayout" Target="../slideLayouts/slideLayout64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59.xml"/><Relationship Id="rId29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23" Type="http://schemas.openxmlformats.org/officeDocument/2006/relationships/slideLayout" Target="../slideLayouts/slideLayout62.xml"/><Relationship Id="rId28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31" Type="http://schemas.openxmlformats.org/officeDocument/2006/relationships/theme" Target="../theme/theme3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Relationship Id="rId22" Type="http://schemas.openxmlformats.org/officeDocument/2006/relationships/slideLayout" Target="../slideLayouts/slideLayout61.xml"/><Relationship Id="rId27" Type="http://schemas.openxmlformats.org/officeDocument/2006/relationships/slideLayout" Target="../slideLayouts/slideLayout66.xml"/><Relationship Id="rId30" Type="http://schemas.openxmlformats.org/officeDocument/2006/relationships/slideLayout" Target="../slideLayouts/slideLayout6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7.xml"/><Relationship Id="rId26" Type="http://schemas.openxmlformats.org/officeDocument/2006/relationships/slideLayout" Target="../slideLayouts/slideLayout95.xml"/><Relationship Id="rId3" Type="http://schemas.openxmlformats.org/officeDocument/2006/relationships/slideLayout" Target="../slideLayouts/slideLayout72.xml"/><Relationship Id="rId21" Type="http://schemas.openxmlformats.org/officeDocument/2006/relationships/slideLayout" Target="../slideLayouts/slideLayout90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6.xml"/><Relationship Id="rId25" Type="http://schemas.openxmlformats.org/officeDocument/2006/relationships/slideLayout" Target="../slideLayouts/slideLayout94.xml"/><Relationship Id="rId2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85.xml"/><Relationship Id="rId20" Type="http://schemas.openxmlformats.org/officeDocument/2006/relationships/slideLayout" Target="../slideLayouts/slideLayout89.xml"/><Relationship Id="rId29" Type="http://schemas.openxmlformats.org/officeDocument/2006/relationships/slideLayout" Target="../slideLayouts/slideLayout98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24" Type="http://schemas.openxmlformats.org/officeDocument/2006/relationships/slideLayout" Target="../slideLayouts/slideLayout93.xml"/><Relationship Id="rId5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4.xml"/><Relationship Id="rId23" Type="http://schemas.openxmlformats.org/officeDocument/2006/relationships/slideLayout" Target="../slideLayouts/slideLayout92.xml"/><Relationship Id="rId28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79.xml"/><Relationship Id="rId19" Type="http://schemas.openxmlformats.org/officeDocument/2006/relationships/slideLayout" Target="../slideLayouts/slideLayout88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Relationship Id="rId22" Type="http://schemas.openxmlformats.org/officeDocument/2006/relationships/slideLayout" Target="../slideLayouts/slideLayout91.xml"/><Relationship Id="rId27" Type="http://schemas.openxmlformats.org/officeDocument/2006/relationships/slideLayout" Target="../slideLayouts/slideLayout96.xml"/><Relationship Id="rId30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44" y="1495221"/>
            <a:ext cx="11960872" cy="493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8167" y="6522143"/>
            <a:ext cx="693023" cy="268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164182" y="6656478"/>
            <a:ext cx="15704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/>
              <a:t>University of </a:t>
            </a:r>
            <a:r>
              <a:rPr lang="en-US" sz="800">
                <a:solidFill>
                  <a:srgbClr val="C00000"/>
                </a:solidFill>
              </a:rPr>
              <a:t>Wisconsin</a:t>
            </a:r>
            <a:r>
              <a:rPr lang="en-US" sz="800"/>
              <a:t>-Madison</a:t>
            </a:r>
          </a:p>
        </p:txBody>
      </p:sp>
    </p:spTree>
    <p:extLst>
      <p:ext uri="{BB962C8B-B14F-4D97-AF65-F5344CB8AC3E}">
        <p14:creationId xmlns:p14="http://schemas.microsoft.com/office/powerpoint/2010/main" val="386359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81" r:id="rId3"/>
    <p:sldLayoutId id="2147483688" r:id="rId4"/>
    <p:sldLayoutId id="2147483689" r:id="rId5"/>
    <p:sldLayoutId id="2147483679" r:id="rId6"/>
    <p:sldLayoutId id="2147483680" r:id="rId7"/>
    <p:sldLayoutId id="2147483668" r:id="rId8"/>
    <p:sldLayoutId id="2147483669" r:id="rId9"/>
    <p:sldLayoutId id="2147483685" r:id="rId10"/>
    <p:sldLayoutId id="2147483683" r:id="rId11"/>
    <p:sldLayoutId id="2147483686" r:id="rId12"/>
    <p:sldLayoutId id="2147483684" r:id="rId13"/>
    <p:sldLayoutId id="2147483682" r:id="rId14"/>
    <p:sldLayoutId id="2147483690" r:id="rId15"/>
    <p:sldLayoutId id="2147483691" r:id="rId16"/>
    <p:sldLayoutId id="2147483670" r:id="rId17"/>
    <p:sldLayoutId id="2147483671" r:id="rId18"/>
    <p:sldLayoutId id="2147483687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740" r:id="rId25"/>
    <p:sldLayoutId id="2147483741" r:id="rId26"/>
    <p:sldLayoutId id="2147483742" r:id="rId27"/>
    <p:sldLayoutId id="2147483743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5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44" y="1495221"/>
            <a:ext cx="11960872" cy="493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8167" y="6522143"/>
            <a:ext cx="693023" cy="268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164182" y="6656478"/>
            <a:ext cx="15704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University of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Wisconsin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-Madison</a:t>
            </a:r>
          </a:p>
        </p:txBody>
      </p:sp>
    </p:spTree>
    <p:extLst>
      <p:ext uri="{BB962C8B-B14F-4D97-AF65-F5344CB8AC3E}">
        <p14:creationId xmlns:p14="http://schemas.microsoft.com/office/powerpoint/2010/main" val="100777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  <p:sldLayoutId id="2147483763" r:id="rId19"/>
    <p:sldLayoutId id="2147483764" r:id="rId20"/>
    <p:sldLayoutId id="2147483765" r:id="rId21"/>
    <p:sldLayoutId id="2147483766" r:id="rId22"/>
    <p:sldLayoutId id="2147483767" r:id="rId23"/>
    <p:sldLayoutId id="2147483768" r:id="rId24"/>
    <p:sldLayoutId id="2147483769" r:id="rId25"/>
    <p:sldLayoutId id="2147483770" r:id="rId26"/>
    <p:sldLayoutId id="2147483771" r:id="rId27"/>
    <p:sldLayoutId id="2147483772" r:id="rId28"/>
    <p:sldLayoutId id="2147483773" r:id="rId29"/>
    <p:sldLayoutId id="2147483774" r:id="rId3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44" y="1495221"/>
            <a:ext cx="11960872" cy="493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8167" y="6522143"/>
            <a:ext cx="693023" cy="268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2203D-769A-4D5A-AE4C-EA73FDE6A1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164182" y="6656478"/>
            <a:ext cx="15704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University of </a:t>
            </a:r>
            <a:r>
              <a:rPr lang="en-US" sz="800" dirty="0">
                <a:solidFill>
                  <a:srgbClr val="C00000"/>
                </a:solidFill>
              </a:rPr>
              <a:t>Wisconsin</a:t>
            </a:r>
            <a:r>
              <a:rPr lang="en-US" sz="800" dirty="0"/>
              <a:t>-Madison</a:t>
            </a:r>
          </a:p>
        </p:txBody>
      </p:sp>
    </p:spTree>
    <p:extLst>
      <p:ext uri="{BB962C8B-B14F-4D97-AF65-F5344CB8AC3E}">
        <p14:creationId xmlns:p14="http://schemas.microsoft.com/office/powerpoint/2010/main" val="98822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  <p:sldLayoutId id="2147483793" r:id="rId18"/>
    <p:sldLayoutId id="2147483794" r:id="rId19"/>
    <p:sldLayoutId id="2147483795" r:id="rId20"/>
    <p:sldLayoutId id="2147483796" r:id="rId21"/>
    <p:sldLayoutId id="2147483797" r:id="rId22"/>
    <p:sldLayoutId id="2147483798" r:id="rId23"/>
    <p:sldLayoutId id="2147483799" r:id="rId24"/>
    <p:sldLayoutId id="2147483800" r:id="rId25"/>
    <p:sldLayoutId id="2147483801" r:id="rId26"/>
    <p:sldLayoutId id="2147483802" r:id="rId27"/>
    <p:sldLayoutId id="2147483803" r:id="rId28"/>
    <p:sldLayoutId id="2147483804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mp.org/wp-content/uploads/ntu-vanderpas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mp.org/wp-content/uploads/ntu-vanderpas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wmadison.box.com/s/oboe3t95di8rne0g002ydj8tpd0pwwkt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5.xml"/><Relationship Id="rId4" Type="http://schemas.openxmlformats.org/officeDocument/2006/relationships/image" Target="../media/image1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6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ME759</a:t>
            </a:r>
            <a:br>
              <a:rPr lang="en-US" dirty="0"/>
            </a:br>
            <a:r>
              <a:rPr lang="en-US" sz="2400" dirty="0"/>
              <a:t>High Performance Computing for Applications in Engineering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[Spring 2021]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Lecture 21</a:t>
            </a:r>
          </a:p>
          <a:p>
            <a:r>
              <a:rPr lang="en-US"/>
              <a:t>03/12/2021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581001"/>
            <a:ext cx="8611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600" dirty="0">
                <a:latin typeface="Tahoma" pitchFamily="34" charset="0"/>
              </a:rPr>
              <a:t>Dan Negrut, 2021</a:t>
            </a:r>
            <a:br>
              <a:rPr lang="en-US" sz="600" dirty="0">
                <a:latin typeface="Tahoma" pitchFamily="34" charset="0"/>
              </a:rPr>
            </a:br>
            <a:r>
              <a:rPr lang="en-US" sz="600" dirty="0">
                <a:latin typeface="Tahoma" pitchFamily="34" charset="0"/>
              </a:rPr>
              <a:t>ME759 UW-Madison</a:t>
            </a:r>
          </a:p>
        </p:txBody>
      </p:sp>
    </p:spTree>
    <p:extLst>
      <p:ext uri="{BB962C8B-B14F-4D97-AF65-F5344CB8AC3E}">
        <p14:creationId xmlns:p14="http://schemas.microsoft.com/office/powerpoint/2010/main" val="336034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OpenMP Tasks – Motivation [1/3]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23333" y="1932216"/>
            <a:ext cx="11328400" cy="4495800"/>
          </a:xfrm>
        </p:spPr>
        <p:txBody>
          <a:bodyPr/>
          <a:lstStyle/>
          <a:p>
            <a:r>
              <a:rPr lang="en-US" dirty="0"/>
              <a:t>Parallelization of a dynamic list traversal: couldn’t be done in OpenMP for a long time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OpenMP</a:t>
            </a:r>
            <a:r>
              <a:rPr lang="en-US" dirty="0"/>
              <a:t> was initially “somewhat tailored for large array-based applications.”</a:t>
            </a:r>
          </a:p>
          <a:p>
            <a:pPr marL="0" indent="0" algn="r">
              <a:buNone/>
            </a:pPr>
            <a:r>
              <a:rPr lang="en-US" sz="1600" dirty="0" err="1"/>
              <a:t>OpenMP</a:t>
            </a:r>
            <a:r>
              <a:rPr lang="en-US" sz="1600" dirty="0"/>
              <a:t> Application Program Interface, version 2.5 – </a:t>
            </a:r>
            <a:r>
              <a:rPr lang="en-US" sz="1600" dirty="0" err="1"/>
              <a:t>OpenMP</a:t>
            </a:r>
            <a:r>
              <a:rPr lang="en-US" sz="1600" dirty="0"/>
              <a:t> ARB, May 2005</a:t>
            </a:r>
          </a:p>
        </p:txBody>
      </p:sp>
      <p:sp>
        <p:nvSpPr>
          <p:cNvPr id="6" name="Rectangle 5"/>
          <p:cNvSpPr/>
          <p:nvPr/>
        </p:nvSpPr>
        <p:spPr>
          <a:xfrm>
            <a:off x="3325583" y="2706689"/>
            <a:ext cx="487680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2"/>
            <a:r>
              <a:rPr lang="en-US" dirty="0">
                <a:latin typeface="Consolas" pitchFamily="49" charset="0"/>
                <a:cs typeface="Consolas" pitchFamily="49" charset="0"/>
              </a:rPr>
              <a:t>p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(p) {</a:t>
            </a:r>
          </a:p>
          <a:p>
            <a:pPr lvl="2"/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process(p);</a:t>
            </a:r>
          </a:p>
          <a:p>
            <a:pPr lvl="2"/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p = next(p);</a:t>
            </a:r>
          </a:p>
          <a:p>
            <a:pPr lvl="2"/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" y="6552576"/>
            <a:ext cx="2667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[IEEE TPDS 20(3), pp. 404-418, 2009]→</a:t>
            </a:r>
          </a:p>
        </p:txBody>
      </p:sp>
    </p:spTree>
    <p:extLst>
      <p:ext uri="{BB962C8B-B14F-4D97-AF65-F5344CB8AC3E}">
        <p14:creationId xmlns:p14="http://schemas.microsoft.com/office/powerpoint/2010/main" val="3583804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OpenMP Tasks – Motivation [2/3]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05856" y="1379538"/>
            <a:ext cx="8229600" cy="4411662"/>
          </a:xfrm>
        </p:spPr>
        <p:txBody>
          <a:bodyPr/>
          <a:lstStyle/>
          <a:p>
            <a:r>
              <a:rPr lang="en-US" dirty="0"/>
              <a:t>Store pointers to list elements in an array called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arr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Overhead</a:t>
            </a:r>
            <a:r>
              <a:rPr lang="en-US" dirty="0"/>
              <a:t> of array construction (not easy to parallelize)</a:t>
            </a:r>
          </a:p>
        </p:txBody>
      </p:sp>
      <p:sp>
        <p:nvSpPr>
          <p:cNvPr id="6" name="Rectangle 5"/>
          <p:cNvSpPr/>
          <p:nvPr/>
        </p:nvSpPr>
        <p:spPr>
          <a:xfrm>
            <a:off x="3401786" y="1963708"/>
            <a:ext cx="4876800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p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count = 0;</a:t>
            </a: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(p !=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listend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) {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[count++] = p;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p = next(p);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#pragma </a:t>
            </a:r>
            <a:r>
              <a:rPr lang="en-US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parallel for</a:t>
            </a: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0;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 count;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process(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[i]);</a:t>
            </a:r>
          </a:p>
        </p:txBody>
      </p:sp>
      <p:sp>
        <p:nvSpPr>
          <p:cNvPr id="8" name="Rectangle 7"/>
          <p:cNvSpPr/>
          <p:nvPr/>
        </p:nvSpPr>
        <p:spPr>
          <a:xfrm>
            <a:off x="1600200" y="6520190"/>
            <a:ext cx="2667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[IEEE TPDS 20(3), pp. 404-418, 2009]→</a:t>
            </a:r>
          </a:p>
        </p:txBody>
      </p:sp>
    </p:spTree>
    <p:extLst>
      <p:ext uri="{BB962C8B-B14F-4D97-AF65-F5344CB8AC3E}">
        <p14:creationId xmlns:p14="http://schemas.microsoft.com/office/powerpoint/2010/main" val="3671222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OpenMP Tasks – Motivation [3/3]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1" y="1371600"/>
            <a:ext cx="11726333" cy="5181600"/>
          </a:xfrm>
        </p:spPr>
        <p:txBody>
          <a:bodyPr/>
          <a:lstStyle/>
          <a:p>
            <a:r>
              <a:rPr lang="en-US" sz="2000" dirty="0"/>
              <a:t>Use 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</a:t>
            </a:r>
            <a:r>
              <a:rPr lang="en-US" sz="2000" b="1" dirty="0"/>
              <a:t> 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nowait</a:t>
            </a:r>
            <a:r>
              <a:rPr lang="en-US" sz="2000" b="1" dirty="0"/>
              <a:t> </a:t>
            </a:r>
            <a:r>
              <a:rPr lang="en-US" sz="2000" dirty="0"/>
              <a:t>inside a 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</a:t>
            </a:r>
            <a:r>
              <a:rPr lang="en-US" sz="2000" dirty="0"/>
              <a:t> region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lvl="2"/>
            <a:endParaRPr lang="en-US" sz="1500" dirty="0"/>
          </a:p>
          <a:p>
            <a:r>
              <a:rPr lang="en-US" sz="2000" dirty="0"/>
              <a:t>Why we shouldn’t settle for this:</a:t>
            </a:r>
          </a:p>
          <a:p>
            <a:pPr lvl="1"/>
            <a:r>
              <a:rPr lang="en-US" sz="1800" dirty="0"/>
              <a:t>Relatively</a:t>
            </a:r>
            <a:r>
              <a:rPr lang="en-US" sz="1800" dirty="0">
                <a:solidFill>
                  <a:srgbClr val="C00000"/>
                </a:solidFill>
              </a:rPr>
              <a:t> high cost </a:t>
            </a:r>
            <a:r>
              <a:rPr lang="en-US" sz="1800" dirty="0"/>
              <a:t>of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single</a:t>
            </a:r>
            <a:r>
              <a:rPr lang="en-US" sz="1800" dirty="0"/>
              <a:t> construct</a:t>
            </a:r>
          </a:p>
          <a:p>
            <a:pPr lvl="1"/>
            <a:r>
              <a:rPr lang="en-US" sz="1800" dirty="0"/>
              <a:t>Each thread needs to traverse the </a:t>
            </a:r>
            <a:r>
              <a:rPr lang="en-US" sz="1800" dirty="0">
                <a:solidFill>
                  <a:srgbClr val="C00000"/>
                </a:solidFill>
              </a:rPr>
              <a:t>entire list </a:t>
            </a:r>
            <a:r>
              <a:rPr lang="en-US" sz="1800" dirty="0"/>
              <a:t>and determine if another thread has already processed that element</a:t>
            </a:r>
          </a:p>
          <a:p>
            <a:pPr lvl="2"/>
            <a:r>
              <a:rPr lang="en-US" sz="1500" dirty="0"/>
              <a:t>Ensuring that no other thread has processed a list element is not trivial at all</a:t>
            </a:r>
          </a:p>
          <a:p>
            <a:pPr lvl="3"/>
            <a:r>
              <a:rPr lang="en-US" sz="1200" dirty="0"/>
              <a:t>The code ensuring this is not shown here and would have to be inside the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process(p)</a:t>
            </a:r>
            <a:r>
              <a:rPr lang="en-US" sz="1200" dirty="0"/>
              <a:t> function call</a:t>
            </a:r>
          </a:p>
        </p:txBody>
      </p:sp>
      <p:sp>
        <p:nvSpPr>
          <p:cNvPr id="6" name="Rectangle 5"/>
          <p:cNvSpPr/>
          <p:nvPr/>
        </p:nvSpPr>
        <p:spPr>
          <a:xfrm>
            <a:off x="3532414" y="1839134"/>
            <a:ext cx="487680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#pragma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omp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parallel private(p)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p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(p !=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listend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#pragma </a:t>
            </a:r>
            <a:r>
              <a:rPr lang="en-US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single </a:t>
            </a:r>
            <a:r>
              <a:rPr lang="en-US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nowait</a:t>
            </a:r>
            <a:endParaRPr lang="en-US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process(p);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p = next(p);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96390"/>
            <a:ext cx="2667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[IEEE TPDS 20(3), pp. 404-418, 2009]→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BE5105-69CF-4E08-9D1E-E892E4F6A322}"/>
              </a:ext>
            </a:extLst>
          </p:cNvPr>
          <p:cNvSpPr/>
          <p:nvPr/>
        </p:nvSpPr>
        <p:spPr>
          <a:xfrm>
            <a:off x="8469243" y="3842658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12919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One-Slide Side-Trip: When Compiler Doesn’t Speak OpenMP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Imagine your compiler doesn’t speak OpenMP </a:t>
            </a:r>
          </a:p>
          <a:p>
            <a:pPr lvl="1"/>
            <a:r>
              <a:rPr lang="en-US" sz="1800" dirty="0"/>
              <a:t>Previous piece of code: is like ignoring all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lang="en-US" sz="1800" dirty="0"/>
              <a:t>s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Ignoring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lang="en-US" sz="2000" dirty="0"/>
              <a:t>s: You’d get your sequential implementation that you used to have before you decorated the code w/ OpenMP directives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3500966" y="2386442"/>
            <a:ext cx="487680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#pragma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omp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parallel private(p)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p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(p !=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listend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#pragma </a:t>
            </a:r>
            <a:r>
              <a:rPr lang="en-US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single </a:t>
            </a:r>
            <a:r>
              <a:rPr lang="en-US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nowait</a:t>
            </a:r>
            <a:endParaRPr lang="en-US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process(p);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p = next(p);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345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task</a:t>
            </a:r>
            <a:r>
              <a:rPr lang="en-US" dirty="0"/>
              <a:t> Concept in OpenMP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3429001" y="1514719"/>
            <a:ext cx="3884563" cy="4766590"/>
            <a:chOff x="688921" y="1454944"/>
            <a:chExt cx="3884563" cy="4766590"/>
          </a:xfrm>
        </p:grpSpPr>
        <p:sp>
          <p:nvSpPr>
            <p:cNvPr id="7" name="Oval 6"/>
            <p:cNvSpPr/>
            <p:nvPr/>
          </p:nvSpPr>
          <p:spPr>
            <a:xfrm>
              <a:off x="2075291" y="1454944"/>
              <a:ext cx="508065" cy="508065"/>
            </a:xfrm>
            <a:prstGeom prst="ellipse">
              <a:avLst/>
            </a:prstGeom>
            <a:solidFill>
              <a:srgbClr val="FFE0C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thread</a:t>
              </a:r>
            </a:p>
          </p:txBody>
        </p:sp>
        <p:sp>
          <p:nvSpPr>
            <p:cNvPr id="45" name="Cloud 44"/>
            <p:cNvSpPr/>
            <p:nvPr/>
          </p:nvSpPr>
          <p:spPr>
            <a:xfrm>
              <a:off x="1199668" y="2738439"/>
              <a:ext cx="2371682" cy="1452561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olded Corner 50"/>
            <p:cNvSpPr/>
            <p:nvPr/>
          </p:nvSpPr>
          <p:spPr>
            <a:xfrm>
              <a:off x="1600200" y="3216275"/>
              <a:ext cx="221156" cy="247890"/>
            </a:xfrm>
            <a:prstGeom prst="foldedCorner">
              <a:avLst/>
            </a:prstGeom>
            <a:solidFill>
              <a:srgbClr val="99CC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olded Corner 53"/>
            <p:cNvSpPr/>
            <p:nvPr/>
          </p:nvSpPr>
          <p:spPr>
            <a:xfrm>
              <a:off x="2048368" y="3026329"/>
              <a:ext cx="221156" cy="247890"/>
            </a:xfrm>
            <a:prstGeom prst="foldedCorner">
              <a:avLst/>
            </a:prstGeom>
            <a:solidFill>
              <a:srgbClr val="99CC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olded Corner 54"/>
            <p:cNvSpPr/>
            <p:nvPr/>
          </p:nvSpPr>
          <p:spPr>
            <a:xfrm>
              <a:off x="2899214" y="3026329"/>
              <a:ext cx="221156" cy="247890"/>
            </a:xfrm>
            <a:prstGeom prst="foldedCorner">
              <a:avLst/>
            </a:prstGeom>
            <a:solidFill>
              <a:srgbClr val="99CC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olded Corner 55"/>
            <p:cNvSpPr/>
            <p:nvPr/>
          </p:nvSpPr>
          <p:spPr>
            <a:xfrm>
              <a:off x="2527793" y="3403841"/>
              <a:ext cx="221156" cy="247890"/>
            </a:xfrm>
            <a:prstGeom prst="foldedCorner">
              <a:avLst/>
            </a:prstGeom>
            <a:solidFill>
              <a:srgbClr val="99CC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olded Corner 56"/>
            <p:cNvSpPr/>
            <p:nvPr/>
          </p:nvSpPr>
          <p:spPr>
            <a:xfrm>
              <a:off x="2052067" y="3600210"/>
              <a:ext cx="221156" cy="247890"/>
            </a:xfrm>
            <a:prstGeom prst="foldedCorner">
              <a:avLst/>
            </a:prstGeom>
            <a:solidFill>
              <a:srgbClr val="99CC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Up Arrow 57"/>
            <p:cNvSpPr/>
            <p:nvPr/>
          </p:nvSpPr>
          <p:spPr>
            <a:xfrm rot="10800000">
              <a:off x="2182265" y="2071688"/>
              <a:ext cx="294115" cy="628650"/>
            </a:xfrm>
            <a:prstGeom prst="upArrow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688921" y="4662914"/>
              <a:ext cx="3393945" cy="894924"/>
              <a:chOff x="688921" y="4662914"/>
              <a:chExt cx="3393945" cy="894924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88921" y="5049773"/>
                <a:ext cx="508065" cy="508065"/>
              </a:xfrm>
              <a:prstGeom prst="ellipse">
                <a:avLst/>
              </a:prstGeom>
              <a:solidFill>
                <a:srgbClr val="FFE0C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thread</a:t>
                </a: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650881" y="5049772"/>
                <a:ext cx="508065" cy="508065"/>
              </a:xfrm>
              <a:prstGeom prst="ellipse">
                <a:avLst/>
              </a:prstGeom>
              <a:solidFill>
                <a:srgbClr val="FFE0C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thread</a:t>
                </a: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574801" y="5049770"/>
                <a:ext cx="508065" cy="508065"/>
              </a:xfrm>
              <a:prstGeom prst="ellipse">
                <a:avLst/>
              </a:prstGeom>
              <a:solidFill>
                <a:srgbClr val="FFE0C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thread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466764" y="4662914"/>
                <a:ext cx="6030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latin typeface="+mj-lt"/>
                  </a:rPr>
                  <a:t>…</a:t>
                </a:r>
              </a:p>
            </p:txBody>
          </p:sp>
        </p:grpSp>
        <p:sp>
          <p:nvSpPr>
            <p:cNvPr id="65" name="Up-Down Arrow 64"/>
            <p:cNvSpPr/>
            <p:nvPr/>
          </p:nvSpPr>
          <p:spPr>
            <a:xfrm rot="2289593">
              <a:off x="1165971" y="4318144"/>
              <a:ext cx="273707" cy="602458"/>
            </a:xfrm>
            <a:prstGeom prst="upDownArrow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Up-Down Arrow 65"/>
            <p:cNvSpPr/>
            <p:nvPr/>
          </p:nvSpPr>
          <p:spPr>
            <a:xfrm rot="878003">
              <a:off x="1919305" y="4339170"/>
              <a:ext cx="273707" cy="602458"/>
            </a:xfrm>
            <a:prstGeom prst="upDownArrow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Up-Down Arrow 66"/>
            <p:cNvSpPr/>
            <p:nvPr/>
          </p:nvSpPr>
          <p:spPr>
            <a:xfrm rot="19267178">
              <a:off x="3358730" y="4319156"/>
              <a:ext cx="273707" cy="602458"/>
            </a:xfrm>
            <a:prstGeom prst="upDownArrow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 Box 16"/>
            <p:cNvSpPr txBox="1">
              <a:spLocks noChangeArrowheads="1"/>
            </p:cNvSpPr>
            <p:nvPr/>
          </p:nvSpPr>
          <p:spPr bwMode="auto">
            <a:xfrm>
              <a:off x="2569216" y="1582541"/>
              <a:ext cx="200426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Arial" panose="020B0604020202020204" pitchFamily="34" charset="0"/>
                </a:rPr>
                <a:t>Task generator</a:t>
              </a:r>
            </a:p>
          </p:txBody>
        </p:sp>
        <p:sp>
          <p:nvSpPr>
            <p:cNvPr id="69" name="Text Box 16"/>
            <p:cNvSpPr txBox="1">
              <a:spLocks noChangeArrowheads="1"/>
            </p:cNvSpPr>
            <p:nvPr/>
          </p:nvSpPr>
          <p:spPr bwMode="auto">
            <a:xfrm>
              <a:off x="1978775" y="5821424"/>
              <a:ext cx="228319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Arial" panose="020B0604020202020204" pitchFamily="34" charset="0"/>
                </a:rPr>
                <a:t>Task “executors”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081173" y="1295400"/>
            <a:ext cx="1880644" cy="546970"/>
            <a:chOff x="4091125" y="1424751"/>
            <a:chExt cx="1880644" cy="546970"/>
          </a:xfrm>
        </p:grpSpPr>
        <p:sp>
          <p:nvSpPr>
            <p:cNvPr id="70" name="Text Box 16"/>
            <p:cNvSpPr txBox="1">
              <a:spLocks noChangeArrowheads="1"/>
            </p:cNvSpPr>
            <p:nvPr/>
          </p:nvSpPr>
          <p:spPr bwMode="auto">
            <a:xfrm>
              <a:off x="4091125" y="1424751"/>
              <a:ext cx="188064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Happens fast!</a:t>
              </a:r>
            </a:p>
          </p:txBody>
        </p:sp>
        <p:cxnSp>
          <p:nvCxnSpPr>
            <p:cNvPr id="72" name="Curved Connector 71"/>
            <p:cNvCxnSpPr>
              <a:stCxn id="70" idx="2"/>
              <a:endCxn id="68" idx="3"/>
            </p:cNvCxnSpPr>
            <p:nvPr/>
          </p:nvCxnSpPr>
          <p:spPr>
            <a:xfrm rot="5400000">
              <a:off x="4565951" y="1506225"/>
              <a:ext cx="146860" cy="784132"/>
            </a:xfrm>
            <a:prstGeom prst="curvedConnector2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Folded Corner 45"/>
          <p:cNvSpPr/>
          <p:nvPr/>
        </p:nvSpPr>
        <p:spPr>
          <a:xfrm>
            <a:off x="5267872" y="2459937"/>
            <a:ext cx="221156" cy="247890"/>
          </a:xfrm>
          <a:prstGeom prst="foldedCorner">
            <a:avLst/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6581001"/>
            <a:ext cx="16522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</a:t>
            </a:r>
            <a:r>
              <a:rPr lang="en-US" sz="1200" dirty="0">
                <a:hlinkClick r:id="rId3"/>
              </a:rPr>
              <a:t>Ruud van der Pas</a:t>
            </a:r>
            <a:r>
              <a:rPr lang="en-US" sz="1200" dirty="0"/>
              <a:t>]→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1A2AB3A1-1991-42EF-9AF1-5933FA2E9EBF}"/>
              </a:ext>
            </a:extLst>
          </p:cNvPr>
          <p:cNvSpPr/>
          <p:nvPr/>
        </p:nvSpPr>
        <p:spPr>
          <a:xfrm rot="5400000">
            <a:off x="4963408" y="3950288"/>
            <a:ext cx="400110" cy="3585016"/>
          </a:xfrm>
          <a:prstGeom prst="rightBrace">
            <a:avLst>
              <a:gd name="adj1" fmla="val 27922"/>
              <a:gd name="adj2" fmla="val 50000"/>
            </a:avLst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Tasks: Who Does What and When?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1600" dirty="0"/>
          </a:p>
          <a:p>
            <a:endParaRPr lang="en-US" sz="2000" dirty="0"/>
          </a:p>
          <a:p>
            <a:r>
              <a:rPr lang="en-US" sz="2000" dirty="0"/>
              <a:t>The developer (you, that is), does this:</a:t>
            </a:r>
          </a:p>
          <a:p>
            <a:pPr lvl="1"/>
            <a:r>
              <a:rPr lang="en-US" sz="1800" dirty="0"/>
              <a:t>Uses a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lang="en-US" sz="1800" dirty="0"/>
              <a:t> to specify where &amp; what the tasks are</a:t>
            </a:r>
          </a:p>
          <a:p>
            <a:pPr lvl="1"/>
            <a:r>
              <a:rPr lang="en-US" sz="1800" dirty="0"/>
              <a:t>Ensures that there are </a:t>
            </a:r>
            <a:r>
              <a:rPr lang="en-US" sz="1800" dirty="0">
                <a:solidFill>
                  <a:srgbClr val="C00000"/>
                </a:solidFill>
              </a:rPr>
              <a:t>no dependencies </a:t>
            </a:r>
            <a:r>
              <a:rPr lang="en-US" sz="1800" dirty="0"/>
              <a:t>(that is, tasks can be executed independently)</a:t>
            </a:r>
            <a:br>
              <a:rPr lang="en-US" sz="1800" dirty="0"/>
            </a:b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/>
              <a:t>The OpenMP runtime system does this:</a:t>
            </a:r>
          </a:p>
          <a:p>
            <a:pPr lvl="1"/>
            <a:r>
              <a:rPr lang="en-US" sz="1800" dirty="0"/>
              <a:t>Generates a new task whenever a thread encounters a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1800" dirty="0"/>
              <a:t> construct</a:t>
            </a:r>
          </a:p>
          <a:p>
            <a:pPr lvl="1"/>
            <a:r>
              <a:rPr lang="en-US" sz="1800" dirty="0"/>
              <a:t>Decide the moment of execution (can be immediate or delayed)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0" y="6581001"/>
            <a:ext cx="16522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</a:t>
            </a:r>
            <a:r>
              <a:rPr lang="en-US" sz="1200" dirty="0">
                <a:hlinkClick r:id="rId3"/>
              </a:rPr>
              <a:t>Ruud van der Pas</a:t>
            </a:r>
            <a:r>
              <a:rPr lang="en-US" sz="1200" dirty="0"/>
              <a:t>]→</a:t>
            </a:r>
          </a:p>
        </p:txBody>
      </p:sp>
    </p:spTree>
    <p:extLst>
      <p:ext uri="{BB962C8B-B14F-4D97-AF65-F5344CB8AC3E}">
        <p14:creationId xmlns:p14="http://schemas.microsoft.com/office/powerpoint/2010/main" val="703442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Tasks? How Do They Work?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0087" y="1356255"/>
            <a:ext cx="6047846" cy="5078412"/>
          </a:xfrm>
        </p:spPr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Tasks are independent units of work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One or more threads assigned to generate tasks</a:t>
            </a:r>
          </a:p>
          <a:p>
            <a:pPr lvl="1"/>
            <a:endParaRPr lang="en-US" sz="1600" dirty="0"/>
          </a:p>
          <a:p>
            <a:r>
              <a:rPr lang="en-US" sz="1800" dirty="0"/>
              <a:t>The OpenMP threads pick up &amp; execute the “posted” tasks</a:t>
            </a:r>
          </a:p>
          <a:p>
            <a:pPr lvl="1"/>
            <a:endParaRPr lang="en-US" sz="1600" dirty="0"/>
          </a:p>
          <a:p>
            <a:r>
              <a:rPr lang="en-US" sz="1800" dirty="0"/>
              <a:t>Tasks might be executed immediately or might be deferred</a:t>
            </a:r>
          </a:p>
          <a:p>
            <a:pPr lvl="1"/>
            <a:r>
              <a:rPr lang="en-US" sz="1600" dirty="0"/>
              <a:t>The OS &amp; runtime decide which of the above</a:t>
            </a:r>
          </a:p>
          <a:p>
            <a:pPr lvl="2"/>
            <a:r>
              <a:rPr lang="en-US" sz="1400" dirty="0"/>
              <a:t>Decision transparent to the user</a:t>
            </a:r>
          </a:p>
          <a:p>
            <a:endParaRPr lang="en-US" sz="1800" dirty="0"/>
          </a:p>
        </p:txBody>
      </p:sp>
      <p:grpSp>
        <p:nvGrpSpPr>
          <p:cNvPr id="6" name="Group 5"/>
          <p:cNvGrpSpPr/>
          <p:nvPr/>
        </p:nvGrpSpPr>
        <p:grpSpPr>
          <a:xfrm>
            <a:off x="7648575" y="1752601"/>
            <a:ext cx="2902958" cy="4038303"/>
            <a:chOff x="6124575" y="1752600"/>
            <a:chExt cx="2902958" cy="4038303"/>
          </a:xfrm>
        </p:grpSpPr>
        <p:sp>
          <p:nvSpPr>
            <p:cNvPr id="555024" name="Text Box 16"/>
            <p:cNvSpPr txBox="1">
              <a:spLocks noChangeArrowheads="1"/>
            </p:cNvSpPr>
            <p:nvPr/>
          </p:nvSpPr>
          <p:spPr bwMode="auto">
            <a:xfrm>
              <a:off x="6124575" y="5329238"/>
              <a:ext cx="10144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latin typeface="Arial" panose="020B0604020202020204" pitchFamily="34" charset="0"/>
                </a:rPr>
                <a:t>Serial</a:t>
              </a:r>
            </a:p>
          </p:txBody>
        </p:sp>
        <p:sp>
          <p:nvSpPr>
            <p:cNvPr id="555012" name="Rectangle 4"/>
            <p:cNvSpPr>
              <a:spLocks noChangeArrowheads="1"/>
            </p:cNvSpPr>
            <p:nvPr/>
          </p:nvSpPr>
          <p:spPr bwMode="auto">
            <a:xfrm>
              <a:off x="6492875" y="2030413"/>
              <a:ext cx="228600" cy="990600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55013" name="Rectangle 5"/>
            <p:cNvSpPr>
              <a:spLocks noChangeArrowheads="1"/>
            </p:cNvSpPr>
            <p:nvPr/>
          </p:nvSpPr>
          <p:spPr bwMode="auto">
            <a:xfrm>
              <a:off x="6492875" y="3021013"/>
              <a:ext cx="228600" cy="7620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55014" name="Rectangle 6"/>
            <p:cNvSpPr>
              <a:spLocks noChangeArrowheads="1"/>
            </p:cNvSpPr>
            <p:nvPr/>
          </p:nvSpPr>
          <p:spPr bwMode="auto">
            <a:xfrm>
              <a:off x="6492875" y="3783013"/>
              <a:ext cx="228600" cy="12954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55015" name="Line 7"/>
            <p:cNvSpPr>
              <a:spLocks noChangeShapeType="1"/>
            </p:cNvSpPr>
            <p:nvPr/>
          </p:nvSpPr>
          <p:spPr bwMode="auto">
            <a:xfrm flipH="1">
              <a:off x="6473825" y="1752600"/>
              <a:ext cx="25389" cy="36306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55016" name="Rectangle 8"/>
            <p:cNvSpPr>
              <a:spLocks noChangeArrowheads="1"/>
            </p:cNvSpPr>
            <p:nvPr/>
          </p:nvSpPr>
          <p:spPr bwMode="auto">
            <a:xfrm>
              <a:off x="8074025" y="2030413"/>
              <a:ext cx="228600" cy="990600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55017" name="Rectangle 9"/>
            <p:cNvSpPr>
              <a:spLocks noChangeArrowheads="1"/>
            </p:cNvSpPr>
            <p:nvPr/>
          </p:nvSpPr>
          <p:spPr bwMode="auto">
            <a:xfrm>
              <a:off x="8302625" y="2606675"/>
              <a:ext cx="228600" cy="7620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55018" name="Line 10"/>
            <p:cNvSpPr>
              <a:spLocks noChangeShapeType="1"/>
            </p:cNvSpPr>
            <p:nvPr/>
          </p:nvSpPr>
          <p:spPr bwMode="auto">
            <a:xfrm>
              <a:off x="8056563" y="1754188"/>
              <a:ext cx="17462" cy="36290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55019" name="Line 11"/>
            <p:cNvSpPr>
              <a:spLocks noChangeShapeType="1"/>
            </p:cNvSpPr>
            <p:nvPr/>
          </p:nvSpPr>
          <p:spPr bwMode="auto">
            <a:xfrm>
              <a:off x="8302625" y="2030413"/>
              <a:ext cx="0" cy="13430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55020" name="Line 12"/>
            <p:cNvSpPr>
              <a:spLocks noChangeShapeType="1"/>
            </p:cNvSpPr>
            <p:nvPr/>
          </p:nvSpPr>
          <p:spPr bwMode="auto">
            <a:xfrm>
              <a:off x="8531225" y="2030413"/>
              <a:ext cx="0" cy="13525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55021" name="Line 13"/>
            <p:cNvSpPr>
              <a:spLocks noChangeShapeType="1"/>
            </p:cNvSpPr>
            <p:nvPr/>
          </p:nvSpPr>
          <p:spPr bwMode="auto">
            <a:xfrm flipH="1">
              <a:off x="8075613" y="3579813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55022" name="Line 14"/>
            <p:cNvSpPr>
              <a:spLocks noChangeShapeType="1"/>
            </p:cNvSpPr>
            <p:nvPr/>
          </p:nvSpPr>
          <p:spPr bwMode="auto">
            <a:xfrm flipH="1">
              <a:off x="8074025" y="2020888"/>
              <a:ext cx="679450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55023" name="AutoShape 15"/>
            <p:cNvSpPr>
              <a:spLocks noChangeArrowheads="1"/>
            </p:cNvSpPr>
            <p:nvPr/>
          </p:nvSpPr>
          <p:spPr bwMode="auto">
            <a:xfrm>
              <a:off x="6931025" y="2335213"/>
              <a:ext cx="838200" cy="533400"/>
            </a:xfrm>
            <a:prstGeom prst="rightArrow">
              <a:avLst>
                <a:gd name="adj1" fmla="val 50000"/>
                <a:gd name="adj2" fmla="val 39286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55025" name="Text Box 17"/>
            <p:cNvSpPr txBox="1">
              <a:spLocks noChangeArrowheads="1"/>
            </p:cNvSpPr>
            <p:nvPr/>
          </p:nvSpPr>
          <p:spPr bwMode="auto">
            <a:xfrm>
              <a:off x="7992057" y="5329238"/>
              <a:ext cx="103547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latin typeface="Arial" panose="020B0604020202020204" pitchFamily="34" charset="0"/>
                </a:rPr>
                <a:t>Tasks</a:t>
              </a:r>
            </a:p>
          </p:txBody>
        </p:sp>
        <p:sp>
          <p:nvSpPr>
            <p:cNvPr id="555026" name="Line 18"/>
            <p:cNvSpPr>
              <a:spLocks noChangeShapeType="1"/>
            </p:cNvSpPr>
            <p:nvPr/>
          </p:nvSpPr>
          <p:spPr bwMode="auto">
            <a:xfrm>
              <a:off x="8759825" y="2011363"/>
              <a:ext cx="11113" cy="15716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55027" name="Rectangle 19"/>
            <p:cNvSpPr>
              <a:spLocks noChangeArrowheads="1"/>
            </p:cNvSpPr>
            <p:nvPr/>
          </p:nvSpPr>
          <p:spPr bwMode="auto">
            <a:xfrm>
              <a:off x="8532813" y="2287588"/>
              <a:ext cx="228600" cy="12954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>
              <a:off x="7350125" y="3200400"/>
              <a:ext cx="0" cy="123031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 rot="16200000">
              <a:off x="6881965" y="3552059"/>
              <a:ext cx="6495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cs typeface="Courier New" pitchFamily="49" charset="0"/>
                </a:rPr>
                <a:t>Time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100360" y="6581001"/>
            <a:ext cx="1042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[IOMPP]→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4716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makes an OpenMP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task</a:t>
            </a:r>
            <a:r>
              <a:rPr lang="en-US" dirty="0"/>
              <a:t>?</a:t>
            </a:r>
            <a:endParaRPr lang="en-US" sz="2000" dirty="0"/>
          </a:p>
        </p:txBody>
      </p:sp>
      <p:sp>
        <p:nvSpPr>
          <p:cNvPr id="555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Three concepts important in the context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/>
              <a:t>s</a:t>
            </a:r>
          </a:p>
          <a:p>
            <a:endParaRPr lang="en-US" sz="2000" dirty="0"/>
          </a:p>
          <a:p>
            <a:pPr lvl="1"/>
            <a:r>
              <a:rPr lang="en-US" sz="1800" dirty="0"/>
              <a:t>Code to execute</a:t>
            </a:r>
          </a:p>
          <a:p>
            <a:pPr lvl="2"/>
            <a:r>
              <a:rPr lang="en-US" sz="1500" dirty="0"/>
              <a:t>The literal code in your program enclosed by the task directive</a:t>
            </a:r>
            <a:endParaRPr lang="en-US" sz="7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Data environment </a:t>
            </a:r>
          </a:p>
          <a:p>
            <a:pPr lvl="2"/>
            <a:r>
              <a:rPr lang="en-US" sz="1500" dirty="0"/>
              <a:t>The shared &amp; private data manipulated by the task</a:t>
            </a:r>
          </a:p>
          <a:p>
            <a:pPr marL="457200" lvl="1" indent="0">
              <a:buNone/>
            </a:pPr>
            <a:br>
              <a:rPr lang="en-US" sz="1600" dirty="0"/>
            </a:br>
            <a:endParaRPr lang="en-US" sz="1000" dirty="0"/>
          </a:p>
          <a:p>
            <a:pPr lvl="1"/>
            <a:r>
              <a:rPr lang="en-US" sz="1800" dirty="0"/>
              <a:t>Internal control variables (ICV)</a:t>
            </a:r>
          </a:p>
          <a:p>
            <a:pPr lvl="2"/>
            <a:r>
              <a:rPr lang="en-US" sz="1500" dirty="0"/>
              <a:t>Thread scheduling and environment variables, typically associated with OpenMP</a:t>
            </a:r>
            <a:br>
              <a:rPr lang="en-US" sz="1300" dirty="0"/>
            </a:br>
            <a:endParaRPr lang="en-US" sz="17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77A74D-2620-4DA2-9C9F-59EAE2119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1653" y="1344006"/>
            <a:ext cx="2363025" cy="12010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59144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Tasks?</a:t>
            </a:r>
            <a:br>
              <a:rPr lang="en-US" dirty="0"/>
            </a:br>
            <a:r>
              <a:rPr lang="en-US" sz="2000" dirty="0"/>
              <a:t>[The specifics…]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More </a:t>
            </a:r>
            <a:r>
              <a:rPr lang="en-US" sz="2000" dirty="0">
                <a:solidFill>
                  <a:srgbClr val="C00000"/>
                </a:solidFill>
              </a:rPr>
              <a:t>formal definition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A task is a specific instance/combo of executable code along w/ its data environment and ICV</a:t>
            </a:r>
          </a:p>
          <a:p>
            <a:pPr lvl="2"/>
            <a:r>
              <a:rPr lang="en-US" sz="1500" dirty="0"/>
              <a:t>This “instance/combo” is generated when a thread encounters a </a:t>
            </a:r>
            <a:r>
              <a:rPr lang="en-US" sz="15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task</a:t>
            </a:r>
            <a:r>
              <a:rPr lang="en-US" sz="1500" dirty="0"/>
              <a:t> construct</a:t>
            </a:r>
            <a:br>
              <a:rPr lang="en-US" sz="1500" dirty="0"/>
            </a:br>
            <a:endParaRPr lang="en-US" sz="1500" dirty="0"/>
          </a:p>
          <a:p>
            <a:endParaRPr lang="en-US" sz="2000" dirty="0"/>
          </a:p>
          <a:p>
            <a:r>
              <a:rPr lang="en-US" sz="2000" dirty="0"/>
              <a:t>Three activities involved in the process: 1) packaging; 2) posting a task; and 3) execution of the tasks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800" dirty="0"/>
              <a:t>A thread packages a new instance of a task; i.e., its code &amp; data &amp; ICVs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800" dirty="0"/>
              <a:t>This “combo” is placed in a queue of “things to do” (like a bulletin board)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800" dirty="0"/>
              <a:t>Some thread in the team executes the task at some later time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0703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12192000" cy="732367"/>
          </a:xfrm>
          <a:solidFill>
            <a:schemeClr val="accent1">
              <a:lumMod val="50000"/>
            </a:schemeClr>
          </a:solidFill>
          <a:extLst>
            <a:ext uri="{AF507438-7753-43e0-B8FC-AC1667EBCBE1}">
              <a14:hiddenEffects xmlns="" xmlns:a14="http://schemas.microsoft.com/office/drawing/2010/main">
                <a:effectLst>
                  <a:outerShdw dist="25400" dir="54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C000"/>
                </a:solidFill>
              </a:rPr>
              <a:t>task</a:t>
            </a:r>
            <a:r>
              <a:rPr lang="en-US" dirty="0"/>
              <a:t> Directive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7134" y="1431522"/>
            <a:ext cx="4813300" cy="3962400"/>
          </a:xfrm>
          <a:noFill/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25400" dir="54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800" dirty="0"/>
              <a:t>A team of threads is created at the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omp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parallel </a:t>
            </a:r>
            <a:r>
              <a:rPr lang="en-US" sz="1800" dirty="0"/>
              <a:t>construct</a:t>
            </a:r>
          </a:p>
          <a:p>
            <a:pPr lvl="1"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1800" dirty="0"/>
              <a:t>A single thread is chosen to execute the while loop – let’s call this thread “L”</a:t>
            </a:r>
          </a:p>
          <a:p>
            <a:pPr lvl="1"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1800" dirty="0"/>
              <a:t>Thread L runs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dirty="0"/>
              <a:t> loop, creates tasks, and fetches next pointers</a:t>
            </a:r>
          </a:p>
          <a:p>
            <a:pPr lvl="1"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1800" dirty="0"/>
              <a:t>Each time L crosses the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omp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task </a:t>
            </a:r>
            <a:r>
              <a:rPr lang="en-US" sz="1800" dirty="0"/>
              <a:t>construct it generates a new task and has a thread assigned to it</a:t>
            </a:r>
          </a:p>
          <a:p>
            <a:pPr lvl="1"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1800" dirty="0"/>
              <a:t>Each task run by 1 thread at some point in time</a:t>
            </a:r>
          </a:p>
        </p:txBody>
      </p:sp>
      <p:sp>
        <p:nvSpPr>
          <p:cNvPr id="2" name="Rectangle 1"/>
          <p:cNvSpPr/>
          <p:nvPr/>
        </p:nvSpPr>
        <p:spPr>
          <a:xfrm>
            <a:off x="5867400" y="1735991"/>
            <a:ext cx="5160433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parallel </a:t>
            </a: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//threads are ready to go now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single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nowait</a:t>
            </a: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{</a:t>
            </a:r>
            <a:endParaRPr lang="en-US" sz="14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node *p =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head_of_list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(p !=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end_of_list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#pragma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task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firstprivate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(p)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	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  process(p);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	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p = p-&gt;next;</a:t>
            </a:r>
            <a:endParaRPr lang="en-US" sz="14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309886" y="5592193"/>
            <a:ext cx="9115028" cy="76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dirty="0"/>
              <a:t>All tasks complete at the barrier at the end of the parallel region’s construct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sz="110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dirty="0"/>
              <a:t>Each task has its </a:t>
            </a:r>
            <a:r>
              <a:rPr lang="en-US" dirty="0">
                <a:solidFill>
                  <a:srgbClr val="0070C0"/>
                </a:solidFill>
              </a:rPr>
              <a:t>own stack space</a:t>
            </a:r>
            <a:r>
              <a:rPr lang="en-US" dirty="0"/>
              <a:t> that will be destroyed when the task is completed</a:t>
            </a:r>
          </a:p>
        </p:txBody>
      </p:sp>
      <p:sp>
        <p:nvSpPr>
          <p:cNvPr id="9" name="Rectangle 8"/>
          <p:cNvSpPr/>
          <p:nvPr/>
        </p:nvSpPr>
        <p:spPr>
          <a:xfrm>
            <a:off x="60628" y="6570318"/>
            <a:ext cx="1042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[IOMPP]→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500807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CD97-8277-4563-975A-36E30C6B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 of the 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E7497D-EE03-4785-AEDC-E197C97D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E6BE74-A5B9-4670-AD97-A5B4C32ED07C}"/>
              </a:ext>
            </a:extLst>
          </p:cNvPr>
          <p:cNvSpPr txBox="1"/>
          <p:nvPr/>
        </p:nvSpPr>
        <p:spPr>
          <a:xfrm>
            <a:off x="1149350" y="2967335"/>
            <a:ext cx="96901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“A ship is safe in a harbor, but that is not what ships are built for.”</a:t>
            </a:r>
          </a:p>
          <a:p>
            <a:pPr algn="r"/>
            <a:r>
              <a:rPr lang="en-US" sz="1200" dirty="0"/>
              <a:t>-- </a:t>
            </a:r>
            <a:r>
              <a:rPr lang="en-US" sz="1200"/>
              <a:t>John Shedd </a:t>
            </a:r>
            <a:r>
              <a:rPr lang="en-US" sz="1200" dirty="0"/>
              <a:t>(July 20, 1850 – October 22, 1926) President, Marshall Field &amp; Company.</a:t>
            </a:r>
          </a:p>
        </p:txBody>
      </p:sp>
    </p:spTree>
    <p:extLst>
      <p:ext uri="{BB962C8B-B14F-4D97-AF65-F5344CB8AC3E}">
        <p14:creationId xmlns:p14="http://schemas.microsoft.com/office/powerpoint/2010/main" val="495713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5815"/>
            <a:ext cx="12192000" cy="867901"/>
          </a:xfrm>
          <a:solidFill>
            <a:schemeClr val="accent1">
              <a:lumMod val="50000"/>
            </a:schemeClr>
          </a:solidFill>
          <a:extLst>
            <a:ext uri="{AF507438-7753-43e0-B8FC-AC1667EBCBE1}">
              <a14:hiddenEffects xmlns="" xmlns:a14="http://schemas.microsoft.com/office/drawing/2010/main">
                <a:effectLst>
                  <a:outerShdw dist="25400" dir="54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Why Are Tasks Useful? </a:t>
            </a:r>
            <a:r>
              <a:rPr lang="en-US" sz="2400" dirty="0"/>
              <a:t>[Example below: assume 4 OpenMP threads]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561156" name="Text Box 4"/>
          <p:cNvSpPr txBox="1">
            <a:spLocks noChangeArrowheads="1"/>
          </p:cNvSpPr>
          <p:nvPr/>
        </p:nvSpPr>
        <p:spPr bwMode="auto">
          <a:xfrm>
            <a:off x="714269" y="1508999"/>
            <a:ext cx="3895519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1600" dirty="0"/>
              <a:t>Assume 3 big tasks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1600" dirty="0"/>
              <a:t>Assume 4 OpenMP threads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1600" dirty="0"/>
              <a:t>With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1600" dirty="0"/>
              <a:t>s you have the potential to parallelize irregular patterns and recursive function calls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75008" y="2801624"/>
            <a:ext cx="3895516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parallel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//threads are ready to go now</a:t>
            </a:r>
            <a:endParaRPr lang="en-US" sz="12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single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nowait</a:t>
            </a:r>
            <a:endParaRPr lang="en-US" sz="12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{  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2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block 1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node *p =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head_of_list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(p !=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end_of_list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#pragma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task 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firstprivate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(p)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{  </a:t>
            </a:r>
            <a:r>
              <a:rPr lang="en-US" sz="12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//can have a chunk of code here</a:t>
            </a:r>
            <a:endParaRPr lang="en-US" sz="12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process(p);</a:t>
            </a:r>
            <a:r>
              <a:rPr lang="en-US" sz="12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//block 2</a:t>
            </a:r>
            <a:endParaRPr lang="en-US" sz="12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p = p-&gt;next;    </a:t>
            </a:r>
            <a:r>
              <a:rPr lang="en-US" sz="12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//block 3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87" name="Straight Connector 86"/>
          <p:cNvCxnSpPr/>
          <p:nvPr/>
        </p:nvCxnSpPr>
        <p:spPr>
          <a:xfrm>
            <a:off x="5540039" y="2226025"/>
            <a:ext cx="460652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540038" y="2498050"/>
            <a:ext cx="460652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540037" y="2754009"/>
            <a:ext cx="460652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540036" y="3009968"/>
            <a:ext cx="460652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540039" y="4468301"/>
            <a:ext cx="460652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540035" y="6693817"/>
            <a:ext cx="460652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7"/>
          <p:cNvSpPr>
            <a:spLocks noChangeArrowheads="1"/>
          </p:cNvSpPr>
          <p:nvPr/>
        </p:nvSpPr>
        <p:spPr bwMode="auto">
          <a:xfrm>
            <a:off x="9525125" y="4828055"/>
            <a:ext cx="65" cy="27699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9809958" y="2489569"/>
            <a:ext cx="65" cy="27699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95" name="Rectangle 12"/>
          <p:cNvSpPr>
            <a:spLocks noChangeArrowheads="1"/>
          </p:cNvSpPr>
          <p:nvPr/>
        </p:nvSpPr>
        <p:spPr bwMode="auto">
          <a:xfrm>
            <a:off x="9811295" y="2491104"/>
            <a:ext cx="65" cy="27699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96" name="Rectangle 16"/>
          <p:cNvSpPr>
            <a:spLocks noChangeArrowheads="1"/>
          </p:cNvSpPr>
          <p:nvPr/>
        </p:nvSpPr>
        <p:spPr bwMode="auto">
          <a:xfrm>
            <a:off x="9940850" y="2949848"/>
            <a:ext cx="65" cy="276999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97" name="Text Box 38"/>
          <p:cNvSpPr txBox="1">
            <a:spLocks noChangeArrowheads="1"/>
          </p:cNvSpPr>
          <p:nvPr/>
        </p:nvSpPr>
        <p:spPr bwMode="auto">
          <a:xfrm>
            <a:off x="5313386" y="1561849"/>
            <a:ext cx="12756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 dirty="0"/>
              <a:t>Single Threaded</a:t>
            </a:r>
          </a:p>
        </p:txBody>
      </p:sp>
      <p:sp>
        <p:nvSpPr>
          <p:cNvPr id="99" name="Text Box 79"/>
          <p:cNvSpPr txBox="1">
            <a:spLocks noChangeArrowheads="1"/>
          </p:cNvSpPr>
          <p:nvPr/>
        </p:nvSpPr>
        <p:spPr bwMode="auto">
          <a:xfrm>
            <a:off x="6903102" y="5248850"/>
            <a:ext cx="933990" cy="701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C00000"/>
                </a:solidFill>
              </a:rPr>
              <a:t>Time Saved</a:t>
            </a:r>
          </a:p>
        </p:txBody>
      </p:sp>
      <p:sp>
        <p:nvSpPr>
          <p:cNvPr id="100" name="Text Box 4"/>
          <p:cNvSpPr txBox="1">
            <a:spLocks noChangeArrowheads="1"/>
          </p:cNvSpPr>
          <p:nvPr/>
        </p:nvSpPr>
        <p:spPr bwMode="auto">
          <a:xfrm>
            <a:off x="8724997" y="4537991"/>
            <a:ext cx="170006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FF"/>
                </a:solidFill>
              </a:rPr>
              <a:t>How about synchronization issues?</a:t>
            </a:r>
          </a:p>
        </p:txBody>
      </p:sp>
      <p:sp>
        <p:nvSpPr>
          <p:cNvPr id="101" name="AutoShape 27"/>
          <p:cNvSpPr>
            <a:spLocks noChangeArrowheads="1"/>
          </p:cNvSpPr>
          <p:nvPr/>
        </p:nvSpPr>
        <p:spPr bwMode="auto">
          <a:xfrm>
            <a:off x="6512333" y="2497114"/>
            <a:ext cx="778632" cy="256824"/>
          </a:xfrm>
          <a:prstGeom prst="roundRect">
            <a:avLst>
              <a:gd name="adj" fmla="val 24671"/>
            </a:avLst>
          </a:prstGeom>
          <a:solidFill>
            <a:schemeClr val="bg1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000" b="1" dirty="0"/>
              <a:t>Block 3</a:t>
            </a:r>
          </a:p>
        </p:txBody>
      </p:sp>
      <p:sp>
        <p:nvSpPr>
          <p:cNvPr id="102" name="AutoShape 27"/>
          <p:cNvSpPr>
            <a:spLocks noChangeArrowheads="1"/>
          </p:cNvSpPr>
          <p:nvPr/>
        </p:nvSpPr>
        <p:spPr bwMode="auto">
          <a:xfrm>
            <a:off x="6512333" y="2755617"/>
            <a:ext cx="778632" cy="256824"/>
          </a:xfrm>
          <a:prstGeom prst="roundRect">
            <a:avLst>
              <a:gd name="adj" fmla="val 24671"/>
            </a:avLst>
          </a:prstGeom>
          <a:solidFill>
            <a:schemeClr val="bg1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000" b="1" dirty="0"/>
              <a:t>Block 3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5560468" y="2228942"/>
            <a:ext cx="781467" cy="4464875"/>
            <a:chOff x="477629" y="2140740"/>
            <a:chExt cx="781467" cy="4464875"/>
          </a:xfrm>
        </p:grpSpPr>
        <p:sp>
          <p:nvSpPr>
            <p:cNvPr id="117" name="AutoShape 14"/>
            <p:cNvSpPr>
              <a:spLocks noChangeArrowheads="1"/>
            </p:cNvSpPr>
            <p:nvPr/>
          </p:nvSpPr>
          <p:spPr bwMode="auto">
            <a:xfrm>
              <a:off x="477629" y="2404410"/>
              <a:ext cx="781467" cy="821154"/>
            </a:xfrm>
            <a:prstGeom prst="roundRect">
              <a:avLst>
                <a:gd name="adj" fmla="val 24671"/>
              </a:avLst>
            </a:prstGeom>
            <a:solidFill>
              <a:srgbClr val="FFE0C1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000" b="1" dirty="0"/>
                <a:t>Block 2</a:t>
              </a:r>
            </a:p>
            <a:p>
              <a:pPr algn="ctr"/>
              <a:r>
                <a:rPr lang="en-US" sz="1000" b="1" dirty="0"/>
                <a:t>Task 1</a:t>
              </a:r>
            </a:p>
          </p:txBody>
        </p:sp>
        <p:sp>
          <p:nvSpPr>
            <p:cNvPr id="118" name="AutoShape 27"/>
            <p:cNvSpPr>
              <a:spLocks noChangeArrowheads="1"/>
            </p:cNvSpPr>
            <p:nvPr/>
          </p:nvSpPr>
          <p:spPr bwMode="auto">
            <a:xfrm>
              <a:off x="479046" y="3232410"/>
              <a:ext cx="778632" cy="256824"/>
            </a:xfrm>
            <a:prstGeom prst="roundRect">
              <a:avLst>
                <a:gd name="adj" fmla="val 24671"/>
              </a:avLst>
            </a:prstGeom>
            <a:solidFill>
              <a:schemeClr val="bg1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000" b="1" dirty="0"/>
                <a:t>Block 3</a:t>
              </a:r>
            </a:p>
          </p:txBody>
        </p:sp>
        <p:sp>
          <p:nvSpPr>
            <p:cNvPr id="119" name="AutoShape 14"/>
            <p:cNvSpPr>
              <a:spLocks noChangeArrowheads="1"/>
            </p:cNvSpPr>
            <p:nvPr/>
          </p:nvSpPr>
          <p:spPr bwMode="auto">
            <a:xfrm>
              <a:off x="477629" y="3496080"/>
              <a:ext cx="781467" cy="1714363"/>
            </a:xfrm>
            <a:prstGeom prst="roundRect">
              <a:avLst>
                <a:gd name="adj" fmla="val 24671"/>
              </a:avLst>
            </a:prstGeom>
            <a:solidFill>
              <a:srgbClr val="FFE0C1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000" b="1" dirty="0"/>
                <a:t>Block 2</a:t>
              </a:r>
            </a:p>
            <a:p>
              <a:pPr algn="ctr"/>
              <a:r>
                <a:rPr lang="en-US" sz="1000" b="1" dirty="0"/>
                <a:t>Task 2</a:t>
              </a:r>
            </a:p>
          </p:txBody>
        </p:sp>
        <p:sp>
          <p:nvSpPr>
            <p:cNvPr id="120" name="AutoShape 27"/>
            <p:cNvSpPr>
              <a:spLocks noChangeArrowheads="1"/>
            </p:cNvSpPr>
            <p:nvPr/>
          </p:nvSpPr>
          <p:spPr bwMode="auto">
            <a:xfrm>
              <a:off x="479046" y="5217289"/>
              <a:ext cx="778632" cy="256824"/>
            </a:xfrm>
            <a:prstGeom prst="roundRect">
              <a:avLst>
                <a:gd name="adj" fmla="val 24671"/>
              </a:avLst>
            </a:prstGeom>
            <a:solidFill>
              <a:schemeClr val="bg1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000" b="1" dirty="0"/>
                <a:t>Block 3</a:t>
              </a:r>
            </a:p>
          </p:txBody>
        </p:sp>
        <p:sp>
          <p:nvSpPr>
            <p:cNvPr id="121" name="AutoShape 14"/>
            <p:cNvSpPr>
              <a:spLocks noChangeArrowheads="1"/>
            </p:cNvSpPr>
            <p:nvPr/>
          </p:nvSpPr>
          <p:spPr bwMode="auto">
            <a:xfrm>
              <a:off x="477629" y="5480960"/>
              <a:ext cx="781467" cy="1124655"/>
            </a:xfrm>
            <a:prstGeom prst="roundRect">
              <a:avLst>
                <a:gd name="adj" fmla="val 24671"/>
              </a:avLst>
            </a:prstGeom>
            <a:solidFill>
              <a:srgbClr val="FFE0C1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000" b="1" dirty="0"/>
                <a:t>Block 2</a:t>
              </a:r>
            </a:p>
            <a:p>
              <a:pPr algn="ctr"/>
              <a:r>
                <a:rPr lang="en-US" sz="1000" b="1" dirty="0"/>
                <a:t>Task 3</a:t>
              </a:r>
            </a:p>
          </p:txBody>
        </p:sp>
        <p:sp>
          <p:nvSpPr>
            <p:cNvPr id="122" name="AutoShape 27"/>
            <p:cNvSpPr>
              <a:spLocks noChangeArrowheads="1"/>
            </p:cNvSpPr>
            <p:nvPr/>
          </p:nvSpPr>
          <p:spPr bwMode="auto">
            <a:xfrm>
              <a:off x="479046" y="2140740"/>
              <a:ext cx="778632" cy="256824"/>
            </a:xfrm>
            <a:prstGeom prst="roundRect">
              <a:avLst>
                <a:gd name="adj" fmla="val 24671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000" b="1" dirty="0"/>
                <a:t>Block 1</a:t>
              </a:r>
            </a:p>
          </p:txBody>
        </p:sp>
      </p:grpSp>
      <p:sp>
        <p:nvSpPr>
          <p:cNvPr id="104" name="AutoShape 14"/>
          <p:cNvSpPr>
            <a:spLocks noChangeArrowheads="1"/>
          </p:cNvSpPr>
          <p:nvPr/>
        </p:nvSpPr>
        <p:spPr bwMode="auto">
          <a:xfrm>
            <a:off x="7456678" y="2505786"/>
            <a:ext cx="781467" cy="821154"/>
          </a:xfrm>
          <a:prstGeom prst="roundRect">
            <a:avLst>
              <a:gd name="adj" fmla="val 24671"/>
            </a:avLst>
          </a:prstGeom>
          <a:solidFill>
            <a:srgbClr val="FFE0C1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000" b="1" dirty="0"/>
              <a:t>Block 2</a:t>
            </a:r>
          </a:p>
          <a:p>
            <a:pPr algn="ctr"/>
            <a:r>
              <a:rPr lang="en-US" sz="1000" b="1" dirty="0"/>
              <a:t>Task 1</a:t>
            </a:r>
          </a:p>
        </p:txBody>
      </p:sp>
      <p:sp>
        <p:nvSpPr>
          <p:cNvPr id="105" name="AutoShape 14"/>
          <p:cNvSpPr>
            <a:spLocks noChangeArrowheads="1"/>
          </p:cNvSpPr>
          <p:nvPr/>
        </p:nvSpPr>
        <p:spPr bwMode="auto">
          <a:xfrm>
            <a:off x="8413228" y="2753938"/>
            <a:ext cx="781467" cy="1714363"/>
          </a:xfrm>
          <a:prstGeom prst="roundRect">
            <a:avLst>
              <a:gd name="adj" fmla="val 24671"/>
            </a:avLst>
          </a:prstGeom>
          <a:solidFill>
            <a:srgbClr val="FFE0C1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000" b="1" dirty="0"/>
              <a:t>Block 2</a:t>
            </a:r>
          </a:p>
          <a:p>
            <a:pPr algn="ctr"/>
            <a:r>
              <a:rPr lang="en-US" sz="1000" b="1" dirty="0"/>
              <a:t>Task 2</a:t>
            </a:r>
          </a:p>
        </p:txBody>
      </p:sp>
      <p:sp>
        <p:nvSpPr>
          <p:cNvPr id="106" name="AutoShape 14"/>
          <p:cNvSpPr>
            <a:spLocks noChangeArrowheads="1"/>
          </p:cNvSpPr>
          <p:nvPr/>
        </p:nvSpPr>
        <p:spPr bwMode="auto">
          <a:xfrm>
            <a:off x="9365093" y="3012441"/>
            <a:ext cx="781467" cy="1124655"/>
          </a:xfrm>
          <a:prstGeom prst="roundRect">
            <a:avLst>
              <a:gd name="adj" fmla="val 24671"/>
            </a:avLst>
          </a:prstGeom>
          <a:solidFill>
            <a:srgbClr val="FFE0C1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000" b="1" dirty="0"/>
              <a:t>Block 2</a:t>
            </a:r>
          </a:p>
          <a:p>
            <a:pPr algn="ctr"/>
            <a:r>
              <a:rPr lang="en-US" sz="1000" b="1" dirty="0"/>
              <a:t>Task 3</a:t>
            </a:r>
          </a:p>
        </p:txBody>
      </p:sp>
      <p:sp>
        <p:nvSpPr>
          <p:cNvPr id="107" name="AutoShape 27"/>
          <p:cNvSpPr>
            <a:spLocks noChangeArrowheads="1"/>
          </p:cNvSpPr>
          <p:nvPr/>
        </p:nvSpPr>
        <p:spPr bwMode="auto">
          <a:xfrm>
            <a:off x="6512333" y="2233194"/>
            <a:ext cx="778632" cy="256824"/>
          </a:xfrm>
          <a:prstGeom prst="roundRect">
            <a:avLst>
              <a:gd name="adj" fmla="val 24671"/>
            </a:avLst>
          </a:prstGeom>
          <a:solidFill>
            <a:schemeClr val="accent6">
              <a:lumMod val="20000"/>
              <a:lumOff val="80000"/>
            </a:schemeClr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000" b="1" dirty="0"/>
              <a:t>Block 1</a:t>
            </a:r>
          </a:p>
        </p:txBody>
      </p:sp>
      <p:cxnSp>
        <p:nvCxnSpPr>
          <p:cNvPr id="108" name="Straight Arrow Connector 107"/>
          <p:cNvCxnSpPr>
            <a:stCxn id="102" idx="2"/>
          </p:cNvCxnSpPr>
          <p:nvPr/>
        </p:nvCxnSpPr>
        <p:spPr>
          <a:xfrm>
            <a:off x="6901649" y="3012441"/>
            <a:ext cx="0" cy="145586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4" idx="2"/>
          </p:cNvCxnSpPr>
          <p:nvPr/>
        </p:nvCxnSpPr>
        <p:spPr>
          <a:xfrm flipH="1">
            <a:off x="7847272" y="3326940"/>
            <a:ext cx="140" cy="1124601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6" idx="2"/>
          </p:cNvCxnSpPr>
          <p:nvPr/>
        </p:nvCxnSpPr>
        <p:spPr>
          <a:xfrm flipH="1">
            <a:off x="9755826" y="4137096"/>
            <a:ext cx="1" cy="331205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542040" y="3542927"/>
            <a:ext cx="461665" cy="44018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Idle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471864" y="3532301"/>
            <a:ext cx="461665" cy="44018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Idle</a:t>
            </a:r>
          </a:p>
        </p:txBody>
      </p:sp>
      <p:sp>
        <p:nvSpPr>
          <p:cNvPr id="113" name="Text Box 38"/>
          <p:cNvSpPr txBox="1">
            <a:spLocks noChangeArrowheads="1"/>
          </p:cNvSpPr>
          <p:nvPr/>
        </p:nvSpPr>
        <p:spPr bwMode="auto">
          <a:xfrm>
            <a:off x="6471726" y="1666771"/>
            <a:ext cx="8192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 dirty="0"/>
              <a:t>T1</a:t>
            </a:r>
          </a:p>
        </p:txBody>
      </p:sp>
      <p:sp>
        <p:nvSpPr>
          <p:cNvPr id="114" name="Text Box 38"/>
          <p:cNvSpPr txBox="1">
            <a:spLocks noChangeArrowheads="1"/>
          </p:cNvSpPr>
          <p:nvPr/>
        </p:nvSpPr>
        <p:spPr bwMode="auto">
          <a:xfrm>
            <a:off x="7456678" y="1660664"/>
            <a:ext cx="8192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 dirty="0"/>
              <a:t>T2</a:t>
            </a:r>
          </a:p>
        </p:txBody>
      </p:sp>
      <p:sp>
        <p:nvSpPr>
          <p:cNvPr id="115" name="Text Box 38"/>
          <p:cNvSpPr txBox="1">
            <a:spLocks noChangeArrowheads="1"/>
          </p:cNvSpPr>
          <p:nvPr/>
        </p:nvSpPr>
        <p:spPr bwMode="auto">
          <a:xfrm>
            <a:off x="8428508" y="1653148"/>
            <a:ext cx="8192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 dirty="0"/>
              <a:t>T3</a:t>
            </a:r>
          </a:p>
        </p:txBody>
      </p:sp>
      <p:sp>
        <p:nvSpPr>
          <p:cNvPr id="116" name="Text Box 38"/>
          <p:cNvSpPr txBox="1">
            <a:spLocks noChangeArrowheads="1"/>
          </p:cNvSpPr>
          <p:nvPr/>
        </p:nvSpPr>
        <p:spPr bwMode="auto">
          <a:xfrm>
            <a:off x="9400338" y="1653149"/>
            <a:ext cx="8192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 dirty="0"/>
              <a:t>T4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0" y="6581001"/>
            <a:ext cx="1042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[IOMPP]→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461617" y="1373088"/>
            <a:ext cx="0" cy="5437409"/>
          </a:xfrm>
          <a:prstGeom prst="line">
            <a:avLst/>
          </a:prstGeom>
          <a:ln w="603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447006" y="1392572"/>
            <a:ext cx="2844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cs typeface="Times New Roman" panose="02020603050405020304" pitchFamily="18" charset="0"/>
              </a:rPr>
              <a:t>OpenMP this side of orange line</a:t>
            </a:r>
          </a:p>
        </p:txBody>
      </p:sp>
      <p:sp>
        <p:nvSpPr>
          <p:cNvPr id="2" name="Right Brace 1"/>
          <p:cNvSpPr/>
          <p:nvPr/>
        </p:nvSpPr>
        <p:spPr>
          <a:xfrm>
            <a:off x="6790267" y="4537991"/>
            <a:ext cx="177800" cy="2112576"/>
          </a:xfrm>
          <a:prstGeom prst="rightBrace">
            <a:avLst>
              <a:gd name="adj1" fmla="val 71568"/>
              <a:gd name="adj2" fmla="val 50000"/>
            </a:avLst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24806" y="5988320"/>
            <a:ext cx="4307013" cy="64633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Quick note: </a:t>
            </a:r>
            <a:r>
              <a:rPr lang="en-US" dirty="0" err="1">
                <a:latin typeface="Consolas" panose="020B0609020204030204" pitchFamily="49" charset="0"/>
              </a:rPr>
              <a:t>nowait</a:t>
            </a:r>
            <a:r>
              <a:rPr lang="en-US" dirty="0"/>
              <a:t> construct needed since</a:t>
            </a:r>
          </a:p>
          <a:p>
            <a:r>
              <a:rPr lang="en-US" dirty="0"/>
              <a:t> “</a:t>
            </a:r>
            <a:r>
              <a:rPr lang="en-US" dirty="0">
                <a:latin typeface="Consolas" panose="020B0609020204030204" pitchFamily="49" charset="0"/>
              </a:rPr>
              <a:t>single</a:t>
            </a:r>
            <a:r>
              <a:rPr lang="en-US" dirty="0"/>
              <a:t>” calls for implicit synchronization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774982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2" name="Left Brace 1"/>
          <p:cNvSpPr/>
          <p:nvPr/>
        </p:nvSpPr>
        <p:spPr>
          <a:xfrm>
            <a:off x="2074302" y="2837553"/>
            <a:ext cx="307050" cy="2362200"/>
          </a:xfrm>
          <a:prstGeom prst="leftBrace">
            <a:avLst>
              <a:gd name="adj1" fmla="val 66087"/>
              <a:gd name="adj2" fmla="val 50000"/>
            </a:avLst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flipH="1">
            <a:off x="2721197" y="3086527"/>
            <a:ext cx="151583" cy="1863439"/>
          </a:xfrm>
          <a:prstGeom prst="rightBrace">
            <a:avLst>
              <a:gd name="adj1" fmla="val 94958"/>
              <a:gd name="adj2" fmla="val 50000"/>
            </a:avLst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1441" y="187445"/>
            <a:ext cx="228600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#include</a:t>
            </a:r>
            <a:r>
              <a:rPr lang="en-US" sz="1400" dirty="0">
                <a:latin typeface="Consolas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  <a:cs typeface="Consolas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  <a:cs typeface="Consolas" pitchFamily="49" charset="0"/>
              </a:rPr>
              <a:t>omp.h</a:t>
            </a:r>
            <a:r>
              <a:rPr lang="en-US" sz="1400" dirty="0">
                <a:solidFill>
                  <a:srgbClr val="A31515"/>
                </a:solidFill>
                <a:latin typeface="Consolas"/>
                <a:cs typeface="Consolas" pitchFamily="49" charset="0"/>
              </a:rPr>
              <a:t>&gt;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#include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cstdio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/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#include</a:t>
            </a:r>
            <a:r>
              <a:rPr lang="en-US" sz="1400" dirty="0">
                <a:latin typeface="Consolas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  <a:cs typeface="Consolas" pitchFamily="49" charset="0"/>
              </a:rPr>
              <a:t>&lt;list&gt;</a:t>
            </a: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#include</a:t>
            </a:r>
            <a:r>
              <a:rPr lang="en-US" sz="1400" dirty="0">
                <a:latin typeface="Consolas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  <a:cs typeface="Consolas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  <a:cs typeface="Consolas" pitchFamily="49" charset="0"/>
              </a:rPr>
              <a:t>cmath</a:t>
            </a:r>
            <a:r>
              <a:rPr lang="en-US" sz="1400" dirty="0">
                <a:solidFill>
                  <a:srgbClr val="A31515"/>
                </a:solidFill>
                <a:latin typeface="Consolas"/>
                <a:cs typeface="Consolas" pitchFamily="49" charset="0"/>
              </a:rPr>
              <a:t>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8999" y="187445"/>
            <a:ext cx="6679378" cy="60016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doSomething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(std::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list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&gt;::</a:t>
            </a:r>
            <a:r>
              <a:rPr lang="en-US" sz="1200" b="1" dirty="0">
                <a:latin typeface="Consolas"/>
              </a:rPr>
              <a:t>iterator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&amp;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itr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{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*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itr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*= </a:t>
            </a:r>
            <a:r>
              <a:rPr lang="en-US" sz="1200" b="1" dirty="0">
                <a:solidFill>
                  <a:srgbClr val="7030A0"/>
                </a:solidFill>
                <a:latin typeface="Consolas"/>
              </a:rPr>
              <a:t>2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/>
              </a:rPr>
              <a:t>    std::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list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&gt; test;</a:t>
            </a:r>
          </a:p>
          <a:p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200" b="1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nn-NO" sz="1200" b="1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2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200" b="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nsolas"/>
              </a:rPr>
              <a:t> i = </a:t>
            </a:r>
            <a:r>
              <a:rPr lang="nn-NO" sz="1200" b="1" dirty="0">
                <a:solidFill>
                  <a:srgbClr val="7030A0"/>
                </a:solidFill>
                <a:latin typeface="Consolas"/>
              </a:rPr>
              <a:t>0</a:t>
            </a:r>
            <a:r>
              <a:rPr lang="nn-NO" sz="1200" b="1" dirty="0">
                <a:solidFill>
                  <a:srgbClr val="000000"/>
                </a:solidFill>
                <a:latin typeface="Consolas"/>
              </a:rPr>
              <a:t>; i &lt; </a:t>
            </a:r>
            <a:r>
              <a:rPr lang="nn-NO" sz="1200" b="1" dirty="0">
                <a:solidFill>
                  <a:srgbClr val="7030A0"/>
                </a:solidFill>
                <a:latin typeface="Consolas"/>
              </a:rPr>
              <a:t>4</a:t>
            </a:r>
            <a:r>
              <a:rPr lang="nn-NO" sz="1200" b="1" dirty="0">
                <a:solidFill>
                  <a:srgbClr val="000000"/>
                </a:solidFill>
                <a:latin typeface="Consolas"/>
              </a:rPr>
              <a:t>; i++)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/>
              </a:rPr>
              <a:t>        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j = </a:t>
            </a:r>
            <a:r>
              <a:rPr lang="en-US" sz="1200" b="1" dirty="0">
                <a:solidFill>
                  <a:srgbClr val="7030A0"/>
                </a:solidFill>
                <a:latin typeface="Consolas"/>
              </a:rPr>
              <a:t>0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; j &lt; </a:t>
            </a:r>
            <a:r>
              <a:rPr lang="en-US" sz="1200" b="1" dirty="0">
                <a:solidFill>
                  <a:srgbClr val="7030A0"/>
                </a:solidFill>
                <a:latin typeface="Consolas"/>
              </a:rPr>
              <a:t>8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j++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/>
              </a:rPr>
              <a:t>           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test.</a:t>
            </a:r>
            <a:r>
              <a:rPr lang="en-US" sz="1200" b="1" err="1">
                <a:solidFill>
                  <a:schemeClr val="accent6">
                    <a:lumMod val="50000"/>
                  </a:schemeClr>
                </a:solidFill>
                <a:latin typeface="Consolas"/>
              </a:rPr>
              <a:t>push_back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(std::pow(</a:t>
            </a:r>
            <a:r>
              <a:rPr lang="en-US" sz="1200" b="1" dirty="0">
                <a:solidFill>
                  <a:srgbClr val="7030A0"/>
                </a:solidFill>
                <a:latin typeface="Consolas"/>
              </a:rPr>
              <a:t>10.0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200" b="1" dirty="0">
                <a:solidFill>
                  <a:srgbClr val="7030A0"/>
                </a:solidFill>
                <a:latin typeface="Consolas"/>
              </a:rPr>
              <a:t>1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+ j);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latin typeface="Consolas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&amp;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item : test) std::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 dirty="0">
                <a:solidFill>
                  <a:srgbClr val="A31515"/>
                </a:solidFill>
                <a:latin typeface="Consolas"/>
              </a:rPr>
              <a:t>"%g\n"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, item);</a:t>
            </a:r>
          </a:p>
          <a:p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/>
              </a:rPr>
              <a:t>    std::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list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&gt;::iterator it =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test.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  <a:latin typeface="Consolas"/>
              </a:rPr>
              <a:t>begin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808080"/>
                </a:solidFill>
                <a:latin typeface="Consolas"/>
              </a:rPr>
              <a:t>#pragma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"/>
              </a:rPr>
              <a:t>omp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parallel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num_threads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 dirty="0">
                <a:solidFill>
                  <a:srgbClr val="7030A0"/>
                </a:solidFill>
                <a:latin typeface="Consolas"/>
              </a:rPr>
              <a:t>8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omp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single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nowait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/>
              </a:rPr>
              <a:t>            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(it !=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test.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  <a:latin typeface="Consolas"/>
              </a:rPr>
              <a:t>end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()) {</a:t>
            </a:r>
          </a:p>
          <a:p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omp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task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firstprivate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(it)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doSomething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(it);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 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 end </a:t>
            </a:r>
            <a:r>
              <a:rPr 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omp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 task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it++;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/>
              </a:rPr>
              <a:t>            std::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 dirty="0">
                <a:solidFill>
                  <a:srgbClr val="A31515"/>
                </a:solidFill>
                <a:latin typeface="Consolas"/>
              </a:rPr>
              <a:t>"...master done\n"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 end </a:t>
            </a:r>
            <a:r>
              <a:rPr 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omp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 single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 end </a:t>
            </a:r>
            <a:r>
              <a:rPr 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omp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 parallel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&amp;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item : test) std::</a:t>
            </a:r>
            <a:r>
              <a:rPr lang="en-US" sz="1200" b="1" dirty="0" err="1">
                <a:latin typeface="Consolas"/>
              </a:rPr>
              <a:t>printf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 dirty="0">
                <a:solidFill>
                  <a:srgbClr val="A31515"/>
                </a:solidFill>
                <a:latin typeface="Consolas"/>
              </a:rPr>
              <a:t>"%g\n"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, item);</a:t>
            </a:r>
          </a:p>
          <a:p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7030A0"/>
                </a:solidFill>
                <a:latin typeface="Consolas"/>
              </a:rPr>
              <a:t>0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3212625" y="3634600"/>
            <a:ext cx="97906" cy="630789"/>
          </a:xfrm>
          <a:prstGeom prst="leftBrace">
            <a:avLst>
              <a:gd name="adj1" fmla="val 124123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46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192" y="60169"/>
            <a:ext cx="3505200" cy="66713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733800" y="533400"/>
            <a:ext cx="457200" cy="293581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33800" y="3562350"/>
            <a:ext cx="457200" cy="29146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29200" y="1868460"/>
            <a:ext cx="2084225" cy="36933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Initial values…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20887" y="4612617"/>
            <a:ext cx="1830950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Final values…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>
            <a:stCxn id="8" idx="1"/>
            <a:endCxn id="6" idx="3"/>
          </p:cNvCxnSpPr>
          <p:nvPr/>
        </p:nvCxnSpPr>
        <p:spPr>
          <a:xfrm flipH="1">
            <a:off x="4191000" y="4797283"/>
            <a:ext cx="829887" cy="22239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1"/>
            <a:endCxn id="2" idx="3"/>
          </p:cNvCxnSpPr>
          <p:nvPr/>
        </p:nvCxnSpPr>
        <p:spPr>
          <a:xfrm flipH="1" flipV="1">
            <a:off x="4191000" y="2001309"/>
            <a:ext cx="838200" cy="51817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02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3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Tasks: Synchronization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Setup:</a:t>
            </a:r>
          </a:p>
          <a:p>
            <a:pPr lvl="1"/>
            <a:r>
              <a:rPr lang="en-US" dirty="0"/>
              <a:t>Assume Task B specifically relies on completion of Task A</a:t>
            </a:r>
          </a:p>
          <a:p>
            <a:pPr lvl="1"/>
            <a:r>
              <a:rPr lang="en-US" dirty="0"/>
              <a:t>You need to be in a position to guarantee completion of Task A before invoking the execution of Task 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Tasks are guaranteed to be complete at thread or task barriers:</a:t>
            </a:r>
          </a:p>
          <a:p>
            <a:pPr lvl="1"/>
            <a:r>
              <a:rPr lang="en-US" dirty="0"/>
              <a:t>At the directive: 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#pragma 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barrier</a:t>
            </a:r>
          </a:p>
          <a:p>
            <a:pPr lvl="1"/>
            <a:r>
              <a:rPr lang="en-US" dirty="0"/>
              <a:t>At the directive: 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#pragma 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taskwait</a:t>
            </a:r>
            <a:endParaRPr lang="en-US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45260" y="6592277"/>
            <a:ext cx="1042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[IOMPP]→</a:t>
            </a:r>
          </a:p>
        </p:txBody>
      </p:sp>
    </p:spTree>
    <p:extLst>
      <p:ext uri="{BB962C8B-B14F-4D97-AF65-F5344CB8AC3E}">
        <p14:creationId xmlns:p14="http://schemas.microsoft.com/office/powerpoint/2010/main" val="148791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97869" y="2680249"/>
            <a:ext cx="4572000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parallel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task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foo();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barrier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single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task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bar();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67298" name="Rectangle 2"/>
          <p:cNvSpPr>
            <a:spLocks noChangeArrowheads="1"/>
          </p:cNvSpPr>
          <p:nvPr/>
        </p:nvSpPr>
        <p:spPr bwMode="auto">
          <a:xfrm>
            <a:off x="2208214" y="260351"/>
            <a:ext cx="79200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it-IT" sz="4100" dirty="0">
              <a:latin typeface="Arial" panose="020B0604020202020204" pitchFamily="34" charset="0"/>
            </a:endParaRPr>
          </a:p>
        </p:txBody>
      </p:sp>
      <p:sp>
        <p:nvSpPr>
          <p:cNvPr id="567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/>
              <a:t>Task Completion Example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6A52-3313-4A10-8B45-3E5624BFC511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567302" name="Rectangle 6"/>
          <p:cNvSpPr>
            <a:spLocks noChangeArrowheads="1"/>
          </p:cNvSpPr>
          <p:nvPr/>
        </p:nvSpPr>
        <p:spPr bwMode="auto">
          <a:xfrm>
            <a:off x="6889751" y="177589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590801" y="5341937"/>
            <a:ext cx="7642225" cy="723830"/>
            <a:chOff x="1066800" y="5341937"/>
            <a:chExt cx="7642225" cy="723830"/>
          </a:xfrm>
        </p:grpSpPr>
        <p:sp>
          <p:nvSpPr>
            <p:cNvPr id="567306" name="Rectangle 10"/>
            <p:cNvSpPr>
              <a:spLocks noChangeArrowheads="1"/>
            </p:cNvSpPr>
            <p:nvPr/>
          </p:nvSpPr>
          <p:spPr bwMode="auto">
            <a:xfrm>
              <a:off x="5437188" y="5357881"/>
              <a:ext cx="3271837" cy="70788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sz="2000" dirty="0"/>
                <a:t>bar task guaranteed to be completed  here</a:t>
              </a:r>
            </a:p>
          </p:txBody>
        </p:sp>
        <p:sp>
          <p:nvSpPr>
            <p:cNvPr id="567307" name="Line 11"/>
            <p:cNvSpPr>
              <a:spLocks noChangeShapeType="1"/>
            </p:cNvSpPr>
            <p:nvPr/>
          </p:nvSpPr>
          <p:spPr bwMode="auto">
            <a:xfrm flipH="1" flipV="1">
              <a:off x="1066800" y="5341937"/>
              <a:ext cx="4359662" cy="3698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943475" y="4357658"/>
            <a:ext cx="5289550" cy="417543"/>
            <a:chOff x="3419475" y="4357657"/>
            <a:chExt cx="5289550" cy="417543"/>
          </a:xfrm>
        </p:grpSpPr>
        <p:sp>
          <p:nvSpPr>
            <p:cNvPr id="567305" name="Rectangle 9"/>
            <p:cNvSpPr>
              <a:spLocks noChangeArrowheads="1"/>
            </p:cNvSpPr>
            <p:nvPr/>
          </p:nvSpPr>
          <p:spPr bwMode="auto">
            <a:xfrm>
              <a:off x="5437188" y="4357657"/>
              <a:ext cx="3271837" cy="400110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sz="2000" dirty="0"/>
                <a:t>One </a:t>
              </a:r>
              <a:r>
                <a:rPr lang="en-US" sz="2000" dirty="0">
                  <a:latin typeface="Consolas" panose="020B0609020204030204" pitchFamily="49" charset="0"/>
                </a:rPr>
                <a:t>bar</a:t>
              </a:r>
              <a:r>
                <a:rPr lang="en-US" sz="2000" dirty="0"/>
                <a:t> task created here</a:t>
              </a:r>
            </a:p>
          </p:txBody>
        </p:sp>
        <p:sp>
          <p:nvSpPr>
            <p:cNvPr id="567308" name="Line 12"/>
            <p:cNvSpPr>
              <a:spLocks noChangeShapeType="1"/>
            </p:cNvSpPr>
            <p:nvPr/>
          </p:nvSpPr>
          <p:spPr bwMode="auto">
            <a:xfrm flipH="1">
              <a:off x="3419475" y="4557712"/>
              <a:ext cx="2006987" cy="217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876801" y="3059181"/>
            <a:ext cx="5356225" cy="911156"/>
            <a:chOff x="3352800" y="3059181"/>
            <a:chExt cx="5356225" cy="911156"/>
          </a:xfrm>
        </p:grpSpPr>
        <p:sp>
          <p:nvSpPr>
            <p:cNvPr id="567304" name="Rectangle 8"/>
            <p:cNvSpPr>
              <a:spLocks noChangeArrowheads="1"/>
            </p:cNvSpPr>
            <p:nvPr/>
          </p:nvSpPr>
          <p:spPr bwMode="auto">
            <a:xfrm>
              <a:off x="5437188" y="3059181"/>
              <a:ext cx="3271837" cy="70788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sz="2000" dirty="0"/>
                <a:t>All foo tasks guaranteed to be completed  here</a:t>
              </a:r>
            </a:p>
          </p:txBody>
        </p:sp>
        <p:sp>
          <p:nvSpPr>
            <p:cNvPr id="567309" name="Line 13"/>
            <p:cNvSpPr>
              <a:spLocks noChangeShapeType="1"/>
            </p:cNvSpPr>
            <p:nvPr/>
          </p:nvSpPr>
          <p:spPr bwMode="auto">
            <a:xfrm flipH="1">
              <a:off x="3352800" y="3443287"/>
              <a:ext cx="2084388" cy="5270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71999" y="1819345"/>
            <a:ext cx="5661027" cy="1593779"/>
            <a:chOff x="3047998" y="1819344"/>
            <a:chExt cx="5661027" cy="1593779"/>
          </a:xfrm>
        </p:grpSpPr>
        <p:sp>
          <p:nvSpPr>
            <p:cNvPr id="567303" name="Rectangle 7"/>
            <p:cNvSpPr>
              <a:spLocks noChangeArrowheads="1"/>
            </p:cNvSpPr>
            <p:nvPr/>
          </p:nvSpPr>
          <p:spPr bwMode="auto">
            <a:xfrm>
              <a:off x="5437188" y="1819344"/>
              <a:ext cx="3271837" cy="70788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sz="2000" dirty="0"/>
                <a:t>Multiple </a:t>
              </a:r>
              <a:r>
                <a:rPr lang="en-US" sz="2000" dirty="0">
                  <a:latin typeface="Consolas" panose="020B0609020204030204" pitchFamily="49" charset="0"/>
                </a:rPr>
                <a:t>foo</a:t>
              </a:r>
              <a:r>
                <a:rPr lang="en-US" sz="2000" dirty="0"/>
                <a:t> tasks created here – one for each thread</a:t>
              </a:r>
            </a:p>
          </p:txBody>
        </p:sp>
        <p:sp>
          <p:nvSpPr>
            <p:cNvPr id="567310" name="Line 14"/>
            <p:cNvSpPr>
              <a:spLocks noChangeShapeType="1"/>
            </p:cNvSpPr>
            <p:nvPr/>
          </p:nvSpPr>
          <p:spPr bwMode="auto">
            <a:xfrm flipH="1">
              <a:off x="3047998" y="2173286"/>
              <a:ext cx="2389189" cy="12398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31754" y="6581001"/>
            <a:ext cx="1042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[IOMPP]→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51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Comments: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section</a:t>
            </a:r>
            <a:r>
              <a:rPr lang="en-US" dirty="0"/>
              <a:t> vs.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task</a:t>
            </a:r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sections</a:t>
            </a:r>
            <a:r>
              <a:rPr lang="en-US" dirty="0"/>
              <a:t> have a “</a:t>
            </a:r>
            <a:r>
              <a:rPr lang="en-US" i="1" dirty="0"/>
              <a:t>static</a:t>
            </a:r>
            <a:r>
              <a:rPr lang="en-US" dirty="0"/>
              <a:t>” attribute</a:t>
            </a:r>
          </a:p>
          <a:p>
            <a:pPr lvl="1"/>
            <a:r>
              <a:rPr lang="en-US" sz="1800" dirty="0"/>
              <a:t>Things are mostly settled at compile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task</a:t>
            </a:r>
            <a:r>
              <a:rPr lang="en-US" dirty="0"/>
              <a:t> OpenMP construct more recent and more sophisticated</a:t>
            </a:r>
          </a:p>
          <a:p>
            <a:pPr lvl="1"/>
            <a:r>
              <a:rPr lang="en-US" sz="1800" dirty="0"/>
              <a:t>Has a “</a:t>
            </a:r>
            <a:r>
              <a:rPr lang="en-US" sz="1800" i="1" dirty="0"/>
              <a:t>dynamic</a:t>
            </a:r>
            <a:r>
              <a:rPr lang="en-US" sz="1800" dirty="0"/>
              <a:t>” attribute: things figured out at run time</a:t>
            </a:r>
          </a:p>
          <a:p>
            <a:pPr lvl="1"/>
            <a:r>
              <a:rPr lang="en-US" sz="1800" dirty="0"/>
              <a:t>A task can encapsulate any block of code</a:t>
            </a:r>
          </a:p>
          <a:p>
            <a:pPr lvl="1"/>
            <a:r>
              <a:rPr lang="en-US" sz="1800" dirty="0"/>
              <a:t>Can handle nested loops and scenarios when the number of jobs is not clear</a:t>
            </a:r>
          </a:p>
          <a:p>
            <a:pPr lvl="1"/>
            <a:r>
              <a:rPr lang="en-US" sz="1800" dirty="0"/>
              <a:t>Big hammer, watch your fingers…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6A52-3313-4A10-8B45-3E5624BFC511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412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Plan, OpenMP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What is OpenMP?</a:t>
            </a:r>
          </a:p>
          <a:p>
            <a:pPr lvl="1">
              <a:lnSpc>
                <a:spcPct val="94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Parallel regions</a:t>
            </a:r>
          </a:p>
          <a:p>
            <a:pPr lvl="1">
              <a:lnSpc>
                <a:spcPct val="94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Work sharing – Parallel tasks</a:t>
            </a:r>
          </a:p>
          <a:p>
            <a:pPr lvl="1">
              <a:lnSpc>
                <a:spcPct val="94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</a:rPr>
              <a:t>Variable Scoping Issues </a:t>
            </a:r>
          </a:p>
          <a:p>
            <a:pPr lvl="1">
              <a:lnSpc>
                <a:spcPct val="94000"/>
              </a:lnSpc>
              <a:buFont typeface="Wingdings" pitchFamily="2" charset="2"/>
              <a:buNone/>
            </a:pPr>
            <a:r>
              <a:rPr lang="en-US" sz="2400" dirty="0"/>
              <a:t>Synchronization</a:t>
            </a:r>
          </a:p>
          <a:p>
            <a:pPr lvl="1">
              <a:lnSpc>
                <a:spcPct val="94000"/>
              </a:lnSpc>
              <a:buNone/>
            </a:pPr>
            <a:r>
              <a:rPr lang="en-US" sz="2400" dirty="0"/>
              <a:t>Performance issues</a:t>
            </a:r>
          </a:p>
          <a:p>
            <a:r>
              <a:rPr lang="en-US" sz="2800" dirty="0"/>
              <a:t>Loose ends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4901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OpenMP Attributes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/>
              <a:t>Parallel execution of multiple tasks via multiple threads</a:t>
            </a:r>
          </a:p>
          <a:p>
            <a:endParaRPr lang="en-US" sz="1800" dirty="0"/>
          </a:p>
          <a:p>
            <a:r>
              <a:rPr lang="en-US" sz="1800" dirty="0"/>
              <a:t>Threads have access to a pool of memory that is </a:t>
            </a:r>
            <a:r>
              <a:rPr lang="en-US" sz="1800" dirty="0">
                <a:solidFill>
                  <a:srgbClr val="0070C0"/>
                </a:solidFill>
              </a:rPr>
              <a:t>shared</a:t>
            </a:r>
          </a:p>
          <a:p>
            <a:pPr lvl="1"/>
            <a:endParaRPr lang="en-US" sz="1600" dirty="0"/>
          </a:p>
          <a:p>
            <a:r>
              <a:rPr lang="en-US" sz="1800" dirty="0"/>
              <a:t>Threads can have </a:t>
            </a:r>
            <a:r>
              <a:rPr lang="en-US" sz="1800" dirty="0">
                <a:solidFill>
                  <a:srgbClr val="0070C0"/>
                </a:solidFill>
              </a:rPr>
              <a:t>private</a:t>
            </a:r>
            <a:r>
              <a:rPr lang="en-US" sz="1800" dirty="0"/>
              <a:t> data</a:t>
            </a:r>
          </a:p>
          <a:p>
            <a:pPr lvl="1"/>
            <a:r>
              <a:rPr lang="en-US" sz="1600" dirty="0"/>
              <a:t>Not accessible by other threads</a:t>
            </a:r>
          </a:p>
          <a:p>
            <a:pPr lvl="1"/>
            <a:endParaRPr lang="en-US" sz="1600" dirty="0"/>
          </a:p>
          <a:p>
            <a:r>
              <a:rPr lang="en-US" sz="1800" dirty="0"/>
              <a:t>When/How data is written/read from memory is </a:t>
            </a:r>
            <a:r>
              <a:rPr lang="en-US" sz="1800" dirty="0">
                <a:solidFill>
                  <a:srgbClr val="0070C0"/>
                </a:solidFill>
              </a:rPr>
              <a:t>transparent</a:t>
            </a:r>
            <a:r>
              <a:rPr lang="en-US" sz="1800" dirty="0"/>
              <a:t> to programmer </a:t>
            </a:r>
          </a:p>
          <a:p>
            <a:pPr lvl="1"/>
            <a:r>
              <a:rPr lang="en-US" sz="1400" dirty="0"/>
              <a:t>However, programmer has some control (atomic, flush, etc.)</a:t>
            </a:r>
          </a:p>
          <a:p>
            <a:pPr lvl="1"/>
            <a:endParaRPr lang="en-US" sz="1600" dirty="0"/>
          </a:p>
          <a:p>
            <a:r>
              <a:rPr lang="en-US" sz="1800" dirty="0"/>
              <a:t>Synchronization in thread execution is implicit but can be made explicit as well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27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049" y="3150359"/>
            <a:ext cx="3607118" cy="36404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7424" y="6596390"/>
            <a:ext cx="11641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+mj-lt"/>
              </a:rPr>
              <a:t>[</a:t>
            </a:r>
            <a:r>
              <a:rPr lang="en-US" sz="1100" dirty="0" err="1">
                <a:latin typeface="+mj-lt"/>
              </a:rPr>
              <a:t>CodeProject</a:t>
            </a:r>
            <a:r>
              <a:rPr lang="en-US" sz="1100" dirty="0">
                <a:latin typeface="+mj-lt"/>
              </a:rPr>
              <a:t>]</a:t>
            </a:r>
            <a:r>
              <a:rPr lang="en-US" sz="1100" dirty="0">
                <a:latin typeface="+mj-lt"/>
                <a:sym typeface="Symbol"/>
              </a:rPr>
              <a:t></a:t>
            </a:r>
            <a:r>
              <a:rPr lang="en-US" sz="1100" dirty="0">
                <a:latin typeface="+mj-lt"/>
              </a:rPr>
              <a:t>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0882"/>
          <a:stretch/>
        </p:blipFill>
        <p:spPr>
          <a:xfrm>
            <a:off x="6914422" y="823393"/>
            <a:ext cx="3921463" cy="21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6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Scoping Issues in OpenMP – What is shared?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OpenMP uses a shared-memory programming model</a:t>
            </a:r>
          </a:p>
          <a:p>
            <a:endParaRPr lang="en-US" sz="2300" b="1" dirty="0"/>
          </a:p>
          <a:p>
            <a:endParaRPr lang="en-US" b="1" dirty="0"/>
          </a:p>
          <a:p>
            <a:r>
              <a:rPr lang="en-US" b="1" dirty="0"/>
              <a:t>Shared variable</a:t>
            </a:r>
            <a:r>
              <a:rPr lang="en-US" dirty="0"/>
              <a:t> - a variable</a:t>
            </a:r>
            <a:r>
              <a:rPr lang="en-US" i="1" dirty="0"/>
              <a:t> </a:t>
            </a:r>
            <a:r>
              <a:rPr lang="en-US" dirty="0"/>
              <a:t>that can be read or written by multiple threads</a:t>
            </a:r>
          </a:p>
          <a:p>
            <a:endParaRPr lang="en-US" sz="2300" dirty="0"/>
          </a:p>
          <a:p>
            <a:endParaRPr lang="en-US" sz="2300" b="1" dirty="0"/>
          </a:p>
          <a:p>
            <a:r>
              <a:rPr lang="en-US" sz="2300" b="1" dirty="0"/>
              <a:t>Private variable</a:t>
            </a:r>
            <a:r>
              <a:rPr lang="en-US" sz="2300" dirty="0"/>
              <a:t> – a variable whose value is only visible to a thread (for read/write)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239606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Scoping Issues in OpenMP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Important question: what is shared and what is not?</a:t>
            </a:r>
          </a:p>
          <a:p>
            <a:pPr lvl="1"/>
            <a:r>
              <a:rPr lang="en-US" dirty="0"/>
              <a:t>That is, what can a thread access, and what cannot it access?</a:t>
            </a:r>
          </a:p>
          <a:p>
            <a:endParaRPr lang="en-US" dirty="0"/>
          </a:p>
          <a:p>
            <a:r>
              <a:rPr lang="en-US" dirty="0"/>
              <a:t>Important why?</a:t>
            </a:r>
          </a:p>
          <a:p>
            <a:pPr lvl="1"/>
            <a:r>
              <a:rPr lang="en-US" dirty="0"/>
              <a:t>If a variable is shared, then you better be aware of that fact</a:t>
            </a:r>
          </a:p>
          <a:p>
            <a:pPr lvl="2"/>
            <a:r>
              <a:rPr lang="en-US" dirty="0"/>
              <a:t>Parallel computing data hazards, in relation to WAR, RAW, WAW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“Variable scoping in OpenMP”: </a:t>
            </a:r>
          </a:p>
          <a:p>
            <a:pPr lvl="1"/>
            <a:r>
              <a:rPr lang="en-US" dirty="0"/>
              <a:t>Understanding whether a variable that a thread works with is private or shared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058762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76B76-D309-457C-8093-2FAC57B0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ECD130-1752-4F05-AA89-9001D2AB3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Is BBC recording on?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If my internet connection goes down, I’ll email from my phone to provide more information – go/no-go, next step, etc.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41B91E-5E75-4C3F-B884-349EE03F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98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Scoping Issues in OpenMP – What is </a:t>
            </a:r>
            <a:r>
              <a:rPr lang="en-US" dirty="0">
                <a:solidFill>
                  <a:srgbClr val="FFC000"/>
                </a:solidFill>
              </a:rPr>
              <a:t>shared</a:t>
            </a:r>
            <a:r>
              <a:rPr lang="en-US" dirty="0"/>
              <a:t>?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Basic rule: </a:t>
            </a:r>
          </a:p>
          <a:p>
            <a:pPr lvl="1"/>
            <a:r>
              <a:rPr lang="en-US" sz="2100" dirty="0"/>
              <a:t>Any variable declared prior to a parallel region is shared in that parallel region</a:t>
            </a:r>
          </a:p>
          <a:p>
            <a:pPr lvl="2"/>
            <a:r>
              <a:rPr lang="en-US" sz="1900" dirty="0"/>
              <a:t>That is, it is available for read/write to all parallel threads of the parallel region</a:t>
            </a:r>
          </a:p>
          <a:p>
            <a:endParaRPr lang="en-US" sz="2500" dirty="0"/>
          </a:p>
          <a:p>
            <a:r>
              <a:rPr lang="en-US" sz="2500" dirty="0"/>
              <a:t>Other examples of variables being shared among threads</a:t>
            </a:r>
          </a:p>
          <a:p>
            <a:pPr lvl="1"/>
            <a:r>
              <a:rPr lang="en-US" dirty="0"/>
              <a:t>Global variables</a:t>
            </a:r>
          </a:p>
          <a:p>
            <a:pPr lvl="1"/>
            <a:r>
              <a:rPr lang="en-US" dirty="0"/>
              <a:t>File scope variables</a:t>
            </a:r>
          </a:p>
          <a:p>
            <a:pPr lvl="1"/>
            <a:r>
              <a:rPr lang="en-US" dirty="0"/>
              <a:t>Namespace scope variables</a:t>
            </a:r>
          </a:p>
          <a:p>
            <a:pPr lvl="1"/>
            <a:r>
              <a:rPr lang="en-US" dirty="0"/>
              <a:t>Variables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-qualified type having 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mutable</a:t>
            </a:r>
            <a:r>
              <a:rPr lang="en-US" dirty="0"/>
              <a:t> member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/>
              <a:t> variables which are declared in a scope inside the construct</a:t>
            </a:r>
          </a:p>
          <a:p>
            <a:pPr lvl="1"/>
            <a:endParaRPr lang="en-US" dirty="0"/>
          </a:p>
          <a:p>
            <a:r>
              <a:rPr lang="en-US" dirty="0"/>
              <a:t>Note: there’s a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shared</a:t>
            </a:r>
            <a:r>
              <a:rPr lang="en-US" dirty="0"/>
              <a:t> clause that you can use if you feel like explicitly indicating that a variable is shared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99698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private</a:t>
            </a:r>
            <a:r>
              <a:rPr lang="en-US" dirty="0"/>
              <a:t> Clause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Reproduces for each thread variable[s] declared private in the pragma (see example below)</a:t>
            </a:r>
          </a:p>
          <a:p>
            <a:pPr lvl="1"/>
            <a:r>
              <a:rPr lang="en-US" dirty="0"/>
              <a:t>Consequence: each thread will have a private copy of that variable in the associated parallel region </a:t>
            </a:r>
          </a:p>
          <a:p>
            <a:pPr lvl="2"/>
            <a:r>
              <a:rPr lang="en-US" dirty="0"/>
              <a:t>The value that Thread_1 stores in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is different than value that Thread_2 stores in variable </a:t>
            </a:r>
            <a:r>
              <a:rPr lang="en-US" dirty="0">
                <a:latin typeface="Consolas" panose="020B0609020204030204" pitchFamily="49" charset="0"/>
              </a:rPr>
              <a:t>x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NOTE: Private variables are </a:t>
            </a:r>
            <a:r>
              <a:rPr lang="en-US" dirty="0">
                <a:solidFill>
                  <a:srgbClr val="FF0000"/>
                </a:solidFill>
              </a:rPr>
              <a:t>un-initialized</a:t>
            </a:r>
            <a:r>
              <a:rPr lang="en-US" dirty="0"/>
              <a:t>; C++ object is default-constructed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530436" name="Rectangle 4"/>
          <p:cNvSpPr>
            <a:spLocks noChangeArrowheads="1"/>
          </p:cNvSpPr>
          <p:nvPr/>
        </p:nvSpPr>
        <p:spPr bwMode="auto">
          <a:xfrm>
            <a:off x="6096001" y="2057401"/>
            <a:ext cx="3967163" cy="428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4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9233" y="3563267"/>
            <a:ext cx="5029200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* work(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* c,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N) {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x, y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i;</a:t>
            </a:r>
          </a:p>
          <a:p>
            <a:r>
              <a:rPr lang="nb-NO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nb-NO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b-NO" dirty="0">
                <a:latin typeface="Consolas" pitchFamily="49" charset="0"/>
                <a:cs typeface="Consolas" pitchFamily="49" charset="0"/>
              </a:rPr>
              <a:t>omp</a:t>
            </a:r>
            <a:r>
              <a:rPr lang="nb-NO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b-NO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parallel for private</a:t>
            </a:r>
            <a:r>
              <a:rPr lang="nb-NO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b-NO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x,y</a:t>
            </a:r>
            <a:r>
              <a:rPr lang="nb-NO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(i=0; i&lt;N; i++) {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a[i];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b[i];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c[i] =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x + y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47344" y="6549944"/>
            <a:ext cx="9664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[IOMPP]→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631025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Scoping – What is Private?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28398" dir="6993903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Examples of OpenMP variables treated as </a:t>
            </a:r>
            <a:r>
              <a:rPr lang="en-US" sz="2800" dirty="0">
                <a:solidFill>
                  <a:srgbClr val="C00000"/>
                </a:solidFill>
              </a:rPr>
              <a:t>private</a:t>
            </a:r>
            <a:r>
              <a:rPr lang="en-US" sz="2800" dirty="0"/>
              <a:t> by default: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Stack (local) variables in functions called </a:t>
            </a:r>
            <a:r>
              <a:rPr lang="en-US" sz="2400" dirty="0">
                <a:solidFill>
                  <a:srgbClr val="0070C0"/>
                </a:solidFill>
              </a:rPr>
              <a:t>from within</a:t>
            </a:r>
            <a:r>
              <a:rPr lang="en-US" sz="2400" dirty="0"/>
              <a:t> parallel regions</a:t>
            </a:r>
          </a:p>
          <a:p>
            <a:pPr lvl="2"/>
            <a:r>
              <a:rPr lang="en-US" sz="2000" dirty="0"/>
              <a:t>Beware, in C/C++: call by copy vs. call by reference/pointer</a:t>
            </a:r>
          </a:p>
          <a:p>
            <a:pPr lvl="3"/>
            <a:r>
              <a:rPr lang="en-US" sz="1800" dirty="0"/>
              <a:t>You can end up with a shared variable inside a function, if pass by reference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Loop iteration variables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Automatic variables within a statement block</a:t>
            </a:r>
          </a:p>
          <a:p>
            <a:pPr lvl="1"/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147344" y="6513815"/>
            <a:ext cx="1042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[IOMPP]→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678609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[more dwelling on the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private</a:t>
            </a:r>
            <a:r>
              <a:rPr lang="en-US" dirty="0"/>
              <a:t> concept]:</a:t>
            </a:r>
            <a:br>
              <a:rPr lang="en-US" dirty="0"/>
            </a:br>
            <a:r>
              <a:rPr lang="en-US" dirty="0"/>
              <a:t>Is “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/>
              <a:t>” shared or private?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763" y="2057950"/>
            <a:ext cx="52578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omp.h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cstdio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using std::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i = </a:t>
            </a:r>
            <a:r>
              <a:rPr lang="en-US" sz="1400" dirty="0">
                <a:solidFill>
                  <a:srgbClr val="7030A0"/>
                </a:solidFill>
                <a:latin typeface="Consolas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/>
              </a:rPr>
              <a:t>#pragma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omp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parallel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num_threads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7030A0"/>
                </a:solidFill>
                <a:latin typeface="Consolas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 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omp_get_thread_num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printf(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threadID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= %d  i = %d\n"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i);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    i = </a:t>
            </a:r>
            <a:r>
              <a:rPr lang="en-US" sz="1400" dirty="0">
                <a:solidFill>
                  <a:srgbClr val="7030A0"/>
                </a:solidFill>
                <a:latin typeface="Consolas"/>
              </a:rPr>
              <a:t>1000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threadID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printf(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 = %d\n"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i);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nsolas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996111" y="973237"/>
            <a:ext cx="4576764" cy="5509200"/>
          </a:xfrm>
          <a:prstGeom prst="rect">
            <a:avLst/>
          </a:prstGeom>
          <a:solidFill>
            <a:srgbClr val="FFF2CC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curie ~/ME759/OpenMP&gt; g++ firstPrivateP0.cpp  -</a:t>
            </a:r>
            <a:r>
              <a:rPr lang="en-US" sz="1100" dirty="0" err="1">
                <a:latin typeface="Consolas" panose="020B0609020204030204" pitchFamily="49" charset="0"/>
              </a:rPr>
              <a:t>fopenmp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curie ~/ME759/OpenMP&gt; ./</a:t>
            </a:r>
            <a:r>
              <a:rPr lang="en-US" sz="1100" dirty="0" err="1">
                <a:latin typeface="Consolas" panose="020B0609020204030204" pitchFamily="49" charset="0"/>
              </a:rPr>
              <a:t>a.out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0  i = 10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2  i = 10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1  i = 10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3  i = 10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i = 1003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curie ~/ME759/OpenMP&gt; ./</a:t>
            </a:r>
            <a:r>
              <a:rPr lang="en-US" sz="1100" dirty="0" err="1">
                <a:latin typeface="Consolas" panose="020B0609020204030204" pitchFamily="49" charset="0"/>
              </a:rPr>
              <a:t>a.out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3  i = 10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0  i = 10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2  i = 10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1  i = 10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i = 1001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curie ~/ME759/OpenMP&gt; ./</a:t>
            </a:r>
            <a:r>
              <a:rPr lang="en-US" sz="1100" dirty="0" err="1">
                <a:latin typeface="Consolas" panose="020B0609020204030204" pitchFamily="49" charset="0"/>
              </a:rPr>
              <a:t>a.out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0  i = 10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3  i = 10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1  i = 10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2  i = 10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i = 1002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curie ~/ME759/OpenMP&gt; ./</a:t>
            </a:r>
            <a:r>
              <a:rPr lang="en-US" sz="1100" dirty="0" err="1">
                <a:latin typeface="Consolas" panose="020B0609020204030204" pitchFamily="49" charset="0"/>
              </a:rPr>
              <a:t>a.out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0  i = 10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3  i = 10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1  i = 10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2  i = 10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i = 1002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curie ~/ME759/OpenMP&gt; ./</a:t>
            </a:r>
            <a:r>
              <a:rPr lang="en-US" sz="1100" dirty="0" err="1">
                <a:latin typeface="Consolas" panose="020B0609020204030204" pitchFamily="49" charset="0"/>
              </a:rPr>
              <a:t>a.out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0  i = 10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3  i = 10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2  i = 10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1  i = 10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i = 1001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curie ~/ME759/OpenMP&gt;</a:t>
            </a:r>
          </a:p>
        </p:txBody>
      </p:sp>
    </p:spTree>
    <p:extLst>
      <p:ext uri="{BB962C8B-B14F-4D97-AF65-F5344CB8AC3E}">
        <p14:creationId xmlns:p14="http://schemas.microsoft.com/office/powerpoint/2010/main" val="206361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/>
              <a:t>: somewhat sneaky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1053912" y="1142314"/>
            <a:ext cx="5715000" cy="3970318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cstdio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omp.h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using std::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  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</a:t>
            </a:r>
            <a:r>
              <a:rPr lang="en-US" sz="1400" dirty="0">
                <a:solidFill>
                  <a:srgbClr val="7030A0"/>
                </a:solidFill>
                <a:highlight>
                  <a:srgbClr val="FFFFFF"/>
                </a:highlight>
                <a:latin typeface="Consolas"/>
              </a:rPr>
              <a:t>10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#pragma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omp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parallel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num_threads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7030A0"/>
                </a:solidFill>
                <a:highlight>
                  <a:srgbClr val="FFFFFF"/>
                </a:highlight>
                <a:latin typeface="Consolas"/>
              </a:rPr>
              <a:t>4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  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threadID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omp_get_thread_num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threadID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%d: i = %d\n"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   i = </a:t>
            </a:r>
            <a:r>
              <a:rPr lang="en-US" sz="1400" dirty="0">
                <a:solidFill>
                  <a:srgbClr val="7030A0"/>
                </a:solidFill>
                <a:highlight>
                  <a:srgbClr val="FFFFFF"/>
                </a:highlight>
                <a:latin typeface="Consolas"/>
              </a:rPr>
              <a:t>1000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threadID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%d\n"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7030A0"/>
                </a:solidFill>
                <a:highlight>
                  <a:srgbClr val="FFFFFF"/>
                </a:highlight>
                <a:latin typeface="Consolas"/>
              </a:rPr>
              <a:t>0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9512" y="1327285"/>
            <a:ext cx="5660304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do we expect each thread to print?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do we expect the master thread to print at the end?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44744" y="3355917"/>
            <a:ext cx="4353059" cy="12772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curie ~/ME759/OpenMP&gt; g++ firstPrivateP1.cpp  -</a:t>
            </a:r>
            <a:r>
              <a:rPr lang="en-US" sz="1100" dirty="0" err="1">
                <a:latin typeface="Consolas" panose="020B0609020204030204" pitchFamily="49" charset="0"/>
              </a:rPr>
              <a:t>fopenmp</a:t>
            </a:r>
            <a:r>
              <a:rPr lang="en-US" sz="1100" dirty="0">
                <a:latin typeface="Consolas" panose="020B0609020204030204" pitchFamily="49" charset="0"/>
              </a:rPr>
              <a:t>  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curie ~/ME759/OpenMP&gt; ./</a:t>
            </a:r>
            <a:r>
              <a:rPr lang="en-US" sz="1100" dirty="0" err="1">
                <a:latin typeface="Consolas" panose="020B0609020204030204" pitchFamily="49" charset="0"/>
              </a:rPr>
              <a:t>a.out</a:t>
            </a:r>
            <a:r>
              <a:rPr lang="en-US" sz="1100" dirty="0">
                <a:latin typeface="Consolas" panose="020B0609020204030204" pitchFamily="49" charset="0"/>
              </a:rPr>
              <a:t>                            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0  i = 0                                                          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2  i = 0                                                          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3  i = 0                                                          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threadID</a:t>
            </a:r>
            <a:r>
              <a:rPr lang="en-US" sz="1100" dirty="0">
                <a:latin typeface="Consolas" panose="020B0609020204030204" pitchFamily="49" charset="0"/>
              </a:rPr>
              <a:t> = 1  i = 0                                                         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i = 10                                                         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87375" y="5247421"/>
            <a:ext cx="7175501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curie ~/ME759/OpenMP&gt; g++ firstPrivateP1.cpp </a:t>
            </a:r>
            <a:r>
              <a:rPr lang="en-US" sz="1000" b="1" dirty="0">
                <a:solidFill>
                  <a:srgbClr val="C00000"/>
                </a:solidFill>
                <a:latin typeface="Consolas" panose="020B0609020204030204" pitchFamily="49" charset="0"/>
              </a:rPr>
              <a:t>-Wall</a:t>
            </a:r>
            <a:r>
              <a:rPr lang="en-US" sz="1000" dirty="0">
                <a:latin typeface="Consolas" panose="020B0609020204030204" pitchFamily="49" charset="0"/>
              </a:rPr>
              <a:t> -</a:t>
            </a:r>
            <a:r>
              <a:rPr lang="en-US" sz="1000" dirty="0" err="1">
                <a:latin typeface="Consolas" panose="020B0609020204030204" pitchFamily="49" charset="0"/>
              </a:rPr>
              <a:t>fopenmp</a:t>
            </a:r>
            <a:r>
              <a:rPr lang="en-US" sz="1000" dirty="0">
                <a:latin typeface="Consolas" panose="020B0609020204030204" pitchFamily="49" charset="0"/>
              </a:rPr>
              <a:t>                        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… some stuff here…                                                 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firstPrivateP1.cpp:10:11: warning: ‘i’ is used uninitialized in this function [-</a:t>
            </a:r>
            <a:r>
              <a:rPr lang="en-US" sz="1000" dirty="0" err="1">
                <a:latin typeface="Consolas" panose="020B0609020204030204" pitchFamily="49" charset="0"/>
              </a:rPr>
              <a:t>Wuninitialized</a:t>
            </a:r>
            <a:r>
              <a:rPr lang="en-US" sz="1000" dirty="0">
                <a:latin typeface="Consolas" panose="020B0609020204030204" pitchFamily="49" charset="0"/>
              </a:rPr>
              <a:t>]    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printf("</a:t>
            </a:r>
            <a:r>
              <a:rPr lang="en-US" sz="1000" dirty="0" err="1">
                <a:latin typeface="Consolas" panose="020B0609020204030204" pitchFamily="49" charset="0"/>
              </a:rPr>
              <a:t>threadID</a:t>
            </a:r>
            <a:r>
              <a:rPr lang="en-US" sz="1000" dirty="0">
                <a:latin typeface="Consolas" panose="020B0609020204030204" pitchFamily="49" charset="0"/>
              </a:rPr>
              <a:t> = %d  i = %d\n", </a:t>
            </a:r>
            <a:r>
              <a:rPr lang="en-US" sz="1000" dirty="0" err="1">
                <a:latin typeface="Consolas" panose="020B0609020204030204" pitchFamily="49" charset="0"/>
              </a:rPr>
              <a:t>threadID</a:t>
            </a:r>
            <a:r>
              <a:rPr lang="en-US" sz="1000" dirty="0">
                <a:latin typeface="Consolas" panose="020B0609020204030204" pitchFamily="49" charset="0"/>
              </a:rPr>
              <a:t>, i);                                                   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~~~~~~^~~~~~~~~~~~~~~~~~~~~~~~~~~~~~~~~~~~~~~~                                                    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firstPrivateP1.cpp:5:7: note: ‘i’ was declared here                                                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int i = 10;                                                                                         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^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6779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/>
              <a:t> vs.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firstprivate</a:t>
            </a:r>
            <a:endParaRPr lang="en-US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28398" dir="6993903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pPr lvl="2"/>
            <a:endParaRPr lang="en-US" sz="1400" dirty="0"/>
          </a:p>
          <a:p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firstprivate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sz="1800" dirty="0"/>
              <a:t>Goes one step beyond where 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dirty="0"/>
              <a:t> stops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Specifies that each thread should have its own instance of a variable 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Moreover, the variable is initialized using the value of the variable of the same name from the master thread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70726" y="6522143"/>
            <a:ext cx="1042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[IOMPP]→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279411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/>
              <a:t> vs.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firstprivate</a:t>
            </a:r>
            <a:endParaRPr lang="en-US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1981200" y="1502926"/>
            <a:ext cx="5715000" cy="3970318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cstdio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omp.h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using std::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  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</a:t>
            </a:r>
            <a:r>
              <a:rPr lang="en-US" sz="1400" dirty="0">
                <a:solidFill>
                  <a:srgbClr val="7030A0"/>
                </a:solidFill>
                <a:highlight>
                  <a:srgbClr val="FFFFFF"/>
                </a:highlight>
                <a:latin typeface="Consolas"/>
              </a:rPr>
              <a:t>10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#pragma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omp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parallel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num_threads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7030A0"/>
                </a:solidFill>
                <a:highlight>
                  <a:srgbClr val="FFFFFF"/>
                </a:highlight>
                <a:latin typeface="Consolas"/>
              </a:rPr>
              <a:t>4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firstprivate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  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threadID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omp_get_thread_num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threadID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%d: i = %d\n"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   i = </a:t>
            </a:r>
            <a:r>
              <a:rPr lang="en-US" sz="1400" dirty="0">
                <a:solidFill>
                  <a:srgbClr val="7030A0"/>
                </a:solidFill>
                <a:highlight>
                  <a:srgbClr val="FFFFFF"/>
                </a:highlight>
                <a:latin typeface="Consolas"/>
              </a:rPr>
              <a:t>1000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threadID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%d\n"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7030A0"/>
                </a:solidFill>
                <a:highlight>
                  <a:srgbClr val="FFFFFF"/>
                </a:highlight>
                <a:latin typeface="Consolas"/>
              </a:rPr>
              <a:t>0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6800" y="1683604"/>
            <a:ext cx="5660304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do we expect each thread to print?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do we expect the master thread to print at the end?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0" y="4333876"/>
            <a:ext cx="412623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22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lastprivate</a:t>
            </a:r>
            <a:r>
              <a:rPr lang="en-US" dirty="0"/>
              <a:t> OpenMP directive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39738" y="1358900"/>
            <a:ext cx="11752262" cy="635000"/>
          </a:xfrm>
        </p:spPr>
        <p:txBody>
          <a:bodyPr/>
          <a:lstStyle/>
          <a:p>
            <a:r>
              <a:rPr lang="en-US" sz="1800" dirty="0"/>
              <a:t>The enclosing context's version of the variable is set equal to the private version of whichever thread executes the final iteration of the work-sharing construct (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800" dirty="0"/>
              <a:t> or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</a:t>
            </a:r>
            <a:r>
              <a:rPr lang="en-US" sz="1800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9801" y="2819401"/>
            <a:ext cx="8096435" cy="3323987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cstdio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omp.h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using std::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#pragma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omp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parallel for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num_threads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7030A0"/>
                </a:solidFill>
                <a:highlight>
                  <a:srgbClr val="FFFFFF"/>
                </a:highlight>
                <a:latin typeface="Consolas"/>
              </a:rPr>
              <a:t>4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schedule(static, </a:t>
            </a:r>
            <a:r>
              <a:rPr lang="en-US" sz="1400" dirty="0">
                <a:solidFill>
                  <a:srgbClr val="7030A0"/>
                </a:solidFill>
                <a:highlight>
                  <a:srgbClr val="FFFFFF"/>
                </a:highlight>
                <a:latin typeface="Consolas"/>
              </a:rPr>
              <a:t>2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lastprivate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 for (int j = </a:t>
            </a:r>
            <a:r>
              <a:rPr lang="en-US" sz="1400" dirty="0">
                <a:solidFill>
                  <a:srgbClr val="7030A0"/>
                </a:solidFill>
                <a:highlight>
                  <a:srgbClr val="FFFFFF"/>
                </a:highlight>
                <a:latin typeface="Consolas"/>
              </a:rPr>
              <a:t>0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j &lt; </a:t>
            </a:r>
            <a:r>
              <a:rPr lang="en-US" sz="1400" dirty="0">
                <a:solidFill>
                  <a:srgbClr val="7030A0"/>
                </a:solidFill>
                <a:highlight>
                  <a:srgbClr val="FFFFFF"/>
                </a:highlight>
                <a:latin typeface="Consolas"/>
              </a:rPr>
              <a:t>11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j++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omp_get_thread_num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%d\n"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7030A0"/>
                </a:solidFill>
                <a:highlight>
                  <a:srgbClr val="FFFFFF"/>
                </a:highlight>
                <a:latin typeface="Consolas"/>
              </a:rPr>
              <a:t>0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4908" y="2586758"/>
            <a:ext cx="3278869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do we expect the master thread to print at the end?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1" y="4771733"/>
            <a:ext cx="4566285" cy="150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3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Harping On Data Scoping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key tenet of </a:t>
            </a:r>
            <a:r>
              <a:rPr lang="en-US" sz="2000" dirty="0" err="1"/>
              <a:t>OpenMP</a:t>
            </a:r>
            <a:r>
              <a:rPr lang="en-US" sz="2000" dirty="0"/>
              <a:t>: that of </a:t>
            </a:r>
            <a:r>
              <a:rPr lang="en-US" sz="2000" dirty="0">
                <a:solidFill>
                  <a:srgbClr val="C00000"/>
                </a:solidFill>
              </a:rPr>
              <a:t>data independence </a:t>
            </a:r>
            <a:r>
              <a:rPr lang="en-US" sz="2000" dirty="0"/>
              <a:t>between threads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When parallel threads execute parallel regions, it is assumed</a:t>
            </a:r>
          </a:p>
          <a:p>
            <a:pPr lvl="1"/>
            <a:r>
              <a:rPr lang="en-US" sz="1800" dirty="0"/>
              <a:t>Data dependencies are inexistent across parallel regions, OR</a:t>
            </a:r>
          </a:p>
          <a:p>
            <a:pPr lvl="1"/>
            <a:r>
              <a:rPr lang="en-US" sz="1800" dirty="0"/>
              <a:t>If data dependencies exist, there will be no race conditions 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Since you placed the </a:t>
            </a: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parallel </a:t>
            </a:r>
            <a:r>
              <a:rPr lang="en-US" sz="2000" dirty="0"/>
              <a:t>directive in your code, it is </a:t>
            </a:r>
            <a:r>
              <a:rPr lang="en-US" sz="2000" dirty="0">
                <a:solidFill>
                  <a:srgbClr val="C00000"/>
                </a:solidFill>
              </a:rPr>
              <a:t>your responsibility</a:t>
            </a:r>
            <a:r>
              <a:rPr lang="en-US" sz="2000" dirty="0"/>
              <a:t> to make sure that data dependencies do not lead to race conditions</a:t>
            </a:r>
          </a:p>
          <a:p>
            <a:pPr lvl="1"/>
            <a:r>
              <a:rPr lang="en-US" sz="1600" dirty="0"/>
              <a:t>Compilers not smart enough and sometimes can’t identify data dependency between what might look like independent parallel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A7C484-7E24-447E-8CB0-5149A4D34DEF}" type="slidenum">
              <a:rPr lang="en-US" altLang="en-US" sz="1000">
                <a:solidFill>
                  <a:srgbClr val="000000"/>
                </a:solidFill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altLang="en-US" sz="10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32757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Dependency Example  </a:t>
            </a:r>
            <a:r>
              <a:rPr lang="en-US" sz="1800" dirty="0"/>
              <a:t>[1/5]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280826" y="985206"/>
            <a:ext cx="7603700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omp.h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/>
              </a:rPr>
              <a:t>#include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&lt;iostream&gt;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/>
                <a:cs typeface="Calibri" panose="020F0502020204030204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/>
                <a:cs typeface="Calibri" panose="020F0502020204030204"/>
              </a:rPr>
              <a:t>&lt;vector&gt;</a:t>
            </a:r>
            <a:endParaRPr lang="en-US" dirty="0"/>
          </a:p>
          <a:p>
            <a:endParaRPr lang="en-US" sz="1400" dirty="0">
              <a:solidFill>
                <a:srgbClr val="000000"/>
              </a:solidFill>
              <a:latin typeface="Consolas"/>
              <a:cs typeface="Calibri" panose="020F0502020204030204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N = </a:t>
            </a:r>
            <a:r>
              <a:rPr lang="en-US" sz="1400" dirty="0">
                <a:solidFill>
                  <a:srgbClr val="7030A0"/>
                </a:solidFill>
                <a:latin typeface="Consolas"/>
              </a:rPr>
              <a:t>15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    std::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&gt; a(N);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 `a` is initialized with zeroes by default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//Basic idea: initialize the first "offset" entries of a and then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//populate all the other entries of a based on these first entries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offset = </a:t>
            </a:r>
            <a:r>
              <a:rPr lang="en-US" sz="1400" dirty="0">
                <a:solidFill>
                  <a:srgbClr val="7030A0"/>
                </a:solidFill>
                <a:latin typeface="Consolas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 i = </a:t>
            </a:r>
            <a:r>
              <a:rPr lang="nn-NO" sz="1400" dirty="0">
                <a:solidFill>
                  <a:srgbClr val="7030A0"/>
                </a:solidFill>
                <a:latin typeface="Consolas"/>
              </a:rPr>
              <a:t>0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; i &lt; offset; i++)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a[i] = i;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 i = offset; i &lt; </a:t>
            </a:r>
            <a:r>
              <a:rPr lang="nn-NO" sz="1400" dirty="0" err="1">
                <a:solidFill>
                  <a:srgbClr val="000000"/>
                </a:solidFill>
                <a:latin typeface="Consolas"/>
              </a:rPr>
              <a:t>a.</a:t>
            </a:r>
            <a:r>
              <a:rPr lang="nn-NO" sz="1400" dirty="0" err="1">
                <a:solidFill>
                  <a:schemeClr val="bg1">
                    <a:lumMod val="50000"/>
                  </a:schemeClr>
                </a:solidFill>
                <a:latin typeface="Consolas"/>
              </a:rPr>
              <a:t>size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(); i++)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a[i] -= a[i - offset];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//print out the content of a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1400" dirty="0">
                <a:latin typeface="Consolas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"Sequential Implementation:\n"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 i = </a:t>
            </a:r>
            <a:r>
              <a:rPr lang="nn-NO" sz="1400" dirty="0">
                <a:solidFill>
                  <a:srgbClr val="7030A0"/>
                </a:solidFill>
                <a:latin typeface="Consolas"/>
              </a:rPr>
              <a:t>0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; i &lt; </a:t>
            </a:r>
            <a:r>
              <a:rPr lang="nn-NO" sz="1400" dirty="0" err="1">
                <a:solidFill>
                  <a:srgbClr val="000000"/>
                </a:solidFill>
                <a:latin typeface="Consolas"/>
              </a:rPr>
              <a:t>a.</a:t>
            </a:r>
            <a:r>
              <a:rPr lang="nn-NO" sz="1400" dirty="0" err="1">
                <a:solidFill>
                  <a:schemeClr val="bg1">
                    <a:lumMod val="50000"/>
                  </a:schemeClr>
                </a:solidFill>
                <a:latin typeface="Consolas"/>
              </a:rPr>
              <a:t>size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(); i++)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        </a:t>
            </a:r>
            <a:r>
              <a:rPr lang="en-US" sz="1400" dirty="0">
                <a:latin typeface="Consolas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"Entry ["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i 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"]= 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a[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] 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latin typeface="Consolas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nsolas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201" y="2241107"/>
            <a:ext cx="3805238" cy="2509838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488850" y="4436609"/>
            <a:ext cx="854349" cy="441337"/>
            <a:chOff x="2508489" y="4432681"/>
            <a:chExt cx="854349" cy="441337"/>
          </a:xfrm>
        </p:grpSpPr>
        <p:sp>
          <p:nvSpPr>
            <p:cNvPr id="14" name="Rectangle 13"/>
            <p:cNvSpPr/>
            <p:nvPr/>
          </p:nvSpPr>
          <p:spPr>
            <a:xfrm>
              <a:off x="2508489" y="4432681"/>
              <a:ext cx="655238" cy="242006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 rot="13642557">
              <a:off x="3153974" y="4665155"/>
              <a:ext cx="192393" cy="225334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826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get started…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Last time</a:t>
            </a:r>
          </a:p>
          <a:p>
            <a:pPr lvl="1"/>
            <a:r>
              <a:rPr lang="en-US" dirty="0"/>
              <a:t>OpenMP nuts &amp; bolts: nested parallelism, work sharing (for loops, sections)</a:t>
            </a:r>
          </a:p>
          <a:p>
            <a:pPr lvl="1"/>
            <a:endParaRPr lang="en-US" dirty="0"/>
          </a:p>
          <a:p>
            <a:r>
              <a:rPr lang="en-US" dirty="0"/>
              <a:t>Today</a:t>
            </a:r>
          </a:p>
          <a:p>
            <a:pPr lvl="1"/>
            <a:r>
              <a:rPr lang="en-US" dirty="0"/>
              <a:t>OpenMP nuts &amp; bolts: nested parallelism, work sharing (tasks)</a:t>
            </a:r>
          </a:p>
          <a:p>
            <a:pPr lvl="1"/>
            <a:r>
              <a:rPr lang="en-US" dirty="0"/>
              <a:t>OpenMP: variable scoping, synchronization, loose ends</a:t>
            </a:r>
          </a:p>
          <a:p>
            <a:pPr lvl="1"/>
            <a:endParaRPr lang="en-US" dirty="0"/>
          </a:p>
          <a:p>
            <a:r>
              <a:rPr lang="en-US" dirty="0"/>
              <a:t>Other tidbits:</a:t>
            </a:r>
          </a:p>
          <a:p>
            <a:pPr lvl="1"/>
            <a:r>
              <a:rPr lang="en-US" dirty="0"/>
              <a:t>Assignment due on Th, 03/18, at 9 pm</a:t>
            </a:r>
          </a:p>
          <a:p>
            <a:pPr lvl="1"/>
            <a:r>
              <a:rPr lang="en-US" dirty="0"/>
              <a:t>Do not run your code on the Euler head-node (use Slurm)</a:t>
            </a:r>
          </a:p>
          <a:p>
            <a:pPr lvl="1"/>
            <a:r>
              <a:rPr lang="en-US" dirty="0"/>
              <a:t>Big PDF file contains all the slides thus far; easy to search into it to find topics covered thus far. Doc is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00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Dependency Example  </a:t>
            </a:r>
            <a:r>
              <a:rPr lang="en-US" sz="1800" dirty="0"/>
              <a:t>[2/5]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1628317" y="870818"/>
            <a:ext cx="8175811" cy="5816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omp.h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200" dirty="0">
              <a:latin typeface="Consolas"/>
              <a:ea typeface="+mn-lt"/>
              <a:cs typeface="+mn-lt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/>
              </a:rPr>
              <a:t>#include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&lt;iostream&gt;</a:t>
            </a:r>
            <a:endParaRPr lang="en-US" sz="1200" dirty="0">
              <a:latin typeface="Consolas"/>
              <a:ea typeface="+mn-lt"/>
              <a:cs typeface="+mn-lt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/>
              </a:rPr>
              <a:t>#include 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&lt;vector&gt;</a:t>
            </a:r>
            <a:endParaRPr lang="en-US" dirty="0">
              <a:latin typeface="Consolas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N = </a:t>
            </a:r>
            <a:r>
              <a:rPr lang="en-US" sz="1200" dirty="0">
                <a:solidFill>
                  <a:srgbClr val="7030A0"/>
                </a:solidFill>
                <a:latin typeface="Consolas"/>
              </a:rPr>
              <a:t>15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1200" dirty="0">
                <a:latin typeface="Consolas"/>
              </a:rPr>
              <a:t>std::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vector</a:t>
            </a:r>
            <a:r>
              <a:rPr lang="en-US" sz="1200" dirty="0"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latin typeface="Consolas"/>
              </a:rPr>
              <a:t>&gt;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200" dirty="0">
                <a:latin typeface="Consolas"/>
              </a:rPr>
              <a:t>a(N);</a:t>
            </a:r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//Basic idea: initialize the first "offset" entries of a and then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//populate all the other entries of a based on these first entries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offset = </a:t>
            </a:r>
            <a:r>
              <a:rPr lang="en-US" sz="1200" dirty="0">
                <a:solidFill>
                  <a:srgbClr val="7030A0"/>
                </a:solidFill>
                <a:latin typeface="Consolas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nn-NO" sz="120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nn-NO" sz="12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onsolas"/>
              </a:rPr>
              <a:t> i = </a:t>
            </a:r>
            <a:r>
              <a:rPr lang="nn-NO" sz="1200" dirty="0">
                <a:solidFill>
                  <a:srgbClr val="7030A0"/>
                </a:solidFill>
                <a:latin typeface="Consolas"/>
              </a:rPr>
              <a:t>0</a:t>
            </a:r>
            <a:r>
              <a:rPr lang="nn-NO" sz="1200" dirty="0">
                <a:solidFill>
                  <a:srgbClr val="000000"/>
                </a:solidFill>
                <a:latin typeface="Consolas"/>
              </a:rPr>
              <a:t>; i &lt; offset; i++)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a[i] = i;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/>
              </a:rPr>
              <a:t>#pragma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omp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parallel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num_threads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7030A0"/>
                </a:solidFill>
                <a:latin typeface="Consolas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omp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single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        </a:t>
            </a:r>
            <a:r>
              <a:rPr lang="en-US" sz="1200" dirty="0"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"Running w/ this many threads: 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omp_get_num_threads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omp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200" dirty="0">
                <a:solidFill>
                  <a:srgbClr val="000000"/>
                </a:solidFill>
                <a:latin typeface="Consolas"/>
              </a:rPr>
              <a:t>        </a:t>
            </a:r>
            <a:r>
              <a:rPr lang="nn-NO" sz="12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onsolas"/>
              </a:rPr>
              <a:t> i = offset; i &lt; N; i++)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a[i] -= a[i - offset];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//print out the content of a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20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nn-NO" sz="12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onsolas"/>
              </a:rPr>
              <a:t> i = </a:t>
            </a:r>
            <a:r>
              <a:rPr lang="nn-NO" sz="1200" dirty="0">
                <a:solidFill>
                  <a:srgbClr val="7030A0"/>
                </a:solidFill>
                <a:latin typeface="Consolas"/>
              </a:rPr>
              <a:t>0</a:t>
            </a:r>
            <a:r>
              <a:rPr lang="nn-NO" sz="1200" dirty="0">
                <a:solidFill>
                  <a:srgbClr val="000000"/>
                </a:solidFill>
                <a:latin typeface="Consolas"/>
              </a:rPr>
              <a:t>; i &lt; </a:t>
            </a:r>
            <a:r>
              <a:rPr lang="nn-NO" sz="1200" dirty="0" err="1">
                <a:solidFill>
                  <a:srgbClr val="000000"/>
                </a:solidFill>
                <a:latin typeface="Consolas"/>
              </a:rPr>
              <a:t>a.</a:t>
            </a:r>
            <a:r>
              <a:rPr lang="nn-NO" sz="1200" dirty="0" err="1">
                <a:solidFill>
                  <a:schemeClr val="bg1">
                    <a:lumMod val="50000"/>
                  </a:schemeClr>
                </a:solidFill>
                <a:latin typeface="Consolas"/>
              </a:rPr>
              <a:t>size</a:t>
            </a:r>
            <a:r>
              <a:rPr lang="nn-NO" sz="1200" dirty="0">
                <a:solidFill>
                  <a:srgbClr val="000000"/>
                </a:solidFill>
                <a:latin typeface="Consolas"/>
              </a:rPr>
              <a:t>(); i++)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        </a:t>
            </a:r>
            <a:r>
              <a:rPr lang="en-US" sz="1200" dirty="0"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"Entry ["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i 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"]= 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a[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] 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latin typeface="Consolas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7030A0"/>
                </a:solidFill>
                <a:latin typeface="Consolas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7162800" y="3235349"/>
            <a:ext cx="2978316" cy="276999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en-US" sz="1200" dirty="0"/>
              <a:t>We’re going to keep changing this value here</a:t>
            </a:r>
          </a:p>
        </p:txBody>
      </p:sp>
      <p:cxnSp>
        <p:nvCxnSpPr>
          <p:cNvPr id="8" name="Straight Arrow Connector 7"/>
          <p:cNvCxnSpPr>
            <a:stCxn id="3" idx="1"/>
          </p:cNvCxnSpPr>
          <p:nvPr/>
        </p:nvCxnSpPr>
        <p:spPr>
          <a:xfrm flipH="1">
            <a:off x="4694246" y="3373849"/>
            <a:ext cx="2468554" cy="357099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15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Dependency Example: 1 Thread </a:t>
            </a:r>
            <a:r>
              <a:rPr lang="en-US" sz="1800" dirty="0"/>
              <a:t>[3/5]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1775" y="1495425"/>
            <a:ext cx="11960225" cy="4932363"/>
          </a:xfrm>
        </p:spPr>
        <p:txBody>
          <a:bodyPr/>
          <a:lstStyle/>
          <a:p>
            <a:r>
              <a:rPr lang="en-US" sz="2000" dirty="0"/>
              <a:t>Running OpenMP with one thread is essentially running sequentially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514600"/>
            <a:ext cx="3805238" cy="262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916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Dependency Example: 2 Threads  </a:t>
            </a:r>
            <a:r>
              <a:rPr lang="en-US" sz="1800" dirty="0"/>
              <a:t>[4/5]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716" y="1011556"/>
            <a:ext cx="4566285" cy="561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890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Dependency Example: 3 Threads  </a:t>
            </a:r>
            <a:r>
              <a:rPr lang="en-US" sz="1800" dirty="0"/>
              <a:t>[5/5]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43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270796"/>
            <a:ext cx="3805238" cy="262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002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506" name="Rectangle 18"/>
          <p:cNvSpPr>
            <a:spLocks noChangeArrowheads="1"/>
          </p:cNvSpPr>
          <p:nvPr/>
        </p:nvSpPr>
        <p:spPr bwMode="auto">
          <a:xfrm>
            <a:off x="1820893" y="4708439"/>
            <a:ext cx="3952875" cy="646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index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count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temp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: which is shared, and which is private?</a:t>
            </a: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8827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Quiz: what’s shared and what’s not?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A5F2-BA81-4598-939D-5BFFBD4009F6}" type="slidenum">
              <a:rPr lang="en-US" altLang="en-US" smtClean="0"/>
              <a:pPr/>
              <a:t>44</a:t>
            </a:fld>
            <a:endParaRPr lang="en-US" altLang="en-US"/>
          </a:p>
        </p:txBody>
      </p:sp>
      <p:grpSp>
        <p:nvGrpSpPr>
          <p:cNvPr id="575491" name="Group 3"/>
          <p:cNvGrpSpPr>
            <a:grpSpLocks/>
          </p:cNvGrpSpPr>
          <p:nvPr/>
        </p:nvGrpSpPr>
        <p:grpSpPr bwMode="auto">
          <a:xfrm>
            <a:off x="5836472" y="3762281"/>
            <a:ext cx="4629150" cy="2362199"/>
            <a:chOff x="2735" y="2305"/>
            <a:chExt cx="2916" cy="1488"/>
          </a:xfrm>
        </p:grpSpPr>
        <p:sp>
          <p:nvSpPr>
            <p:cNvPr id="575492" name="Rectangle 4"/>
            <p:cNvSpPr>
              <a:spLocks noChangeArrowheads="1"/>
            </p:cNvSpPr>
            <p:nvPr/>
          </p:nvSpPr>
          <p:spPr bwMode="auto">
            <a:xfrm>
              <a:off x="5178" y="2921"/>
              <a:ext cx="47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solidFill>
                    <a:srgbClr val="0000FF"/>
                  </a:solidFill>
                  <a:latin typeface="Consolas" panose="020B0609020204030204" pitchFamily="49" charset="0"/>
                </a:rPr>
                <a:t>temp</a:t>
              </a:r>
            </a:p>
          </p:txBody>
        </p:sp>
        <p:sp>
          <p:nvSpPr>
            <p:cNvPr id="575493" name="Line 5"/>
            <p:cNvSpPr>
              <a:spLocks noChangeShapeType="1"/>
            </p:cNvSpPr>
            <p:nvPr/>
          </p:nvSpPr>
          <p:spPr bwMode="auto">
            <a:xfrm>
              <a:off x="3490" y="2305"/>
              <a:ext cx="0" cy="1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nsolas" panose="020B0609020204030204" pitchFamily="49" charset="0"/>
              </a:endParaRPr>
            </a:p>
          </p:txBody>
        </p:sp>
        <p:sp>
          <p:nvSpPr>
            <p:cNvPr id="575494" name="Rectangle 6"/>
            <p:cNvSpPr>
              <a:spLocks noChangeArrowheads="1"/>
            </p:cNvSpPr>
            <p:nvPr/>
          </p:nvSpPr>
          <p:spPr bwMode="auto">
            <a:xfrm>
              <a:off x="2831" y="2437"/>
              <a:ext cx="145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A, index, count</a:t>
              </a:r>
            </a:p>
          </p:txBody>
        </p:sp>
        <p:sp>
          <p:nvSpPr>
            <p:cNvPr id="575495" name="Line 7"/>
            <p:cNvSpPr>
              <a:spLocks noChangeShapeType="1"/>
            </p:cNvSpPr>
            <p:nvPr/>
          </p:nvSpPr>
          <p:spPr bwMode="auto">
            <a:xfrm>
              <a:off x="3490" y="2641"/>
              <a:ext cx="0" cy="3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nsolas" panose="020B0609020204030204" pitchFamily="49" charset="0"/>
              </a:endParaRPr>
            </a:p>
          </p:txBody>
        </p:sp>
        <p:sp>
          <p:nvSpPr>
            <p:cNvPr id="575496" name="Line 8"/>
            <p:cNvSpPr>
              <a:spLocks noChangeShapeType="1"/>
            </p:cNvSpPr>
            <p:nvPr/>
          </p:nvSpPr>
          <p:spPr bwMode="auto">
            <a:xfrm>
              <a:off x="3492" y="2783"/>
              <a:ext cx="190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nsolas" panose="020B0609020204030204" pitchFamily="49" charset="0"/>
              </a:endParaRPr>
            </a:p>
          </p:txBody>
        </p:sp>
        <p:sp>
          <p:nvSpPr>
            <p:cNvPr id="575497" name="Rectangle 9"/>
            <p:cNvSpPr>
              <a:spLocks noChangeArrowheads="1"/>
            </p:cNvSpPr>
            <p:nvPr/>
          </p:nvSpPr>
          <p:spPr bwMode="auto">
            <a:xfrm>
              <a:off x="3247" y="2917"/>
              <a:ext cx="47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</a:t>
              </a:r>
            </a:p>
          </p:txBody>
        </p:sp>
        <p:sp>
          <p:nvSpPr>
            <p:cNvPr id="575498" name="Rectangle 10"/>
            <p:cNvSpPr>
              <a:spLocks noChangeArrowheads="1"/>
            </p:cNvSpPr>
            <p:nvPr/>
          </p:nvSpPr>
          <p:spPr bwMode="auto">
            <a:xfrm>
              <a:off x="4280" y="2917"/>
              <a:ext cx="47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solidFill>
                    <a:srgbClr val="0000FF"/>
                  </a:solidFill>
                  <a:latin typeface="Consolas" panose="020B0609020204030204" pitchFamily="49" charset="0"/>
                </a:rPr>
                <a:t>temp</a:t>
              </a:r>
            </a:p>
          </p:txBody>
        </p:sp>
        <p:sp>
          <p:nvSpPr>
            <p:cNvPr id="575499" name="Line 11"/>
            <p:cNvSpPr>
              <a:spLocks noChangeShapeType="1"/>
            </p:cNvSpPr>
            <p:nvPr/>
          </p:nvSpPr>
          <p:spPr bwMode="auto">
            <a:xfrm>
              <a:off x="4498" y="2785"/>
              <a:ext cx="0" cy="1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nsolas" panose="020B0609020204030204" pitchFamily="49" charset="0"/>
              </a:endParaRPr>
            </a:p>
          </p:txBody>
        </p:sp>
        <p:sp>
          <p:nvSpPr>
            <p:cNvPr id="575500" name="Line 12"/>
            <p:cNvSpPr>
              <a:spLocks noChangeShapeType="1"/>
            </p:cNvSpPr>
            <p:nvPr/>
          </p:nvSpPr>
          <p:spPr bwMode="auto">
            <a:xfrm>
              <a:off x="5395" y="2778"/>
              <a:ext cx="0" cy="1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nsolas" panose="020B0609020204030204" pitchFamily="49" charset="0"/>
              </a:endParaRPr>
            </a:p>
          </p:txBody>
        </p:sp>
        <p:sp>
          <p:nvSpPr>
            <p:cNvPr id="575501" name="Line 13"/>
            <p:cNvSpPr>
              <a:spLocks noChangeShapeType="1"/>
            </p:cNvSpPr>
            <p:nvPr/>
          </p:nvSpPr>
          <p:spPr bwMode="auto">
            <a:xfrm>
              <a:off x="3492" y="3407"/>
              <a:ext cx="190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nsolas" panose="020B0609020204030204" pitchFamily="49" charset="0"/>
              </a:endParaRPr>
            </a:p>
          </p:txBody>
        </p:sp>
        <p:sp>
          <p:nvSpPr>
            <p:cNvPr id="575502" name="Line 14"/>
            <p:cNvSpPr>
              <a:spLocks noChangeShapeType="1"/>
            </p:cNvSpPr>
            <p:nvPr/>
          </p:nvSpPr>
          <p:spPr bwMode="auto">
            <a:xfrm>
              <a:off x="4498" y="3169"/>
              <a:ext cx="0" cy="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nsolas" panose="020B0609020204030204" pitchFamily="49" charset="0"/>
              </a:endParaRPr>
            </a:p>
          </p:txBody>
        </p:sp>
        <p:sp>
          <p:nvSpPr>
            <p:cNvPr id="575503" name="Line 15"/>
            <p:cNvSpPr>
              <a:spLocks noChangeShapeType="1"/>
            </p:cNvSpPr>
            <p:nvPr/>
          </p:nvSpPr>
          <p:spPr bwMode="auto">
            <a:xfrm>
              <a:off x="5399" y="3175"/>
              <a:ext cx="0" cy="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nsolas" panose="020B0609020204030204" pitchFamily="49" charset="0"/>
              </a:endParaRPr>
            </a:p>
          </p:txBody>
        </p:sp>
        <p:sp>
          <p:nvSpPr>
            <p:cNvPr id="575504" name="Rectangle 16"/>
            <p:cNvSpPr>
              <a:spLocks noChangeArrowheads="1"/>
            </p:cNvSpPr>
            <p:nvPr/>
          </p:nvSpPr>
          <p:spPr bwMode="auto">
            <a:xfrm>
              <a:off x="2735" y="3541"/>
              <a:ext cx="145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solidFill>
                    <a:srgbClr val="0000FF"/>
                  </a:solidFill>
                  <a:latin typeface="Consolas" panose="020B0609020204030204" pitchFamily="49" charset="0"/>
                </a:rPr>
                <a:t>A, index, count</a:t>
              </a:r>
            </a:p>
          </p:txBody>
        </p:sp>
        <p:sp>
          <p:nvSpPr>
            <p:cNvPr id="575505" name="Line 17"/>
            <p:cNvSpPr>
              <a:spLocks noChangeShapeType="1"/>
            </p:cNvSpPr>
            <p:nvPr/>
          </p:nvSpPr>
          <p:spPr bwMode="auto">
            <a:xfrm>
              <a:off x="3488" y="3167"/>
              <a:ext cx="0" cy="4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nsolas" panose="020B0609020204030204" pitchFamily="49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723260" y="1246094"/>
            <a:ext cx="4572000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A[10];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main() {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index[10];</a:t>
            </a: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parallel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Work(index);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"%d\n"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index[1]);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996935" y="1251173"/>
            <a:ext cx="3276600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extern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A[10];</a:t>
            </a: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Work(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* index)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temp[10];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count;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&lt;...&gt;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430324" y="3182100"/>
            <a:ext cx="278832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200" dirty="0"/>
              <a:t>Assumed to be in another translation unit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648" y="6554787"/>
            <a:ext cx="1042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[IOMPP]→</a:t>
            </a:r>
          </a:p>
        </p:txBody>
      </p:sp>
      <p:sp>
        <p:nvSpPr>
          <p:cNvPr id="575509" name="Rectangle 21"/>
          <p:cNvSpPr>
            <a:spLocks noChangeArrowheads="1"/>
          </p:cNvSpPr>
          <p:nvPr/>
        </p:nvSpPr>
        <p:spPr bwMode="auto">
          <a:xfrm>
            <a:off x="1783588" y="4495064"/>
            <a:ext cx="4032249" cy="1128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itchFamily="49" charset="0"/>
              </a:rPr>
              <a:t>A</a:t>
            </a:r>
            <a:r>
              <a:rPr lang="en-US" sz="2000" b="1" dirty="0">
                <a:solidFill>
                  <a:srgbClr val="0000FF"/>
                </a:solidFill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itchFamily="49" charset="0"/>
              </a:rPr>
              <a:t>index</a:t>
            </a:r>
            <a:r>
              <a:rPr lang="en-US" sz="2000" b="1" dirty="0">
                <a:solidFill>
                  <a:srgbClr val="0000FF"/>
                </a:solidFill>
              </a:rPr>
              <a:t>, </a:t>
            </a:r>
            <a:r>
              <a:rPr lang="en-US" sz="2000" b="1" dirty="0"/>
              <a:t>and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itchFamily="49" charset="0"/>
              </a:rPr>
              <a:t>count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/>
              <a:t>are shared by all threads, but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itchFamily="49" charset="0"/>
              </a:rPr>
              <a:t>temp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/>
              <a:t>is local to each thread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3900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506" grpId="0" animBg="1"/>
      <p:bldP spid="57550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Scoping – Words of Wisdom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1600" dirty="0"/>
          </a:p>
          <a:p>
            <a:r>
              <a:rPr lang="en-US" sz="2000" dirty="0"/>
              <a:t>When in doubt, </a:t>
            </a:r>
          </a:p>
          <a:p>
            <a:pPr lvl="1"/>
            <a:r>
              <a:rPr lang="en-US" sz="1800" dirty="0"/>
              <a:t>Explicitly indicate who is what</a:t>
            </a:r>
          </a:p>
          <a:p>
            <a:pPr lvl="1"/>
            <a:r>
              <a:rPr lang="en-US" sz="1800" dirty="0"/>
              <a:t>Write a toy example to experiment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OpenMP</a:t>
            </a:r>
            <a:r>
              <a:rPr lang="en-US" sz="2000" dirty="0"/>
              <a:t> provides the clause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default(none)</a:t>
            </a:r>
          </a:p>
          <a:p>
            <a:pPr lvl="1"/>
            <a:r>
              <a:rPr lang="en-US" sz="1800" dirty="0"/>
              <a:t>In this case, the compiler requires that we specify scope for each variable declared outside the block</a:t>
            </a:r>
          </a:p>
          <a:p>
            <a:pPr lvl="1"/>
            <a:r>
              <a:rPr lang="en-US" sz="1800" dirty="0"/>
              <a:t>Variable declared inside the block are private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Data scoping: a common sources of errors in OpenMP</a:t>
            </a:r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8436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Plan, OpenMP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What is OpenMP?</a:t>
            </a:r>
          </a:p>
          <a:p>
            <a:pPr lvl="1">
              <a:lnSpc>
                <a:spcPct val="94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Parallel regions</a:t>
            </a:r>
          </a:p>
          <a:p>
            <a:pPr lvl="1">
              <a:lnSpc>
                <a:spcPct val="94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Work sharing – Parallel tasks</a:t>
            </a:r>
          </a:p>
          <a:p>
            <a:pPr lvl="1">
              <a:lnSpc>
                <a:spcPct val="94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Variable Scoping Issues </a:t>
            </a:r>
          </a:p>
          <a:p>
            <a:pPr lvl="1">
              <a:lnSpc>
                <a:spcPct val="94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</a:rPr>
              <a:t>Synchronization</a:t>
            </a:r>
          </a:p>
          <a:p>
            <a:pPr lvl="1">
              <a:lnSpc>
                <a:spcPct val="94000"/>
              </a:lnSpc>
              <a:buNone/>
            </a:pPr>
            <a:r>
              <a:rPr lang="en-US" sz="2400" dirty="0"/>
              <a:t>Performance issues</a:t>
            </a:r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800" dirty="0"/>
              <a:t>Loose ends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94175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barrier</a:t>
            </a:r>
            <a:r>
              <a:rPr lang="en-US" dirty="0"/>
              <a:t> Construct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47</a:t>
            </a:fld>
            <a:endParaRPr lang="en-US" altLang="en-US"/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5636" y="1132482"/>
            <a:ext cx="11369964" cy="2571164"/>
          </a:xfrm>
        </p:spPr>
        <p:txBody>
          <a:bodyPr>
            <a:normAutofit/>
          </a:bodyPr>
          <a:lstStyle/>
          <a:p>
            <a:r>
              <a:rPr lang="en-US" dirty="0"/>
              <a:t>This is an </a:t>
            </a:r>
            <a:r>
              <a:rPr lang="en-US" dirty="0">
                <a:solidFill>
                  <a:srgbClr val="0070C0"/>
                </a:solidFill>
              </a:rPr>
              <a:t>explicit</a:t>
            </a:r>
            <a:r>
              <a:rPr lang="en-US" dirty="0"/>
              <a:t> barrier synchronization available in OpenMP</a:t>
            </a:r>
          </a:p>
          <a:p>
            <a:pPr lvl="1"/>
            <a:r>
              <a:rPr lang="en-US" dirty="0"/>
              <a:t>Each thread waits until all threads arrive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 below assumes that in </a:t>
            </a:r>
            <a:r>
              <a:rPr lang="en-US" dirty="0" err="1">
                <a:latin typeface="Consolas" panose="020B0609020204030204" pitchFamily="49" charset="0"/>
              </a:rPr>
              <a:t>DoSomework</a:t>
            </a:r>
            <a:r>
              <a:rPr lang="en-US" dirty="0">
                <a:latin typeface="Consolas" panose="020B0609020204030204" pitchFamily="49" charset="0"/>
              </a:rPr>
              <a:t>(X,Y)</a:t>
            </a:r>
            <a:r>
              <a:rPr lang="en-US" dirty="0"/>
              <a:t> 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is an input and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is the output:</a:t>
            </a:r>
          </a:p>
        </p:txBody>
      </p:sp>
      <p:sp>
        <p:nvSpPr>
          <p:cNvPr id="2" name="Rectangle 1"/>
          <p:cNvSpPr/>
          <p:nvPr/>
        </p:nvSpPr>
        <p:spPr>
          <a:xfrm>
            <a:off x="1871197" y="3821385"/>
            <a:ext cx="632460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parallel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shared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(A, B, C) 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    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DoSomeWork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(A,B); </a:t>
            </a:r>
            <a:r>
              <a:rPr lang="en-US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input is A,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output is B</a:t>
            </a:r>
          </a:p>
          <a:p>
            <a:endParaRPr lang="en-US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barrier </a:t>
            </a:r>
          </a:p>
          <a:p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DoSomeWork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(B,C); </a:t>
            </a:r>
            <a:r>
              <a:rPr lang="en-US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input is B</a:t>
            </a:r>
            <a:r>
              <a:rPr lang="en-US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, output is C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2089" y="6581001"/>
            <a:ext cx="1042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[IOMPP]→</a:t>
            </a:r>
          </a:p>
        </p:txBody>
      </p:sp>
      <p:sp>
        <p:nvSpPr>
          <p:cNvPr id="4" name="Rectangle 3"/>
          <p:cNvSpPr/>
          <p:nvPr/>
        </p:nvSpPr>
        <p:spPr>
          <a:xfrm>
            <a:off x="8525421" y="4652381"/>
            <a:ext cx="3243773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1600" dirty="0"/>
              <a:t>Quick question: how about breaking </a:t>
            </a:r>
            <a:br>
              <a:rPr lang="en-US" sz="1600" dirty="0"/>
            </a:br>
            <a:r>
              <a:rPr lang="en-US" sz="1600" dirty="0"/>
              <a:t>this into two parallel regions?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914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C00"/>
                </a:solidFill>
              </a:rPr>
              <a:t>Implicit</a:t>
            </a:r>
            <a:r>
              <a:rPr lang="en-US" dirty="0"/>
              <a:t> Barriers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Several OpenMP constructs have </a:t>
            </a:r>
            <a:r>
              <a:rPr lang="en-US" i="1" dirty="0"/>
              <a:t>implicit</a:t>
            </a:r>
            <a:r>
              <a:rPr lang="en-US" dirty="0"/>
              <a:t> barriers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parallel</a:t>
            </a:r>
            <a:r>
              <a:rPr lang="en-US" dirty="0"/>
              <a:t> – necessary barrier – cannot be removed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single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sections</a:t>
            </a:r>
          </a:p>
          <a:p>
            <a:endParaRPr lang="en-US" dirty="0"/>
          </a:p>
          <a:p>
            <a:r>
              <a:rPr lang="en-US" dirty="0"/>
              <a:t>Unnecessary barriers hurt performance and can be removed with the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nowait</a:t>
            </a:r>
            <a:r>
              <a:rPr lang="en-US" dirty="0"/>
              <a:t> clause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nowait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clause is applicable to: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directive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single</a:t>
            </a:r>
            <a:r>
              <a:rPr lang="en-US" dirty="0"/>
              <a:t> directive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sections</a:t>
            </a:r>
            <a:r>
              <a:rPr lang="en-US" dirty="0"/>
              <a:t> directive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48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0" y="6581001"/>
            <a:ext cx="1042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[IOMPP]→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53107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nowait</a:t>
            </a:r>
            <a:r>
              <a:rPr lang="en-US" dirty="0"/>
              <a:t> Clause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49</a:t>
            </a:fld>
            <a:endParaRPr lang="en-US" altLang="en-US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3197225"/>
            <a:ext cx="8839200" cy="498475"/>
          </a:xfrm>
        </p:spPr>
        <p:txBody>
          <a:bodyPr/>
          <a:lstStyle/>
          <a:p>
            <a:r>
              <a:rPr lang="en-US" sz="2000" dirty="0"/>
              <a:t>Use when threads unnecessarily wait between independent computations 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0800" y="3967086"/>
            <a:ext cx="6096000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schedule(static) 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nowait</a:t>
            </a:r>
            <a:endParaRPr lang="en-US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i=0; i&lt;n; i++)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a[i] = bigFunc1(i);</a:t>
            </a:r>
          </a:p>
          <a:p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schedule(dynamic,1) 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j=0; j&lt;m; j++)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b[j] = bigFunc2(j);</a:t>
            </a:r>
          </a:p>
        </p:txBody>
      </p:sp>
      <p:sp>
        <p:nvSpPr>
          <p:cNvPr id="9" name="Rectangle 8"/>
          <p:cNvSpPr/>
          <p:nvPr/>
        </p:nvSpPr>
        <p:spPr>
          <a:xfrm>
            <a:off x="46979" y="6581001"/>
            <a:ext cx="1042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[IOMPP]→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0681" y="1606170"/>
            <a:ext cx="297068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#pragma </a:t>
            </a:r>
            <a:r>
              <a:rPr lang="en-US" dirty="0" err="1">
                <a:latin typeface="Consolas" panose="020B0609020204030204" pitchFamily="49" charset="0"/>
              </a:rPr>
              <a:t>omp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nowait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for(…)</a:t>
            </a:r>
          </a:p>
          <a:p>
            <a:r>
              <a:rPr lang="en-US" dirty="0">
                <a:latin typeface="Consolas" panose="020B0609020204030204" pitchFamily="49" charset="0"/>
              </a:rPr>
              <a:t>    { […] 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78533" y="1615307"/>
            <a:ext cx="284404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#pragma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single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nowait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{ […] }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698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Example, </a:t>
            </a:r>
            <a:r>
              <a:rPr lang="en-U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sections</a:t>
            </a:r>
            <a:r>
              <a:rPr lang="en-US" dirty="0"/>
              <a:t>: using 2 threads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322942" y="907839"/>
            <a:ext cx="6932387" cy="5755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150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5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150" dirty="0" err="1">
                <a:solidFill>
                  <a:srgbClr val="A31515"/>
                </a:solidFill>
                <a:latin typeface="Consolas"/>
              </a:rPr>
              <a:t>cstdio</a:t>
            </a:r>
            <a:r>
              <a:rPr lang="en-US" sz="115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150" dirty="0">
              <a:solidFill>
                <a:srgbClr val="000000"/>
              </a:solidFill>
              <a:latin typeface="Consolas"/>
            </a:endParaRPr>
          </a:p>
          <a:p>
            <a:r>
              <a:rPr lang="en-US" sz="1150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5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150" dirty="0" err="1">
                <a:solidFill>
                  <a:srgbClr val="A31515"/>
                </a:solidFill>
                <a:latin typeface="Consolas"/>
              </a:rPr>
              <a:t>omp.h</a:t>
            </a:r>
            <a:r>
              <a:rPr lang="en-US" sz="115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150" dirty="0">
              <a:solidFill>
                <a:srgbClr val="000000"/>
              </a:solidFill>
              <a:latin typeface="Consolas"/>
            </a:endParaRPr>
          </a:p>
          <a:p>
            <a:r>
              <a:rPr lang="en-US" sz="1150" dirty="0">
                <a:solidFill>
                  <a:srgbClr val="000000"/>
                </a:solidFill>
                <a:latin typeface="Consolas"/>
              </a:rPr>
              <a:t>using std::</a:t>
            </a:r>
            <a:r>
              <a:rPr lang="en-US" sz="115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1150" dirty="0">
              <a:solidFill>
                <a:srgbClr val="000000"/>
              </a:solidFill>
              <a:latin typeface="Consolas"/>
            </a:endParaRPr>
          </a:p>
          <a:p>
            <a:r>
              <a:rPr lang="en-US" sz="115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50" dirty="0" err="1">
                <a:solidFill>
                  <a:srgbClr val="000000"/>
                </a:solidFill>
                <a:latin typeface="Consolas"/>
              </a:rPr>
              <a:t>spin_in_place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5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50" dirty="0">
                <a:solidFill>
                  <a:srgbClr val="808080"/>
                </a:solidFill>
                <a:latin typeface="Consolas"/>
              </a:rPr>
              <a:t>duration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15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115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50" dirty="0" err="1">
                <a:solidFill>
                  <a:srgbClr val="000000"/>
                </a:solidFill>
                <a:latin typeface="Consolas"/>
              </a:rPr>
              <a:t>start_time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50" dirty="0" err="1">
                <a:solidFill>
                  <a:srgbClr val="000000"/>
                </a:solidFill>
                <a:latin typeface="Consolas"/>
              </a:rPr>
              <a:t>omp_get_wtime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15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115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150" err="1">
                <a:solidFill>
                  <a:srgbClr val="000000"/>
                </a:solidFill>
                <a:latin typeface="Consolas"/>
              </a:rPr>
              <a:t>omp_get_wtime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() - </a:t>
            </a:r>
            <a:r>
              <a:rPr lang="en-US" sz="1150" err="1">
                <a:solidFill>
                  <a:srgbClr val="000000"/>
                </a:solidFill>
                <a:latin typeface="Consolas"/>
              </a:rPr>
              <a:t>start_time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sz="1150" dirty="0">
                <a:solidFill>
                  <a:srgbClr val="808080"/>
                </a:solidFill>
                <a:latin typeface="Consolas"/>
              </a:rPr>
              <a:t>duration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) {}</a:t>
            </a:r>
          </a:p>
          <a:p>
            <a:r>
              <a:rPr lang="en-US" sz="115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11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5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 main() {</a:t>
            </a:r>
          </a:p>
          <a:p>
            <a:r>
              <a:rPr lang="en-US" sz="115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115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50" dirty="0">
                <a:solidFill>
                  <a:srgbClr val="A31515"/>
                </a:solidFill>
                <a:latin typeface="Consolas"/>
              </a:rPr>
              <a:t>"\</a:t>
            </a:r>
            <a:r>
              <a:rPr lang="en-US" sz="1150" err="1">
                <a:solidFill>
                  <a:srgbClr val="A31515"/>
                </a:solidFill>
                <a:latin typeface="Consolas"/>
              </a:rPr>
              <a:t>nUsing</a:t>
            </a:r>
            <a:r>
              <a:rPr lang="en-US" sz="1150" dirty="0">
                <a:solidFill>
                  <a:srgbClr val="A31515"/>
                </a:solidFill>
                <a:latin typeface="Consolas"/>
              </a:rPr>
              <a:t> 2 threads on 3 sections\n"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15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115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50" err="1">
                <a:solidFill>
                  <a:srgbClr val="000000"/>
                </a:solidFill>
                <a:latin typeface="Consolas"/>
              </a:rPr>
              <a:t>start_time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50" err="1">
                <a:solidFill>
                  <a:srgbClr val="000000"/>
                </a:solidFill>
                <a:latin typeface="Consolas"/>
              </a:rPr>
              <a:t>omp_get_wtime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en-US" sz="11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50" dirty="0">
                <a:solidFill>
                  <a:srgbClr val="808080"/>
                </a:solidFill>
                <a:latin typeface="Consolas"/>
              </a:rPr>
              <a:t>#pragma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50" err="1">
                <a:solidFill>
                  <a:srgbClr val="0000FF"/>
                </a:solidFill>
                <a:latin typeface="Consolas"/>
              </a:rPr>
              <a:t>omp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50" dirty="0">
                <a:solidFill>
                  <a:srgbClr val="0000FF"/>
                </a:solidFill>
                <a:latin typeface="Consolas"/>
              </a:rPr>
              <a:t>parallel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 sections </a:t>
            </a:r>
            <a:r>
              <a:rPr lang="en-US" sz="1150" err="1">
                <a:solidFill>
                  <a:srgbClr val="000000"/>
                </a:solidFill>
                <a:latin typeface="Consolas"/>
              </a:rPr>
              <a:t>num_threads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(2)</a:t>
            </a:r>
          </a:p>
          <a:p>
            <a:r>
              <a:rPr lang="en-US" sz="1150" dirty="0">
                <a:solidFill>
                  <a:srgbClr val="000000"/>
                </a:solidFill>
                <a:latin typeface="Consolas"/>
              </a:rPr>
              <a:t>    {</a:t>
            </a:r>
          </a:p>
          <a:p>
            <a:r>
              <a:rPr lang="en-US" sz="1150" dirty="0">
                <a:solidFill>
                  <a:srgbClr val="808080"/>
                </a:solidFill>
                <a:latin typeface="Consolas"/>
              </a:rPr>
              <a:t>#pragma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50" err="1">
                <a:solidFill>
                  <a:srgbClr val="0000FF"/>
                </a:solidFill>
                <a:latin typeface="Consolas"/>
              </a:rPr>
              <a:t>omp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50" dirty="0">
                <a:solidFill>
                  <a:srgbClr val="808080"/>
                </a:solidFill>
                <a:latin typeface="Consolas"/>
              </a:rPr>
              <a:t>section</a:t>
            </a:r>
            <a:endParaRPr lang="en-US" sz="1150" dirty="0">
              <a:solidFill>
                <a:srgbClr val="000000"/>
              </a:solidFill>
              <a:latin typeface="Consolas"/>
            </a:endParaRPr>
          </a:p>
          <a:p>
            <a:r>
              <a:rPr lang="en-US" sz="1150" dirty="0">
                <a:solidFill>
                  <a:srgbClr val="000000"/>
                </a:solidFill>
                <a:latin typeface="Consolas"/>
              </a:rPr>
              <a:t>        {</a:t>
            </a:r>
          </a:p>
          <a:p>
            <a:r>
              <a:rPr lang="en-US" sz="1150" dirty="0">
                <a:solidFill>
                  <a:srgbClr val="000000"/>
                </a:solidFill>
                <a:latin typeface="Consolas"/>
              </a:rPr>
              <a:t>            </a:t>
            </a:r>
            <a:r>
              <a:rPr lang="en-US" sz="115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50" dirty="0">
                <a:solidFill>
                  <a:srgbClr val="A31515"/>
                </a:solidFill>
                <a:latin typeface="Consolas"/>
              </a:rPr>
              <a:t>"Start work 1\n"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1150" err="1">
                <a:solidFill>
                  <a:srgbClr val="000000"/>
                </a:solidFill>
                <a:latin typeface="Consolas"/>
              </a:rPr>
              <a:t>spin_in_place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(2); </a:t>
            </a:r>
            <a:r>
              <a:rPr lang="en-US" sz="115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50" dirty="0">
                <a:solidFill>
                  <a:srgbClr val="A31515"/>
                </a:solidFill>
                <a:latin typeface="Consolas"/>
              </a:rPr>
              <a:t>"End work 1\n"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150" dirty="0">
                <a:solidFill>
                  <a:srgbClr val="000000"/>
                </a:solidFill>
                <a:latin typeface="Consolas"/>
              </a:rPr>
              <a:t>        }</a:t>
            </a:r>
          </a:p>
          <a:p>
            <a:r>
              <a:rPr lang="en-US" sz="1150" dirty="0">
                <a:solidFill>
                  <a:srgbClr val="808080"/>
                </a:solidFill>
                <a:latin typeface="Consolas"/>
              </a:rPr>
              <a:t>#pragma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50" err="1">
                <a:solidFill>
                  <a:srgbClr val="0000FF"/>
                </a:solidFill>
                <a:latin typeface="Consolas"/>
              </a:rPr>
              <a:t>omp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50" dirty="0">
                <a:solidFill>
                  <a:srgbClr val="808080"/>
                </a:solidFill>
                <a:latin typeface="Consolas"/>
              </a:rPr>
              <a:t>section</a:t>
            </a:r>
            <a:endParaRPr lang="en-US" sz="1150" dirty="0">
              <a:solidFill>
                <a:srgbClr val="000000"/>
              </a:solidFill>
              <a:latin typeface="Consolas"/>
            </a:endParaRPr>
          </a:p>
          <a:p>
            <a:r>
              <a:rPr lang="en-US" sz="1150" dirty="0">
                <a:solidFill>
                  <a:srgbClr val="000000"/>
                </a:solidFill>
                <a:latin typeface="Consolas"/>
              </a:rPr>
              <a:t>        {</a:t>
            </a:r>
          </a:p>
          <a:p>
            <a:r>
              <a:rPr lang="en-US" sz="1150" dirty="0">
                <a:solidFill>
                  <a:srgbClr val="000000"/>
                </a:solidFill>
                <a:latin typeface="Consolas"/>
              </a:rPr>
              <a:t>            </a:t>
            </a:r>
            <a:r>
              <a:rPr lang="en-US" sz="115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50" dirty="0">
                <a:solidFill>
                  <a:srgbClr val="A31515"/>
                </a:solidFill>
                <a:latin typeface="Consolas"/>
              </a:rPr>
              <a:t>"Start work 2\n"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1150" err="1">
                <a:solidFill>
                  <a:srgbClr val="000000"/>
                </a:solidFill>
                <a:latin typeface="Consolas"/>
              </a:rPr>
              <a:t>spin_in_place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(2); </a:t>
            </a:r>
            <a:r>
              <a:rPr lang="en-US" sz="115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50" dirty="0">
                <a:solidFill>
                  <a:srgbClr val="A31515"/>
                </a:solidFill>
                <a:latin typeface="Consolas"/>
              </a:rPr>
              <a:t>"End work 2\n"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150" dirty="0">
                <a:solidFill>
                  <a:srgbClr val="000000"/>
                </a:solidFill>
                <a:latin typeface="Consolas"/>
              </a:rPr>
              <a:t>        }</a:t>
            </a:r>
          </a:p>
          <a:p>
            <a:r>
              <a:rPr lang="en-US" sz="1150" dirty="0">
                <a:solidFill>
                  <a:srgbClr val="808080"/>
                </a:solidFill>
                <a:latin typeface="Consolas"/>
              </a:rPr>
              <a:t>#pragma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50" err="1">
                <a:solidFill>
                  <a:srgbClr val="0000FF"/>
                </a:solidFill>
                <a:latin typeface="Consolas"/>
              </a:rPr>
              <a:t>omp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50" dirty="0">
                <a:solidFill>
                  <a:srgbClr val="808080"/>
                </a:solidFill>
                <a:latin typeface="Consolas"/>
              </a:rPr>
              <a:t>section</a:t>
            </a:r>
            <a:endParaRPr lang="en-US" sz="1150" dirty="0">
              <a:solidFill>
                <a:srgbClr val="000000"/>
              </a:solidFill>
              <a:latin typeface="Consolas"/>
            </a:endParaRPr>
          </a:p>
          <a:p>
            <a:r>
              <a:rPr lang="en-US" sz="1150" dirty="0">
                <a:solidFill>
                  <a:srgbClr val="000000"/>
                </a:solidFill>
                <a:latin typeface="Consolas"/>
              </a:rPr>
              <a:t>        {</a:t>
            </a:r>
          </a:p>
          <a:p>
            <a:r>
              <a:rPr lang="en-US" sz="1150" dirty="0">
                <a:solidFill>
                  <a:srgbClr val="000000"/>
                </a:solidFill>
                <a:latin typeface="Consolas"/>
              </a:rPr>
              <a:t>            </a:t>
            </a:r>
            <a:r>
              <a:rPr lang="en-US" sz="115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50" dirty="0">
                <a:solidFill>
                  <a:srgbClr val="A31515"/>
                </a:solidFill>
                <a:latin typeface="Consolas"/>
              </a:rPr>
              <a:t>"Start work 3\n"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1150" err="1">
                <a:solidFill>
                  <a:srgbClr val="000000"/>
                </a:solidFill>
                <a:latin typeface="Consolas"/>
              </a:rPr>
              <a:t>spin_in_place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(2); </a:t>
            </a:r>
            <a:r>
              <a:rPr lang="en-US" sz="115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50" dirty="0">
                <a:solidFill>
                  <a:srgbClr val="A31515"/>
                </a:solidFill>
                <a:latin typeface="Consolas"/>
              </a:rPr>
              <a:t>"End work 3\n"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150" dirty="0">
                <a:solidFill>
                  <a:srgbClr val="000000"/>
                </a:solidFill>
                <a:latin typeface="Consolas"/>
              </a:rPr>
              <a:t>        }</a:t>
            </a:r>
          </a:p>
          <a:p>
            <a:r>
              <a:rPr lang="en-US" sz="1150" dirty="0">
                <a:solidFill>
                  <a:srgbClr val="000000"/>
                </a:solidFill>
                <a:latin typeface="Consolas"/>
              </a:rPr>
              <a:t>    }</a:t>
            </a:r>
          </a:p>
          <a:p>
            <a:endParaRPr lang="en-US" sz="11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5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115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50" dirty="0">
                <a:solidFill>
                  <a:srgbClr val="A31515"/>
                </a:solidFill>
                <a:latin typeface="Consolas"/>
              </a:rPr>
              <a:t>"Wall clock time: %.2g\n"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50" err="1">
                <a:solidFill>
                  <a:srgbClr val="000000"/>
                </a:solidFill>
                <a:latin typeface="Consolas"/>
              </a:rPr>
              <a:t>omp_get_wtime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() - </a:t>
            </a:r>
            <a:r>
              <a:rPr lang="en-US" sz="1150" err="1">
                <a:solidFill>
                  <a:srgbClr val="000000"/>
                </a:solidFill>
                <a:latin typeface="Consolas"/>
              </a:rPr>
              <a:t>start_time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15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115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sz="1150" dirty="0">
                <a:solidFill>
                  <a:srgbClr val="000000"/>
                </a:solidFill>
                <a:latin typeface="Consolas"/>
              </a:rPr>
              <a:t>}</a:t>
            </a:r>
            <a:endParaRPr lang="en-US" sz="115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1772" b="46296"/>
          <a:stretch/>
        </p:blipFill>
        <p:spPr>
          <a:xfrm>
            <a:off x="7407728" y="2483150"/>
            <a:ext cx="4484115" cy="26663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692598" y="5350720"/>
            <a:ext cx="33194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Note: The host machine (gauss) has tons of cores. </a:t>
            </a:r>
          </a:p>
        </p:txBody>
      </p:sp>
    </p:spTree>
    <p:extLst>
      <p:ext uri="{BB962C8B-B14F-4D97-AF65-F5344CB8AC3E}">
        <p14:creationId xmlns:p14="http://schemas.microsoft.com/office/powerpoint/2010/main" val="145555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Example, Synchronization Issue: Computing the Dot Product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50</a:t>
            </a:fld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3276600" y="2062878"/>
            <a:ext cx="5791200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dot_prod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* a,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* b,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N) 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sum = 0.0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parallel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shared(sum)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i=0; i&lt;N; i++) {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+= a[i] * b[i];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sum;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1000" y="5334000"/>
            <a:ext cx="326993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What is wrong here?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581001"/>
            <a:ext cx="1042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[IOMPP]→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033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Race condition</a:t>
            </a:r>
            <a:r>
              <a:rPr lang="en-US" dirty="0"/>
              <a:t>: two or more threads access a shared variable at the same time</a:t>
            </a:r>
          </a:p>
          <a:p>
            <a:pPr lvl="1"/>
            <a:r>
              <a:rPr lang="en-US" dirty="0"/>
              <a:t>Leads to nondeterministic behavior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Both Thread A and Thread B are executing the statement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+= a[i] * b[i];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51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1548160" y="6477002"/>
            <a:ext cx="1042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[IOMPP]→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58624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ChangeArrowheads="1"/>
          </p:cNvSpPr>
          <p:nvPr/>
        </p:nvSpPr>
        <p:spPr bwMode="auto">
          <a:xfrm>
            <a:off x="1935163" y="1400178"/>
            <a:ext cx="4032250" cy="4892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95971" name="Rectangle 3"/>
          <p:cNvSpPr>
            <a:spLocks noChangeArrowheads="1"/>
          </p:cNvSpPr>
          <p:nvPr/>
        </p:nvSpPr>
        <p:spPr bwMode="auto">
          <a:xfrm>
            <a:off x="6189265" y="1485903"/>
            <a:ext cx="4032250" cy="4892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95972" name="Rectangle 4"/>
          <p:cNvSpPr>
            <a:spLocks noGrp="1" noChangeArrowheads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Race conditions (data hazards) – two possible scenarios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52</a:t>
            </a:fld>
            <a:endParaRPr lang="en-US" altLang="en-US"/>
          </a:p>
        </p:txBody>
      </p:sp>
      <p:sp>
        <p:nvSpPr>
          <p:cNvPr id="595973" name="Text Box 5"/>
          <p:cNvSpPr txBox="1">
            <a:spLocks noChangeArrowheads="1"/>
          </p:cNvSpPr>
          <p:nvPr/>
        </p:nvSpPr>
        <p:spPr bwMode="auto">
          <a:xfrm>
            <a:off x="2134698" y="1341442"/>
            <a:ext cx="909031" cy="58477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C00000"/>
                </a:solidFill>
              </a:rPr>
              <a:t>Value of </a:t>
            </a:r>
          </a:p>
          <a:p>
            <a:pPr algn="ctr" eaLnBrk="0" hangingPunct="0"/>
            <a:r>
              <a:rPr lang="en-US" sz="1600" dirty="0">
                <a:solidFill>
                  <a:srgbClr val="C00000"/>
                </a:solidFill>
              </a:rPr>
              <a:t>sum</a:t>
            </a:r>
          </a:p>
        </p:txBody>
      </p:sp>
      <p:sp>
        <p:nvSpPr>
          <p:cNvPr id="595974" name="Text Box 6"/>
          <p:cNvSpPr txBox="1">
            <a:spLocks noChangeArrowheads="1"/>
          </p:cNvSpPr>
          <p:nvPr/>
        </p:nvSpPr>
        <p:spPr bwMode="auto">
          <a:xfrm>
            <a:off x="3526467" y="1362078"/>
            <a:ext cx="93378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FF"/>
                </a:solidFill>
              </a:rPr>
              <a:t>Thread A</a:t>
            </a:r>
          </a:p>
        </p:txBody>
      </p:sp>
      <p:sp>
        <p:nvSpPr>
          <p:cNvPr id="595975" name="Text Box 7"/>
          <p:cNvSpPr txBox="1">
            <a:spLocks noChangeArrowheads="1"/>
          </p:cNvSpPr>
          <p:nvPr/>
        </p:nvSpPr>
        <p:spPr bwMode="auto">
          <a:xfrm>
            <a:off x="4744108" y="1362078"/>
            <a:ext cx="9273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tx2"/>
                </a:solidFill>
              </a:rPr>
              <a:t>Thread B</a:t>
            </a:r>
          </a:p>
        </p:txBody>
      </p:sp>
      <p:sp>
        <p:nvSpPr>
          <p:cNvPr id="595976" name="Text Box 8"/>
          <p:cNvSpPr txBox="1">
            <a:spLocks noChangeArrowheads="1"/>
          </p:cNvSpPr>
          <p:nvPr/>
        </p:nvSpPr>
        <p:spPr bwMode="auto">
          <a:xfrm>
            <a:off x="2259955" y="1916116"/>
            <a:ext cx="7569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dirty="0"/>
              <a:t>11.667</a:t>
            </a:r>
          </a:p>
        </p:txBody>
      </p:sp>
      <p:sp>
        <p:nvSpPr>
          <p:cNvPr id="595977" name="Line 9"/>
          <p:cNvSpPr>
            <a:spLocks noChangeShapeType="1"/>
          </p:cNvSpPr>
          <p:nvPr/>
        </p:nvSpPr>
        <p:spPr bwMode="auto">
          <a:xfrm>
            <a:off x="3142571" y="2090738"/>
            <a:ext cx="848405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978" name="Line 10"/>
          <p:cNvSpPr>
            <a:spLocks noChangeShapeType="1"/>
          </p:cNvSpPr>
          <p:nvPr/>
        </p:nvSpPr>
        <p:spPr bwMode="auto">
          <a:xfrm>
            <a:off x="3986213" y="1719266"/>
            <a:ext cx="0" cy="6858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979" name="Text Box 11"/>
          <p:cNvSpPr txBox="1">
            <a:spLocks noChangeArrowheads="1"/>
          </p:cNvSpPr>
          <p:nvPr/>
        </p:nvSpPr>
        <p:spPr bwMode="auto">
          <a:xfrm>
            <a:off x="3614896" y="2520953"/>
            <a:ext cx="7553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FF"/>
                </a:solidFill>
              </a:rPr>
              <a:t>+3.765</a:t>
            </a:r>
          </a:p>
        </p:txBody>
      </p:sp>
      <p:sp>
        <p:nvSpPr>
          <p:cNvPr id="595980" name="Line 12"/>
          <p:cNvSpPr>
            <a:spLocks noChangeShapeType="1"/>
          </p:cNvSpPr>
          <p:nvPr/>
        </p:nvSpPr>
        <p:spPr bwMode="auto">
          <a:xfrm flipH="1" flipV="1">
            <a:off x="3160713" y="3307145"/>
            <a:ext cx="830263" cy="8737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981" name="Text Box 13"/>
          <p:cNvSpPr txBox="1">
            <a:spLocks noChangeArrowheads="1"/>
          </p:cNvSpPr>
          <p:nvPr/>
        </p:nvSpPr>
        <p:spPr bwMode="auto">
          <a:xfrm>
            <a:off x="2213920" y="3154366"/>
            <a:ext cx="7569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/>
              <a:t>15.432</a:t>
            </a:r>
          </a:p>
        </p:txBody>
      </p:sp>
      <p:sp>
        <p:nvSpPr>
          <p:cNvPr id="595982" name="Text Box 14"/>
          <p:cNvSpPr txBox="1">
            <a:spLocks noChangeArrowheads="1"/>
          </p:cNvSpPr>
          <p:nvPr/>
        </p:nvSpPr>
        <p:spPr bwMode="auto">
          <a:xfrm>
            <a:off x="2204395" y="3611566"/>
            <a:ext cx="7569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/>
              <a:t>15.432</a:t>
            </a:r>
          </a:p>
        </p:txBody>
      </p:sp>
      <p:sp>
        <p:nvSpPr>
          <p:cNvPr id="595983" name="Line 15"/>
          <p:cNvSpPr>
            <a:spLocks noChangeShapeType="1"/>
          </p:cNvSpPr>
          <p:nvPr/>
        </p:nvSpPr>
        <p:spPr bwMode="auto">
          <a:xfrm>
            <a:off x="5197475" y="1719266"/>
            <a:ext cx="0" cy="22860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984" name="Text Box 16"/>
          <p:cNvSpPr txBox="1">
            <a:spLocks noChangeArrowheads="1"/>
          </p:cNvSpPr>
          <p:nvPr/>
        </p:nvSpPr>
        <p:spPr bwMode="auto">
          <a:xfrm>
            <a:off x="4767195" y="4157666"/>
            <a:ext cx="8018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dirty="0">
                <a:solidFill>
                  <a:schemeClr val="tx2"/>
                </a:solidFill>
              </a:rPr>
              <a:t>+ 3.563</a:t>
            </a:r>
          </a:p>
        </p:txBody>
      </p:sp>
      <p:sp>
        <p:nvSpPr>
          <p:cNvPr id="595985" name="Line 17"/>
          <p:cNvSpPr>
            <a:spLocks noChangeShapeType="1"/>
          </p:cNvSpPr>
          <p:nvPr/>
        </p:nvSpPr>
        <p:spPr bwMode="auto">
          <a:xfrm>
            <a:off x="5197475" y="4614866"/>
            <a:ext cx="0" cy="11430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95986" name="Text Box 18"/>
          <p:cNvSpPr txBox="1">
            <a:spLocks noChangeArrowheads="1"/>
          </p:cNvSpPr>
          <p:nvPr/>
        </p:nvSpPr>
        <p:spPr bwMode="auto">
          <a:xfrm>
            <a:off x="2234557" y="4821241"/>
            <a:ext cx="7569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dirty="0"/>
              <a:t>18.995</a:t>
            </a:r>
          </a:p>
        </p:txBody>
      </p:sp>
      <p:sp>
        <p:nvSpPr>
          <p:cNvPr id="595987" name="Text Box 19"/>
          <p:cNvSpPr txBox="1">
            <a:spLocks noChangeArrowheads="1"/>
          </p:cNvSpPr>
          <p:nvPr/>
        </p:nvSpPr>
        <p:spPr bwMode="auto">
          <a:xfrm>
            <a:off x="6632086" y="1333504"/>
            <a:ext cx="9090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C00000"/>
                </a:solidFill>
              </a:rPr>
              <a:t>Value of </a:t>
            </a:r>
          </a:p>
          <a:p>
            <a:pPr algn="ctr" eaLnBrk="0" hangingPunct="0"/>
            <a:r>
              <a:rPr lang="en-US" sz="1600" dirty="0">
                <a:solidFill>
                  <a:srgbClr val="C00000"/>
                </a:solidFill>
              </a:rPr>
              <a:t>sum</a:t>
            </a:r>
          </a:p>
        </p:txBody>
      </p:sp>
      <p:sp>
        <p:nvSpPr>
          <p:cNvPr id="595988" name="Text Box 20"/>
          <p:cNvSpPr txBox="1">
            <a:spLocks noChangeArrowheads="1"/>
          </p:cNvSpPr>
          <p:nvPr/>
        </p:nvSpPr>
        <p:spPr bwMode="auto">
          <a:xfrm>
            <a:off x="7858754" y="1354141"/>
            <a:ext cx="93378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rgbClr val="0000FF"/>
                </a:solidFill>
              </a:rPr>
              <a:t>Thread A</a:t>
            </a:r>
          </a:p>
        </p:txBody>
      </p:sp>
      <p:sp>
        <p:nvSpPr>
          <p:cNvPr id="595989" name="Text Box 21"/>
          <p:cNvSpPr txBox="1">
            <a:spLocks noChangeArrowheads="1"/>
          </p:cNvSpPr>
          <p:nvPr/>
        </p:nvSpPr>
        <p:spPr bwMode="auto">
          <a:xfrm>
            <a:off x="9089096" y="1354141"/>
            <a:ext cx="9273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tx2"/>
                </a:solidFill>
              </a:rPr>
              <a:t>Thread B</a:t>
            </a:r>
          </a:p>
        </p:txBody>
      </p:sp>
      <p:sp>
        <p:nvSpPr>
          <p:cNvPr id="595990" name="Text Box 22"/>
          <p:cNvSpPr txBox="1">
            <a:spLocks noChangeArrowheads="1"/>
          </p:cNvSpPr>
          <p:nvPr/>
        </p:nvSpPr>
        <p:spPr bwMode="auto">
          <a:xfrm>
            <a:off x="6722418" y="1963741"/>
            <a:ext cx="7569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dirty="0"/>
              <a:t>11.667</a:t>
            </a:r>
          </a:p>
        </p:txBody>
      </p:sp>
      <p:sp>
        <p:nvSpPr>
          <p:cNvPr id="595991" name="Line 23"/>
          <p:cNvSpPr>
            <a:spLocks noChangeShapeType="1"/>
          </p:cNvSpPr>
          <p:nvPr/>
        </p:nvSpPr>
        <p:spPr bwMode="auto">
          <a:xfrm>
            <a:off x="7620001" y="2078456"/>
            <a:ext cx="684213" cy="13872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992" name="Line 24"/>
          <p:cNvSpPr>
            <a:spLocks noChangeShapeType="1"/>
          </p:cNvSpPr>
          <p:nvPr/>
        </p:nvSpPr>
        <p:spPr bwMode="auto">
          <a:xfrm>
            <a:off x="8315325" y="1711328"/>
            <a:ext cx="0" cy="6858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993" name="Text Box 25"/>
          <p:cNvSpPr txBox="1">
            <a:spLocks noChangeArrowheads="1"/>
          </p:cNvSpPr>
          <p:nvPr/>
        </p:nvSpPr>
        <p:spPr bwMode="auto">
          <a:xfrm>
            <a:off x="7936467" y="2464382"/>
            <a:ext cx="7553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FF"/>
                </a:solidFill>
              </a:rPr>
              <a:t>+3.765</a:t>
            </a:r>
          </a:p>
        </p:txBody>
      </p:sp>
      <p:sp>
        <p:nvSpPr>
          <p:cNvPr id="595994" name="Line 26"/>
          <p:cNvSpPr>
            <a:spLocks noChangeShapeType="1"/>
          </p:cNvSpPr>
          <p:nvPr/>
        </p:nvSpPr>
        <p:spPr bwMode="auto">
          <a:xfrm flipH="1">
            <a:off x="7619998" y="3773491"/>
            <a:ext cx="694136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995" name="Text Box 27"/>
          <p:cNvSpPr txBox="1">
            <a:spLocks noChangeArrowheads="1"/>
          </p:cNvSpPr>
          <p:nvPr/>
        </p:nvSpPr>
        <p:spPr bwMode="auto">
          <a:xfrm>
            <a:off x="6722418" y="3106741"/>
            <a:ext cx="7569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/>
              <a:t>11.667</a:t>
            </a:r>
          </a:p>
        </p:txBody>
      </p:sp>
      <p:sp>
        <p:nvSpPr>
          <p:cNvPr id="595996" name="Text Box 28"/>
          <p:cNvSpPr txBox="1">
            <a:spLocks noChangeArrowheads="1"/>
          </p:cNvSpPr>
          <p:nvPr/>
        </p:nvSpPr>
        <p:spPr bwMode="auto">
          <a:xfrm>
            <a:off x="6722420" y="3640141"/>
            <a:ext cx="7569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/>
              <a:t>15.432</a:t>
            </a:r>
          </a:p>
        </p:txBody>
      </p:sp>
      <p:sp>
        <p:nvSpPr>
          <p:cNvPr id="595997" name="Line 29"/>
          <p:cNvSpPr>
            <a:spLocks noChangeShapeType="1"/>
          </p:cNvSpPr>
          <p:nvPr/>
        </p:nvSpPr>
        <p:spPr bwMode="auto">
          <a:xfrm>
            <a:off x="9540875" y="1711328"/>
            <a:ext cx="0" cy="22860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998" name="Text Box 30"/>
          <p:cNvSpPr txBox="1">
            <a:spLocks noChangeArrowheads="1"/>
          </p:cNvSpPr>
          <p:nvPr/>
        </p:nvSpPr>
        <p:spPr bwMode="auto">
          <a:xfrm>
            <a:off x="9132027" y="4165979"/>
            <a:ext cx="8018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dirty="0">
                <a:solidFill>
                  <a:schemeClr val="tx2"/>
                </a:solidFill>
              </a:rPr>
              <a:t>+ 3.563</a:t>
            </a:r>
          </a:p>
        </p:txBody>
      </p:sp>
      <p:sp>
        <p:nvSpPr>
          <p:cNvPr id="595999" name="Line 31"/>
          <p:cNvSpPr>
            <a:spLocks noChangeShapeType="1"/>
          </p:cNvSpPr>
          <p:nvPr/>
        </p:nvSpPr>
        <p:spPr bwMode="auto">
          <a:xfrm>
            <a:off x="9540875" y="4606928"/>
            <a:ext cx="0" cy="11430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96000" name="Text Box 32"/>
          <p:cNvSpPr txBox="1">
            <a:spLocks noChangeArrowheads="1"/>
          </p:cNvSpPr>
          <p:nvPr/>
        </p:nvSpPr>
        <p:spPr bwMode="auto">
          <a:xfrm>
            <a:off x="6714789" y="4808125"/>
            <a:ext cx="7569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dirty="0"/>
              <a:t>15.230</a:t>
            </a:r>
          </a:p>
        </p:txBody>
      </p:sp>
      <p:sp>
        <p:nvSpPr>
          <p:cNvPr id="596001" name="Line 33"/>
          <p:cNvSpPr>
            <a:spLocks noChangeShapeType="1"/>
          </p:cNvSpPr>
          <p:nvPr/>
        </p:nvSpPr>
        <p:spPr bwMode="auto">
          <a:xfrm>
            <a:off x="3986213" y="3014666"/>
            <a:ext cx="0" cy="2743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96002" name="Line 34"/>
          <p:cNvSpPr>
            <a:spLocks noChangeShapeType="1"/>
          </p:cNvSpPr>
          <p:nvPr/>
        </p:nvSpPr>
        <p:spPr bwMode="auto">
          <a:xfrm>
            <a:off x="8315325" y="2833692"/>
            <a:ext cx="0" cy="2916237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60712" y="4873629"/>
            <a:ext cx="2019301" cy="273050"/>
            <a:chOff x="3160712" y="4873629"/>
            <a:chExt cx="2019301" cy="273050"/>
          </a:xfrm>
        </p:grpSpPr>
        <p:sp>
          <p:nvSpPr>
            <p:cNvPr id="596004" name="Line 36"/>
            <p:cNvSpPr>
              <a:spLocks noChangeShapeType="1"/>
            </p:cNvSpPr>
            <p:nvPr/>
          </p:nvSpPr>
          <p:spPr bwMode="auto">
            <a:xfrm flipH="1">
              <a:off x="3160712" y="4999041"/>
              <a:ext cx="679450" cy="0"/>
            </a:xfrm>
            <a:prstGeom prst="line">
              <a:avLst/>
            </a:prstGeom>
            <a:noFill/>
            <a:ln w="50800">
              <a:solidFill>
                <a:srgbClr val="44546A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6005" name="Line 37"/>
            <p:cNvSpPr>
              <a:spLocks noChangeShapeType="1"/>
            </p:cNvSpPr>
            <p:nvPr/>
          </p:nvSpPr>
          <p:spPr bwMode="auto">
            <a:xfrm flipH="1">
              <a:off x="4138613" y="4999041"/>
              <a:ext cx="1041400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6008" name="Oval 40"/>
            <p:cNvSpPr>
              <a:spLocks noChangeArrowheads="1"/>
            </p:cNvSpPr>
            <p:nvPr/>
          </p:nvSpPr>
          <p:spPr bwMode="auto">
            <a:xfrm>
              <a:off x="3836593" y="4873629"/>
              <a:ext cx="298450" cy="27305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6011" name="Rectangle 43"/>
          <p:cNvSpPr>
            <a:spLocks noChangeArrowheads="1"/>
          </p:cNvSpPr>
          <p:nvPr/>
        </p:nvSpPr>
        <p:spPr bwMode="auto">
          <a:xfrm>
            <a:off x="3759994" y="5025235"/>
            <a:ext cx="442912" cy="171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6013" name="Line 45"/>
          <p:cNvSpPr>
            <a:spLocks noChangeShapeType="1"/>
          </p:cNvSpPr>
          <p:nvPr/>
        </p:nvSpPr>
        <p:spPr bwMode="auto">
          <a:xfrm flipH="1">
            <a:off x="3985022" y="4901013"/>
            <a:ext cx="1191" cy="301228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170298" y="3663179"/>
            <a:ext cx="2000190" cy="273050"/>
            <a:chOff x="3170298" y="3663179"/>
            <a:chExt cx="2000190" cy="273050"/>
          </a:xfrm>
        </p:grpSpPr>
        <p:sp>
          <p:nvSpPr>
            <p:cNvPr id="596014" name="Line 46"/>
            <p:cNvSpPr>
              <a:spLocks noChangeShapeType="1"/>
            </p:cNvSpPr>
            <p:nvPr/>
          </p:nvSpPr>
          <p:spPr bwMode="auto">
            <a:xfrm>
              <a:off x="4127500" y="3773491"/>
              <a:ext cx="1042988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6015" name="Line 47"/>
            <p:cNvSpPr>
              <a:spLocks noChangeShapeType="1"/>
            </p:cNvSpPr>
            <p:nvPr/>
          </p:nvSpPr>
          <p:spPr bwMode="auto">
            <a:xfrm flipH="1" flipV="1">
              <a:off x="3170298" y="3770322"/>
              <a:ext cx="676273" cy="3174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6018" name="Oval 50"/>
            <p:cNvSpPr>
              <a:spLocks noChangeArrowheads="1"/>
            </p:cNvSpPr>
            <p:nvPr/>
          </p:nvSpPr>
          <p:spPr bwMode="auto">
            <a:xfrm>
              <a:off x="3835796" y="3663179"/>
              <a:ext cx="298450" cy="27305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3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6021" name="Rectangle 53"/>
          <p:cNvSpPr>
            <a:spLocks noChangeArrowheads="1"/>
          </p:cNvSpPr>
          <p:nvPr/>
        </p:nvSpPr>
        <p:spPr bwMode="auto">
          <a:xfrm>
            <a:off x="3749477" y="3800101"/>
            <a:ext cx="442913" cy="171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6022" name="Line 54"/>
          <p:cNvSpPr>
            <a:spLocks noChangeShapeType="1"/>
          </p:cNvSpPr>
          <p:nvPr/>
        </p:nvSpPr>
        <p:spPr bwMode="auto">
          <a:xfrm>
            <a:off x="3986212" y="3692528"/>
            <a:ext cx="1" cy="28575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621587" y="4910162"/>
            <a:ext cx="1897063" cy="273050"/>
            <a:chOff x="7621587" y="4910162"/>
            <a:chExt cx="1897063" cy="273050"/>
          </a:xfrm>
        </p:grpSpPr>
        <p:sp>
          <p:nvSpPr>
            <p:cNvPr id="596024" name="Line 56"/>
            <p:cNvSpPr>
              <a:spLocks noChangeShapeType="1"/>
            </p:cNvSpPr>
            <p:nvPr/>
          </p:nvSpPr>
          <p:spPr bwMode="auto">
            <a:xfrm flipH="1">
              <a:off x="7621587" y="5043493"/>
              <a:ext cx="554039" cy="1173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6025" name="Line 57"/>
            <p:cNvSpPr>
              <a:spLocks noChangeShapeType="1"/>
            </p:cNvSpPr>
            <p:nvPr/>
          </p:nvSpPr>
          <p:spPr bwMode="auto">
            <a:xfrm flipH="1">
              <a:off x="8477250" y="5043493"/>
              <a:ext cx="1041400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6028" name="Oval 60"/>
            <p:cNvSpPr>
              <a:spLocks noChangeArrowheads="1"/>
            </p:cNvSpPr>
            <p:nvPr/>
          </p:nvSpPr>
          <p:spPr bwMode="auto">
            <a:xfrm>
              <a:off x="8169275" y="4910162"/>
              <a:ext cx="298450" cy="27305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6031" name="Rectangle 63"/>
          <p:cNvSpPr>
            <a:spLocks noChangeArrowheads="1"/>
          </p:cNvSpPr>
          <p:nvPr/>
        </p:nvSpPr>
        <p:spPr bwMode="auto">
          <a:xfrm>
            <a:off x="8087519" y="5071273"/>
            <a:ext cx="442913" cy="171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6033" name="Line 65"/>
          <p:cNvSpPr>
            <a:spLocks noChangeShapeType="1"/>
          </p:cNvSpPr>
          <p:nvPr/>
        </p:nvSpPr>
        <p:spPr bwMode="auto">
          <a:xfrm>
            <a:off x="8314134" y="4939113"/>
            <a:ext cx="1190" cy="307579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619999" y="3083328"/>
            <a:ext cx="1900239" cy="273050"/>
            <a:chOff x="7619999" y="3083328"/>
            <a:chExt cx="1900239" cy="273050"/>
          </a:xfrm>
        </p:grpSpPr>
        <p:sp>
          <p:nvSpPr>
            <p:cNvPr id="596034" name="Line 66"/>
            <p:cNvSpPr>
              <a:spLocks noChangeShapeType="1"/>
            </p:cNvSpPr>
            <p:nvPr/>
          </p:nvSpPr>
          <p:spPr bwMode="auto">
            <a:xfrm>
              <a:off x="8477250" y="3233741"/>
              <a:ext cx="1042988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6035" name="Line 67"/>
            <p:cNvSpPr>
              <a:spLocks noChangeShapeType="1"/>
            </p:cNvSpPr>
            <p:nvPr/>
          </p:nvSpPr>
          <p:spPr bwMode="auto">
            <a:xfrm flipH="1" flipV="1">
              <a:off x="7619999" y="3232152"/>
              <a:ext cx="566738" cy="4764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6038" name="Oval 70"/>
            <p:cNvSpPr>
              <a:spLocks noChangeArrowheads="1"/>
            </p:cNvSpPr>
            <p:nvPr/>
          </p:nvSpPr>
          <p:spPr bwMode="auto">
            <a:xfrm>
              <a:off x="8161337" y="3083328"/>
              <a:ext cx="298450" cy="27305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6041" name="Rectangle 73"/>
          <p:cNvSpPr>
            <a:spLocks noChangeArrowheads="1"/>
          </p:cNvSpPr>
          <p:nvPr/>
        </p:nvSpPr>
        <p:spPr bwMode="auto">
          <a:xfrm>
            <a:off x="8097044" y="3261524"/>
            <a:ext cx="442912" cy="171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6043" name="Line 75"/>
          <p:cNvSpPr>
            <a:spLocks noChangeShapeType="1"/>
          </p:cNvSpPr>
          <p:nvPr/>
        </p:nvSpPr>
        <p:spPr bwMode="auto">
          <a:xfrm>
            <a:off x="8314134" y="3107932"/>
            <a:ext cx="1192" cy="336361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044701" y="1333503"/>
            <a:ext cx="1116013" cy="38528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503988" y="1337473"/>
            <a:ext cx="1116013" cy="38528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688179" y="6077271"/>
            <a:ext cx="837510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Order of thread execution causes non-deterministic behavior in a data race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1099" y="6556525"/>
            <a:ext cx="1042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[IOMPP]→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090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9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7" grpId="0" animBg="1"/>
      <p:bldP spid="595979" grpId="0"/>
      <p:bldP spid="595980" grpId="0" animBg="1"/>
      <p:bldP spid="595984" grpId="0"/>
      <p:bldP spid="595991" grpId="0" animBg="1"/>
      <p:bldP spid="595993" grpId="0"/>
      <p:bldP spid="595994" grpId="0" animBg="1"/>
      <p:bldP spid="59599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Computing the Dot Product, second attempt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The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critical</a:t>
            </a:r>
            <a:r>
              <a:rPr lang="en-US" sz="1800" dirty="0"/>
              <a:t> construct: protects access to shared, modifiable data </a:t>
            </a:r>
          </a:p>
          <a:p>
            <a:r>
              <a:rPr lang="en-US" sz="1800" dirty="0"/>
              <a:t>The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critical</a:t>
            </a:r>
            <a:r>
              <a:rPr lang="en-US" sz="1800" dirty="0"/>
              <a:t> section allows only one thread to enter it at a given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53</a:t>
            </a:fld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3352800" y="3079377"/>
            <a:ext cx="5486400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dot_prod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* a,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* b,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N) 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sum = 0.0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parallel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shared(sum)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i=0; i&lt;N; i++) {</a:t>
            </a: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critical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sum += 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a[i] * b[i];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sum;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47344" y="6517978"/>
            <a:ext cx="1042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[IOMPP]→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12585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73640" y="1996351"/>
            <a:ext cx="5283410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float*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RES;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//… more stuff happens here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parallel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num_threads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(4)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i=0; i&lt;8; i++)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B = job1(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critical(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RES_lock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consum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(B, RES);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job2(B);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000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critical</a:t>
            </a:r>
            <a:r>
              <a:rPr lang="en-US" dirty="0"/>
              <a:t> Directive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54</a:t>
            </a:fld>
            <a:endParaRPr lang="en-US" altLang="en-US"/>
          </a:p>
        </p:txBody>
      </p:sp>
      <p:sp>
        <p:nvSpPr>
          <p:cNvPr id="600070" name="Text Box 6"/>
          <p:cNvSpPr txBox="1">
            <a:spLocks noChangeArrowheads="1"/>
          </p:cNvSpPr>
          <p:nvPr/>
        </p:nvSpPr>
        <p:spPr bwMode="auto">
          <a:xfrm>
            <a:off x="215153" y="3139698"/>
            <a:ext cx="504264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Threads wait their turn – only one at a time calls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thereby preventing race conditions</a:t>
            </a:r>
          </a:p>
          <a:p>
            <a:pPr>
              <a:spcBef>
                <a:spcPct val="50000"/>
              </a:spcBef>
            </a:pPr>
            <a:endParaRPr lang="en-US" sz="2000" dirty="0"/>
          </a:p>
          <a:p>
            <a:pPr>
              <a:spcBef>
                <a:spcPct val="50000"/>
              </a:spcBef>
            </a:pPr>
            <a:r>
              <a:rPr lang="en-US" sz="2000" dirty="0"/>
              <a:t>Naming the critical construct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RES_lock</a:t>
            </a:r>
            <a:r>
              <a:rPr lang="en-US" sz="2000" dirty="0"/>
              <a:t> is optional but highly </a:t>
            </a:r>
            <a:r>
              <a:rPr lang="en-US" sz="2000" dirty="0">
                <a:solidFill>
                  <a:srgbClr val="C00000"/>
                </a:solidFill>
              </a:rPr>
              <a:t>recommended</a:t>
            </a:r>
          </a:p>
        </p:txBody>
      </p:sp>
      <p:sp>
        <p:nvSpPr>
          <p:cNvPr id="600071" name="Line 7"/>
          <p:cNvSpPr>
            <a:spLocks noChangeShapeType="1"/>
          </p:cNvSpPr>
          <p:nvPr/>
        </p:nvSpPr>
        <p:spPr bwMode="auto">
          <a:xfrm flipV="1">
            <a:off x="4895850" y="4654550"/>
            <a:ext cx="1847849" cy="234950"/>
          </a:xfrm>
          <a:prstGeom prst="line">
            <a:avLst/>
          </a:prstGeom>
          <a:noFill/>
          <a:ln w="31750">
            <a:solidFill>
              <a:srgbClr val="C00000"/>
            </a:solidFill>
            <a:prstDash val="sysDot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0959" y="1350020"/>
            <a:ext cx="10050081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#pragma </a:t>
            </a:r>
            <a:r>
              <a:rPr lang="en-US" sz="2400" b="1" kern="0" dirty="0" err="1">
                <a:solidFill>
                  <a:srgbClr val="0070C0"/>
                </a:solidFill>
                <a:latin typeface="Consolas" panose="020B0609020204030204" pitchFamily="49" charset="0"/>
              </a:rPr>
              <a:t>omp</a:t>
            </a:r>
            <a:r>
              <a:rPr lang="en-US" sz="2400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 critical[(</a:t>
            </a:r>
            <a:r>
              <a:rPr lang="en-US" sz="2400" b="1" i="1" kern="0" dirty="0">
                <a:solidFill>
                  <a:srgbClr val="0070C0"/>
                </a:solidFill>
                <a:latin typeface="Consolas" panose="020B0609020204030204" pitchFamily="49" charset="0"/>
              </a:rPr>
              <a:t>name)</a:t>
            </a:r>
            <a:r>
              <a:rPr lang="en-US" sz="2400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/>
              <a:t>: defines a critical region on a structured block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15153" y="6529204"/>
                <a:ext cx="8338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</a:rPr>
                  <a:t>[IOMPP]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11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53" y="6529204"/>
                <a:ext cx="833883" cy="261610"/>
              </a:xfrm>
              <a:prstGeom prst="rect">
                <a:avLst/>
              </a:prstGeom>
              <a:blipFill>
                <a:blip r:embed="rId4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28527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7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/>
          <p:cNvCxnSpPr/>
          <p:nvPr/>
        </p:nvCxnSpPr>
        <p:spPr>
          <a:xfrm flipV="1">
            <a:off x="10456714" y="1581734"/>
            <a:ext cx="1" cy="420970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9254852" y="1591085"/>
            <a:ext cx="3424" cy="4195331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8059838" y="1600434"/>
            <a:ext cx="1" cy="419100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8" idx="2"/>
          </p:cNvCxnSpPr>
          <p:nvPr/>
        </p:nvCxnSpPr>
        <p:spPr>
          <a:xfrm>
            <a:off x="6841093" y="1448033"/>
            <a:ext cx="9126" cy="4586026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17193" y="2944198"/>
            <a:ext cx="50292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17193" y="3401169"/>
            <a:ext cx="50292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117193" y="3858369"/>
            <a:ext cx="50292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117193" y="4315569"/>
            <a:ext cx="50292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117193" y="4772769"/>
            <a:ext cx="50292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55342" y="1571186"/>
            <a:ext cx="4883624" cy="4462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float*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RES;</a:t>
            </a:r>
          </a:p>
          <a:p>
            <a:endParaRPr lang="en-US" sz="2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parallel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num_threads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(4)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i=0; i&lt;8; i++)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B = job1(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24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omp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critical(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RES_lock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consum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(B, RES);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job2(B);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000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OpenMP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C000"/>
                </a:solidFill>
                <a:latin typeface="Consolas" panose="020B0609020204030204" pitchFamily="49" charset="0"/>
              </a:rPr>
              <a:t>critical</a:t>
            </a:r>
            <a:r>
              <a:rPr lang="en-US" sz="4000" dirty="0"/>
              <a:t> Construct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55</a:t>
            </a:fld>
            <a:endParaRPr lang="en-US" altLang="en-US"/>
          </a:p>
        </p:txBody>
      </p:sp>
      <p:sp>
        <p:nvSpPr>
          <p:cNvPr id="16" name="Rectangle 15"/>
          <p:cNvSpPr/>
          <p:nvPr/>
        </p:nvSpPr>
        <p:spPr>
          <a:xfrm>
            <a:off x="10054497" y="1752948"/>
            <a:ext cx="838200" cy="304799"/>
          </a:xfrm>
          <a:prstGeom prst="rect">
            <a:avLst/>
          </a:prstGeom>
          <a:pattFill prst="dkHorz">
            <a:fgClr>
              <a:srgbClr val="92D05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i=6,7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21993" y="2258398"/>
            <a:ext cx="838200" cy="838200"/>
          </a:xfrm>
          <a:prstGeom prst="rect">
            <a:avLst/>
          </a:prstGeom>
          <a:pattFill prst="wdUpDiag">
            <a:fgClr>
              <a:srgbClr val="92D05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B=job1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40737" y="2258170"/>
            <a:ext cx="838200" cy="590209"/>
          </a:xfrm>
          <a:prstGeom prst="rect">
            <a:avLst/>
          </a:prstGeom>
          <a:pattFill prst="wdDnDiag">
            <a:fgClr>
              <a:srgbClr val="92D05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B=job1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60393" y="2258398"/>
            <a:ext cx="838200" cy="990600"/>
          </a:xfrm>
          <a:prstGeom prst="rect">
            <a:avLst/>
          </a:prstGeom>
          <a:pattFill prst="dkVert">
            <a:fgClr>
              <a:srgbClr val="92D05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B=job1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079137" y="2278018"/>
            <a:ext cx="838200" cy="818580"/>
          </a:xfrm>
          <a:prstGeom prst="rect">
            <a:avLst/>
          </a:prstGeom>
          <a:pattFill prst="dkHorz">
            <a:fgClr>
              <a:srgbClr val="92D05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B=job1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640737" y="3029355"/>
            <a:ext cx="838200" cy="28643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consum</a:t>
            </a:r>
            <a:endParaRPr lang="en-US" sz="1200" b="1" dirty="0"/>
          </a:p>
        </p:txBody>
      </p:sp>
      <p:sp>
        <p:nvSpPr>
          <p:cNvPr id="26" name="Rectangle 25"/>
          <p:cNvSpPr/>
          <p:nvPr/>
        </p:nvSpPr>
        <p:spPr>
          <a:xfrm>
            <a:off x="6427012" y="1752719"/>
            <a:ext cx="838200" cy="304799"/>
          </a:xfrm>
          <a:prstGeom prst="rect">
            <a:avLst/>
          </a:prstGeom>
          <a:pattFill prst="wdUpDiag">
            <a:fgClr>
              <a:srgbClr val="92D05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i=0,1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646212" y="1752719"/>
            <a:ext cx="838200" cy="304799"/>
          </a:xfrm>
          <a:prstGeom prst="rect">
            <a:avLst/>
          </a:prstGeom>
          <a:pattFill prst="wdDnDiag">
            <a:fgClr>
              <a:srgbClr val="92D05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i=2,3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865412" y="1752719"/>
            <a:ext cx="838200" cy="304799"/>
          </a:xfrm>
          <a:prstGeom prst="rect">
            <a:avLst/>
          </a:prstGeom>
          <a:pattFill prst="dkVert">
            <a:fgClr>
              <a:srgbClr val="92D05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i=4,5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860393" y="3477369"/>
            <a:ext cx="838200" cy="28643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consum</a:t>
            </a:r>
            <a:endParaRPr lang="en-US" sz="1200" b="1" dirty="0"/>
          </a:p>
        </p:txBody>
      </p:sp>
      <p:sp>
        <p:nvSpPr>
          <p:cNvPr id="31" name="Rectangle 30"/>
          <p:cNvSpPr/>
          <p:nvPr/>
        </p:nvSpPr>
        <p:spPr>
          <a:xfrm>
            <a:off x="6421993" y="3952940"/>
            <a:ext cx="838200" cy="28643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consum</a:t>
            </a:r>
            <a:endParaRPr lang="en-US" sz="1200" b="1" dirty="0"/>
          </a:p>
        </p:txBody>
      </p:sp>
      <p:sp>
        <p:nvSpPr>
          <p:cNvPr id="32" name="Rectangle 31"/>
          <p:cNvSpPr/>
          <p:nvPr/>
        </p:nvSpPr>
        <p:spPr>
          <a:xfrm>
            <a:off x="10080049" y="4377515"/>
            <a:ext cx="838200" cy="28643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consum</a:t>
            </a:r>
            <a:endParaRPr lang="en-US" sz="1200" b="1" dirty="0"/>
          </a:p>
        </p:txBody>
      </p:sp>
      <p:sp>
        <p:nvSpPr>
          <p:cNvPr id="34" name="Rectangle 33"/>
          <p:cNvSpPr/>
          <p:nvPr/>
        </p:nvSpPr>
        <p:spPr>
          <a:xfrm>
            <a:off x="7646441" y="3523066"/>
            <a:ext cx="838200" cy="716305"/>
          </a:xfrm>
          <a:prstGeom prst="rect">
            <a:avLst/>
          </a:prstGeom>
          <a:pattFill prst="wdDnDiag">
            <a:fgClr>
              <a:srgbClr val="92D05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job2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075030" y="4854218"/>
            <a:ext cx="838200" cy="716305"/>
          </a:xfrm>
          <a:prstGeom prst="rect">
            <a:avLst/>
          </a:prstGeom>
          <a:pattFill prst="dkHorz">
            <a:fgClr>
              <a:srgbClr val="92D05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job2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860393" y="4007871"/>
            <a:ext cx="838200" cy="716305"/>
          </a:xfrm>
          <a:prstGeom prst="rect">
            <a:avLst/>
          </a:prstGeom>
          <a:pattFill prst="dkVert">
            <a:fgClr>
              <a:srgbClr val="92D05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job2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21993" y="4391770"/>
            <a:ext cx="838200" cy="716305"/>
          </a:xfrm>
          <a:prstGeom prst="rect">
            <a:avLst/>
          </a:prstGeom>
          <a:pattFill prst="wdUpDiag">
            <a:fgClr>
              <a:srgbClr val="92D05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job2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421993" y="1143235"/>
            <a:ext cx="838200" cy="304799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RES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6845657" y="1600434"/>
            <a:ext cx="3611057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850219" y="5786416"/>
            <a:ext cx="3606494" cy="501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081846" y="1342574"/>
            <a:ext cx="0" cy="4843884"/>
          </a:xfrm>
          <a:prstGeom prst="line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 rot="16200000">
            <a:off x="4619759" y="3055814"/>
            <a:ext cx="26468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nsolas" pitchFamily="49" charset="0"/>
              </a:rPr>
              <a:t>Time:  arrow  points  to  future</a:t>
            </a:r>
            <a:endParaRPr lang="en-US" sz="1100" dirty="0"/>
          </a:p>
        </p:txBody>
      </p:sp>
      <p:sp>
        <p:nvSpPr>
          <p:cNvPr id="45" name="Rectangle 44"/>
          <p:cNvSpPr/>
          <p:nvPr/>
        </p:nvSpPr>
        <p:spPr>
          <a:xfrm>
            <a:off x="6431119" y="6033946"/>
            <a:ext cx="838200" cy="304799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15153" y="6529204"/>
                <a:ext cx="8338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</a:rPr>
                  <a:t>[IOMPP]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11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53" y="6529204"/>
                <a:ext cx="833883" cy="261610"/>
              </a:xfrm>
              <a:prstGeom prst="rect">
                <a:avLst/>
              </a:prstGeom>
              <a:blipFill>
                <a:blip r:embed="rId4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5918502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Example, </a:t>
            </a:r>
            <a:r>
              <a:rPr lang="en-U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sections</a:t>
            </a:r>
            <a:r>
              <a:rPr lang="en-US" dirty="0"/>
              <a:t>: using 4 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97969" y="922867"/>
            <a:ext cx="7075717" cy="57827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noAutofit/>
          </a:bodyPr>
          <a:lstStyle/>
          <a:p>
            <a:r>
              <a:rPr lang="en-US" sz="1150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5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150" dirty="0" err="1">
                <a:solidFill>
                  <a:srgbClr val="A31515"/>
                </a:solidFill>
                <a:latin typeface="Consolas"/>
              </a:rPr>
              <a:t>cstdio</a:t>
            </a:r>
            <a:r>
              <a:rPr lang="en-US" sz="115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150" dirty="0">
              <a:solidFill>
                <a:srgbClr val="000000"/>
              </a:solidFill>
              <a:latin typeface="Consolas"/>
            </a:endParaRPr>
          </a:p>
          <a:p>
            <a:r>
              <a:rPr lang="en-US" sz="1150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5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150" dirty="0" err="1">
                <a:solidFill>
                  <a:srgbClr val="A31515"/>
                </a:solidFill>
                <a:latin typeface="Consolas"/>
              </a:rPr>
              <a:t>omp.h</a:t>
            </a:r>
            <a:r>
              <a:rPr lang="en-US" sz="115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150" dirty="0">
              <a:solidFill>
                <a:srgbClr val="000000"/>
              </a:solidFill>
              <a:latin typeface="Consolas"/>
            </a:endParaRPr>
          </a:p>
          <a:p>
            <a:r>
              <a:rPr lang="en-US" sz="1150" dirty="0">
                <a:solidFill>
                  <a:srgbClr val="000000"/>
                </a:solidFill>
                <a:latin typeface="Consolas"/>
              </a:rPr>
              <a:t>using std::</a:t>
            </a:r>
            <a:r>
              <a:rPr lang="en-US" sz="115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;</a:t>
            </a:r>
            <a:endParaRPr lang="en-US" sz="11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50" dirty="0">
              <a:solidFill>
                <a:srgbClr val="000000"/>
              </a:solidFill>
              <a:latin typeface="Consolas"/>
            </a:endParaRPr>
          </a:p>
          <a:p>
            <a:r>
              <a:rPr lang="en-US" sz="115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50" dirty="0" err="1">
                <a:solidFill>
                  <a:srgbClr val="000000"/>
                </a:solidFill>
                <a:latin typeface="Consolas"/>
              </a:rPr>
              <a:t>spin_in_place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5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50" dirty="0">
                <a:solidFill>
                  <a:srgbClr val="808080"/>
                </a:solidFill>
                <a:latin typeface="Consolas"/>
              </a:rPr>
              <a:t>duration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15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115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50" dirty="0" err="1">
                <a:solidFill>
                  <a:srgbClr val="000000"/>
                </a:solidFill>
                <a:latin typeface="Consolas"/>
              </a:rPr>
              <a:t>start_time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50" dirty="0" err="1">
                <a:solidFill>
                  <a:srgbClr val="000000"/>
                </a:solidFill>
                <a:latin typeface="Consolas"/>
              </a:rPr>
              <a:t>omp_get_wtime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15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115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150" dirty="0" err="1">
                <a:solidFill>
                  <a:srgbClr val="000000"/>
                </a:solidFill>
                <a:latin typeface="Consolas"/>
              </a:rPr>
              <a:t>omp_get_wtime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() - </a:t>
            </a:r>
            <a:r>
              <a:rPr lang="en-US" sz="1150" dirty="0" err="1">
                <a:solidFill>
                  <a:srgbClr val="000000"/>
                </a:solidFill>
                <a:latin typeface="Consolas"/>
              </a:rPr>
              <a:t>start_time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sz="1150" dirty="0">
                <a:solidFill>
                  <a:srgbClr val="808080"/>
                </a:solidFill>
                <a:latin typeface="Consolas"/>
              </a:rPr>
              <a:t>duration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) {}</a:t>
            </a:r>
          </a:p>
          <a:p>
            <a:r>
              <a:rPr lang="en-US" sz="115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11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5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 main() {</a:t>
            </a:r>
          </a:p>
          <a:p>
            <a:r>
              <a:rPr lang="en-US" sz="115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115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50" dirty="0">
                <a:solidFill>
                  <a:srgbClr val="A31515"/>
                </a:solidFill>
                <a:latin typeface="Consolas"/>
              </a:rPr>
              <a:t>"\</a:t>
            </a:r>
            <a:r>
              <a:rPr lang="en-US" sz="1150" dirty="0" err="1">
                <a:solidFill>
                  <a:srgbClr val="A31515"/>
                </a:solidFill>
                <a:latin typeface="Consolas"/>
              </a:rPr>
              <a:t>nUsing</a:t>
            </a:r>
            <a:r>
              <a:rPr lang="en-US" sz="1150" dirty="0">
                <a:solidFill>
                  <a:srgbClr val="A31515"/>
                </a:solidFill>
                <a:latin typeface="Consolas"/>
              </a:rPr>
              <a:t> 4 threads on 3 sections\n"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15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115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50" dirty="0" err="1">
                <a:solidFill>
                  <a:srgbClr val="000000"/>
                </a:solidFill>
                <a:latin typeface="Consolas"/>
              </a:rPr>
              <a:t>start_time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50" dirty="0" err="1">
                <a:solidFill>
                  <a:srgbClr val="000000"/>
                </a:solidFill>
                <a:latin typeface="Consolas"/>
              </a:rPr>
              <a:t>omp_get_wtime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en-US" sz="11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50" dirty="0">
                <a:solidFill>
                  <a:srgbClr val="808080"/>
                </a:solidFill>
                <a:latin typeface="Consolas"/>
              </a:rPr>
              <a:t>#pragma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50" dirty="0" err="1">
                <a:solidFill>
                  <a:srgbClr val="0000FF"/>
                </a:solidFill>
                <a:latin typeface="Consolas"/>
              </a:rPr>
              <a:t>omp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50" dirty="0">
                <a:solidFill>
                  <a:srgbClr val="0000FF"/>
                </a:solidFill>
                <a:latin typeface="Consolas"/>
              </a:rPr>
              <a:t>parallel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 sections </a:t>
            </a:r>
            <a:r>
              <a:rPr lang="en-US" sz="1150" dirty="0" err="1">
                <a:solidFill>
                  <a:srgbClr val="000000"/>
                </a:solidFill>
                <a:latin typeface="Consolas"/>
              </a:rPr>
              <a:t>num_threads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(4)</a:t>
            </a:r>
          </a:p>
          <a:p>
            <a:r>
              <a:rPr lang="en-US" sz="1150" dirty="0">
                <a:solidFill>
                  <a:srgbClr val="000000"/>
                </a:solidFill>
                <a:latin typeface="Consolas"/>
              </a:rPr>
              <a:t>    {</a:t>
            </a:r>
          </a:p>
          <a:p>
            <a:r>
              <a:rPr lang="en-US" sz="1150" dirty="0">
                <a:solidFill>
                  <a:srgbClr val="808080"/>
                </a:solidFill>
                <a:latin typeface="Consolas"/>
              </a:rPr>
              <a:t>#pragma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50" dirty="0" err="1">
                <a:solidFill>
                  <a:srgbClr val="0000FF"/>
                </a:solidFill>
                <a:latin typeface="Consolas"/>
              </a:rPr>
              <a:t>omp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50" dirty="0">
                <a:solidFill>
                  <a:srgbClr val="808080"/>
                </a:solidFill>
                <a:latin typeface="Consolas"/>
              </a:rPr>
              <a:t>section</a:t>
            </a:r>
            <a:endParaRPr lang="en-US" sz="1150" dirty="0">
              <a:solidFill>
                <a:srgbClr val="000000"/>
              </a:solidFill>
              <a:latin typeface="Consolas"/>
            </a:endParaRPr>
          </a:p>
          <a:p>
            <a:r>
              <a:rPr lang="en-US" sz="1150" dirty="0">
                <a:solidFill>
                  <a:srgbClr val="000000"/>
                </a:solidFill>
                <a:latin typeface="Consolas"/>
              </a:rPr>
              <a:t>        {</a:t>
            </a:r>
          </a:p>
          <a:p>
            <a:r>
              <a:rPr lang="en-US" sz="1150" dirty="0">
                <a:solidFill>
                  <a:srgbClr val="000000"/>
                </a:solidFill>
                <a:latin typeface="Consolas"/>
              </a:rPr>
              <a:t>            </a:t>
            </a:r>
            <a:r>
              <a:rPr lang="en-US" sz="115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50" dirty="0">
                <a:solidFill>
                  <a:srgbClr val="A31515"/>
                </a:solidFill>
                <a:latin typeface="Consolas"/>
              </a:rPr>
              <a:t>"Start work 1\n"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1150" dirty="0" err="1">
                <a:solidFill>
                  <a:srgbClr val="000000"/>
                </a:solidFill>
                <a:latin typeface="Consolas"/>
              </a:rPr>
              <a:t>spin_in_place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(2); </a:t>
            </a:r>
            <a:r>
              <a:rPr lang="en-US" sz="115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50" dirty="0">
                <a:solidFill>
                  <a:srgbClr val="A31515"/>
                </a:solidFill>
                <a:latin typeface="Consolas"/>
              </a:rPr>
              <a:t>"End work 1\n"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150" dirty="0">
                <a:solidFill>
                  <a:srgbClr val="000000"/>
                </a:solidFill>
                <a:latin typeface="Consolas"/>
              </a:rPr>
              <a:t>        }</a:t>
            </a:r>
          </a:p>
          <a:p>
            <a:r>
              <a:rPr lang="en-US" sz="1150" dirty="0">
                <a:solidFill>
                  <a:srgbClr val="808080"/>
                </a:solidFill>
                <a:latin typeface="Consolas"/>
              </a:rPr>
              <a:t>#pragma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50" dirty="0" err="1">
                <a:solidFill>
                  <a:srgbClr val="0000FF"/>
                </a:solidFill>
                <a:latin typeface="Consolas"/>
              </a:rPr>
              <a:t>omp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50" dirty="0">
                <a:solidFill>
                  <a:srgbClr val="808080"/>
                </a:solidFill>
                <a:latin typeface="Consolas"/>
              </a:rPr>
              <a:t>section</a:t>
            </a:r>
            <a:endParaRPr lang="en-US" sz="1150" dirty="0">
              <a:solidFill>
                <a:srgbClr val="000000"/>
              </a:solidFill>
              <a:latin typeface="Consolas"/>
            </a:endParaRPr>
          </a:p>
          <a:p>
            <a:r>
              <a:rPr lang="en-US" sz="1150" dirty="0">
                <a:solidFill>
                  <a:srgbClr val="000000"/>
                </a:solidFill>
                <a:latin typeface="Consolas"/>
              </a:rPr>
              <a:t>        {</a:t>
            </a:r>
          </a:p>
          <a:p>
            <a:r>
              <a:rPr lang="en-US" sz="1150" dirty="0">
                <a:solidFill>
                  <a:srgbClr val="000000"/>
                </a:solidFill>
                <a:latin typeface="Consolas"/>
              </a:rPr>
              <a:t>            </a:t>
            </a:r>
            <a:r>
              <a:rPr lang="en-US" sz="115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50" dirty="0">
                <a:solidFill>
                  <a:srgbClr val="A31515"/>
                </a:solidFill>
                <a:latin typeface="Consolas"/>
              </a:rPr>
              <a:t>"Start work 2\n"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1150" dirty="0" err="1">
                <a:solidFill>
                  <a:srgbClr val="000000"/>
                </a:solidFill>
                <a:latin typeface="Consolas"/>
              </a:rPr>
              <a:t>spin_in_place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(6); </a:t>
            </a:r>
            <a:r>
              <a:rPr lang="en-US" sz="115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50" dirty="0">
                <a:solidFill>
                  <a:srgbClr val="A31515"/>
                </a:solidFill>
                <a:latin typeface="Consolas"/>
              </a:rPr>
              <a:t>"End work 2\n"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150" dirty="0">
                <a:solidFill>
                  <a:srgbClr val="000000"/>
                </a:solidFill>
                <a:latin typeface="Consolas"/>
              </a:rPr>
              <a:t>        }</a:t>
            </a:r>
          </a:p>
          <a:p>
            <a:r>
              <a:rPr lang="en-US" sz="1150" dirty="0">
                <a:solidFill>
                  <a:srgbClr val="808080"/>
                </a:solidFill>
                <a:latin typeface="Consolas"/>
              </a:rPr>
              <a:t>#pragma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50" dirty="0" err="1">
                <a:solidFill>
                  <a:srgbClr val="0000FF"/>
                </a:solidFill>
                <a:latin typeface="Consolas"/>
              </a:rPr>
              <a:t>omp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50" dirty="0">
                <a:solidFill>
                  <a:srgbClr val="808080"/>
                </a:solidFill>
                <a:latin typeface="Consolas"/>
              </a:rPr>
              <a:t>section</a:t>
            </a:r>
            <a:endParaRPr lang="en-US" sz="1150" dirty="0">
              <a:solidFill>
                <a:srgbClr val="000000"/>
              </a:solidFill>
              <a:latin typeface="Consolas"/>
            </a:endParaRPr>
          </a:p>
          <a:p>
            <a:r>
              <a:rPr lang="en-US" sz="1150" dirty="0">
                <a:solidFill>
                  <a:srgbClr val="000000"/>
                </a:solidFill>
                <a:latin typeface="Consolas"/>
              </a:rPr>
              <a:t>        {</a:t>
            </a:r>
          </a:p>
          <a:p>
            <a:r>
              <a:rPr lang="en-US" sz="1150" dirty="0">
                <a:solidFill>
                  <a:srgbClr val="000000"/>
                </a:solidFill>
                <a:latin typeface="Consolas"/>
              </a:rPr>
              <a:t>            </a:t>
            </a:r>
            <a:r>
              <a:rPr lang="en-US" sz="115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50" dirty="0">
                <a:solidFill>
                  <a:srgbClr val="A31515"/>
                </a:solidFill>
                <a:latin typeface="Consolas"/>
              </a:rPr>
              <a:t>"Start work 3\n"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1150" err="1">
                <a:solidFill>
                  <a:srgbClr val="000000"/>
                </a:solidFill>
                <a:latin typeface="Consolas"/>
              </a:rPr>
              <a:t>spin_in_place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(2); </a:t>
            </a:r>
            <a:r>
              <a:rPr lang="en-US" sz="115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50" dirty="0">
                <a:solidFill>
                  <a:srgbClr val="A31515"/>
                </a:solidFill>
                <a:latin typeface="Consolas"/>
              </a:rPr>
              <a:t>"End work 3\n"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150" dirty="0">
                <a:solidFill>
                  <a:srgbClr val="000000"/>
                </a:solidFill>
                <a:latin typeface="Consolas"/>
              </a:rPr>
              <a:t>        }</a:t>
            </a:r>
          </a:p>
          <a:p>
            <a:r>
              <a:rPr lang="en-US" sz="1150" dirty="0">
                <a:solidFill>
                  <a:srgbClr val="000000"/>
                </a:solidFill>
                <a:latin typeface="Consolas"/>
              </a:rPr>
              <a:t>    }</a:t>
            </a:r>
          </a:p>
          <a:p>
            <a:endParaRPr lang="en-US" sz="11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5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115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50" dirty="0">
                <a:solidFill>
                  <a:srgbClr val="A31515"/>
                </a:solidFill>
                <a:latin typeface="Consolas"/>
              </a:rPr>
              <a:t>"Wall clock time: %.2g\n"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50" err="1">
                <a:solidFill>
                  <a:srgbClr val="000000"/>
                </a:solidFill>
                <a:latin typeface="Consolas"/>
              </a:rPr>
              <a:t>omp_get_wtime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() - </a:t>
            </a:r>
            <a:r>
              <a:rPr lang="en-US" sz="1150" err="1">
                <a:solidFill>
                  <a:srgbClr val="000000"/>
                </a:solidFill>
                <a:latin typeface="Consolas"/>
              </a:rPr>
              <a:t>start_time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15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115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150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sz="1150" dirty="0">
                <a:solidFill>
                  <a:srgbClr val="000000"/>
                </a:solidFill>
                <a:latin typeface="Consolas"/>
              </a:rPr>
              <a:t>}</a:t>
            </a:r>
            <a:endParaRPr lang="en-US" sz="115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775907" y="2466530"/>
            <a:ext cx="3200400" cy="838200"/>
            <a:chOff x="4495800" y="2133600"/>
            <a:chExt cx="3200400" cy="838200"/>
          </a:xfrm>
        </p:grpSpPr>
        <p:sp>
          <p:nvSpPr>
            <p:cNvPr id="5" name="Oval 4"/>
            <p:cNvSpPr/>
            <p:nvPr/>
          </p:nvSpPr>
          <p:spPr>
            <a:xfrm>
              <a:off x="7391400" y="2133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!</a:t>
              </a:r>
            </a:p>
          </p:txBody>
        </p:sp>
        <p:cxnSp>
          <p:nvCxnSpPr>
            <p:cNvPr id="9" name="Straight Arrow Connector 8"/>
            <p:cNvCxnSpPr>
              <a:stCxn id="5" idx="2"/>
            </p:cNvCxnSpPr>
            <p:nvPr/>
          </p:nvCxnSpPr>
          <p:spPr>
            <a:xfrm flipH="1">
              <a:off x="4495800" y="2286000"/>
              <a:ext cx="2895600" cy="68580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7202974" y="5062805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!</a:t>
            </a:r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 flipV="1">
            <a:off x="4535974" y="4758005"/>
            <a:ext cx="2667000" cy="457200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r="31582" b="47759"/>
          <a:stretch/>
        </p:blipFill>
        <p:spPr>
          <a:xfrm>
            <a:off x="7368749" y="1759555"/>
            <a:ext cx="4496602" cy="259371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692598" y="4532068"/>
            <a:ext cx="33194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Note: The host machine (gauss) has tons of cores. </a:t>
            </a:r>
          </a:p>
        </p:txBody>
      </p:sp>
    </p:spTree>
    <p:extLst>
      <p:ext uri="{BB962C8B-B14F-4D97-AF65-F5344CB8AC3E}">
        <p14:creationId xmlns:p14="http://schemas.microsoft.com/office/powerpoint/2010/main" val="385731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Plan, OpenMP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What is OpenMP?</a:t>
            </a:r>
          </a:p>
          <a:p>
            <a:pPr lvl="1">
              <a:lnSpc>
                <a:spcPct val="94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Parallel regions</a:t>
            </a:r>
          </a:p>
          <a:p>
            <a:pPr lvl="1">
              <a:lnSpc>
                <a:spcPct val="94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</a:rPr>
              <a:t>Work sharing – Parallel tasks</a:t>
            </a:r>
          </a:p>
          <a:p>
            <a:pPr lvl="1">
              <a:lnSpc>
                <a:spcPct val="94000"/>
              </a:lnSpc>
              <a:buFont typeface="Wingdings" pitchFamily="2" charset="2"/>
              <a:buNone/>
            </a:pPr>
            <a:r>
              <a:rPr lang="en-US" sz="2400" dirty="0"/>
              <a:t>Variable Scoping Issues </a:t>
            </a:r>
          </a:p>
          <a:p>
            <a:pPr lvl="1">
              <a:lnSpc>
                <a:spcPct val="94000"/>
              </a:lnSpc>
              <a:buFont typeface="Wingdings" pitchFamily="2" charset="2"/>
              <a:buNone/>
            </a:pPr>
            <a:r>
              <a:rPr lang="en-US" sz="2400" dirty="0"/>
              <a:t>Synchronization</a:t>
            </a:r>
          </a:p>
          <a:p>
            <a:pPr lvl="1">
              <a:lnSpc>
                <a:spcPct val="94000"/>
              </a:lnSpc>
              <a:buNone/>
            </a:pPr>
            <a:r>
              <a:rPr lang="en-US" sz="2400" dirty="0"/>
              <a:t>Performance issues</a:t>
            </a:r>
          </a:p>
          <a:p>
            <a:r>
              <a:rPr lang="en-US" sz="2800" dirty="0"/>
              <a:t>Loose ends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023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Backdrop, OpenMP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Handwavy idea behind the OpenMP task (in pseudo-code)</a:t>
            </a:r>
          </a:p>
          <a:p>
            <a:pPr lvl="1"/>
            <a:r>
              <a:rPr lang="en-US" sz="1800" dirty="0"/>
              <a:t>Whatever is in curly brackets is packaged as a “task” that needs to be executed at some point by some OpenMP thread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1"/>
            <a:r>
              <a:rPr lang="en-US" sz="1800" dirty="0"/>
              <a:t>The lines of code in the block above are often organized as a function call, and the block of code (body of the task) collapses to one line of code: a function call (</a:t>
            </a:r>
            <a:r>
              <a:rPr lang="en-US" sz="1800" dirty="0">
                <a:latin typeface="Consolas" panose="020B0609020204030204" pitchFamily="49" charset="0"/>
              </a:rPr>
              <a:t>foo</a:t>
            </a:r>
            <a:r>
              <a:rPr lang="en-US" sz="1800" dirty="0"/>
              <a:t>, in our example)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4193177" y="2315936"/>
            <a:ext cx="3626032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#pragma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omp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task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lvl="1"/>
            <a:r>
              <a:rPr lang="en-US" dirty="0" err="1">
                <a:latin typeface="Consolas" pitchFamily="49" charset="0"/>
                <a:cs typeface="Consolas" pitchFamily="49" charset="0"/>
              </a:rPr>
              <a:t>blahblah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code </a:t>
            </a: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smore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blahblah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code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9A809-43B7-4246-A664-A56F542EE8BB}"/>
              </a:ext>
            </a:extLst>
          </p:cNvPr>
          <p:cNvSpPr txBox="1"/>
          <p:nvPr/>
        </p:nvSpPr>
        <p:spPr>
          <a:xfrm>
            <a:off x="83784" y="2900539"/>
            <a:ext cx="35553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/>
              <a:t>The collection of lines of code in here is identified by OpenMP as a “task”</a:t>
            </a:r>
          </a:p>
          <a:p>
            <a:pPr algn="r"/>
            <a:r>
              <a:rPr lang="en-US" sz="1600" dirty="0"/>
              <a:t>(usually encountered in a for/while </a:t>
            </a:r>
            <a:r>
              <a:rPr lang="en-US" sz="1600" u="sng" dirty="0"/>
              <a:t>loop</a:t>
            </a:r>
            <a:r>
              <a:rPr lang="en-US" sz="1600" dirty="0"/>
              <a:t>)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F8205DD-8A9C-4B97-BE13-602E55362541}"/>
              </a:ext>
            </a:extLst>
          </p:cNvPr>
          <p:cNvSpPr/>
          <p:nvPr/>
        </p:nvSpPr>
        <p:spPr>
          <a:xfrm>
            <a:off x="3652157" y="2769334"/>
            <a:ext cx="254726" cy="1064623"/>
          </a:xfrm>
          <a:prstGeom prst="leftBrace">
            <a:avLst>
              <a:gd name="adj1" fmla="val 33974"/>
              <a:gd name="adj2" fmla="val 342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9D5E29-275F-41FE-A843-AF4EE316EB85}"/>
              </a:ext>
            </a:extLst>
          </p:cNvPr>
          <p:cNvCxnSpPr>
            <a:cxnSpLocks/>
          </p:cNvCxnSpPr>
          <p:nvPr/>
        </p:nvCxnSpPr>
        <p:spPr>
          <a:xfrm flipH="1" flipV="1">
            <a:off x="3899808" y="3876068"/>
            <a:ext cx="150222" cy="83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1305B09-947E-4DCD-BBFB-70CF259CE995}"/>
              </a:ext>
            </a:extLst>
          </p:cNvPr>
          <p:cNvSpPr/>
          <p:nvPr/>
        </p:nvSpPr>
        <p:spPr>
          <a:xfrm>
            <a:off x="4161609" y="5183443"/>
            <a:ext cx="362603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#pragma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omp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task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foo(p);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468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 tasks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2000" dirty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/>
              <a:t>Pros, OpenMP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task</a:t>
            </a:r>
            <a:r>
              <a:rPr lang="en-US" sz="2000" dirty="0"/>
              <a:t>s: Allows parallelization of irregular problems</a:t>
            </a:r>
          </a:p>
          <a:p>
            <a:pPr lvl="2"/>
            <a:r>
              <a:rPr lang="en-US" sz="1600" dirty="0"/>
              <a:t>Unbounded loops</a:t>
            </a:r>
          </a:p>
          <a:p>
            <a:pPr lvl="2"/>
            <a:r>
              <a:rPr lang="en-US" sz="1600" dirty="0"/>
              <a:t>Recursive algorithms</a:t>
            </a:r>
          </a:p>
          <a:p>
            <a:pPr lvl="2"/>
            <a:r>
              <a:rPr lang="en-US" sz="1600" dirty="0"/>
              <a:t>Producer/consumer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r>
              <a:rPr lang="en-US" sz="2000" dirty="0"/>
              <a:t>Cons, OpenMP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task</a:t>
            </a:r>
            <a:r>
              <a:rPr lang="en-US" sz="2000" dirty="0"/>
              <a:t>s : relatively tricky to deal with &amp; introduce some overhead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0" y="6581001"/>
            <a:ext cx="7837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[IOMPP]→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205351-A559-432E-A6E6-60535AF1B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3739" y="949886"/>
            <a:ext cx="2838428" cy="9967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54034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0,-928365327,C:\BobC\_Mission\__Intel Software College\Courses\__SVN\FT3.0\OpenMP3.0LabsPS\02 Programming with OpenMP 3 0 rev3.0.02.pp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7,-928365327,C:\BobC\_Mission\__Intel Software College\Courses\__SVN\FT3.0\OpenMP3.0LabsPS\02 Programming with OpenMP 3 0 rev3.0.02.pp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7,-928365327,C:\BobC\_Mission\__Intel Software College\Courses\__SVN\FT3.0\OpenMP3.0LabsPS\02 Programming with OpenMP 3 0 rev3.0.02.pp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7,-928365327,C:\BobC\_Mission\__Intel Software College\Courses\__SVN\FT3.0\OpenMP3.0LabsPS\02 Programming with OpenMP 3 0 rev3.0.02.pp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7,-928365327,C:\BobC\_Mission\__Intel Software College\Courses\__SVN\FT3.0\OpenMP3.0LabsPS\02 Programming with OpenMP 3 0 rev3.0.02.pp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8,-928365327,C:\BobC\_Mission\__Intel Software College\Courses\__SVN\FT3.0\OpenMP3.0LabsPS\02 Programming with OpenMP 3 0 rev3.0.02.pp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8,-928365327,C:\BobC\_Mission\__Intel Software College\Courses\__SVN\FT3.0\OpenMP3.0LabsPS\02 Programming with OpenMP 3 0 rev3.0.02.pp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9,-928365327,C:\BobC\_Mission\__Intel Software College\Courses\__SVN\FT3.0\OpenMP3.0LabsPS\02 Programming with OpenMP 3 0 rev3.0.02.pp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0,-928365327,C:\BobC\_Mission\__Intel Software College\Courses\__SVN\FT3.0\OpenMP3.0LabsPS\02 Programming with OpenMP 3 0 rev3.0.02.pp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91,-928365327,C:\BobC\_Mission\__Intel Software College\Courses\__SVN\FT3.0\OpenMP3.0LabsPS\02 Programming with OpenMP 3 0 rev3.0.02.pp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89,-928365327,C:\BobC\_Mission\__Intel Software College\Courses\__SVN\FT3.0\OpenMP3.0LabsPS\02 Programming with OpenMP 3 0 rev3.0.02.pp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8,-928365327,C:\BobC\_Mission\__Intel Software College\Courses\__SVN\FT3.0\OpenMP3.0LabsPS\02 Programming with OpenMP 3 0 rev3.0.02.pp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90,-928365327,C:\BobC\_Mission\__Intel Software College\Courses\__SVN\FT3.0\OpenMP3.0LabsPS\02 Programming with OpenMP 3 0 rev3.0.02.pp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77,-928365327,C:\BobC\_Mission\__Intel Software College\Courses\__SVN\FT3.0\OpenMP3.0LabsPS\02 Programming with OpenMP 3 0 rev3.0.02.pp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78,-928365327,C:\BobC\_Mission\__Intel Software College\Courses\__SVN\FT3.0\OpenMP3.0LabsPS\02 Programming with OpenMP 3 0 rev3.0.02.ppc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79,-928365327,C:\BobC\_Mission\__Intel Software College\Courses\__SVN\FT3.0\OpenMP3.0LabsPS\02 Programming with OpenMP 3 0 rev3.0.02.pp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80,-928365327,C:\BobC\_Mission\__Intel Software College\Courses\__SVN\FT3.0\OpenMP3.0LabsPS\02 Programming with OpenMP 3 0 rev3.0.02.ppc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81,-928365327,C:\BobC\_Mission\__Intel Software College\Courses\__SVN\FT3.0\OpenMP3.0LabsPS\02 Programming with OpenMP 3 0 rev3.0.02.ppc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81,-928365327,C:\BobC\_Mission\__Intel Software College\Courses\__SVN\FT3.0\OpenMP3.0LabsPS\02 Programming with OpenMP 3 0 rev3.0.02.pp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9,-928365327,C:\BobC\_Mission\__Intel Software College\Courses\__SVN\FT3.0\OpenMP3.0LabsPS\02 Programming with OpenMP 3 0 rev3.0.02.pp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9,-928365327,C:\BobC\_Mission\__Intel Software College\Courses\__SVN\FT3.0\OpenMP3.0LabsPS\02 Programming with OpenMP 3 0 rev3.0.02.pp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9,-928365327,C:\BobC\_Mission\__Intel Software College\Courses\__SVN\FT3.0\OpenMP3.0LabsPS\02 Programming with OpenMP 3 0 rev3.0.02.pp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1,-928365327,C:\BobC\_Mission\__Intel Software College\Courses\__SVN\FT3.0\OpenMP3.0LabsPS\02 Programming with OpenMP 3 0 rev3.0.02.pp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2,-928365327,C:\BobC\_Mission\__Intel Software College\Courses\__SVN\FT3.0\OpenMP3.0LabsPS\02 Programming with OpenMP 3 0 rev3.0.02.pp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5,-928365327,C:\BobC\_Mission\__Intel Software College\Courses\__SVN\FT3.0\OpenMP3.0LabsPS\02 Programming with OpenMP 3 0 rev3.0.02.pp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0,-928365327,C:\BobC\_Mission\__Intel Software College\Courses\__SVN\FT3.0\OpenMP3.0LabsPS\02 Programming with OpenMP 3 0 rev3.0.02.ppc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15768</TotalTime>
  <Words>6019</Words>
  <Application>Microsoft Office PowerPoint</Application>
  <PresentationFormat>Widescreen</PresentationFormat>
  <Paragraphs>1034</Paragraphs>
  <Slides>55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55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Consolas</vt:lpstr>
      <vt:lpstr>Courier New</vt:lpstr>
      <vt:lpstr>Tahoma</vt:lpstr>
      <vt:lpstr>Wingdings</vt:lpstr>
      <vt:lpstr>Custom Design</vt:lpstr>
      <vt:lpstr>Main</vt:lpstr>
      <vt:lpstr>2_Custom Design</vt:lpstr>
      <vt:lpstr>1_Custom Design</vt:lpstr>
      <vt:lpstr>ME759 High Performance Computing for Applications in Engineering  [Spring 2021] </vt:lpstr>
      <vt:lpstr>Quote of the day</vt:lpstr>
      <vt:lpstr>PowerPoint Presentation</vt:lpstr>
      <vt:lpstr>Before we get started…</vt:lpstr>
      <vt:lpstr>Example, sections: using 2 threads</vt:lpstr>
      <vt:lpstr>Example, sections: using 4 threads</vt:lpstr>
      <vt:lpstr>Work Plan, OpenMP</vt:lpstr>
      <vt:lpstr>Backdrop, OpenMP tasks</vt:lpstr>
      <vt:lpstr>OpenMP tasks</vt:lpstr>
      <vt:lpstr>OpenMP Tasks – Motivation [1/3]</vt:lpstr>
      <vt:lpstr>OpenMP Tasks – Motivation [2/3]</vt:lpstr>
      <vt:lpstr>OpenMP Tasks – Motivation [3/3]</vt:lpstr>
      <vt:lpstr>One-Slide Side-Trip: When Compiler Doesn’t Speak OpenMP</vt:lpstr>
      <vt:lpstr>The task Concept in OpenMP</vt:lpstr>
      <vt:lpstr>Tasks: Who Does What and When?</vt:lpstr>
      <vt:lpstr>What Are Tasks? How Do They Work?</vt:lpstr>
      <vt:lpstr>What makes an OpenMP task?</vt:lpstr>
      <vt:lpstr>What Are Tasks? [The specifics…]</vt:lpstr>
      <vt:lpstr>The task Directive</vt:lpstr>
      <vt:lpstr>Why Are Tasks Useful? [Example below: assume 4 OpenMP threads]</vt:lpstr>
      <vt:lpstr>PowerPoint Presentation</vt:lpstr>
      <vt:lpstr>PowerPoint Presentation</vt:lpstr>
      <vt:lpstr>Tasks: Synchronization Issues</vt:lpstr>
      <vt:lpstr>Task Completion Example</vt:lpstr>
      <vt:lpstr>Comments: section vs. task </vt:lpstr>
      <vt:lpstr>Work Plan, OpenMP</vt:lpstr>
      <vt:lpstr>OpenMP Attributes</vt:lpstr>
      <vt:lpstr>Variable Scoping Issues in OpenMP – What is shared?</vt:lpstr>
      <vt:lpstr>Variable Scoping Issues in OpenMP</vt:lpstr>
      <vt:lpstr>Variable Scoping Issues in OpenMP – What is shared?</vt:lpstr>
      <vt:lpstr>The private Clause</vt:lpstr>
      <vt:lpstr>Data Scoping – What is Private?</vt:lpstr>
      <vt:lpstr>Example [more dwelling on the private concept]: Is “i” shared or private?</vt:lpstr>
      <vt:lpstr>private: somewhat sneaky</vt:lpstr>
      <vt:lpstr>private vs. firstprivate</vt:lpstr>
      <vt:lpstr>private vs. firstprivate</vt:lpstr>
      <vt:lpstr>The lastprivate OpenMP directive </vt:lpstr>
      <vt:lpstr>Harping On Data Scoping</vt:lpstr>
      <vt:lpstr>Data Dependency Example  [1/5]</vt:lpstr>
      <vt:lpstr>Data Dependency Example  [2/5]</vt:lpstr>
      <vt:lpstr>Data Dependency Example: 1 Thread [3/5]</vt:lpstr>
      <vt:lpstr>Data Dependency Example: 2 Threads  [4/5]</vt:lpstr>
      <vt:lpstr>Data Dependency Example: 3 Threads  [5/5]</vt:lpstr>
      <vt:lpstr>Quiz: what’s shared and what’s not?</vt:lpstr>
      <vt:lpstr>Data Scoping – Words of Wisdom</vt:lpstr>
      <vt:lpstr>Work Plan, OpenMP</vt:lpstr>
      <vt:lpstr>The barrier Construct</vt:lpstr>
      <vt:lpstr>Implicit Barriers</vt:lpstr>
      <vt:lpstr>The nowait Clause</vt:lpstr>
      <vt:lpstr>Example, Synchronization Issue: Computing the Dot Product</vt:lpstr>
      <vt:lpstr>Race Condition</vt:lpstr>
      <vt:lpstr>Race conditions (data hazards) – two possible scenarios</vt:lpstr>
      <vt:lpstr>Example: Computing the Dot Product, second attempt</vt:lpstr>
      <vt:lpstr>The critical Directive</vt:lpstr>
      <vt:lpstr>OpenMP critical Construct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Negrut</dc:creator>
  <cp:lastModifiedBy>Dan Negrut</cp:lastModifiedBy>
  <cp:revision>664</cp:revision>
  <dcterms:created xsi:type="dcterms:W3CDTF">2018-05-16T17:28:20Z</dcterms:created>
  <dcterms:modified xsi:type="dcterms:W3CDTF">2021-03-12T18:38:43Z</dcterms:modified>
</cp:coreProperties>
</file>