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44" r:id="rId3"/>
    <p:sldMasterId id="2147483775" r:id="rId4"/>
  </p:sldMasterIdLst>
  <p:notesMasterIdLst>
    <p:notesMasterId r:id="rId63"/>
  </p:notesMasterIdLst>
  <p:handoutMasterIdLst>
    <p:handoutMasterId r:id="rId64"/>
  </p:handoutMasterIdLst>
  <p:sldIdLst>
    <p:sldId id="256" r:id="rId5"/>
    <p:sldId id="1383" r:id="rId6"/>
    <p:sldId id="1377" r:id="rId7"/>
    <p:sldId id="257" r:id="rId8"/>
    <p:sldId id="653" r:id="rId9"/>
    <p:sldId id="654" r:id="rId10"/>
    <p:sldId id="656" r:id="rId11"/>
    <p:sldId id="657" r:id="rId12"/>
    <p:sldId id="658" r:id="rId13"/>
    <p:sldId id="659" r:id="rId14"/>
    <p:sldId id="660" r:id="rId15"/>
    <p:sldId id="817" r:id="rId16"/>
    <p:sldId id="662" r:id="rId17"/>
    <p:sldId id="661" r:id="rId18"/>
    <p:sldId id="663" r:id="rId19"/>
    <p:sldId id="665" r:id="rId20"/>
    <p:sldId id="666" r:id="rId21"/>
    <p:sldId id="667" r:id="rId22"/>
    <p:sldId id="668" r:id="rId23"/>
    <p:sldId id="669" r:id="rId24"/>
    <p:sldId id="655" r:id="rId25"/>
    <p:sldId id="671" r:id="rId26"/>
    <p:sldId id="800" r:id="rId27"/>
    <p:sldId id="801" r:id="rId28"/>
    <p:sldId id="672" r:id="rId29"/>
    <p:sldId id="798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815" r:id="rId38"/>
    <p:sldId id="681" r:id="rId39"/>
    <p:sldId id="683" r:id="rId40"/>
    <p:sldId id="803" r:id="rId41"/>
    <p:sldId id="684" r:id="rId42"/>
    <p:sldId id="686" r:id="rId43"/>
    <p:sldId id="685" r:id="rId44"/>
    <p:sldId id="822" r:id="rId45"/>
    <p:sldId id="816" r:id="rId46"/>
    <p:sldId id="805" r:id="rId47"/>
    <p:sldId id="838" r:id="rId48"/>
    <p:sldId id="820" r:id="rId49"/>
    <p:sldId id="821" r:id="rId50"/>
    <p:sldId id="823" r:id="rId51"/>
    <p:sldId id="829" r:id="rId52"/>
    <p:sldId id="1384" r:id="rId53"/>
    <p:sldId id="827" r:id="rId54"/>
    <p:sldId id="826" r:id="rId55"/>
    <p:sldId id="830" r:id="rId56"/>
    <p:sldId id="831" r:id="rId57"/>
    <p:sldId id="834" r:id="rId58"/>
    <p:sldId id="835" r:id="rId59"/>
    <p:sldId id="832" r:id="rId60"/>
    <p:sldId id="836" r:id="rId61"/>
    <p:sldId id="83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06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A021E-9FD1-4FDD-869B-869D4B63C54B}" type="slidenum">
              <a:rPr lang="en-US"/>
              <a:pPr/>
              <a:t>5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7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0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9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9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2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B5D1F-EF52-4DBD-AA85-0E941D66035B}" type="slidenum">
              <a:rPr lang="en-US"/>
              <a:pPr/>
              <a:t>25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0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0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5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A021E-9FD1-4FDD-869B-869D4B63C54B}" type="slidenum">
              <a:rPr lang="en-US"/>
              <a:pPr/>
              <a:t>6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71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2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0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take home: </a:t>
            </a:r>
          </a:p>
          <a:p>
            <a:pPr lvl="1"/>
            <a:r>
              <a:rPr lang="en-US" dirty="0"/>
              <a:t>Migration (if any) of the threads allowed to occur within a place (between the CPUs of that place, that 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4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BogoMips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(from "bogus" and MIPS) is a crude measurement of CPU speed made by the Linux kernel when it boots to calibrate an internal busy-loop. An often-quoted definition of the term is "the number of million times per second a processor can do absolutely nothing"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00F18-0DCB-4F61-9C3A-A0E5CA207CA6}" type="slidenum">
              <a:rPr lang="en-US"/>
              <a:pPr/>
              <a:t>7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2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29726-7042-477D-B5F7-65839D35BEEA}" type="slidenum">
              <a:rPr lang="en-US"/>
              <a:pPr/>
              <a:t>8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2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A9450-537D-41E5-9C3A-946521EFA9A7}" type="slidenum">
              <a:rPr lang="en-US"/>
              <a:pPr/>
              <a:t>9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7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ADA2B-0C85-47FD-9F98-6655F68ED559}" type="slidenum">
              <a:rPr lang="en-US"/>
              <a:pPr/>
              <a:t>10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3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B5D1F-EF52-4DBD-AA85-0E941D66035B}" type="slidenum">
              <a:rPr lang="en-US"/>
              <a:pPr/>
              <a:t>16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2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52535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18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7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468960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282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418183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88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321486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5191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47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0312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981805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228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955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057182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40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093232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614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6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719490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3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039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95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291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70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E725018-5697-4C52-ADE9-4C1ED354D3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466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73ECFD8-5EC6-49FD-9837-172B927B7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597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0310" y="1599850"/>
            <a:ext cx="11158361" cy="2329206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0310" y="4029067"/>
            <a:ext cx="11158361" cy="2296241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35786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66889CB-F60A-4C2A-81E8-30C53FF81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2822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4C55B35-C61C-44BE-B148-85AD522827A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704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22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33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9976246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22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0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0008734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480269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50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11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SideCode_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338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99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905677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79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45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019308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4953400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80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5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401004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802082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8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97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98230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62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82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98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22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  <p:sldLayoutId id="2147483741" r:id="rId26"/>
    <p:sldLayoutId id="2147483742" r:id="rId27"/>
    <p:sldLayoutId id="214748374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10077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University of </a:t>
            </a:r>
            <a:r>
              <a:rPr lang="en-US" sz="800" dirty="0">
                <a:solidFill>
                  <a:srgbClr val="C00000"/>
                </a:solidFill>
              </a:rPr>
              <a:t>Wisconsin</a:t>
            </a:r>
            <a:r>
              <a:rPr lang="en-US" sz="800" dirty="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9882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mp.org/wp-content/uploads/OpenMPRef-5.0-111802-print.pdf" TargetMode="External"/><Relationship Id="rId4" Type="http://schemas.openxmlformats.org/officeDocument/2006/relationships/hyperlink" Target="http://openmp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qjdv-xdLWAhWB7oMKHX5WA0wQjRwIBw&amp;url=http://b2b.gigabyte.com/Server-Motherboard/GA-7PESH2-rev-10&amp;psig=AOvVaw0zjCYrFDPoOqfpayG79IK1&amp;ust=150705443931987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BtJveydLWAhWq1IMKHU-jClsQjRwIBw&amp;url=http://www.esaitech.com/server-board-ethernet-s4600lt2.html&amp;psig=AOvVaw0zjCYrFDPoOqfpayG79IK1&amp;ust=150705443931987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eople.freebsd.org/~lstewart/articles/cpumemory.pdf" TargetMode="Externa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qjdv-xdLWAhWB7oMKHX5WA0wQjRwIBw&amp;url=http://b2b.gigabyte.com/Server-Motherboard/GA-7PESH2-rev-10&amp;psig=AOvVaw0zjCYrFDPoOqfpayG79IK1&amp;ust=150705443931987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wmadison.box.com/s/jbty8hs2w8j027uukydkrvg1w40fy7zm" TargetMode="External"/><Relationship Id="rId2" Type="http://schemas.openxmlformats.org/officeDocument/2006/relationships/hyperlink" Target="https://uwmadison.box.com/s/ic2k59gvsuz09nd9upu2bnn0tm0x1od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wmadison.box.com/s/oboe3t95di8rne0g002ydj8tpd0pwwk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1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22</a:t>
            </a:r>
          </a:p>
          <a:p>
            <a:r>
              <a:rPr lang="en-US" dirty="0"/>
              <a:t>03/15/2021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2021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798457" y="2100781"/>
            <a:ext cx="228600" cy="3635375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1027057" y="2154756"/>
            <a:ext cx="228600" cy="3581400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1255657" y="2274612"/>
            <a:ext cx="228600" cy="3461544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1484257" y="2405582"/>
            <a:ext cx="228600" cy="3330575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auto">
          <a:xfrm>
            <a:off x="1712857" y="2588938"/>
            <a:ext cx="228600" cy="3147219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dirty="0">
              <a:latin typeface="Arial" panose="020B0604020202020204" pitchFamily="34" charset="0"/>
            </a:endParaRP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1941457" y="2822300"/>
            <a:ext cx="228600" cy="2913856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dirty="0">
              <a:latin typeface="Arial" panose="020B0604020202020204" pitchFamily="34" charset="0"/>
            </a:endParaRPr>
          </a:p>
        </p:txBody>
      </p:sp>
      <p:sp>
        <p:nvSpPr>
          <p:cNvPr id="608266" name="Rectangle 10"/>
          <p:cNvSpPr>
            <a:spLocks noChangeArrowheads="1"/>
          </p:cNvSpPr>
          <p:nvPr/>
        </p:nvSpPr>
        <p:spPr bwMode="auto">
          <a:xfrm>
            <a:off x="2170057" y="3181870"/>
            <a:ext cx="228600" cy="2554287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dirty="0">
              <a:latin typeface="Arial" panose="020B0604020202020204" pitchFamily="34" charset="0"/>
            </a:endParaRPr>
          </a:p>
        </p:txBody>
      </p:sp>
      <p:sp>
        <p:nvSpPr>
          <p:cNvPr id="608267" name="Rectangle 11"/>
          <p:cNvSpPr>
            <a:spLocks noChangeArrowheads="1"/>
          </p:cNvSpPr>
          <p:nvPr/>
        </p:nvSpPr>
        <p:spPr bwMode="auto">
          <a:xfrm>
            <a:off x="2398657" y="3631926"/>
            <a:ext cx="228600" cy="2104231"/>
          </a:xfrm>
          <a:prstGeom prst="rect">
            <a:avLst/>
          </a:prstGeom>
          <a:solidFill>
            <a:srgbClr val="096DB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dirty="0">
              <a:latin typeface="Arial" panose="020B0604020202020204" pitchFamily="34" charset="0"/>
            </a:endParaRPr>
          </a:p>
        </p:txBody>
      </p:sp>
      <p:sp>
        <p:nvSpPr>
          <p:cNvPr id="608268" name="Line 12"/>
          <p:cNvSpPr>
            <a:spLocks noChangeShapeType="1"/>
          </p:cNvSpPr>
          <p:nvPr/>
        </p:nvSpPr>
        <p:spPr bwMode="auto">
          <a:xfrm>
            <a:off x="798457" y="1849956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0" name="Line 14"/>
          <p:cNvSpPr>
            <a:spLocks noChangeShapeType="1"/>
          </p:cNvSpPr>
          <p:nvPr/>
        </p:nvSpPr>
        <p:spPr bwMode="auto">
          <a:xfrm>
            <a:off x="722257" y="392005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1" name="Line 15"/>
          <p:cNvSpPr>
            <a:spLocks noChangeShapeType="1"/>
          </p:cNvSpPr>
          <p:nvPr/>
        </p:nvSpPr>
        <p:spPr bwMode="auto">
          <a:xfrm flipH="1">
            <a:off x="722257" y="5736156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2" name="Freeform 16"/>
          <p:cNvSpPr>
            <a:spLocks/>
          </p:cNvSpPr>
          <p:nvPr/>
        </p:nvSpPr>
        <p:spPr bwMode="auto">
          <a:xfrm>
            <a:off x="798457" y="2078556"/>
            <a:ext cx="1981200" cy="2438400"/>
          </a:xfrm>
          <a:custGeom>
            <a:avLst/>
            <a:gdLst>
              <a:gd name="T0" fmla="*/ 0 w 1104"/>
              <a:gd name="T1" fmla="*/ 0 h 1344"/>
              <a:gd name="T2" fmla="*/ 192 w 1104"/>
              <a:gd name="T3" fmla="*/ 48 h 1344"/>
              <a:gd name="T4" fmla="*/ 384 w 1104"/>
              <a:gd name="T5" fmla="*/ 144 h 1344"/>
              <a:gd name="T6" fmla="*/ 528 w 1104"/>
              <a:gd name="T7" fmla="*/ 240 h 1344"/>
              <a:gd name="T8" fmla="*/ 720 w 1104"/>
              <a:gd name="T9" fmla="*/ 432 h 1344"/>
              <a:gd name="T10" fmla="*/ 864 w 1104"/>
              <a:gd name="T11" fmla="*/ 672 h 1344"/>
              <a:gd name="T12" fmla="*/ 1008 w 1104"/>
              <a:gd name="T13" fmla="*/ 960 h 1344"/>
              <a:gd name="T14" fmla="*/ 1104 w 1104"/>
              <a:gd name="T15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4" h="1344">
                <a:moveTo>
                  <a:pt x="0" y="0"/>
                </a:moveTo>
                <a:cubicBezTo>
                  <a:pt x="64" y="12"/>
                  <a:pt x="128" y="24"/>
                  <a:pt x="192" y="48"/>
                </a:cubicBezTo>
                <a:cubicBezTo>
                  <a:pt x="256" y="72"/>
                  <a:pt x="328" y="112"/>
                  <a:pt x="384" y="144"/>
                </a:cubicBezTo>
                <a:cubicBezTo>
                  <a:pt x="440" y="176"/>
                  <a:pt x="472" y="192"/>
                  <a:pt x="528" y="240"/>
                </a:cubicBezTo>
                <a:cubicBezTo>
                  <a:pt x="584" y="288"/>
                  <a:pt x="664" y="360"/>
                  <a:pt x="720" y="432"/>
                </a:cubicBezTo>
                <a:cubicBezTo>
                  <a:pt x="776" y="504"/>
                  <a:pt x="816" y="584"/>
                  <a:pt x="864" y="672"/>
                </a:cubicBezTo>
                <a:cubicBezTo>
                  <a:pt x="912" y="760"/>
                  <a:pt x="968" y="848"/>
                  <a:pt x="1008" y="960"/>
                </a:cubicBezTo>
                <a:cubicBezTo>
                  <a:pt x="1048" y="1072"/>
                  <a:pt x="1080" y="1288"/>
                  <a:pt x="1104" y="13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4" name="Text Box 18"/>
          <p:cNvSpPr txBox="1">
            <a:spLocks noChangeArrowheads="1"/>
          </p:cNvSpPr>
          <p:nvPr/>
        </p:nvSpPr>
        <p:spPr bwMode="auto">
          <a:xfrm>
            <a:off x="341257" y="3754956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2.0</a:t>
            </a:r>
          </a:p>
        </p:txBody>
      </p:sp>
      <p:sp>
        <p:nvSpPr>
          <p:cNvPr id="608275" name="Text Box 19"/>
          <p:cNvSpPr txBox="1">
            <a:spLocks noChangeArrowheads="1"/>
          </p:cNvSpPr>
          <p:nvPr/>
        </p:nvSpPr>
        <p:spPr bwMode="auto">
          <a:xfrm>
            <a:off x="2398657" y="581394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1.0</a:t>
            </a:r>
          </a:p>
        </p:txBody>
      </p:sp>
      <p:sp>
        <p:nvSpPr>
          <p:cNvPr id="608276" name="Text Box 20"/>
          <p:cNvSpPr txBox="1">
            <a:spLocks noChangeArrowheads="1"/>
          </p:cNvSpPr>
          <p:nvPr/>
        </p:nvSpPr>
        <p:spPr bwMode="auto">
          <a:xfrm>
            <a:off x="493657" y="5812356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0.0</a:t>
            </a:r>
          </a:p>
        </p:txBody>
      </p:sp>
      <p:sp>
        <p:nvSpPr>
          <p:cNvPr id="608284" name="Line 28"/>
          <p:cNvSpPr>
            <a:spLocks noChangeShapeType="1"/>
          </p:cNvSpPr>
          <p:nvPr/>
        </p:nvSpPr>
        <p:spPr bwMode="auto">
          <a:xfrm>
            <a:off x="798457" y="569170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85" name="Text Box 29"/>
          <p:cNvSpPr txBox="1">
            <a:spLocks noChangeArrowheads="1"/>
          </p:cNvSpPr>
          <p:nvPr/>
        </p:nvSpPr>
        <p:spPr bwMode="auto">
          <a:xfrm>
            <a:off x="1489020" y="5820294"/>
            <a:ext cx="35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608286" name="Line 30"/>
          <p:cNvSpPr>
            <a:spLocks noChangeShapeType="1"/>
          </p:cNvSpPr>
          <p:nvPr/>
        </p:nvSpPr>
        <p:spPr bwMode="auto">
          <a:xfrm>
            <a:off x="2628844" y="5691706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reduction</a:t>
            </a:r>
            <a:r>
              <a:rPr lang="en-US" dirty="0"/>
              <a:t> Example: Numerical Integration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796730" y="938959"/>
            <a:ext cx="6232288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num_steps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=100000;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step, pi;</a:t>
            </a:r>
          </a:p>
          <a:p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i;	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x, sum = 0.0;</a:t>
            </a:r>
          </a:p>
          <a:p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step = 1.0/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num_steps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(i=0; i&lt; num_steps; i++)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x = (i+0.5)*step;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sum = sum + 4.0/(1.0 + x*x);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pi = step * sum;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"Pi = %f\</a:t>
            </a:r>
            <a:r>
              <a:rPr lang="en-US" sz="2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n"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,pi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8269" name="Line 13"/>
          <p:cNvSpPr>
            <a:spLocks noChangeShapeType="1"/>
          </p:cNvSpPr>
          <p:nvPr/>
        </p:nvSpPr>
        <p:spPr bwMode="auto">
          <a:xfrm>
            <a:off x="714327" y="207855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8273" name="Text Box 17"/>
          <p:cNvSpPr txBox="1">
            <a:spLocks noChangeArrowheads="1"/>
          </p:cNvSpPr>
          <p:nvPr/>
        </p:nvSpPr>
        <p:spPr bwMode="auto">
          <a:xfrm>
            <a:off x="379112" y="1926155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4.0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09969" y="1792851"/>
            <a:ext cx="1828800" cy="952500"/>
            <a:chOff x="-1044574" y="818907"/>
            <a:chExt cx="1828800" cy="952500"/>
          </a:xfrm>
        </p:grpSpPr>
        <p:sp>
          <p:nvSpPr>
            <p:cNvPr id="47" name="Rectangle 46"/>
            <p:cNvSpPr/>
            <p:nvPr/>
          </p:nvSpPr>
          <p:spPr>
            <a:xfrm>
              <a:off x="-1044574" y="818907"/>
              <a:ext cx="1828800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889933" y="1024730"/>
                  <a:ext cx="1519519" cy="5408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933" y="1024730"/>
                  <a:ext cx="1519519" cy="5408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060701" y="1748964"/>
            <a:ext cx="2055237" cy="1070436"/>
            <a:chOff x="-814013" y="1596564"/>
            <a:chExt cx="2055237" cy="1070436"/>
          </a:xfrm>
        </p:grpSpPr>
        <p:sp>
          <p:nvSpPr>
            <p:cNvPr id="6" name="Rectangle 5"/>
            <p:cNvSpPr/>
            <p:nvPr/>
          </p:nvSpPr>
          <p:spPr>
            <a:xfrm>
              <a:off x="-814013" y="1596564"/>
              <a:ext cx="2055237" cy="1070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623515" y="1714681"/>
                  <a:ext cx="1674241" cy="8342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3515" y="1714681"/>
                  <a:ext cx="1674241" cy="8342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51"/>
          <p:cNvSpPr/>
          <p:nvPr/>
        </p:nvSpPr>
        <p:spPr>
          <a:xfrm>
            <a:off x="98717" y="6575434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616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0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0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animBg="1"/>
      <p:bldP spid="608261" grpId="0" animBg="1"/>
      <p:bldP spid="608262" grpId="0" animBg="1"/>
      <p:bldP spid="608263" grpId="0" animBg="1"/>
      <p:bldP spid="608264" grpId="0" animBg="1"/>
      <p:bldP spid="608265" grpId="0" animBg="1"/>
      <p:bldP spid="608266" grpId="0" animBg="1"/>
      <p:bldP spid="60826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Scaling Analysis: Computation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0" t="-3704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37222" y="824311"/>
            <a:ext cx="6575120" cy="5863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num_steps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030A0"/>
                </a:solidFill>
                <a:latin typeface="Consolas"/>
              </a:rPr>
              <a:t>1000000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 = </a:t>
            </a:r>
            <a:r>
              <a:rPr lang="en-US" sz="1500" dirty="0">
                <a:solidFill>
                  <a:srgbClr val="7030A0"/>
                </a:solidFill>
                <a:latin typeface="Consolas"/>
              </a:rPr>
              <a:t>1.0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/ (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num_steps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sum = </a:t>
            </a:r>
            <a:r>
              <a:rPr lang="en-US" sz="1500" dirty="0">
                <a:solidFill>
                  <a:srgbClr val="7030A0"/>
                </a:solidFill>
                <a:latin typeface="Consolas"/>
              </a:rPr>
              <a:t>0.0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startT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nThreadsUsed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030A0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nThreadsUsed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{</a:t>
            </a: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reduction(+:sum) </a:t>
            </a:r>
          </a:p>
          <a:p>
            <a:r>
              <a:rPr lang="nn-NO" sz="1500" dirty="0">
                <a:solidFill>
                  <a:srgbClr val="000000"/>
                </a:solidFill>
                <a:latin typeface="Consolas"/>
              </a:rPr>
              <a:t>       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nn-NO" sz="15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 &lt; num_steps; i++)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       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x = (i + </a:t>
            </a:r>
            <a:r>
              <a:rPr lang="en-US" sz="1500" dirty="0">
                <a:solidFill>
                  <a:srgbClr val="7030A0"/>
                </a:solidFill>
                <a:latin typeface="Consolas"/>
              </a:rPr>
              <a:t>0.5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)*step;</a:t>
            </a:r>
          </a:p>
          <a:p>
            <a:r>
              <a:rPr lang="fr-FR" sz="1500" dirty="0">
                <a:solidFill>
                  <a:srgbClr val="000000"/>
                </a:solidFill>
                <a:latin typeface="Consolas"/>
              </a:rPr>
              <a:t>           </a:t>
            </a:r>
            <a:r>
              <a:rPr lang="fr-FR" sz="15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/>
              </a:rPr>
              <a:t>dummy</a:t>
            </a:r>
            <a:r>
              <a:rPr lang="fr-FR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500" dirty="0">
                <a:solidFill>
                  <a:srgbClr val="7030A0"/>
                </a:solidFill>
                <a:latin typeface="Consolas"/>
              </a:rPr>
              <a:t>1.</a:t>
            </a:r>
            <a:r>
              <a:rPr lang="fr-FR" sz="1500" dirty="0">
                <a:solidFill>
                  <a:srgbClr val="000000"/>
                </a:solidFill>
                <a:latin typeface="Consolas"/>
              </a:rPr>
              <a:t> / (</a:t>
            </a:r>
            <a:r>
              <a:rPr lang="fr-FR" sz="1500" dirty="0">
                <a:solidFill>
                  <a:srgbClr val="7030A0"/>
                </a:solidFill>
                <a:latin typeface="Consolas"/>
              </a:rPr>
              <a:t>1.</a:t>
            </a:r>
            <a:r>
              <a:rPr lang="fr-FR" sz="1500" dirty="0">
                <a:solidFill>
                  <a:srgbClr val="000000"/>
                </a:solidFill>
                <a:latin typeface="Consolas"/>
              </a:rPr>
              <a:t> + x*x);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        sum += dummy;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  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myPi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030A0"/>
                </a:solidFill>
                <a:latin typeface="Consolas"/>
              </a:rPr>
              <a:t>4.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*step * sum;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timeElapsed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 -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startT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 std::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"Pi is: %f\n"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myPi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 std::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"It took this long [s]: %f\n"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timeElapsed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/>
              </a:rPr>
              <a:t>   std::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"Used this many threads: %d\n"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nThreadsUsed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105564"/>
            <a:ext cx="2286000" cy="874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0" y="1065713"/>
            <a:ext cx="2286000" cy="885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177076"/>
            <a:ext cx="2286000" cy="9291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0" y="2187725"/>
            <a:ext cx="2286000" cy="835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32" y="3342445"/>
            <a:ext cx="4219367" cy="316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035891-0D6D-4230-97D5-59787EAC5662}"/>
              </a:ext>
            </a:extLst>
          </p:cNvPr>
          <p:cNvSpPr txBox="1"/>
          <p:nvPr/>
        </p:nvSpPr>
        <p:spPr>
          <a:xfrm>
            <a:off x="9067800" y="6343020"/>
            <a:ext cx="137922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nThreadsUsed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6CF63-8C3A-4A94-9B21-0D7AF179CF43}"/>
              </a:ext>
            </a:extLst>
          </p:cNvPr>
          <p:cNvSpPr txBox="1"/>
          <p:nvPr/>
        </p:nvSpPr>
        <p:spPr>
          <a:xfrm rot="16200000">
            <a:off x="6914950" y="4529670"/>
            <a:ext cx="126260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31685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it can get even better: the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simd</a:t>
            </a:r>
            <a:r>
              <a:rPr lang="en-US" dirty="0"/>
              <a:t> directive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634" y="857258"/>
            <a:ext cx="7917066" cy="5816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&lt;chrono&gt;</a:t>
            </a:r>
            <a:endParaRPr lang="en-US" sz="1200">
              <a:solidFill>
                <a:srgbClr val="000000"/>
              </a:solidFill>
              <a:latin typeface="Consolas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num_steps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1000000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step =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1.0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/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num_steps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sum =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0.0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nThreadsUsed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auto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start = std::chrono::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high_resolution_clock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::now();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num_threads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nThreadsUsed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 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simd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reduction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(+:sum) 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/>
              </a:rPr>
              <a:t>       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nn-NO" sz="12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; i &lt; num_steps; i++)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x = (i +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0.5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* step;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dummy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200" dirty="0">
                <a:solidFill>
                  <a:srgbClr val="7030A0"/>
                </a:solidFill>
                <a:latin typeface="Consolas"/>
              </a:rPr>
              <a:t>1.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/ (</a:t>
            </a:r>
            <a:r>
              <a:rPr lang="fr-FR" sz="1200" dirty="0">
                <a:solidFill>
                  <a:srgbClr val="7030A0"/>
                </a:solidFill>
                <a:latin typeface="Consolas"/>
              </a:rPr>
              <a:t>1.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+ x * x);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dummy;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myPi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4.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* step * sum;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auto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end = std::chrono::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high_resolution_clock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::now();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std::chrono::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duration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&gt; elapsed = end – start;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"Pi is: %f\n"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myPi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"It took this long [s]: %d\n"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elapsed.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"Used this many threads: %d\n"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nThreadsUsed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>
            <a:off x="1705728" y="3097752"/>
            <a:ext cx="287866" cy="19473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26400" cy="868362"/>
          </a:xfrm>
        </p:spPr>
        <p:txBody>
          <a:bodyPr>
            <a:normAutofit/>
          </a:bodyPr>
          <a:lstStyle/>
          <a:p>
            <a:r>
              <a:rPr lang="en-US" sz="2800" dirty="0"/>
              <a:t>OpenMP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reduction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/>
              <a:t>Works Beyond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 Loops [1/2]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752600" y="1384786"/>
            <a:ext cx="4572000" cy="493981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/>
              </a:rPr>
              <a:t>someNumber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7030A0"/>
                </a:solidFill>
                <a:latin typeface="Consolas"/>
              </a:rPr>
              <a:t>2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900" dirty="0" err="1">
                <a:solidFill>
                  <a:srgbClr val="808080"/>
                </a:solidFill>
                <a:latin typeface="Consolas"/>
              </a:rPr>
              <a:t>someNumber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sum = </a:t>
            </a:r>
            <a:r>
              <a:rPr lang="en-US" sz="9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parallel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sections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7030A0"/>
                </a:solidFill>
                <a:latin typeface="Consolas"/>
              </a:rPr>
              <a:t>3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 reduction(+:sum)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"First section: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"Second section: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dummy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"Last section: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dummy);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dummy;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"Sum is: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sum);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066" y="6504802"/>
            <a:ext cx="766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+mj-lt"/>
              </a:rPr>
              <a:t>NOTE</a:t>
            </a:r>
            <a:r>
              <a:rPr lang="en-US" sz="1200" dirty="0">
                <a:latin typeface="+mj-lt"/>
              </a:rPr>
              <a:t>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200" dirty="0">
                <a:latin typeface="+mj-lt"/>
              </a:rPr>
              <a:t> is always the same. What’s called “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First section</a:t>
            </a:r>
            <a:r>
              <a:rPr lang="en-US" sz="1200" dirty="0">
                <a:latin typeface="+mj-lt"/>
              </a:rPr>
              <a:t>” is not necessarily executed by thread with smallest id.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91" y="115152"/>
            <a:ext cx="3782378" cy="640699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380035" y="2476500"/>
            <a:ext cx="304800" cy="3048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94320" cy="823393"/>
          </a:xfrm>
        </p:spPr>
        <p:txBody>
          <a:bodyPr>
            <a:normAutofit/>
          </a:bodyPr>
          <a:lstStyle/>
          <a:p>
            <a:r>
              <a:rPr lang="en-US" sz="2800" dirty="0"/>
              <a:t>Quiz: Why different results for </a:t>
            </a:r>
            <a:r>
              <a:rPr lang="en-US" sz="2800" dirty="0">
                <a:latin typeface="Consolas" panose="020B0609020204030204" pitchFamily="49" charset="0"/>
              </a:rPr>
              <a:t>sum</a:t>
            </a:r>
            <a:r>
              <a:rPr lang="en-US" sz="2800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24" y="249487"/>
            <a:ext cx="3782378" cy="64069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1384786"/>
            <a:ext cx="4572000" cy="493981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90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/>
              </a:rPr>
              <a:t>someNumber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7030A0"/>
                </a:solidFill>
                <a:latin typeface="Consolas"/>
              </a:rPr>
              <a:t>2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900" dirty="0" err="1">
                <a:solidFill>
                  <a:srgbClr val="808080"/>
                </a:solidFill>
                <a:latin typeface="Consolas"/>
              </a:rPr>
              <a:t>someNumber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sum = </a:t>
            </a:r>
            <a:r>
              <a:rPr lang="en-US" sz="9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parallel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sections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7030A0"/>
                </a:solidFill>
                <a:latin typeface="Consolas"/>
              </a:rPr>
              <a:t>4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 reduction(+:sum)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"First section: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"Second section: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someOtherVal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dummy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processNumber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omp_get_thread_num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"Last section: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dummy);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+= dummy;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"Sum is: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sum);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380035" y="2476500"/>
            <a:ext cx="304800" cy="3048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0"/>
            <a:ext cx="4705937" cy="823393"/>
          </a:xfrm>
        </p:spPr>
        <p:txBody>
          <a:bodyPr>
            <a:normAutofit fontScale="90000"/>
          </a:bodyPr>
          <a:lstStyle/>
          <a:p>
            <a:r>
              <a:rPr lang="en-US" dirty="0"/>
              <a:t>A Histogram Example</a:t>
            </a:r>
            <a:br>
              <a:rPr lang="en-US" dirty="0"/>
            </a:br>
            <a:r>
              <a:rPr lang="en-US" sz="2000" dirty="0"/>
              <a:t>[more advanced, uses </a:t>
            </a:r>
            <a:r>
              <a:rPr lang="en-US" sz="2000" dirty="0">
                <a:solidFill>
                  <a:srgbClr val="FFC000"/>
                </a:solidFill>
              </a:rPr>
              <a:t>reduction</a:t>
            </a:r>
            <a:r>
              <a:rPr lang="en-US" sz="2000" dirty="0"/>
              <a:t> w/ C++ STL]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6657945"/>
                <a:ext cx="1223149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00" dirty="0"/>
                  <a:t>[Christopher Van </a:t>
                </a:r>
                <a:r>
                  <a:rPr lang="en-US" sz="700" dirty="0" err="1"/>
                  <a:t>Damme</a:t>
                </a:r>
                <a:r>
                  <a:rPr lang="en-US" sz="700" dirty="0"/>
                  <a:t>]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57945"/>
                <a:ext cx="1223149" cy="200055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743" y="1369592"/>
            <a:ext cx="3826933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cmath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&lt;iostream&gt;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&lt;vector&gt;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&lt;filesystem&gt;</a:t>
            </a:r>
            <a:endParaRPr lang="en-US" sz="900" dirty="0">
              <a:ea typeface="+mn-lt"/>
              <a:cs typeface="+mn-lt"/>
            </a:endParaRPr>
          </a:p>
          <a:p>
            <a:endParaRPr lang="en-US" sz="900" dirty="0">
              <a:latin typeface="Consolas"/>
            </a:endParaRPr>
          </a:p>
          <a:p>
            <a:endParaRPr lang="en-US" sz="9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Read image file into vector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void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read_image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const std</a:t>
            </a:r>
            <a:r>
              <a:rPr lang="en-US" sz="900" dirty="0">
                <a:latin typeface="Consolas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filesystem</a:t>
            </a:r>
            <a:r>
              <a:rPr lang="en-US" sz="900" dirty="0">
                <a:latin typeface="Consolas"/>
              </a:rPr>
              <a:t>::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path</a:t>
            </a:r>
            <a:r>
              <a:rPr lang="en-US" sz="900" dirty="0">
                <a:latin typeface="Consolas"/>
              </a:rPr>
              <a:t>&amp;</a:t>
            </a:r>
            <a:r>
              <a:rPr lang="en-US" sz="9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900" dirty="0">
                <a:latin typeface="Consolas"/>
              </a:rPr>
              <a:t>filename,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                std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&gt;&amp; v) {</a:t>
            </a:r>
            <a:endParaRPr lang="en-US">
              <a:cs typeface="Calibri"/>
            </a:endParaRPr>
          </a:p>
          <a:p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ifstream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inf(filename,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ios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binary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size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inf.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read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900" dirty="0" err="1">
                <a:solidFill>
                  <a:srgbClr val="9E2424"/>
                </a:solidFill>
                <a:latin typeface="Consolas"/>
              </a:rPr>
              <a:t>reinterpret_cast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*&gt;(</a:t>
            </a:r>
            <a:r>
              <a:rPr lang="en-US" sz="900" b="1" dirty="0">
                <a:solidFill>
                  <a:srgbClr val="9E2424"/>
                </a:solidFill>
                <a:latin typeface="Consolas"/>
              </a:rPr>
              <a:t>&amp;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v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]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),</a:t>
            </a:r>
            <a:endParaRPr lang="en-US" dirty="0"/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900" dirty="0" err="1">
                <a:solidFill>
                  <a:srgbClr val="9E2424"/>
                </a:solidFill>
                <a:latin typeface="Consolas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     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0091" y="294352"/>
            <a:ext cx="734993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808080"/>
                </a:solidFill>
                <a:latin typeface="Consolas"/>
              </a:rPr>
              <a:t>argc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000" b="1" dirty="0" err="1">
                <a:solidFill>
                  <a:srgbClr val="808080"/>
                </a:solidFill>
                <a:latin typeface="Consolas"/>
              </a:rPr>
              <a:t>argv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Set number of threads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atoi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808080"/>
                </a:solidFill>
                <a:latin typeface="Consolas"/>
              </a:rPr>
              <a:t>argv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omp_set_num_threads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Read in Image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const 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d1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1800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const 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d2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1200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 image(d1 * d2);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initialize vector to dimensions of image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read_image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9E2424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9E2424"/>
                </a:solidFill>
                <a:latin typeface="Consolas"/>
              </a:rPr>
              <a:t>picture.img</a:t>
            </a:r>
            <a:r>
              <a:rPr lang="en-US" sz="1000" dirty="0">
                <a:solidFill>
                  <a:srgbClr val="9E2424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image);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Histogram Counter</a:t>
            </a:r>
            <a:endParaRPr lang="en-US" sz="100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histCounter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7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Declaration of the std::vector addition</a:t>
            </a:r>
            <a:endParaRPr lang="en-US" sz="100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declare reduction(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vec_int_add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 :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\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  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::transform(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omp_out.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begin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omp_out.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omp_in.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begin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omp_out.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begin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::plus&lt;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&gt;()))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\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initializer(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omp_priv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omp_orig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startTime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Start Clock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reduction(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vec_int_add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histCounter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Perform the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histrogram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; shared(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histCounter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)</a:t>
            </a:r>
          </a:p>
          <a:p>
            <a:r>
              <a:rPr lang="nb-NO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nb-NO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b-NO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b-NO" sz="1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nb-NO" sz="1000" dirty="0" err="1">
                <a:solidFill>
                  <a:srgbClr val="000000"/>
                </a:solidFill>
                <a:latin typeface="Consolas"/>
              </a:rPr>
              <a:t>component</a:t>
            </a:r>
            <a:r>
              <a:rPr lang="nb-NO" sz="1000" dirty="0">
                <a:latin typeface="Consolas"/>
              </a:rPr>
              <a:t> : image</a:t>
            </a:r>
            <a:r>
              <a:rPr lang="nb-NO" sz="1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  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histCounter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component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]</a:t>
            </a:r>
            <a:r>
              <a:rPr lang="en-US" sz="1000" dirty="0">
                <a:latin typeface="Consolas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endTime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Stop Clock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Ouput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 information</a:t>
            </a:r>
            <a:endParaRPr lang="en-US" sz="100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1000" dirty="0">
                <a:latin typeface="Consolas"/>
              </a:rPr>
              <a:t>element : </a:t>
            </a:r>
            <a:r>
              <a:rPr lang="en-US" sz="1000" dirty="0" err="1">
                <a:latin typeface="Consolas"/>
              </a:rPr>
              <a:t>histCounter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 err="1">
                <a:latin typeface="Consolas"/>
              </a:rPr>
              <a:t>cout</a:t>
            </a:r>
            <a:r>
              <a:rPr lang="en-US" sz="1000" dirty="0"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 err="1"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 err="1">
                <a:latin typeface="Consolas"/>
              </a:rPr>
              <a:t>cout</a:t>
            </a:r>
            <a:r>
              <a:rPr lang="en-US" sz="1000" dirty="0"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 err="1"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 err="1">
                <a:latin typeface="Consolas"/>
              </a:rPr>
              <a:t>cout</a:t>
            </a:r>
            <a:r>
              <a:rPr lang="en-US" sz="1000" dirty="0"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setprecision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16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endTime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startTime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*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1000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000" dirty="0" err="1"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419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OpenMP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What is OpenMP?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Parallel regions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Work sharing – Parallel tasks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Variable Scoping Issues 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Synchronization</a:t>
            </a:r>
          </a:p>
          <a:p>
            <a:pPr lvl="1">
              <a:lnSpc>
                <a:spcPct val="94000"/>
              </a:lnSpc>
              <a:buNone/>
            </a:pPr>
            <a:r>
              <a:rPr lang="en-US" sz="2400" b="1" dirty="0">
                <a:solidFill>
                  <a:srgbClr val="C00000"/>
                </a:solidFill>
              </a:rPr>
              <a:t>Performance issues</a:t>
            </a:r>
          </a:p>
          <a:p>
            <a:r>
              <a:rPr lang="en-US" sz="2800" dirty="0"/>
              <a:t>Loose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42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Good OpenMP Performance: why an elusive target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2000" dirty="0"/>
          </a:p>
          <a:p>
            <a:r>
              <a:rPr lang="en-GB" altLang="en-US" sz="2000" dirty="0"/>
              <a:t>Easy to write OpenMP code. Not necessarily easy to write efficient OpenMP code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000" dirty="0"/>
              <a:t>Causes for performance not being what you hoped it could be</a:t>
            </a:r>
          </a:p>
          <a:p>
            <a:pPr lvl="1"/>
            <a:r>
              <a:rPr lang="en-GB" altLang="en-US" sz="1800" dirty="0"/>
              <a:t>Too much sequential code in your app</a:t>
            </a:r>
          </a:p>
          <a:p>
            <a:pPr lvl="1"/>
            <a:r>
              <a:rPr lang="en-GB" altLang="en-US" sz="1800" dirty="0"/>
              <a:t>Too much communication</a:t>
            </a:r>
          </a:p>
          <a:p>
            <a:pPr lvl="1"/>
            <a:r>
              <a:rPr lang="en-GB" altLang="en-US" sz="1800" dirty="0"/>
              <a:t>Load imbalance</a:t>
            </a:r>
          </a:p>
          <a:p>
            <a:pPr lvl="1"/>
            <a:r>
              <a:rPr lang="en-GB" altLang="en-US" sz="1800" dirty="0"/>
              <a:t>Synchronization</a:t>
            </a:r>
          </a:p>
          <a:p>
            <a:pPr lvl="1"/>
            <a:r>
              <a:rPr lang="en-GB" altLang="en-US" sz="1800" dirty="0"/>
              <a:t>Compiler (non-)optimization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6552750"/>
                <a:ext cx="9941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</a:rPr>
                  <a:t>[Alan Real]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5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52750"/>
                <a:ext cx="994183" cy="261610"/>
              </a:xfrm>
              <a:prstGeom prst="rect">
                <a:avLst/>
              </a:prstGeom>
              <a:blipFill>
                <a:blip r:embed="rId3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66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Too much sequential code in your app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z="1800" dirty="0"/>
          </a:p>
          <a:p>
            <a:r>
              <a:rPr lang="en-GB" altLang="en-US" sz="2000" dirty="0"/>
              <a:t>Beware of Amdahl’s law</a:t>
            </a:r>
          </a:p>
          <a:p>
            <a:pPr lvl="1"/>
            <a:r>
              <a:rPr lang="en-GB" altLang="en-US" sz="1600" dirty="0"/>
              <a:t>If your algorithm/solution is sequential in nature, maybe it’s time to change it</a:t>
            </a:r>
          </a:p>
          <a:p>
            <a:endParaRPr lang="en-GB" altLang="en-US" sz="1800" dirty="0"/>
          </a:p>
          <a:p>
            <a:endParaRPr lang="en-GB" altLang="en-US" sz="1800" dirty="0"/>
          </a:p>
          <a:p>
            <a:r>
              <a:rPr lang="en-GB" altLang="en-US" sz="1800" dirty="0"/>
              <a:t>Thinking within the context of OpenMP</a:t>
            </a:r>
          </a:p>
          <a:p>
            <a:pPr lvl="1"/>
            <a:r>
              <a:rPr lang="en-GB" altLang="en-US" sz="1600" dirty="0"/>
              <a:t>All code outside of parallel regions is </a:t>
            </a:r>
            <a:r>
              <a:rPr lang="en-GB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sequential</a:t>
            </a:r>
          </a:p>
          <a:p>
            <a:pPr lvl="2"/>
            <a:r>
              <a:rPr lang="en-US" altLang="en-US" sz="1400" dirty="0"/>
              <a:t>In fact, even if in parallel region, code might not run in parallel – recall </a:t>
            </a:r>
            <a:r>
              <a:rPr lang="en-GB" altLang="en-US" sz="1400" dirty="0"/>
              <a:t>the 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GB" altLang="en-US" sz="1400" dirty="0"/>
              <a:t>, 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GB" altLang="en-US" sz="1400" dirty="0"/>
              <a:t> and 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GB" altLang="en-US" sz="1400" dirty="0"/>
              <a:t> directives </a:t>
            </a:r>
          </a:p>
          <a:p>
            <a:endParaRPr lang="en-GB" altLang="en-US" sz="1800" dirty="0"/>
          </a:p>
          <a:p>
            <a:endParaRPr lang="en-GB" altLang="en-US" sz="1800" dirty="0"/>
          </a:p>
          <a:p>
            <a:endParaRPr lang="en-GB" altLang="en-US" sz="1800" dirty="0"/>
          </a:p>
          <a:p>
            <a:endParaRPr lang="en-GB" altLang="en-US" sz="1800" dirty="0"/>
          </a:p>
          <a:p>
            <a:r>
              <a:rPr lang="en-GB" altLang="en-US" sz="1800" dirty="0"/>
              <a:t>Bottom line: </a:t>
            </a:r>
          </a:p>
          <a:p>
            <a:pPr lvl="1"/>
            <a:r>
              <a:rPr lang="en-US" altLang="en-US" sz="1600" dirty="0"/>
              <a:t>Seek to reduce amount of execution time where only one thread executes code</a:t>
            </a:r>
          </a:p>
          <a:p>
            <a:endParaRPr lang="en-GB" altLang="en-US" sz="1800" dirty="0"/>
          </a:p>
          <a:p>
            <a:pPr lvl="1"/>
            <a:endParaRPr lang="en-GB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5452" y="6642556"/>
            <a:ext cx="7922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</a:rPr>
              <a:t>[Alan Real]→</a:t>
            </a:r>
          </a:p>
        </p:txBody>
      </p:sp>
    </p:spTree>
    <p:extLst>
      <p:ext uri="{BB962C8B-B14F-4D97-AF65-F5344CB8AC3E}">
        <p14:creationId xmlns:p14="http://schemas.microsoft.com/office/powerpoint/2010/main" val="15647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Too much communication [that you fail to notice]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altLang="en-US" sz="1800" dirty="0"/>
          </a:p>
          <a:p>
            <a:endParaRPr lang="en-GB" altLang="en-US" sz="1800" dirty="0"/>
          </a:p>
          <a:p>
            <a:r>
              <a:rPr lang="en-GB" altLang="en-US" sz="1800" dirty="0"/>
              <a:t>On shared memory machines, OpenMP can lead to heavy duty memory operations</a:t>
            </a:r>
          </a:p>
          <a:p>
            <a:endParaRPr lang="en-GB" altLang="en-US" sz="1800" dirty="0"/>
          </a:p>
          <a:p>
            <a:r>
              <a:rPr lang="en-GB" altLang="en-US" sz="1800" dirty="0"/>
              <a:t>Memory accesses are expensive  (unless cached)</a:t>
            </a:r>
          </a:p>
          <a:p>
            <a:pPr lvl="1"/>
            <a:r>
              <a:rPr lang="en-GB" altLang="en-US" sz="1600" dirty="0"/>
              <a:t>~100 cycles for a main memory access compared to 1-3 cycles for a flop</a:t>
            </a:r>
          </a:p>
          <a:p>
            <a:endParaRPr lang="en-GB" altLang="en-US" sz="1800" dirty="0"/>
          </a:p>
          <a:p>
            <a:r>
              <a:rPr lang="en-GB" altLang="en-US" sz="1800" dirty="0"/>
              <a:t>Unlike the message passing model (discussed later, for MPI), communication is spread throughout the program</a:t>
            </a:r>
          </a:p>
          <a:p>
            <a:pPr lvl="1"/>
            <a:r>
              <a:rPr lang="en-GB" altLang="en-US" sz="1600" dirty="0"/>
              <a:t>Hard to analyse and monitor; transparent to user, </a:t>
            </a:r>
            <a:r>
              <a:rPr lang="en-GB" altLang="en-US" sz="1600" dirty="0">
                <a:solidFill>
                  <a:srgbClr val="0070C0"/>
                </a:solidFill>
              </a:rPr>
              <a:t>hard to pin down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1800" dirty="0"/>
              <a:t>Mark of a good programmer: when he/she looks at one line of code (and perhaps a couple of lines above), programmer should know whether that line of code is expensive or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4571" y="6642556"/>
            <a:ext cx="7922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</a:rPr>
              <a:t>[Alan Real]→</a:t>
            </a:r>
          </a:p>
        </p:txBody>
      </p:sp>
    </p:spTree>
    <p:extLst>
      <p:ext uri="{BB962C8B-B14F-4D97-AF65-F5344CB8AC3E}">
        <p14:creationId xmlns:p14="http://schemas.microsoft.com/office/powerpoint/2010/main" val="21246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CD97-8277-4563-975A-36E30C6B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of the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7497D-EE03-4785-AEDC-E197C97D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0299E70-942D-462C-B265-74E63D763C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[P. S. Mueller]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0299E70-942D-462C-B265-74E63D763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0EFDB2C-C8E2-45A9-881D-58FF97CC3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49" y="1244700"/>
            <a:ext cx="6562959" cy="5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1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Load Imbalance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z="2000" dirty="0"/>
          </a:p>
          <a:p>
            <a:r>
              <a:rPr lang="en-GB" altLang="en-US" sz="2000" dirty="0"/>
              <a:t>Load imbalance: one thread gets too much work, while the others idle waiting for it</a:t>
            </a:r>
          </a:p>
          <a:p>
            <a:pPr lvl="1"/>
            <a:r>
              <a:rPr lang="en-GB" altLang="en-US" sz="1800" dirty="0"/>
              <a:t>Can arise from both communication and computation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000" dirty="0"/>
              <a:t>Happens often in conjunction with </a:t>
            </a:r>
            <a:r>
              <a:rPr lang="en-GB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GB" altLang="en-US" sz="2000" dirty="0"/>
              <a:t>, </a:t>
            </a:r>
            <a:r>
              <a:rPr lang="en-GB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sections</a:t>
            </a:r>
            <a:r>
              <a:rPr lang="en-GB" altLang="en-US" sz="2000" dirty="0"/>
              <a:t> &amp; </a:t>
            </a:r>
            <a:r>
              <a:rPr lang="en-GB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tasks</a:t>
            </a:r>
            <a:r>
              <a:rPr lang="en-GB" altLang="en-US" sz="2000" dirty="0"/>
              <a:t>; experiment with different scheduling options</a:t>
            </a:r>
          </a:p>
          <a:p>
            <a:pPr lvl="1"/>
            <a:r>
              <a:rPr lang="en-GB" altLang="en-US" sz="1800" dirty="0"/>
              <a:t>Trick: For OpenMP </a:t>
            </a:r>
            <a:r>
              <a:rPr lang="en-GB" altLang="en-US" sz="1800" dirty="0">
                <a:latin typeface="Consolas" panose="020B0609020204030204" pitchFamily="49" charset="0"/>
              </a:rPr>
              <a:t>for</a:t>
            </a:r>
            <a:r>
              <a:rPr lang="en-GB" altLang="en-US" sz="1800" dirty="0"/>
              <a:t>, one can use </a:t>
            </a:r>
            <a:r>
              <a:rPr lang="en-GB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schedule(runtime)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altLang="en-US" sz="1500" dirty="0"/>
              <a:t>Helps with experimentation, no need to recompile</a:t>
            </a:r>
          </a:p>
          <a:p>
            <a:pPr lvl="2"/>
            <a:r>
              <a:rPr lang="en-GB" altLang="en-US" sz="1500" dirty="0"/>
              <a:t>Example: </a:t>
            </a:r>
            <a:r>
              <a:rPr lang="en-US" altLang="en-US" sz="1500" dirty="0" err="1">
                <a:latin typeface="Consolas" panose="020B0609020204030204" pitchFamily="49" charset="0"/>
              </a:rPr>
              <a:t>setenv</a:t>
            </a:r>
            <a:r>
              <a:rPr lang="en-US" altLang="en-US" sz="1500" dirty="0">
                <a:latin typeface="Consolas" panose="020B0609020204030204" pitchFamily="49" charset="0"/>
              </a:rPr>
              <a:t> OMP_SCHEDULE “dynamic,5”</a:t>
            </a:r>
            <a:endParaRPr lang="en-GB" altLang="en-US" sz="1500" dirty="0">
              <a:latin typeface="Consolas" panose="020B0609020204030204" pitchFamily="49" charset="0"/>
            </a:endParaRPr>
          </a:p>
          <a:p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000" dirty="0"/>
              <a:t>If no available scheduling appropriate, contemplate taking the load balancing problem in your hands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9902" y="6642556"/>
            <a:ext cx="7922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</a:rPr>
              <a:t>[Alan Real]→</a:t>
            </a:r>
          </a:p>
        </p:txBody>
      </p:sp>
    </p:spTree>
    <p:extLst>
      <p:ext uri="{BB962C8B-B14F-4D97-AF65-F5344CB8AC3E}">
        <p14:creationId xmlns:p14="http://schemas.microsoft.com/office/powerpoint/2010/main" val="240411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Synchronisation is costly. Avoid if possible.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GB" altLang="en-US" sz="1900" dirty="0"/>
          </a:p>
          <a:p>
            <a:r>
              <a:rPr lang="en-GB" altLang="en-US" dirty="0"/>
              <a:t>Barriers can be very expensive</a:t>
            </a:r>
          </a:p>
          <a:p>
            <a:pPr lvl="1"/>
            <a:r>
              <a:rPr lang="en-GB" altLang="en-US" dirty="0"/>
              <a:t>Typically, 1000s cycles to synchronise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Recall that there are both explicit and implicit barriers</a:t>
            </a:r>
          </a:p>
          <a:p>
            <a:endParaRPr lang="en-GB" altLang="en-US" dirty="0"/>
          </a:p>
          <a:p>
            <a:r>
              <a:rPr lang="en-GB" altLang="en-US" dirty="0"/>
              <a:t>Avoid barriers via:</a:t>
            </a:r>
          </a:p>
          <a:p>
            <a:pPr lvl="1"/>
            <a:r>
              <a:rPr lang="en-GB" altLang="en-US" b="1" dirty="0"/>
              <a:t>Careful</a:t>
            </a:r>
            <a:r>
              <a:rPr lang="en-GB" altLang="en-US" dirty="0"/>
              <a:t> use of the </a:t>
            </a:r>
            <a:r>
              <a:rPr lang="en-GB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nowait</a:t>
            </a:r>
            <a:r>
              <a:rPr lang="en-GB" altLang="en-US" dirty="0"/>
              <a:t> clause</a:t>
            </a:r>
          </a:p>
          <a:p>
            <a:pPr lvl="1"/>
            <a:r>
              <a:rPr lang="en-GB" altLang="en-US" dirty="0"/>
              <a:t>Parallelize at the outermost level possible</a:t>
            </a:r>
          </a:p>
          <a:p>
            <a:pPr lvl="2"/>
            <a:r>
              <a:rPr lang="en-GB" altLang="en-US" dirty="0"/>
              <a:t>May require re-ordering of loops / indexes</a:t>
            </a:r>
          </a:p>
          <a:p>
            <a:pPr lvl="1"/>
            <a:r>
              <a:rPr lang="en-GB" altLang="en-US" dirty="0"/>
              <a:t>Use </a:t>
            </a:r>
            <a:r>
              <a:rPr lang="en-GB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critical</a:t>
            </a:r>
            <a:r>
              <a:rPr lang="en-GB" altLang="en-US" dirty="0"/>
              <a:t> or </a:t>
            </a:r>
            <a:r>
              <a:rPr lang="en-GB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atomic</a:t>
            </a:r>
            <a:r>
              <a:rPr lang="en-GB" altLang="en-US" dirty="0"/>
              <a:t>. Yet this may impact performance too</a:t>
            </a:r>
          </a:p>
          <a:p>
            <a:pPr lvl="1"/>
            <a:r>
              <a:rPr lang="en-GB" altLang="en-US" dirty="0"/>
              <a:t>Use other OpenMP facilities, e. g. </a:t>
            </a:r>
            <a:r>
              <a:rPr lang="en-GB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reduce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41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Compiler (non)-optimization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000" dirty="0"/>
              <a:t>Sometimes the addition of parallel directives can prevent the compiler from performing sequential optimization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000" dirty="0"/>
              <a:t>Symptoms:</a:t>
            </a:r>
          </a:p>
          <a:p>
            <a:pPr lvl="1"/>
            <a:r>
              <a:rPr lang="en-GB" altLang="en-US" sz="1800" dirty="0"/>
              <a:t>Parallel code running with 1 thread has longer execution and higher instruction count than sequential code</a:t>
            </a:r>
          </a:p>
          <a:p>
            <a:endParaRPr lang="en-GB" altLang="en-US" sz="2200" dirty="0"/>
          </a:p>
          <a:p>
            <a:endParaRPr lang="en-GB" altLang="en-US" sz="2200" dirty="0"/>
          </a:p>
          <a:p>
            <a:r>
              <a:rPr lang="en-GB" altLang="en-US" sz="2000" dirty="0"/>
              <a:t>Sometimes, it really helps to make shared data private and local to a function</a:t>
            </a:r>
            <a:endParaRPr lang="en-GB" altLang="en-US" sz="1800" dirty="0"/>
          </a:p>
          <a:p>
            <a:pPr marL="344487" lvl="1" indent="0">
              <a:buNone/>
            </a:pPr>
            <a:endParaRPr lang="en-GB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47344" y="6612314"/>
            <a:ext cx="7922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</a:rPr>
              <a:t>[Alan Real]→</a:t>
            </a:r>
          </a:p>
        </p:txBody>
      </p:sp>
    </p:spTree>
    <p:extLst>
      <p:ext uri="{BB962C8B-B14F-4D97-AF65-F5344CB8AC3E}">
        <p14:creationId xmlns:p14="http://schemas.microsoft.com/office/powerpoint/2010/main" val="304930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Attractive Features of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Parallelize small parts of application, one at a time (beginning with most time-critical parts)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Can implement complex algorithms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Code size grows only modestly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Expression of parallelism flows clearly; code is easy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0" y="6590759"/>
            <a:ext cx="131157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</a:rPr>
              <a:t>[Rebecca Hartman-Baker]</a:t>
            </a:r>
            <a:r>
              <a:rPr lang="en-US" sz="700" dirty="0">
                <a:latin typeface="Arial" panose="020B0604020202020204" pitchFamily="34" charset="0"/>
                <a:sym typeface="Symbol"/>
              </a:rPr>
              <a:t></a:t>
            </a:r>
            <a:endParaRPr lang="en-US" sz="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7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Michael Quinn (2003) Parallel Programming in C with MPI and OpenMP</a:t>
            </a:r>
          </a:p>
          <a:p>
            <a:pPr lvl="2"/>
            <a:endParaRPr lang="en-US" sz="900" dirty="0"/>
          </a:p>
          <a:p>
            <a:r>
              <a:rPr lang="en-US" sz="1600" dirty="0"/>
              <a:t>Chapman, Barbara, Gabrielle </a:t>
            </a:r>
            <a:r>
              <a:rPr lang="en-US" sz="1600" dirty="0" err="1"/>
              <a:t>Jost</a:t>
            </a:r>
            <a:r>
              <a:rPr lang="en-US" sz="1600" dirty="0"/>
              <a:t>, and Ruud van der Pas. (2008) Using OpenMP, Cambridge, MA: MIT Press.</a:t>
            </a:r>
            <a:endParaRPr lang="en-US" sz="900" dirty="0"/>
          </a:p>
          <a:p>
            <a:pPr lvl="2"/>
            <a:endParaRPr lang="en-US" sz="900" dirty="0"/>
          </a:p>
          <a:p>
            <a:r>
              <a:rPr lang="en-US" sz="1600" dirty="0"/>
              <a:t>LLNL OpenMP Tutorial, </a:t>
            </a:r>
            <a:r>
              <a:rPr lang="en-US" sz="1600" dirty="0">
                <a:hlinkClick r:id="rId3"/>
              </a:rPr>
              <a:t>https://computing.llnl.gov/tutorials/openMP/</a:t>
            </a:r>
            <a:r>
              <a:rPr lang="en-US" sz="1600" dirty="0"/>
              <a:t> </a:t>
            </a:r>
          </a:p>
          <a:p>
            <a:pPr lvl="2"/>
            <a:endParaRPr lang="en-US" sz="900" dirty="0"/>
          </a:p>
          <a:p>
            <a:r>
              <a:rPr lang="en-US" sz="1600" dirty="0"/>
              <a:t>OpenMP.org, </a:t>
            </a:r>
            <a:r>
              <a:rPr lang="en-US" sz="1600" dirty="0">
                <a:hlinkClick r:id="rId4"/>
              </a:rPr>
              <a:t>http://openmp.org/</a:t>
            </a:r>
            <a:r>
              <a:rPr lang="en-US" sz="1600" dirty="0"/>
              <a:t> </a:t>
            </a:r>
          </a:p>
          <a:p>
            <a:pPr lvl="2"/>
            <a:endParaRPr lang="en-US" sz="900" dirty="0"/>
          </a:p>
          <a:p>
            <a:r>
              <a:rPr lang="en-US" sz="1600" dirty="0"/>
              <a:t>OpenMP 5.0 API Syntax Reference Guide – very nice one-stop shopping:</a:t>
            </a:r>
          </a:p>
          <a:p>
            <a:pPr lvl="1"/>
            <a:r>
              <a:rPr lang="en-US" sz="1400" dirty="0">
                <a:hlinkClick r:id="rId5"/>
              </a:rPr>
              <a:t>https://www.openmp.org/wp-content/uploads/OpenMPRef-5.0-111802-print.pdf</a:t>
            </a:r>
            <a:r>
              <a:rPr lang="en-US" sz="1400" dirty="0"/>
              <a:t>  </a:t>
            </a:r>
          </a:p>
          <a:p>
            <a:pPr lvl="2"/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421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OpenMP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What is OpenMP?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Parallel regions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Work sharing – Parallel tasks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Variable Scoping Issues 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Synchronization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Performance issues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Loose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93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ends: topics discussed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Non-uniform memory access (NUMA) issues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Cache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39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Preamble: the SMP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Up to this point, not concerned with the mechanics of a shared memory access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r>
              <a:rPr lang="en-US" sz="2200" dirty="0"/>
              <a:t>Model embraced when discussing OpenMP thus far: </a:t>
            </a:r>
            <a:r>
              <a:rPr lang="en-US" sz="2200" b="1" dirty="0">
                <a:solidFill>
                  <a:srgbClr val="0070C0"/>
                </a:solidFill>
              </a:rPr>
              <a:t>SMP</a:t>
            </a:r>
          </a:p>
          <a:p>
            <a:pPr lvl="1"/>
            <a:r>
              <a:rPr lang="en-US" sz="1800" u="sng" dirty="0"/>
              <a:t>S</a:t>
            </a:r>
            <a:r>
              <a:rPr lang="en-US" sz="1800" dirty="0"/>
              <a:t>ymmetric </a:t>
            </a:r>
            <a:r>
              <a:rPr lang="en-US" sz="1800" u="sng" dirty="0"/>
              <a:t>M</a:t>
            </a:r>
            <a:r>
              <a:rPr lang="en-US" sz="1800" dirty="0"/>
              <a:t>ulti-</a:t>
            </a:r>
            <a:r>
              <a:rPr lang="en-US" sz="1800" u="sng" dirty="0"/>
              <a:t>P</a:t>
            </a:r>
            <a:r>
              <a:rPr lang="en-US" sz="1800" dirty="0"/>
              <a:t>rocessing model</a:t>
            </a:r>
          </a:p>
          <a:p>
            <a:pPr lvl="1"/>
            <a:r>
              <a:rPr lang="en-US" sz="1800" dirty="0"/>
              <a:t>All threads/cores have similar overhead when accessing shared memory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SMP model captures well the “one-chip per motherboard scenario”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254" y="3382114"/>
            <a:ext cx="3307366" cy="28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SMP: a dated model, given today’s high-end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Today’s server/cluster power nodes have many CPUs, each with many cores</a:t>
            </a:r>
          </a:p>
          <a:p>
            <a:pPr lvl="1"/>
            <a:r>
              <a:rPr lang="en-US" sz="1800" dirty="0"/>
              <a:t>“multi-socket configurations”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SMP model doesn’t quite apply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Not all memory accesses are equal (loss of “symmetry”)</a:t>
            </a:r>
          </a:p>
          <a:p>
            <a:pPr lvl="1"/>
            <a:r>
              <a:rPr lang="en-US" sz="1800" dirty="0"/>
              <a:t>A certain core has access time to certain system memory smaller than or equal to any other core on the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647267" y="5723805"/>
            <a:ext cx="59436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Side note (nomenclature issue):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</a:rPr>
              <a:t>server node</a:t>
            </a:r>
            <a:r>
              <a:rPr lang="en-US" sz="1200" dirty="0"/>
              <a:t>: used a lot by Amazon and Facebook for database manipulations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</a:rPr>
              <a:t>cluster node</a:t>
            </a:r>
            <a:r>
              <a:rPr lang="en-US" sz="1200" dirty="0"/>
              <a:t>: mostly used by Oak Ridge or Argonne National Lab in their supercomputers</a:t>
            </a:r>
          </a:p>
        </p:txBody>
      </p:sp>
    </p:spTree>
    <p:extLst>
      <p:ext uri="{BB962C8B-B14F-4D97-AF65-F5344CB8AC3E}">
        <p14:creationId xmlns:p14="http://schemas.microsoft.com/office/powerpoint/2010/main" val="29426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Multi-Socket Configurations      </a:t>
            </a:r>
            <a:r>
              <a:rPr lang="en-US" sz="1600" dirty="0"/>
              <a:t>[1/2]</a:t>
            </a:r>
            <a:br>
              <a:rPr lang="en-US" dirty="0"/>
            </a:br>
            <a:r>
              <a:rPr lang="en-US" sz="1800" dirty="0"/>
              <a:t>[two sockets, in this case]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7400"/>
            <a:ext cx="7620000" cy="42138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763" y="6559982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Times New Roman" panose="02020603050405020304" pitchFamily="18" charset="0"/>
              </a:rPr>
              <a:t>[</a:t>
            </a:r>
            <a:r>
              <a:rPr lang="en-US" sz="900" dirty="0">
                <a:cs typeface="Times New Roman" panose="02020603050405020304" pitchFamily="18" charset="0"/>
                <a:hlinkClick r:id="rId3"/>
              </a:rPr>
              <a:t>credit</a:t>
            </a:r>
            <a:r>
              <a:rPr lang="en-US" sz="900" dirty="0"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9134" y="2100531"/>
            <a:ext cx="193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Socket-0 for CPU-0</a:t>
            </a:r>
          </a:p>
        </p:txBody>
      </p:sp>
      <p:sp>
        <p:nvSpPr>
          <p:cNvPr id="12" name="Right Arrow 11"/>
          <p:cNvSpPr/>
          <p:nvPr/>
        </p:nvSpPr>
        <p:spPr>
          <a:xfrm rot="16399069">
            <a:off x="4607234" y="4808816"/>
            <a:ext cx="1660333" cy="609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765370">
            <a:off x="4571569" y="2375358"/>
            <a:ext cx="1392939" cy="609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1" y="1453634"/>
            <a:ext cx="26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native to socket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1" y="1902518"/>
            <a:ext cx="26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native to socket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70162" y="3056883"/>
            <a:ext cx="26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native to socket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7571" y="6142224"/>
            <a:ext cx="26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native to socket 1</a:t>
            </a:r>
          </a:p>
        </p:txBody>
      </p:sp>
      <p:sp>
        <p:nvSpPr>
          <p:cNvPr id="18" name="Right Arrow 17"/>
          <p:cNvSpPr/>
          <p:nvPr/>
        </p:nvSpPr>
        <p:spPr>
          <a:xfrm rot="8425548">
            <a:off x="8189485" y="2326675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5465969" y="1896536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3099777">
            <a:off x="3411724" y="3451611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5350309">
            <a:off x="5887391" y="5349237"/>
            <a:ext cx="1408558" cy="327622"/>
          </a:xfrm>
          <a:prstGeom prst="rightArrow">
            <a:avLst>
              <a:gd name="adj1" fmla="val 38735"/>
              <a:gd name="adj2" fmla="val 671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02357" y="5588297"/>
            <a:ext cx="193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Socket-1 for CPU-1</a:t>
            </a:r>
          </a:p>
        </p:txBody>
      </p:sp>
    </p:spTree>
    <p:extLst>
      <p:ext uri="{BB962C8B-B14F-4D97-AF65-F5344CB8AC3E}">
        <p14:creationId xmlns:p14="http://schemas.microsoft.com/office/powerpoint/2010/main" val="318854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76B76-D309-457C-8093-2FAC57B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CD130-1752-4F05-AA89-9001D2AB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Is BBC recording on?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my internet connection goes down, I’ll email from my phone to provide more information – go/no-go, next step,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1B91E-5E75-4C3F-B884-349EE03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Multi-Socket Configurations      </a:t>
            </a:r>
            <a:r>
              <a:rPr lang="en-US" sz="1600" dirty="0"/>
              <a:t>[2/2]</a:t>
            </a:r>
            <a:br>
              <a:rPr lang="en-US" dirty="0"/>
            </a:br>
            <a:r>
              <a:rPr lang="en-US" sz="1600" dirty="0"/>
              <a:t>[four sockets: Intel S4600LT2 Xeon E5-4600 Chipset-C600-A Socket-R LGA-2011 1.46Tb DDR3-1600MHz Server Motherboard]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556" t="5056" r="5556" b="5056"/>
          <a:stretch/>
        </p:blipFill>
        <p:spPr>
          <a:xfrm>
            <a:off x="3164713" y="1845342"/>
            <a:ext cx="6095939" cy="42672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02" y="6559982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Times New Roman" panose="02020603050405020304" pitchFamily="18" charset="0"/>
              </a:rPr>
              <a:t>[</a:t>
            </a:r>
            <a:r>
              <a:rPr lang="en-US" sz="900" dirty="0">
                <a:cs typeface="Times New Roman" panose="02020603050405020304" pitchFamily="18" charset="0"/>
                <a:hlinkClick r:id="rId3"/>
              </a:rPr>
              <a:t>credit</a:t>
            </a:r>
            <a:r>
              <a:rPr lang="en-US" sz="900" dirty="0">
                <a:cs typeface="Times New Roman" panose="02020603050405020304" pitchFamily="18" charset="0"/>
              </a:rPr>
              <a:t>]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529415" y="1618911"/>
            <a:ext cx="5296435" cy="2361031"/>
            <a:chOff x="2005414" y="1618910"/>
            <a:chExt cx="5296435" cy="2361031"/>
          </a:xfrm>
        </p:grpSpPr>
        <p:sp>
          <p:nvSpPr>
            <p:cNvPr id="9" name="Right Arrow 8"/>
            <p:cNvSpPr/>
            <p:nvPr/>
          </p:nvSpPr>
          <p:spPr>
            <a:xfrm rot="1765370">
              <a:off x="2386414" y="2071969"/>
              <a:ext cx="1392939" cy="6096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6464953">
              <a:off x="5517538" y="1745193"/>
              <a:ext cx="862165" cy="6096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765370">
              <a:off x="2005414" y="3370341"/>
              <a:ext cx="1392939" cy="6096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9035059">
              <a:off x="5907059" y="3278174"/>
              <a:ext cx="1394790" cy="6096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395877" y="6204877"/>
            <a:ext cx="1618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 Memory Bank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943430" y="6251331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06368" y="6204877"/>
            <a:ext cx="1355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 CPU Socket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553922" y="6251331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31137" y="1600200"/>
            <a:ext cx="6176980" cy="2671018"/>
            <a:chOff x="1607137" y="1600200"/>
            <a:chExt cx="6176980" cy="2671018"/>
          </a:xfrm>
        </p:grpSpPr>
        <p:sp>
          <p:nvSpPr>
            <p:cNvPr id="17" name="Right Arrow 16"/>
            <p:cNvSpPr/>
            <p:nvPr/>
          </p:nvSpPr>
          <p:spPr>
            <a:xfrm rot="5400000">
              <a:off x="4266329" y="1832773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8993194">
              <a:off x="6581888" y="2202379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6991350" y="3943596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1607137" y="3910751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788830" y="2450854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184631" y="2644850"/>
              <a:ext cx="2204184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7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Examples, Recent Layouts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1800" dirty="0"/>
              </a:p>
              <a:p>
                <a:r>
                  <a:rPr lang="en-US" sz="1800" dirty="0"/>
                  <a:t>AMD Zen (EPYC 7601):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Two</a:t>
                </a:r>
                <a:r>
                  <a:rPr lang="en-US" sz="1800" dirty="0"/>
                  <a:t> socket system</a:t>
                </a:r>
              </a:p>
              <a:p>
                <a:pPr lvl="1"/>
                <a:r>
                  <a:rPr lang="en-US" sz="1400" dirty="0"/>
                  <a:t>32 cores per processor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128 threads per socket</a:t>
                </a:r>
              </a:p>
              <a:p>
                <a:pPr lvl="1"/>
                <a:r>
                  <a:rPr lang="en-US" sz="1400" dirty="0"/>
                  <a:t>8 channel memory access per socket</a:t>
                </a:r>
              </a:p>
              <a:p>
                <a:pPr lvl="1"/>
                <a:r>
                  <a:rPr lang="en-US" sz="1400" dirty="0"/>
                  <a:t>CPUs communicate with each other via high-speed bus</a:t>
                </a:r>
              </a:p>
              <a:p>
                <a:pPr lvl="1"/>
                <a:r>
                  <a:rPr lang="en-US" sz="1400" dirty="0"/>
                  <a:t>Each processor: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400" dirty="0"/>
                  <a:t> $4,400</a:t>
                </a:r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r>
                  <a:rPr lang="en-US" sz="1800" dirty="0"/>
                  <a:t>Intel Xeon Scalable (Platinum 8180):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Eight</a:t>
                </a:r>
                <a:r>
                  <a:rPr lang="en-US" sz="1800" dirty="0"/>
                  <a:t> socket system</a:t>
                </a:r>
              </a:p>
              <a:p>
                <a:pPr lvl="1"/>
                <a:r>
                  <a:rPr lang="en-US" sz="1400" dirty="0"/>
                  <a:t>28 cores per processor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56 threads per socket</a:t>
                </a:r>
              </a:p>
              <a:p>
                <a:pPr lvl="1"/>
                <a:r>
                  <a:rPr lang="en-US" sz="1400" dirty="0"/>
                  <a:t>6 channel memory access per socket</a:t>
                </a:r>
              </a:p>
              <a:p>
                <a:pPr lvl="1"/>
                <a:r>
                  <a:rPr lang="en-US" sz="1400" dirty="0"/>
                  <a:t>Each socket can only link directly to 3 neighboring sockets</a:t>
                </a:r>
              </a:p>
              <a:p>
                <a:pPr lvl="1"/>
                <a:r>
                  <a:rPr lang="en-US" sz="1400" dirty="0"/>
                  <a:t>Each processor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400" dirty="0"/>
                  <a:t> $5,000</a:t>
                </a:r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Hardware Evolution: CPU count &amp; Memory Access Solutions </a:t>
            </a:r>
            <a:r>
              <a:rPr lang="en-US" sz="2400" dirty="0"/>
              <a:t>[Intel Specific]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2" y="3226480"/>
            <a:ext cx="3962194" cy="184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1" y="966965"/>
            <a:ext cx="3289182" cy="2021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623" y="4861689"/>
            <a:ext cx="3323326" cy="1929125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sp>
        <p:nvSpPr>
          <p:cNvPr id="54" name="Rectangle 53"/>
          <p:cNvSpPr/>
          <p:nvPr/>
        </p:nvSpPr>
        <p:spPr>
          <a:xfrm>
            <a:off x="3443669" y="1046302"/>
            <a:ext cx="3709990" cy="7386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Ca. 2005: RAM access streamed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through Northbridge, unique Memory Controller.</a:t>
            </a:r>
          </a:p>
          <a:p>
            <a:r>
              <a:rPr lang="en-US" sz="1400" dirty="0">
                <a:latin typeface="+mj-lt"/>
              </a:rPr>
              <a:t>* Poor scalability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41573" y="2262920"/>
            <a:ext cx="3517117" cy="9541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Ca. 2008: RAM access streamed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through Northbridge but multiple mem banks.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Still poor scalability, yet faster mem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MC: “memory controller”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562703" y="4105348"/>
            <a:ext cx="3369779" cy="738664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+mj-lt"/>
              </a:rPr>
              <a:t>Ca. 2013: Northbridge integrated into CPU. Multiple mem banks. </a:t>
            </a:r>
          </a:p>
          <a:p>
            <a:pPr algn="r"/>
            <a:r>
              <a:rPr lang="en-US" sz="1400" dirty="0">
                <a:latin typeface="+mj-lt"/>
              </a:rPr>
              <a:t>* Fast mem access to local mem bank</a:t>
            </a:r>
          </a:p>
        </p:txBody>
      </p:sp>
      <p:sp>
        <p:nvSpPr>
          <p:cNvPr id="57" name="Rectangle 56"/>
          <p:cNvSpPr/>
          <p:nvPr/>
        </p:nvSpPr>
        <p:spPr>
          <a:xfrm>
            <a:off x="0" y="6627168"/>
            <a:ext cx="368531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+mj-lt"/>
              </a:rPr>
              <a:t>[ </a:t>
            </a:r>
            <a:r>
              <a:rPr lang="en-US" sz="900" b="1" dirty="0">
                <a:solidFill>
                  <a:srgbClr val="C00000"/>
                </a:solidFill>
                <a:latin typeface="+mj-lt"/>
              </a:rPr>
              <a:t>Ulrich </a:t>
            </a:r>
            <a:r>
              <a:rPr lang="en-US" sz="900" b="1" dirty="0" err="1">
                <a:solidFill>
                  <a:srgbClr val="C00000"/>
                </a:solidFill>
                <a:latin typeface="+mj-lt"/>
              </a:rPr>
              <a:t>Drepper</a:t>
            </a:r>
            <a:r>
              <a:rPr lang="en-US" sz="900" dirty="0">
                <a:latin typeface="+mj-lt"/>
              </a:rPr>
              <a:t>: </a:t>
            </a:r>
            <a:r>
              <a:rPr lang="en-US" sz="900" dirty="0">
                <a:latin typeface="+mj-lt"/>
                <a:hlinkClick r:id="rId5"/>
              </a:rPr>
              <a:t>What Every Programmer Should Know About Memory </a:t>
            </a:r>
            <a:r>
              <a:rPr lang="en-US" sz="900" dirty="0">
                <a:latin typeface="+mj-lt"/>
              </a:rPr>
              <a:t>]→</a:t>
            </a:r>
          </a:p>
        </p:txBody>
      </p:sp>
    </p:spTree>
    <p:extLst>
      <p:ext uri="{BB962C8B-B14F-4D97-AF65-F5344CB8AC3E}">
        <p14:creationId xmlns:p14="http://schemas.microsoft.com/office/powerpoint/2010/main" val="11881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memory access (NUMA)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NUMA punchline: cost of memory access depends on which memory bank stores your data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Example:</a:t>
            </a:r>
          </a:p>
          <a:p>
            <a:pPr lvl="1"/>
            <a:r>
              <a:rPr lang="en-US" sz="1800" dirty="0"/>
              <a:t>Assume four RAM memory banks (RAM_MB): </a:t>
            </a:r>
            <a:r>
              <a:rPr lang="en-US" sz="1800" dirty="0">
                <a:solidFill>
                  <a:srgbClr val="0070C0"/>
                </a:solidFill>
              </a:rPr>
              <a:t>RAM_MB1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RAM_MB2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C000"/>
                </a:solidFill>
              </a:rPr>
              <a:t>RAM_MB3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RAM_MB4</a:t>
            </a:r>
          </a:p>
          <a:p>
            <a:pPr lvl="1"/>
            <a:r>
              <a:rPr lang="en-US" sz="1800" dirty="0"/>
              <a:t>Assume four CPU sockets: </a:t>
            </a:r>
            <a:r>
              <a:rPr lang="en-US" sz="1800" dirty="0">
                <a:solidFill>
                  <a:srgbClr val="0070C0"/>
                </a:solidFill>
              </a:rPr>
              <a:t>CPU_A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CPU_B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C000"/>
                </a:solidFill>
              </a:rPr>
              <a:t>CPU_C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CPU_D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Also, assume that: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RAM_MB1</a:t>
            </a:r>
            <a:r>
              <a:rPr lang="en-US" sz="1600" dirty="0"/>
              <a:t> bank acts as “native memory” for </a:t>
            </a:r>
            <a:r>
              <a:rPr lang="en-US" sz="1600" dirty="0">
                <a:solidFill>
                  <a:srgbClr val="0070C0"/>
                </a:solidFill>
              </a:rPr>
              <a:t>CPU_A</a:t>
            </a:r>
          </a:p>
          <a:p>
            <a:pPr lvl="2"/>
            <a:r>
              <a:rPr lang="en-US" sz="1600" dirty="0"/>
              <a:t> …</a:t>
            </a:r>
          </a:p>
          <a:p>
            <a:pPr lvl="2"/>
            <a:r>
              <a:rPr lang="en-US" sz="1600" dirty="0">
                <a:solidFill>
                  <a:srgbClr val="7030A0"/>
                </a:solidFill>
              </a:rPr>
              <a:t>RAM_MB4</a:t>
            </a:r>
            <a:r>
              <a:rPr lang="en-US" sz="1600" dirty="0"/>
              <a:t> bank acts as “native memory” for </a:t>
            </a:r>
            <a:r>
              <a:rPr lang="en-US" sz="1600" dirty="0">
                <a:solidFill>
                  <a:srgbClr val="7030A0"/>
                </a:solidFill>
              </a:rPr>
              <a:t>CPU_D</a:t>
            </a:r>
          </a:p>
          <a:p>
            <a:pPr lvl="1"/>
            <a:endParaRPr lang="en-US" sz="1800" dirty="0"/>
          </a:p>
          <a:p>
            <a:r>
              <a:rPr lang="en-US" sz="2200" dirty="0"/>
              <a:t>Remarks:</a:t>
            </a:r>
          </a:p>
          <a:p>
            <a:pPr lvl="1"/>
            <a:r>
              <a:rPr lang="en-US" sz="1800" dirty="0"/>
              <a:t>Certainly, any CPU can access any memory bank</a:t>
            </a:r>
          </a:p>
          <a:p>
            <a:pPr lvl="1"/>
            <a:r>
              <a:rPr lang="en-US" sz="1800" dirty="0"/>
              <a:t>However, thread running on a </a:t>
            </a:r>
            <a:r>
              <a:rPr lang="en-US" sz="1800" dirty="0">
                <a:solidFill>
                  <a:srgbClr val="0070C0"/>
                </a:solidFill>
              </a:rPr>
              <a:t>CPU_A</a:t>
            </a:r>
            <a:r>
              <a:rPr lang="en-US" sz="1800" dirty="0"/>
              <a:t> core </a:t>
            </a:r>
            <a:r>
              <a:rPr lang="en-US" sz="1800" dirty="0">
                <a:solidFill>
                  <a:srgbClr val="00B050"/>
                </a:solidFill>
              </a:rPr>
              <a:t>takes less time</a:t>
            </a:r>
            <a:r>
              <a:rPr lang="en-US" sz="1800" dirty="0"/>
              <a:t> to access data stored in bank </a:t>
            </a:r>
            <a:r>
              <a:rPr lang="en-US" sz="1800" dirty="0">
                <a:solidFill>
                  <a:srgbClr val="0070C0"/>
                </a:solidFill>
              </a:rPr>
              <a:t>RAM_MB1</a:t>
            </a:r>
            <a:r>
              <a:rPr lang="en-US" sz="1800" dirty="0"/>
              <a:t> than in </a:t>
            </a:r>
            <a:r>
              <a:rPr lang="en-US" sz="1800" dirty="0">
                <a:solidFill>
                  <a:srgbClr val="FFC000"/>
                </a:solidFill>
              </a:rPr>
              <a:t>RAM_MB3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1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NUMA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800" dirty="0"/>
          </a:p>
          <a:p>
            <a:endParaRPr lang="en-US" dirty="0"/>
          </a:p>
          <a:p>
            <a:r>
              <a:rPr lang="en-US" dirty="0"/>
              <a:t>The ratio between the largest and shortest *average* amount of time for a thread running on a particular core to reach data in memory</a:t>
            </a:r>
          </a:p>
          <a:p>
            <a:endParaRPr lang="en-US" dirty="0"/>
          </a:p>
          <a:p>
            <a:r>
              <a:rPr lang="en-US" dirty="0"/>
              <a:t>Facts, related to the </a:t>
            </a:r>
            <a:r>
              <a:rPr lang="en-US" dirty="0">
                <a:solidFill>
                  <a:srgbClr val="0070C0"/>
                </a:solidFill>
              </a:rPr>
              <a:t>NUMA factor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sz="1800" dirty="0"/>
              <a:t>A low NUMA factor is desirable, it suggests not much of a difference which bank data is stored</a:t>
            </a:r>
          </a:p>
          <a:p>
            <a:pPr lvl="1"/>
            <a:r>
              <a:rPr lang="en-US" sz="1800" dirty="0"/>
              <a:t>A high NUMA encountered in expensive hardware solutions that have hundreds to thousands of CPUs yet they have a *shared* memory layout</a:t>
            </a:r>
          </a:p>
          <a:p>
            <a:pPr lvl="2"/>
            <a:r>
              <a:rPr lang="en-US" sz="1600" dirty="0"/>
              <a:t>SGI’s </a:t>
            </a:r>
            <a:r>
              <a:rPr lang="en-US" sz="1600" dirty="0" err="1"/>
              <a:t>Altix</a:t>
            </a:r>
            <a:r>
              <a:rPr lang="en-US" sz="1600" dirty="0"/>
              <a:t> back in the day</a:t>
            </a:r>
          </a:p>
          <a:p>
            <a:pPr lvl="2"/>
            <a:r>
              <a:rPr lang="en-US" sz="1600" dirty="0"/>
              <a:t>Less common today</a:t>
            </a:r>
          </a:p>
          <a:p>
            <a:pPr lvl="1"/>
            <a:r>
              <a:rPr lang="en-US" sz="1800" dirty="0"/>
              <a:t>NOTE: A system w/ NUMA factor = 1 is an SMP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280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– A Schematic </a:t>
            </a:r>
            <a:r>
              <a:rPr lang="en-US" sz="2800" dirty="0"/>
              <a:t>[Intel specific]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Image below shows a motherboard w/ four sockets</a:t>
            </a:r>
          </a:p>
          <a:p>
            <a:r>
              <a:rPr lang="en-US" sz="1800" dirty="0"/>
              <a:t>LLC: last level cache (these days, most often it is L3 cache)</a:t>
            </a:r>
          </a:p>
          <a:p>
            <a:r>
              <a:rPr lang="en-US" sz="1800" dirty="0"/>
              <a:t>QPI: </a:t>
            </a:r>
            <a:r>
              <a:rPr lang="en-US" sz="1800" dirty="0" err="1"/>
              <a:t>QuickPath</a:t>
            </a:r>
            <a:r>
              <a:rPr lang="en-US" sz="1800" dirty="0"/>
              <a:t> Interconnect (more later; also, replaced by Ultra Path Interconnect more recently (Xeon </a:t>
            </a:r>
            <a:r>
              <a:rPr lang="en-US" sz="1800" dirty="0" err="1"/>
              <a:t>Skylake</a:t>
            </a:r>
            <a:r>
              <a:rPr lang="en-US" sz="1800" dirty="0"/>
              <a:t>, 2017))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68" t="14892" r="13480" b="8281"/>
          <a:stretch/>
        </p:blipFill>
        <p:spPr>
          <a:xfrm>
            <a:off x="3487780" y="2887579"/>
            <a:ext cx="4757861" cy="34196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321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“NUMA Node”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Framing the discussion:</a:t>
            </a:r>
          </a:p>
          <a:p>
            <a:pPr lvl="1"/>
            <a:r>
              <a:rPr lang="en-US" sz="1800" dirty="0"/>
              <a:t>Focus on the case of *one* motherboard that</a:t>
            </a:r>
          </a:p>
          <a:p>
            <a:pPr lvl="2"/>
            <a:r>
              <a:rPr lang="en-US" sz="1600" dirty="0"/>
              <a:t>Hosts multiple sockets/multiple cores</a:t>
            </a:r>
          </a:p>
          <a:p>
            <a:pPr lvl="2"/>
            <a:r>
              <a:rPr lang="en-US" sz="1600" dirty="0"/>
              <a:t>Hosts multiple mem banks</a:t>
            </a:r>
          </a:p>
          <a:p>
            <a:pPr lvl="1"/>
            <a:r>
              <a:rPr lang="en-US" sz="1800" dirty="0"/>
              <a:t>This is today’s commodity hardware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NUMA node</a:t>
            </a:r>
          </a:p>
          <a:p>
            <a:pPr lvl="1"/>
            <a:r>
              <a:rPr lang="en-US" sz="1800" dirty="0"/>
              <a:t>Processors </a:t>
            </a:r>
            <a:r>
              <a:rPr lang="en-US" sz="1800" dirty="0">
                <a:solidFill>
                  <a:srgbClr val="0070C0"/>
                </a:solidFill>
              </a:rPr>
              <a:t>and</a:t>
            </a:r>
            <a:r>
              <a:rPr lang="en-US" sz="1800" dirty="0"/>
              <a:t> memory bank next to it</a:t>
            </a:r>
          </a:p>
          <a:p>
            <a:pPr lvl="2"/>
            <a:r>
              <a:rPr lang="en-US" sz="1500" dirty="0"/>
              <a:t>Combines to look much like a small SMP system in its own right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r>
              <a:rPr lang="en-US" sz="2200" dirty="0"/>
              <a:t>Notation: IOH – </a:t>
            </a:r>
            <a:r>
              <a:rPr lang="en-US" sz="2200" dirty="0" err="1"/>
              <a:t>Input/Output</a:t>
            </a:r>
            <a:r>
              <a:rPr lang="en-US" sz="2200" dirty="0"/>
              <a:t> 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15" y="2841173"/>
            <a:ext cx="2500313" cy="17417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18815" y="4554001"/>
            <a:ext cx="9813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+mj-lt"/>
              </a:rPr>
              <a:t>[ Dr. Dobb’s ]→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7814" y="2841172"/>
            <a:ext cx="7620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9018814" y="2174969"/>
            <a:ext cx="609600" cy="381000"/>
          </a:xfrm>
          <a:prstGeom prst="borderCallout2">
            <a:avLst>
              <a:gd name="adj1" fmla="val 18750"/>
              <a:gd name="adj2" fmla="val -8333"/>
              <a:gd name="adj3" fmla="val 18751"/>
              <a:gd name="adj4" fmla="val -25834"/>
              <a:gd name="adj5" fmla="val 163167"/>
              <a:gd name="adj6" fmla="val -40000"/>
            </a:avLst>
          </a:prstGeom>
          <a:ln>
            <a:solidFill>
              <a:srgbClr val="CC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NUMA node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6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Multi-Socket Configurations      </a:t>
            </a:r>
            <a:r>
              <a:rPr lang="en-US" sz="1600" dirty="0"/>
              <a:t>[1/2]</a:t>
            </a:r>
            <a:br>
              <a:rPr lang="en-US" dirty="0"/>
            </a:br>
            <a:r>
              <a:rPr lang="en-US" sz="1800" dirty="0"/>
              <a:t>[two sockets, in this case]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7400"/>
            <a:ext cx="7620000" cy="42138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763" y="6559982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Times New Roman" panose="02020603050405020304" pitchFamily="18" charset="0"/>
              </a:rPr>
              <a:t>[</a:t>
            </a:r>
            <a:r>
              <a:rPr lang="en-US" sz="900" dirty="0">
                <a:cs typeface="Times New Roman" panose="02020603050405020304" pitchFamily="18" charset="0"/>
                <a:hlinkClick r:id="rId3"/>
              </a:rPr>
              <a:t>credit</a:t>
            </a:r>
            <a:r>
              <a:rPr lang="en-US" sz="900" dirty="0"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1" y="2087184"/>
            <a:ext cx="193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Socket-0 for CPU-0</a:t>
            </a:r>
          </a:p>
        </p:txBody>
      </p:sp>
      <p:sp>
        <p:nvSpPr>
          <p:cNvPr id="12" name="Right Arrow 11"/>
          <p:cNvSpPr/>
          <p:nvPr/>
        </p:nvSpPr>
        <p:spPr>
          <a:xfrm rot="16399069">
            <a:off x="4607234" y="4808816"/>
            <a:ext cx="1660333" cy="609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765370">
            <a:off x="4571569" y="2375358"/>
            <a:ext cx="1392939" cy="609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1" y="1453634"/>
            <a:ext cx="26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native to socket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1" y="1902518"/>
            <a:ext cx="26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native to socket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49822" y="3056883"/>
            <a:ext cx="26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native to socket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7571" y="6142224"/>
            <a:ext cx="26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native to socket 1</a:t>
            </a:r>
          </a:p>
        </p:txBody>
      </p:sp>
      <p:sp>
        <p:nvSpPr>
          <p:cNvPr id="18" name="Right Arrow 17"/>
          <p:cNvSpPr/>
          <p:nvPr/>
        </p:nvSpPr>
        <p:spPr>
          <a:xfrm rot="8425548">
            <a:off x="8189485" y="2326675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5465969" y="1896536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3099777">
            <a:off x="3411724" y="3451611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5350309">
            <a:off x="5887391" y="5349237"/>
            <a:ext cx="1408558" cy="327622"/>
          </a:xfrm>
          <a:prstGeom prst="rightArrow">
            <a:avLst>
              <a:gd name="adj1" fmla="val 38735"/>
              <a:gd name="adj2" fmla="val 671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02357" y="5588297"/>
            <a:ext cx="193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Socket-1 for CPU-1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358900" y="2792665"/>
            <a:ext cx="6346825" cy="2980299"/>
            <a:chOff x="1358900" y="2792665"/>
            <a:chExt cx="6346825" cy="298029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1358900" y="2792666"/>
              <a:ext cx="2479101" cy="17927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368425" y="2792665"/>
              <a:ext cx="6337300" cy="2980299"/>
              <a:chOff x="1368425" y="2792665"/>
              <a:chExt cx="6337300" cy="2980299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368425" y="4587628"/>
                <a:ext cx="4495800" cy="118533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838001" y="2792665"/>
                <a:ext cx="3855024" cy="822757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5851888" y="3615422"/>
                <a:ext cx="1853837" cy="215754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tangle 55"/>
          <p:cNvSpPr/>
          <p:nvPr/>
        </p:nvSpPr>
        <p:spPr>
          <a:xfrm>
            <a:off x="1017652" y="4598392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NUMA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0683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Point-to-Point</a:t>
            </a:r>
            <a:r>
              <a:rPr lang="en-US" dirty="0"/>
              <a:t> Technologies: a “local network” between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sz="1600" dirty="0"/>
          </a:p>
          <a:p>
            <a:r>
              <a:rPr lang="en-US" sz="2000" dirty="0"/>
              <a:t>Each CPU can access data stored in a different NUMA node</a:t>
            </a:r>
          </a:p>
          <a:p>
            <a:pPr lvl="1"/>
            <a:r>
              <a:rPr lang="en-US" sz="1800" dirty="0"/>
              <a:t>Happens over a very fast interconnect, which is like a local network</a:t>
            </a:r>
          </a:p>
          <a:p>
            <a:pPr lvl="2"/>
            <a:r>
              <a:rPr lang="en-US" sz="1600" dirty="0"/>
              <a:t>AMD’s solution name: </a:t>
            </a:r>
            <a:r>
              <a:rPr lang="en-US" sz="1600" dirty="0">
                <a:solidFill>
                  <a:srgbClr val="0070C0"/>
                </a:solidFill>
              </a:rPr>
              <a:t>Hyper Transport (HT)</a:t>
            </a:r>
          </a:p>
          <a:p>
            <a:pPr lvl="2"/>
            <a:r>
              <a:rPr lang="en-US" sz="1600" dirty="0"/>
              <a:t>Intel’s solution name: </a:t>
            </a:r>
            <a:r>
              <a:rPr lang="en-US" sz="1600" dirty="0" err="1">
                <a:solidFill>
                  <a:srgbClr val="0070C0"/>
                </a:solidFill>
              </a:rPr>
              <a:t>QuickPath</a:t>
            </a:r>
            <a:r>
              <a:rPr lang="en-US" sz="1600" dirty="0">
                <a:solidFill>
                  <a:srgbClr val="0070C0"/>
                </a:solidFill>
              </a:rPr>
              <a:t> Interconnect (QPI) </a:t>
            </a:r>
            <a:r>
              <a:rPr lang="en-US" sz="1600" dirty="0"/>
              <a:t>(more recently: Ultra Path Interconnect </a:t>
            </a:r>
            <a:r>
              <a:rPr lang="en-US" sz="1600" dirty="0">
                <a:solidFill>
                  <a:srgbClr val="0070C0"/>
                </a:solidFill>
              </a:rPr>
              <a:t>(UPI)</a:t>
            </a:r>
            <a:r>
              <a:rPr lang="en-US" sz="1600" dirty="0"/>
              <a:t>)</a:t>
            </a:r>
          </a:p>
          <a:p>
            <a:pPr lvl="1"/>
            <a:r>
              <a:rPr lang="en-US" sz="1900" dirty="0"/>
              <a:t>The fast interconnect (local network): shown in orange in picture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Possible topologies associated with this “local network”:</a:t>
            </a:r>
          </a:p>
          <a:p>
            <a:pPr lvl="2"/>
            <a:r>
              <a:rPr lang="en-US" sz="1600" dirty="0"/>
              <a:t>2D-torus</a:t>
            </a:r>
          </a:p>
          <a:p>
            <a:pPr lvl="2"/>
            <a:r>
              <a:rPr lang="en-US" sz="1600" dirty="0"/>
              <a:t>2D-lattice (only moves in x or y direction – like 2D grid)</a:t>
            </a:r>
          </a:p>
          <a:p>
            <a:pPr lvl="2"/>
            <a:r>
              <a:rPr lang="en-US" sz="1600" dirty="0"/>
              <a:t>3D-Hypercube (3D version of lattice)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8697687" y="3615014"/>
            <a:ext cx="2500313" cy="2625252"/>
            <a:chOff x="6248400" y="1162597"/>
            <a:chExt cx="2500313" cy="2625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8400" y="1828800"/>
              <a:ext cx="2500313" cy="1741791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858000" y="1162597"/>
              <a:ext cx="1362359" cy="2625252"/>
              <a:chOff x="6858000" y="1162597"/>
              <a:chExt cx="1362359" cy="26252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39000" y="3541628"/>
                <a:ext cx="9813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+mj-lt"/>
                  </a:rPr>
                  <a:t>[ Dr. Dobb’s ]→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58000" y="1828800"/>
                <a:ext cx="762000" cy="838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ine Callout 2 7"/>
              <p:cNvSpPr/>
              <p:nvPr/>
            </p:nvSpPr>
            <p:spPr>
              <a:xfrm>
                <a:off x="7239000" y="1162597"/>
                <a:ext cx="609600" cy="381000"/>
              </a:xfrm>
              <a:prstGeom prst="borderCallout2">
                <a:avLst>
                  <a:gd name="adj1" fmla="val 18750"/>
                  <a:gd name="adj2" fmla="val -8333"/>
                  <a:gd name="adj3" fmla="val 18751"/>
                  <a:gd name="adj4" fmla="val -25834"/>
                  <a:gd name="adj5" fmla="val 163167"/>
                  <a:gd name="adj6" fmla="val -40000"/>
                </a:avLst>
              </a:prstGeom>
              <a:ln>
                <a:solidFill>
                  <a:srgbClr val="CC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NUMA node</a:t>
                </a: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668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Performance Hit, order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157" y="1599520"/>
            <a:ext cx="4267200" cy="4411662"/>
          </a:xfrm>
        </p:spPr>
        <p:txBody>
          <a:bodyPr/>
          <a:lstStyle/>
          <a:p>
            <a:pPr lvl="1"/>
            <a:endParaRPr lang="en-US" sz="1400" dirty="0"/>
          </a:p>
          <a:p>
            <a:r>
              <a:rPr lang="en-US" sz="1800" dirty="0"/>
              <a:t>What sort of slowdown should one expect if accessing memory outside a NUMA node?</a:t>
            </a:r>
          </a:p>
          <a:p>
            <a:endParaRPr lang="en-US" sz="1800" dirty="0"/>
          </a:p>
          <a:p>
            <a:r>
              <a:rPr lang="en-US" sz="1800" dirty="0"/>
              <a:t>Approximate values:</a:t>
            </a:r>
          </a:p>
          <a:p>
            <a:pPr lvl="1"/>
            <a:r>
              <a:rPr lang="en-US" sz="1600" dirty="0"/>
              <a:t>20% slowdown for reads</a:t>
            </a:r>
          </a:p>
          <a:p>
            <a:pPr lvl="1"/>
            <a:r>
              <a:rPr lang="en-US" sz="1600" dirty="0"/>
              <a:t>30% slowdown for writes</a:t>
            </a:r>
          </a:p>
          <a:p>
            <a:endParaRPr lang="en-US" sz="2000" dirty="0"/>
          </a:p>
          <a:p>
            <a:r>
              <a:rPr lang="en-US" sz="1800" dirty="0"/>
              <a:t>Values above depend on the number of hops required to reach memory bank</a:t>
            </a:r>
          </a:p>
          <a:p>
            <a:pPr lvl="1"/>
            <a:r>
              <a:rPr lang="en-US" sz="1400" dirty="0"/>
              <a:t>Closer NUMA nodes lead to lower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29" y="2053901"/>
            <a:ext cx="3851416" cy="3502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072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latin typeface="+mj-lt"/>
              </a:rPr>
              <a:t>[ Ulrich </a:t>
            </a:r>
            <a:r>
              <a:rPr lang="en-US" sz="900" dirty="0" err="1">
                <a:latin typeface="+mj-lt"/>
              </a:rPr>
              <a:t>Drepper</a:t>
            </a:r>
            <a:r>
              <a:rPr lang="en-US" sz="900" dirty="0">
                <a:latin typeface="+mj-lt"/>
              </a:rPr>
              <a:t>: What Every Programmer Should Know About Memory ]→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A5F2-BA81-4598-939D-5BFFBD4009F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75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OpenMP: tasks, variable scoping, synchronization (discussed about the </a:t>
            </a:r>
            <a:r>
              <a:rPr lang="en-US" dirty="0">
                <a:latin typeface="Consolas" panose="020B0609020204030204" pitchFamily="49" charset="0"/>
              </a:rPr>
              <a:t>barrier</a:t>
            </a:r>
            <a:r>
              <a:rPr lang="en-US" dirty="0"/>
              <a:t> &amp; </a:t>
            </a:r>
            <a:r>
              <a:rPr lang="en-US" sz="2100">
                <a:latin typeface="Consolas" panose="020B0609020204030204" pitchFamily="49" charset="0"/>
              </a:rPr>
              <a:t>critical</a:t>
            </a:r>
            <a:r>
              <a:rPr lang="en-US"/>
              <a:t> constructs)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Wrap up synchronization</a:t>
            </a:r>
          </a:p>
          <a:p>
            <a:pPr lvl="1"/>
            <a:r>
              <a:rPr lang="en-US" dirty="0"/>
              <a:t>OpenMP rules of thumb</a:t>
            </a:r>
          </a:p>
          <a:p>
            <a:pPr lvl="1"/>
            <a:r>
              <a:rPr lang="en-US" dirty="0"/>
              <a:t>Parallel computing w/ OpenMP: NUMA aspects &amp; how caches come into play</a:t>
            </a:r>
          </a:p>
          <a:p>
            <a:pPr lvl="2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Assignment due on Th, 03/18, at 9 pm. Novelty: you’ll have to deal w/ OpenMP</a:t>
            </a:r>
          </a:p>
          <a:p>
            <a:pPr lvl="1"/>
            <a:r>
              <a:rPr lang="en-US" dirty="0"/>
              <a:t>Final Project *Proposal*, due one week from today. Post related questions on Piazza</a:t>
            </a:r>
          </a:p>
          <a:p>
            <a:pPr lvl="2"/>
            <a:r>
              <a:rPr lang="en-US" dirty="0"/>
              <a:t>Details about the proposal are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The template for the two-page proposal is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1"/>
            <a:r>
              <a:rPr lang="en-US" dirty="0"/>
              <a:t>Big ME759 PDF is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pPr lvl="1"/>
            <a:r>
              <a:rPr lang="en-US" dirty="0"/>
              <a:t>Do not run your code on the Euler head-node (use Slurm)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aspects: How the OS comes into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NUMA aspects where Operating System (OS) comes into play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687387" lvl="1" indent="-342900">
              <a:buAutoNum type="arabicParenR"/>
            </a:pPr>
            <a:r>
              <a:rPr lang="en-US" sz="1800" dirty="0"/>
              <a:t>When a thread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/>
              <a:t>s (or better yet </a:t>
            </a:r>
            <a:r>
              <a:rPr lang="en-US" sz="1800" dirty="0" err="1">
                <a:latin typeface="Consolas" panose="020B0609020204030204" pitchFamily="49" charset="0"/>
              </a:rPr>
              <a:t>calloc</a:t>
            </a:r>
            <a:r>
              <a:rPr lang="en-US" sz="1800" dirty="0" err="1"/>
              <a:t>s</a:t>
            </a:r>
            <a:r>
              <a:rPr lang="en-US" sz="1800" dirty="0"/>
              <a:t>) memory, how should this memory be allocated?</a:t>
            </a:r>
          </a:p>
          <a:p>
            <a:pPr lvl="2"/>
            <a:r>
              <a:rPr lang="en-US" sz="1600" dirty="0"/>
              <a:t>Examples:</a:t>
            </a:r>
          </a:p>
          <a:p>
            <a:pPr lvl="3"/>
            <a:r>
              <a:rPr lang="en-US" sz="1400" dirty="0"/>
              <a:t>All memory allocated in one NUMA node</a:t>
            </a:r>
          </a:p>
          <a:p>
            <a:pPr lvl="3"/>
            <a:r>
              <a:rPr lang="en-US" sz="1400" dirty="0"/>
              <a:t>Memory split in chunks, each NUMA node being associated with one such chunk (“striping the memory”)</a:t>
            </a:r>
          </a:p>
          <a:p>
            <a:pPr lvl="2"/>
            <a:r>
              <a:rPr lang="en-US" sz="1600" dirty="0"/>
              <a:t>See next slide for implications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344487" lvl="1" indent="0">
              <a:buNone/>
            </a:pPr>
            <a:r>
              <a:rPr lang="en-US" sz="1800" dirty="0"/>
              <a:t>2) The process of having a thread assigned to execute on a certain core</a:t>
            </a:r>
          </a:p>
          <a:p>
            <a:pPr lvl="2"/>
            <a:r>
              <a:rPr lang="en-US" sz="1600" dirty="0"/>
              <a:t>Example: A thread w/ thread id 3 used to execute on Core #X, but then it runs on Core #Y, on a different NUMA node </a:t>
            </a:r>
          </a:p>
          <a:p>
            <a:pPr lvl="2"/>
            <a:r>
              <a:rPr lang="en-US" sz="1600" dirty="0"/>
              <a:t>Related concept: </a:t>
            </a:r>
            <a:r>
              <a:rPr lang="en-US" sz="1600" dirty="0">
                <a:solidFill>
                  <a:srgbClr val="0070C0"/>
                </a:solidFill>
              </a:rPr>
              <a:t>affinity</a:t>
            </a:r>
            <a:r>
              <a:rPr lang="en-US" sz="1600" dirty="0"/>
              <a:t> – how you can prod the runtime/OS to assign a thread to a certain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165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34BF5E-E4AE-47E4-BC87-B465C437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malloc</a:t>
            </a:r>
            <a:r>
              <a:rPr lang="en-US" dirty="0"/>
              <a:t> issue, and the “first touch” 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F60A3-5459-41A0-BC67-98BFC44062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allocated with </a:t>
            </a:r>
            <a:r>
              <a:rPr lang="en-US" dirty="0">
                <a:latin typeface="Consolas" panose="020B0609020204030204" pitchFamily="49" charset="0"/>
              </a:rPr>
              <a:t>malloc</a:t>
            </a:r>
            <a:r>
              <a:rPr lang="en-US" dirty="0"/>
              <a:t> not actually set aside when malloc gets hit</a:t>
            </a:r>
          </a:p>
          <a:p>
            <a:pPr lvl="1"/>
            <a:r>
              <a:rPr lang="en-US" dirty="0"/>
              <a:t>That only happens when data is written to it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first touch is only by Master thread</a:t>
            </a:r>
          </a:p>
          <a:p>
            <a:pPr lvl="1"/>
            <a:r>
              <a:rPr lang="en-US" dirty="0"/>
              <a:t>Memory might be allocated in its NUMA node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touched by all threads at the same time</a:t>
            </a:r>
          </a:p>
          <a:p>
            <a:pPr lvl="1"/>
            <a:r>
              <a:rPr lang="en-US" dirty="0"/>
              <a:t>Reflect on how chunks of the array are going to be spread all over the memory, very likely in different banks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Reflect on differences between Case 1 &amp;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4E2D1-CED4-4934-BC4D-AFC770BC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4424E-EBDB-412A-B53E-DC5EF35E51A1}"/>
              </a:ext>
            </a:extLst>
          </p:cNvPr>
          <p:cNvSpPr/>
          <p:nvPr/>
        </p:nvSpPr>
        <p:spPr>
          <a:xfrm>
            <a:off x="6462430" y="872027"/>
            <a:ext cx="534889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4000000;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*x =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*)malloc(N *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*a =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*)malloc(N *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simpleFunc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omp_set_num_threads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(64);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schedule(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,5)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a[i]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(x[i]);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E8F08-27CE-4D1D-8CC3-B8BA5E124F69}"/>
              </a:ext>
            </a:extLst>
          </p:cNvPr>
          <p:cNvCxnSpPr>
            <a:cxnSpLocks/>
          </p:cNvCxnSpPr>
          <p:nvPr/>
        </p:nvCxnSpPr>
        <p:spPr>
          <a:xfrm flipV="1">
            <a:off x="5319977" y="2138183"/>
            <a:ext cx="1864594" cy="9762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C6A31B-68A9-4CE9-AF76-F029C6771FFF}"/>
              </a:ext>
            </a:extLst>
          </p:cNvPr>
          <p:cNvSpPr/>
          <p:nvPr/>
        </p:nvSpPr>
        <p:spPr>
          <a:xfrm>
            <a:off x="6455782" y="3819246"/>
            <a:ext cx="534889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4000000;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*x =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*)malloc(N *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*a =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*)malloc(N *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simpleFunc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omp_set_num_threads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(64);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schedule(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,1)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a[i]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(x[i]);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CB9258-E32A-4269-832D-C4916999A4CA}"/>
              </a:ext>
            </a:extLst>
          </p:cNvPr>
          <p:cNvSpPr/>
          <p:nvPr/>
        </p:nvSpPr>
        <p:spPr>
          <a:xfrm>
            <a:off x="10908775" y="3282189"/>
            <a:ext cx="79380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09180-5F42-4FBB-9B45-38532CA5ABBE}"/>
              </a:ext>
            </a:extLst>
          </p:cNvPr>
          <p:cNvSpPr/>
          <p:nvPr/>
        </p:nvSpPr>
        <p:spPr>
          <a:xfrm>
            <a:off x="10908775" y="6231955"/>
            <a:ext cx="79380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32591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</a:t>
            </a:r>
            <a:r>
              <a:rPr lang="en-US" dirty="0">
                <a:solidFill>
                  <a:srgbClr val="FFC000"/>
                </a:solidFill>
              </a:rPr>
              <a:t> Affinity</a:t>
            </a:r>
            <a:r>
              <a:rPr lang="en-US" dirty="0"/>
              <a:t>: Preamble/Backdrop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Imagine the following OpenMP scenario, when having 16 threads, dual socket, 8 cores/socket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execution hits </a:t>
            </a:r>
            <a:r>
              <a:rPr lang="en-US" dirty="0" err="1">
                <a:latin typeface="Consolas" panose="020B0609020204030204" pitchFamily="49" charset="0"/>
              </a:rPr>
              <a:t>omp</a:t>
            </a:r>
            <a:r>
              <a:rPr lang="en-US" dirty="0">
                <a:latin typeface="Consolas" panose="020B0609020204030204" pitchFamily="49" charset="0"/>
              </a:rPr>
              <a:t> parallel for</a:t>
            </a:r>
            <a:r>
              <a:rPr lang="en-US" dirty="0"/>
              <a:t>, with static schedule</a:t>
            </a:r>
          </a:p>
          <a:p>
            <a:pPr lvl="2"/>
            <a:r>
              <a:rPr lang="en-US" dirty="0"/>
              <a:t>Assume Master gets Core 0, Thread 1 gets Core 1, …, Thread 15 gets Core 15</a:t>
            </a:r>
          </a:p>
          <a:p>
            <a:pPr lvl="2"/>
            <a:r>
              <a:rPr lang="en-US" dirty="0"/>
              <a:t>Note: Worker threads folded back at end of parallel for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Next, after worker threads folded back, Master thread goes through a </a:t>
            </a:r>
            <a:r>
              <a:rPr lang="en-US" i="1" dirty="0"/>
              <a:t>sequential segment</a:t>
            </a:r>
            <a:r>
              <a:rPr lang="en-US" dirty="0"/>
              <a:t> of the code</a:t>
            </a:r>
          </a:p>
          <a:p>
            <a:pPr lvl="2"/>
            <a:r>
              <a:rPr lang="en-US" dirty="0"/>
              <a:t>Meanwhile, Core 2 has data in its cache that just sits there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Next yet, the execution hits a second </a:t>
            </a:r>
            <a:r>
              <a:rPr lang="en-US" dirty="0" err="1">
                <a:latin typeface="Consolas" panose="020B0609020204030204" pitchFamily="49" charset="0"/>
              </a:rPr>
              <a:t>omp</a:t>
            </a:r>
            <a:r>
              <a:rPr lang="en-US" dirty="0">
                <a:latin typeface="Consolas" panose="020B0609020204030204" pitchFamily="49" charset="0"/>
              </a:rPr>
              <a:t> parallel for</a:t>
            </a:r>
            <a:r>
              <a:rPr lang="en-US" dirty="0"/>
              <a:t>, which this time has a “</a:t>
            </a:r>
            <a:r>
              <a:rPr lang="en-US" dirty="0">
                <a:latin typeface="Consolas" panose="020B0609020204030204" pitchFamily="49" charset="0"/>
              </a:rPr>
              <a:t>dynamic</a:t>
            </a:r>
            <a:r>
              <a:rPr lang="en-US" dirty="0"/>
              <a:t>” </a:t>
            </a:r>
            <a:r>
              <a:rPr lang="en-US" i="1" dirty="0"/>
              <a:t>schedule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thread will be associated with Core 2 and it gets assigned to work on data that is in Core 13’s NUMA node</a:t>
            </a:r>
          </a:p>
          <a:p>
            <a:pPr lvl="3"/>
            <a:r>
              <a:rPr lang="en-US" dirty="0"/>
              <a:t>Can be worse: thread on Core 2 touches data that Core 13 keeps touching too – caches are not happy either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584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Affinity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altLang="en-US" sz="2800" dirty="0">
              <a:solidFill>
                <a:srgbClr val="0070C0"/>
              </a:solidFill>
            </a:endParaRPr>
          </a:p>
          <a:p>
            <a:endParaRPr lang="en-GB" altLang="en-US" sz="2800" dirty="0">
              <a:solidFill>
                <a:srgbClr val="0070C0"/>
              </a:solidFill>
            </a:endParaRPr>
          </a:p>
          <a:p>
            <a:r>
              <a:rPr lang="en-GB" altLang="en-US" sz="2800" dirty="0">
                <a:solidFill>
                  <a:srgbClr val="0070C0"/>
                </a:solidFill>
              </a:rPr>
              <a:t>Affinity</a:t>
            </a:r>
            <a:r>
              <a:rPr lang="en-GB" altLang="en-US" sz="2800" dirty="0"/>
              <a:t>: </a:t>
            </a:r>
            <a:r>
              <a:rPr lang="en-GB" altLang="en-US" dirty="0"/>
              <a:t>how threads executing your code get assigned/pinned to CPU cores</a:t>
            </a:r>
          </a:p>
          <a:p>
            <a:pPr lvl="1"/>
            <a:r>
              <a:rPr lang="en-GB" altLang="en-US" dirty="0"/>
              <a:t>These cores can be physical or virtual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Why “virtual cores”?</a:t>
            </a:r>
          </a:p>
          <a:p>
            <a:pPr lvl="1"/>
            <a:r>
              <a:rPr lang="en-GB" altLang="en-US" sz="1800" dirty="0"/>
              <a:t>Recall that one physical core shows up as two or sometimes four virtual cores</a:t>
            </a:r>
          </a:p>
          <a:p>
            <a:pPr lvl="2"/>
            <a:r>
              <a:rPr lang="en-GB" altLang="en-US" sz="1600" dirty="0"/>
              <a:t>Example: Intel’s HTT. IBM has one physical core associated w/ 4 virtual cores</a:t>
            </a:r>
          </a:p>
          <a:p>
            <a:pPr lvl="1"/>
            <a:r>
              <a:rPr lang="en-GB" altLang="en-US" sz="1800" dirty="0"/>
              <a:t>From back in the day: “virtual core” is what enables what we called TLP (thread-level parallelism)</a:t>
            </a:r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631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Affinity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altLang="en-US" sz="2800" dirty="0">
              <a:solidFill>
                <a:srgbClr val="0070C0"/>
              </a:solidFill>
            </a:endParaRPr>
          </a:p>
          <a:p>
            <a:endParaRPr lang="en-GB" altLang="en-US" dirty="0"/>
          </a:p>
          <a:p>
            <a:r>
              <a:rPr lang="en-GB" altLang="en-US" dirty="0"/>
              <a:t>Aspects that you might be curious about and/or may want to control</a:t>
            </a:r>
          </a:p>
          <a:p>
            <a:pPr lvl="1"/>
            <a:endParaRPr lang="en-GB" altLang="en-US" sz="1800" dirty="0"/>
          </a:p>
          <a:p>
            <a:pPr lvl="1"/>
            <a:r>
              <a:rPr lang="en-GB" altLang="en-US" sz="1800" dirty="0"/>
              <a:t>Where is my master thread running ? (this is the thread with ID zero)</a:t>
            </a:r>
          </a:p>
          <a:p>
            <a:pPr lvl="1"/>
            <a:endParaRPr lang="en-GB" altLang="en-US" sz="1800" dirty="0"/>
          </a:p>
          <a:p>
            <a:pPr lvl="1"/>
            <a:r>
              <a:rPr lang="en-GB" altLang="en-US" sz="1800" dirty="0"/>
              <a:t>Can I control to which core a thread is assigned to in the first place?</a:t>
            </a:r>
          </a:p>
          <a:p>
            <a:pPr lvl="1"/>
            <a:endParaRPr lang="en-GB" altLang="en-US" sz="1800" dirty="0"/>
          </a:p>
          <a:p>
            <a:pPr lvl="1"/>
            <a:r>
              <a:rPr lang="en-GB" altLang="en-US" sz="1800" dirty="0"/>
              <a:t>Can I pin my threads to prevent migration?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061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Controlling affinity in OpenMP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altLang="en-US" sz="2800" dirty="0"/>
          </a:p>
          <a:p>
            <a:r>
              <a:rPr lang="en-GB" altLang="en-US" sz="2800" dirty="0"/>
              <a:t>Two actors come into play:</a:t>
            </a:r>
          </a:p>
          <a:p>
            <a:endParaRPr lang="en-GB" altLang="en-US" sz="2800" dirty="0"/>
          </a:p>
          <a:p>
            <a:pPr lvl="1"/>
            <a:r>
              <a:rPr lang="en-GB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OMP_PROC_BIND</a:t>
            </a:r>
            <a:r>
              <a:rPr lang="en-GB" altLang="en-US" sz="2400" dirty="0"/>
              <a:t> – allows you to dictate a distribution policy</a:t>
            </a:r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OMP_PLACES</a:t>
            </a:r>
            <a:r>
              <a:rPr lang="en-GB" altLang="en-US" sz="2400" dirty="0"/>
              <a:t> – allows you to control locations</a:t>
            </a:r>
          </a:p>
          <a:p>
            <a:pPr lvl="1"/>
            <a:endParaRPr lang="en-GB" altLang="en-US" sz="2400" dirty="0"/>
          </a:p>
          <a:p>
            <a:pPr lvl="1"/>
            <a:endParaRPr lang="en-GB" altLang="en-US" sz="2400" dirty="0"/>
          </a:p>
          <a:p>
            <a:pPr lvl="1"/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164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distribution policy as dictated by </a:t>
            </a:r>
            <a:r>
              <a:rPr lang="en-GB" altLang="en-US" b="1" dirty="0">
                <a:solidFill>
                  <a:srgbClr val="FFC000"/>
                </a:solidFill>
              </a:rPr>
              <a:t>OMP_PROC_BIND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200" dirty="0">
                <a:latin typeface="Consolas" panose="020B0609020204030204" pitchFamily="49" charset="0"/>
              </a:rPr>
              <a:t>export OMP_PROC_BIND = </a:t>
            </a:r>
            <a:r>
              <a:rPr lang="en-GB" altLang="en-US" sz="2200" dirty="0" err="1">
                <a:latin typeface="Consolas" panose="020B0609020204030204" pitchFamily="49" charset="0"/>
              </a:rPr>
              <a:t>master|close|spread|false|true</a:t>
            </a:r>
            <a:endParaRPr lang="en-GB" altLang="en-US" sz="2200" dirty="0"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master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en-US" dirty="0">
                <a:solidFill>
                  <a:srgbClr val="212529"/>
                </a:solidFill>
              </a:rPr>
              <a:t>collocate threads with the master thread</a:t>
            </a:r>
          </a:p>
          <a:p>
            <a:pPr lvl="1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en-US" dirty="0">
                <a:solidFill>
                  <a:srgbClr val="212529"/>
                </a:solidFill>
              </a:rPr>
              <a:t>place threads close to the master in the places list</a:t>
            </a:r>
          </a:p>
          <a:p>
            <a:pPr lvl="1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spread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212529"/>
                </a:solidFill>
              </a:rPr>
              <a:t>(default): spread out threads as much as possible</a:t>
            </a:r>
          </a:p>
          <a:p>
            <a:pPr lvl="1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212529"/>
                </a:solidFill>
              </a:rPr>
              <a:t>: set no binding</a:t>
            </a:r>
          </a:p>
          <a:p>
            <a:pPr lvl="1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212529"/>
                </a:solidFill>
              </a:rPr>
              <a:t>: lock threads to a core</a:t>
            </a:r>
          </a:p>
          <a:p>
            <a:pPr lvl="1"/>
            <a:endParaRPr lang="en-US" dirty="0">
              <a:solidFill>
                <a:srgbClr val="212529"/>
              </a:solidFill>
            </a:endParaRPr>
          </a:p>
          <a:p>
            <a:pPr lvl="1"/>
            <a:endParaRPr lang="en-US" dirty="0">
              <a:solidFill>
                <a:srgbClr val="212529"/>
              </a:solidFill>
            </a:endParaRPr>
          </a:p>
          <a:p>
            <a:r>
              <a:rPr lang="en-US" dirty="0">
                <a:solidFill>
                  <a:srgbClr val="212529"/>
                </a:solidFill>
              </a:rPr>
              <a:t>NOTE: above, we used an environment variable. Can accomplish via runtime function calls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How things come into play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rgbClr val="212529"/>
                </a:solidFill>
              </a:rPr>
              <a:t> (spreads out threads as much as possible)</a:t>
            </a:r>
          </a:p>
          <a:p>
            <a:pPr lvl="2"/>
            <a:endParaRPr lang="en-US" sz="2000" dirty="0">
              <a:solidFill>
                <a:srgbClr val="212529"/>
              </a:solidFill>
              <a:latin typeface="-apple-system"/>
            </a:endParaRPr>
          </a:p>
          <a:p>
            <a:pPr lvl="2"/>
            <a:r>
              <a:rPr lang="en-US" sz="2000" dirty="0">
                <a:solidFill>
                  <a:srgbClr val="212529"/>
                </a:solidFill>
              </a:rPr>
              <a:t>This is useful if your code is memory bound</a:t>
            </a:r>
          </a:p>
          <a:p>
            <a:pPr lvl="3"/>
            <a:r>
              <a:rPr lang="en-US" sz="1800" dirty="0">
                <a:solidFill>
                  <a:srgbClr val="212529"/>
                </a:solidFill>
              </a:rPr>
              <a:t>Likely to improve aggregate system memory bandwidth </a:t>
            </a:r>
          </a:p>
          <a:p>
            <a:pPr lvl="3"/>
            <a:r>
              <a:rPr lang="en-US" sz="1800" dirty="0">
                <a:solidFill>
                  <a:srgbClr val="212529"/>
                </a:solidFill>
              </a:rPr>
              <a:t>You see more cache (less cache contention)</a:t>
            </a:r>
          </a:p>
          <a:p>
            <a:pPr lvl="2"/>
            <a:endParaRPr lang="en-US" sz="2000" dirty="0">
              <a:solidFill>
                <a:srgbClr val="212529"/>
              </a:solidFill>
            </a:endParaRPr>
          </a:p>
          <a:p>
            <a:pPr lvl="2"/>
            <a:r>
              <a:rPr lang="en-US" sz="2000" dirty="0">
                <a:solidFill>
                  <a:srgbClr val="212529"/>
                </a:solidFill>
              </a:rPr>
              <a:t>Example: two sockets, 8 cores per socket, you ask for 8 OpenMP threads</a:t>
            </a:r>
          </a:p>
          <a:p>
            <a:pPr lvl="3"/>
            <a:r>
              <a:rPr lang="en-US" sz="1800" dirty="0">
                <a:solidFill>
                  <a:srgbClr val="212529"/>
                </a:solidFill>
              </a:rPr>
              <a:t>Have first four OpenMP threads on one socket and use its bandwidth for talking w/ main memory</a:t>
            </a:r>
          </a:p>
          <a:p>
            <a:pPr lvl="3"/>
            <a:r>
              <a:rPr lang="en-US" sz="1800" dirty="0">
                <a:solidFill>
                  <a:srgbClr val="212529"/>
                </a:solidFill>
              </a:rPr>
              <a:t>Have last four OpenMP threads on the other socket and use its bandwidth for talking w/ main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06CE5-26AB-44FB-9555-085B189F3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8" t="14892" r="13480" b="8281"/>
          <a:stretch/>
        </p:blipFill>
        <p:spPr>
          <a:xfrm>
            <a:off x="8106974" y="1015074"/>
            <a:ext cx="3697704" cy="26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07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How things come into play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2400" dirty="0">
                <a:solidFill>
                  <a:srgbClr val="212529"/>
                </a:solidFill>
              </a:rPr>
              <a:t>(places the threads close to the master)</a:t>
            </a:r>
          </a:p>
          <a:p>
            <a:pPr lvl="2"/>
            <a:r>
              <a:rPr lang="en-US" sz="2000" dirty="0">
                <a:solidFill>
                  <a:srgbClr val="212529"/>
                </a:solidFill>
              </a:rPr>
              <a:t>This is useful if you don’t do many trips to main memory since you keep hitting the cache</a:t>
            </a:r>
          </a:p>
          <a:p>
            <a:pPr lvl="3"/>
            <a:r>
              <a:rPr lang="en-US" sz="1800" dirty="0">
                <a:solidFill>
                  <a:srgbClr val="212529"/>
                </a:solidFill>
              </a:rPr>
              <a:t>Typically useful if you are compute bound</a:t>
            </a:r>
          </a:p>
          <a:p>
            <a:pPr lvl="3"/>
            <a:r>
              <a:rPr lang="en-US" sz="1800" dirty="0">
                <a:solidFill>
                  <a:srgbClr val="212529"/>
                </a:solidFill>
              </a:rPr>
              <a:t>Likely to reduce synchronization costs (single, barrier, etc.)</a:t>
            </a:r>
          </a:p>
          <a:p>
            <a:pPr lvl="1"/>
            <a:endParaRPr lang="en-US" sz="2400" dirty="0">
              <a:solidFill>
                <a:srgbClr val="212529"/>
              </a:solidFill>
            </a:endParaRPr>
          </a:p>
          <a:p>
            <a:pPr lvl="1"/>
            <a:endParaRPr lang="en-US" sz="2400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B1913-E848-4C7B-914E-231914028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8" t="14892" r="13480" b="8281"/>
          <a:stretch/>
        </p:blipFill>
        <p:spPr>
          <a:xfrm>
            <a:off x="8106974" y="1015074"/>
            <a:ext cx="3697704" cy="26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6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FEA9-62C2-49E0-92EE-FB109E1A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locations through </a:t>
            </a:r>
            <a:r>
              <a:rPr lang="en-US" dirty="0">
                <a:solidFill>
                  <a:srgbClr val="FFC000"/>
                </a:solidFill>
              </a:rPr>
              <a:t>OMP_PLACES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DF5AF-543C-4019-97A2-438362048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Nomenclature is pretty darn confusing; using Linux parlance below:</a:t>
                </a:r>
              </a:p>
              <a:p>
                <a:pPr lvl="1"/>
                <a:r>
                  <a:rPr lang="en-US" dirty="0"/>
                  <a:t>Place (the confusing part): smallest entity able to run an OpenMP thread (“the CPU”, in Linux parlance)</a:t>
                </a:r>
              </a:p>
              <a:p>
                <a:pPr lvl="1"/>
                <a:r>
                  <a:rPr lang="en-US" dirty="0"/>
                  <a:t>Place list: one or more CPUs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thread pinning is done place by place</a:t>
                </a:r>
              </a:p>
              <a:p>
                <a:endParaRPr lang="en-US" dirty="0"/>
              </a:p>
              <a:p>
                <a:r>
                  <a:rPr lang="en-US" dirty="0"/>
                  <a:t>Disclaimer: </a:t>
                </a:r>
              </a:p>
              <a:p>
                <a:pPr lvl="1"/>
                <a:r>
                  <a:rPr lang="en-US" dirty="0"/>
                  <a:t>Some of this features are not implemented identically across platforms</a:t>
                </a:r>
              </a:p>
              <a:p>
                <a:endParaRPr lang="en-US" dirty="0"/>
              </a:p>
              <a:p>
                <a:r>
                  <a:rPr lang="en-US" dirty="0"/>
                  <a:t>Against this backdrop, </a:t>
                </a:r>
                <a:r>
                  <a:rPr lang="en-US" dirty="0">
                    <a:latin typeface="Consolas" panose="020B0609020204030204" pitchFamily="49" charset="0"/>
                  </a:rPr>
                  <a:t>OMP_PLACES</a:t>
                </a:r>
                <a:r>
                  <a:rPr lang="en-US" dirty="0"/>
                  <a:t> can assume one these values</a:t>
                </a:r>
              </a:p>
              <a:p>
                <a:pPr lvl="1">
                  <a:tabLst>
                    <a:tab pos="2743200" algn="l"/>
                  </a:tabLst>
                </a:pP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threads</a:t>
                </a:r>
                <a:r>
                  <a:rPr lang="en-US" dirty="0"/>
                  <a:t>:	Hardware thread (hyper threading assumed “ON” – more later)</a:t>
                </a:r>
              </a:p>
              <a:p>
                <a:pPr lvl="1">
                  <a:tabLst>
                    <a:tab pos="2743200" algn="l"/>
                  </a:tabLst>
                </a:pP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cores</a:t>
                </a:r>
                <a:r>
                  <a:rPr lang="en-US" dirty="0"/>
                  <a:t>: 	core</a:t>
                </a:r>
              </a:p>
              <a:p>
                <a:pPr lvl="1">
                  <a:tabLst>
                    <a:tab pos="2743200" algn="l"/>
                  </a:tabLst>
                </a:pP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sockets</a:t>
                </a:r>
                <a:r>
                  <a:rPr lang="en-US" dirty="0"/>
                  <a:t>: 	node (socket)</a:t>
                </a:r>
              </a:p>
              <a:p>
                <a:pPr lvl="1">
                  <a:tabLst>
                    <a:tab pos="2743200" algn="l"/>
                  </a:tabLst>
                </a:pPr>
                <a:r>
                  <a:rPr lang="en-US" dirty="0"/>
                  <a:t>A place list:	defined by user, explicitly referencing the underlying hardware of the machine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DF5AF-543C-4019-97A2-438362048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3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26919-985B-4D21-930B-4E9B04C7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1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atomic</a:t>
            </a:r>
            <a:r>
              <a:rPr lang="en-US" dirty="0"/>
              <a:t> Directive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398" y="1016795"/>
            <a:ext cx="11296752" cy="2794929"/>
          </a:xfrm>
        </p:spPr>
        <p:txBody>
          <a:bodyPr>
            <a:noAutofit/>
          </a:bodyPr>
          <a:lstStyle/>
          <a:p>
            <a:r>
              <a:rPr lang="en-US" sz="2800" dirty="0"/>
              <a:t>Applies only to simple update of memory location</a:t>
            </a:r>
          </a:p>
          <a:p>
            <a:pPr lvl="1"/>
            <a:r>
              <a:rPr lang="en-US" sz="2800" dirty="0"/>
              <a:t>It’s a </a:t>
            </a:r>
            <a:r>
              <a:rPr lang="en-US" sz="2800" dirty="0">
                <a:solidFill>
                  <a:srgbClr val="C00000"/>
                </a:solidFill>
              </a:rPr>
              <a:t>guarded memory access operation</a:t>
            </a:r>
          </a:p>
          <a:p>
            <a:pPr lvl="1"/>
            <a:r>
              <a:rPr lang="en-US" sz="2800" dirty="0"/>
              <a:t>Also seen in GPU computing</a:t>
            </a:r>
          </a:p>
          <a:p>
            <a:pPr lvl="2"/>
            <a:endParaRPr lang="en-US" sz="2000" dirty="0"/>
          </a:p>
          <a:p>
            <a:r>
              <a:rPr lang="en-US" sz="2800" dirty="0"/>
              <a:t>Special case of a 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critical</a:t>
            </a:r>
            <a:r>
              <a:rPr lang="en-US" sz="2800" dirty="0"/>
              <a:t> section</a:t>
            </a:r>
          </a:p>
          <a:p>
            <a:pPr lvl="1"/>
            <a:r>
              <a:rPr lang="en-US" sz="2400" dirty="0"/>
              <a:t>Atomic introduces significantly less overhead than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critical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8950" y="4260850"/>
            <a:ext cx="676275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shared(x, y, index)</a:t>
            </a:r>
          </a:p>
          <a:p>
            <a:r>
              <a:rPr lang="nn-NO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 = 0; i &lt; n; i++)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atomic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x[index[i]] += work1(i);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y[i] += work2(i);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4450" y="4205644"/>
            <a:ext cx="179070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index[0] = 2;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index[1] = 3;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index[2] = 4;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index[3] = 5;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index[4] = 4;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index[5] = 0;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index[6] = 5;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index[7] = 1;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710" y="6522143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0750" y="4824033"/>
            <a:ext cx="228600" cy="609601"/>
            <a:chOff x="920750" y="4824033"/>
            <a:chExt cx="228600" cy="609601"/>
          </a:xfrm>
        </p:grpSpPr>
        <p:sp>
          <p:nvSpPr>
            <p:cNvPr id="5" name="Right Arrow 4"/>
            <p:cNvSpPr/>
            <p:nvPr/>
          </p:nvSpPr>
          <p:spPr>
            <a:xfrm>
              <a:off x="920750" y="4824033"/>
              <a:ext cx="228600" cy="1524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920750" y="5281234"/>
              <a:ext cx="228600" cy="1524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040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FEA9-62C2-49E0-92EE-FB109E1A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locations through OMP_PLACES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F5AF-543C-4019-97A2-4383620488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threads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cores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sockets</a:t>
            </a:r>
            <a:r>
              <a:rPr lang="en-US" dirty="0"/>
              <a:t>: are OpenMP abstractions, there is some liberty in how the runtime interprets them</a:t>
            </a:r>
          </a:p>
          <a:p>
            <a:pPr lvl="1"/>
            <a:r>
              <a:rPr lang="en-US" dirty="0"/>
              <a:t>Example: is hyper-threading on or off? Because it leads to different outcomes…</a:t>
            </a:r>
          </a:p>
          <a:p>
            <a:endParaRPr lang="en-US" dirty="0"/>
          </a:p>
          <a:p>
            <a:pPr>
              <a:tabLst>
                <a:tab pos="2743200" algn="l"/>
              </a:tabLst>
            </a:pPr>
            <a:endParaRPr lang="en-US" dirty="0"/>
          </a:p>
          <a:p>
            <a:pPr>
              <a:tabLst>
                <a:tab pos="2743200" algn="l"/>
              </a:tabLst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place list</a:t>
            </a:r>
            <a:r>
              <a:rPr lang="en-US" dirty="0"/>
              <a:t> is the real thing – you explicitly state the places</a:t>
            </a:r>
          </a:p>
          <a:p>
            <a:pPr lvl="1">
              <a:tabLst>
                <a:tab pos="2743200" algn="l"/>
              </a:tabLst>
            </a:pPr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numactl</a:t>
            </a:r>
            <a:r>
              <a:rPr lang="en-US" dirty="0"/>
              <a:t> command shows how your hardware in organized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26919-985B-4D21-930B-4E9B04C7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D89BB-D14E-4F16-A721-C127CA9086D0}"/>
              </a:ext>
            </a:extLst>
          </p:cNvPr>
          <p:cNvSpPr/>
          <p:nvPr/>
        </p:nvSpPr>
        <p:spPr>
          <a:xfrm>
            <a:off x="6180050" y="2353400"/>
            <a:ext cx="590653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ME759node ~&gt; </a:t>
            </a:r>
            <a:r>
              <a:rPr lang="en-US" sz="1400" dirty="0" err="1">
                <a:latin typeface="Consolas" panose="020B0609020204030204" pitchFamily="49" charset="0"/>
              </a:rPr>
              <a:t>numactl</a:t>
            </a:r>
            <a:r>
              <a:rPr lang="en-US" sz="1400" dirty="0">
                <a:latin typeface="Consolas" panose="020B0609020204030204" pitchFamily="49" charset="0"/>
              </a:rPr>
              <a:t> –H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available: 2 nodes (0-1)   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node 0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cpus</a:t>
            </a:r>
            <a:r>
              <a:rPr lang="en-US" sz="1400" dirty="0">
                <a:latin typeface="Consolas" panose="020B0609020204030204" pitchFamily="49" charset="0"/>
              </a:rPr>
              <a:t>: 0 1 2 3 4 5 6 7 16 17 18 19 20 21 22 23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node 0 size: 64064 MB      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node 0 free: 53060 MB      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node 1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cpus</a:t>
            </a:r>
            <a:r>
              <a:rPr lang="en-US" sz="1400" dirty="0">
                <a:latin typeface="Consolas" panose="020B0609020204030204" pitchFamily="49" charset="0"/>
              </a:rPr>
              <a:t>: 8 9 10 11 12 13 14 15 24 25 26 27 28 29 30 31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node 1 size: 64482 MB      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node 1 free: 59450 MB      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node distances:            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node   0   1               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0:  10  21               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1:  21  10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3F9955-1B75-46BB-A7AD-633189509380}"/>
              </a:ext>
            </a:extLst>
          </p:cNvPr>
          <p:cNvCxnSpPr/>
          <p:nvPr/>
        </p:nvCxnSpPr>
        <p:spPr>
          <a:xfrm flipV="1">
            <a:off x="2750075" y="3350390"/>
            <a:ext cx="3429975" cy="197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1BC8264-476E-42F1-95CF-875B4A85192F}"/>
              </a:ext>
            </a:extLst>
          </p:cNvPr>
          <p:cNvSpPr/>
          <p:nvPr/>
        </p:nvSpPr>
        <p:spPr>
          <a:xfrm>
            <a:off x="6945242" y="1219064"/>
            <a:ext cx="336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(Linux nomenclature, confusing…)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CFEE60-4E8B-4019-A564-34CF4EEF16A6}"/>
              </a:ext>
            </a:extLst>
          </p:cNvPr>
          <p:cNvCxnSpPr>
            <a:cxnSpLocks/>
          </p:cNvCxnSpPr>
          <p:nvPr/>
        </p:nvCxnSpPr>
        <p:spPr>
          <a:xfrm flipH="1">
            <a:off x="9745742" y="4049355"/>
            <a:ext cx="219668" cy="12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2EF65-71EF-406C-A28F-F5DB651D72DA}"/>
              </a:ext>
            </a:extLst>
          </p:cNvPr>
          <p:cNvSpPr/>
          <p:nvPr/>
        </p:nvSpPr>
        <p:spPr>
          <a:xfrm>
            <a:off x="9196205" y="5232999"/>
            <a:ext cx="2812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These are half of the </a:t>
            </a:r>
            <a:br>
              <a:rPr lang="en-US" dirty="0"/>
            </a:br>
            <a:r>
              <a:rPr lang="en-US" dirty="0"/>
              <a:t>available places for this chip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90D728C-8DEB-47CD-808B-7C26D688CE36}"/>
              </a:ext>
            </a:extLst>
          </p:cNvPr>
          <p:cNvSpPr/>
          <p:nvPr/>
        </p:nvSpPr>
        <p:spPr>
          <a:xfrm rot="16200000">
            <a:off x="9599645" y="1456755"/>
            <a:ext cx="292195" cy="4489119"/>
          </a:xfrm>
          <a:prstGeom prst="leftBrace">
            <a:avLst>
              <a:gd name="adj1" fmla="val 24245"/>
              <a:gd name="adj2" fmla="val 5543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08D8DD-27E0-46F3-ADEC-8622BED70A35}"/>
              </a:ext>
            </a:extLst>
          </p:cNvPr>
          <p:cNvCxnSpPr>
            <a:cxnSpLocks/>
          </p:cNvCxnSpPr>
          <p:nvPr/>
        </p:nvCxnSpPr>
        <p:spPr>
          <a:xfrm flipH="1">
            <a:off x="7079315" y="1582502"/>
            <a:ext cx="219668" cy="12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4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4" grpId="0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CDC75DB-A3F1-4648-9143-DC8B757C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Side trip: the </a:t>
            </a:r>
            <a:r>
              <a:rPr lang="en-US" dirty="0" err="1">
                <a:latin typeface="Consolas" panose="020B0609020204030204" pitchFamily="49" charset="0"/>
              </a:rPr>
              <a:t>lscpu</a:t>
            </a:r>
            <a:r>
              <a:rPr lang="en-US" dirty="0"/>
              <a:t> command </a:t>
            </a:r>
            <a:br>
              <a:rPr lang="en-US" dirty="0"/>
            </a:br>
            <a:r>
              <a:rPr lang="en-US" sz="2000" dirty="0"/>
              <a:t>[interesting “affinity” information highlighted in bold red]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94C93-A4E0-4BE5-9AE6-0E2F7CF1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F30B7-0158-45B2-87DE-64493E185BFD}"/>
              </a:ext>
            </a:extLst>
          </p:cNvPr>
          <p:cNvSpPr/>
          <p:nvPr/>
        </p:nvSpPr>
        <p:spPr>
          <a:xfrm>
            <a:off x="133519" y="1180392"/>
            <a:ext cx="7111219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ME759node ~&gt; </a:t>
            </a:r>
            <a:r>
              <a:rPr lang="en-US" sz="1600" dirty="0" err="1">
                <a:latin typeface="Consolas" panose="020B0609020204030204" pitchFamily="49" charset="0"/>
              </a:rPr>
              <a:t>lscpu</a:t>
            </a:r>
            <a:r>
              <a:rPr lang="en-US" sz="1600" dirty="0">
                <a:latin typeface="Consolas" panose="020B0609020204030204" pitchFamily="49" charset="0"/>
              </a:rPr>
              <a:t>              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Architecture:        x86_64 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CPU op-mode(s):      32-bit, 64-bit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Byte Order:          Little Endian                    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CPU(s):              32</a:t>
            </a:r>
            <a:r>
              <a:rPr lang="en-US" sz="1600" dirty="0">
                <a:latin typeface="Consolas" panose="020B0609020204030204" pitchFamily="49" charset="0"/>
              </a:rPr>
              <a:t>                               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On-line CPU(s) list: 0-31</a:t>
            </a:r>
            <a:r>
              <a:rPr lang="en-US" sz="1600" dirty="0">
                <a:latin typeface="Consolas" panose="020B0609020204030204" pitchFamily="49" charset="0"/>
              </a:rPr>
              <a:t>                             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Thread(s) per core:  2</a:t>
            </a:r>
            <a:r>
              <a:rPr lang="en-US" sz="1600" dirty="0">
                <a:latin typeface="Consolas" panose="020B0609020204030204" pitchFamily="49" charset="0"/>
              </a:rPr>
              <a:t>                                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Core(s) per socket:  8</a:t>
            </a:r>
            <a:r>
              <a:rPr lang="en-US" sz="1600" dirty="0">
                <a:latin typeface="Consolas" panose="020B0609020204030204" pitchFamily="49" charset="0"/>
              </a:rPr>
              <a:t>                                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Socket(s):           2</a:t>
            </a:r>
            <a:r>
              <a:rPr lang="en-US" sz="1600" dirty="0">
                <a:latin typeface="Consolas" panose="020B0609020204030204" pitchFamily="49" charset="0"/>
              </a:rPr>
              <a:t>                                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NUMA node(s):        2</a:t>
            </a:r>
            <a:r>
              <a:rPr lang="en-US" sz="1600" dirty="0">
                <a:latin typeface="Consolas" panose="020B0609020204030204" pitchFamily="49" charset="0"/>
              </a:rPr>
              <a:t>      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Vendor ID:           </a:t>
            </a:r>
            <a:r>
              <a:rPr lang="en-US" sz="1600" dirty="0" err="1">
                <a:latin typeface="Consolas" panose="020B0609020204030204" pitchFamily="49" charset="0"/>
              </a:rPr>
              <a:t>GenuineIntel</a:t>
            </a:r>
            <a:r>
              <a:rPr lang="en-US" sz="1600" dirty="0">
                <a:latin typeface="Consolas" panose="020B0609020204030204" pitchFamily="49" charset="0"/>
              </a:rPr>
              <a:t>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CPU family:          6      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Model:               63     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Model name:          Intel(R) Xeon(R) CPU E5-2640 v3 @ 2.60GHz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Stepping:            2                    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2E1F8F-F13D-49FD-9CF2-B6E8447713C5}"/>
              </a:ext>
            </a:extLst>
          </p:cNvPr>
          <p:cNvSpPr/>
          <p:nvPr/>
        </p:nvSpPr>
        <p:spPr>
          <a:xfrm>
            <a:off x="7471018" y="3466756"/>
            <a:ext cx="4349702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CPU MHz:             3116.890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CPU max MHz:         3400.0000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CPU min MHz:         1200.0000                                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BogoMIPS</a:t>
            </a:r>
            <a:r>
              <a:rPr lang="en-US" sz="1600" dirty="0">
                <a:latin typeface="Consolas" panose="020B0609020204030204" pitchFamily="49" charset="0"/>
              </a:rPr>
              <a:t>:            5187.98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Virtualization:      VT-x   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L1d cache:           32K    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L1i cache:           32K    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L2 cache:            256K                      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L3 cache:            20480K                           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NUMA node0 CPU(s):   0-7,16-23</a:t>
            </a:r>
            <a:r>
              <a:rPr lang="en-US" sz="1600" dirty="0">
                <a:latin typeface="Consolas" panose="020B0609020204030204" pitchFamily="49" charset="0"/>
              </a:rPr>
              <a:t>                        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NUMA node1 CPU(s):   8-15,24-31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926831-EACC-406D-BB16-11FF4288D910}"/>
              </a:ext>
            </a:extLst>
          </p:cNvPr>
          <p:cNvSpPr/>
          <p:nvPr/>
        </p:nvSpPr>
        <p:spPr>
          <a:xfrm>
            <a:off x="5473510" y="4966044"/>
            <a:ext cx="1978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(output of </a:t>
            </a:r>
            <a:r>
              <a:rPr lang="en-US" sz="1200" dirty="0" err="1">
                <a:latin typeface="Consolas" panose="020B0609020204030204" pitchFamily="49" charset="0"/>
              </a:rPr>
              <a:t>lscpu</a:t>
            </a:r>
            <a:r>
              <a:rPr lang="en-US" sz="1200" dirty="0"/>
              <a:t> continued </a:t>
            </a:r>
          </a:p>
          <a:p>
            <a:r>
              <a:rPr lang="en-US" sz="1200" dirty="0"/>
              <a:t>in the block to the right)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669E44F-8006-4A14-97C9-6232BA7CDEE5}"/>
              </a:ext>
            </a:extLst>
          </p:cNvPr>
          <p:cNvSpPr/>
          <p:nvPr/>
        </p:nvSpPr>
        <p:spPr>
          <a:xfrm>
            <a:off x="7090611" y="5213684"/>
            <a:ext cx="192505" cy="175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FC75-F103-45C1-A739-5E24122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OMP_PLACES</a:t>
            </a:r>
            <a:r>
              <a:rPr lang="en-US" dirty="0"/>
              <a:t>: stating the places explicitly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1111A-CDD8-40C8-BE14-9519DD83A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fr-FR" sz="2400" dirty="0">
                  <a:solidFill>
                    <a:srgbClr val="000000"/>
                  </a:solidFill>
                  <a:latin typeface="ArialMT"/>
                </a:endParaRPr>
              </a:p>
              <a:p>
                <a:r>
                  <a:rPr lang="fr-FR" dirty="0">
                    <a:solidFill>
                      <a:srgbClr val="000000"/>
                    </a:solidFill>
                  </a:rPr>
                  <a:t>Via </a:t>
                </a:r>
                <a:r>
                  <a:rPr lang="en-US" dirty="0">
                    <a:solidFill>
                      <a:srgbClr val="000000"/>
                    </a:solidFill>
                  </a:rPr>
                  <a:t>environment</a:t>
                </a:r>
                <a:r>
                  <a:rPr lang="fr-FR" dirty="0">
                    <a:solidFill>
                      <a:srgbClr val="000000"/>
                    </a:solidFill>
                  </a:rPr>
                  <a:t> variable: export </a:t>
                </a:r>
                <a:r>
                  <a:rPr lang="fr-FR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OMP_PLACES=&lt;</a:t>
                </a:r>
                <a:r>
                  <a:rPr lang="fr-FR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place_list</a:t>
                </a:r>
                <a:r>
                  <a:rPr lang="fr-FR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&gt;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  <a:latin typeface="ArialMT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Here’s what </a:t>
                </a:r>
                <a:r>
                  <a:rPr lang="fr-FR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place_list</a:t>
                </a:r>
                <a:r>
                  <a:rPr lang="en-US" dirty="0">
                    <a:solidFill>
                      <a:srgbClr val="0070C0"/>
                    </a:solidFill>
                    <a:latin typeface="ArialMT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above can be: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A place: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{0}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Enumeration: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{0},{1},{2},{3}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Interval notation: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&lt;place&gt;:&lt;</a:t>
                </a:r>
                <a:r>
                  <a:rPr lang="en-US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len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&gt;:&lt;stride&gt;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e.g.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{0}:4:1</a:t>
                </a:r>
              </a:p>
              <a:p>
                <a:pPr lvl="1"/>
                <a:r>
                  <a:rPr lang="en-US" dirty="0"/>
                  <a:t>NOTE: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{0},{1},{2},{3} </a:t>
                </a:r>
                <a:r>
                  <a:rPr lang="en-US" dirty="0"/>
                  <a:t>is the same as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{0}:4:1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What these numbers in red above mean: </a:t>
                </a:r>
              </a:p>
              <a:p>
                <a:pPr lvl="1">
                  <a:tabLst>
                    <a:tab pos="4114800" algn="l"/>
                  </a:tabLst>
                </a:pPr>
                <a:r>
                  <a:rPr lang="en-US" dirty="0"/>
                  <a:t>with </a:t>
                </a:r>
                <a:r>
                  <a:rPr lang="en-US" dirty="0" err="1"/>
                  <a:t>HyperThreading</a:t>
                </a:r>
                <a:r>
                  <a:rPr lang="en-US" dirty="0"/>
                  <a:t>:	list of ids of the HW-threads (virtual cores)</a:t>
                </a:r>
              </a:p>
              <a:p>
                <a:pPr lvl="1">
                  <a:tabLst>
                    <a:tab pos="4114800" algn="l"/>
                  </a:tabLst>
                </a:pPr>
                <a:r>
                  <a:rPr lang="en-US" dirty="0"/>
                  <a:t>without </a:t>
                </a:r>
                <a:r>
                  <a:rPr lang="en-US" dirty="0" err="1"/>
                  <a:t>HyperThreading</a:t>
                </a:r>
                <a:r>
                  <a:rPr lang="en-US" dirty="0"/>
                  <a:t>:	list of cores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1111A-CDD8-40C8-BE14-9519DD83A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E6486-ED4F-4DB7-A92A-3C395AF5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9BE995D5-86B1-4231-BB1F-36EC8B010D3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[Kent </a:t>
                </a:r>
                <a:r>
                  <a:rPr lang="en-US" dirty="0" err="1"/>
                  <a:t>Milfeld</a:t>
                </a:r>
                <a:r>
                  <a:rPr lang="en-US" dirty="0"/>
                  <a:t>, Lars </a:t>
                </a:r>
                <a:r>
                  <a:rPr lang="en-US" dirty="0" err="1"/>
                  <a:t>Koesterke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9BE995D5-86B1-4231-BB1F-36EC8B010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19084C5C-61E1-4096-B770-9D033E07991A}"/>
              </a:ext>
            </a:extLst>
          </p:cNvPr>
          <p:cNvSpPr/>
          <p:nvPr/>
        </p:nvSpPr>
        <p:spPr>
          <a:xfrm>
            <a:off x="7570921" y="3051854"/>
            <a:ext cx="433953" cy="1500774"/>
          </a:xfrm>
          <a:prstGeom prst="rightBrace">
            <a:avLst>
              <a:gd name="adj1" fmla="val 35119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B6305-6F04-4EBB-9B4D-0433A100A99C}"/>
              </a:ext>
            </a:extLst>
          </p:cNvPr>
          <p:cNvSpPr/>
          <p:nvPr/>
        </p:nvSpPr>
        <p:spPr>
          <a:xfrm>
            <a:off x="8206353" y="3592414"/>
            <a:ext cx="219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of [Linux] CPU ids</a:t>
            </a:r>
          </a:p>
        </p:txBody>
      </p:sp>
    </p:spTree>
    <p:extLst>
      <p:ext uri="{BB962C8B-B14F-4D97-AF65-F5344CB8AC3E}">
        <p14:creationId xmlns:p14="http://schemas.microsoft.com/office/powerpoint/2010/main" val="2232045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B9B6-1595-4185-947B-2CAEF734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sz="2400" dirty="0"/>
              <a:t>[Assume 2 sockets &amp; 4 cores per socket &amp; </a:t>
            </a:r>
            <a:r>
              <a:rPr lang="en-US" sz="2400" b="1" dirty="0">
                <a:solidFill>
                  <a:srgbClr val="FFC000"/>
                </a:solidFill>
              </a:rPr>
              <a:t>no</a:t>
            </a:r>
            <a:r>
              <a:rPr lang="en-US" sz="2400" dirty="0"/>
              <a:t> hyper-threading enabled]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2D79-0701-40E3-A185-583FE2D8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[Kent </a:t>
                </a:r>
                <a:r>
                  <a:rPr lang="en-US" dirty="0" err="1"/>
                  <a:t>Milfeld</a:t>
                </a:r>
                <a:r>
                  <a:rPr lang="en-US" dirty="0"/>
                  <a:t>, Lars </a:t>
                </a:r>
                <a:r>
                  <a:rPr lang="en-US" dirty="0" err="1"/>
                  <a:t>Koesterke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8">
            <a:extLst>
              <a:ext uri="{FF2B5EF4-FFF2-40B4-BE49-F238E27FC236}">
                <a16:creationId xmlns:a16="http://schemas.microsoft.com/office/drawing/2014/main" id="{DB3DDA4D-C77E-4B2C-A006-FEA8D0328957}"/>
              </a:ext>
            </a:extLst>
          </p:cNvPr>
          <p:cNvSpPr txBox="1"/>
          <p:nvPr/>
        </p:nvSpPr>
        <p:spPr>
          <a:xfrm>
            <a:off x="3001456" y="5147478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DE9734F-C388-4F4B-90B2-C63E6E6E8FE2}"/>
              </a:ext>
            </a:extLst>
          </p:cNvPr>
          <p:cNvSpPr txBox="1"/>
          <p:nvPr/>
        </p:nvSpPr>
        <p:spPr>
          <a:xfrm>
            <a:off x="3366618" y="5147478"/>
            <a:ext cx="42799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5	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D52157A-363D-424F-A7DF-7DF586E80DAD}"/>
              </a:ext>
            </a:extLst>
          </p:cNvPr>
          <p:cNvSpPr txBox="1"/>
          <p:nvPr/>
        </p:nvSpPr>
        <p:spPr>
          <a:xfrm>
            <a:off x="4067118" y="5147478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E40CB1B-2410-4C98-8966-9824A2FC27DA}"/>
              </a:ext>
            </a:extLst>
          </p:cNvPr>
          <p:cNvSpPr txBox="1"/>
          <p:nvPr/>
        </p:nvSpPr>
        <p:spPr>
          <a:xfrm>
            <a:off x="1441602" y="5147478"/>
            <a:ext cx="3975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750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0	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0188132-B683-4E8D-8FAA-A36B58B93C2D}"/>
              </a:ext>
            </a:extLst>
          </p:cNvPr>
          <p:cNvSpPr txBox="1"/>
          <p:nvPr/>
        </p:nvSpPr>
        <p:spPr>
          <a:xfrm>
            <a:off x="2111486" y="5147478"/>
            <a:ext cx="42735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345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2	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43D557A-5A45-47CA-988B-12F5D75C165B}"/>
              </a:ext>
            </a:extLst>
          </p:cNvPr>
          <p:cNvSpPr/>
          <p:nvPr/>
        </p:nvSpPr>
        <p:spPr>
          <a:xfrm>
            <a:off x="1296998" y="4862471"/>
            <a:ext cx="326634" cy="26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3F8BE621-08FC-4C56-BE73-072AB02A45EB}"/>
              </a:ext>
            </a:extLst>
          </p:cNvPr>
          <p:cNvSpPr/>
          <p:nvPr/>
        </p:nvSpPr>
        <p:spPr>
          <a:xfrm>
            <a:off x="1642478" y="4862471"/>
            <a:ext cx="326635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0715E536-961C-4A3B-8258-7B7A054E44A4}"/>
              </a:ext>
            </a:extLst>
          </p:cNvPr>
          <p:cNvSpPr/>
          <p:nvPr/>
        </p:nvSpPr>
        <p:spPr>
          <a:xfrm>
            <a:off x="2333438" y="4862471"/>
            <a:ext cx="326635" cy="26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9F60E76C-21C7-4674-BC5D-871AE4E40302}"/>
              </a:ext>
            </a:extLst>
          </p:cNvPr>
          <p:cNvSpPr/>
          <p:nvPr/>
        </p:nvSpPr>
        <p:spPr>
          <a:xfrm>
            <a:off x="1256869" y="482166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30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5237F2CF-3DC0-4587-B007-F94C12B02776}"/>
              </a:ext>
            </a:extLst>
          </p:cNvPr>
          <p:cNvSpPr/>
          <p:nvPr/>
        </p:nvSpPr>
        <p:spPr>
          <a:xfrm>
            <a:off x="1370020" y="4878958"/>
            <a:ext cx="218279" cy="2182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6D17450-DDE4-4CB6-A242-544898EA9306}"/>
              </a:ext>
            </a:extLst>
          </p:cNvPr>
          <p:cNvSpPr/>
          <p:nvPr/>
        </p:nvSpPr>
        <p:spPr>
          <a:xfrm>
            <a:off x="1696654" y="4878958"/>
            <a:ext cx="218279" cy="218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59DB7CE5-CB92-4C1A-8F6B-3142E9E4ADCB}"/>
              </a:ext>
            </a:extLst>
          </p:cNvPr>
          <p:cNvSpPr/>
          <p:nvPr/>
        </p:nvSpPr>
        <p:spPr>
          <a:xfrm>
            <a:off x="2387613" y="4872676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DE300573-1FA3-4932-8908-4E6D33D2E98B}"/>
              </a:ext>
            </a:extLst>
          </p:cNvPr>
          <p:cNvSpPr/>
          <p:nvPr/>
        </p:nvSpPr>
        <p:spPr>
          <a:xfrm>
            <a:off x="1989530" y="4864037"/>
            <a:ext cx="326635" cy="263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74B614C-49A2-4A40-A92B-58A2165AAE53}"/>
              </a:ext>
            </a:extLst>
          </p:cNvPr>
          <p:cNvSpPr/>
          <p:nvPr/>
        </p:nvSpPr>
        <p:spPr>
          <a:xfrm>
            <a:off x="2043704" y="4874242"/>
            <a:ext cx="218279" cy="218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9EFC5029-696D-4AD0-A4CC-8F54B2AADB1D}"/>
              </a:ext>
            </a:extLst>
          </p:cNvPr>
          <p:cNvGraphicFramePr>
            <a:graphicFrameLocks noGrp="1"/>
          </p:cNvGraphicFramePr>
          <p:nvPr/>
        </p:nvGraphicFramePr>
        <p:xfrm>
          <a:off x="1294643" y="4860116"/>
          <a:ext cx="1362710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3">
            <a:extLst>
              <a:ext uri="{FF2B5EF4-FFF2-40B4-BE49-F238E27FC236}">
                <a16:creationId xmlns:a16="http://schemas.microsoft.com/office/drawing/2014/main" id="{DD9F2659-7AFE-4EFA-90EE-D34C656453CE}"/>
              </a:ext>
            </a:extLst>
          </p:cNvPr>
          <p:cNvSpPr/>
          <p:nvPr/>
        </p:nvSpPr>
        <p:spPr>
          <a:xfrm>
            <a:off x="2892496" y="4862471"/>
            <a:ext cx="326635" cy="26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B87D5BEF-4B29-4FE5-817F-474E63C9C4A1}"/>
              </a:ext>
            </a:extLst>
          </p:cNvPr>
          <p:cNvSpPr/>
          <p:nvPr/>
        </p:nvSpPr>
        <p:spPr>
          <a:xfrm>
            <a:off x="3237977" y="4862471"/>
            <a:ext cx="326635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32736D65-FE9E-4EB6-AB47-EECE885099C7}"/>
              </a:ext>
            </a:extLst>
          </p:cNvPr>
          <p:cNvSpPr/>
          <p:nvPr/>
        </p:nvSpPr>
        <p:spPr>
          <a:xfrm>
            <a:off x="3928937" y="4862471"/>
            <a:ext cx="326635" cy="2637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029ABB4B-CC31-42CC-B040-BDEE36B14566}"/>
              </a:ext>
            </a:extLst>
          </p:cNvPr>
          <p:cNvSpPr/>
          <p:nvPr/>
        </p:nvSpPr>
        <p:spPr>
          <a:xfrm>
            <a:off x="2850913" y="482166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85B65E39-CEE7-4C97-8312-9D2B5FB7E1E9}"/>
              </a:ext>
            </a:extLst>
          </p:cNvPr>
          <p:cNvSpPr/>
          <p:nvPr/>
        </p:nvSpPr>
        <p:spPr>
          <a:xfrm>
            <a:off x="3584231" y="4864037"/>
            <a:ext cx="326635" cy="263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28">
            <a:extLst>
              <a:ext uri="{FF2B5EF4-FFF2-40B4-BE49-F238E27FC236}">
                <a16:creationId xmlns:a16="http://schemas.microsoft.com/office/drawing/2014/main" id="{414AF1BA-0D25-4CE3-BFD5-0FE5594391CA}"/>
              </a:ext>
            </a:extLst>
          </p:cNvPr>
          <p:cNvGraphicFramePr>
            <a:graphicFrameLocks noGrp="1"/>
          </p:cNvGraphicFramePr>
          <p:nvPr/>
        </p:nvGraphicFramePr>
        <p:xfrm>
          <a:off x="2890140" y="4860116"/>
          <a:ext cx="136143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29">
            <a:extLst>
              <a:ext uri="{FF2B5EF4-FFF2-40B4-BE49-F238E27FC236}">
                <a16:creationId xmlns:a16="http://schemas.microsoft.com/office/drawing/2014/main" id="{389F6CD4-E9FE-4063-BBEB-C4252ADFFDF7}"/>
              </a:ext>
            </a:extLst>
          </p:cNvPr>
          <p:cNvSpPr txBox="1"/>
          <p:nvPr/>
        </p:nvSpPr>
        <p:spPr>
          <a:xfrm>
            <a:off x="8181900" y="5134915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E5E60962-C550-40F9-A4D3-12121CB04663}"/>
              </a:ext>
            </a:extLst>
          </p:cNvPr>
          <p:cNvSpPr txBox="1"/>
          <p:nvPr/>
        </p:nvSpPr>
        <p:spPr>
          <a:xfrm>
            <a:off x="8547062" y="5134915"/>
            <a:ext cx="42799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5	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467D66B7-EFB8-4198-BFC9-7F51D8EC2990}"/>
              </a:ext>
            </a:extLst>
          </p:cNvPr>
          <p:cNvSpPr txBox="1"/>
          <p:nvPr/>
        </p:nvSpPr>
        <p:spPr>
          <a:xfrm>
            <a:off x="9247562" y="5134915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4932DCD9-5096-46E1-A6D3-402254A17718}"/>
              </a:ext>
            </a:extLst>
          </p:cNvPr>
          <p:cNvSpPr txBox="1"/>
          <p:nvPr/>
        </p:nvSpPr>
        <p:spPr>
          <a:xfrm>
            <a:off x="6622045" y="5134915"/>
            <a:ext cx="3975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750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0	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5B5964D8-0464-450E-8A1A-C400B157AE34}"/>
              </a:ext>
            </a:extLst>
          </p:cNvPr>
          <p:cNvSpPr txBox="1"/>
          <p:nvPr/>
        </p:nvSpPr>
        <p:spPr>
          <a:xfrm>
            <a:off x="7291929" y="5134915"/>
            <a:ext cx="42735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345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2	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F263E38A-0406-4061-B2C0-ACE652226930}"/>
              </a:ext>
            </a:extLst>
          </p:cNvPr>
          <p:cNvSpPr/>
          <p:nvPr/>
        </p:nvSpPr>
        <p:spPr>
          <a:xfrm>
            <a:off x="6477442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F1BC507F-F941-4611-9BDF-8E9D1BC8B05C}"/>
              </a:ext>
            </a:extLst>
          </p:cNvPr>
          <p:cNvSpPr/>
          <p:nvPr/>
        </p:nvSpPr>
        <p:spPr>
          <a:xfrm>
            <a:off x="6822922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C381466C-D1F9-4AE3-BD23-6B92ABCC12DB}"/>
              </a:ext>
            </a:extLst>
          </p:cNvPr>
          <p:cNvSpPr/>
          <p:nvPr/>
        </p:nvSpPr>
        <p:spPr>
          <a:xfrm>
            <a:off x="7513882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DF4F00C8-8948-4279-BDCB-C4C49B71215F}"/>
              </a:ext>
            </a:extLst>
          </p:cNvPr>
          <p:cNvSpPr/>
          <p:nvPr/>
        </p:nvSpPr>
        <p:spPr>
          <a:xfrm>
            <a:off x="8072941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5FC0F93A-0DE5-45B5-AB55-B582114A853D}"/>
              </a:ext>
            </a:extLst>
          </p:cNvPr>
          <p:cNvSpPr/>
          <p:nvPr/>
        </p:nvSpPr>
        <p:spPr>
          <a:xfrm>
            <a:off x="8418421" y="4849908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11A7343C-8CF3-4554-B6D6-7D3497A2579F}"/>
              </a:ext>
            </a:extLst>
          </p:cNvPr>
          <p:cNvSpPr/>
          <p:nvPr/>
        </p:nvSpPr>
        <p:spPr>
          <a:xfrm>
            <a:off x="9109380" y="4849908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FBDC4E42-9BB7-4434-87D7-F56F427C42C7}"/>
              </a:ext>
            </a:extLst>
          </p:cNvPr>
          <p:cNvSpPr/>
          <p:nvPr/>
        </p:nvSpPr>
        <p:spPr>
          <a:xfrm>
            <a:off x="6437313" y="4809097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7772EDA6-A289-46D6-B7E1-50E7EE328ADB}"/>
              </a:ext>
            </a:extLst>
          </p:cNvPr>
          <p:cNvSpPr/>
          <p:nvPr/>
        </p:nvSpPr>
        <p:spPr>
          <a:xfrm>
            <a:off x="8031357" y="4809097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A6A4F44D-E998-45C0-82DA-0D8C1E75AEDD}"/>
              </a:ext>
            </a:extLst>
          </p:cNvPr>
          <p:cNvSpPr/>
          <p:nvPr/>
        </p:nvSpPr>
        <p:spPr>
          <a:xfrm>
            <a:off x="6550463" y="4866393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BD81CEB3-09E1-4312-B085-4E2409D04790}"/>
              </a:ext>
            </a:extLst>
          </p:cNvPr>
          <p:cNvSpPr/>
          <p:nvPr/>
        </p:nvSpPr>
        <p:spPr>
          <a:xfrm>
            <a:off x="8133394" y="4866393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8FC63663-71D6-41E6-8A8A-82C1E19C2B08}"/>
              </a:ext>
            </a:extLst>
          </p:cNvPr>
          <p:cNvSpPr/>
          <p:nvPr/>
        </p:nvSpPr>
        <p:spPr>
          <a:xfrm>
            <a:off x="7169974" y="4851474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1FB9FA5C-6D06-4D03-9CE5-F7AB482C0858}"/>
              </a:ext>
            </a:extLst>
          </p:cNvPr>
          <p:cNvSpPr/>
          <p:nvPr/>
        </p:nvSpPr>
        <p:spPr>
          <a:xfrm>
            <a:off x="7224148" y="4861679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6">
            <a:extLst>
              <a:ext uri="{FF2B5EF4-FFF2-40B4-BE49-F238E27FC236}">
                <a16:creationId xmlns:a16="http://schemas.microsoft.com/office/drawing/2014/main" id="{B80A71E2-2443-4E67-AAC2-3ED17D313789}"/>
              </a:ext>
            </a:extLst>
          </p:cNvPr>
          <p:cNvGraphicFramePr>
            <a:graphicFrameLocks noGrp="1"/>
          </p:cNvGraphicFramePr>
          <p:nvPr/>
        </p:nvGraphicFramePr>
        <p:xfrm>
          <a:off x="6475086" y="4847553"/>
          <a:ext cx="1362710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47">
            <a:extLst>
              <a:ext uri="{FF2B5EF4-FFF2-40B4-BE49-F238E27FC236}">
                <a16:creationId xmlns:a16="http://schemas.microsoft.com/office/drawing/2014/main" id="{56042B03-1604-47BE-A8D6-D7148967C699}"/>
              </a:ext>
            </a:extLst>
          </p:cNvPr>
          <p:cNvSpPr/>
          <p:nvPr/>
        </p:nvSpPr>
        <p:spPr>
          <a:xfrm>
            <a:off x="8764675" y="4851474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28FA73D6-EC72-47CA-91DF-71B12725D536}"/>
              </a:ext>
            </a:extLst>
          </p:cNvPr>
          <p:cNvSpPr/>
          <p:nvPr/>
        </p:nvSpPr>
        <p:spPr>
          <a:xfrm>
            <a:off x="8818849" y="4861679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49">
            <a:extLst>
              <a:ext uri="{FF2B5EF4-FFF2-40B4-BE49-F238E27FC236}">
                <a16:creationId xmlns:a16="http://schemas.microsoft.com/office/drawing/2014/main" id="{23C209D0-9520-4D4C-9843-5F78ED06D52A}"/>
              </a:ext>
            </a:extLst>
          </p:cNvPr>
          <p:cNvGraphicFramePr>
            <a:graphicFrameLocks noGrp="1"/>
          </p:cNvGraphicFramePr>
          <p:nvPr/>
        </p:nvGraphicFramePr>
        <p:xfrm>
          <a:off x="8070584" y="4847553"/>
          <a:ext cx="136143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bject 51">
            <a:extLst>
              <a:ext uri="{FF2B5EF4-FFF2-40B4-BE49-F238E27FC236}">
                <a16:creationId xmlns:a16="http://schemas.microsoft.com/office/drawing/2014/main" id="{E79458EF-913A-4925-8760-7C320FD07DB0}"/>
              </a:ext>
            </a:extLst>
          </p:cNvPr>
          <p:cNvSpPr txBox="1"/>
          <p:nvPr/>
        </p:nvSpPr>
        <p:spPr>
          <a:xfrm>
            <a:off x="2044669" y="5634249"/>
            <a:ext cx="13938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libri"/>
                <a:cs typeface="Calibri"/>
              </a:rPr>
              <a:t>COMPACT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PACKING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5CBD6FA3-63AC-4957-8520-47342AF5BF52}"/>
              </a:ext>
            </a:extLst>
          </p:cNvPr>
          <p:cNvSpPr txBox="1"/>
          <p:nvPr/>
        </p:nvSpPr>
        <p:spPr>
          <a:xfrm>
            <a:off x="7268261" y="5634249"/>
            <a:ext cx="12941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libri"/>
                <a:cs typeface="Calibri"/>
              </a:rPr>
              <a:t>SCATTER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PACKING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BFFE15ED-DD99-4304-844B-383429A4AD19}"/>
              </a:ext>
            </a:extLst>
          </p:cNvPr>
          <p:cNvSpPr txBox="1"/>
          <p:nvPr/>
        </p:nvSpPr>
        <p:spPr>
          <a:xfrm>
            <a:off x="9846410" y="4763330"/>
            <a:ext cx="1214754" cy="52450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300" spc="15" dirty="0">
                <a:latin typeface="Wingdings"/>
                <a:cs typeface="Wingdings"/>
              </a:rPr>
              <a:t></a:t>
            </a:r>
            <a:r>
              <a:rPr sz="1300" spc="15" dirty="0">
                <a:latin typeface="Calibri"/>
                <a:cs typeface="Calibri"/>
              </a:rPr>
              <a:t>thread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id</a:t>
            </a:r>
            <a:r>
              <a:rPr lang="en-US" sz="1300" spc="10" dirty="0">
                <a:latin typeface="Calibri"/>
                <a:cs typeface="Calibri"/>
              </a:rPr>
              <a:t> (</a:t>
            </a:r>
            <a:r>
              <a:rPr lang="en-US" sz="1300" spc="10" dirty="0" err="1">
                <a:latin typeface="Calibri"/>
                <a:cs typeface="Calibri"/>
              </a:rPr>
              <a:t>tid</a:t>
            </a:r>
            <a:r>
              <a:rPr lang="en-US" sz="1300" spc="10" dirty="0">
                <a:latin typeface="Calibri"/>
                <a:cs typeface="Calibri"/>
              </a:rPr>
              <a:t>)</a:t>
            </a:r>
            <a:endParaRPr sz="1300" dirty="0">
              <a:latin typeface="Calibri"/>
              <a:cs typeface="Calibri"/>
            </a:endParaRPr>
          </a:p>
          <a:p>
            <a:pPr marL="26034" algn="ctr">
              <a:lnSpc>
                <a:spcPct val="100000"/>
              </a:lnSpc>
              <a:spcBef>
                <a:spcPts val="505"/>
              </a:spcBef>
            </a:pPr>
            <a:r>
              <a:rPr sz="1150" spc="20" dirty="0">
                <a:solidFill>
                  <a:srgbClr val="3366FF"/>
                </a:solidFill>
                <a:latin typeface="Wingdings"/>
                <a:cs typeface="Wingdings"/>
              </a:rPr>
              <a:t></a:t>
            </a:r>
            <a:r>
              <a:rPr sz="1150" spc="20" dirty="0">
                <a:solidFill>
                  <a:srgbClr val="3366FF"/>
                </a:solidFill>
                <a:latin typeface="Calibri"/>
                <a:cs typeface="Calibri"/>
              </a:rPr>
              <a:t>cpu</a:t>
            </a:r>
            <a:r>
              <a:rPr sz="1150" spc="-1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3366FF"/>
                </a:solidFill>
                <a:latin typeface="Calibri"/>
                <a:cs typeface="Calibri"/>
              </a:rPr>
              <a:t>id</a:t>
            </a:r>
            <a:endParaRPr sz="1150" dirty="0">
              <a:latin typeface="Calibri"/>
              <a:cs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F3F9FF-CCD9-4898-9681-7A02E8A55DE4}"/>
              </a:ext>
            </a:extLst>
          </p:cNvPr>
          <p:cNvGrpSpPr/>
          <p:nvPr/>
        </p:nvGrpSpPr>
        <p:grpSpPr>
          <a:xfrm>
            <a:off x="10509182" y="950898"/>
            <a:ext cx="960119" cy="393065"/>
            <a:chOff x="8349928" y="5406135"/>
            <a:chExt cx="960119" cy="393065"/>
          </a:xfrm>
        </p:grpSpPr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B60880D2-09B0-4122-A234-9CB7CC53922B}"/>
                </a:ext>
              </a:extLst>
            </p:cNvPr>
            <p:cNvSpPr/>
            <p:nvPr/>
          </p:nvSpPr>
          <p:spPr>
            <a:xfrm>
              <a:off x="8349928" y="5406135"/>
              <a:ext cx="960119" cy="393065"/>
            </a:xfrm>
            <a:custGeom>
              <a:avLst/>
              <a:gdLst/>
              <a:ahLst/>
              <a:cxnLst/>
              <a:rect l="l" t="t" r="r" b="b"/>
              <a:pathLst>
                <a:path w="960120" h="393064">
                  <a:moveTo>
                    <a:pt x="0" y="0"/>
                  </a:moveTo>
                  <a:lnTo>
                    <a:pt x="959625" y="0"/>
                  </a:lnTo>
                  <a:lnTo>
                    <a:pt x="959625" y="392545"/>
                  </a:lnTo>
                  <a:lnTo>
                    <a:pt x="0" y="39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8229F19A-83B9-4207-A5B1-8C289DBBBAE8}"/>
                </a:ext>
              </a:extLst>
            </p:cNvPr>
            <p:cNvSpPr txBox="1"/>
            <p:nvPr/>
          </p:nvSpPr>
          <p:spPr>
            <a:xfrm>
              <a:off x="8349928" y="5406135"/>
              <a:ext cx="960119" cy="393065"/>
            </a:xfrm>
            <a:prstGeom prst="rect">
              <a:avLst/>
            </a:prstGeom>
            <a:ln w="4710">
              <a:solidFill>
                <a:srgbClr val="6CACDD"/>
              </a:solidFill>
            </a:ln>
          </p:spPr>
          <p:txBody>
            <a:bodyPr vert="horz" wrap="square" lIns="0" tIns="93980" rIns="0" bIns="0" rtlCol="0">
              <a:spAutoFit/>
            </a:bodyPr>
            <a:lstStyle/>
            <a:p>
              <a:pPr marL="530860">
                <a:lnSpc>
                  <a:spcPct val="100000"/>
                </a:lnSpc>
                <a:spcBef>
                  <a:spcPts val="740"/>
                </a:spcBef>
              </a:pPr>
              <a:r>
                <a:rPr sz="1150" spc="15" dirty="0">
                  <a:solidFill>
                    <a:srgbClr val="000090"/>
                  </a:solidFill>
                  <a:latin typeface="Calibri"/>
                  <a:cs typeface="Calibri"/>
                </a:rPr>
                <a:t>core</a:t>
              </a:r>
              <a:endParaRPr sz="1150">
                <a:latin typeface="Calibri"/>
                <a:cs typeface="Calibri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29BC7DBF-E05D-465E-B85B-A400C42DBC8E}"/>
                </a:ext>
              </a:extLst>
            </p:cNvPr>
            <p:cNvSpPr/>
            <p:nvPr/>
          </p:nvSpPr>
          <p:spPr>
            <a:xfrm>
              <a:off x="8407262" y="5465802"/>
              <a:ext cx="326635" cy="2637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4B2C61DC-63FC-4674-B32A-241DCF565A36}"/>
                </a:ext>
              </a:extLst>
            </p:cNvPr>
            <p:cNvSpPr/>
            <p:nvPr/>
          </p:nvSpPr>
          <p:spPr>
            <a:xfrm>
              <a:off x="8407261" y="5465801"/>
              <a:ext cx="327025" cy="264160"/>
            </a:xfrm>
            <a:custGeom>
              <a:avLst/>
              <a:gdLst/>
              <a:ahLst/>
              <a:cxnLst/>
              <a:rect l="l" t="t" r="r" b="b"/>
              <a:pathLst>
                <a:path w="327025" h="264160">
                  <a:moveTo>
                    <a:pt x="0" y="0"/>
                  </a:moveTo>
                  <a:lnTo>
                    <a:pt x="326635" y="0"/>
                  </a:lnTo>
                  <a:lnTo>
                    <a:pt x="326635" y="263790"/>
                  </a:lnTo>
                  <a:lnTo>
                    <a:pt x="0" y="263790"/>
                  </a:lnTo>
                  <a:lnTo>
                    <a:pt x="0" y="0"/>
                  </a:lnTo>
                  <a:close/>
                </a:path>
              </a:pathLst>
            </a:custGeom>
            <a:ln w="4710">
              <a:solidFill>
                <a:srgbClr val="6CA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1">
            <a:extLst>
              <a:ext uri="{FF2B5EF4-FFF2-40B4-BE49-F238E27FC236}">
                <a16:creationId xmlns:a16="http://schemas.microsoft.com/office/drawing/2014/main" id="{3FF5022B-2907-4F09-BA42-9309EA184499}"/>
              </a:ext>
            </a:extLst>
          </p:cNvPr>
          <p:cNvSpPr/>
          <p:nvPr/>
        </p:nvSpPr>
        <p:spPr>
          <a:xfrm>
            <a:off x="1672199" y="4040631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41476B-C6CA-4418-961C-AA41A8143E3E}"/>
              </a:ext>
            </a:extLst>
          </p:cNvPr>
          <p:cNvSpPr/>
          <p:nvPr/>
        </p:nvSpPr>
        <p:spPr>
          <a:xfrm>
            <a:off x="817153" y="2552239"/>
            <a:ext cx="43405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042979-1020-478D-967D-E40EBBD2E3A3}"/>
              </a:ext>
            </a:extLst>
          </p:cNvPr>
          <p:cNvSpPr/>
          <p:nvPr/>
        </p:nvSpPr>
        <p:spPr>
          <a:xfrm>
            <a:off x="817153" y="1620426"/>
            <a:ext cx="43405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OMP_PROC_BIND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71" name="object 61">
            <a:extLst>
              <a:ext uri="{FF2B5EF4-FFF2-40B4-BE49-F238E27FC236}">
                <a16:creationId xmlns:a16="http://schemas.microsoft.com/office/drawing/2014/main" id="{85734DEC-9FEC-426A-8AF1-5214C4E5A5CA}"/>
              </a:ext>
            </a:extLst>
          </p:cNvPr>
          <p:cNvSpPr/>
          <p:nvPr/>
        </p:nvSpPr>
        <p:spPr>
          <a:xfrm>
            <a:off x="6449276" y="4038904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611AA5-29D9-406F-94ED-96750B873E8B}"/>
              </a:ext>
            </a:extLst>
          </p:cNvPr>
          <p:cNvSpPr/>
          <p:nvPr/>
        </p:nvSpPr>
        <p:spPr>
          <a:xfrm>
            <a:off x="5594230" y="2550512"/>
            <a:ext cx="43405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2C5FBA-88F9-4930-B791-CB48F775BE77}"/>
              </a:ext>
            </a:extLst>
          </p:cNvPr>
          <p:cNvSpPr/>
          <p:nvPr/>
        </p:nvSpPr>
        <p:spPr>
          <a:xfrm>
            <a:off x="5594230" y="1618699"/>
            <a:ext cx="43405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OMP_PROC_BIND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spread</a:t>
            </a:r>
          </a:p>
        </p:txBody>
      </p:sp>
      <p:sp>
        <p:nvSpPr>
          <p:cNvPr id="74" name="object 53">
            <a:extLst>
              <a:ext uri="{FF2B5EF4-FFF2-40B4-BE49-F238E27FC236}">
                <a16:creationId xmlns:a16="http://schemas.microsoft.com/office/drawing/2014/main" id="{8446F2E3-A723-4F09-9C87-78386DBCAAC5}"/>
              </a:ext>
            </a:extLst>
          </p:cNvPr>
          <p:cNvSpPr txBox="1"/>
          <p:nvPr/>
        </p:nvSpPr>
        <p:spPr>
          <a:xfrm>
            <a:off x="10083122" y="1817207"/>
            <a:ext cx="1214754" cy="28341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en-US" sz="1300" spc="15" dirty="0">
                <a:latin typeface="Wingdings"/>
                <a:cs typeface="Wingdings"/>
              </a:rPr>
              <a:t></a:t>
            </a:r>
            <a:r>
              <a:rPr lang="en-US" sz="1300" spc="10" dirty="0">
                <a:latin typeface="Calibri"/>
                <a:cs typeface="Calibri"/>
              </a:rPr>
              <a:t>bash shell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75" name="object 53">
            <a:extLst>
              <a:ext uri="{FF2B5EF4-FFF2-40B4-BE49-F238E27FC236}">
                <a16:creationId xmlns:a16="http://schemas.microsoft.com/office/drawing/2014/main" id="{AF37F37F-6ADB-4837-9A92-3B3EEC06597F}"/>
              </a:ext>
            </a:extLst>
          </p:cNvPr>
          <p:cNvSpPr txBox="1"/>
          <p:nvPr/>
        </p:nvSpPr>
        <p:spPr>
          <a:xfrm>
            <a:off x="10083122" y="3044543"/>
            <a:ext cx="1214754" cy="28341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en-US" sz="1300" spc="15" dirty="0">
                <a:latin typeface="Wingdings"/>
                <a:cs typeface="Wingdings"/>
              </a:rPr>
              <a:t></a:t>
            </a:r>
            <a:r>
              <a:rPr lang="en-US" sz="1300" spc="10" dirty="0">
                <a:latin typeface="Calibri"/>
                <a:cs typeface="Calibri"/>
              </a:rPr>
              <a:t>C code</a:t>
            </a:r>
            <a:endParaRPr sz="1150" dirty="0">
              <a:latin typeface="Calibri"/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50B8F-FD5F-4B9C-B02E-38625F2F54DB}"/>
              </a:ext>
            </a:extLst>
          </p:cNvPr>
          <p:cNvCxnSpPr>
            <a:cxnSpLocks/>
          </p:cNvCxnSpPr>
          <p:nvPr/>
        </p:nvCxnSpPr>
        <p:spPr>
          <a:xfrm flipH="1" flipV="1">
            <a:off x="6572732" y="3371497"/>
            <a:ext cx="4117767" cy="151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5" grpId="0"/>
      <p:bldP spid="56" grpId="0"/>
      <p:bldP spid="71" grpId="0" animBg="1"/>
      <p:bldP spid="72" grpId="0" animBg="1"/>
      <p:bldP spid="73" grpId="0" animBg="1"/>
      <p:bldP spid="74" grpId="0"/>
      <p:bldP spid="7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B9B6-1595-4185-947B-2CAEF734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Example </a:t>
            </a:r>
            <a:r>
              <a:rPr lang="en-US" sz="2400" dirty="0">
                <a:solidFill>
                  <a:prstClr val="white"/>
                </a:solidFill>
              </a:rPr>
              <a:t>[Assume 2 sockets &amp; 4 cores per socket &amp; </a:t>
            </a:r>
            <a:r>
              <a:rPr lang="en-US" sz="2400" b="1" dirty="0">
                <a:solidFill>
                  <a:srgbClr val="FFC000"/>
                </a:solidFill>
              </a:rPr>
              <a:t>no</a:t>
            </a:r>
            <a:r>
              <a:rPr lang="en-US" sz="2400" dirty="0">
                <a:solidFill>
                  <a:prstClr val="white"/>
                </a:solidFill>
              </a:rPr>
              <a:t> hyper-threading enabled]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2D79-0701-40E3-A185-583FE2D8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[Kent </a:t>
                </a:r>
                <a:r>
                  <a:rPr lang="en-US" dirty="0" err="1"/>
                  <a:t>Milfeld</a:t>
                </a:r>
                <a:r>
                  <a:rPr lang="en-US" dirty="0"/>
                  <a:t>, Lars </a:t>
                </a:r>
                <a:r>
                  <a:rPr lang="en-US" dirty="0" err="1"/>
                  <a:t>Koesterke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8">
            <a:extLst>
              <a:ext uri="{FF2B5EF4-FFF2-40B4-BE49-F238E27FC236}">
                <a16:creationId xmlns:a16="http://schemas.microsoft.com/office/drawing/2014/main" id="{DB3DDA4D-C77E-4B2C-A006-FEA8D0328957}"/>
              </a:ext>
            </a:extLst>
          </p:cNvPr>
          <p:cNvSpPr txBox="1"/>
          <p:nvPr/>
        </p:nvSpPr>
        <p:spPr>
          <a:xfrm>
            <a:off x="3357915" y="5147478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DE9734F-C388-4F4B-90B2-C63E6E6E8FE2}"/>
              </a:ext>
            </a:extLst>
          </p:cNvPr>
          <p:cNvSpPr txBox="1"/>
          <p:nvPr/>
        </p:nvSpPr>
        <p:spPr>
          <a:xfrm>
            <a:off x="3723077" y="5147478"/>
            <a:ext cx="42799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5	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D52157A-363D-424F-A7DF-7DF586E80DAD}"/>
              </a:ext>
            </a:extLst>
          </p:cNvPr>
          <p:cNvSpPr txBox="1"/>
          <p:nvPr/>
        </p:nvSpPr>
        <p:spPr>
          <a:xfrm>
            <a:off x="4423577" y="5147478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E40CB1B-2410-4C98-8966-9824A2FC27DA}"/>
              </a:ext>
            </a:extLst>
          </p:cNvPr>
          <p:cNvSpPr txBox="1"/>
          <p:nvPr/>
        </p:nvSpPr>
        <p:spPr>
          <a:xfrm>
            <a:off x="1798061" y="5147478"/>
            <a:ext cx="3975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750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0	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0188132-B683-4E8D-8FAA-A36B58B93C2D}"/>
              </a:ext>
            </a:extLst>
          </p:cNvPr>
          <p:cNvSpPr txBox="1"/>
          <p:nvPr/>
        </p:nvSpPr>
        <p:spPr>
          <a:xfrm>
            <a:off x="2467945" y="5147478"/>
            <a:ext cx="42735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345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2	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43D557A-5A45-47CA-988B-12F5D75C165B}"/>
              </a:ext>
            </a:extLst>
          </p:cNvPr>
          <p:cNvSpPr/>
          <p:nvPr/>
        </p:nvSpPr>
        <p:spPr>
          <a:xfrm>
            <a:off x="1653457" y="4862471"/>
            <a:ext cx="326634" cy="26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3F8BE621-08FC-4C56-BE73-072AB02A45EB}"/>
              </a:ext>
            </a:extLst>
          </p:cNvPr>
          <p:cNvSpPr/>
          <p:nvPr/>
        </p:nvSpPr>
        <p:spPr>
          <a:xfrm>
            <a:off x="1998937" y="4862471"/>
            <a:ext cx="326635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0715E536-961C-4A3B-8258-7B7A054E44A4}"/>
              </a:ext>
            </a:extLst>
          </p:cNvPr>
          <p:cNvSpPr/>
          <p:nvPr/>
        </p:nvSpPr>
        <p:spPr>
          <a:xfrm>
            <a:off x="2689897" y="4862471"/>
            <a:ext cx="326635" cy="26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9F60E76C-21C7-4674-BC5D-871AE4E40302}"/>
              </a:ext>
            </a:extLst>
          </p:cNvPr>
          <p:cNvSpPr/>
          <p:nvPr/>
        </p:nvSpPr>
        <p:spPr>
          <a:xfrm>
            <a:off x="1613328" y="482166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30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5237F2CF-3DC0-4587-B007-F94C12B02776}"/>
              </a:ext>
            </a:extLst>
          </p:cNvPr>
          <p:cNvSpPr/>
          <p:nvPr/>
        </p:nvSpPr>
        <p:spPr>
          <a:xfrm>
            <a:off x="1726479" y="4878958"/>
            <a:ext cx="218279" cy="2182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6D17450-DDE4-4CB6-A242-544898EA9306}"/>
              </a:ext>
            </a:extLst>
          </p:cNvPr>
          <p:cNvSpPr/>
          <p:nvPr/>
        </p:nvSpPr>
        <p:spPr>
          <a:xfrm>
            <a:off x="2053113" y="4878958"/>
            <a:ext cx="218279" cy="218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59DB7CE5-CB92-4C1A-8F6B-3142E9E4ADCB}"/>
              </a:ext>
            </a:extLst>
          </p:cNvPr>
          <p:cNvSpPr/>
          <p:nvPr/>
        </p:nvSpPr>
        <p:spPr>
          <a:xfrm>
            <a:off x="2744072" y="4872676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DE300573-1FA3-4932-8908-4E6D33D2E98B}"/>
              </a:ext>
            </a:extLst>
          </p:cNvPr>
          <p:cNvSpPr/>
          <p:nvPr/>
        </p:nvSpPr>
        <p:spPr>
          <a:xfrm>
            <a:off x="2345989" y="4864037"/>
            <a:ext cx="326635" cy="263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74B614C-49A2-4A40-A92B-58A2165AAE53}"/>
              </a:ext>
            </a:extLst>
          </p:cNvPr>
          <p:cNvSpPr/>
          <p:nvPr/>
        </p:nvSpPr>
        <p:spPr>
          <a:xfrm>
            <a:off x="2400163" y="4874242"/>
            <a:ext cx="218279" cy="218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9EFC5029-696D-4AD0-A4CC-8F54B2AADB1D}"/>
              </a:ext>
            </a:extLst>
          </p:cNvPr>
          <p:cNvGraphicFramePr>
            <a:graphicFrameLocks noGrp="1"/>
          </p:cNvGraphicFramePr>
          <p:nvPr/>
        </p:nvGraphicFramePr>
        <p:xfrm>
          <a:off x="1651102" y="4860116"/>
          <a:ext cx="1362710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3">
            <a:extLst>
              <a:ext uri="{FF2B5EF4-FFF2-40B4-BE49-F238E27FC236}">
                <a16:creationId xmlns:a16="http://schemas.microsoft.com/office/drawing/2014/main" id="{DD9F2659-7AFE-4EFA-90EE-D34C656453CE}"/>
              </a:ext>
            </a:extLst>
          </p:cNvPr>
          <p:cNvSpPr/>
          <p:nvPr/>
        </p:nvSpPr>
        <p:spPr>
          <a:xfrm>
            <a:off x="3248955" y="4862471"/>
            <a:ext cx="326635" cy="26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B87D5BEF-4B29-4FE5-817F-474E63C9C4A1}"/>
              </a:ext>
            </a:extLst>
          </p:cNvPr>
          <p:cNvSpPr/>
          <p:nvPr/>
        </p:nvSpPr>
        <p:spPr>
          <a:xfrm>
            <a:off x="3594436" y="4862471"/>
            <a:ext cx="326635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32736D65-FE9E-4EB6-AB47-EECE885099C7}"/>
              </a:ext>
            </a:extLst>
          </p:cNvPr>
          <p:cNvSpPr/>
          <p:nvPr/>
        </p:nvSpPr>
        <p:spPr>
          <a:xfrm>
            <a:off x="4285396" y="4862471"/>
            <a:ext cx="326635" cy="2637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029ABB4B-CC31-42CC-B040-BDEE36B14566}"/>
              </a:ext>
            </a:extLst>
          </p:cNvPr>
          <p:cNvSpPr/>
          <p:nvPr/>
        </p:nvSpPr>
        <p:spPr>
          <a:xfrm>
            <a:off x="3207372" y="482166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85B65E39-CEE7-4C97-8312-9D2B5FB7E1E9}"/>
              </a:ext>
            </a:extLst>
          </p:cNvPr>
          <p:cNvSpPr/>
          <p:nvPr/>
        </p:nvSpPr>
        <p:spPr>
          <a:xfrm>
            <a:off x="3940690" y="4864037"/>
            <a:ext cx="326635" cy="263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28">
            <a:extLst>
              <a:ext uri="{FF2B5EF4-FFF2-40B4-BE49-F238E27FC236}">
                <a16:creationId xmlns:a16="http://schemas.microsoft.com/office/drawing/2014/main" id="{414AF1BA-0D25-4CE3-BFD5-0FE5594391CA}"/>
              </a:ext>
            </a:extLst>
          </p:cNvPr>
          <p:cNvGraphicFramePr>
            <a:graphicFrameLocks noGrp="1"/>
          </p:cNvGraphicFramePr>
          <p:nvPr/>
        </p:nvGraphicFramePr>
        <p:xfrm>
          <a:off x="3246599" y="4860116"/>
          <a:ext cx="136143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29">
            <a:extLst>
              <a:ext uri="{FF2B5EF4-FFF2-40B4-BE49-F238E27FC236}">
                <a16:creationId xmlns:a16="http://schemas.microsoft.com/office/drawing/2014/main" id="{389F6CD4-E9FE-4063-BBEB-C4252ADFFDF7}"/>
              </a:ext>
            </a:extLst>
          </p:cNvPr>
          <p:cNvSpPr txBox="1"/>
          <p:nvPr/>
        </p:nvSpPr>
        <p:spPr>
          <a:xfrm>
            <a:off x="8538359" y="5134915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E5E60962-C550-40F9-A4D3-12121CB04663}"/>
              </a:ext>
            </a:extLst>
          </p:cNvPr>
          <p:cNvSpPr txBox="1"/>
          <p:nvPr/>
        </p:nvSpPr>
        <p:spPr>
          <a:xfrm>
            <a:off x="8903521" y="5134915"/>
            <a:ext cx="42799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5	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467D66B7-EFB8-4198-BFC9-7F51D8EC2990}"/>
              </a:ext>
            </a:extLst>
          </p:cNvPr>
          <p:cNvSpPr txBox="1"/>
          <p:nvPr/>
        </p:nvSpPr>
        <p:spPr>
          <a:xfrm>
            <a:off x="9604021" y="5134915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4932DCD9-5096-46E1-A6D3-402254A17718}"/>
              </a:ext>
            </a:extLst>
          </p:cNvPr>
          <p:cNvSpPr txBox="1"/>
          <p:nvPr/>
        </p:nvSpPr>
        <p:spPr>
          <a:xfrm>
            <a:off x="6978504" y="5134915"/>
            <a:ext cx="3975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750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0	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5B5964D8-0464-450E-8A1A-C400B157AE34}"/>
              </a:ext>
            </a:extLst>
          </p:cNvPr>
          <p:cNvSpPr txBox="1"/>
          <p:nvPr/>
        </p:nvSpPr>
        <p:spPr>
          <a:xfrm>
            <a:off x="7648388" y="5134915"/>
            <a:ext cx="42735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345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2	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F263E38A-0406-4061-B2C0-ACE652226930}"/>
              </a:ext>
            </a:extLst>
          </p:cNvPr>
          <p:cNvSpPr/>
          <p:nvPr/>
        </p:nvSpPr>
        <p:spPr>
          <a:xfrm>
            <a:off x="6833901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F1BC507F-F941-4611-9BDF-8E9D1BC8B05C}"/>
              </a:ext>
            </a:extLst>
          </p:cNvPr>
          <p:cNvSpPr/>
          <p:nvPr/>
        </p:nvSpPr>
        <p:spPr>
          <a:xfrm>
            <a:off x="7179381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C381466C-D1F9-4AE3-BD23-6B92ABCC12DB}"/>
              </a:ext>
            </a:extLst>
          </p:cNvPr>
          <p:cNvSpPr/>
          <p:nvPr/>
        </p:nvSpPr>
        <p:spPr>
          <a:xfrm>
            <a:off x="7870341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DF4F00C8-8948-4279-BDCB-C4C49B71215F}"/>
              </a:ext>
            </a:extLst>
          </p:cNvPr>
          <p:cNvSpPr/>
          <p:nvPr/>
        </p:nvSpPr>
        <p:spPr>
          <a:xfrm>
            <a:off x="8429400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5FC0F93A-0DE5-45B5-AB55-B582114A853D}"/>
              </a:ext>
            </a:extLst>
          </p:cNvPr>
          <p:cNvSpPr/>
          <p:nvPr/>
        </p:nvSpPr>
        <p:spPr>
          <a:xfrm>
            <a:off x="8774880" y="4849908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11A7343C-8CF3-4554-B6D6-7D3497A2579F}"/>
              </a:ext>
            </a:extLst>
          </p:cNvPr>
          <p:cNvSpPr/>
          <p:nvPr/>
        </p:nvSpPr>
        <p:spPr>
          <a:xfrm>
            <a:off x="9465839" y="4849908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FBDC4E42-9BB7-4434-87D7-F56F427C42C7}"/>
              </a:ext>
            </a:extLst>
          </p:cNvPr>
          <p:cNvSpPr/>
          <p:nvPr/>
        </p:nvSpPr>
        <p:spPr>
          <a:xfrm>
            <a:off x="6793772" y="4809097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7772EDA6-A289-46D6-B7E1-50E7EE328ADB}"/>
              </a:ext>
            </a:extLst>
          </p:cNvPr>
          <p:cNvSpPr/>
          <p:nvPr/>
        </p:nvSpPr>
        <p:spPr>
          <a:xfrm>
            <a:off x="8387816" y="4809097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A6A4F44D-E998-45C0-82DA-0D8C1E75AEDD}"/>
              </a:ext>
            </a:extLst>
          </p:cNvPr>
          <p:cNvSpPr/>
          <p:nvPr/>
        </p:nvSpPr>
        <p:spPr>
          <a:xfrm>
            <a:off x="6906922" y="4866393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BD81CEB3-09E1-4312-B085-4E2409D04790}"/>
              </a:ext>
            </a:extLst>
          </p:cNvPr>
          <p:cNvSpPr/>
          <p:nvPr/>
        </p:nvSpPr>
        <p:spPr>
          <a:xfrm>
            <a:off x="8489853" y="4866393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8FC63663-71D6-41E6-8A8A-82C1E19C2B08}"/>
              </a:ext>
            </a:extLst>
          </p:cNvPr>
          <p:cNvSpPr/>
          <p:nvPr/>
        </p:nvSpPr>
        <p:spPr>
          <a:xfrm>
            <a:off x="7526433" y="4851474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1FB9FA5C-6D06-4D03-9CE5-F7AB482C0858}"/>
              </a:ext>
            </a:extLst>
          </p:cNvPr>
          <p:cNvSpPr/>
          <p:nvPr/>
        </p:nvSpPr>
        <p:spPr>
          <a:xfrm>
            <a:off x="7580607" y="4861679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6">
            <a:extLst>
              <a:ext uri="{FF2B5EF4-FFF2-40B4-BE49-F238E27FC236}">
                <a16:creationId xmlns:a16="http://schemas.microsoft.com/office/drawing/2014/main" id="{B80A71E2-2443-4E67-AAC2-3ED17D313789}"/>
              </a:ext>
            </a:extLst>
          </p:cNvPr>
          <p:cNvGraphicFramePr>
            <a:graphicFrameLocks noGrp="1"/>
          </p:cNvGraphicFramePr>
          <p:nvPr/>
        </p:nvGraphicFramePr>
        <p:xfrm>
          <a:off x="6831545" y="4847553"/>
          <a:ext cx="1362710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47">
            <a:extLst>
              <a:ext uri="{FF2B5EF4-FFF2-40B4-BE49-F238E27FC236}">
                <a16:creationId xmlns:a16="http://schemas.microsoft.com/office/drawing/2014/main" id="{56042B03-1604-47BE-A8D6-D7148967C699}"/>
              </a:ext>
            </a:extLst>
          </p:cNvPr>
          <p:cNvSpPr/>
          <p:nvPr/>
        </p:nvSpPr>
        <p:spPr>
          <a:xfrm>
            <a:off x="9121134" y="4851474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28FA73D6-EC72-47CA-91DF-71B12725D536}"/>
              </a:ext>
            </a:extLst>
          </p:cNvPr>
          <p:cNvSpPr/>
          <p:nvPr/>
        </p:nvSpPr>
        <p:spPr>
          <a:xfrm>
            <a:off x="9175308" y="4861679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49">
            <a:extLst>
              <a:ext uri="{FF2B5EF4-FFF2-40B4-BE49-F238E27FC236}">
                <a16:creationId xmlns:a16="http://schemas.microsoft.com/office/drawing/2014/main" id="{23C209D0-9520-4D4C-9843-5F78ED06D52A}"/>
              </a:ext>
            </a:extLst>
          </p:cNvPr>
          <p:cNvGraphicFramePr>
            <a:graphicFrameLocks noGrp="1"/>
          </p:cNvGraphicFramePr>
          <p:nvPr/>
        </p:nvGraphicFramePr>
        <p:xfrm>
          <a:off x="8427043" y="4847553"/>
          <a:ext cx="136143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bject 51">
            <a:extLst>
              <a:ext uri="{FF2B5EF4-FFF2-40B4-BE49-F238E27FC236}">
                <a16:creationId xmlns:a16="http://schemas.microsoft.com/office/drawing/2014/main" id="{E79458EF-913A-4925-8760-7C320FD07DB0}"/>
              </a:ext>
            </a:extLst>
          </p:cNvPr>
          <p:cNvSpPr txBox="1"/>
          <p:nvPr/>
        </p:nvSpPr>
        <p:spPr>
          <a:xfrm>
            <a:off x="2401128" y="5634249"/>
            <a:ext cx="13938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libri"/>
                <a:cs typeface="Calibri"/>
              </a:rPr>
              <a:t>COMPACT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PACKING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5CBD6FA3-63AC-4957-8520-47342AF5BF52}"/>
              </a:ext>
            </a:extLst>
          </p:cNvPr>
          <p:cNvSpPr txBox="1"/>
          <p:nvPr/>
        </p:nvSpPr>
        <p:spPr>
          <a:xfrm>
            <a:off x="7624720" y="5634249"/>
            <a:ext cx="12941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libri"/>
                <a:cs typeface="Calibri"/>
              </a:rPr>
              <a:t>SCATTER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PACKING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BFFE15ED-DD99-4304-844B-383429A4AD19}"/>
              </a:ext>
            </a:extLst>
          </p:cNvPr>
          <p:cNvSpPr txBox="1"/>
          <p:nvPr/>
        </p:nvSpPr>
        <p:spPr>
          <a:xfrm>
            <a:off x="10202869" y="4763330"/>
            <a:ext cx="1214754" cy="52450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300" spc="15" dirty="0">
                <a:latin typeface="Wingdings"/>
                <a:cs typeface="Wingdings"/>
              </a:rPr>
              <a:t></a:t>
            </a:r>
            <a:r>
              <a:rPr sz="1300" spc="15" dirty="0">
                <a:latin typeface="Calibri"/>
                <a:cs typeface="Calibri"/>
              </a:rPr>
              <a:t>thread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id</a:t>
            </a:r>
            <a:r>
              <a:rPr lang="en-US" sz="1300" spc="10" dirty="0">
                <a:latin typeface="Calibri"/>
                <a:cs typeface="Calibri"/>
              </a:rPr>
              <a:t> (</a:t>
            </a:r>
            <a:r>
              <a:rPr lang="en-US" sz="1300" spc="10" dirty="0" err="1">
                <a:latin typeface="Calibri"/>
                <a:cs typeface="Calibri"/>
              </a:rPr>
              <a:t>tid</a:t>
            </a:r>
            <a:r>
              <a:rPr lang="en-US" sz="1300" spc="10" dirty="0">
                <a:latin typeface="Calibri"/>
                <a:cs typeface="Calibri"/>
              </a:rPr>
              <a:t>)</a:t>
            </a:r>
            <a:endParaRPr sz="1300" dirty="0">
              <a:latin typeface="Calibri"/>
              <a:cs typeface="Calibri"/>
            </a:endParaRPr>
          </a:p>
          <a:p>
            <a:pPr marL="26034" algn="ctr">
              <a:lnSpc>
                <a:spcPct val="100000"/>
              </a:lnSpc>
              <a:spcBef>
                <a:spcPts val="505"/>
              </a:spcBef>
            </a:pPr>
            <a:r>
              <a:rPr sz="1150" spc="20" dirty="0">
                <a:solidFill>
                  <a:srgbClr val="3366FF"/>
                </a:solidFill>
                <a:latin typeface="Wingdings"/>
                <a:cs typeface="Wingdings"/>
              </a:rPr>
              <a:t></a:t>
            </a:r>
            <a:r>
              <a:rPr sz="1150" spc="20" dirty="0">
                <a:solidFill>
                  <a:srgbClr val="3366FF"/>
                </a:solidFill>
                <a:latin typeface="Calibri"/>
                <a:cs typeface="Calibri"/>
              </a:rPr>
              <a:t>cpu</a:t>
            </a:r>
            <a:r>
              <a:rPr sz="1150" spc="-1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3366FF"/>
                </a:solidFill>
                <a:latin typeface="Calibri"/>
                <a:cs typeface="Calibri"/>
              </a:rPr>
              <a:t>id</a:t>
            </a:r>
            <a:endParaRPr sz="1150" dirty="0">
              <a:latin typeface="Calibri"/>
              <a:cs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F3F9FF-CCD9-4898-9681-7A02E8A55DE4}"/>
              </a:ext>
            </a:extLst>
          </p:cNvPr>
          <p:cNvGrpSpPr/>
          <p:nvPr/>
        </p:nvGrpSpPr>
        <p:grpSpPr>
          <a:xfrm>
            <a:off x="10509182" y="950898"/>
            <a:ext cx="960119" cy="393065"/>
            <a:chOff x="8349928" y="5406135"/>
            <a:chExt cx="960119" cy="393065"/>
          </a:xfrm>
        </p:grpSpPr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B60880D2-09B0-4122-A234-9CB7CC53922B}"/>
                </a:ext>
              </a:extLst>
            </p:cNvPr>
            <p:cNvSpPr/>
            <p:nvPr/>
          </p:nvSpPr>
          <p:spPr>
            <a:xfrm>
              <a:off x="8349928" y="5406135"/>
              <a:ext cx="960119" cy="393065"/>
            </a:xfrm>
            <a:custGeom>
              <a:avLst/>
              <a:gdLst/>
              <a:ahLst/>
              <a:cxnLst/>
              <a:rect l="l" t="t" r="r" b="b"/>
              <a:pathLst>
                <a:path w="960120" h="393064">
                  <a:moveTo>
                    <a:pt x="0" y="0"/>
                  </a:moveTo>
                  <a:lnTo>
                    <a:pt x="959625" y="0"/>
                  </a:lnTo>
                  <a:lnTo>
                    <a:pt x="959625" y="392545"/>
                  </a:lnTo>
                  <a:lnTo>
                    <a:pt x="0" y="39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8229F19A-83B9-4207-A5B1-8C289DBBBAE8}"/>
                </a:ext>
              </a:extLst>
            </p:cNvPr>
            <p:cNvSpPr txBox="1"/>
            <p:nvPr/>
          </p:nvSpPr>
          <p:spPr>
            <a:xfrm>
              <a:off x="8349928" y="5406135"/>
              <a:ext cx="960119" cy="393065"/>
            </a:xfrm>
            <a:prstGeom prst="rect">
              <a:avLst/>
            </a:prstGeom>
            <a:ln w="4710">
              <a:solidFill>
                <a:srgbClr val="6CACDD"/>
              </a:solidFill>
            </a:ln>
          </p:spPr>
          <p:txBody>
            <a:bodyPr vert="horz" wrap="square" lIns="0" tIns="93980" rIns="0" bIns="0" rtlCol="0">
              <a:spAutoFit/>
            </a:bodyPr>
            <a:lstStyle/>
            <a:p>
              <a:pPr marL="530860">
                <a:lnSpc>
                  <a:spcPct val="100000"/>
                </a:lnSpc>
                <a:spcBef>
                  <a:spcPts val="740"/>
                </a:spcBef>
              </a:pPr>
              <a:r>
                <a:rPr sz="1150" spc="15" dirty="0">
                  <a:solidFill>
                    <a:srgbClr val="000090"/>
                  </a:solidFill>
                  <a:latin typeface="Calibri"/>
                  <a:cs typeface="Calibri"/>
                </a:rPr>
                <a:t>core</a:t>
              </a:r>
              <a:endParaRPr sz="1150">
                <a:latin typeface="Calibri"/>
                <a:cs typeface="Calibri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29BC7DBF-E05D-465E-B85B-A400C42DBC8E}"/>
                </a:ext>
              </a:extLst>
            </p:cNvPr>
            <p:cNvSpPr/>
            <p:nvPr/>
          </p:nvSpPr>
          <p:spPr>
            <a:xfrm>
              <a:off x="8407262" y="5465802"/>
              <a:ext cx="326635" cy="2637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4B2C61DC-63FC-4674-B32A-241DCF565A36}"/>
                </a:ext>
              </a:extLst>
            </p:cNvPr>
            <p:cNvSpPr/>
            <p:nvPr/>
          </p:nvSpPr>
          <p:spPr>
            <a:xfrm>
              <a:off x="8407261" y="5465801"/>
              <a:ext cx="327025" cy="264160"/>
            </a:xfrm>
            <a:custGeom>
              <a:avLst/>
              <a:gdLst/>
              <a:ahLst/>
              <a:cxnLst/>
              <a:rect l="l" t="t" r="r" b="b"/>
              <a:pathLst>
                <a:path w="327025" h="264160">
                  <a:moveTo>
                    <a:pt x="0" y="0"/>
                  </a:moveTo>
                  <a:lnTo>
                    <a:pt x="326635" y="0"/>
                  </a:lnTo>
                  <a:lnTo>
                    <a:pt x="326635" y="263790"/>
                  </a:lnTo>
                  <a:lnTo>
                    <a:pt x="0" y="263790"/>
                  </a:lnTo>
                  <a:lnTo>
                    <a:pt x="0" y="0"/>
                  </a:lnTo>
                  <a:close/>
                </a:path>
              </a:pathLst>
            </a:custGeom>
            <a:ln w="4710">
              <a:solidFill>
                <a:srgbClr val="6CA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1">
            <a:extLst>
              <a:ext uri="{FF2B5EF4-FFF2-40B4-BE49-F238E27FC236}">
                <a16:creationId xmlns:a16="http://schemas.microsoft.com/office/drawing/2014/main" id="{3FF5022B-2907-4F09-BA42-9309EA184499}"/>
              </a:ext>
            </a:extLst>
          </p:cNvPr>
          <p:cNvSpPr/>
          <p:nvPr/>
        </p:nvSpPr>
        <p:spPr>
          <a:xfrm>
            <a:off x="2028658" y="4040631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41476B-C6CA-4418-961C-AA41A8143E3E}"/>
              </a:ext>
            </a:extLst>
          </p:cNvPr>
          <p:cNvSpPr/>
          <p:nvPr/>
        </p:nvSpPr>
        <p:spPr>
          <a:xfrm>
            <a:off x="503804" y="2552239"/>
            <a:ext cx="519957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042979-1020-478D-967D-E40EBBD2E3A3}"/>
              </a:ext>
            </a:extLst>
          </p:cNvPr>
          <p:cNvSpPr/>
          <p:nvPr/>
        </p:nvSpPr>
        <p:spPr>
          <a:xfrm>
            <a:off x="503804" y="1620426"/>
            <a:ext cx="519957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‘{0},{1},{2},{3}’</a:t>
            </a:r>
          </a:p>
        </p:txBody>
      </p:sp>
      <p:sp>
        <p:nvSpPr>
          <p:cNvPr id="71" name="object 61">
            <a:extLst>
              <a:ext uri="{FF2B5EF4-FFF2-40B4-BE49-F238E27FC236}">
                <a16:creationId xmlns:a16="http://schemas.microsoft.com/office/drawing/2014/main" id="{85734DEC-9FEC-426A-8AF1-5214C4E5A5CA}"/>
              </a:ext>
            </a:extLst>
          </p:cNvPr>
          <p:cNvSpPr/>
          <p:nvPr/>
        </p:nvSpPr>
        <p:spPr>
          <a:xfrm>
            <a:off x="6805735" y="4038904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611AA5-29D9-406F-94ED-96750B873E8B}"/>
              </a:ext>
            </a:extLst>
          </p:cNvPr>
          <p:cNvSpPr/>
          <p:nvPr/>
        </p:nvSpPr>
        <p:spPr>
          <a:xfrm>
            <a:off x="5950689" y="2550512"/>
            <a:ext cx="546693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2C5FBA-88F9-4930-B791-CB48F775BE77}"/>
              </a:ext>
            </a:extLst>
          </p:cNvPr>
          <p:cNvSpPr/>
          <p:nvPr/>
        </p:nvSpPr>
        <p:spPr>
          <a:xfrm>
            <a:off x="5950689" y="1618699"/>
            <a:ext cx="54669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‘{0},{2},{4},{6}’</a:t>
            </a:r>
          </a:p>
        </p:txBody>
      </p:sp>
    </p:spTree>
    <p:extLst>
      <p:ext uri="{BB962C8B-B14F-4D97-AF65-F5344CB8AC3E}">
        <p14:creationId xmlns:p14="http://schemas.microsoft.com/office/powerpoint/2010/main" val="3994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5" grpId="0"/>
      <p:bldP spid="56" grpId="0"/>
      <p:bldP spid="71" grpId="0" animBg="1"/>
      <p:bldP spid="72" grpId="0" animBg="1"/>
      <p:bldP spid="7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B9B6-1595-4185-947B-2CAEF734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Example </a:t>
            </a:r>
            <a:r>
              <a:rPr lang="en-US" sz="2400" dirty="0">
                <a:solidFill>
                  <a:prstClr val="white"/>
                </a:solidFill>
              </a:rPr>
              <a:t>[Assume 2 sockets &amp; 4 cores per socket &amp; hyper-threading not enabled]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2D79-0701-40E3-A185-583FE2D8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[Kent </a:t>
                </a:r>
                <a:r>
                  <a:rPr lang="en-US" dirty="0" err="1"/>
                  <a:t>Milfeld</a:t>
                </a:r>
                <a:r>
                  <a:rPr lang="en-US" dirty="0"/>
                  <a:t>, Lars </a:t>
                </a:r>
                <a:r>
                  <a:rPr lang="en-US" dirty="0" err="1"/>
                  <a:t>Koesterke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8">
            <a:extLst>
              <a:ext uri="{FF2B5EF4-FFF2-40B4-BE49-F238E27FC236}">
                <a16:creationId xmlns:a16="http://schemas.microsoft.com/office/drawing/2014/main" id="{DB3DDA4D-C77E-4B2C-A006-FEA8D0328957}"/>
              </a:ext>
            </a:extLst>
          </p:cNvPr>
          <p:cNvSpPr txBox="1"/>
          <p:nvPr/>
        </p:nvSpPr>
        <p:spPr>
          <a:xfrm>
            <a:off x="3357915" y="5147478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DE9734F-C388-4F4B-90B2-C63E6E6E8FE2}"/>
              </a:ext>
            </a:extLst>
          </p:cNvPr>
          <p:cNvSpPr txBox="1"/>
          <p:nvPr/>
        </p:nvSpPr>
        <p:spPr>
          <a:xfrm>
            <a:off x="3723077" y="5147478"/>
            <a:ext cx="42799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5	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D52157A-363D-424F-A7DF-7DF586E80DAD}"/>
              </a:ext>
            </a:extLst>
          </p:cNvPr>
          <p:cNvSpPr txBox="1"/>
          <p:nvPr/>
        </p:nvSpPr>
        <p:spPr>
          <a:xfrm>
            <a:off x="4423577" y="5147478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E40CB1B-2410-4C98-8966-9824A2FC27DA}"/>
              </a:ext>
            </a:extLst>
          </p:cNvPr>
          <p:cNvSpPr txBox="1"/>
          <p:nvPr/>
        </p:nvSpPr>
        <p:spPr>
          <a:xfrm>
            <a:off x="1798061" y="5147478"/>
            <a:ext cx="3975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750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0	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0188132-B683-4E8D-8FAA-A36B58B93C2D}"/>
              </a:ext>
            </a:extLst>
          </p:cNvPr>
          <p:cNvSpPr txBox="1"/>
          <p:nvPr/>
        </p:nvSpPr>
        <p:spPr>
          <a:xfrm>
            <a:off x="2467945" y="5147478"/>
            <a:ext cx="42735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345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2	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43D557A-5A45-47CA-988B-12F5D75C165B}"/>
              </a:ext>
            </a:extLst>
          </p:cNvPr>
          <p:cNvSpPr/>
          <p:nvPr/>
        </p:nvSpPr>
        <p:spPr>
          <a:xfrm>
            <a:off x="1653457" y="4862471"/>
            <a:ext cx="326634" cy="26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3F8BE621-08FC-4C56-BE73-072AB02A45EB}"/>
              </a:ext>
            </a:extLst>
          </p:cNvPr>
          <p:cNvSpPr/>
          <p:nvPr/>
        </p:nvSpPr>
        <p:spPr>
          <a:xfrm>
            <a:off x="1998937" y="4862471"/>
            <a:ext cx="326635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0715E536-961C-4A3B-8258-7B7A054E44A4}"/>
              </a:ext>
            </a:extLst>
          </p:cNvPr>
          <p:cNvSpPr/>
          <p:nvPr/>
        </p:nvSpPr>
        <p:spPr>
          <a:xfrm>
            <a:off x="2689897" y="4862471"/>
            <a:ext cx="326635" cy="26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9F60E76C-21C7-4674-BC5D-871AE4E40302}"/>
              </a:ext>
            </a:extLst>
          </p:cNvPr>
          <p:cNvSpPr/>
          <p:nvPr/>
        </p:nvSpPr>
        <p:spPr>
          <a:xfrm>
            <a:off x="1613328" y="482166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30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5237F2CF-3DC0-4587-B007-F94C12B02776}"/>
              </a:ext>
            </a:extLst>
          </p:cNvPr>
          <p:cNvSpPr/>
          <p:nvPr/>
        </p:nvSpPr>
        <p:spPr>
          <a:xfrm>
            <a:off x="1726479" y="4878958"/>
            <a:ext cx="218279" cy="2182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6D17450-DDE4-4CB6-A242-544898EA9306}"/>
              </a:ext>
            </a:extLst>
          </p:cNvPr>
          <p:cNvSpPr/>
          <p:nvPr/>
        </p:nvSpPr>
        <p:spPr>
          <a:xfrm>
            <a:off x="2053113" y="4878958"/>
            <a:ext cx="218279" cy="218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59DB7CE5-CB92-4C1A-8F6B-3142E9E4ADCB}"/>
              </a:ext>
            </a:extLst>
          </p:cNvPr>
          <p:cNvSpPr/>
          <p:nvPr/>
        </p:nvSpPr>
        <p:spPr>
          <a:xfrm>
            <a:off x="2744072" y="4872676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DE300573-1FA3-4932-8908-4E6D33D2E98B}"/>
              </a:ext>
            </a:extLst>
          </p:cNvPr>
          <p:cNvSpPr/>
          <p:nvPr/>
        </p:nvSpPr>
        <p:spPr>
          <a:xfrm>
            <a:off x="2345989" y="4864037"/>
            <a:ext cx="326635" cy="263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74B614C-49A2-4A40-A92B-58A2165AAE53}"/>
              </a:ext>
            </a:extLst>
          </p:cNvPr>
          <p:cNvSpPr/>
          <p:nvPr/>
        </p:nvSpPr>
        <p:spPr>
          <a:xfrm>
            <a:off x="2400163" y="4874242"/>
            <a:ext cx="218279" cy="218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9EFC5029-696D-4AD0-A4CC-8F54B2AADB1D}"/>
              </a:ext>
            </a:extLst>
          </p:cNvPr>
          <p:cNvGraphicFramePr>
            <a:graphicFrameLocks noGrp="1"/>
          </p:cNvGraphicFramePr>
          <p:nvPr/>
        </p:nvGraphicFramePr>
        <p:xfrm>
          <a:off x="1651102" y="4860116"/>
          <a:ext cx="1362710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3">
            <a:extLst>
              <a:ext uri="{FF2B5EF4-FFF2-40B4-BE49-F238E27FC236}">
                <a16:creationId xmlns:a16="http://schemas.microsoft.com/office/drawing/2014/main" id="{DD9F2659-7AFE-4EFA-90EE-D34C656453CE}"/>
              </a:ext>
            </a:extLst>
          </p:cNvPr>
          <p:cNvSpPr/>
          <p:nvPr/>
        </p:nvSpPr>
        <p:spPr>
          <a:xfrm>
            <a:off x="3248955" y="4862471"/>
            <a:ext cx="326635" cy="26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B87D5BEF-4B29-4FE5-817F-474E63C9C4A1}"/>
              </a:ext>
            </a:extLst>
          </p:cNvPr>
          <p:cNvSpPr/>
          <p:nvPr/>
        </p:nvSpPr>
        <p:spPr>
          <a:xfrm>
            <a:off x="3594436" y="4862471"/>
            <a:ext cx="326635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32736D65-FE9E-4EB6-AB47-EECE885099C7}"/>
              </a:ext>
            </a:extLst>
          </p:cNvPr>
          <p:cNvSpPr/>
          <p:nvPr/>
        </p:nvSpPr>
        <p:spPr>
          <a:xfrm>
            <a:off x="4285396" y="4862471"/>
            <a:ext cx="326635" cy="2637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029ABB4B-CC31-42CC-B040-BDEE36B14566}"/>
              </a:ext>
            </a:extLst>
          </p:cNvPr>
          <p:cNvSpPr/>
          <p:nvPr/>
        </p:nvSpPr>
        <p:spPr>
          <a:xfrm>
            <a:off x="3207372" y="482166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85B65E39-CEE7-4C97-8312-9D2B5FB7E1E9}"/>
              </a:ext>
            </a:extLst>
          </p:cNvPr>
          <p:cNvSpPr/>
          <p:nvPr/>
        </p:nvSpPr>
        <p:spPr>
          <a:xfrm>
            <a:off x="3940690" y="4864037"/>
            <a:ext cx="326635" cy="263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28">
            <a:extLst>
              <a:ext uri="{FF2B5EF4-FFF2-40B4-BE49-F238E27FC236}">
                <a16:creationId xmlns:a16="http://schemas.microsoft.com/office/drawing/2014/main" id="{414AF1BA-0D25-4CE3-BFD5-0FE5594391CA}"/>
              </a:ext>
            </a:extLst>
          </p:cNvPr>
          <p:cNvGraphicFramePr>
            <a:graphicFrameLocks noGrp="1"/>
          </p:cNvGraphicFramePr>
          <p:nvPr/>
        </p:nvGraphicFramePr>
        <p:xfrm>
          <a:off x="3246599" y="4860116"/>
          <a:ext cx="136143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29">
            <a:extLst>
              <a:ext uri="{FF2B5EF4-FFF2-40B4-BE49-F238E27FC236}">
                <a16:creationId xmlns:a16="http://schemas.microsoft.com/office/drawing/2014/main" id="{389F6CD4-E9FE-4063-BBEB-C4252ADFFDF7}"/>
              </a:ext>
            </a:extLst>
          </p:cNvPr>
          <p:cNvSpPr txBox="1"/>
          <p:nvPr/>
        </p:nvSpPr>
        <p:spPr>
          <a:xfrm>
            <a:off x="8538359" y="5134915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E5E60962-C550-40F9-A4D3-12121CB04663}"/>
              </a:ext>
            </a:extLst>
          </p:cNvPr>
          <p:cNvSpPr txBox="1"/>
          <p:nvPr/>
        </p:nvSpPr>
        <p:spPr>
          <a:xfrm>
            <a:off x="8903521" y="5134915"/>
            <a:ext cx="42799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5	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467D66B7-EFB8-4198-BFC9-7F51D8EC2990}"/>
              </a:ext>
            </a:extLst>
          </p:cNvPr>
          <p:cNvSpPr txBox="1"/>
          <p:nvPr/>
        </p:nvSpPr>
        <p:spPr>
          <a:xfrm>
            <a:off x="9604021" y="5134915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4932DCD9-5096-46E1-A6D3-402254A17718}"/>
              </a:ext>
            </a:extLst>
          </p:cNvPr>
          <p:cNvSpPr txBox="1"/>
          <p:nvPr/>
        </p:nvSpPr>
        <p:spPr>
          <a:xfrm>
            <a:off x="6978504" y="5134915"/>
            <a:ext cx="3975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7500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0	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5B5964D8-0464-450E-8A1A-C400B157AE34}"/>
              </a:ext>
            </a:extLst>
          </p:cNvPr>
          <p:cNvSpPr txBox="1"/>
          <p:nvPr/>
        </p:nvSpPr>
        <p:spPr>
          <a:xfrm>
            <a:off x="7648388" y="5134915"/>
            <a:ext cx="42735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345" algn="l"/>
              </a:tabLst>
            </a:pPr>
            <a:r>
              <a:rPr sz="1000" b="1" spc="15" dirty="0">
                <a:solidFill>
                  <a:srgbClr val="3366FF"/>
                </a:solidFill>
                <a:latin typeface="Calibri"/>
                <a:cs typeface="Calibri"/>
              </a:rPr>
              <a:t>2	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F263E38A-0406-4061-B2C0-ACE652226930}"/>
              </a:ext>
            </a:extLst>
          </p:cNvPr>
          <p:cNvSpPr/>
          <p:nvPr/>
        </p:nvSpPr>
        <p:spPr>
          <a:xfrm>
            <a:off x="6833901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F1BC507F-F941-4611-9BDF-8E9D1BC8B05C}"/>
              </a:ext>
            </a:extLst>
          </p:cNvPr>
          <p:cNvSpPr/>
          <p:nvPr/>
        </p:nvSpPr>
        <p:spPr>
          <a:xfrm>
            <a:off x="7179381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C381466C-D1F9-4AE3-BD23-6B92ABCC12DB}"/>
              </a:ext>
            </a:extLst>
          </p:cNvPr>
          <p:cNvSpPr/>
          <p:nvPr/>
        </p:nvSpPr>
        <p:spPr>
          <a:xfrm>
            <a:off x="7870341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DF4F00C8-8948-4279-BDCB-C4C49B71215F}"/>
              </a:ext>
            </a:extLst>
          </p:cNvPr>
          <p:cNvSpPr/>
          <p:nvPr/>
        </p:nvSpPr>
        <p:spPr>
          <a:xfrm>
            <a:off x="8429400" y="484990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5FC0F93A-0DE5-45B5-AB55-B582114A853D}"/>
              </a:ext>
            </a:extLst>
          </p:cNvPr>
          <p:cNvSpPr/>
          <p:nvPr/>
        </p:nvSpPr>
        <p:spPr>
          <a:xfrm>
            <a:off x="8774880" y="4849908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11A7343C-8CF3-4554-B6D6-7D3497A2579F}"/>
              </a:ext>
            </a:extLst>
          </p:cNvPr>
          <p:cNvSpPr/>
          <p:nvPr/>
        </p:nvSpPr>
        <p:spPr>
          <a:xfrm>
            <a:off x="9465839" y="4849908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FBDC4E42-9BB7-4434-87D7-F56F427C42C7}"/>
              </a:ext>
            </a:extLst>
          </p:cNvPr>
          <p:cNvSpPr/>
          <p:nvPr/>
        </p:nvSpPr>
        <p:spPr>
          <a:xfrm>
            <a:off x="6793772" y="4809097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7772EDA6-A289-46D6-B7E1-50E7EE328ADB}"/>
              </a:ext>
            </a:extLst>
          </p:cNvPr>
          <p:cNvSpPr/>
          <p:nvPr/>
        </p:nvSpPr>
        <p:spPr>
          <a:xfrm>
            <a:off x="8387816" y="4809097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A6A4F44D-E998-45C0-82DA-0D8C1E75AEDD}"/>
              </a:ext>
            </a:extLst>
          </p:cNvPr>
          <p:cNvSpPr/>
          <p:nvPr/>
        </p:nvSpPr>
        <p:spPr>
          <a:xfrm>
            <a:off x="6906922" y="4866393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BD81CEB3-09E1-4312-B085-4E2409D04790}"/>
              </a:ext>
            </a:extLst>
          </p:cNvPr>
          <p:cNvSpPr/>
          <p:nvPr/>
        </p:nvSpPr>
        <p:spPr>
          <a:xfrm>
            <a:off x="8489853" y="4866393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8FC63663-71D6-41E6-8A8A-82C1E19C2B08}"/>
              </a:ext>
            </a:extLst>
          </p:cNvPr>
          <p:cNvSpPr/>
          <p:nvPr/>
        </p:nvSpPr>
        <p:spPr>
          <a:xfrm>
            <a:off x="7526433" y="4851474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1FB9FA5C-6D06-4D03-9CE5-F7AB482C0858}"/>
              </a:ext>
            </a:extLst>
          </p:cNvPr>
          <p:cNvSpPr/>
          <p:nvPr/>
        </p:nvSpPr>
        <p:spPr>
          <a:xfrm>
            <a:off x="7580607" y="4861679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6">
            <a:extLst>
              <a:ext uri="{FF2B5EF4-FFF2-40B4-BE49-F238E27FC236}">
                <a16:creationId xmlns:a16="http://schemas.microsoft.com/office/drawing/2014/main" id="{B80A71E2-2443-4E67-AAC2-3ED17D313789}"/>
              </a:ext>
            </a:extLst>
          </p:cNvPr>
          <p:cNvGraphicFramePr>
            <a:graphicFrameLocks noGrp="1"/>
          </p:cNvGraphicFramePr>
          <p:nvPr/>
        </p:nvGraphicFramePr>
        <p:xfrm>
          <a:off x="6831545" y="4847553"/>
          <a:ext cx="1362710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47">
            <a:extLst>
              <a:ext uri="{FF2B5EF4-FFF2-40B4-BE49-F238E27FC236}">
                <a16:creationId xmlns:a16="http://schemas.microsoft.com/office/drawing/2014/main" id="{56042B03-1604-47BE-A8D6-D7148967C699}"/>
              </a:ext>
            </a:extLst>
          </p:cNvPr>
          <p:cNvSpPr/>
          <p:nvPr/>
        </p:nvSpPr>
        <p:spPr>
          <a:xfrm>
            <a:off x="9121134" y="4851474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28FA73D6-EC72-47CA-91DF-71B12725D536}"/>
              </a:ext>
            </a:extLst>
          </p:cNvPr>
          <p:cNvSpPr/>
          <p:nvPr/>
        </p:nvSpPr>
        <p:spPr>
          <a:xfrm>
            <a:off x="9175308" y="4861679"/>
            <a:ext cx="218279" cy="21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49">
            <a:extLst>
              <a:ext uri="{FF2B5EF4-FFF2-40B4-BE49-F238E27FC236}">
                <a16:creationId xmlns:a16="http://schemas.microsoft.com/office/drawing/2014/main" id="{23C209D0-9520-4D4C-9843-5F78ED06D52A}"/>
              </a:ext>
            </a:extLst>
          </p:cNvPr>
          <p:cNvGraphicFramePr>
            <a:graphicFrameLocks noGrp="1"/>
          </p:cNvGraphicFramePr>
          <p:nvPr/>
        </p:nvGraphicFramePr>
        <p:xfrm>
          <a:off x="8427043" y="4847553"/>
          <a:ext cx="136143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bject 51">
            <a:extLst>
              <a:ext uri="{FF2B5EF4-FFF2-40B4-BE49-F238E27FC236}">
                <a16:creationId xmlns:a16="http://schemas.microsoft.com/office/drawing/2014/main" id="{E79458EF-913A-4925-8760-7C320FD07DB0}"/>
              </a:ext>
            </a:extLst>
          </p:cNvPr>
          <p:cNvSpPr txBox="1"/>
          <p:nvPr/>
        </p:nvSpPr>
        <p:spPr>
          <a:xfrm>
            <a:off x="2401128" y="5634249"/>
            <a:ext cx="13938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libri"/>
                <a:cs typeface="Calibri"/>
              </a:rPr>
              <a:t>COMPACT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PACKING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5CBD6FA3-63AC-4957-8520-47342AF5BF52}"/>
              </a:ext>
            </a:extLst>
          </p:cNvPr>
          <p:cNvSpPr txBox="1"/>
          <p:nvPr/>
        </p:nvSpPr>
        <p:spPr>
          <a:xfrm>
            <a:off x="7624720" y="5634249"/>
            <a:ext cx="12941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libri"/>
                <a:cs typeface="Calibri"/>
              </a:rPr>
              <a:t>SCATTER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PACKING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BFFE15ED-DD99-4304-844B-383429A4AD19}"/>
              </a:ext>
            </a:extLst>
          </p:cNvPr>
          <p:cNvSpPr txBox="1"/>
          <p:nvPr/>
        </p:nvSpPr>
        <p:spPr>
          <a:xfrm>
            <a:off x="10202869" y="4763330"/>
            <a:ext cx="1214754" cy="52450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300" spc="15" dirty="0">
                <a:latin typeface="Wingdings"/>
                <a:cs typeface="Wingdings"/>
              </a:rPr>
              <a:t></a:t>
            </a:r>
            <a:r>
              <a:rPr sz="1300" spc="15" dirty="0">
                <a:latin typeface="Calibri"/>
                <a:cs typeface="Calibri"/>
              </a:rPr>
              <a:t>thread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id</a:t>
            </a:r>
            <a:r>
              <a:rPr lang="en-US" sz="1300" spc="10" dirty="0">
                <a:latin typeface="Calibri"/>
                <a:cs typeface="Calibri"/>
              </a:rPr>
              <a:t> (</a:t>
            </a:r>
            <a:r>
              <a:rPr lang="en-US" sz="1300" spc="10" dirty="0" err="1">
                <a:latin typeface="Calibri"/>
                <a:cs typeface="Calibri"/>
              </a:rPr>
              <a:t>tid</a:t>
            </a:r>
            <a:r>
              <a:rPr lang="en-US" sz="1300" spc="10" dirty="0">
                <a:latin typeface="Calibri"/>
                <a:cs typeface="Calibri"/>
              </a:rPr>
              <a:t>)</a:t>
            </a:r>
            <a:endParaRPr sz="1300" dirty="0">
              <a:latin typeface="Calibri"/>
              <a:cs typeface="Calibri"/>
            </a:endParaRPr>
          </a:p>
          <a:p>
            <a:pPr marL="26034" algn="ctr">
              <a:lnSpc>
                <a:spcPct val="100000"/>
              </a:lnSpc>
              <a:spcBef>
                <a:spcPts val="505"/>
              </a:spcBef>
            </a:pPr>
            <a:r>
              <a:rPr sz="1150" spc="20" dirty="0">
                <a:solidFill>
                  <a:srgbClr val="3366FF"/>
                </a:solidFill>
                <a:latin typeface="Wingdings"/>
                <a:cs typeface="Wingdings"/>
              </a:rPr>
              <a:t></a:t>
            </a:r>
            <a:r>
              <a:rPr sz="1150" spc="20" dirty="0">
                <a:solidFill>
                  <a:srgbClr val="3366FF"/>
                </a:solidFill>
                <a:latin typeface="Calibri"/>
                <a:cs typeface="Calibri"/>
              </a:rPr>
              <a:t>cpu</a:t>
            </a:r>
            <a:r>
              <a:rPr sz="1150" spc="-1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3366FF"/>
                </a:solidFill>
                <a:latin typeface="Calibri"/>
                <a:cs typeface="Calibri"/>
              </a:rPr>
              <a:t>id</a:t>
            </a:r>
            <a:endParaRPr sz="1150" dirty="0">
              <a:latin typeface="Calibri"/>
              <a:cs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F3F9FF-CCD9-4898-9681-7A02E8A55DE4}"/>
              </a:ext>
            </a:extLst>
          </p:cNvPr>
          <p:cNvGrpSpPr/>
          <p:nvPr/>
        </p:nvGrpSpPr>
        <p:grpSpPr>
          <a:xfrm>
            <a:off x="10509182" y="950898"/>
            <a:ext cx="960119" cy="393065"/>
            <a:chOff x="8349928" y="5406135"/>
            <a:chExt cx="960119" cy="393065"/>
          </a:xfrm>
        </p:grpSpPr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B60880D2-09B0-4122-A234-9CB7CC53922B}"/>
                </a:ext>
              </a:extLst>
            </p:cNvPr>
            <p:cNvSpPr/>
            <p:nvPr/>
          </p:nvSpPr>
          <p:spPr>
            <a:xfrm>
              <a:off x="8349928" y="5406135"/>
              <a:ext cx="960119" cy="393065"/>
            </a:xfrm>
            <a:custGeom>
              <a:avLst/>
              <a:gdLst/>
              <a:ahLst/>
              <a:cxnLst/>
              <a:rect l="l" t="t" r="r" b="b"/>
              <a:pathLst>
                <a:path w="960120" h="393064">
                  <a:moveTo>
                    <a:pt x="0" y="0"/>
                  </a:moveTo>
                  <a:lnTo>
                    <a:pt x="959625" y="0"/>
                  </a:lnTo>
                  <a:lnTo>
                    <a:pt x="959625" y="392545"/>
                  </a:lnTo>
                  <a:lnTo>
                    <a:pt x="0" y="39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8229F19A-83B9-4207-A5B1-8C289DBBBAE8}"/>
                </a:ext>
              </a:extLst>
            </p:cNvPr>
            <p:cNvSpPr txBox="1"/>
            <p:nvPr/>
          </p:nvSpPr>
          <p:spPr>
            <a:xfrm>
              <a:off x="8349928" y="5406135"/>
              <a:ext cx="960119" cy="393065"/>
            </a:xfrm>
            <a:prstGeom prst="rect">
              <a:avLst/>
            </a:prstGeom>
            <a:ln w="4710">
              <a:solidFill>
                <a:srgbClr val="6CACDD"/>
              </a:solidFill>
            </a:ln>
          </p:spPr>
          <p:txBody>
            <a:bodyPr vert="horz" wrap="square" lIns="0" tIns="93980" rIns="0" bIns="0" rtlCol="0">
              <a:spAutoFit/>
            </a:bodyPr>
            <a:lstStyle/>
            <a:p>
              <a:pPr marL="530860">
                <a:lnSpc>
                  <a:spcPct val="100000"/>
                </a:lnSpc>
                <a:spcBef>
                  <a:spcPts val="740"/>
                </a:spcBef>
              </a:pPr>
              <a:r>
                <a:rPr sz="1150" spc="15" dirty="0">
                  <a:solidFill>
                    <a:srgbClr val="000090"/>
                  </a:solidFill>
                  <a:latin typeface="Calibri"/>
                  <a:cs typeface="Calibri"/>
                </a:rPr>
                <a:t>core</a:t>
              </a:r>
              <a:endParaRPr sz="1150">
                <a:latin typeface="Calibri"/>
                <a:cs typeface="Calibri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29BC7DBF-E05D-465E-B85B-A400C42DBC8E}"/>
                </a:ext>
              </a:extLst>
            </p:cNvPr>
            <p:cNvSpPr/>
            <p:nvPr/>
          </p:nvSpPr>
          <p:spPr>
            <a:xfrm>
              <a:off x="8407262" y="5465802"/>
              <a:ext cx="326635" cy="2637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4B2C61DC-63FC-4674-B32A-241DCF565A36}"/>
                </a:ext>
              </a:extLst>
            </p:cNvPr>
            <p:cNvSpPr/>
            <p:nvPr/>
          </p:nvSpPr>
          <p:spPr>
            <a:xfrm>
              <a:off x="8407261" y="5465801"/>
              <a:ext cx="327025" cy="264160"/>
            </a:xfrm>
            <a:custGeom>
              <a:avLst/>
              <a:gdLst/>
              <a:ahLst/>
              <a:cxnLst/>
              <a:rect l="l" t="t" r="r" b="b"/>
              <a:pathLst>
                <a:path w="327025" h="264160">
                  <a:moveTo>
                    <a:pt x="0" y="0"/>
                  </a:moveTo>
                  <a:lnTo>
                    <a:pt x="326635" y="0"/>
                  </a:lnTo>
                  <a:lnTo>
                    <a:pt x="326635" y="263790"/>
                  </a:lnTo>
                  <a:lnTo>
                    <a:pt x="0" y="263790"/>
                  </a:lnTo>
                  <a:lnTo>
                    <a:pt x="0" y="0"/>
                  </a:lnTo>
                  <a:close/>
                </a:path>
              </a:pathLst>
            </a:custGeom>
            <a:ln w="4710">
              <a:solidFill>
                <a:srgbClr val="6CA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1">
            <a:extLst>
              <a:ext uri="{FF2B5EF4-FFF2-40B4-BE49-F238E27FC236}">
                <a16:creationId xmlns:a16="http://schemas.microsoft.com/office/drawing/2014/main" id="{3FF5022B-2907-4F09-BA42-9309EA184499}"/>
              </a:ext>
            </a:extLst>
          </p:cNvPr>
          <p:cNvSpPr/>
          <p:nvPr/>
        </p:nvSpPr>
        <p:spPr>
          <a:xfrm>
            <a:off x="2028658" y="4040631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41476B-C6CA-4418-961C-AA41A8143E3E}"/>
              </a:ext>
            </a:extLst>
          </p:cNvPr>
          <p:cNvSpPr/>
          <p:nvPr/>
        </p:nvSpPr>
        <p:spPr>
          <a:xfrm>
            <a:off x="953146" y="2552239"/>
            <a:ext cx="4378271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042979-1020-478D-967D-E40EBBD2E3A3}"/>
              </a:ext>
            </a:extLst>
          </p:cNvPr>
          <p:cNvSpPr/>
          <p:nvPr/>
        </p:nvSpPr>
        <p:spPr>
          <a:xfrm>
            <a:off x="953146" y="1620426"/>
            <a:ext cx="43782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‘{0}:4’</a:t>
            </a:r>
          </a:p>
        </p:txBody>
      </p:sp>
      <p:sp>
        <p:nvSpPr>
          <p:cNvPr id="71" name="object 61">
            <a:extLst>
              <a:ext uri="{FF2B5EF4-FFF2-40B4-BE49-F238E27FC236}">
                <a16:creationId xmlns:a16="http://schemas.microsoft.com/office/drawing/2014/main" id="{85734DEC-9FEC-426A-8AF1-5214C4E5A5CA}"/>
              </a:ext>
            </a:extLst>
          </p:cNvPr>
          <p:cNvSpPr/>
          <p:nvPr/>
        </p:nvSpPr>
        <p:spPr>
          <a:xfrm>
            <a:off x="6805735" y="4038904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611AA5-29D9-406F-94ED-96750B873E8B}"/>
              </a:ext>
            </a:extLst>
          </p:cNvPr>
          <p:cNvSpPr/>
          <p:nvPr/>
        </p:nvSpPr>
        <p:spPr>
          <a:xfrm>
            <a:off x="6431797" y="2550512"/>
            <a:ext cx="4378271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2C5FBA-88F9-4930-B791-CB48F775BE77}"/>
              </a:ext>
            </a:extLst>
          </p:cNvPr>
          <p:cNvSpPr/>
          <p:nvPr/>
        </p:nvSpPr>
        <p:spPr>
          <a:xfrm>
            <a:off x="6431797" y="1618699"/>
            <a:ext cx="43782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‘{0}:4:2’</a:t>
            </a:r>
          </a:p>
        </p:txBody>
      </p:sp>
    </p:spTree>
    <p:extLst>
      <p:ext uri="{BB962C8B-B14F-4D97-AF65-F5344CB8AC3E}">
        <p14:creationId xmlns:p14="http://schemas.microsoft.com/office/powerpoint/2010/main" val="35456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5" grpId="0"/>
      <p:bldP spid="56" grpId="0"/>
      <p:bldP spid="71" grpId="0" animBg="1"/>
      <p:bldP spid="72" grpId="0" animBg="1"/>
      <p:bldP spid="7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B9B6-1595-4185-947B-2CAEF734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Example </a:t>
            </a:r>
            <a:r>
              <a:rPr lang="en-US" sz="2400" dirty="0">
                <a:solidFill>
                  <a:prstClr val="white"/>
                </a:solidFill>
              </a:rPr>
              <a:t>[Assume 2 sockets &amp; 4 cores per socket &amp; hyper-threading </a:t>
            </a:r>
            <a:r>
              <a:rPr lang="en-US" sz="2400" b="1" dirty="0">
                <a:solidFill>
                  <a:srgbClr val="FFC000"/>
                </a:solidFill>
              </a:rPr>
              <a:t>enabled</a:t>
            </a:r>
            <a:r>
              <a:rPr lang="en-US" sz="2400" dirty="0">
                <a:solidFill>
                  <a:prstClr val="white"/>
                </a:solidFill>
              </a:rPr>
              <a:t>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2D79-0701-40E3-A185-583FE2D8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301" y="6494249"/>
            <a:ext cx="693023" cy="26867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[Kent </a:t>
                </a:r>
                <a:r>
                  <a:rPr lang="en-US" dirty="0" err="1"/>
                  <a:t>Milfeld</a:t>
                </a:r>
                <a:r>
                  <a:rPr lang="en-US" dirty="0"/>
                  <a:t>, Lars </a:t>
                </a:r>
                <a:r>
                  <a:rPr lang="en-US" dirty="0" err="1"/>
                  <a:t>Koesterke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bject 51">
            <a:extLst>
              <a:ext uri="{FF2B5EF4-FFF2-40B4-BE49-F238E27FC236}">
                <a16:creationId xmlns:a16="http://schemas.microsoft.com/office/drawing/2014/main" id="{E79458EF-913A-4925-8760-7C320FD07DB0}"/>
              </a:ext>
            </a:extLst>
          </p:cNvPr>
          <p:cNvSpPr txBox="1"/>
          <p:nvPr/>
        </p:nvSpPr>
        <p:spPr>
          <a:xfrm>
            <a:off x="1787352" y="5640182"/>
            <a:ext cx="211515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spc="20" dirty="0">
                <a:cs typeface="Calibri"/>
              </a:rPr>
              <a:t>Binding to Single HW-thread</a:t>
            </a:r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5CBD6FA3-63AC-4957-8520-47342AF5BF52}"/>
              </a:ext>
            </a:extLst>
          </p:cNvPr>
          <p:cNvSpPr txBox="1"/>
          <p:nvPr/>
        </p:nvSpPr>
        <p:spPr>
          <a:xfrm>
            <a:off x="7268261" y="5634249"/>
            <a:ext cx="129413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spc="15" dirty="0">
                <a:latin typeface="Calibri"/>
                <a:cs typeface="Calibri"/>
              </a:rPr>
              <a:t>Binding to core</a:t>
            </a:r>
            <a:endParaRPr sz="1300" dirty="0">
              <a:latin typeface="Calibri"/>
              <a:cs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F3F9FF-CCD9-4898-9681-7A02E8A55DE4}"/>
              </a:ext>
            </a:extLst>
          </p:cNvPr>
          <p:cNvGrpSpPr/>
          <p:nvPr/>
        </p:nvGrpSpPr>
        <p:grpSpPr>
          <a:xfrm>
            <a:off x="10509182" y="950898"/>
            <a:ext cx="960119" cy="393065"/>
            <a:chOff x="8349928" y="5406135"/>
            <a:chExt cx="960119" cy="393065"/>
          </a:xfrm>
        </p:grpSpPr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B60880D2-09B0-4122-A234-9CB7CC53922B}"/>
                </a:ext>
              </a:extLst>
            </p:cNvPr>
            <p:cNvSpPr/>
            <p:nvPr/>
          </p:nvSpPr>
          <p:spPr>
            <a:xfrm>
              <a:off x="8349928" y="5406135"/>
              <a:ext cx="960119" cy="393065"/>
            </a:xfrm>
            <a:custGeom>
              <a:avLst/>
              <a:gdLst/>
              <a:ahLst/>
              <a:cxnLst/>
              <a:rect l="l" t="t" r="r" b="b"/>
              <a:pathLst>
                <a:path w="960120" h="393064">
                  <a:moveTo>
                    <a:pt x="0" y="0"/>
                  </a:moveTo>
                  <a:lnTo>
                    <a:pt x="959625" y="0"/>
                  </a:lnTo>
                  <a:lnTo>
                    <a:pt x="959625" y="392545"/>
                  </a:lnTo>
                  <a:lnTo>
                    <a:pt x="0" y="39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8229F19A-83B9-4207-A5B1-8C289DBBBAE8}"/>
                </a:ext>
              </a:extLst>
            </p:cNvPr>
            <p:cNvSpPr txBox="1"/>
            <p:nvPr/>
          </p:nvSpPr>
          <p:spPr>
            <a:xfrm>
              <a:off x="8349928" y="5406135"/>
              <a:ext cx="960119" cy="393065"/>
            </a:xfrm>
            <a:prstGeom prst="rect">
              <a:avLst/>
            </a:prstGeom>
            <a:ln w="4710">
              <a:solidFill>
                <a:srgbClr val="6CACDD"/>
              </a:solidFill>
            </a:ln>
          </p:spPr>
          <p:txBody>
            <a:bodyPr vert="horz" wrap="square" lIns="0" tIns="93980" rIns="0" bIns="0" rtlCol="0">
              <a:spAutoFit/>
            </a:bodyPr>
            <a:lstStyle/>
            <a:p>
              <a:pPr marL="530860">
                <a:lnSpc>
                  <a:spcPct val="100000"/>
                </a:lnSpc>
                <a:spcBef>
                  <a:spcPts val="740"/>
                </a:spcBef>
              </a:pPr>
              <a:r>
                <a:rPr sz="1150" spc="15" dirty="0">
                  <a:solidFill>
                    <a:srgbClr val="000090"/>
                  </a:solidFill>
                  <a:latin typeface="Calibri"/>
                  <a:cs typeface="Calibri"/>
                </a:rPr>
                <a:t>core</a:t>
              </a:r>
              <a:endParaRPr sz="1150">
                <a:latin typeface="Calibri"/>
                <a:cs typeface="Calibri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29BC7DBF-E05D-465E-B85B-A400C42DBC8E}"/>
                </a:ext>
              </a:extLst>
            </p:cNvPr>
            <p:cNvSpPr/>
            <p:nvPr/>
          </p:nvSpPr>
          <p:spPr>
            <a:xfrm>
              <a:off x="8407262" y="5465802"/>
              <a:ext cx="326635" cy="2637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4B2C61DC-63FC-4674-B32A-241DCF565A36}"/>
                </a:ext>
              </a:extLst>
            </p:cNvPr>
            <p:cNvSpPr/>
            <p:nvPr/>
          </p:nvSpPr>
          <p:spPr>
            <a:xfrm>
              <a:off x="8407261" y="5465801"/>
              <a:ext cx="327025" cy="264160"/>
            </a:xfrm>
            <a:custGeom>
              <a:avLst/>
              <a:gdLst/>
              <a:ahLst/>
              <a:cxnLst/>
              <a:rect l="l" t="t" r="r" b="b"/>
              <a:pathLst>
                <a:path w="327025" h="264160">
                  <a:moveTo>
                    <a:pt x="0" y="0"/>
                  </a:moveTo>
                  <a:lnTo>
                    <a:pt x="326635" y="0"/>
                  </a:lnTo>
                  <a:lnTo>
                    <a:pt x="326635" y="263790"/>
                  </a:lnTo>
                  <a:lnTo>
                    <a:pt x="0" y="263790"/>
                  </a:lnTo>
                  <a:lnTo>
                    <a:pt x="0" y="0"/>
                  </a:lnTo>
                  <a:close/>
                </a:path>
              </a:pathLst>
            </a:custGeom>
            <a:ln w="4710">
              <a:solidFill>
                <a:srgbClr val="6CA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1">
            <a:extLst>
              <a:ext uri="{FF2B5EF4-FFF2-40B4-BE49-F238E27FC236}">
                <a16:creationId xmlns:a16="http://schemas.microsoft.com/office/drawing/2014/main" id="{3FF5022B-2907-4F09-BA42-9309EA184499}"/>
              </a:ext>
            </a:extLst>
          </p:cNvPr>
          <p:cNvSpPr/>
          <p:nvPr/>
        </p:nvSpPr>
        <p:spPr>
          <a:xfrm>
            <a:off x="1672199" y="4040631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41476B-C6CA-4418-961C-AA41A8143E3E}"/>
              </a:ext>
            </a:extLst>
          </p:cNvPr>
          <p:cNvSpPr/>
          <p:nvPr/>
        </p:nvSpPr>
        <p:spPr>
          <a:xfrm>
            <a:off x="817153" y="2552239"/>
            <a:ext cx="43405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042979-1020-478D-967D-E40EBBD2E3A3}"/>
              </a:ext>
            </a:extLst>
          </p:cNvPr>
          <p:cNvSpPr/>
          <p:nvPr/>
        </p:nvSpPr>
        <p:spPr>
          <a:xfrm>
            <a:off x="817153" y="1620426"/>
            <a:ext cx="43405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8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threads</a:t>
            </a:r>
          </a:p>
        </p:txBody>
      </p:sp>
      <p:sp>
        <p:nvSpPr>
          <p:cNvPr id="71" name="object 61">
            <a:extLst>
              <a:ext uri="{FF2B5EF4-FFF2-40B4-BE49-F238E27FC236}">
                <a16:creationId xmlns:a16="http://schemas.microsoft.com/office/drawing/2014/main" id="{85734DEC-9FEC-426A-8AF1-5214C4E5A5CA}"/>
              </a:ext>
            </a:extLst>
          </p:cNvPr>
          <p:cNvSpPr/>
          <p:nvPr/>
        </p:nvSpPr>
        <p:spPr>
          <a:xfrm>
            <a:off x="6449276" y="4038904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611AA5-29D9-406F-94ED-96750B873E8B}"/>
              </a:ext>
            </a:extLst>
          </p:cNvPr>
          <p:cNvSpPr/>
          <p:nvPr/>
        </p:nvSpPr>
        <p:spPr>
          <a:xfrm>
            <a:off x="5594230" y="2550512"/>
            <a:ext cx="43405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2C5FBA-88F9-4930-B791-CB48F775BE77}"/>
              </a:ext>
            </a:extLst>
          </p:cNvPr>
          <p:cNvSpPr/>
          <p:nvPr/>
        </p:nvSpPr>
        <p:spPr>
          <a:xfrm>
            <a:off x="5594230" y="1618699"/>
            <a:ext cx="43405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8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cores</a:t>
            </a:r>
          </a:p>
        </p:txBody>
      </p:sp>
      <p:sp>
        <p:nvSpPr>
          <p:cNvPr id="74" name="object 53">
            <a:extLst>
              <a:ext uri="{FF2B5EF4-FFF2-40B4-BE49-F238E27FC236}">
                <a16:creationId xmlns:a16="http://schemas.microsoft.com/office/drawing/2014/main" id="{8446F2E3-A723-4F09-9C87-78386DBCAAC5}"/>
              </a:ext>
            </a:extLst>
          </p:cNvPr>
          <p:cNvSpPr txBox="1"/>
          <p:nvPr/>
        </p:nvSpPr>
        <p:spPr>
          <a:xfrm>
            <a:off x="10083122" y="1817207"/>
            <a:ext cx="1214754" cy="28341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en-US" sz="1300" spc="15" dirty="0">
                <a:latin typeface="Wingdings"/>
                <a:cs typeface="Wingdings"/>
              </a:rPr>
              <a:t></a:t>
            </a:r>
            <a:r>
              <a:rPr lang="en-US" sz="1300" spc="10" dirty="0">
                <a:latin typeface="Calibri"/>
                <a:cs typeface="Calibri"/>
              </a:rPr>
              <a:t>bash shell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75" name="object 53">
            <a:extLst>
              <a:ext uri="{FF2B5EF4-FFF2-40B4-BE49-F238E27FC236}">
                <a16:creationId xmlns:a16="http://schemas.microsoft.com/office/drawing/2014/main" id="{AF37F37F-6ADB-4837-9A92-3B3EEC06597F}"/>
              </a:ext>
            </a:extLst>
          </p:cNvPr>
          <p:cNvSpPr txBox="1"/>
          <p:nvPr/>
        </p:nvSpPr>
        <p:spPr>
          <a:xfrm>
            <a:off x="10083122" y="3044543"/>
            <a:ext cx="1214754" cy="28341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en-US" sz="1300" spc="15" dirty="0">
                <a:latin typeface="Wingdings"/>
                <a:cs typeface="Wingdings"/>
              </a:rPr>
              <a:t></a:t>
            </a:r>
            <a:r>
              <a:rPr lang="en-US" sz="1300" spc="10" dirty="0">
                <a:latin typeface="Calibri"/>
                <a:cs typeface="Calibri"/>
              </a:rPr>
              <a:t>C code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377A2D8E-4AFB-4DA5-AF0E-620B5CC48785}"/>
              </a:ext>
            </a:extLst>
          </p:cNvPr>
          <p:cNvSpPr/>
          <p:nvPr/>
        </p:nvSpPr>
        <p:spPr>
          <a:xfrm>
            <a:off x="1173871" y="4649661"/>
            <a:ext cx="326634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4">
            <a:extLst>
              <a:ext uri="{FF2B5EF4-FFF2-40B4-BE49-F238E27FC236}">
                <a16:creationId xmlns:a16="http://schemas.microsoft.com/office/drawing/2014/main" id="{8ADEE7B9-61F1-4061-8B0E-120D1C3E86FD}"/>
              </a:ext>
            </a:extLst>
          </p:cNvPr>
          <p:cNvSpPr/>
          <p:nvPr/>
        </p:nvSpPr>
        <p:spPr>
          <a:xfrm>
            <a:off x="1519351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5">
            <a:extLst>
              <a:ext uri="{FF2B5EF4-FFF2-40B4-BE49-F238E27FC236}">
                <a16:creationId xmlns:a16="http://schemas.microsoft.com/office/drawing/2014/main" id="{126A5D35-5629-4DDA-97A8-2C202766D8BF}"/>
              </a:ext>
            </a:extLst>
          </p:cNvPr>
          <p:cNvSpPr/>
          <p:nvPr/>
        </p:nvSpPr>
        <p:spPr>
          <a:xfrm>
            <a:off x="2210311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6">
            <a:extLst>
              <a:ext uri="{FF2B5EF4-FFF2-40B4-BE49-F238E27FC236}">
                <a16:creationId xmlns:a16="http://schemas.microsoft.com/office/drawing/2014/main" id="{6D5BA7C7-F6ED-43CE-82DD-EB890FE69224}"/>
              </a:ext>
            </a:extLst>
          </p:cNvPr>
          <p:cNvSpPr/>
          <p:nvPr/>
        </p:nvSpPr>
        <p:spPr>
          <a:xfrm>
            <a:off x="2769369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7">
            <a:extLst>
              <a:ext uri="{FF2B5EF4-FFF2-40B4-BE49-F238E27FC236}">
                <a16:creationId xmlns:a16="http://schemas.microsoft.com/office/drawing/2014/main" id="{2D12D8EA-1B37-4D0F-9FF9-0BCF211EF3D5}"/>
              </a:ext>
            </a:extLst>
          </p:cNvPr>
          <p:cNvSpPr/>
          <p:nvPr/>
        </p:nvSpPr>
        <p:spPr>
          <a:xfrm>
            <a:off x="3114850" y="4649661"/>
            <a:ext cx="326635" cy="263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8">
            <a:extLst>
              <a:ext uri="{FF2B5EF4-FFF2-40B4-BE49-F238E27FC236}">
                <a16:creationId xmlns:a16="http://schemas.microsoft.com/office/drawing/2014/main" id="{703DFE01-7422-4EA3-9D86-59FB9B71BD54}"/>
              </a:ext>
            </a:extLst>
          </p:cNvPr>
          <p:cNvSpPr/>
          <p:nvPr/>
        </p:nvSpPr>
        <p:spPr>
          <a:xfrm>
            <a:off x="3805810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9">
            <a:extLst>
              <a:ext uri="{FF2B5EF4-FFF2-40B4-BE49-F238E27FC236}">
                <a16:creationId xmlns:a16="http://schemas.microsoft.com/office/drawing/2014/main" id="{D65BFE5F-397C-4D4C-9450-A087FB55A85E}"/>
              </a:ext>
            </a:extLst>
          </p:cNvPr>
          <p:cNvSpPr/>
          <p:nvPr/>
        </p:nvSpPr>
        <p:spPr>
          <a:xfrm>
            <a:off x="1252389" y="465695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0">
            <a:extLst>
              <a:ext uri="{FF2B5EF4-FFF2-40B4-BE49-F238E27FC236}">
                <a16:creationId xmlns:a16="http://schemas.microsoft.com/office/drawing/2014/main" id="{536105A3-8F2F-4865-800B-574107C2E126}"/>
              </a:ext>
            </a:extLst>
          </p:cNvPr>
          <p:cNvSpPr/>
          <p:nvPr/>
        </p:nvSpPr>
        <p:spPr>
          <a:xfrm>
            <a:off x="1365455" y="465672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1">
            <a:extLst>
              <a:ext uri="{FF2B5EF4-FFF2-40B4-BE49-F238E27FC236}">
                <a16:creationId xmlns:a16="http://schemas.microsoft.com/office/drawing/2014/main" id="{9D2AD77C-E6E8-42FB-9347-B70A1F70061D}"/>
              </a:ext>
            </a:extLst>
          </p:cNvPr>
          <p:cNvSpPr/>
          <p:nvPr/>
        </p:nvSpPr>
        <p:spPr>
          <a:xfrm>
            <a:off x="1597868" y="465639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2">
            <a:extLst>
              <a:ext uri="{FF2B5EF4-FFF2-40B4-BE49-F238E27FC236}">
                <a16:creationId xmlns:a16="http://schemas.microsoft.com/office/drawing/2014/main" id="{79DB5C8A-56F8-4C20-87D2-8A15BD37B97C}"/>
              </a:ext>
            </a:extLst>
          </p:cNvPr>
          <p:cNvSpPr/>
          <p:nvPr/>
        </p:nvSpPr>
        <p:spPr>
          <a:xfrm>
            <a:off x="1710935" y="465617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23">
            <a:extLst>
              <a:ext uri="{FF2B5EF4-FFF2-40B4-BE49-F238E27FC236}">
                <a16:creationId xmlns:a16="http://schemas.microsoft.com/office/drawing/2014/main" id="{78C20C75-E2F5-420E-B75B-1B8A03C6F1FB}"/>
              </a:ext>
            </a:extLst>
          </p:cNvPr>
          <p:cNvSpPr/>
          <p:nvPr/>
        </p:nvSpPr>
        <p:spPr>
          <a:xfrm>
            <a:off x="2288826" y="465528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4">
            <a:extLst>
              <a:ext uri="{FF2B5EF4-FFF2-40B4-BE49-F238E27FC236}">
                <a16:creationId xmlns:a16="http://schemas.microsoft.com/office/drawing/2014/main" id="{32A70A36-E0D0-4A50-8EFE-94054EA525BC}"/>
              </a:ext>
            </a:extLst>
          </p:cNvPr>
          <p:cNvSpPr/>
          <p:nvPr/>
        </p:nvSpPr>
        <p:spPr>
          <a:xfrm>
            <a:off x="2401893" y="465505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5">
            <a:extLst>
              <a:ext uri="{FF2B5EF4-FFF2-40B4-BE49-F238E27FC236}">
                <a16:creationId xmlns:a16="http://schemas.microsoft.com/office/drawing/2014/main" id="{3D4926F9-6709-4E41-96C5-21A5C785F523}"/>
              </a:ext>
            </a:extLst>
          </p:cNvPr>
          <p:cNvSpPr/>
          <p:nvPr/>
        </p:nvSpPr>
        <p:spPr>
          <a:xfrm>
            <a:off x="2847884" y="465473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6">
            <a:extLst>
              <a:ext uri="{FF2B5EF4-FFF2-40B4-BE49-F238E27FC236}">
                <a16:creationId xmlns:a16="http://schemas.microsoft.com/office/drawing/2014/main" id="{2EBAE064-252C-4CC3-8E85-0849A57FB65B}"/>
              </a:ext>
            </a:extLst>
          </p:cNvPr>
          <p:cNvSpPr/>
          <p:nvPr/>
        </p:nvSpPr>
        <p:spPr>
          <a:xfrm>
            <a:off x="2960950" y="465450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7">
            <a:extLst>
              <a:ext uri="{FF2B5EF4-FFF2-40B4-BE49-F238E27FC236}">
                <a16:creationId xmlns:a16="http://schemas.microsoft.com/office/drawing/2014/main" id="{FB72FBB4-F996-4CF7-BE3C-BC23B5AA517F}"/>
              </a:ext>
            </a:extLst>
          </p:cNvPr>
          <p:cNvSpPr/>
          <p:nvPr/>
        </p:nvSpPr>
        <p:spPr>
          <a:xfrm>
            <a:off x="3193364" y="4654175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3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8">
            <a:extLst>
              <a:ext uri="{FF2B5EF4-FFF2-40B4-BE49-F238E27FC236}">
                <a16:creationId xmlns:a16="http://schemas.microsoft.com/office/drawing/2014/main" id="{A4E0CC6E-D286-4CD5-A161-A93B222929E2}"/>
              </a:ext>
            </a:extLst>
          </p:cNvPr>
          <p:cNvSpPr/>
          <p:nvPr/>
        </p:nvSpPr>
        <p:spPr>
          <a:xfrm>
            <a:off x="3306429" y="465394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9">
            <a:extLst>
              <a:ext uri="{FF2B5EF4-FFF2-40B4-BE49-F238E27FC236}">
                <a16:creationId xmlns:a16="http://schemas.microsoft.com/office/drawing/2014/main" id="{E912BE29-606E-42D7-B0C8-34FD68A4CE3D}"/>
              </a:ext>
            </a:extLst>
          </p:cNvPr>
          <p:cNvSpPr/>
          <p:nvPr/>
        </p:nvSpPr>
        <p:spPr>
          <a:xfrm>
            <a:off x="3884322" y="465306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91068FFA-958B-4C6B-BD77-0196604311F5}"/>
              </a:ext>
            </a:extLst>
          </p:cNvPr>
          <p:cNvSpPr/>
          <p:nvPr/>
        </p:nvSpPr>
        <p:spPr>
          <a:xfrm>
            <a:off x="3997388" y="4652834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1">
            <a:extLst>
              <a:ext uri="{FF2B5EF4-FFF2-40B4-BE49-F238E27FC236}">
                <a16:creationId xmlns:a16="http://schemas.microsoft.com/office/drawing/2014/main" id="{08D39A6D-EF4A-4C0C-ACE6-3FA16F0F05C5}"/>
              </a:ext>
            </a:extLst>
          </p:cNvPr>
          <p:cNvSpPr/>
          <p:nvPr/>
        </p:nvSpPr>
        <p:spPr>
          <a:xfrm>
            <a:off x="1129852" y="460885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30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32">
            <a:extLst>
              <a:ext uri="{FF2B5EF4-FFF2-40B4-BE49-F238E27FC236}">
                <a16:creationId xmlns:a16="http://schemas.microsoft.com/office/drawing/2014/main" id="{C5CCDB5E-55EB-45B5-84EA-D610E4D644D1}"/>
              </a:ext>
            </a:extLst>
          </p:cNvPr>
          <p:cNvSpPr/>
          <p:nvPr/>
        </p:nvSpPr>
        <p:spPr>
          <a:xfrm>
            <a:off x="2723897" y="460885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3">
            <a:extLst>
              <a:ext uri="{FF2B5EF4-FFF2-40B4-BE49-F238E27FC236}">
                <a16:creationId xmlns:a16="http://schemas.microsoft.com/office/drawing/2014/main" id="{51E7A248-7F93-49E0-BDDD-29CCC7F520AA}"/>
              </a:ext>
            </a:extLst>
          </p:cNvPr>
          <p:cNvSpPr/>
          <p:nvPr/>
        </p:nvSpPr>
        <p:spPr>
          <a:xfrm>
            <a:off x="1864840" y="4649657"/>
            <a:ext cx="326635" cy="2637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34">
            <a:extLst>
              <a:ext uri="{FF2B5EF4-FFF2-40B4-BE49-F238E27FC236}">
                <a16:creationId xmlns:a16="http://schemas.microsoft.com/office/drawing/2014/main" id="{64598AF9-7831-4717-9EF7-05489DEADA44}"/>
              </a:ext>
            </a:extLst>
          </p:cNvPr>
          <p:cNvSpPr/>
          <p:nvPr/>
        </p:nvSpPr>
        <p:spPr>
          <a:xfrm>
            <a:off x="1943356" y="465639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5">
            <a:extLst>
              <a:ext uri="{FF2B5EF4-FFF2-40B4-BE49-F238E27FC236}">
                <a16:creationId xmlns:a16="http://schemas.microsoft.com/office/drawing/2014/main" id="{6C1A7EC0-0486-435E-8A4E-29BBC191F5E8}"/>
              </a:ext>
            </a:extLst>
          </p:cNvPr>
          <p:cNvSpPr/>
          <p:nvPr/>
        </p:nvSpPr>
        <p:spPr>
          <a:xfrm>
            <a:off x="2056423" y="465616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6">
            <a:extLst>
              <a:ext uri="{FF2B5EF4-FFF2-40B4-BE49-F238E27FC236}">
                <a16:creationId xmlns:a16="http://schemas.microsoft.com/office/drawing/2014/main" id="{B910EB3C-9125-45DE-B703-1AE5F9ACD805}"/>
              </a:ext>
            </a:extLst>
          </p:cNvPr>
          <p:cNvSpPr/>
          <p:nvPr/>
        </p:nvSpPr>
        <p:spPr>
          <a:xfrm>
            <a:off x="3460338" y="4649657"/>
            <a:ext cx="326635" cy="2637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7">
            <a:extLst>
              <a:ext uri="{FF2B5EF4-FFF2-40B4-BE49-F238E27FC236}">
                <a16:creationId xmlns:a16="http://schemas.microsoft.com/office/drawing/2014/main" id="{8CA436CC-AA30-45A6-9360-BD05B0F75037}"/>
              </a:ext>
            </a:extLst>
          </p:cNvPr>
          <p:cNvSpPr/>
          <p:nvPr/>
        </p:nvSpPr>
        <p:spPr>
          <a:xfrm>
            <a:off x="3538852" y="465416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38">
            <a:extLst>
              <a:ext uri="{FF2B5EF4-FFF2-40B4-BE49-F238E27FC236}">
                <a16:creationId xmlns:a16="http://schemas.microsoft.com/office/drawing/2014/main" id="{1D3299C3-D0C5-4F70-8F10-2C1A4F41671F}"/>
              </a:ext>
            </a:extLst>
          </p:cNvPr>
          <p:cNvSpPr/>
          <p:nvPr/>
        </p:nvSpPr>
        <p:spPr>
          <a:xfrm>
            <a:off x="3651918" y="465394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39">
            <a:extLst>
              <a:ext uri="{FF2B5EF4-FFF2-40B4-BE49-F238E27FC236}">
                <a16:creationId xmlns:a16="http://schemas.microsoft.com/office/drawing/2014/main" id="{2C94E8D0-5876-4EB8-9547-BCF659A3440F}"/>
              </a:ext>
            </a:extLst>
          </p:cNvPr>
          <p:cNvSpPr/>
          <p:nvPr/>
        </p:nvSpPr>
        <p:spPr>
          <a:xfrm>
            <a:off x="1227926" y="4678710"/>
            <a:ext cx="115846" cy="218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40">
            <a:extLst>
              <a:ext uri="{FF2B5EF4-FFF2-40B4-BE49-F238E27FC236}">
                <a16:creationId xmlns:a16="http://schemas.microsoft.com/office/drawing/2014/main" id="{1915F6CD-625E-470A-B2CD-E3AADB2F7902}"/>
              </a:ext>
            </a:extLst>
          </p:cNvPr>
          <p:cNvSpPr/>
          <p:nvPr/>
        </p:nvSpPr>
        <p:spPr>
          <a:xfrm>
            <a:off x="1571834" y="4678710"/>
            <a:ext cx="115846" cy="218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41">
            <a:extLst>
              <a:ext uri="{FF2B5EF4-FFF2-40B4-BE49-F238E27FC236}">
                <a16:creationId xmlns:a16="http://schemas.microsoft.com/office/drawing/2014/main" id="{E58E9261-E692-4162-9B42-AF82DD8A885F}"/>
              </a:ext>
            </a:extLst>
          </p:cNvPr>
          <p:cNvSpPr/>
          <p:nvPr/>
        </p:nvSpPr>
        <p:spPr>
          <a:xfrm>
            <a:off x="1915744" y="4678710"/>
            <a:ext cx="115846" cy="218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2">
            <a:extLst>
              <a:ext uri="{FF2B5EF4-FFF2-40B4-BE49-F238E27FC236}">
                <a16:creationId xmlns:a16="http://schemas.microsoft.com/office/drawing/2014/main" id="{311F5F93-6B80-4E8F-9D72-FF9A19F22C14}"/>
              </a:ext>
            </a:extLst>
          </p:cNvPr>
          <p:cNvSpPr/>
          <p:nvPr/>
        </p:nvSpPr>
        <p:spPr>
          <a:xfrm>
            <a:off x="2259652" y="4678710"/>
            <a:ext cx="115846" cy="218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3" name="object 43">
            <a:extLst>
              <a:ext uri="{FF2B5EF4-FFF2-40B4-BE49-F238E27FC236}">
                <a16:creationId xmlns:a16="http://schemas.microsoft.com/office/drawing/2014/main" id="{33CA60A6-7D69-4FEC-86A4-C6FF47BC6955}"/>
              </a:ext>
            </a:extLst>
          </p:cNvPr>
          <p:cNvGraphicFramePr>
            <a:graphicFrameLocks noGrp="1"/>
          </p:cNvGraphicFramePr>
          <p:nvPr/>
        </p:nvGraphicFramePr>
        <p:xfrm>
          <a:off x="1171515" y="4647306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object 44">
            <a:extLst>
              <a:ext uri="{FF2B5EF4-FFF2-40B4-BE49-F238E27FC236}">
                <a16:creationId xmlns:a16="http://schemas.microsoft.com/office/drawing/2014/main" id="{1276B7C0-A73D-4CCB-9BB6-F628A8A7283B}"/>
              </a:ext>
            </a:extLst>
          </p:cNvPr>
          <p:cNvSpPr/>
          <p:nvPr/>
        </p:nvSpPr>
        <p:spPr>
          <a:xfrm>
            <a:off x="2821138" y="4678717"/>
            <a:ext cx="115846" cy="218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45">
            <a:extLst>
              <a:ext uri="{FF2B5EF4-FFF2-40B4-BE49-F238E27FC236}">
                <a16:creationId xmlns:a16="http://schemas.microsoft.com/office/drawing/2014/main" id="{34B94293-3B96-4CEA-BF5B-D360D2C6B0FB}"/>
              </a:ext>
            </a:extLst>
          </p:cNvPr>
          <p:cNvSpPr/>
          <p:nvPr/>
        </p:nvSpPr>
        <p:spPr>
          <a:xfrm>
            <a:off x="3165048" y="4678717"/>
            <a:ext cx="115846" cy="2182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46">
            <a:extLst>
              <a:ext uri="{FF2B5EF4-FFF2-40B4-BE49-F238E27FC236}">
                <a16:creationId xmlns:a16="http://schemas.microsoft.com/office/drawing/2014/main" id="{421BCE72-678E-4A23-ACA0-3BF70494A0EB}"/>
              </a:ext>
            </a:extLst>
          </p:cNvPr>
          <p:cNvSpPr/>
          <p:nvPr/>
        </p:nvSpPr>
        <p:spPr>
          <a:xfrm>
            <a:off x="3508957" y="4678717"/>
            <a:ext cx="115846" cy="2182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47">
            <a:extLst>
              <a:ext uri="{FF2B5EF4-FFF2-40B4-BE49-F238E27FC236}">
                <a16:creationId xmlns:a16="http://schemas.microsoft.com/office/drawing/2014/main" id="{AB0AFBB5-7541-4247-BCFE-D02B8831DB66}"/>
              </a:ext>
            </a:extLst>
          </p:cNvPr>
          <p:cNvSpPr/>
          <p:nvPr/>
        </p:nvSpPr>
        <p:spPr>
          <a:xfrm>
            <a:off x="3852866" y="4678717"/>
            <a:ext cx="115846" cy="2182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8" name="object 48">
            <a:extLst>
              <a:ext uri="{FF2B5EF4-FFF2-40B4-BE49-F238E27FC236}">
                <a16:creationId xmlns:a16="http://schemas.microsoft.com/office/drawing/2014/main" id="{66B1F45C-F743-488D-9A76-D30C488CB568}"/>
              </a:ext>
            </a:extLst>
          </p:cNvPr>
          <p:cNvGraphicFramePr>
            <a:graphicFrameLocks noGrp="1"/>
          </p:cNvGraphicFramePr>
          <p:nvPr/>
        </p:nvGraphicFramePr>
        <p:xfrm>
          <a:off x="2767014" y="4647306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object 51">
            <a:extLst>
              <a:ext uri="{FF2B5EF4-FFF2-40B4-BE49-F238E27FC236}">
                <a16:creationId xmlns:a16="http://schemas.microsoft.com/office/drawing/2014/main" id="{AF381754-29E5-4651-B0E2-D0D23E15B125}"/>
              </a:ext>
            </a:extLst>
          </p:cNvPr>
          <p:cNvSpPr/>
          <p:nvPr/>
        </p:nvSpPr>
        <p:spPr>
          <a:xfrm>
            <a:off x="6381556" y="4655932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52">
            <a:extLst>
              <a:ext uri="{FF2B5EF4-FFF2-40B4-BE49-F238E27FC236}">
                <a16:creationId xmlns:a16="http://schemas.microsoft.com/office/drawing/2014/main" id="{7804FF06-9DD2-4EF4-851D-691499061DCA}"/>
              </a:ext>
            </a:extLst>
          </p:cNvPr>
          <p:cNvSpPr/>
          <p:nvPr/>
        </p:nvSpPr>
        <p:spPr>
          <a:xfrm>
            <a:off x="6727037" y="4655932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53">
            <a:extLst>
              <a:ext uri="{FF2B5EF4-FFF2-40B4-BE49-F238E27FC236}">
                <a16:creationId xmlns:a16="http://schemas.microsoft.com/office/drawing/2014/main" id="{1EFA3F50-A66F-484B-9C84-D5B1C7D411BC}"/>
              </a:ext>
            </a:extLst>
          </p:cNvPr>
          <p:cNvSpPr/>
          <p:nvPr/>
        </p:nvSpPr>
        <p:spPr>
          <a:xfrm>
            <a:off x="7417997" y="4655932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54">
            <a:extLst>
              <a:ext uri="{FF2B5EF4-FFF2-40B4-BE49-F238E27FC236}">
                <a16:creationId xmlns:a16="http://schemas.microsoft.com/office/drawing/2014/main" id="{8C51542B-58BE-44C6-8E08-B2E9DDB797CD}"/>
              </a:ext>
            </a:extLst>
          </p:cNvPr>
          <p:cNvSpPr/>
          <p:nvPr/>
        </p:nvSpPr>
        <p:spPr>
          <a:xfrm>
            <a:off x="7977055" y="4655932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55">
            <a:extLst>
              <a:ext uri="{FF2B5EF4-FFF2-40B4-BE49-F238E27FC236}">
                <a16:creationId xmlns:a16="http://schemas.microsoft.com/office/drawing/2014/main" id="{297DCE07-8D9E-478B-9350-114CACF15B17}"/>
              </a:ext>
            </a:extLst>
          </p:cNvPr>
          <p:cNvSpPr/>
          <p:nvPr/>
        </p:nvSpPr>
        <p:spPr>
          <a:xfrm>
            <a:off x="8322535" y="4655932"/>
            <a:ext cx="326635" cy="2637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56">
            <a:extLst>
              <a:ext uri="{FF2B5EF4-FFF2-40B4-BE49-F238E27FC236}">
                <a16:creationId xmlns:a16="http://schemas.microsoft.com/office/drawing/2014/main" id="{68BDD7E1-4187-4852-A69B-3F2161188B12}"/>
              </a:ext>
            </a:extLst>
          </p:cNvPr>
          <p:cNvSpPr/>
          <p:nvPr/>
        </p:nvSpPr>
        <p:spPr>
          <a:xfrm>
            <a:off x="9013495" y="4655932"/>
            <a:ext cx="326635" cy="2637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57">
            <a:extLst>
              <a:ext uri="{FF2B5EF4-FFF2-40B4-BE49-F238E27FC236}">
                <a16:creationId xmlns:a16="http://schemas.microsoft.com/office/drawing/2014/main" id="{C4B266C1-4105-4C6B-BF9B-9CB7F0CCCB9F}"/>
              </a:ext>
            </a:extLst>
          </p:cNvPr>
          <p:cNvSpPr/>
          <p:nvPr/>
        </p:nvSpPr>
        <p:spPr>
          <a:xfrm>
            <a:off x="6460073" y="466322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58">
            <a:extLst>
              <a:ext uri="{FF2B5EF4-FFF2-40B4-BE49-F238E27FC236}">
                <a16:creationId xmlns:a16="http://schemas.microsoft.com/office/drawing/2014/main" id="{87337B50-4075-47D9-8FE6-D58D91CD8F53}"/>
              </a:ext>
            </a:extLst>
          </p:cNvPr>
          <p:cNvSpPr/>
          <p:nvPr/>
        </p:nvSpPr>
        <p:spPr>
          <a:xfrm>
            <a:off x="6573139" y="466299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59">
            <a:extLst>
              <a:ext uri="{FF2B5EF4-FFF2-40B4-BE49-F238E27FC236}">
                <a16:creationId xmlns:a16="http://schemas.microsoft.com/office/drawing/2014/main" id="{D3822A9D-8C87-4498-B6D0-7974F27ECC40}"/>
              </a:ext>
            </a:extLst>
          </p:cNvPr>
          <p:cNvSpPr/>
          <p:nvPr/>
        </p:nvSpPr>
        <p:spPr>
          <a:xfrm>
            <a:off x="6805554" y="466267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0">
            <a:extLst>
              <a:ext uri="{FF2B5EF4-FFF2-40B4-BE49-F238E27FC236}">
                <a16:creationId xmlns:a16="http://schemas.microsoft.com/office/drawing/2014/main" id="{BFC1EC91-C1F2-487C-81D0-0FF2FA2E70BD}"/>
              </a:ext>
            </a:extLst>
          </p:cNvPr>
          <p:cNvSpPr/>
          <p:nvPr/>
        </p:nvSpPr>
        <p:spPr>
          <a:xfrm>
            <a:off x="6918620" y="466244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61">
            <a:extLst>
              <a:ext uri="{FF2B5EF4-FFF2-40B4-BE49-F238E27FC236}">
                <a16:creationId xmlns:a16="http://schemas.microsoft.com/office/drawing/2014/main" id="{AA723322-5D6D-4F5E-A5FC-B94D12DF8256}"/>
              </a:ext>
            </a:extLst>
          </p:cNvPr>
          <p:cNvSpPr/>
          <p:nvPr/>
        </p:nvSpPr>
        <p:spPr>
          <a:xfrm>
            <a:off x="7496512" y="4661558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62">
            <a:extLst>
              <a:ext uri="{FF2B5EF4-FFF2-40B4-BE49-F238E27FC236}">
                <a16:creationId xmlns:a16="http://schemas.microsoft.com/office/drawing/2014/main" id="{FB01CF5E-8FC3-42D4-8EFF-F1E6A8173F26}"/>
              </a:ext>
            </a:extLst>
          </p:cNvPr>
          <p:cNvSpPr/>
          <p:nvPr/>
        </p:nvSpPr>
        <p:spPr>
          <a:xfrm>
            <a:off x="7609578" y="4661330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63">
            <a:extLst>
              <a:ext uri="{FF2B5EF4-FFF2-40B4-BE49-F238E27FC236}">
                <a16:creationId xmlns:a16="http://schemas.microsoft.com/office/drawing/2014/main" id="{676EE11B-9955-423B-9424-BD6819B13751}"/>
              </a:ext>
            </a:extLst>
          </p:cNvPr>
          <p:cNvSpPr/>
          <p:nvPr/>
        </p:nvSpPr>
        <p:spPr>
          <a:xfrm>
            <a:off x="8055569" y="466100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64">
            <a:extLst>
              <a:ext uri="{FF2B5EF4-FFF2-40B4-BE49-F238E27FC236}">
                <a16:creationId xmlns:a16="http://schemas.microsoft.com/office/drawing/2014/main" id="{7698E939-74E8-4C93-869E-33ED839EA427}"/>
              </a:ext>
            </a:extLst>
          </p:cNvPr>
          <p:cNvSpPr/>
          <p:nvPr/>
        </p:nvSpPr>
        <p:spPr>
          <a:xfrm>
            <a:off x="8168635" y="4660774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65">
            <a:extLst>
              <a:ext uri="{FF2B5EF4-FFF2-40B4-BE49-F238E27FC236}">
                <a16:creationId xmlns:a16="http://schemas.microsoft.com/office/drawing/2014/main" id="{0FA2CBF0-856A-46A0-94EE-99DE3966CD6F}"/>
              </a:ext>
            </a:extLst>
          </p:cNvPr>
          <p:cNvSpPr/>
          <p:nvPr/>
        </p:nvSpPr>
        <p:spPr>
          <a:xfrm>
            <a:off x="8401047" y="466044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66">
            <a:extLst>
              <a:ext uri="{FF2B5EF4-FFF2-40B4-BE49-F238E27FC236}">
                <a16:creationId xmlns:a16="http://schemas.microsoft.com/office/drawing/2014/main" id="{C79AB1FD-4AA9-4BB1-A3B8-41A2807C692D}"/>
              </a:ext>
            </a:extLst>
          </p:cNvPr>
          <p:cNvSpPr/>
          <p:nvPr/>
        </p:nvSpPr>
        <p:spPr>
          <a:xfrm>
            <a:off x="8514114" y="466021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67">
            <a:extLst>
              <a:ext uri="{FF2B5EF4-FFF2-40B4-BE49-F238E27FC236}">
                <a16:creationId xmlns:a16="http://schemas.microsoft.com/office/drawing/2014/main" id="{73CA68F6-4423-4FBF-AC89-A94C56E1B3A7}"/>
              </a:ext>
            </a:extLst>
          </p:cNvPr>
          <p:cNvSpPr/>
          <p:nvPr/>
        </p:nvSpPr>
        <p:spPr>
          <a:xfrm>
            <a:off x="9092008" y="4659333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68">
            <a:extLst>
              <a:ext uri="{FF2B5EF4-FFF2-40B4-BE49-F238E27FC236}">
                <a16:creationId xmlns:a16="http://schemas.microsoft.com/office/drawing/2014/main" id="{2B9ACCB0-0BED-42CD-9972-A35A2B99C357}"/>
              </a:ext>
            </a:extLst>
          </p:cNvPr>
          <p:cNvSpPr/>
          <p:nvPr/>
        </p:nvSpPr>
        <p:spPr>
          <a:xfrm>
            <a:off x="9205073" y="4659105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69">
            <a:extLst>
              <a:ext uri="{FF2B5EF4-FFF2-40B4-BE49-F238E27FC236}">
                <a16:creationId xmlns:a16="http://schemas.microsoft.com/office/drawing/2014/main" id="{979F1676-2EEF-49BB-900D-E159AD8A5CA5}"/>
              </a:ext>
            </a:extLst>
          </p:cNvPr>
          <p:cNvSpPr/>
          <p:nvPr/>
        </p:nvSpPr>
        <p:spPr>
          <a:xfrm>
            <a:off x="6337537" y="4615121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70">
            <a:extLst>
              <a:ext uri="{FF2B5EF4-FFF2-40B4-BE49-F238E27FC236}">
                <a16:creationId xmlns:a16="http://schemas.microsoft.com/office/drawing/2014/main" id="{9607535D-3EE8-4BD0-97F2-9E7221B8DF79}"/>
              </a:ext>
            </a:extLst>
          </p:cNvPr>
          <p:cNvSpPr/>
          <p:nvPr/>
        </p:nvSpPr>
        <p:spPr>
          <a:xfrm>
            <a:off x="7931582" y="4615121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8" y="58618"/>
                </a:lnTo>
                <a:lnTo>
                  <a:pt x="1446238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71">
            <a:extLst>
              <a:ext uri="{FF2B5EF4-FFF2-40B4-BE49-F238E27FC236}">
                <a16:creationId xmlns:a16="http://schemas.microsoft.com/office/drawing/2014/main" id="{4E6AE8C1-C09C-4D25-AB45-480C2CE51B46}"/>
              </a:ext>
            </a:extLst>
          </p:cNvPr>
          <p:cNvSpPr/>
          <p:nvPr/>
        </p:nvSpPr>
        <p:spPr>
          <a:xfrm>
            <a:off x="7072525" y="4655928"/>
            <a:ext cx="326635" cy="2637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72">
            <a:extLst>
              <a:ext uri="{FF2B5EF4-FFF2-40B4-BE49-F238E27FC236}">
                <a16:creationId xmlns:a16="http://schemas.microsoft.com/office/drawing/2014/main" id="{1E7E688C-1712-438F-AAA6-E8887CAF8A46}"/>
              </a:ext>
            </a:extLst>
          </p:cNvPr>
          <p:cNvSpPr/>
          <p:nvPr/>
        </p:nvSpPr>
        <p:spPr>
          <a:xfrm>
            <a:off x="7151041" y="466266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73">
            <a:extLst>
              <a:ext uri="{FF2B5EF4-FFF2-40B4-BE49-F238E27FC236}">
                <a16:creationId xmlns:a16="http://schemas.microsoft.com/office/drawing/2014/main" id="{B4612A08-2D4D-4C8E-8CF1-0217E09D5934}"/>
              </a:ext>
            </a:extLst>
          </p:cNvPr>
          <p:cNvSpPr/>
          <p:nvPr/>
        </p:nvSpPr>
        <p:spPr>
          <a:xfrm>
            <a:off x="7264108" y="466243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74">
            <a:extLst>
              <a:ext uri="{FF2B5EF4-FFF2-40B4-BE49-F238E27FC236}">
                <a16:creationId xmlns:a16="http://schemas.microsoft.com/office/drawing/2014/main" id="{F54283E5-0723-4012-B92D-8280F4C9DEB3}"/>
              </a:ext>
            </a:extLst>
          </p:cNvPr>
          <p:cNvSpPr/>
          <p:nvPr/>
        </p:nvSpPr>
        <p:spPr>
          <a:xfrm>
            <a:off x="8668023" y="4655928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75">
            <a:extLst>
              <a:ext uri="{FF2B5EF4-FFF2-40B4-BE49-F238E27FC236}">
                <a16:creationId xmlns:a16="http://schemas.microsoft.com/office/drawing/2014/main" id="{81B4D3B2-C640-4FC4-BC59-BF2F0A0F5005}"/>
              </a:ext>
            </a:extLst>
          </p:cNvPr>
          <p:cNvSpPr/>
          <p:nvPr/>
        </p:nvSpPr>
        <p:spPr>
          <a:xfrm>
            <a:off x="8746537" y="466044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76">
            <a:extLst>
              <a:ext uri="{FF2B5EF4-FFF2-40B4-BE49-F238E27FC236}">
                <a16:creationId xmlns:a16="http://schemas.microsoft.com/office/drawing/2014/main" id="{07BCC616-8644-4D2D-B349-0C1F80B65CFB}"/>
              </a:ext>
            </a:extLst>
          </p:cNvPr>
          <p:cNvSpPr/>
          <p:nvPr/>
        </p:nvSpPr>
        <p:spPr>
          <a:xfrm>
            <a:off x="8859602" y="4660213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77">
            <a:extLst>
              <a:ext uri="{FF2B5EF4-FFF2-40B4-BE49-F238E27FC236}">
                <a16:creationId xmlns:a16="http://schemas.microsoft.com/office/drawing/2014/main" id="{D200169E-7B56-4558-AC29-82B813E5D8A0}"/>
              </a:ext>
            </a:extLst>
          </p:cNvPr>
          <p:cNvSpPr/>
          <p:nvPr/>
        </p:nvSpPr>
        <p:spPr>
          <a:xfrm>
            <a:off x="6387453" y="471368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78">
            <a:extLst>
              <a:ext uri="{FF2B5EF4-FFF2-40B4-BE49-F238E27FC236}">
                <a16:creationId xmlns:a16="http://schemas.microsoft.com/office/drawing/2014/main" id="{ED175143-2592-45D1-A294-F29A96507EFA}"/>
              </a:ext>
            </a:extLst>
          </p:cNvPr>
          <p:cNvSpPr/>
          <p:nvPr/>
        </p:nvSpPr>
        <p:spPr>
          <a:xfrm>
            <a:off x="6387453" y="471368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79">
            <a:extLst>
              <a:ext uri="{FF2B5EF4-FFF2-40B4-BE49-F238E27FC236}">
                <a16:creationId xmlns:a16="http://schemas.microsoft.com/office/drawing/2014/main" id="{2C0CD7D3-33BC-442C-861F-6BAFF62B0ECF}"/>
              </a:ext>
            </a:extLst>
          </p:cNvPr>
          <p:cNvSpPr/>
          <p:nvPr/>
        </p:nvSpPr>
        <p:spPr>
          <a:xfrm>
            <a:off x="6735520" y="4713583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80">
            <a:extLst>
              <a:ext uri="{FF2B5EF4-FFF2-40B4-BE49-F238E27FC236}">
                <a16:creationId xmlns:a16="http://schemas.microsoft.com/office/drawing/2014/main" id="{7AD87652-AB66-4184-BB5D-D37FB13897CC}"/>
              </a:ext>
            </a:extLst>
          </p:cNvPr>
          <p:cNvSpPr/>
          <p:nvPr/>
        </p:nvSpPr>
        <p:spPr>
          <a:xfrm>
            <a:off x="6735520" y="4713583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81">
            <a:extLst>
              <a:ext uri="{FF2B5EF4-FFF2-40B4-BE49-F238E27FC236}">
                <a16:creationId xmlns:a16="http://schemas.microsoft.com/office/drawing/2014/main" id="{E7DDD169-9472-4DED-8E68-47FADF7BB65A}"/>
              </a:ext>
            </a:extLst>
          </p:cNvPr>
          <p:cNvSpPr/>
          <p:nvPr/>
        </p:nvSpPr>
        <p:spPr>
          <a:xfrm>
            <a:off x="7083586" y="4713479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2"/>
                </a:lnTo>
                <a:lnTo>
                  <a:pt x="309816" y="86351"/>
                </a:lnTo>
                <a:lnTo>
                  <a:pt x="297643" y="52739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2">
            <a:extLst>
              <a:ext uri="{FF2B5EF4-FFF2-40B4-BE49-F238E27FC236}">
                <a16:creationId xmlns:a16="http://schemas.microsoft.com/office/drawing/2014/main" id="{D41B912B-65A4-40E4-AA8B-0E681F82D45E}"/>
              </a:ext>
            </a:extLst>
          </p:cNvPr>
          <p:cNvSpPr/>
          <p:nvPr/>
        </p:nvSpPr>
        <p:spPr>
          <a:xfrm>
            <a:off x="7083586" y="4713479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83">
            <a:extLst>
              <a:ext uri="{FF2B5EF4-FFF2-40B4-BE49-F238E27FC236}">
                <a16:creationId xmlns:a16="http://schemas.microsoft.com/office/drawing/2014/main" id="{EA95EDA3-6694-4188-80A3-C15AA55AA35D}"/>
              </a:ext>
            </a:extLst>
          </p:cNvPr>
          <p:cNvSpPr/>
          <p:nvPr/>
        </p:nvSpPr>
        <p:spPr>
          <a:xfrm>
            <a:off x="7431654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2"/>
                </a:lnTo>
                <a:lnTo>
                  <a:pt x="309816" y="86351"/>
                </a:lnTo>
                <a:lnTo>
                  <a:pt x="297643" y="52739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84">
            <a:extLst>
              <a:ext uri="{FF2B5EF4-FFF2-40B4-BE49-F238E27FC236}">
                <a16:creationId xmlns:a16="http://schemas.microsoft.com/office/drawing/2014/main" id="{00268098-E2AB-43AC-9B46-00969ABBEF61}"/>
              </a:ext>
            </a:extLst>
          </p:cNvPr>
          <p:cNvSpPr/>
          <p:nvPr/>
        </p:nvSpPr>
        <p:spPr>
          <a:xfrm>
            <a:off x="7431654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5" name="object 85">
            <a:extLst>
              <a:ext uri="{FF2B5EF4-FFF2-40B4-BE49-F238E27FC236}">
                <a16:creationId xmlns:a16="http://schemas.microsoft.com/office/drawing/2014/main" id="{A1F28FBB-3FB1-4603-B856-A6A8F681C817}"/>
              </a:ext>
            </a:extLst>
          </p:cNvPr>
          <p:cNvGraphicFramePr>
            <a:graphicFrameLocks noGrp="1"/>
          </p:cNvGraphicFramePr>
          <p:nvPr/>
        </p:nvGraphicFramePr>
        <p:xfrm>
          <a:off x="6379200" y="4653577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object 86">
            <a:extLst>
              <a:ext uri="{FF2B5EF4-FFF2-40B4-BE49-F238E27FC236}">
                <a16:creationId xmlns:a16="http://schemas.microsoft.com/office/drawing/2014/main" id="{B6E1BB31-7089-4D3C-B853-3F943DDAF268}"/>
              </a:ext>
            </a:extLst>
          </p:cNvPr>
          <p:cNvSpPr/>
          <p:nvPr/>
        </p:nvSpPr>
        <p:spPr>
          <a:xfrm>
            <a:off x="7984108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9" y="0"/>
                </a:moveTo>
                <a:lnTo>
                  <a:pt x="94611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1" y="165915"/>
                </a:lnTo>
                <a:lnTo>
                  <a:pt x="154909" y="172700"/>
                </a:lnTo>
                <a:lnTo>
                  <a:pt x="215206" y="165915"/>
                </a:lnTo>
                <a:lnTo>
                  <a:pt x="264446" y="147409"/>
                </a:lnTo>
                <a:lnTo>
                  <a:pt x="297644" y="119962"/>
                </a:lnTo>
                <a:lnTo>
                  <a:pt x="309817" y="86351"/>
                </a:lnTo>
                <a:lnTo>
                  <a:pt x="297644" y="52739"/>
                </a:lnTo>
                <a:lnTo>
                  <a:pt x="264446" y="25291"/>
                </a:lnTo>
                <a:lnTo>
                  <a:pt x="215206" y="6785"/>
                </a:lnTo>
                <a:lnTo>
                  <a:pt x="154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87">
            <a:extLst>
              <a:ext uri="{FF2B5EF4-FFF2-40B4-BE49-F238E27FC236}">
                <a16:creationId xmlns:a16="http://schemas.microsoft.com/office/drawing/2014/main" id="{F02B334A-F5FC-4DF1-8F28-50DA8AE1508B}"/>
              </a:ext>
            </a:extLst>
          </p:cNvPr>
          <p:cNvSpPr/>
          <p:nvPr/>
        </p:nvSpPr>
        <p:spPr>
          <a:xfrm>
            <a:off x="7984108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88">
            <a:extLst>
              <a:ext uri="{FF2B5EF4-FFF2-40B4-BE49-F238E27FC236}">
                <a16:creationId xmlns:a16="http://schemas.microsoft.com/office/drawing/2014/main" id="{73DBED52-C9A3-4FD1-9893-D2F58669C06C}"/>
              </a:ext>
            </a:extLst>
          </p:cNvPr>
          <p:cNvSpPr/>
          <p:nvPr/>
        </p:nvSpPr>
        <p:spPr>
          <a:xfrm>
            <a:off x="8332176" y="4713273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2"/>
                </a:lnTo>
                <a:lnTo>
                  <a:pt x="309816" y="86351"/>
                </a:lnTo>
                <a:lnTo>
                  <a:pt x="297643" y="52739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89">
            <a:extLst>
              <a:ext uri="{FF2B5EF4-FFF2-40B4-BE49-F238E27FC236}">
                <a16:creationId xmlns:a16="http://schemas.microsoft.com/office/drawing/2014/main" id="{D0D39805-2932-4584-8B10-884CE0632D8E}"/>
              </a:ext>
            </a:extLst>
          </p:cNvPr>
          <p:cNvSpPr/>
          <p:nvPr/>
        </p:nvSpPr>
        <p:spPr>
          <a:xfrm>
            <a:off x="8332176" y="4713273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90">
            <a:extLst>
              <a:ext uri="{FF2B5EF4-FFF2-40B4-BE49-F238E27FC236}">
                <a16:creationId xmlns:a16="http://schemas.microsoft.com/office/drawing/2014/main" id="{8FFACE48-FACB-4B74-AF22-336F970AAAEA}"/>
              </a:ext>
            </a:extLst>
          </p:cNvPr>
          <p:cNvSpPr/>
          <p:nvPr/>
        </p:nvSpPr>
        <p:spPr>
          <a:xfrm>
            <a:off x="8680244" y="4713170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91">
            <a:extLst>
              <a:ext uri="{FF2B5EF4-FFF2-40B4-BE49-F238E27FC236}">
                <a16:creationId xmlns:a16="http://schemas.microsoft.com/office/drawing/2014/main" id="{629FA9D6-9007-4E7C-808E-08D9F75B275F}"/>
              </a:ext>
            </a:extLst>
          </p:cNvPr>
          <p:cNvSpPr/>
          <p:nvPr/>
        </p:nvSpPr>
        <p:spPr>
          <a:xfrm>
            <a:off x="8680243" y="4713170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92">
            <a:extLst>
              <a:ext uri="{FF2B5EF4-FFF2-40B4-BE49-F238E27FC236}">
                <a16:creationId xmlns:a16="http://schemas.microsoft.com/office/drawing/2014/main" id="{78B6F56B-55E6-46FF-9440-D8411AE4AE59}"/>
              </a:ext>
            </a:extLst>
          </p:cNvPr>
          <p:cNvSpPr/>
          <p:nvPr/>
        </p:nvSpPr>
        <p:spPr>
          <a:xfrm>
            <a:off x="9028310" y="4713067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93">
            <a:extLst>
              <a:ext uri="{FF2B5EF4-FFF2-40B4-BE49-F238E27FC236}">
                <a16:creationId xmlns:a16="http://schemas.microsoft.com/office/drawing/2014/main" id="{78099931-55EF-4DCD-9C2D-EFB860921A69}"/>
              </a:ext>
            </a:extLst>
          </p:cNvPr>
          <p:cNvSpPr/>
          <p:nvPr/>
        </p:nvSpPr>
        <p:spPr>
          <a:xfrm>
            <a:off x="9028309" y="4713067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8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8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4" name="object 94">
            <a:extLst>
              <a:ext uri="{FF2B5EF4-FFF2-40B4-BE49-F238E27FC236}">
                <a16:creationId xmlns:a16="http://schemas.microsoft.com/office/drawing/2014/main" id="{F093B15F-8BE6-4103-BB04-85837C4F008F}"/>
              </a:ext>
            </a:extLst>
          </p:cNvPr>
          <p:cNvGraphicFramePr>
            <a:graphicFrameLocks noGrp="1"/>
          </p:cNvGraphicFramePr>
          <p:nvPr/>
        </p:nvGraphicFramePr>
        <p:xfrm>
          <a:off x="7974698" y="4653577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object 97">
            <a:extLst>
              <a:ext uri="{FF2B5EF4-FFF2-40B4-BE49-F238E27FC236}">
                <a16:creationId xmlns:a16="http://schemas.microsoft.com/office/drawing/2014/main" id="{25DDFCBE-B1F6-4153-8B5C-AFDF5B5F8B60}"/>
              </a:ext>
            </a:extLst>
          </p:cNvPr>
          <p:cNvSpPr txBox="1"/>
          <p:nvPr/>
        </p:nvSpPr>
        <p:spPr>
          <a:xfrm>
            <a:off x="9737920" y="4637298"/>
            <a:ext cx="1214753" cy="49051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300" spc="15" dirty="0">
                <a:latin typeface="Wingdings"/>
                <a:cs typeface="Wingdings"/>
              </a:rPr>
              <a:t></a:t>
            </a:r>
            <a:r>
              <a:rPr sz="1300" spc="15" dirty="0">
                <a:latin typeface="Calibri"/>
                <a:cs typeface="Calibri"/>
              </a:rPr>
              <a:t>thread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id</a:t>
            </a:r>
            <a:r>
              <a:rPr lang="en-US" sz="1300" spc="10" dirty="0">
                <a:latin typeface="Calibri"/>
                <a:cs typeface="Calibri"/>
              </a:rPr>
              <a:t> (</a:t>
            </a:r>
            <a:r>
              <a:rPr lang="en-US" sz="1300" spc="10" dirty="0" err="1">
                <a:latin typeface="Calibri"/>
                <a:cs typeface="Calibri"/>
              </a:rPr>
              <a:t>tid</a:t>
            </a:r>
            <a:r>
              <a:rPr lang="en-US" sz="1300" spc="10" dirty="0">
                <a:latin typeface="Calibri"/>
                <a:cs typeface="Calibri"/>
              </a:rPr>
              <a:t>)</a:t>
            </a:r>
            <a:endParaRPr sz="1300" dirty="0">
              <a:latin typeface="Calibri"/>
              <a:cs typeface="Calibri"/>
            </a:endParaRPr>
          </a:p>
          <a:p>
            <a:pPr marL="26034" algn="ctr">
              <a:lnSpc>
                <a:spcPct val="100000"/>
              </a:lnSpc>
              <a:spcBef>
                <a:spcPts val="355"/>
              </a:spcBef>
            </a:pPr>
            <a:r>
              <a:rPr sz="1150" spc="20" dirty="0">
                <a:solidFill>
                  <a:srgbClr val="C55A11"/>
                </a:solidFill>
                <a:latin typeface="Wingdings"/>
                <a:cs typeface="Wingdings"/>
              </a:rPr>
              <a:t></a:t>
            </a:r>
            <a:r>
              <a:rPr sz="1150" spc="20" dirty="0">
                <a:solidFill>
                  <a:srgbClr val="C55A11"/>
                </a:solidFill>
                <a:latin typeface="Calibri"/>
                <a:cs typeface="Calibri"/>
              </a:rPr>
              <a:t>cpu</a:t>
            </a:r>
            <a:r>
              <a:rPr sz="115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C55A11"/>
                </a:solidFill>
                <a:latin typeface="Calibri"/>
                <a:cs typeface="Calibri"/>
              </a:rPr>
              <a:t>id</a:t>
            </a:r>
            <a:endParaRPr sz="1150" dirty="0">
              <a:latin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C4D1FA-D3A7-475C-9E11-EF576DCDBA56}"/>
              </a:ext>
            </a:extLst>
          </p:cNvPr>
          <p:cNvGrpSpPr/>
          <p:nvPr/>
        </p:nvGrpSpPr>
        <p:grpSpPr>
          <a:xfrm>
            <a:off x="9934805" y="5241184"/>
            <a:ext cx="960119" cy="393065"/>
            <a:chOff x="10086455" y="5514037"/>
            <a:chExt cx="960119" cy="393065"/>
          </a:xfrm>
        </p:grpSpPr>
        <p:sp>
          <p:nvSpPr>
            <p:cNvPr id="157" name="object 98">
              <a:extLst>
                <a:ext uri="{FF2B5EF4-FFF2-40B4-BE49-F238E27FC236}">
                  <a16:creationId xmlns:a16="http://schemas.microsoft.com/office/drawing/2014/main" id="{2A795178-13F6-4685-9C09-8092A29D45A7}"/>
                </a:ext>
              </a:extLst>
            </p:cNvPr>
            <p:cNvSpPr/>
            <p:nvPr/>
          </p:nvSpPr>
          <p:spPr>
            <a:xfrm>
              <a:off x="10086455" y="5514037"/>
              <a:ext cx="960119" cy="393065"/>
            </a:xfrm>
            <a:custGeom>
              <a:avLst/>
              <a:gdLst/>
              <a:ahLst/>
              <a:cxnLst/>
              <a:rect l="l" t="t" r="r" b="b"/>
              <a:pathLst>
                <a:path w="960120" h="393064">
                  <a:moveTo>
                    <a:pt x="0" y="0"/>
                  </a:moveTo>
                  <a:lnTo>
                    <a:pt x="959625" y="0"/>
                  </a:lnTo>
                  <a:lnTo>
                    <a:pt x="959625" y="392545"/>
                  </a:lnTo>
                  <a:lnTo>
                    <a:pt x="0" y="39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9">
              <a:extLst>
                <a:ext uri="{FF2B5EF4-FFF2-40B4-BE49-F238E27FC236}">
                  <a16:creationId xmlns:a16="http://schemas.microsoft.com/office/drawing/2014/main" id="{B979C0DF-61B6-4F9E-AAE2-87B66E184661}"/>
                </a:ext>
              </a:extLst>
            </p:cNvPr>
            <p:cNvSpPr/>
            <p:nvPr/>
          </p:nvSpPr>
          <p:spPr>
            <a:xfrm>
              <a:off x="10155251" y="5573703"/>
              <a:ext cx="61594" cy="244475"/>
            </a:xfrm>
            <a:custGeom>
              <a:avLst/>
              <a:gdLst/>
              <a:ahLst/>
              <a:cxnLst/>
              <a:rect l="l" t="t" r="r" b="b"/>
              <a:pathLst>
                <a:path w="61595" h="244475">
                  <a:moveTo>
                    <a:pt x="0" y="0"/>
                  </a:moveTo>
                  <a:lnTo>
                    <a:pt x="13799" y="20019"/>
                  </a:lnTo>
                  <a:lnTo>
                    <a:pt x="25925" y="40039"/>
                  </a:lnTo>
                  <a:lnTo>
                    <a:pt x="34703" y="60059"/>
                  </a:lnTo>
                  <a:lnTo>
                    <a:pt x="38458" y="80079"/>
                  </a:lnTo>
                  <a:lnTo>
                    <a:pt x="33265" y="100154"/>
                  </a:lnTo>
                  <a:lnTo>
                    <a:pt x="21175" y="120266"/>
                  </a:lnTo>
                  <a:lnTo>
                    <a:pt x="9486" y="140304"/>
                  </a:lnTo>
                  <a:lnTo>
                    <a:pt x="5494" y="160158"/>
                  </a:lnTo>
                  <a:lnTo>
                    <a:pt x="13549" y="181521"/>
                  </a:lnTo>
                  <a:lnTo>
                    <a:pt x="28958" y="203878"/>
                  </a:lnTo>
                  <a:lnTo>
                    <a:pt x="45455" y="223805"/>
                  </a:lnTo>
                  <a:lnTo>
                    <a:pt x="56772" y="237882"/>
                  </a:lnTo>
                  <a:lnTo>
                    <a:pt x="60793" y="243881"/>
                  </a:lnTo>
                  <a:lnTo>
                    <a:pt x="61007" y="244065"/>
                  </a:lnTo>
                  <a:lnTo>
                    <a:pt x="59562" y="241746"/>
                  </a:lnTo>
                  <a:lnTo>
                    <a:pt x="58604" y="240237"/>
                  </a:lnTo>
                </a:path>
              </a:pathLst>
            </a:custGeom>
            <a:ln w="21199">
              <a:solidFill>
                <a:srgbClr val="D16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00">
              <a:extLst>
                <a:ext uri="{FF2B5EF4-FFF2-40B4-BE49-F238E27FC236}">
                  <a16:creationId xmlns:a16="http://schemas.microsoft.com/office/drawing/2014/main" id="{28B7A286-A2F4-43DD-AB83-C3BC8891BBA7}"/>
                </a:ext>
              </a:extLst>
            </p:cNvPr>
            <p:cNvSpPr txBox="1"/>
            <p:nvPr/>
          </p:nvSpPr>
          <p:spPr>
            <a:xfrm>
              <a:off x="10086455" y="5514037"/>
              <a:ext cx="960119" cy="393065"/>
            </a:xfrm>
            <a:prstGeom prst="rect">
              <a:avLst/>
            </a:prstGeom>
            <a:ln w="4710">
              <a:solidFill>
                <a:srgbClr val="6CACDD"/>
              </a:solidFill>
            </a:ln>
          </p:spPr>
          <p:txBody>
            <a:bodyPr vert="horz" wrap="square" lIns="0" tIns="78740" rIns="0" bIns="0" rtlCol="0">
              <a:spAutoFit/>
            </a:bodyPr>
            <a:lstStyle/>
            <a:p>
              <a:pPr marL="241935">
                <a:lnSpc>
                  <a:spcPct val="100000"/>
                </a:lnSpc>
                <a:spcBef>
                  <a:spcPts val="620"/>
                </a:spcBef>
              </a:pPr>
              <a:r>
                <a:rPr sz="1150" spc="15" dirty="0">
                  <a:solidFill>
                    <a:srgbClr val="C55A11"/>
                  </a:solidFill>
                  <a:latin typeface="Calibri"/>
                  <a:cs typeface="Calibri"/>
                </a:rPr>
                <a:t>HW-thread</a:t>
              </a:r>
              <a:endParaRPr sz="1150">
                <a:latin typeface="Calibri"/>
                <a:cs typeface="Calibri"/>
              </a:endParaRPr>
            </a:p>
          </p:txBody>
        </p:sp>
      </p:grpSp>
      <p:sp>
        <p:nvSpPr>
          <p:cNvPr id="160" name="object 12">
            <a:extLst>
              <a:ext uri="{FF2B5EF4-FFF2-40B4-BE49-F238E27FC236}">
                <a16:creationId xmlns:a16="http://schemas.microsoft.com/office/drawing/2014/main" id="{C7F3E0E5-B386-4898-B8B9-D712913FDB86}"/>
              </a:ext>
            </a:extLst>
          </p:cNvPr>
          <p:cNvSpPr txBox="1"/>
          <p:nvPr/>
        </p:nvSpPr>
        <p:spPr>
          <a:xfrm>
            <a:off x="1268282" y="4960640"/>
            <a:ext cx="13081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9410" algn="l"/>
              </a:tabLst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0,</a:t>
            </a:r>
            <a:r>
              <a:rPr sz="1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8	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1,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9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2,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10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3,</a:t>
            </a:r>
            <a:r>
              <a:rPr sz="1000" b="1" spc="-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61" name="object 11">
            <a:extLst>
              <a:ext uri="{FF2B5EF4-FFF2-40B4-BE49-F238E27FC236}">
                <a16:creationId xmlns:a16="http://schemas.microsoft.com/office/drawing/2014/main" id="{56A8F4B1-8380-4A7E-BCD3-A1860DCFFA72}"/>
              </a:ext>
            </a:extLst>
          </p:cNvPr>
          <p:cNvSpPr txBox="1"/>
          <p:nvPr/>
        </p:nvSpPr>
        <p:spPr>
          <a:xfrm>
            <a:off x="2836244" y="4960538"/>
            <a:ext cx="133858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4,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12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5,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13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6,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14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7,</a:t>
            </a:r>
            <a:r>
              <a:rPr sz="1000" b="1" spc="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15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62" name="object 12">
            <a:extLst>
              <a:ext uri="{FF2B5EF4-FFF2-40B4-BE49-F238E27FC236}">
                <a16:creationId xmlns:a16="http://schemas.microsoft.com/office/drawing/2014/main" id="{405BF4E7-B932-4AD3-9D04-542CAFA61855}"/>
              </a:ext>
            </a:extLst>
          </p:cNvPr>
          <p:cNvSpPr txBox="1"/>
          <p:nvPr/>
        </p:nvSpPr>
        <p:spPr>
          <a:xfrm>
            <a:off x="6487607" y="4960533"/>
            <a:ext cx="13081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9410" algn="l"/>
              </a:tabLst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0,</a:t>
            </a:r>
            <a:r>
              <a:rPr sz="1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8	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1,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9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2,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10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3,</a:t>
            </a:r>
            <a:r>
              <a:rPr sz="1000" b="1" spc="-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63" name="object 11">
            <a:extLst>
              <a:ext uri="{FF2B5EF4-FFF2-40B4-BE49-F238E27FC236}">
                <a16:creationId xmlns:a16="http://schemas.microsoft.com/office/drawing/2014/main" id="{20F79701-0BF6-4E08-8189-636CC4685E67}"/>
              </a:ext>
            </a:extLst>
          </p:cNvPr>
          <p:cNvSpPr txBox="1"/>
          <p:nvPr/>
        </p:nvSpPr>
        <p:spPr>
          <a:xfrm>
            <a:off x="8055569" y="4960431"/>
            <a:ext cx="133858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4,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12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5,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13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6,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14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7,</a:t>
            </a:r>
            <a:r>
              <a:rPr sz="1000" b="1" spc="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15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28B571C-9217-44AB-B736-A92C2CC6B9A3}"/>
              </a:ext>
            </a:extLst>
          </p:cNvPr>
          <p:cNvSpPr/>
          <p:nvPr/>
        </p:nvSpPr>
        <p:spPr>
          <a:xfrm rot="10800000">
            <a:off x="9054666" y="582588"/>
            <a:ext cx="424002" cy="53349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1" grpId="0" animBg="1"/>
      <p:bldP spid="72" grpId="0" animBg="1"/>
      <p:bldP spid="73" grpId="0" animBg="1"/>
      <p:bldP spid="74" grpId="0"/>
      <p:bldP spid="75" grpId="0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5" grpId="0"/>
      <p:bldP spid="162" grpId="0"/>
      <p:bldP spid="16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B9B6-1595-4185-947B-2CAEF734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Example </a:t>
            </a:r>
            <a:r>
              <a:rPr lang="en-US" sz="2400" dirty="0">
                <a:solidFill>
                  <a:prstClr val="white"/>
                </a:solidFill>
              </a:rPr>
              <a:t>[Assume 2 sockets &amp; 4 cores per socket &amp; hyper-threading </a:t>
            </a:r>
            <a:r>
              <a:rPr lang="en-US" sz="2400" dirty="0">
                <a:solidFill>
                  <a:srgbClr val="FFC000"/>
                </a:solidFill>
              </a:rPr>
              <a:t>enabled</a:t>
            </a:r>
            <a:r>
              <a:rPr lang="en-US" sz="2400" dirty="0">
                <a:solidFill>
                  <a:prstClr val="white"/>
                </a:solidFill>
              </a:rPr>
              <a:t>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2D79-0701-40E3-A185-583FE2D8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301" y="6494249"/>
            <a:ext cx="693023" cy="26867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56783" y="6469395"/>
                <a:ext cx="2567110" cy="205819"/>
              </a:xfrm>
            </p:spPr>
            <p:txBody>
              <a:bodyPr/>
              <a:lstStyle/>
              <a:p>
                <a:r>
                  <a:rPr lang="en-US" dirty="0"/>
                  <a:t>[Kent </a:t>
                </a:r>
                <a:r>
                  <a:rPr lang="en-US" dirty="0" err="1"/>
                  <a:t>Milfeld</a:t>
                </a:r>
                <a:r>
                  <a:rPr lang="en-US" dirty="0"/>
                  <a:t>, Lars </a:t>
                </a:r>
                <a:r>
                  <a:rPr lang="en-US" dirty="0" err="1"/>
                  <a:t>Koesterke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56783" y="6469395"/>
                <a:ext cx="2567110" cy="2058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bject 51">
            <a:extLst>
              <a:ext uri="{FF2B5EF4-FFF2-40B4-BE49-F238E27FC236}">
                <a16:creationId xmlns:a16="http://schemas.microsoft.com/office/drawing/2014/main" id="{E79458EF-913A-4925-8760-7C320FD07DB0}"/>
              </a:ext>
            </a:extLst>
          </p:cNvPr>
          <p:cNvSpPr txBox="1"/>
          <p:nvPr/>
        </p:nvSpPr>
        <p:spPr>
          <a:xfrm>
            <a:off x="1787352" y="5903653"/>
            <a:ext cx="211515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spc="20" dirty="0">
                <a:cs typeface="Calibri"/>
              </a:rPr>
              <a:t>Binding to Single HW-thread</a:t>
            </a:r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5CBD6FA3-63AC-4957-8520-47342AF5BF52}"/>
              </a:ext>
            </a:extLst>
          </p:cNvPr>
          <p:cNvSpPr txBox="1"/>
          <p:nvPr/>
        </p:nvSpPr>
        <p:spPr>
          <a:xfrm>
            <a:off x="7268261" y="5897720"/>
            <a:ext cx="129413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spc="15" dirty="0">
                <a:latin typeface="Calibri"/>
                <a:cs typeface="Calibri"/>
              </a:rPr>
              <a:t>Binding to core</a:t>
            </a:r>
            <a:endParaRPr sz="1300" dirty="0">
              <a:latin typeface="Calibri"/>
              <a:cs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F3F9FF-CCD9-4898-9681-7A02E8A55DE4}"/>
              </a:ext>
            </a:extLst>
          </p:cNvPr>
          <p:cNvGrpSpPr/>
          <p:nvPr/>
        </p:nvGrpSpPr>
        <p:grpSpPr>
          <a:xfrm>
            <a:off x="10509182" y="950898"/>
            <a:ext cx="960119" cy="393065"/>
            <a:chOff x="8349928" y="5406135"/>
            <a:chExt cx="960119" cy="393065"/>
          </a:xfrm>
        </p:grpSpPr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B60880D2-09B0-4122-A234-9CB7CC53922B}"/>
                </a:ext>
              </a:extLst>
            </p:cNvPr>
            <p:cNvSpPr/>
            <p:nvPr/>
          </p:nvSpPr>
          <p:spPr>
            <a:xfrm>
              <a:off x="8349928" y="5406135"/>
              <a:ext cx="960119" cy="393065"/>
            </a:xfrm>
            <a:custGeom>
              <a:avLst/>
              <a:gdLst/>
              <a:ahLst/>
              <a:cxnLst/>
              <a:rect l="l" t="t" r="r" b="b"/>
              <a:pathLst>
                <a:path w="960120" h="393064">
                  <a:moveTo>
                    <a:pt x="0" y="0"/>
                  </a:moveTo>
                  <a:lnTo>
                    <a:pt x="959625" y="0"/>
                  </a:lnTo>
                  <a:lnTo>
                    <a:pt x="959625" y="392545"/>
                  </a:lnTo>
                  <a:lnTo>
                    <a:pt x="0" y="39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8229F19A-83B9-4207-A5B1-8C289DBBBAE8}"/>
                </a:ext>
              </a:extLst>
            </p:cNvPr>
            <p:cNvSpPr txBox="1"/>
            <p:nvPr/>
          </p:nvSpPr>
          <p:spPr>
            <a:xfrm>
              <a:off x="8349928" y="5406135"/>
              <a:ext cx="960119" cy="393065"/>
            </a:xfrm>
            <a:prstGeom prst="rect">
              <a:avLst/>
            </a:prstGeom>
            <a:ln w="4710">
              <a:solidFill>
                <a:srgbClr val="6CACDD"/>
              </a:solidFill>
            </a:ln>
          </p:spPr>
          <p:txBody>
            <a:bodyPr vert="horz" wrap="square" lIns="0" tIns="93980" rIns="0" bIns="0" rtlCol="0">
              <a:spAutoFit/>
            </a:bodyPr>
            <a:lstStyle/>
            <a:p>
              <a:pPr marL="530860">
                <a:lnSpc>
                  <a:spcPct val="100000"/>
                </a:lnSpc>
                <a:spcBef>
                  <a:spcPts val="740"/>
                </a:spcBef>
              </a:pPr>
              <a:r>
                <a:rPr sz="1150" spc="15" dirty="0">
                  <a:solidFill>
                    <a:srgbClr val="000090"/>
                  </a:solidFill>
                  <a:latin typeface="Calibri"/>
                  <a:cs typeface="Calibri"/>
                </a:rPr>
                <a:t>core</a:t>
              </a:r>
              <a:endParaRPr sz="1150">
                <a:latin typeface="Calibri"/>
                <a:cs typeface="Calibri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29BC7DBF-E05D-465E-B85B-A400C42DBC8E}"/>
                </a:ext>
              </a:extLst>
            </p:cNvPr>
            <p:cNvSpPr/>
            <p:nvPr/>
          </p:nvSpPr>
          <p:spPr>
            <a:xfrm>
              <a:off x="8407262" y="5465802"/>
              <a:ext cx="326635" cy="2637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4B2C61DC-63FC-4674-B32A-241DCF565A36}"/>
                </a:ext>
              </a:extLst>
            </p:cNvPr>
            <p:cNvSpPr/>
            <p:nvPr/>
          </p:nvSpPr>
          <p:spPr>
            <a:xfrm>
              <a:off x="8407261" y="5465801"/>
              <a:ext cx="327025" cy="264160"/>
            </a:xfrm>
            <a:custGeom>
              <a:avLst/>
              <a:gdLst/>
              <a:ahLst/>
              <a:cxnLst/>
              <a:rect l="l" t="t" r="r" b="b"/>
              <a:pathLst>
                <a:path w="327025" h="264160">
                  <a:moveTo>
                    <a:pt x="0" y="0"/>
                  </a:moveTo>
                  <a:lnTo>
                    <a:pt x="326635" y="0"/>
                  </a:lnTo>
                  <a:lnTo>
                    <a:pt x="326635" y="263790"/>
                  </a:lnTo>
                  <a:lnTo>
                    <a:pt x="0" y="263790"/>
                  </a:lnTo>
                  <a:lnTo>
                    <a:pt x="0" y="0"/>
                  </a:lnTo>
                  <a:close/>
                </a:path>
              </a:pathLst>
            </a:custGeom>
            <a:ln w="4710">
              <a:solidFill>
                <a:srgbClr val="6CA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1">
            <a:extLst>
              <a:ext uri="{FF2B5EF4-FFF2-40B4-BE49-F238E27FC236}">
                <a16:creationId xmlns:a16="http://schemas.microsoft.com/office/drawing/2014/main" id="{3FF5022B-2907-4F09-BA42-9309EA184499}"/>
              </a:ext>
            </a:extLst>
          </p:cNvPr>
          <p:cNvSpPr/>
          <p:nvPr/>
        </p:nvSpPr>
        <p:spPr>
          <a:xfrm>
            <a:off x="1672199" y="4040631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41476B-C6CA-4418-961C-AA41A8143E3E}"/>
              </a:ext>
            </a:extLst>
          </p:cNvPr>
          <p:cNvSpPr/>
          <p:nvPr/>
        </p:nvSpPr>
        <p:spPr>
          <a:xfrm>
            <a:off x="817153" y="2552239"/>
            <a:ext cx="43405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042979-1020-478D-967D-E40EBBD2E3A3}"/>
              </a:ext>
            </a:extLst>
          </p:cNvPr>
          <p:cNvSpPr/>
          <p:nvPr/>
        </p:nvSpPr>
        <p:spPr>
          <a:xfrm>
            <a:off x="817153" y="1496442"/>
            <a:ext cx="434057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8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‘{0}:8’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(#1)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‘{8}:8’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(#2)</a:t>
            </a:r>
          </a:p>
        </p:txBody>
      </p:sp>
      <p:sp>
        <p:nvSpPr>
          <p:cNvPr id="71" name="object 61">
            <a:extLst>
              <a:ext uri="{FF2B5EF4-FFF2-40B4-BE49-F238E27FC236}">
                <a16:creationId xmlns:a16="http://schemas.microsoft.com/office/drawing/2014/main" id="{85734DEC-9FEC-426A-8AF1-5214C4E5A5CA}"/>
              </a:ext>
            </a:extLst>
          </p:cNvPr>
          <p:cNvSpPr/>
          <p:nvPr/>
        </p:nvSpPr>
        <p:spPr>
          <a:xfrm>
            <a:off x="6449276" y="4038904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611AA5-29D9-406F-94ED-96750B873E8B}"/>
              </a:ext>
            </a:extLst>
          </p:cNvPr>
          <p:cNvSpPr/>
          <p:nvPr/>
        </p:nvSpPr>
        <p:spPr>
          <a:xfrm>
            <a:off x="5594230" y="2550512"/>
            <a:ext cx="43405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2C5FBA-88F9-4930-B791-CB48F775BE77}"/>
              </a:ext>
            </a:extLst>
          </p:cNvPr>
          <p:cNvSpPr/>
          <p:nvPr/>
        </p:nvSpPr>
        <p:spPr>
          <a:xfrm>
            <a:off x="5594230" y="1494715"/>
            <a:ext cx="43405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8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cores</a:t>
            </a:r>
          </a:p>
        </p:txBody>
      </p:sp>
      <p:sp>
        <p:nvSpPr>
          <p:cNvPr id="74" name="object 53">
            <a:extLst>
              <a:ext uri="{FF2B5EF4-FFF2-40B4-BE49-F238E27FC236}">
                <a16:creationId xmlns:a16="http://schemas.microsoft.com/office/drawing/2014/main" id="{8446F2E3-A723-4F09-9C87-78386DBCAAC5}"/>
              </a:ext>
            </a:extLst>
          </p:cNvPr>
          <p:cNvSpPr txBox="1"/>
          <p:nvPr/>
        </p:nvSpPr>
        <p:spPr>
          <a:xfrm>
            <a:off x="10083122" y="1817207"/>
            <a:ext cx="1214754" cy="28341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en-US" sz="1300" spc="15" dirty="0">
                <a:latin typeface="Wingdings"/>
                <a:cs typeface="Wingdings"/>
              </a:rPr>
              <a:t></a:t>
            </a:r>
            <a:r>
              <a:rPr lang="en-US" sz="1300" spc="10" dirty="0">
                <a:latin typeface="Calibri"/>
                <a:cs typeface="Calibri"/>
              </a:rPr>
              <a:t>bash shell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75" name="object 53">
            <a:extLst>
              <a:ext uri="{FF2B5EF4-FFF2-40B4-BE49-F238E27FC236}">
                <a16:creationId xmlns:a16="http://schemas.microsoft.com/office/drawing/2014/main" id="{AF37F37F-6ADB-4837-9A92-3B3EEC06597F}"/>
              </a:ext>
            </a:extLst>
          </p:cNvPr>
          <p:cNvSpPr txBox="1"/>
          <p:nvPr/>
        </p:nvSpPr>
        <p:spPr>
          <a:xfrm>
            <a:off x="10083122" y="3044543"/>
            <a:ext cx="1214754" cy="28341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en-US" sz="1300" spc="15" dirty="0">
                <a:latin typeface="Wingdings"/>
                <a:cs typeface="Wingdings"/>
              </a:rPr>
              <a:t></a:t>
            </a:r>
            <a:r>
              <a:rPr lang="en-US" sz="1300" spc="10" dirty="0">
                <a:latin typeface="Calibri"/>
                <a:cs typeface="Calibri"/>
              </a:rPr>
              <a:t>C code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155" name="object 97">
            <a:extLst>
              <a:ext uri="{FF2B5EF4-FFF2-40B4-BE49-F238E27FC236}">
                <a16:creationId xmlns:a16="http://schemas.microsoft.com/office/drawing/2014/main" id="{25DDFCBE-B1F6-4153-8B5C-AFDF5B5F8B60}"/>
              </a:ext>
            </a:extLst>
          </p:cNvPr>
          <p:cNvSpPr txBox="1"/>
          <p:nvPr/>
        </p:nvSpPr>
        <p:spPr>
          <a:xfrm>
            <a:off x="9737920" y="4637298"/>
            <a:ext cx="1214753" cy="49051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300" spc="15" dirty="0">
                <a:latin typeface="Wingdings"/>
                <a:cs typeface="Wingdings"/>
              </a:rPr>
              <a:t></a:t>
            </a:r>
            <a:r>
              <a:rPr sz="1300" spc="15" dirty="0">
                <a:latin typeface="Calibri"/>
                <a:cs typeface="Calibri"/>
              </a:rPr>
              <a:t>thread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id</a:t>
            </a:r>
            <a:r>
              <a:rPr lang="en-US" sz="1300" spc="10" dirty="0">
                <a:latin typeface="Calibri"/>
                <a:cs typeface="Calibri"/>
              </a:rPr>
              <a:t> (</a:t>
            </a:r>
            <a:r>
              <a:rPr lang="en-US" sz="1300" spc="10" dirty="0" err="1">
                <a:latin typeface="Calibri"/>
                <a:cs typeface="Calibri"/>
              </a:rPr>
              <a:t>tid</a:t>
            </a:r>
            <a:r>
              <a:rPr lang="en-US" sz="1300" spc="10" dirty="0">
                <a:latin typeface="Calibri"/>
                <a:cs typeface="Calibri"/>
              </a:rPr>
              <a:t>)</a:t>
            </a:r>
            <a:endParaRPr sz="1300" dirty="0">
              <a:latin typeface="Calibri"/>
              <a:cs typeface="Calibri"/>
            </a:endParaRPr>
          </a:p>
          <a:p>
            <a:pPr marL="26034" algn="ctr">
              <a:lnSpc>
                <a:spcPct val="100000"/>
              </a:lnSpc>
              <a:spcBef>
                <a:spcPts val="355"/>
              </a:spcBef>
            </a:pPr>
            <a:r>
              <a:rPr sz="1150" spc="20" dirty="0">
                <a:solidFill>
                  <a:srgbClr val="C55A11"/>
                </a:solidFill>
                <a:latin typeface="Wingdings"/>
                <a:cs typeface="Wingdings"/>
              </a:rPr>
              <a:t></a:t>
            </a:r>
            <a:r>
              <a:rPr sz="1150" spc="20" dirty="0">
                <a:solidFill>
                  <a:srgbClr val="C55A11"/>
                </a:solidFill>
                <a:latin typeface="Calibri"/>
                <a:cs typeface="Calibri"/>
              </a:rPr>
              <a:t>cpu</a:t>
            </a:r>
            <a:r>
              <a:rPr sz="115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C55A11"/>
                </a:solidFill>
                <a:latin typeface="Calibri"/>
                <a:cs typeface="Calibri"/>
              </a:rPr>
              <a:t>id</a:t>
            </a:r>
            <a:endParaRPr sz="1150" dirty="0">
              <a:latin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C4D1FA-D3A7-475C-9E11-EF576DCDBA56}"/>
              </a:ext>
            </a:extLst>
          </p:cNvPr>
          <p:cNvGrpSpPr/>
          <p:nvPr/>
        </p:nvGrpSpPr>
        <p:grpSpPr>
          <a:xfrm>
            <a:off x="9934805" y="5241184"/>
            <a:ext cx="960119" cy="393065"/>
            <a:chOff x="10086455" y="5514037"/>
            <a:chExt cx="960119" cy="393065"/>
          </a:xfrm>
        </p:grpSpPr>
        <p:sp>
          <p:nvSpPr>
            <p:cNvPr id="157" name="object 98">
              <a:extLst>
                <a:ext uri="{FF2B5EF4-FFF2-40B4-BE49-F238E27FC236}">
                  <a16:creationId xmlns:a16="http://schemas.microsoft.com/office/drawing/2014/main" id="{2A795178-13F6-4685-9C09-8092A29D45A7}"/>
                </a:ext>
              </a:extLst>
            </p:cNvPr>
            <p:cNvSpPr/>
            <p:nvPr/>
          </p:nvSpPr>
          <p:spPr>
            <a:xfrm>
              <a:off x="10086455" y="5514037"/>
              <a:ext cx="960119" cy="393065"/>
            </a:xfrm>
            <a:custGeom>
              <a:avLst/>
              <a:gdLst/>
              <a:ahLst/>
              <a:cxnLst/>
              <a:rect l="l" t="t" r="r" b="b"/>
              <a:pathLst>
                <a:path w="960120" h="393064">
                  <a:moveTo>
                    <a:pt x="0" y="0"/>
                  </a:moveTo>
                  <a:lnTo>
                    <a:pt x="959625" y="0"/>
                  </a:lnTo>
                  <a:lnTo>
                    <a:pt x="959625" y="392545"/>
                  </a:lnTo>
                  <a:lnTo>
                    <a:pt x="0" y="39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9">
              <a:extLst>
                <a:ext uri="{FF2B5EF4-FFF2-40B4-BE49-F238E27FC236}">
                  <a16:creationId xmlns:a16="http://schemas.microsoft.com/office/drawing/2014/main" id="{B979C0DF-61B6-4F9E-AAE2-87B66E184661}"/>
                </a:ext>
              </a:extLst>
            </p:cNvPr>
            <p:cNvSpPr/>
            <p:nvPr/>
          </p:nvSpPr>
          <p:spPr>
            <a:xfrm>
              <a:off x="10155251" y="5573703"/>
              <a:ext cx="61594" cy="244475"/>
            </a:xfrm>
            <a:custGeom>
              <a:avLst/>
              <a:gdLst/>
              <a:ahLst/>
              <a:cxnLst/>
              <a:rect l="l" t="t" r="r" b="b"/>
              <a:pathLst>
                <a:path w="61595" h="244475">
                  <a:moveTo>
                    <a:pt x="0" y="0"/>
                  </a:moveTo>
                  <a:lnTo>
                    <a:pt x="13799" y="20019"/>
                  </a:lnTo>
                  <a:lnTo>
                    <a:pt x="25925" y="40039"/>
                  </a:lnTo>
                  <a:lnTo>
                    <a:pt x="34703" y="60059"/>
                  </a:lnTo>
                  <a:lnTo>
                    <a:pt x="38458" y="80079"/>
                  </a:lnTo>
                  <a:lnTo>
                    <a:pt x="33265" y="100154"/>
                  </a:lnTo>
                  <a:lnTo>
                    <a:pt x="21175" y="120266"/>
                  </a:lnTo>
                  <a:lnTo>
                    <a:pt x="9486" y="140304"/>
                  </a:lnTo>
                  <a:lnTo>
                    <a:pt x="5494" y="160158"/>
                  </a:lnTo>
                  <a:lnTo>
                    <a:pt x="13549" y="181521"/>
                  </a:lnTo>
                  <a:lnTo>
                    <a:pt x="28958" y="203878"/>
                  </a:lnTo>
                  <a:lnTo>
                    <a:pt x="45455" y="223805"/>
                  </a:lnTo>
                  <a:lnTo>
                    <a:pt x="56772" y="237882"/>
                  </a:lnTo>
                  <a:lnTo>
                    <a:pt x="60793" y="243881"/>
                  </a:lnTo>
                  <a:lnTo>
                    <a:pt x="61007" y="244065"/>
                  </a:lnTo>
                  <a:lnTo>
                    <a:pt x="59562" y="241746"/>
                  </a:lnTo>
                  <a:lnTo>
                    <a:pt x="58604" y="240237"/>
                  </a:lnTo>
                </a:path>
              </a:pathLst>
            </a:custGeom>
            <a:ln w="21199">
              <a:solidFill>
                <a:srgbClr val="D16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00">
              <a:extLst>
                <a:ext uri="{FF2B5EF4-FFF2-40B4-BE49-F238E27FC236}">
                  <a16:creationId xmlns:a16="http://schemas.microsoft.com/office/drawing/2014/main" id="{28B7A286-A2F4-43DD-AB83-C3BC8891BBA7}"/>
                </a:ext>
              </a:extLst>
            </p:cNvPr>
            <p:cNvSpPr txBox="1"/>
            <p:nvPr/>
          </p:nvSpPr>
          <p:spPr>
            <a:xfrm>
              <a:off x="10086455" y="5514037"/>
              <a:ext cx="960119" cy="393065"/>
            </a:xfrm>
            <a:prstGeom prst="rect">
              <a:avLst/>
            </a:prstGeom>
            <a:ln w="4710">
              <a:solidFill>
                <a:srgbClr val="6CACDD"/>
              </a:solidFill>
            </a:ln>
          </p:spPr>
          <p:txBody>
            <a:bodyPr vert="horz" wrap="square" lIns="0" tIns="78740" rIns="0" bIns="0" rtlCol="0">
              <a:spAutoFit/>
            </a:bodyPr>
            <a:lstStyle/>
            <a:p>
              <a:pPr marL="241935">
                <a:lnSpc>
                  <a:spcPct val="100000"/>
                </a:lnSpc>
                <a:spcBef>
                  <a:spcPts val="620"/>
                </a:spcBef>
              </a:pPr>
              <a:r>
                <a:rPr sz="1150" spc="15" dirty="0">
                  <a:solidFill>
                    <a:srgbClr val="C55A11"/>
                  </a:solidFill>
                  <a:latin typeface="Calibri"/>
                  <a:cs typeface="Calibri"/>
                </a:rPr>
                <a:t>HW-thread</a:t>
              </a:r>
              <a:endParaRPr sz="1150">
                <a:latin typeface="Calibri"/>
                <a:cs typeface="Calibri"/>
              </a:endParaRPr>
            </a:p>
          </p:txBody>
        </p:sp>
      </p:grpSp>
      <p:sp>
        <p:nvSpPr>
          <p:cNvPr id="156" name="object 11">
            <a:extLst>
              <a:ext uri="{FF2B5EF4-FFF2-40B4-BE49-F238E27FC236}">
                <a16:creationId xmlns:a16="http://schemas.microsoft.com/office/drawing/2014/main" id="{18E4D0B3-9B9F-4A05-AF27-397F8C8CAE63}"/>
              </a:ext>
            </a:extLst>
          </p:cNvPr>
          <p:cNvSpPr txBox="1"/>
          <p:nvPr/>
        </p:nvSpPr>
        <p:spPr>
          <a:xfrm>
            <a:off x="2807663" y="4942417"/>
            <a:ext cx="133858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4,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12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5,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13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6,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14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7,</a:t>
            </a:r>
            <a:r>
              <a:rPr sz="1000" b="1" spc="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15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60" name="object 12">
            <a:extLst>
              <a:ext uri="{FF2B5EF4-FFF2-40B4-BE49-F238E27FC236}">
                <a16:creationId xmlns:a16="http://schemas.microsoft.com/office/drawing/2014/main" id="{B0BCED6A-7654-47DC-BDC3-768FF7AE5EFE}"/>
              </a:ext>
            </a:extLst>
          </p:cNvPr>
          <p:cNvSpPr txBox="1"/>
          <p:nvPr/>
        </p:nvSpPr>
        <p:spPr>
          <a:xfrm>
            <a:off x="1235035" y="4942417"/>
            <a:ext cx="13081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9410" algn="l"/>
              </a:tabLst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0,</a:t>
            </a:r>
            <a:r>
              <a:rPr sz="1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8	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1,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9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2,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10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3,</a:t>
            </a:r>
            <a:r>
              <a:rPr sz="1000" b="1" spc="-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61" name="object 13">
            <a:extLst>
              <a:ext uri="{FF2B5EF4-FFF2-40B4-BE49-F238E27FC236}">
                <a16:creationId xmlns:a16="http://schemas.microsoft.com/office/drawing/2014/main" id="{4A89AEE2-0E4E-4DB1-85F0-8A0EC85BC019}"/>
              </a:ext>
            </a:extLst>
          </p:cNvPr>
          <p:cNvSpPr/>
          <p:nvPr/>
        </p:nvSpPr>
        <p:spPr>
          <a:xfrm>
            <a:off x="1173871" y="4649661"/>
            <a:ext cx="326634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4">
            <a:extLst>
              <a:ext uri="{FF2B5EF4-FFF2-40B4-BE49-F238E27FC236}">
                <a16:creationId xmlns:a16="http://schemas.microsoft.com/office/drawing/2014/main" id="{542275D2-2471-4600-B8A7-7A19084AC304}"/>
              </a:ext>
            </a:extLst>
          </p:cNvPr>
          <p:cNvSpPr/>
          <p:nvPr/>
        </p:nvSpPr>
        <p:spPr>
          <a:xfrm>
            <a:off x="1519351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5">
            <a:extLst>
              <a:ext uri="{FF2B5EF4-FFF2-40B4-BE49-F238E27FC236}">
                <a16:creationId xmlns:a16="http://schemas.microsoft.com/office/drawing/2014/main" id="{C005B2CB-2D66-4D8E-906C-F6DA1ECB6525}"/>
              </a:ext>
            </a:extLst>
          </p:cNvPr>
          <p:cNvSpPr/>
          <p:nvPr/>
        </p:nvSpPr>
        <p:spPr>
          <a:xfrm>
            <a:off x="2210311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">
            <a:extLst>
              <a:ext uri="{FF2B5EF4-FFF2-40B4-BE49-F238E27FC236}">
                <a16:creationId xmlns:a16="http://schemas.microsoft.com/office/drawing/2014/main" id="{7CEBBD73-40B1-459F-AD41-DF50610BAA0E}"/>
              </a:ext>
            </a:extLst>
          </p:cNvPr>
          <p:cNvSpPr/>
          <p:nvPr/>
        </p:nvSpPr>
        <p:spPr>
          <a:xfrm>
            <a:off x="2769369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7">
            <a:extLst>
              <a:ext uri="{FF2B5EF4-FFF2-40B4-BE49-F238E27FC236}">
                <a16:creationId xmlns:a16="http://schemas.microsoft.com/office/drawing/2014/main" id="{EC6B31E6-B407-4E94-B50A-07B82F1E63F0}"/>
              </a:ext>
            </a:extLst>
          </p:cNvPr>
          <p:cNvSpPr/>
          <p:nvPr/>
        </p:nvSpPr>
        <p:spPr>
          <a:xfrm>
            <a:off x="3114850" y="4649661"/>
            <a:ext cx="326635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8">
            <a:extLst>
              <a:ext uri="{FF2B5EF4-FFF2-40B4-BE49-F238E27FC236}">
                <a16:creationId xmlns:a16="http://schemas.microsoft.com/office/drawing/2014/main" id="{527E4132-9FA7-4B5F-87E5-A91C70EAB39E}"/>
              </a:ext>
            </a:extLst>
          </p:cNvPr>
          <p:cNvSpPr/>
          <p:nvPr/>
        </p:nvSpPr>
        <p:spPr>
          <a:xfrm>
            <a:off x="3805810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9">
            <a:extLst>
              <a:ext uri="{FF2B5EF4-FFF2-40B4-BE49-F238E27FC236}">
                <a16:creationId xmlns:a16="http://schemas.microsoft.com/office/drawing/2014/main" id="{3774B24B-626E-4DCC-AA63-16B420DE9FD1}"/>
              </a:ext>
            </a:extLst>
          </p:cNvPr>
          <p:cNvSpPr/>
          <p:nvPr/>
        </p:nvSpPr>
        <p:spPr>
          <a:xfrm>
            <a:off x="1252389" y="465695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20">
            <a:extLst>
              <a:ext uri="{FF2B5EF4-FFF2-40B4-BE49-F238E27FC236}">
                <a16:creationId xmlns:a16="http://schemas.microsoft.com/office/drawing/2014/main" id="{381292DD-A43A-48D0-8BBB-57C03E7BD6EC}"/>
              </a:ext>
            </a:extLst>
          </p:cNvPr>
          <p:cNvSpPr/>
          <p:nvPr/>
        </p:nvSpPr>
        <p:spPr>
          <a:xfrm>
            <a:off x="1365455" y="465672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21">
            <a:extLst>
              <a:ext uri="{FF2B5EF4-FFF2-40B4-BE49-F238E27FC236}">
                <a16:creationId xmlns:a16="http://schemas.microsoft.com/office/drawing/2014/main" id="{251F4033-0252-4956-B752-BC949457CF8C}"/>
              </a:ext>
            </a:extLst>
          </p:cNvPr>
          <p:cNvSpPr/>
          <p:nvPr/>
        </p:nvSpPr>
        <p:spPr>
          <a:xfrm>
            <a:off x="1597868" y="465639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22">
            <a:extLst>
              <a:ext uri="{FF2B5EF4-FFF2-40B4-BE49-F238E27FC236}">
                <a16:creationId xmlns:a16="http://schemas.microsoft.com/office/drawing/2014/main" id="{3EFCF560-50DC-4264-AC2A-68D0577D5ED3}"/>
              </a:ext>
            </a:extLst>
          </p:cNvPr>
          <p:cNvSpPr/>
          <p:nvPr/>
        </p:nvSpPr>
        <p:spPr>
          <a:xfrm>
            <a:off x="1710935" y="465617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23">
            <a:extLst>
              <a:ext uri="{FF2B5EF4-FFF2-40B4-BE49-F238E27FC236}">
                <a16:creationId xmlns:a16="http://schemas.microsoft.com/office/drawing/2014/main" id="{ABFFB79F-4480-48A7-9D33-6FAADB24FE8D}"/>
              </a:ext>
            </a:extLst>
          </p:cNvPr>
          <p:cNvSpPr/>
          <p:nvPr/>
        </p:nvSpPr>
        <p:spPr>
          <a:xfrm>
            <a:off x="2288826" y="465528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24">
            <a:extLst>
              <a:ext uri="{FF2B5EF4-FFF2-40B4-BE49-F238E27FC236}">
                <a16:creationId xmlns:a16="http://schemas.microsoft.com/office/drawing/2014/main" id="{B24B54B4-0456-41BC-8A5B-5416882B84B4}"/>
              </a:ext>
            </a:extLst>
          </p:cNvPr>
          <p:cNvSpPr/>
          <p:nvPr/>
        </p:nvSpPr>
        <p:spPr>
          <a:xfrm>
            <a:off x="2401893" y="465505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25">
            <a:extLst>
              <a:ext uri="{FF2B5EF4-FFF2-40B4-BE49-F238E27FC236}">
                <a16:creationId xmlns:a16="http://schemas.microsoft.com/office/drawing/2014/main" id="{265663D9-2AF9-489B-B513-1CED0FC402C9}"/>
              </a:ext>
            </a:extLst>
          </p:cNvPr>
          <p:cNvSpPr/>
          <p:nvPr/>
        </p:nvSpPr>
        <p:spPr>
          <a:xfrm>
            <a:off x="2847884" y="465473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26">
            <a:extLst>
              <a:ext uri="{FF2B5EF4-FFF2-40B4-BE49-F238E27FC236}">
                <a16:creationId xmlns:a16="http://schemas.microsoft.com/office/drawing/2014/main" id="{70C95FF5-1533-41A1-BF8D-0DE133A4E930}"/>
              </a:ext>
            </a:extLst>
          </p:cNvPr>
          <p:cNvSpPr/>
          <p:nvPr/>
        </p:nvSpPr>
        <p:spPr>
          <a:xfrm>
            <a:off x="2960950" y="465450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27">
            <a:extLst>
              <a:ext uri="{FF2B5EF4-FFF2-40B4-BE49-F238E27FC236}">
                <a16:creationId xmlns:a16="http://schemas.microsoft.com/office/drawing/2014/main" id="{1711306C-DDE8-4B25-B555-2FDE9EBD7478}"/>
              </a:ext>
            </a:extLst>
          </p:cNvPr>
          <p:cNvSpPr/>
          <p:nvPr/>
        </p:nvSpPr>
        <p:spPr>
          <a:xfrm>
            <a:off x="3193364" y="4654175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3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28">
            <a:extLst>
              <a:ext uri="{FF2B5EF4-FFF2-40B4-BE49-F238E27FC236}">
                <a16:creationId xmlns:a16="http://schemas.microsoft.com/office/drawing/2014/main" id="{D99D6DA7-53B4-46FA-8723-C89FEC46BC15}"/>
              </a:ext>
            </a:extLst>
          </p:cNvPr>
          <p:cNvSpPr/>
          <p:nvPr/>
        </p:nvSpPr>
        <p:spPr>
          <a:xfrm>
            <a:off x="3306429" y="465394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29">
            <a:extLst>
              <a:ext uri="{FF2B5EF4-FFF2-40B4-BE49-F238E27FC236}">
                <a16:creationId xmlns:a16="http://schemas.microsoft.com/office/drawing/2014/main" id="{57669FE3-DA56-4D39-8786-50717EE1F003}"/>
              </a:ext>
            </a:extLst>
          </p:cNvPr>
          <p:cNvSpPr/>
          <p:nvPr/>
        </p:nvSpPr>
        <p:spPr>
          <a:xfrm>
            <a:off x="3884322" y="465306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30">
            <a:extLst>
              <a:ext uri="{FF2B5EF4-FFF2-40B4-BE49-F238E27FC236}">
                <a16:creationId xmlns:a16="http://schemas.microsoft.com/office/drawing/2014/main" id="{9BFB7DD8-75C3-45B4-B5EA-E53EF6F14BEB}"/>
              </a:ext>
            </a:extLst>
          </p:cNvPr>
          <p:cNvSpPr/>
          <p:nvPr/>
        </p:nvSpPr>
        <p:spPr>
          <a:xfrm>
            <a:off x="3997388" y="4652834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31">
            <a:extLst>
              <a:ext uri="{FF2B5EF4-FFF2-40B4-BE49-F238E27FC236}">
                <a16:creationId xmlns:a16="http://schemas.microsoft.com/office/drawing/2014/main" id="{A770F2C2-B1BC-4502-ABB8-AEC2863D442B}"/>
              </a:ext>
            </a:extLst>
          </p:cNvPr>
          <p:cNvSpPr/>
          <p:nvPr/>
        </p:nvSpPr>
        <p:spPr>
          <a:xfrm>
            <a:off x="1129852" y="460885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30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32">
            <a:extLst>
              <a:ext uri="{FF2B5EF4-FFF2-40B4-BE49-F238E27FC236}">
                <a16:creationId xmlns:a16="http://schemas.microsoft.com/office/drawing/2014/main" id="{41C30BF0-5DAB-45B6-B141-B4189DCCD421}"/>
              </a:ext>
            </a:extLst>
          </p:cNvPr>
          <p:cNvSpPr/>
          <p:nvPr/>
        </p:nvSpPr>
        <p:spPr>
          <a:xfrm>
            <a:off x="2723897" y="460885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33">
            <a:extLst>
              <a:ext uri="{FF2B5EF4-FFF2-40B4-BE49-F238E27FC236}">
                <a16:creationId xmlns:a16="http://schemas.microsoft.com/office/drawing/2014/main" id="{32829046-6BE0-4E65-BA26-C04BF2BFC7AE}"/>
              </a:ext>
            </a:extLst>
          </p:cNvPr>
          <p:cNvSpPr/>
          <p:nvPr/>
        </p:nvSpPr>
        <p:spPr>
          <a:xfrm>
            <a:off x="1864840" y="4649657"/>
            <a:ext cx="326635" cy="263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34">
            <a:extLst>
              <a:ext uri="{FF2B5EF4-FFF2-40B4-BE49-F238E27FC236}">
                <a16:creationId xmlns:a16="http://schemas.microsoft.com/office/drawing/2014/main" id="{B2E8690E-573D-44FF-93AC-2B769A7FEAE5}"/>
              </a:ext>
            </a:extLst>
          </p:cNvPr>
          <p:cNvSpPr/>
          <p:nvPr/>
        </p:nvSpPr>
        <p:spPr>
          <a:xfrm>
            <a:off x="1943356" y="465639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35">
            <a:extLst>
              <a:ext uri="{FF2B5EF4-FFF2-40B4-BE49-F238E27FC236}">
                <a16:creationId xmlns:a16="http://schemas.microsoft.com/office/drawing/2014/main" id="{97E86561-626A-47B7-95F7-342337ED8237}"/>
              </a:ext>
            </a:extLst>
          </p:cNvPr>
          <p:cNvSpPr/>
          <p:nvPr/>
        </p:nvSpPr>
        <p:spPr>
          <a:xfrm>
            <a:off x="2056423" y="465616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36">
            <a:extLst>
              <a:ext uri="{FF2B5EF4-FFF2-40B4-BE49-F238E27FC236}">
                <a16:creationId xmlns:a16="http://schemas.microsoft.com/office/drawing/2014/main" id="{A548ACD5-6C2E-4C61-9946-3F4377D295B7}"/>
              </a:ext>
            </a:extLst>
          </p:cNvPr>
          <p:cNvSpPr/>
          <p:nvPr/>
        </p:nvSpPr>
        <p:spPr>
          <a:xfrm>
            <a:off x="3460338" y="4649657"/>
            <a:ext cx="326635" cy="263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37">
            <a:extLst>
              <a:ext uri="{FF2B5EF4-FFF2-40B4-BE49-F238E27FC236}">
                <a16:creationId xmlns:a16="http://schemas.microsoft.com/office/drawing/2014/main" id="{14F53A43-7264-42E5-8DBB-ADA6A60B59D4}"/>
              </a:ext>
            </a:extLst>
          </p:cNvPr>
          <p:cNvSpPr/>
          <p:nvPr/>
        </p:nvSpPr>
        <p:spPr>
          <a:xfrm>
            <a:off x="3538852" y="465416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38">
            <a:extLst>
              <a:ext uri="{FF2B5EF4-FFF2-40B4-BE49-F238E27FC236}">
                <a16:creationId xmlns:a16="http://schemas.microsoft.com/office/drawing/2014/main" id="{60AFCE97-1879-4D89-94E1-6FB08689D76A}"/>
              </a:ext>
            </a:extLst>
          </p:cNvPr>
          <p:cNvSpPr/>
          <p:nvPr/>
        </p:nvSpPr>
        <p:spPr>
          <a:xfrm>
            <a:off x="3651918" y="465394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39">
            <a:extLst>
              <a:ext uri="{FF2B5EF4-FFF2-40B4-BE49-F238E27FC236}">
                <a16:creationId xmlns:a16="http://schemas.microsoft.com/office/drawing/2014/main" id="{150913C8-0824-436C-870A-D095A9F4A037}"/>
              </a:ext>
            </a:extLst>
          </p:cNvPr>
          <p:cNvSpPr/>
          <p:nvPr/>
        </p:nvSpPr>
        <p:spPr>
          <a:xfrm>
            <a:off x="1227926" y="4678710"/>
            <a:ext cx="115846" cy="218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40">
            <a:extLst>
              <a:ext uri="{FF2B5EF4-FFF2-40B4-BE49-F238E27FC236}">
                <a16:creationId xmlns:a16="http://schemas.microsoft.com/office/drawing/2014/main" id="{7DCAC535-4F65-4112-8FAA-242949388D4C}"/>
              </a:ext>
            </a:extLst>
          </p:cNvPr>
          <p:cNvSpPr/>
          <p:nvPr/>
        </p:nvSpPr>
        <p:spPr>
          <a:xfrm>
            <a:off x="1571834" y="4678710"/>
            <a:ext cx="115846" cy="218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41">
            <a:extLst>
              <a:ext uri="{FF2B5EF4-FFF2-40B4-BE49-F238E27FC236}">
                <a16:creationId xmlns:a16="http://schemas.microsoft.com/office/drawing/2014/main" id="{E852F896-4EAF-4498-9337-24F544E70E98}"/>
              </a:ext>
            </a:extLst>
          </p:cNvPr>
          <p:cNvSpPr/>
          <p:nvPr/>
        </p:nvSpPr>
        <p:spPr>
          <a:xfrm>
            <a:off x="1915744" y="4678710"/>
            <a:ext cx="115846" cy="218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42">
            <a:extLst>
              <a:ext uri="{FF2B5EF4-FFF2-40B4-BE49-F238E27FC236}">
                <a16:creationId xmlns:a16="http://schemas.microsoft.com/office/drawing/2014/main" id="{545EAEFE-A256-4D56-AF57-701793583D28}"/>
              </a:ext>
            </a:extLst>
          </p:cNvPr>
          <p:cNvSpPr/>
          <p:nvPr/>
        </p:nvSpPr>
        <p:spPr>
          <a:xfrm>
            <a:off x="2259652" y="4678710"/>
            <a:ext cx="115846" cy="218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1" name="object 43">
            <a:extLst>
              <a:ext uri="{FF2B5EF4-FFF2-40B4-BE49-F238E27FC236}">
                <a16:creationId xmlns:a16="http://schemas.microsoft.com/office/drawing/2014/main" id="{4E34D332-0FEB-44B2-8D7D-0E847C4664D9}"/>
              </a:ext>
            </a:extLst>
          </p:cNvPr>
          <p:cNvGraphicFramePr>
            <a:graphicFrameLocks noGrp="1"/>
          </p:cNvGraphicFramePr>
          <p:nvPr/>
        </p:nvGraphicFramePr>
        <p:xfrm>
          <a:off x="1171515" y="4647306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object 44">
            <a:extLst>
              <a:ext uri="{FF2B5EF4-FFF2-40B4-BE49-F238E27FC236}">
                <a16:creationId xmlns:a16="http://schemas.microsoft.com/office/drawing/2014/main" id="{371EA492-CE41-46B2-81C6-B040790575CB}"/>
              </a:ext>
            </a:extLst>
          </p:cNvPr>
          <p:cNvSpPr/>
          <p:nvPr/>
        </p:nvSpPr>
        <p:spPr>
          <a:xfrm>
            <a:off x="2821138" y="4678717"/>
            <a:ext cx="115846" cy="218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45">
            <a:extLst>
              <a:ext uri="{FF2B5EF4-FFF2-40B4-BE49-F238E27FC236}">
                <a16:creationId xmlns:a16="http://schemas.microsoft.com/office/drawing/2014/main" id="{BFA83C82-6DF9-410A-B41D-2F4C3E86010F}"/>
              </a:ext>
            </a:extLst>
          </p:cNvPr>
          <p:cNvSpPr/>
          <p:nvPr/>
        </p:nvSpPr>
        <p:spPr>
          <a:xfrm>
            <a:off x="3165048" y="4678717"/>
            <a:ext cx="115846" cy="218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46">
            <a:extLst>
              <a:ext uri="{FF2B5EF4-FFF2-40B4-BE49-F238E27FC236}">
                <a16:creationId xmlns:a16="http://schemas.microsoft.com/office/drawing/2014/main" id="{170EBDD0-C9C3-4F7A-8D9C-942C02B8CEA4}"/>
              </a:ext>
            </a:extLst>
          </p:cNvPr>
          <p:cNvSpPr/>
          <p:nvPr/>
        </p:nvSpPr>
        <p:spPr>
          <a:xfrm>
            <a:off x="3508957" y="4678717"/>
            <a:ext cx="115846" cy="218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47">
            <a:extLst>
              <a:ext uri="{FF2B5EF4-FFF2-40B4-BE49-F238E27FC236}">
                <a16:creationId xmlns:a16="http://schemas.microsoft.com/office/drawing/2014/main" id="{4040C0ED-78D5-4ABD-8E9F-4107EDE16AB5}"/>
              </a:ext>
            </a:extLst>
          </p:cNvPr>
          <p:cNvSpPr/>
          <p:nvPr/>
        </p:nvSpPr>
        <p:spPr>
          <a:xfrm>
            <a:off x="3852866" y="4678717"/>
            <a:ext cx="115846" cy="218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6" name="object 48">
            <a:extLst>
              <a:ext uri="{FF2B5EF4-FFF2-40B4-BE49-F238E27FC236}">
                <a16:creationId xmlns:a16="http://schemas.microsoft.com/office/drawing/2014/main" id="{9D6D3CA0-F09F-42C8-8E67-B9F5E09DEE58}"/>
              </a:ext>
            </a:extLst>
          </p:cNvPr>
          <p:cNvGraphicFramePr>
            <a:graphicFrameLocks noGrp="1"/>
          </p:cNvGraphicFramePr>
          <p:nvPr/>
        </p:nvGraphicFramePr>
        <p:xfrm>
          <a:off x="2767014" y="4647306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object 51">
            <a:extLst>
              <a:ext uri="{FF2B5EF4-FFF2-40B4-BE49-F238E27FC236}">
                <a16:creationId xmlns:a16="http://schemas.microsoft.com/office/drawing/2014/main" id="{EAD22549-9835-40E2-9F48-4A4B3DA2D001}"/>
              </a:ext>
            </a:extLst>
          </p:cNvPr>
          <p:cNvSpPr/>
          <p:nvPr/>
        </p:nvSpPr>
        <p:spPr>
          <a:xfrm>
            <a:off x="6280828" y="4655932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52">
            <a:extLst>
              <a:ext uri="{FF2B5EF4-FFF2-40B4-BE49-F238E27FC236}">
                <a16:creationId xmlns:a16="http://schemas.microsoft.com/office/drawing/2014/main" id="{E172BA25-4228-42FF-BA15-0486EDC9745E}"/>
              </a:ext>
            </a:extLst>
          </p:cNvPr>
          <p:cNvSpPr/>
          <p:nvPr/>
        </p:nvSpPr>
        <p:spPr>
          <a:xfrm>
            <a:off x="6626309" y="4655932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53">
            <a:extLst>
              <a:ext uri="{FF2B5EF4-FFF2-40B4-BE49-F238E27FC236}">
                <a16:creationId xmlns:a16="http://schemas.microsoft.com/office/drawing/2014/main" id="{969EE7DB-4B1A-4DB1-BA12-87DD3DCAEAA6}"/>
              </a:ext>
            </a:extLst>
          </p:cNvPr>
          <p:cNvSpPr/>
          <p:nvPr/>
        </p:nvSpPr>
        <p:spPr>
          <a:xfrm>
            <a:off x="7317269" y="4655932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54">
            <a:extLst>
              <a:ext uri="{FF2B5EF4-FFF2-40B4-BE49-F238E27FC236}">
                <a16:creationId xmlns:a16="http://schemas.microsoft.com/office/drawing/2014/main" id="{ED875E13-74CE-49FE-9E87-4D4F95F43E6B}"/>
              </a:ext>
            </a:extLst>
          </p:cNvPr>
          <p:cNvSpPr/>
          <p:nvPr/>
        </p:nvSpPr>
        <p:spPr>
          <a:xfrm>
            <a:off x="7876327" y="4655932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55">
            <a:extLst>
              <a:ext uri="{FF2B5EF4-FFF2-40B4-BE49-F238E27FC236}">
                <a16:creationId xmlns:a16="http://schemas.microsoft.com/office/drawing/2014/main" id="{05DBC4C0-ED3E-49A3-A616-29B585760A72}"/>
              </a:ext>
            </a:extLst>
          </p:cNvPr>
          <p:cNvSpPr/>
          <p:nvPr/>
        </p:nvSpPr>
        <p:spPr>
          <a:xfrm>
            <a:off x="8221807" y="4655932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56">
            <a:extLst>
              <a:ext uri="{FF2B5EF4-FFF2-40B4-BE49-F238E27FC236}">
                <a16:creationId xmlns:a16="http://schemas.microsoft.com/office/drawing/2014/main" id="{7BAD37D9-0091-4C5E-98B9-BA6FE67D4FEB}"/>
              </a:ext>
            </a:extLst>
          </p:cNvPr>
          <p:cNvSpPr/>
          <p:nvPr/>
        </p:nvSpPr>
        <p:spPr>
          <a:xfrm>
            <a:off x="8912767" y="4655932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57">
            <a:extLst>
              <a:ext uri="{FF2B5EF4-FFF2-40B4-BE49-F238E27FC236}">
                <a16:creationId xmlns:a16="http://schemas.microsoft.com/office/drawing/2014/main" id="{BE8D1E0C-8692-4B0F-8123-8D061E702B93}"/>
              </a:ext>
            </a:extLst>
          </p:cNvPr>
          <p:cNvSpPr/>
          <p:nvPr/>
        </p:nvSpPr>
        <p:spPr>
          <a:xfrm>
            <a:off x="6359345" y="466322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58">
            <a:extLst>
              <a:ext uri="{FF2B5EF4-FFF2-40B4-BE49-F238E27FC236}">
                <a16:creationId xmlns:a16="http://schemas.microsoft.com/office/drawing/2014/main" id="{58FE6760-7917-4245-A20B-E2D8495D5BD4}"/>
              </a:ext>
            </a:extLst>
          </p:cNvPr>
          <p:cNvSpPr/>
          <p:nvPr/>
        </p:nvSpPr>
        <p:spPr>
          <a:xfrm>
            <a:off x="6472411" y="466299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59">
            <a:extLst>
              <a:ext uri="{FF2B5EF4-FFF2-40B4-BE49-F238E27FC236}">
                <a16:creationId xmlns:a16="http://schemas.microsoft.com/office/drawing/2014/main" id="{37216660-6815-4250-B9B4-6BE9AB9450FD}"/>
              </a:ext>
            </a:extLst>
          </p:cNvPr>
          <p:cNvSpPr/>
          <p:nvPr/>
        </p:nvSpPr>
        <p:spPr>
          <a:xfrm>
            <a:off x="6704826" y="466267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60">
            <a:extLst>
              <a:ext uri="{FF2B5EF4-FFF2-40B4-BE49-F238E27FC236}">
                <a16:creationId xmlns:a16="http://schemas.microsoft.com/office/drawing/2014/main" id="{BB70BE1E-759A-49CC-94A6-5DEEB7A97889}"/>
              </a:ext>
            </a:extLst>
          </p:cNvPr>
          <p:cNvSpPr/>
          <p:nvPr/>
        </p:nvSpPr>
        <p:spPr>
          <a:xfrm>
            <a:off x="6817892" y="466244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61">
            <a:extLst>
              <a:ext uri="{FF2B5EF4-FFF2-40B4-BE49-F238E27FC236}">
                <a16:creationId xmlns:a16="http://schemas.microsoft.com/office/drawing/2014/main" id="{876A3C0C-3D1D-4979-9A41-0BBBD4B49FC2}"/>
              </a:ext>
            </a:extLst>
          </p:cNvPr>
          <p:cNvSpPr/>
          <p:nvPr/>
        </p:nvSpPr>
        <p:spPr>
          <a:xfrm>
            <a:off x="7395784" y="4661558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62">
            <a:extLst>
              <a:ext uri="{FF2B5EF4-FFF2-40B4-BE49-F238E27FC236}">
                <a16:creationId xmlns:a16="http://schemas.microsoft.com/office/drawing/2014/main" id="{5CAC523B-D3A3-4243-AA58-0E1085F8F87A}"/>
              </a:ext>
            </a:extLst>
          </p:cNvPr>
          <p:cNvSpPr/>
          <p:nvPr/>
        </p:nvSpPr>
        <p:spPr>
          <a:xfrm>
            <a:off x="7508850" y="4661330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63">
            <a:extLst>
              <a:ext uri="{FF2B5EF4-FFF2-40B4-BE49-F238E27FC236}">
                <a16:creationId xmlns:a16="http://schemas.microsoft.com/office/drawing/2014/main" id="{B79A2651-096E-44D8-810D-494AAD38CA3A}"/>
              </a:ext>
            </a:extLst>
          </p:cNvPr>
          <p:cNvSpPr/>
          <p:nvPr/>
        </p:nvSpPr>
        <p:spPr>
          <a:xfrm>
            <a:off x="7954841" y="466100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64">
            <a:extLst>
              <a:ext uri="{FF2B5EF4-FFF2-40B4-BE49-F238E27FC236}">
                <a16:creationId xmlns:a16="http://schemas.microsoft.com/office/drawing/2014/main" id="{56C6DDD8-1D80-43AF-9638-020C8539EAA8}"/>
              </a:ext>
            </a:extLst>
          </p:cNvPr>
          <p:cNvSpPr/>
          <p:nvPr/>
        </p:nvSpPr>
        <p:spPr>
          <a:xfrm>
            <a:off x="8067907" y="4660774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65">
            <a:extLst>
              <a:ext uri="{FF2B5EF4-FFF2-40B4-BE49-F238E27FC236}">
                <a16:creationId xmlns:a16="http://schemas.microsoft.com/office/drawing/2014/main" id="{FF3DBF58-8A0B-496A-A5CC-4D3E59D0F17D}"/>
              </a:ext>
            </a:extLst>
          </p:cNvPr>
          <p:cNvSpPr/>
          <p:nvPr/>
        </p:nvSpPr>
        <p:spPr>
          <a:xfrm>
            <a:off x="8300319" y="466044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66">
            <a:extLst>
              <a:ext uri="{FF2B5EF4-FFF2-40B4-BE49-F238E27FC236}">
                <a16:creationId xmlns:a16="http://schemas.microsoft.com/office/drawing/2014/main" id="{09C38A83-9D8C-4FC7-8A9D-14CAB392DBF1}"/>
              </a:ext>
            </a:extLst>
          </p:cNvPr>
          <p:cNvSpPr/>
          <p:nvPr/>
        </p:nvSpPr>
        <p:spPr>
          <a:xfrm>
            <a:off x="8413386" y="466021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67">
            <a:extLst>
              <a:ext uri="{FF2B5EF4-FFF2-40B4-BE49-F238E27FC236}">
                <a16:creationId xmlns:a16="http://schemas.microsoft.com/office/drawing/2014/main" id="{A923A2EB-61C3-4BF7-BE11-BC97DA9C3006}"/>
              </a:ext>
            </a:extLst>
          </p:cNvPr>
          <p:cNvSpPr/>
          <p:nvPr/>
        </p:nvSpPr>
        <p:spPr>
          <a:xfrm>
            <a:off x="8991280" y="4659333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68">
            <a:extLst>
              <a:ext uri="{FF2B5EF4-FFF2-40B4-BE49-F238E27FC236}">
                <a16:creationId xmlns:a16="http://schemas.microsoft.com/office/drawing/2014/main" id="{C20356F0-2342-44F3-8A7E-E3E2D77BA9E2}"/>
              </a:ext>
            </a:extLst>
          </p:cNvPr>
          <p:cNvSpPr/>
          <p:nvPr/>
        </p:nvSpPr>
        <p:spPr>
          <a:xfrm>
            <a:off x="9104345" y="4659105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69">
            <a:extLst>
              <a:ext uri="{FF2B5EF4-FFF2-40B4-BE49-F238E27FC236}">
                <a16:creationId xmlns:a16="http://schemas.microsoft.com/office/drawing/2014/main" id="{6D0C28ED-0EEB-4200-A161-8E62192DF52C}"/>
              </a:ext>
            </a:extLst>
          </p:cNvPr>
          <p:cNvSpPr/>
          <p:nvPr/>
        </p:nvSpPr>
        <p:spPr>
          <a:xfrm>
            <a:off x="6236809" y="4615121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70">
            <a:extLst>
              <a:ext uri="{FF2B5EF4-FFF2-40B4-BE49-F238E27FC236}">
                <a16:creationId xmlns:a16="http://schemas.microsoft.com/office/drawing/2014/main" id="{53FC940A-DA1D-4D96-954A-6D74385D09FD}"/>
              </a:ext>
            </a:extLst>
          </p:cNvPr>
          <p:cNvSpPr/>
          <p:nvPr/>
        </p:nvSpPr>
        <p:spPr>
          <a:xfrm>
            <a:off x="7830854" y="4615121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8" y="58618"/>
                </a:lnTo>
                <a:lnTo>
                  <a:pt x="1446238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71">
            <a:extLst>
              <a:ext uri="{FF2B5EF4-FFF2-40B4-BE49-F238E27FC236}">
                <a16:creationId xmlns:a16="http://schemas.microsoft.com/office/drawing/2014/main" id="{016D1895-551C-4E81-967E-2AF90299A65A}"/>
              </a:ext>
            </a:extLst>
          </p:cNvPr>
          <p:cNvSpPr/>
          <p:nvPr/>
        </p:nvSpPr>
        <p:spPr>
          <a:xfrm>
            <a:off x="6971797" y="4655928"/>
            <a:ext cx="326635" cy="2637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72">
            <a:extLst>
              <a:ext uri="{FF2B5EF4-FFF2-40B4-BE49-F238E27FC236}">
                <a16:creationId xmlns:a16="http://schemas.microsoft.com/office/drawing/2014/main" id="{1870D098-D735-4933-8D4F-BC3AFE78C8B2}"/>
              </a:ext>
            </a:extLst>
          </p:cNvPr>
          <p:cNvSpPr/>
          <p:nvPr/>
        </p:nvSpPr>
        <p:spPr>
          <a:xfrm>
            <a:off x="7050313" y="466266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73">
            <a:extLst>
              <a:ext uri="{FF2B5EF4-FFF2-40B4-BE49-F238E27FC236}">
                <a16:creationId xmlns:a16="http://schemas.microsoft.com/office/drawing/2014/main" id="{CEB6D00D-3DA3-4C9A-8DDB-D606A1BFC632}"/>
              </a:ext>
            </a:extLst>
          </p:cNvPr>
          <p:cNvSpPr/>
          <p:nvPr/>
        </p:nvSpPr>
        <p:spPr>
          <a:xfrm>
            <a:off x="7163380" y="466243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74">
            <a:extLst>
              <a:ext uri="{FF2B5EF4-FFF2-40B4-BE49-F238E27FC236}">
                <a16:creationId xmlns:a16="http://schemas.microsoft.com/office/drawing/2014/main" id="{AC9182E1-DAC8-4339-91F9-CC0830C7878F}"/>
              </a:ext>
            </a:extLst>
          </p:cNvPr>
          <p:cNvSpPr/>
          <p:nvPr/>
        </p:nvSpPr>
        <p:spPr>
          <a:xfrm>
            <a:off x="8567295" y="4655928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75">
            <a:extLst>
              <a:ext uri="{FF2B5EF4-FFF2-40B4-BE49-F238E27FC236}">
                <a16:creationId xmlns:a16="http://schemas.microsoft.com/office/drawing/2014/main" id="{DF0B7C6C-83BB-4C5D-A74B-53045A46F672}"/>
              </a:ext>
            </a:extLst>
          </p:cNvPr>
          <p:cNvSpPr/>
          <p:nvPr/>
        </p:nvSpPr>
        <p:spPr>
          <a:xfrm>
            <a:off x="8645809" y="466044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76">
            <a:extLst>
              <a:ext uri="{FF2B5EF4-FFF2-40B4-BE49-F238E27FC236}">
                <a16:creationId xmlns:a16="http://schemas.microsoft.com/office/drawing/2014/main" id="{97FABCF4-2F35-477E-9AC6-FE37510B9650}"/>
              </a:ext>
            </a:extLst>
          </p:cNvPr>
          <p:cNvSpPr/>
          <p:nvPr/>
        </p:nvSpPr>
        <p:spPr>
          <a:xfrm>
            <a:off x="8758874" y="4660213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77">
            <a:extLst>
              <a:ext uri="{FF2B5EF4-FFF2-40B4-BE49-F238E27FC236}">
                <a16:creationId xmlns:a16="http://schemas.microsoft.com/office/drawing/2014/main" id="{512EA737-06B0-44F8-9FEF-FAAFDC1FD1A3}"/>
              </a:ext>
            </a:extLst>
          </p:cNvPr>
          <p:cNvSpPr/>
          <p:nvPr/>
        </p:nvSpPr>
        <p:spPr>
          <a:xfrm>
            <a:off x="6286725" y="471368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78">
            <a:extLst>
              <a:ext uri="{FF2B5EF4-FFF2-40B4-BE49-F238E27FC236}">
                <a16:creationId xmlns:a16="http://schemas.microsoft.com/office/drawing/2014/main" id="{DB98F7F4-DC08-4DDA-AF7A-C0DA63C52350}"/>
              </a:ext>
            </a:extLst>
          </p:cNvPr>
          <p:cNvSpPr/>
          <p:nvPr/>
        </p:nvSpPr>
        <p:spPr>
          <a:xfrm>
            <a:off x="6286725" y="471368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79">
            <a:extLst>
              <a:ext uri="{FF2B5EF4-FFF2-40B4-BE49-F238E27FC236}">
                <a16:creationId xmlns:a16="http://schemas.microsoft.com/office/drawing/2014/main" id="{BC3B0E53-B3F9-4CED-AAA0-E58D6D54BB75}"/>
              </a:ext>
            </a:extLst>
          </p:cNvPr>
          <p:cNvSpPr/>
          <p:nvPr/>
        </p:nvSpPr>
        <p:spPr>
          <a:xfrm>
            <a:off x="6634792" y="4713583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80">
            <a:extLst>
              <a:ext uri="{FF2B5EF4-FFF2-40B4-BE49-F238E27FC236}">
                <a16:creationId xmlns:a16="http://schemas.microsoft.com/office/drawing/2014/main" id="{80954A08-9EE8-48D9-809B-DF6936D75DCF}"/>
              </a:ext>
            </a:extLst>
          </p:cNvPr>
          <p:cNvSpPr/>
          <p:nvPr/>
        </p:nvSpPr>
        <p:spPr>
          <a:xfrm>
            <a:off x="6634792" y="4713583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81">
            <a:extLst>
              <a:ext uri="{FF2B5EF4-FFF2-40B4-BE49-F238E27FC236}">
                <a16:creationId xmlns:a16="http://schemas.microsoft.com/office/drawing/2014/main" id="{E953A08F-F308-44F9-86E3-4B9BF98ED51B}"/>
              </a:ext>
            </a:extLst>
          </p:cNvPr>
          <p:cNvSpPr/>
          <p:nvPr/>
        </p:nvSpPr>
        <p:spPr>
          <a:xfrm>
            <a:off x="6982858" y="4713479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2"/>
                </a:lnTo>
                <a:lnTo>
                  <a:pt x="309816" y="86351"/>
                </a:lnTo>
                <a:lnTo>
                  <a:pt x="297643" y="52739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82">
            <a:extLst>
              <a:ext uri="{FF2B5EF4-FFF2-40B4-BE49-F238E27FC236}">
                <a16:creationId xmlns:a16="http://schemas.microsoft.com/office/drawing/2014/main" id="{938F1616-D257-40FE-8550-E24BDE101DEE}"/>
              </a:ext>
            </a:extLst>
          </p:cNvPr>
          <p:cNvSpPr/>
          <p:nvPr/>
        </p:nvSpPr>
        <p:spPr>
          <a:xfrm>
            <a:off x="6982858" y="4713479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83">
            <a:extLst>
              <a:ext uri="{FF2B5EF4-FFF2-40B4-BE49-F238E27FC236}">
                <a16:creationId xmlns:a16="http://schemas.microsoft.com/office/drawing/2014/main" id="{86ADC874-27EE-463B-A8C6-30933E77B93E}"/>
              </a:ext>
            </a:extLst>
          </p:cNvPr>
          <p:cNvSpPr/>
          <p:nvPr/>
        </p:nvSpPr>
        <p:spPr>
          <a:xfrm>
            <a:off x="7330926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2"/>
                </a:lnTo>
                <a:lnTo>
                  <a:pt x="309816" y="86351"/>
                </a:lnTo>
                <a:lnTo>
                  <a:pt x="297643" y="52739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84">
            <a:extLst>
              <a:ext uri="{FF2B5EF4-FFF2-40B4-BE49-F238E27FC236}">
                <a16:creationId xmlns:a16="http://schemas.microsoft.com/office/drawing/2014/main" id="{00221511-4C15-4D19-8344-88BB0AAA8688}"/>
              </a:ext>
            </a:extLst>
          </p:cNvPr>
          <p:cNvSpPr/>
          <p:nvPr/>
        </p:nvSpPr>
        <p:spPr>
          <a:xfrm>
            <a:off x="7330926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3" name="object 85">
            <a:extLst>
              <a:ext uri="{FF2B5EF4-FFF2-40B4-BE49-F238E27FC236}">
                <a16:creationId xmlns:a16="http://schemas.microsoft.com/office/drawing/2014/main" id="{1340727C-C6B0-4B92-82BB-5F2C80C78C27}"/>
              </a:ext>
            </a:extLst>
          </p:cNvPr>
          <p:cNvGraphicFramePr>
            <a:graphicFrameLocks noGrp="1"/>
          </p:cNvGraphicFramePr>
          <p:nvPr/>
        </p:nvGraphicFramePr>
        <p:xfrm>
          <a:off x="6278472" y="4653577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4" name="object 86">
            <a:extLst>
              <a:ext uri="{FF2B5EF4-FFF2-40B4-BE49-F238E27FC236}">
                <a16:creationId xmlns:a16="http://schemas.microsoft.com/office/drawing/2014/main" id="{E5BAE75D-4DF0-432C-9A4C-F417A29579EC}"/>
              </a:ext>
            </a:extLst>
          </p:cNvPr>
          <p:cNvSpPr/>
          <p:nvPr/>
        </p:nvSpPr>
        <p:spPr>
          <a:xfrm>
            <a:off x="7883380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9" y="0"/>
                </a:moveTo>
                <a:lnTo>
                  <a:pt x="94611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1" y="165915"/>
                </a:lnTo>
                <a:lnTo>
                  <a:pt x="154909" y="172700"/>
                </a:lnTo>
                <a:lnTo>
                  <a:pt x="215206" y="165915"/>
                </a:lnTo>
                <a:lnTo>
                  <a:pt x="264446" y="147409"/>
                </a:lnTo>
                <a:lnTo>
                  <a:pt x="297644" y="119962"/>
                </a:lnTo>
                <a:lnTo>
                  <a:pt x="309817" y="86351"/>
                </a:lnTo>
                <a:lnTo>
                  <a:pt x="297644" y="52739"/>
                </a:lnTo>
                <a:lnTo>
                  <a:pt x="264446" y="25291"/>
                </a:lnTo>
                <a:lnTo>
                  <a:pt x="215206" y="6785"/>
                </a:lnTo>
                <a:lnTo>
                  <a:pt x="154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87">
            <a:extLst>
              <a:ext uri="{FF2B5EF4-FFF2-40B4-BE49-F238E27FC236}">
                <a16:creationId xmlns:a16="http://schemas.microsoft.com/office/drawing/2014/main" id="{0FC88518-E324-4173-BD5D-62F24809D50F}"/>
              </a:ext>
            </a:extLst>
          </p:cNvPr>
          <p:cNvSpPr/>
          <p:nvPr/>
        </p:nvSpPr>
        <p:spPr>
          <a:xfrm>
            <a:off x="7883380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88">
            <a:extLst>
              <a:ext uri="{FF2B5EF4-FFF2-40B4-BE49-F238E27FC236}">
                <a16:creationId xmlns:a16="http://schemas.microsoft.com/office/drawing/2014/main" id="{9A76B78C-1779-4E63-B0BF-9E069435851C}"/>
              </a:ext>
            </a:extLst>
          </p:cNvPr>
          <p:cNvSpPr/>
          <p:nvPr/>
        </p:nvSpPr>
        <p:spPr>
          <a:xfrm>
            <a:off x="8231448" y="4713273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2"/>
                </a:lnTo>
                <a:lnTo>
                  <a:pt x="309816" y="86351"/>
                </a:lnTo>
                <a:lnTo>
                  <a:pt x="297643" y="52739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89">
            <a:extLst>
              <a:ext uri="{FF2B5EF4-FFF2-40B4-BE49-F238E27FC236}">
                <a16:creationId xmlns:a16="http://schemas.microsoft.com/office/drawing/2014/main" id="{4988F29B-2888-4917-B908-BE1D8221F291}"/>
              </a:ext>
            </a:extLst>
          </p:cNvPr>
          <p:cNvSpPr/>
          <p:nvPr/>
        </p:nvSpPr>
        <p:spPr>
          <a:xfrm>
            <a:off x="8231448" y="4713273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90">
            <a:extLst>
              <a:ext uri="{FF2B5EF4-FFF2-40B4-BE49-F238E27FC236}">
                <a16:creationId xmlns:a16="http://schemas.microsoft.com/office/drawing/2014/main" id="{81B6870F-203E-41ED-B064-F63234298561}"/>
              </a:ext>
            </a:extLst>
          </p:cNvPr>
          <p:cNvSpPr/>
          <p:nvPr/>
        </p:nvSpPr>
        <p:spPr>
          <a:xfrm>
            <a:off x="8579516" y="4713170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91">
            <a:extLst>
              <a:ext uri="{FF2B5EF4-FFF2-40B4-BE49-F238E27FC236}">
                <a16:creationId xmlns:a16="http://schemas.microsoft.com/office/drawing/2014/main" id="{3F851DC9-3596-4F05-B4C5-234920CC5554}"/>
              </a:ext>
            </a:extLst>
          </p:cNvPr>
          <p:cNvSpPr/>
          <p:nvPr/>
        </p:nvSpPr>
        <p:spPr>
          <a:xfrm>
            <a:off x="8579515" y="4713170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92">
            <a:extLst>
              <a:ext uri="{FF2B5EF4-FFF2-40B4-BE49-F238E27FC236}">
                <a16:creationId xmlns:a16="http://schemas.microsoft.com/office/drawing/2014/main" id="{F9582466-6474-4847-B5A6-A424BB101EF4}"/>
              </a:ext>
            </a:extLst>
          </p:cNvPr>
          <p:cNvSpPr/>
          <p:nvPr/>
        </p:nvSpPr>
        <p:spPr>
          <a:xfrm>
            <a:off x="8927582" y="4713067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93">
            <a:extLst>
              <a:ext uri="{FF2B5EF4-FFF2-40B4-BE49-F238E27FC236}">
                <a16:creationId xmlns:a16="http://schemas.microsoft.com/office/drawing/2014/main" id="{CA7EA2FE-0BCD-48E5-98A8-1A37882E932C}"/>
              </a:ext>
            </a:extLst>
          </p:cNvPr>
          <p:cNvSpPr/>
          <p:nvPr/>
        </p:nvSpPr>
        <p:spPr>
          <a:xfrm>
            <a:off x="8927581" y="4713067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8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8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2" name="object 94">
            <a:extLst>
              <a:ext uri="{FF2B5EF4-FFF2-40B4-BE49-F238E27FC236}">
                <a16:creationId xmlns:a16="http://schemas.microsoft.com/office/drawing/2014/main" id="{292CBB96-250A-45A4-853B-538489E9E153}"/>
              </a:ext>
            </a:extLst>
          </p:cNvPr>
          <p:cNvGraphicFramePr>
            <a:graphicFrameLocks noGrp="1"/>
          </p:cNvGraphicFramePr>
          <p:nvPr/>
        </p:nvGraphicFramePr>
        <p:xfrm>
          <a:off x="7873970" y="4653577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3" name="object 101">
            <a:extLst>
              <a:ext uri="{FF2B5EF4-FFF2-40B4-BE49-F238E27FC236}">
                <a16:creationId xmlns:a16="http://schemas.microsoft.com/office/drawing/2014/main" id="{C38858AC-94F4-4021-BBBD-273487F09A48}"/>
              </a:ext>
            </a:extLst>
          </p:cNvPr>
          <p:cNvSpPr/>
          <p:nvPr/>
        </p:nvSpPr>
        <p:spPr>
          <a:xfrm>
            <a:off x="1173867" y="5214945"/>
            <a:ext cx="326635" cy="2637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102">
            <a:extLst>
              <a:ext uri="{FF2B5EF4-FFF2-40B4-BE49-F238E27FC236}">
                <a16:creationId xmlns:a16="http://schemas.microsoft.com/office/drawing/2014/main" id="{72253CDB-E1E7-44EC-B2ED-BF83EC016FFA}"/>
              </a:ext>
            </a:extLst>
          </p:cNvPr>
          <p:cNvSpPr/>
          <p:nvPr/>
        </p:nvSpPr>
        <p:spPr>
          <a:xfrm>
            <a:off x="1519346" y="5214945"/>
            <a:ext cx="326635" cy="2637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103">
            <a:extLst>
              <a:ext uri="{FF2B5EF4-FFF2-40B4-BE49-F238E27FC236}">
                <a16:creationId xmlns:a16="http://schemas.microsoft.com/office/drawing/2014/main" id="{4F93D216-5292-473F-AD18-B0144DC83DB5}"/>
              </a:ext>
            </a:extLst>
          </p:cNvPr>
          <p:cNvSpPr/>
          <p:nvPr/>
        </p:nvSpPr>
        <p:spPr>
          <a:xfrm>
            <a:off x="2210308" y="5214945"/>
            <a:ext cx="326635" cy="2637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104">
            <a:extLst>
              <a:ext uri="{FF2B5EF4-FFF2-40B4-BE49-F238E27FC236}">
                <a16:creationId xmlns:a16="http://schemas.microsoft.com/office/drawing/2014/main" id="{BBD08898-67E5-4B19-988D-69F7EA730916}"/>
              </a:ext>
            </a:extLst>
          </p:cNvPr>
          <p:cNvSpPr/>
          <p:nvPr/>
        </p:nvSpPr>
        <p:spPr>
          <a:xfrm>
            <a:off x="2769364" y="5214945"/>
            <a:ext cx="326635" cy="2637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105">
            <a:extLst>
              <a:ext uri="{FF2B5EF4-FFF2-40B4-BE49-F238E27FC236}">
                <a16:creationId xmlns:a16="http://schemas.microsoft.com/office/drawing/2014/main" id="{CD8E8E76-8A82-4264-BBA3-2CD8F9961B05}"/>
              </a:ext>
            </a:extLst>
          </p:cNvPr>
          <p:cNvSpPr/>
          <p:nvPr/>
        </p:nvSpPr>
        <p:spPr>
          <a:xfrm>
            <a:off x="3114845" y="5214945"/>
            <a:ext cx="326635" cy="2637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106">
            <a:extLst>
              <a:ext uri="{FF2B5EF4-FFF2-40B4-BE49-F238E27FC236}">
                <a16:creationId xmlns:a16="http://schemas.microsoft.com/office/drawing/2014/main" id="{10B4EF96-F07E-40F0-9DEE-3A9AF1556760}"/>
              </a:ext>
            </a:extLst>
          </p:cNvPr>
          <p:cNvSpPr/>
          <p:nvPr/>
        </p:nvSpPr>
        <p:spPr>
          <a:xfrm>
            <a:off x="3805805" y="5214945"/>
            <a:ext cx="326635" cy="2637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107">
            <a:extLst>
              <a:ext uri="{FF2B5EF4-FFF2-40B4-BE49-F238E27FC236}">
                <a16:creationId xmlns:a16="http://schemas.microsoft.com/office/drawing/2014/main" id="{78FBA832-FB1C-48AA-B806-B84A100F4245}"/>
              </a:ext>
            </a:extLst>
          </p:cNvPr>
          <p:cNvSpPr/>
          <p:nvPr/>
        </p:nvSpPr>
        <p:spPr>
          <a:xfrm>
            <a:off x="1252384" y="522223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108">
            <a:extLst>
              <a:ext uri="{FF2B5EF4-FFF2-40B4-BE49-F238E27FC236}">
                <a16:creationId xmlns:a16="http://schemas.microsoft.com/office/drawing/2014/main" id="{24C35B99-8B49-41C2-8CAA-9BB43DC3F173}"/>
              </a:ext>
            </a:extLst>
          </p:cNvPr>
          <p:cNvSpPr/>
          <p:nvPr/>
        </p:nvSpPr>
        <p:spPr>
          <a:xfrm>
            <a:off x="1365450" y="522201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109">
            <a:extLst>
              <a:ext uri="{FF2B5EF4-FFF2-40B4-BE49-F238E27FC236}">
                <a16:creationId xmlns:a16="http://schemas.microsoft.com/office/drawing/2014/main" id="{E7DD094F-C144-4A16-AFA8-4D2DACEE5A02}"/>
              </a:ext>
            </a:extLst>
          </p:cNvPr>
          <p:cNvSpPr/>
          <p:nvPr/>
        </p:nvSpPr>
        <p:spPr>
          <a:xfrm>
            <a:off x="1597864" y="5221683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110">
            <a:extLst>
              <a:ext uri="{FF2B5EF4-FFF2-40B4-BE49-F238E27FC236}">
                <a16:creationId xmlns:a16="http://schemas.microsoft.com/office/drawing/2014/main" id="{7CC76A1B-2B08-4E0A-AAE6-822A62CB3927}"/>
              </a:ext>
            </a:extLst>
          </p:cNvPr>
          <p:cNvSpPr/>
          <p:nvPr/>
        </p:nvSpPr>
        <p:spPr>
          <a:xfrm>
            <a:off x="1710930" y="5221454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111">
            <a:extLst>
              <a:ext uri="{FF2B5EF4-FFF2-40B4-BE49-F238E27FC236}">
                <a16:creationId xmlns:a16="http://schemas.microsoft.com/office/drawing/2014/main" id="{3FA72FED-5341-4A03-B998-5E6056B6E6E2}"/>
              </a:ext>
            </a:extLst>
          </p:cNvPr>
          <p:cNvSpPr/>
          <p:nvPr/>
        </p:nvSpPr>
        <p:spPr>
          <a:xfrm>
            <a:off x="2288823" y="522057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112">
            <a:extLst>
              <a:ext uri="{FF2B5EF4-FFF2-40B4-BE49-F238E27FC236}">
                <a16:creationId xmlns:a16="http://schemas.microsoft.com/office/drawing/2014/main" id="{5E19E486-949A-4673-BE60-055A335F04AE}"/>
              </a:ext>
            </a:extLst>
          </p:cNvPr>
          <p:cNvSpPr/>
          <p:nvPr/>
        </p:nvSpPr>
        <p:spPr>
          <a:xfrm>
            <a:off x="2401888" y="522034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113">
            <a:extLst>
              <a:ext uri="{FF2B5EF4-FFF2-40B4-BE49-F238E27FC236}">
                <a16:creationId xmlns:a16="http://schemas.microsoft.com/office/drawing/2014/main" id="{A519080E-1BB4-4F86-9194-D45ED1662C8D}"/>
              </a:ext>
            </a:extLst>
          </p:cNvPr>
          <p:cNvSpPr/>
          <p:nvPr/>
        </p:nvSpPr>
        <p:spPr>
          <a:xfrm>
            <a:off x="2847879" y="5220014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114">
            <a:extLst>
              <a:ext uri="{FF2B5EF4-FFF2-40B4-BE49-F238E27FC236}">
                <a16:creationId xmlns:a16="http://schemas.microsoft.com/office/drawing/2014/main" id="{8CCF5A9A-5FA5-4894-B7EF-6C40593F6364}"/>
              </a:ext>
            </a:extLst>
          </p:cNvPr>
          <p:cNvSpPr/>
          <p:nvPr/>
        </p:nvSpPr>
        <p:spPr>
          <a:xfrm>
            <a:off x="2960946" y="521978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115">
            <a:extLst>
              <a:ext uri="{FF2B5EF4-FFF2-40B4-BE49-F238E27FC236}">
                <a16:creationId xmlns:a16="http://schemas.microsoft.com/office/drawing/2014/main" id="{36155EFD-F1E8-48EE-A9F4-DFD851A7AC8A}"/>
              </a:ext>
            </a:extLst>
          </p:cNvPr>
          <p:cNvSpPr/>
          <p:nvPr/>
        </p:nvSpPr>
        <p:spPr>
          <a:xfrm>
            <a:off x="3193358" y="5219458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116">
            <a:extLst>
              <a:ext uri="{FF2B5EF4-FFF2-40B4-BE49-F238E27FC236}">
                <a16:creationId xmlns:a16="http://schemas.microsoft.com/office/drawing/2014/main" id="{B7A59E1E-40D1-4DE9-BE58-BF83D3BB07EE}"/>
              </a:ext>
            </a:extLst>
          </p:cNvPr>
          <p:cNvSpPr/>
          <p:nvPr/>
        </p:nvSpPr>
        <p:spPr>
          <a:xfrm>
            <a:off x="3306424" y="521922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117">
            <a:extLst>
              <a:ext uri="{FF2B5EF4-FFF2-40B4-BE49-F238E27FC236}">
                <a16:creationId xmlns:a16="http://schemas.microsoft.com/office/drawing/2014/main" id="{6A4FDD4B-C48A-45B0-8E5F-2007B13E71B6}"/>
              </a:ext>
            </a:extLst>
          </p:cNvPr>
          <p:cNvSpPr/>
          <p:nvPr/>
        </p:nvSpPr>
        <p:spPr>
          <a:xfrm>
            <a:off x="3884317" y="521834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118">
            <a:extLst>
              <a:ext uri="{FF2B5EF4-FFF2-40B4-BE49-F238E27FC236}">
                <a16:creationId xmlns:a16="http://schemas.microsoft.com/office/drawing/2014/main" id="{D7C12AB4-3A6A-4A5C-AC50-F6D6D88C0D78}"/>
              </a:ext>
            </a:extLst>
          </p:cNvPr>
          <p:cNvSpPr/>
          <p:nvPr/>
        </p:nvSpPr>
        <p:spPr>
          <a:xfrm>
            <a:off x="3997384" y="521811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119">
            <a:extLst>
              <a:ext uri="{FF2B5EF4-FFF2-40B4-BE49-F238E27FC236}">
                <a16:creationId xmlns:a16="http://schemas.microsoft.com/office/drawing/2014/main" id="{A7E93880-0E78-434F-BFD1-02B9703D1C51}"/>
              </a:ext>
            </a:extLst>
          </p:cNvPr>
          <p:cNvSpPr/>
          <p:nvPr/>
        </p:nvSpPr>
        <p:spPr>
          <a:xfrm>
            <a:off x="1129848" y="5174133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30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120">
            <a:extLst>
              <a:ext uri="{FF2B5EF4-FFF2-40B4-BE49-F238E27FC236}">
                <a16:creationId xmlns:a16="http://schemas.microsoft.com/office/drawing/2014/main" id="{30A2778F-E11F-4FF6-B91F-25798D84E35E}"/>
              </a:ext>
            </a:extLst>
          </p:cNvPr>
          <p:cNvSpPr/>
          <p:nvPr/>
        </p:nvSpPr>
        <p:spPr>
          <a:xfrm>
            <a:off x="2723893" y="5174133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121">
            <a:extLst>
              <a:ext uri="{FF2B5EF4-FFF2-40B4-BE49-F238E27FC236}">
                <a16:creationId xmlns:a16="http://schemas.microsoft.com/office/drawing/2014/main" id="{27124394-1DA1-4B9A-8844-011865DC180E}"/>
              </a:ext>
            </a:extLst>
          </p:cNvPr>
          <p:cNvSpPr/>
          <p:nvPr/>
        </p:nvSpPr>
        <p:spPr>
          <a:xfrm>
            <a:off x="1864835" y="5214940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122">
            <a:extLst>
              <a:ext uri="{FF2B5EF4-FFF2-40B4-BE49-F238E27FC236}">
                <a16:creationId xmlns:a16="http://schemas.microsoft.com/office/drawing/2014/main" id="{18967951-ED18-4780-82BB-767311A0619D}"/>
              </a:ext>
            </a:extLst>
          </p:cNvPr>
          <p:cNvSpPr/>
          <p:nvPr/>
        </p:nvSpPr>
        <p:spPr>
          <a:xfrm>
            <a:off x="1943352" y="522167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123">
            <a:extLst>
              <a:ext uri="{FF2B5EF4-FFF2-40B4-BE49-F238E27FC236}">
                <a16:creationId xmlns:a16="http://schemas.microsoft.com/office/drawing/2014/main" id="{BCA489D9-953F-43A2-A861-B43999A00421}"/>
              </a:ext>
            </a:extLst>
          </p:cNvPr>
          <p:cNvSpPr/>
          <p:nvPr/>
        </p:nvSpPr>
        <p:spPr>
          <a:xfrm>
            <a:off x="2056418" y="522145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124">
            <a:extLst>
              <a:ext uri="{FF2B5EF4-FFF2-40B4-BE49-F238E27FC236}">
                <a16:creationId xmlns:a16="http://schemas.microsoft.com/office/drawing/2014/main" id="{FF9A9FC4-B13A-47A2-A5AD-490E4C95CA37}"/>
              </a:ext>
            </a:extLst>
          </p:cNvPr>
          <p:cNvSpPr/>
          <p:nvPr/>
        </p:nvSpPr>
        <p:spPr>
          <a:xfrm>
            <a:off x="3460333" y="5214940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125">
            <a:extLst>
              <a:ext uri="{FF2B5EF4-FFF2-40B4-BE49-F238E27FC236}">
                <a16:creationId xmlns:a16="http://schemas.microsoft.com/office/drawing/2014/main" id="{DEEA8492-11DC-4911-8D62-B3FC01D7733F}"/>
              </a:ext>
            </a:extLst>
          </p:cNvPr>
          <p:cNvSpPr/>
          <p:nvPr/>
        </p:nvSpPr>
        <p:spPr>
          <a:xfrm>
            <a:off x="3538847" y="5219453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126">
            <a:extLst>
              <a:ext uri="{FF2B5EF4-FFF2-40B4-BE49-F238E27FC236}">
                <a16:creationId xmlns:a16="http://schemas.microsoft.com/office/drawing/2014/main" id="{8BC1DFD8-B2E5-47D3-8D32-CA6E55C3F833}"/>
              </a:ext>
            </a:extLst>
          </p:cNvPr>
          <p:cNvSpPr/>
          <p:nvPr/>
        </p:nvSpPr>
        <p:spPr>
          <a:xfrm>
            <a:off x="3651912" y="5219224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127">
            <a:extLst>
              <a:ext uri="{FF2B5EF4-FFF2-40B4-BE49-F238E27FC236}">
                <a16:creationId xmlns:a16="http://schemas.microsoft.com/office/drawing/2014/main" id="{6B0D0F8A-0E8C-44EB-AC82-E5158C642F98}"/>
              </a:ext>
            </a:extLst>
          </p:cNvPr>
          <p:cNvSpPr/>
          <p:nvPr/>
        </p:nvSpPr>
        <p:spPr>
          <a:xfrm>
            <a:off x="3963570" y="5244000"/>
            <a:ext cx="145273" cy="2182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128">
            <a:extLst>
              <a:ext uri="{FF2B5EF4-FFF2-40B4-BE49-F238E27FC236}">
                <a16:creationId xmlns:a16="http://schemas.microsoft.com/office/drawing/2014/main" id="{69E5F536-DC86-484C-9EB4-A648EB0B9554}"/>
              </a:ext>
            </a:extLst>
          </p:cNvPr>
          <p:cNvSpPr/>
          <p:nvPr/>
        </p:nvSpPr>
        <p:spPr>
          <a:xfrm>
            <a:off x="3615756" y="5248711"/>
            <a:ext cx="145273" cy="2182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129">
            <a:extLst>
              <a:ext uri="{FF2B5EF4-FFF2-40B4-BE49-F238E27FC236}">
                <a16:creationId xmlns:a16="http://schemas.microsoft.com/office/drawing/2014/main" id="{4A0EB41F-28FE-47DB-9997-B5AA5CFD6F7D}"/>
              </a:ext>
            </a:extLst>
          </p:cNvPr>
          <p:cNvSpPr/>
          <p:nvPr/>
        </p:nvSpPr>
        <p:spPr>
          <a:xfrm>
            <a:off x="3270297" y="5248711"/>
            <a:ext cx="145273" cy="2182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130">
            <a:extLst>
              <a:ext uri="{FF2B5EF4-FFF2-40B4-BE49-F238E27FC236}">
                <a16:creationId xmlns:a16="http://schemas.microsoft.com/office/drawing/2014/main" id="{E635510D-E5B1-43AF-B4B2-4E28B3465283}"/>
              </a:ext>
            </a:extLst>
          </p:cNvPr>
          <p:cNvSpPr/>
          <p:nvPr/>
        </p:nvSpPr>
        <p:spPr>
          <a:xfrm>
            <a:off x="2924836" y="5248711"/>
            <a:ext cx="145273" cy="2182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3" name="object 131">
            <a:extLst>
              <a:ext uri="{FF2B5EF4-FFF2-40B4-BE49-F238E27FC236}">
                <a16:creationId xmlns:a16="http://schemas.microsoft.com/office/drawing/2014/main" id="{3FAA93AB-0F9F-4BA4-9969-B91C9A9E3F59}"/>
              </a:ext>
            </a:extLst>
          </p:cNvPr>
          <p:cNvGraphicFramePr>
            <a:graphicFrameLocks noGrp="1"/>
          </p:cNvGraphicFramePr>
          <p:nvPr/>
        </p:nvGraphicFramePr>
        <p:xfrm>
          <a:off x="2767009" y="5212589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4" name="object 132">
            <a:extLst>
              <a:ext uri="{FF2B5EF4-FFF2-40B4-BE49-F238E27FC236}">
                <a16:creationId xmlns:a16="http://schemas.microsoft.com/office/drawing/2014/main" id="{D6E45739-2908-444D-AAEC-F09F44603A69}"/>
              </a:ext>
            </a:extLst>
          </p:cNvPr>
          <p:cNvSpPr/>
          <p:nvPr/>
        </p:nvSpPr>
        <p:spPr>
          <a:xfrm>
            <a:off x="2367379" y="5248711"/>
            <a:ext cx="145273" cy="2182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133">
            <a:extLst>
              <a:ext uri="{FF2B5EF4-FFF2-40B4-BE49-F238E27FC236}">
                <a16:creationId xmlns:a16="http://schemas.microsoft.com/office/drawing/2014/main" id="{3DFC9AA6-2138-4B96-BDFA-00CB1D06E7E1}"/>
              </a:ext>
            </a:extLst>
          </p:cNvPr>
          <p:cNvSpPr/>
          <p:nvPr/>
        </p:nvSpPr>
        <p:spPr>
          <a:xfrm>
            <a:off x="2019564" y="5248711"/>
            <a:ext cx="145273" cy="2182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134">
            <a:extLst>
              <a:ext uri="{FF2B5EF4-FFF2-40B4-BE49-F238E27FC236}">
                <a16:creationId xmlns:a16="http://schemas.microsoft.com/office/drawing/2014/main" id="{27E75FC7-DFCA-4927-A3F1-503D5F23A4FC}"/>
              </a:ext>
            </a:extLst>
          </p:cNvPr>
          <p:cNvSpPr/>
          <p:nvPr/>
        </p:nvSpPr>
        <p:spPr>
          <a:xfrm>
            <a:off x="1674105" y="5248711"/>
            <a:ext cx="145273" cy="2182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135">
            <a:extLst>
              <a:ext uri="{FF2B5EF4-FFF2-40B4-BE49-F238E27FC236}">
                <a16:creationId xmlns:a16="http://schemas.microsoft.com/office/drawing/2014/main" id="{CBDB23A9-ED93-497D-BB5D-F6F902127D7D}"/>
              </a:ext>
            </a:extLst>
          </p:cNvPr>
          <p:cNvSpPr/>
          <p:nvPr/>
        </p:nvSpPr>
        <p:spPr>
          <a:xfrm>
            <a:off x="1328645" y="5248711"/>
            <a:ext cx="145273" cy="2182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8" name="object 136">
            <a:extLst>
              <a:ext uri="{FF2B5EF4-FFF2-40B4-BE49-F238E27FC236}">
                <a16:creationId xmlns:a16="http://schemas.microsoft.com/office/drawing/2014/main" id="{97649ABE-F30C-4F2A-BFCD-255C613E98EB}"/>
              </a:ext>
            </a:extLst>
          </p:cNvPr>
          <p:cNvGraphicFramePr>
            <a:graphicFrameLocks noGrp="1"/>
          </p:cNvGraphicFramePr>
          <p:nvPr/>
        </p:nvGraphicFramePr>
        <p:xfrm>
          <a:off x="1171511" y="5212589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9" name="object 138">
            <a:extLst>
              <a:ext uri="{FF2B5EF4-FFF2-40B4-BE49-F238E27FC236}">
                <a16:creationId xmlns:a16="http://schemas.microsoft.com/office/drawing/2014/main" id="{C8F4A216-BCD8-4B6C-8CD2-0C8E2F5ED036}"/>
              </a:ext>
            </a:extLst>
          </p:cNvPr>
          <p:cNvSpPr txBox="1"/>
          <p:nvPr/>
        </p:nvSpPr>
        <p:spPr>
          <a:xfrm>
            <a:off x="4291173" y="5216435"/>
            <a:ext cx="430114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b="1" spc="2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sz="1300" b="1" spc="20" dirty="0">
                <a:solidFill>
                  <a:srgbClr val="008000"/>
                </a:solidFill>
                <a:latin typeface="Courier New"/>
                <a:cs typeface="Courier New"/>
              </a:rPr>
              <a:t>#2</a:t>
            </a:r>
            <a:r>
              <a:rPr lang="en-US" sz="1300" b="1" spc="20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280" name="object 139">
            <a:extLst>
              <a:ext uri="{FF2B5EF4-FFF2-40B4-BE49-F238E27FC236}">
                <a16:creationId xmlns:a16="http://schemas.microsoft.com/office/drawing/2014/main" id="{90C5C764-F579-4E47-89D1-48B6398AE0AF}"/>
              </a:ext>
            </a:extLst>
          </p:cNvPr>
          <p:cNvSpPr txBox="1"/>
          <p:nvPr/>
        </p:nvSpPr>
        <p:spPr>
          <a:xfrm>
            <a:off x="4291173" y="4660653"/>
            <a:ext cx="430114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b="1" spc="2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sz="1300" b="1" spc="20" dirty="0">
                <a:solidFill>
                  <a:srgbClr val="008000"/>
                </a:solidFill>
                <a:latin typeface="Courier New"/>
                <a:cs typeface="Courier New"/>
              </a:rPr>
              <a:t>#1</a:t>
            </a:r>
            <a:r>
              <a:rPr lang="en-US" sz="1300" b="1" spc="20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285" name="object 12">
            <a:extLst>
              <a:ext uri="{FF2B5EF4-FFF2-40B4-BE49-F238E27FC236}">
                <a16:creationId xmlns:a16="http://schemas.microsoft.com/office/drawing/2014/main" id="{9637C940-8B31-4B91-934B-045B3264935F}"/>
              </a:ext>
            </a:extLst>
          </p:cNvPr>
          <p:cNvSpPr txBox="1"/>
          <p:nvPr/>
        </p:nvSpPr>
        <p:spPr>
          <a:xfrm>
            <a:off x="1223081" y="5586438"/>
            <a:ext cx="13081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9410" algn="l"/>
              </a:tabLst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0,</a:t>
            </a:r>
            <a:r>
              <a:rPr sz="1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8	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1,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9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2,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10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3,</a:t>
            </a:r>
            <a:r>
              <a:rPr sz="1000" b="1" spc="-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86" name="object 11">
            <a:extLst>
              <a:ext uri="{FF2B5EF4-FFF2-40B4-BE49-F238E27FC236}">
                <a16:creationId xmlns:a16="http://schemas.microsoft.com/office/drawing/2014/main" id="{EF68CB9E-17B3-468D-A166-9AF96C807A8A}"/>
              </a:ext>
            </a:extLst>
          </p:cNvPr>
          <p:cNvSpPr txBox="1"/>
          <p:nvPr/>
        </p:nvSpPr>
        <p:spPr>
          <a:xfrm>
            <a:off x="2791043" y="5586336"/>
            <a:ext cx="133858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4,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12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5,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13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6,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14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7,</a:t>
            </a:r>
            <a:r>
              <a:rPr sz="1000" b="1" spc="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15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87" name="object 12">
            <a:extLst>
              <a:ext uri="{FF2B5EF4-FFF2-40B4-BE49-F238E27FC236}">
                <a16:creationId xmlns:a16="http://schemas.microsoft.com/office/drawing/2014/main" id="{8A264A37-00DF-47AD-9736-BABE99E6105F}"/>
              </a:ext>
            </a:extLst>
          </p:cNvPr>
          <p:cNvSpPr txBox="1"/>
          <p:nvPr/>
        </p:nvSpPr>
        <p:spPr>
          <a:xfrm>
            <a:off x="6359791" y="5005469"/>
            <a:ext cx="130810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9410" algn="l"/>
              </a:tabLst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0,</a:t>
            </a:r>
            <a:r>
              <a:rPr sz="1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8	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1,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9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2,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10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3,</a:t>
            </a:r>
            <a:r>
              <a:rPr sz="1000" b="1" spc="-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88" name="object 11">
            <a:extLst>
              <a:ext uri="{FF2B5EF4-FFF2-40B4-BE49-F238E27FC236}">
                <a16:creationId xmlns:a16="http://schemas.microsoft.com/office/drawing/2014/main" id="{4E64C341-C42D-45A4-818A-F83F36EAD79C}"/>
              </a:ext>
            </a:extLst>
          </p:cNvPr>
          <p:cNvSpPr txBox="1"/>
          <p:nvPr/>
        </p:nvSpPr>
        <p:spPr>
          <a:xfrm>
            <a:off x="7927753" y="5005367"/>
            <a:ext cx="1338580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4,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12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5,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13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6,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14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7,</a:t>
            </a:r>
            <a:r>
              <a:rPr sz="1000" b="1" spc="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15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49" name="Arrow: Down 148">
            <a:extLst>
              <a:ext uri="{FF2B5EF4-FFF2-40B4-BE49-F238E27FC236}">
                <a16:creationId xmlns:a16="http://schemas.microsoft.com/office/drawing/2014/main" id="{0A0A23DA-BC1A-48B6-8A54-8F861F88C177}"/>
              </a:ext>
            </a:extLst>
          </p:cNvPr>
          <p:cNvSpPr/>
          <p:nvPr/>
        </p:nvSpPr>
        <p:spPr>
          <a:xfrm rot="10800000">
            <a:off x="9054666" y="582588"/>
            <a:ext cx="424002" cy="53349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1" grpId="0" animBg="1"/>
      <p:bldP spid="72" grpId="0" animBg="1"/>
      <p:bldP spid="73" grpId="0" animBg="1"/>
      <p:bldP spid="74" grpId="0"/>
      <p:bldP spid="75" grpId="0"/>
      <p:bldP spid="155" grpId="0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4" grpId="0" animBg="1"/>
      <p:bldP spid="275" grpId="0" animBg="1"/>
      <p:bldP spid="276" grpId="0" animBg="1"/>
      <p:bldP spid="277" grpId="0" animBg="1"/>
      <p:bldP spid="279" grpId="0"/>
      <p:bldP spid="285" grpId="0"/>
      <p:bldP spid="286" grpId="0"/>
      <p:bldP spid="287" grpId="0"/>
      <p:bldP spid="28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B9B6-1595-4185-947B-2CAEF734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Example </a:t>
            </a:r>
            <a:r>
              <a:rPr lang="en-US" sz="2400" dirty="0">
                <a:solidFill>
                  <a:prstClr val="white"/>
                </a:solidFill>
              </a:rPr>
              <a:t>[Assume 2 sockets &amp; 4 cores per socket &amp; hyper-threading </a:t>
            </a:r>
            <a:r>
              <a:rPr lang="en-US" sz="2400" dirty="0">
                <a:solidFill>
                  <a:srgbClr val="FFC000"/>
                </a:solidFill>
              </a:rPr>
              <a:t>enabled</a:t>
            </a:r>
            <a:r>
              <a:rPr lang="en-US" sz="2400" dirty="0">
                <a:solidFill>
                  <a:prstClr val="white"/>
                </a:solidFill>
              </a:rPr>
              <a:t>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2D79-0701-40E3-A185-583FE2D8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301" y="6494249"/>
            <a:ext cx="693023" cy="26867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53205" y="6525674"/>
                <a:ext cx="2567110" cy="205819"/>
              </a:xfrm>
            </p:spPr>
            <p:txBody>
              <a:bodyPr/>
              <a:lstStyle/>
              <a:p>
                <a:r>
                  <a:rPr lang="en-US" dirty="0"/>
                  <a:t>[Kent </a:t>
                </a:r>
                <a:r>
                  <a:rPr lang="en-US" dirty="0" err="1"/>
                  <a:t>Milfeld</a:t>
                </a:r>
                <a:r>
                  <a:rPr lang="en-US" dirty="0"/>
                  <a:t>, Lars </a:t>
                </a:r>
                <a:r>
                  <a:rPr lang="en-US" dirty="0" err="1"/>
                  <a:t>Koesterke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99D497-71C4-4462-B004-13BC8AA12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53205" y="6525674"/>
                <a:ext cx="2567110" cy="2058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bject 51">
            <a:extLst>
              <a:ext uri="{FF2B5EF4-FFF2-40B4-BE49-F238E27FC236}">
                <a16:creationId xmlns:a16="http://schemas.microsoft.com/office/drawing/2014/main" id="{E79458EF-913A-4925-8760-7C320FD07DB0}"/>
              </a:ext>
            </a:extLst>
          </p:cNvPr>
          <p:cNvSpPr txBox="1"/>
          <p:nvPr/>
        </p:nvSpPr>
        <p:spPr>
          <a:xfrm>
            <a:off x="1787352" y="5640182"/>
            <a:ext cx="211515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spc="20" dirty="0">
                <a:cs typeface="Calibri"/>
              </a:rPr>
              <a:t>Binding to Single HW-thread</a:t>
            </a:r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5CBD6FA3-63AC-4957-8520-47342AF5BF52}"/>
              </a:ext>
            </a:extLst>
          </p:cNvPr>
          <p:cNvSpPr txBox="1"/>
          <p:nvPr/>
        </p:nvSpPr>
        <p:spPr>
          <a:xfrm>
            <a:off x="7268261" y="5634249"/>
            <a:ext cx="129413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spc="15" dirty="0">
                <a:latin typeface="Calibri"/>
                <a:cs typeface="Calibri"/>
              </a:rPr>
              <a:t>Binding to core</a:t>
            </a:r>
            <a:endParaRPr sz="1300" dirty="0">
              <a:latin typeface="Calibri"/>
              <a:cs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F3F9FF-CCD9-4898-9681-7A02E8A55DE4}"/>
              </a:ext>
            </a:extLst>
          </p:cNvPr>
          <p:cNvGrpSpPr/>
          <p:nvPr/>
        </p:nvGrpSpPr>
        <p:grpSpPr>
          <a:xfrm>
            <a:off x="10509182" y="950898"/>
            <a:ext cx="960119" cy="393065"/>
            <a:chOff x="8349928" y="5406135"/>
            <a:chExt cx="960119" cy="393065"/>
          </a:xfrm>
        </p:grpSpPr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B60880D2-09B0-4122-A234-9CB7CC53922B}"/>
                </a:ext>
              </a:extLst>
            </p:cNvPr>
            <p:cNvSpPr/>
            <p:nvPr/>
          </p:nvSpPr>
          <p:spPr>
            <a:xfrm>
              <a:off x="8349928" y="5406135"/>
              <a:ext cx="960119" cy="393065"/>
            </a:xfrm>
            <a:custGeom>
              <a:avLst/>
              <a:gdLst/>
              <a:ahLst/>
              <a:cxnLst/>
              <a:rect l="l" t="t" r="r" b="b"/>
              <a:pathLst>
                <a:path w="960120" h="393064">
                  <a:moveTo>
                    <a:pt x="0" y="0"/>
                  </a:moveTo>
                  <a:lnTo>
                    <a:pt x="959625" y="0"/>
                  </a:lnTo>
                  <a:lnTo>
                    <a:pt x="959625" y="392545"/>
                  </a:lnTo>
                  <a:lnTo>
                    <a:pt x="0" y="39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8229F19A-83B9-4207-A5B1-8C289DBBBAE8}"/>
                </a:ext>
              </a:extLst>
            </p:cNvPr>
            <p:cNvSpPr txBox="1"/>
            <p:nvPr/>
          </p:nvSpPr>
          <p:spPr>
            <a:xfrm>
              <a:off x="8349928" y="5406135"/>
              <a:ext cx="960119" cy="393065"/>
            </a:xfrm>
            <a:prstGeom prst="rect">
              <a:avLst/>
            </a:prstGeom>
            <a:ln w="4710">
              <a:solidFill>
                <a:srgbClr val="6CACDD"/>
              </a:solidFill>
            </a:ln>
          </p:spPr>
          <p:txBody>
            <a:bodyPr vert="horz" wrap="square" lIns="0" tIns="93980" rIns="0" bIns="0" rtlCol="0">
              <a:spAutoFit/>
            </a:bodyPr>
            <a:lstStyle/>
            <a:p>
              <a:pPr marL="530860">
                <a:lnSpc>
                  <a:spcPct val="100000"/>
                </a:lnSpc>
                <a:spcBef>
                  <a:spcPts val="740"/>
                </a:spcBef>
              </a:pPr>
              <a:r>
                <a:rPr sz="1150" spc="15" dirty="0">
                  <a:solidFill>
                    <a:srgbClr val="000090"/>
                  </a:solidFill>
                  <a:latin typeface="Calibri"/>
                  <a:cs typeface="Calibri"/>
                </a:rPr>
                <a:t>core</a:t>
              </a:r>
              <a:endParaRPr sz="1150">
                <a:latin typeface="Calibri"/>
                <a:cs typeface="Calibri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29BC7DBF-E05D-465E-B85B-A400C42DBC8E}"/>
                </a:ext>
              </a:extLst>
            </p:cNvPr>
            <p:cNvSpPr/>
            <p:nvPr/>
          </p:nvSpPr>
          <p:spPr>
            <a:xfrm>
              <a:off x="8407262" y="5465802"/>
              <a:ext cx="326635" cy="2637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4B2C61DC-63FC-4674-B32A-241DCF565A36}"/>
                </a:ext>
              </a:extLst>
            </p:cNvPr>
            <p:cNvSpPr/>
            <p:nvPr/>
          </p:nvSpPr>
          <p:spPr>
            <a:xfrm>
              <a:off x="8407261" y="5465801"/>
              <a:ext cx="327025" cy="264160"/>
            </a:xfrm>
            <a:custGeom>
              <a:avLst/>
              <a:gdLst/>
              <a:ahLst/>
              <a:cxnLst/>
              <a:rect l="l" t="t" r="r" b="b"/>
              <a:pathLst>
                <a:path w="327025" h="264160">
                  <a:moveTo>
                    <a:pt x="0" y="0"/>
                  </a:moveTo>
                  <a:lnTo>
                    <a:pt x="326635" y="0"/>
                  </a:lnTo>
                  <a:lnTo>
                    <a:pt x="326635" y="263790"/>
                  </a:lnTo>
                  <a:lnTo>
                    <a:pt x="0" y="263790"/>
                  </a:lnTo>
                  <a:lnTo>
                    <a:pt x="0" y="0"/>
                  </a:lnTo>
                  <a:close/>
                </a:path>
              </a:pathLst>
            </a:custGeom>
            <a:ln w="4710">
              <a:solidFill>
                <a:srgbClr val="6CA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1">
            <a:extLst>
              <a:ext uri="{FF2B5EF4-FFF2-40B4-BE49-F238E27FC236}">
                <a16:creationId xmlns:a16="http://schemas.microsoft.com/office/drawing/2014/main" id="{3FF5022B-2907-4F09-BA42-9309EA184499}"/>
              </a:ext>
            </a:extLst>
          </p:cNvPr>
          <p:cNvSpPr/>
          <p:nvPr/>
        </p:nvSpPr>
        <p:spPr>
          <a:xfrm>
            <a:off x="1672199" y="4040631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41476B-C6CA-4418-961C-AA41A8143E3E}"/>
              </a:ext>
            </a:extLst>
          </p:cNvPr>
          <p:cNvSpPr/>
          <p:nvPr/>
        </p:nvSpPr>
        <p:spPr>
          <a:xfrm>
            <a:off x="817153" y="2552239"/>
            <a:ext cx="43405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042979-1020-478D-967D-E40EBBD2E3A3}"/>
              </a:ext>
            </a:extLst>
          </p:cNvPr>
          <p:cNvSpPr/>
          <p:nvPr/>
        </p:nvSpPr>
        <p:spPr>
          <a:xfrm>
            <a:off x="817153" y="1380207"/>
            <a:ext cx="434057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threads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OMP_PROC_BIND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71" name="object 61">
            <a:extLst>
              <a:ext uri="{FF2B5EF4-FFF2-40B4-BE49-F238E27FC236}">
                <a16:creationId xmlns:a16="http://schemas.microsoft.com/office/drawing/2014/main" id="{85734DEC-9FEC-426A-8AF1-5214C4E5A5CA}"/>
              </a:ext>
            </a:extLst>
          </p:cNvPr>
          <p:cNvSpPr/>
          <p:nvPr/>
        </p:nvSpPr>
        <p:spPr>
          <a:xfrm>
            <a:off x="6449276" y="4038904"/>
            <a:ext cx="329565" cy="295910"/>
          </a:xfrm>
          <a:custGeom>
            <a:avLst/>
            <a:gdLst/>
            <a:ahLst/>
            <a:cxnLst/>
            <a:rect l="l" t="t" r="r" b="b"/>
            <a:pathLst>
              <a:path w="329564" h="295910">
                <a:moveTo>
                  <a:pt x="164537" y="0"/>
                </a:moveTo>
                <a:lnTo>
                  <a:pt x="112531" y="7529"/>
                </a:lnTo>
                <a:lnTo>
                  <a:pt x="67363" y="28495"/>
                </a:lnTo>
                <a:lnTo>
                  <a:pt x="31746" y="60465"/>
                </a:lnTo>
                <a:lnTo>
                  <a:pt x="8388" y="101006"/>
                </a:lnTo>
                <a:lnTo>
                  <a:pt x="0" y="147687"/>
                </a:lnTo>
                <a:lnTo>
                  <a:pt x="8388" y="194367"/>
                </a:lnTo>
                <a:lnTo>
                  <a:pt x="31746" y="234908"/>
                </a:lnTo>
                <a:lnTo>
                  <a:pt x="67363" y="266877"/>
                </a:lnTo>
                <a:lnTo>
                  <a:pt x="112531" y="287843"/>
                </a:lnTo>
                <a:lnTo>
                  <a:pt x="164537" y="295372"/>
                </a:lnTo>
                <a:lnTo>
                  <a:pt x="216544" y="287843"/>
                </a:lnTo>
                <a:lnTo>
                  <a:pt x="261711" y="266877"/>
                </a:lnTo>
                <a:lnTo>
                  <a:pt x="297329" y="234908"/>
                </a:lnTo>
                <a:lnTo>
                  <a:pt x="320687" y="194367"/>
                </a:lnTo>
                <a:lnTo>
                  <a:pt x="329076" y="147687"/>
                </a:lnTo>
                <a:lnTo>
                  <a:pt x="320687" y="101006"/>
                </a:lnTo>
                <a:lnTo>
                  <a:pt x="297329" y="60465"/>
                </a:lnTo>
                <a:lnTo>
                  <a:pt x="261711" y="28495"/>
                </a:lnTo>
                <a:lnTo>
                  <a:pt x="216544" y="7529"/>
                </a:lnTo>
                <a:lnTo>
                  <a:pt x="16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611AA5-29D9-406F-94ED-96750B873E8B}"/>
              </a:ext>
            </a:extLst>
          </p:cNvPr>
          <p:cNvSpPr/>
          <p:nvPr/>
        </p:nvSpPr>
        <p:spPr>
          <a:xfrm>
            <a:off x="5594230" y="2550512"/>
            <a:ext cx="43405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(tid)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2C5FBA-88F9-4930-B791-CB48F775BE77}"/>
              </a:ext>
            </a:extLst>
          </p:cNvPr>
          <p:cNvSpPr/>
          <p:nvPr/>
        </p:nvSpPr>
        <p:spPr>
          <a:xfrm>
            <a:off x="5594230" y="1378480"/>
            <a:ext cx="434057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OMP_NUM_THREADS = 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OMP_PLACES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cores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OMP_PROC_BIND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spread</a:t>
            </a:r>
          </a:p>
        </p:txBody>
      </p:sp>
      <p:sp>
        <p:nvSpPr>
          <p:cNvPr id="74" name="object 53">
            <a:extLst>
              <a:ext uri="{FF2B5EF4-FFF2-40B4-BE49-F238E27FC236}">
                <a16:creationId xmlns:a16="http://schemas.microsoft.com/office/drawing/2014/main" id="{8446F2E3-A723-4F09-9C87-78386DBCAAC5}"/>
              </a:ext>
            </a:extLst>
          </p:cNvPr>
          <p:cNvSpPr txBox="1"/>
          <p:nvPr/>
        </p:nvSpPr>
        <p:spPr>
          <a:xfrm>
            <a:off x="10083122" y="1817207"/>
            <a:ext cx="1214754" cy="28341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en-US" sz="1300" spc="15" dirty="0">
                <a:latin typeface="Wingdings"/>
                <a:cs typeface="Wingdings"/>
              </a:rPr>
              <a:t></a:t>
            </a:r>
            <a:r>
              <a:rPr lang="en-US" sz="1300" spc="10" dirty="0">
                <a:latin typeface="Calibri"/>
                <a:cs typeface="Calibri"/>
              </a:rPr>
              <a:t>bash shell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75" name="object 53">
            <a:extLst>
              <a:ext uri="{FF2B5EF4-FFF2-40B4-BE49-F238E27FC236}">
                <a16:creationId xmlns:a16="http://schemas.microsoft.com/office/drawing/2014/main" id="{AF37F37F-6ADB-4837-9A92-3B3EEC06597F}"/>
              </a:ext>
            </a:extLst>
          </p:cNvPr>
          <p:cNvSpPr txBox="1"/>
          <p:nvPr/>
        </p:nvSpPr>
        <p:spPr>
          <a:xfrm>
            <a:off x="10083122" y="3044543"/>
            <a:ext cx="1214754" cy="28341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en-US" sz="1300" spc="15" dirty="0">
                <a:latin typeface="Wingdings"/>
                <a:cs typeface="Wingdings"/>
              </a:rPr>
              <a:t></a:t>
            </a:r>
            <a:r>
              <a:rPr lang="en-US" sz="1300" spc="10" dirty="0">
                <a:latin typeface="Calibri"/>
                <a:cs typeface="Calibri"/>
              </a:rPr>
              <a:t>C code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155" name="object 97">
            <a:extLst>
              <a:ext uri="{FF2B5EF4-FFF2-40B4-BE49-F238E27FC236}">
                <a16:creationId xmlns:a16="http://schemas.microsoft.com/office/drawing/2014/main" id="{25DDFCBE-B1F6-4153-8B5C-AFDF5B5F8B60}"/>
              </a:ext>
            </a:extLst>
          </p:cNvPr>
          <p:cNvSpPr txBox="1"/>
          <p:nvPr/>
        </p:nvSpPr>
        <p:spPr>
          <a:xfrm>
            <a:off x="9737920" y="4637298"/>
            <a:ext cx="1214753" cy="49051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300" spc="15" dirty="0">
                <a:latin typeface="Wingdings"/>
                <a:cs typeface="Wingdings"/>
              </a:rPr>
              <a:t></a:t>
            </a:r>
            <a:r>
              <a:rPr sz="1300" spc="15" dirty="0">
                <a:latin typeface="Calibri"/>
                <a:cs typeface="Calibri"/>
              </a:rPr>
              <a:t>thread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id</a:t>
            </a:r>
            <a:r>
              <a:rPr lang="en-US" sz="1300" spc="10" dirty="0">
                <a:latin typeface="Calibri"/>
                <a:cs typeface="Calibri"/>
              </a:rPr>
              <a:t> (</a:t>
            </a:r>
            <a:r>
              <a:rPr lang="en-US" sz="1300" spc="10" dirty="0" err="1">
                <a:latin typeface="Calibri"/>
                <a:cs typeface="Calibri"/>
              </a:rPr>
              <a:t>tid</a:t>
            </a:r>
            <a:r>
              <a:rPr lang="en-US" sz="1300" spc="10" dirty="0">
                <a:latin typeface="Calibri"/>
                <a:cs typeface="Calibri"/>
              </a:rPr>
              <a:t>)</a:t>
            </a:r>
            <a:endParaRPr sz="1300" dirty="0">
              <a:latin typeface="Calibri"/>
              <a:cs typeface="Calibri"/>
            </a:endParaRPr>
          </a:p>
          <a:p>
            <a:pPr marL="26034" algn="ctr">
              <a:lnSpc>
                <a:spcPct val="100000"/>
              </a:lnSpc>
              <a:spcBef>
                <a:spcPts val="355"/>
              </a:spcBef>
            </a:pPr>
            <a:r>
              <a:rPr sz="1150" spc="20" dirty="0">
                <a:solidFill>
                  <a:srgbClr val="C55A11"/>
                </a:solidFill>
                <a:latin typeface="Wingdings"/>
                <a:cs typeface="Wingdings"/>
              </a:rPr>
              <a:t></a:t>
            </a:r>
            <a:r>
              <a:rPr sz="1150" spc="20" dirty="0">
                <a:solidFill>
                  <a:srgbClr val="C55A11"/>
                </a:solidFill>
                <a:latin typeface="Calibri"/>
                <a:cs typeface="Calibri"/>
              </a:rPr>
              <a:t>cpu</a:t>
            </a:r>
            <a:r>
              <a:rPr sz="115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150" spc="5" dirty="0">
                <a:solidFill>
                  <a:srgbClr val="C55A11"/>
                </a:solidFill>
                <a:latin typeface="Calibri"/>
                <a:cs typeface="Calibri"/>
              </a:rPr>
              <a:t>id</a:t>
            </a:r>
            <a:endParaRPr sz="1150" dirty="0">
              <a:latin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C4D1FA-D3A7-475C-9E11-EF576DCDBA56}"/>
              </a:ext>
            </a:extLst>
          </p:cNvPr>
          <p:cNvGrpSpPr/>
          <p:nvPr/>
        </p:nvGrpSpPr>
        <p:grpSpPr>
          <a:xfrm>
            <a:off x="9934805" y="5241184"/>
            <a:ext cx="960119" cy="393065"/>
            <a:chOff x="10086455" y="5514037"/>
            <a:chExt cx="960119" cy="393065"/>
          </a:xfrm>
        </p:grpSpPr>
        <p:sp>
          <p:nvSpPr>
            <p:cNvPr id="157" name="object 98">
              <a:extLst>
                <a:ext uri="{FF2B5EF4-FFF2-40B4-BE49-F238E27FC236}">
                  <a16:creationId xmlns:a16="http://schemas.microsoft.com/office/drawing/2014/main" id="{2A795178-13F6-4685-9C09-8092A29D45A7}"/>
                </a:ext>
              </a:extLst>
            </p:cNvPr>
            <p:cNvSpPr/>
            <p:nvPr/>
          </p:nvSpPr>
          <p:spPr>
            <a:xfrm>
              <a:off x="10086455" y="5514037"/>
              <a:ext cx="960119" cy="393065"/>
            </a:xfrm>
            <a:custGeom>
              <a:avLst/>
              <a:gdLst/>
              <a:ahLst/>
              <a:cxnLst/>
              <a:rect l="l" t="t" r="r" b="b"/>
              <a:pathLst>
                <a:path w="960120" h="393064">
                  <a:moveTo>
                    <a:pt x="0" y="0"/>
                  </a:moveTo>
                  <a:lnTo>
                    <a:pt x="959625" y="0"/>
                  </a:lnTo>
                  <a:lnTo>
                    <a:pt x="959625" y="392545"/>
                  </a:lnTo>
                  <a:lnTo>
                    <a:pt x="0" y="39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9">
              <a:extLst>
                <a:ext uri="{FF2B5EF4-FFF2-40B4-BE49-F238E27FC236}">
                  <a16:creationId xmlns:a16="http://schemas.microsoft.com/office/drawing/2014/main" id="{B979C0DF-61B6-4F9E-AAE2-87B66E184661}"/>
                </a:ext>
              </a:extLst>
            </p:cNvPr>
            <p:cNvSpPr/>
            <p:nvPr/>
          </p:nvSpPr>
          <p:spPr>
            <a:xfrm>
              <a:off x="10155251" y="5573703"/>
              <a:ext cx="61594" cy="244475"/>
            </a:xfrm>
            <a:custGeom>
              <a:avLst/>
              <a:gdLst/>
              <a:ahLst/>
              <a:cxnLst/>
              <a:rect l="l" t="t" r="r" b="b"/>
              <a:pathLst>
                <a:path w="61595" h="244475">
                  <a:moveTo>
                    <a:pt x="0" y="0"/>
                  </a:moveTo>
                  <a:lnTo>
                    <a:pt x="13799" y="20019"/>
                  </a:lnTo>
                  <a:lnTo>
                    <a:pt x="25925" y="40039"/>
                  </a:lnTo>
                  <a:lnTo>
                    <a:pt x="34703" y="60059"/>
                  </a:lnTo>
                  <a:lnTo>
                    <a:pt x="38458" y="80079"/>
                  </a:lnTo>
                  <a:lnTo>
                    <a:pt x="33265" y="100154"/>
                  </a:lnTo>
                  <a:lnTo>
                    <a:pt x="21175" y="120266"/>
                  </a:lnTo>
                  <a:lnTo>
                    <a:pt x="9486" y="140304"/>
                  </a:lnTo>
                  <a:lnTo>
                    <a:pt x="5494" y="160158"/>
                  </a:lnTo>
                  <a:lnTo>
                    <a:pt x="13549" y="181521"/>
                  </a:lnTo>
                  <a:lnTo>
                    <a:pt x="28958" y="203878"/>
                  </a:lnTo>
                  <a:lnTo>
                    <a:pt x="45455" y="223805"/>
                  </a:lnTo>
                  <a:lnTo>
                    <a:pt x="56772" y="237882"/>
                  </a:lnTo>
                  <a:lnTo>
                    <a:pt x="60793" y="243881"/>
                  </a:lnTo>
                  <a:lnTo>
                    <a:pt x="61007" y="244065"/>
                  </a:lnTo>
                  <a:lnTo>
                    <a:pt x="59562" y="241746"/>
                  </a:lnTo>
                  <a:lnTo>
                    <a:pt x="58604" y="240237"/>
                  </a:lnTo>
                </a:path>
              </a:pathLst>
            </a:custGeom>
            <a:ln w="21199">
              <a:solidFill>
                <a:srgbClr val="D16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00">
              <a:extLst>
                <a:ext uri="{FF2B5EF4-FFF2-40B4-BE49-F238E27FC236}">
                  <a16:creationId xmlns:a16="http://schemas.microsoft.com/office/drawing/2014/main" id="{28B7A286-A2F4-43DD-AB83-C3BC8891BBA7}"/>
                </a:ext>
              </a:extLst>
            </p:cNvPr>
            <p:cNvSpPr txBox="1"/>
            <p:nvPr/>
          </p:nvSpPr>
          <p:spPr>
            <a:xfrm>
              <a:off x="10086455" y="5514037"/>
              <a:ext cx="960119" cy="393065"/>
            </a:xfrm>
            <a:prstGeom prst="rect">
              <a:avLst/>
            </a:prstGeom>
            <a:ln w="4710">
              <a:solidFill>
                <a:srgbClr val="6CACDD"/>
              </a:solidFill>
            </a:ln>
          </p:spPr>
          <p:txBody>
            <a:bodyPr vert="horz" wrap="square" lIns="0" tIns="78740" rIns="0" bIns="0" rtlCol="0">
              <a:spAutoFit/>
            </a:bodyPr>
            <a:lstStyle/>
            <a:p>
              <a:pPr marL="241935">
                <a:lnSpc>
                  <a:spcPct val="100000"/>
                </a:lnSpc>
                <a:spcBef>
                  <a:spcPts val="620"/>
                </a:spcBef>
              </a:pPr>
              <a:r>
                <a:rPr sz="1150" spc="15" dirty="0">
                  <a:solidFill>
                    <a:srgbClr val="C55A11"/>
                  </a:solidFill>
                  <a:latin typeface="Calibri"/>
                  <a:cs typeface="Calibri"/>
                </a:rPr>
                <a:t>HW-thread</a:t>
              </a:r>
              <a:endParaRPr sz="1150">
                <a:latin typeface="Calibri"/>
                <a:cs typeface="Calibri"/>
              </a:endParaRPr>
            </a:p>
          </p:txBody>
        </p:sp>
      </p:grpSp>
      <p:sp>
        <p:nvSpPr>
          <p:cNvPr id="109" name="object 11">
            <a:extLst>
              <a:ext uri="{FF2B5EF4-FFF2-40B4-BE49-F238E27FC236}">
                <a16:creationId xmlns:a16="http://schemas.microsoft.com/office/drawing/2014/main" id="{757944C1-6E8A-43E5-B41E-57D33EA4397C}"/>
              </a:ext>
            </a:extLst>
          </p:cNvPr>
          <p:cNvSpPr txBox="1"/>
          <p:nvPr/>
        </p:nvSpPr>
        <p:spPr>
          <a:xfrm>
            <a:off x="2900650" y="4934668"/>
            <a:ext cx="1446529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4,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12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5,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13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6,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14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7,</a:t>
            </a:r>
            <a:r>
              <a:rPr sz="1000" b="1" spc="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15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10" name="object 12">
            <a:extLst>
              <a:ext uri="{FF2B5EF4-FFF2-40B4-BE49-F238E27FC236}">
                <a16:creationId xmlns:a16="http://schemas.microsoft.com/office/drawing/2014/main" id="{81A70331-CB9A-4E7E-A2B6-94A8A41398E6}"/>
              </a:ext>
            </a:extLst>
          </p:cNvPr>
          <p:cNvSpPr txBox="1"/>
          <p:nvPr/>
        </p:nvSpPr>
        <p:spPr>
          <a:xfrm>
            <a:off x="1328022" y="4934668"/>
            <a:ext cx="1338579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9410" algn="l"/>
              </a:tabLst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0,</a:t>
            </a:r>
            <a:r>
              <a:rPr sz="1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8	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1,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9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 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2,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10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3,</a:t>
            </a:r>
            <a:r>
              <a:rPr sz="1000" b="1" spc="-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56" name="object 13">
            <a:extLst>
              <a:ext uri="{FF2B5EF4-FFF2-40B4-BE49-F238E27FC236}">
                <a16:creationId xmlns:a16="http://schemas.microsoft.com/office/drawing/2014/main" id="{DACBBF95-D8B7-44A7-A871-723DDB837F49}"/>
              </a:ext>
            </a:extLst>
          </p:cNvPr>
          <p:cNvSpPr/>
          <p:nvPr/>
        </p:nvSpPr>
        <p:spPr>
          <a:xfrm>
            <a:off x="1266859" y="4649661"/>
            <a:ext cx="326634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4">
            <a:extLst>
              <a:ext uri="{FF2B5EF4-FFF2-40B4-BE49-F238E27FC236}">
                <a16:creationId xmlns:a16="http://schemas.microsoft.com/office/drawing/2014/main" id="{1D231E81-8035-4C87-B1D5-310B63EC1396}"/>
              </a:ext>
            </a:extLst>
          </p:cNvPr>
          <p:cNvSpPr/>
          <p:nvPr/>
        </p:nvSpPr>
        <p:spPr>
          <a:xfrm>
            <a:off x="1612339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5">
            <a:extLst>
              <a:ext uri="{FF2B5EF4-FFF2-40B4-BE49-F238E27FC236}">
                <a16:creationId xmlns:a16="http://schemas.microsoft.com/office/drawing/2014/main" id="{1B6315BE-6F1B-44B7-AB86-8D8DF92CEFF1}"/>
              </a:ext>
            </a:extLst>
          </p:cNvPr>
          <p:cNvSpPr/>
          <p:nvPr/>
        </p:nvSpPr>
        <p:spPr>
          <a:xfrm>
            <a:off x="2303299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">
            <a:extLst>
              <a:ext uri="{FF2B5EF4-FFF2-40B4-BE49-F238E27FC236}">
                <a16:creationId xmlns:a16="http://schemas.microsoft.com/office/drawing/2014/main" id="{3C51C02F-61AD-4B08-8ACD-591A52F6D3DA}"/>
              </a:ext>
            </a:extLst>
          </p:cNvPr>
          <p:cNvSpPr/>
          <p:nvPr/>
        </p:nvSpPr>
        <p:spPr>
          <a:xfrm>
            <a:off x="2862357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7">
            <a:extLst>
              <a:ext uri="{FF2B5EF4-FFF2-40B4-BE49-F238E27FC236}">
                <a16:creationId xmlns:a16="http://schemas.microsoft.com/office/drawing/2014/main" id="{37041BCA-8021-4A71-AE36-B7D66E287C87}"/>
              </a:ext>
            </a:extLst>
          </p:cNvPr>
          <p:cNvSpPr/>
          <p:nvPr/>
        </p:nvSpPr>
        <p:spPr>
          <a:xfrm>
            <a:off x="3207838" y="4649661"/>
            <a:ext cx="326635" cy="263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8">
            <a:extLst>
              <a:ext uri="{FF2B5EF4-FFF2-40B4-BE49-F238E27FC236}">
                <a16:creationId xmlns:a16="http://schemas.microsoft.com/office/drawing/2014/main" id="{74EFF71A-67AE-473C-9E24-7987D78A3AAD}"/>
              </a:ext>
            </a:extLst>
          </p:cNvPr>
          <p:cNvSpPr/>
          <p:nvPr/>
        </p:nvSpPr>
        <p:spPr>
          <a:xfrm>
            <a:off x="3898798" y="4649661"/>
            <a:ext cx="326635" cy="263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9">
            <a:extLst>
              <a:ext uri="{FF2B5EF4-FFF2-40B4-BE49-F238E27FC236}">
                <a16:creationId xmlns:a16="http://schemas.microsoft.com/office/drawing/2014/main" id="{42C639F4-8FC9-44E8-BF34-B445DE11E5B9}"/>
              </a:ext>
            </a:extLst>
          </p:cNvPr>
          <p:cNvSpPr/>
          <p:nvPr/>
        </p:nvSpPr>
        <p:spPr>
          <a:xfrm>
            <a:off x="1345377" y="465695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20">
            <a:extLst>
              <a:ext uri="{FF2B5EF4-FFF2-40B4-BE49-F238E27FC236}">
                <a16:creationId xmlns:a16="http://schemas.microsoft.com/office/drawing/2014/main" id="{C30F4850-D694-4DB0-BA26-646B05D7F1C5}"/>
              </a:ext>
            </a:extLst>
          </p:cNvPr>
          <p:cNvSpPr/>
          <p:nvPr/>
        </p:nvSpPr>
        <p:spPr>
          <a:xfrm>
            <a:off x="1458443" y="465672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21">
            <a:extLst>
              <a:ext uri="{FF2B5EF4-FFF2-40B4-BE49-F238E27FC236}">
                <a16:creationId xmlns:a16="http://schemas.microsoft.com/office/drawing/2014/main" id="{9B9C6887-D221-4DB1-844F-91CDB22A18DB}"/>
              </a:ext>
            </a:extLst>
          </p:cNvPr>
          <p:cNvSpPr/>
          <p:nvPr/>
        </p:nvSpPr>
        <p:spPr>
          <a:xfrm>
            <a:off x="1690856" y="465639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22">
            <a:extLst>
              <a:ext uri="{FF2B5EF4-FFF2-40B4-BE49-F238E27FC236}">
                <a16:creationId xmlns:a16="http://schemas.microsoft.com/office/drawing/2014/main" id="{C89A3E70-888F-4DD3-8847-49CE5309E5A1}"/>
              </a:ext>
            </a:extLst>
          </p:cNvPr>
          <p:cNvSpPr/>
          <p:nvPr/>
        </p:nvSpPr>
        <p:spPr>
          <a:xfrm>
            <a:off x="1803923" y="465617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23">
            <a:extLst>
              <a:ext uri="{FF2B5EF4-FFF2-40B4-BE49-F238E27FC236}">
                <a16:creationId xmlns:a16="http://schemas.microsoft.com/office/drawing/2014/main" id="{D991641E-E800-473C-9BAD-5F842D5CE3A2}"/>
              </a:ext>
            </a:extLst>
          </p:cNvPr>
          <p:cNvSpPr/>
          <p:nvPr/>
        </p:nvSpPr>
        <p:spPr>
          <a:xfrm>
            <a:off x="2381814" y="465528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24">
            <a:extLst>
              <a:ext uri="{FF2B5EF4-FFF2-40B4-BE49-F238E27FC236}">
                <a16:creationId xmlns:a16="http://schemas.microsoft.com/office/drawing/2014/main" id="{DE492692-FFFD-4A03-9B62-58A54E0EA238}"/>
              </a:ext>
            </a:extLst>
          </p:cNvPr>
          <p:cNvSpPr/>
          <p:nvPr/>
        </p:nvSpPr>
        <p:spPr>
          <a:xfrm>
            <a:off x="2494881" y="465505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25">
            <a:extLst>
              <a:ext uri="{FF2B5EF4-FFF2-40B4-BE49-F238E27FC236}">
                <a16:creationId xmlns:a16="http://schemas.microsoft.com/office/drawing/2014/main" id="{08FF8E1E-B685-4EAC-AD30-F4A3827E6954}"/>
              </a:ext>
            </a:extLst>
          </p:cNvPr>
          <p:cNvSpPr/>
          <p:nvPr/>
        </p:nvSpPr>
        <p:spPr>
          <a:xfrm>
            <a:off x="2940872" y="465473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26">
            <a:extLst>
              <a:ext uri="{FF2B5EF4-FFF2-40B4-BE49-F238E27FC236}">
                <a16:creationId xmlns:a16="http://schemas.microsoft.com/office/drawing/2014/main" id="{84C0018E-3907-4745-8C4E-B8CE491986F9}"/>
              </a:ext>
            </a:extLst>
          </p:cNvPr>
          <p:cNvSpPr/>
          <p:nvPr/>
        </p:nvSpPr>
        <p:spPr>
          <a:xfrm>
            <a:off x="3053938" y="465450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27">
            <a:extLst>
              <a:ext uri="{FF2B5EF4-FFF2-40B4-BE49-F238E27FC236}">
                <a16:creationId xmlns:a16="http://schemas.microsoft.com/office/drawing/2014/main" id="{24E5D140-E289-4AD0-A4AE-62C91ADEB5A9}"/>
              </a:ext>
            </a:extLst>
          </p:cNvPr>
          <p:cNvSpPr/>
          <p:nvPr/>
        </p:nvSpPr>
        <p:spPr>
          <a:xfrm>
            <a:off x="3286352" y="4654175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3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28">
            <a:extLst>
              <a:ext uri="{FF2B5EF4-FFF2-40B4-BE49-F238E27FC236}">
                <a16:creationId xmlns:a16="http://schemas.microsoft.com/office/drawing/2014/main" id="{4A7DD327-AA9F-4130-8562-9E02B026D5CA}"/>
              </a:ext>
            </a:extLst>
          </p:cNvPr>
          <p:cNvSpPr/>
          <p:nvPr/>
        </p:nvSpPr>
        <p:spPr>
          <a:xfrm>
            <a:off x="3399417" y="465394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29">
            <a:extLst>
              <a:ext uri="{FF2B5EF4-FFF2-40B4-BE49-F238E27FC236}">
                <a16:creationId xmlns:a16="http://schemas.microsoft.com/office/drawing/2014/main" id="{8B95E4E8-4FE9-4A68-98C3-CA4573640995}"/>
              </a:ext>
            </a:extLst>
          </p:cNvPr>
          <p:cNvSpPr/>
          <p:nvPr/>
        </p:nvSpPr>
        <p:spPr>
          <a:xfrm>
            <a:off x="3977310" y="465306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30">
            <a:extLst>
              <a:ext uri="{FF2B5EF4-FFF2-40B4-BE49-F238E27FC236}">
                <a16:creationId xmlns:a16="http://schemas.microsoft.com/office/drawing/2014/main" id="{1CB622A9-59F2-4FDB-A6FF-A85DBA368D50}"/>
              </a:ext>
            </a:extLst>
          </p:cNvPr>
          <p:cNvSpPr/>
          <p:nvPr/>
        </p:nvSpPr>
        <p:spPr>
          <a:xfrm>
            <a:off x="4090376" y="4652834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31">
            <a:extLst>
              <a:ext uri="{FF2B5EF4-FFF2-40B4-BE49-F238E27FC236}">
                <a16:creationId xmlns:a16="http://schemas.microsoft.com/office/drawing/2014/main" id="{0889F218-018F-41AF-86A9-D869A19FE055}"/>
              </a:ext>
            </a:extLst>
          </p:cNvPr>
          <p:cNvSpPr/>
          <p:nvPr/>
        </p:nvSpPr>
        <p:spPr>
          <a:xfrm>
            <a:off x="1222840" y="460885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30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32">
            <a:extLst>
              <a:ext uri="{FF2B5EF4-FFF2-40B4-BE49-F238E27FC236}">
                <a16:creationId xmlns:a16="http://schemas.microsoft.com/office/drawing/2014/main" id="{CE0ABE97-663F-4F3E-AB17-AD19EFB46B93}"/>
              </a:ext>
            </a:extLst>
          </p:cNvPr>
          <p:cNvSpPr/>
          <p:nvPr/>
        </p:nvSpPr>
        <p:spPr>
          <a:xfrm>
            <a:off x="2816885" y="4608850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33">
            <a:extLst>
              <a:ext uri="{FF2B5EF4-FFF2-40B4-BE49-F238E27FC236}">
                <a16:creationId xmlns:a16="http://schemas.microsoft.com/office/drawing/2014/main" id="{4AE1D307-0B04-442B-BE75-BE3F50A7DF3D}"/>
              </a:ext>
            </a:extLst>
          </p:cNvPr>
          <p:cNvSpPr/>
          <p:nvPr/>
        </p:nvSpPr>
        <p:spPr>
          <a:xfrm>
            <a:off x="1957828" y="4649657"/>
            <a:ext cx="326635" cy="263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34">
            <a:extLst>
              <a:ext uri="{FF2B5EF4-FFF2-40B4-BE49-F238E27FC236}">
                <a16:creationId xmlns:a16="http://schemas.microsoft.com/office/drawing/2014/main" id="{75846DB9-688F-4AA9-A31A-902AE77F8188}"/>
              </a:ext>
            </a:extLst>
          </p:cNvPr>
          <p:cNvSpPr/>
          <p:nvPr/>
        </p:nvSpPr>
        <p:spPr>
          <a:xfrm>
            <a:off x="2036344" y="465639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35">
            <a:extLst>
              <a:ext uri="{FF2B5EF4-FFF2-40B4-BE49-F238E27FC236}">
                <a16:creationId xmlns:a16="http://schemas.microsoft.com/office/drawing/2014/main" id="{88A54FF6-1E1A-489A-95FF-2CAA8E0B8C8E}"/>
              </a:ext>
            </a:extLst>
          </p:cNvPr>
          <p:cNvSpPr/>
          <p:nvPr/>
        </p:nvSpPr>
        <p:spPr>
          <a:xfrm>
            <a:off x="2149411" y="465616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4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5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36">
            <a:extLst>
              <a:ext uri="{FF2B5EF4-FFF2-40B4-BE49-F238E27FC236}">
                <a16:creationId xmlns:a16="http://schemas.microsoft.com/office/drawing/2014/main" id="{B0BFDDEC-7A9A-4297-9522-F339BB29A048}"/>
              </a:ext>
            </a:extLst>
          </p:cNvPr>
          <p:cNvSpPr/>
          <p:nvPr/>
        </p:nvSpPr>
        <p:spPr>
          <a:xfrm>
            <a:off x="3553326" y="4649657"/>
            <a:ext cx="326635" cy="263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7" name="object 37">
            <a:extLst>
              <a:ext uri="{FF2B5EF4-FFF2-40B4-BE49-F238E27FC236}">
                <a16:creationId xmlns:a16="http://schemas.microsoft.com/office/drawing/2014/main" id="{671D353C-680E-4FF4-92D3-85E24B03CCAA}"/>
              </a:ext>
            </a:extLst>
          </p:cNvPr>
          <p:cNvGraphicFramePr>
            <a:graphicFrameLocks noGrp="1"/>
          </p:cNvGraphicFramePr>
          <p:nvPr/>
        </p:nvGraphicFramePr>
        <p:xfrm>
          <a:off x="2860002" y="4647306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" name="object 38">
            <a:extLst>
              <a:ext uri="{FF2B5EF4-FFF2-40B4-BE49-F238E27FC236}">
                <a16:creationId xmlns:a16="http://schemas.microsoft.com/office/drawing/2014/main" id="{097D6155-D7A7-4087-A544-5572593D3F0B}"/>
              </a:ext>
            </a:extLst>
          </p:cNvPr>
          <p:cNvSpPr/>
          <p:nvPr/>
        </p:nvSpPr>
        <p:spPr>
          <a:xfrm>
            <a:off x="3631840" y="465416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39">
            <a:extLst>
              <a:ext uri="{FF2B5EF4-FFF2-40B4-BE49-F238E27FC236}">
                <a16:creationId xmlns:a16="http://schemas.microsoft.com/office/drawing/2014/main" id="{995F5322-7FA4-4340-A23B-702A94A08BE6}"/>
              </a:ext>
            </a:extLst>
          </p:cNvPr>
          <p:cNvSpPr/>
          <p:nvPr/>
        </p:nvSpPr>
        <p:spPr>
          <a:xfrm>
            <a:off x="3744906" y="465394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40">
            <a:extLst>
              <a:ext uri="{FF2B5EF4-FFF2-40B4-BE49-F238E27FC236}">
                <a16:creationId xmlns:a16="http://schemas.microsoft.com/office/drawing/2014/main" id="{2B604FC0-13A4-4F34-A4ED-0AC3E1A3D6E5}"/>
              </a:ext>
            </a:extLst>
          </p:cNvPr>
          <p:cNvSpPr/>
          <p:nvPr/>
        </p:nvSpPr>
        <p:spPr>
          <a:xfrm>
            <a:off x="1320914" y="4678710"/>
            <a:ext cx="115846" cy="218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41">
            <a:extLst>
              <a:ext uri="{FF2B5EF4-FFF2-40B4-BE49-F238E27FC236}">
                <a16:creationId xmlns:a16="http://schemas.microsoft.com/office/drawing/2014/main" id="{271AFEB9-E498-4755-9AFF-D1AB2F102795}"/>
              </a:ext>
            </a:extLst>
          </p:cNvPr>
          <p:cNvSpPr/>
          <p:nvPr/>
        </p:nvSpPr>
        <p:spPr>
          <a:xfrm>
            <a:off x="1664822" y="4678710"/>
            <a:ext cx="115846" cy="218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42">
            <a:extLst>
              <a:ext uri="{FF2B5EF4-FFF2-40B4-BE49-F238E27FC236}">
                <a16:creationId xmlns:a16="http://schemas.microsoft.com/office/drawing/2014/main" id="{B9ECD80A-B419-4388-9E07-26566F53BCC0}"/>
              </a:ext>
            </a:extLst>
          </p:cNvPr>
          <p:cNvSpPr/>
          <p:nvPr/>
        </p:nvSpPr>
        <p:spPr>
          <a:xfrm>
            <a:off x="2008732" y="4678710"/>
            <a:ext cx="115846" cy="218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43">
            <a:extLst>
              <a:ext uri="{FF2B5EF4-FFF2-40B4-BE49-F238E27FC236}">
                <a16:creationId xmlns:a16="http://schemas.microsoft.com/office/drawing/2014/main" id="{FD69889C-922B-4F89-8948-0F455D1D8CD9}"/>
              </a:ext>
            </a:extLst>
          </p:cNvPr>
          <p:cNvSpPr/>
          <p:nvPr/>
        </p:nvSpPr>
        <p:spPr>
          <a:xfrm>
            <a:off x="2352640" y="4678710"/>
            <a:ext cx="115846" cy="218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44">
            <a:extLst>
              <a:ext uri="{FF2B5EF4-FFF2-40B4-BE49-F238E27FC236}">
                <a16:creationId xmlns:a16="http://schemas.microsoft.com/office/drawing/2014/main" id="{FF7F57C9-9045-44C7-96BB-CD1E2620BC51}"/>
              </a:ext>
            </a:extLst>
          </p:cNvPr>
          <p:cNvGraphicFramePr>
            <a:graphicFrameLocks noGrp="1"/>
          </p:cNvGraphicFramePr>
          <p:nvPr/>
        </p:nvGraphicFramePr>
        <p:xfrm>
          <a:off x="1264503" y="4647306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1905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" name="object 47">
            <a:extLst>
              <a:ext uri="{FF2B5EF4-FFF2-40B4-BE49-F238E27FC236}">
                <a16:creationId xmlns:a16="http://schemas.microsoft.com/office/drawing/2014/main" id="{394F6CD1-A09C-4A37-9F08-64D1B5B8D4FA}"/>
              </a:ext>
            </a:extLst>
          </p:cNvPr>
          <p:cNvSpPr/>
          <p:nvPr/>
        </p:nvSpPr>
        <p:spPr>
          <a:xfrm>
            <a:off x="6218824" y="4655932"/>
            <a:ext cx="326635" cy="2637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48">
            <a:extLst>
              <a:ext uri="{FF2B5EF4-FFF2-40B4-BE49-F238E27FC236}">
                <a16:creationId xmlns:a16="http://schemas.microsoft.com/office/drawing/2014/main" id="{87737061-E408-42F1-A92D-A5458D15BAC9}"/>
              </a:ext>
            </a:extLst>
          </p:cNvPr>
          <p:cNvSpPr/>
          <p:nvPr/>
        </p:nvSpPr>
        <p:spPr>
          <a:xfrm>
            <a:off x="6564305" y="4655932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49">
            <a:extLst>
              <a:ext uri="{FF2B5EF4-FFF2-40B4-BE49-F238E27FC236}">
                <a16:creationId xmlns:a16="http://schemas.microsoft.com/office/drawing/2014/main" id="{286D295C-D1F8-4519-A51D-FD1E68710B35}"/>
              </a:ext>
            </a:extLst>
          </p:cNvPr>
          <p:cNvSpPr/>
          <p:nvPr/>
        </p:nvSpPr>
        <p:spPr>
          <a:xfrm>
            <a:off x="7255265" y="4655932"/>
            <a:ext cx="326635" cy="263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50">
            <a:extLst>
              <a:ext uri="{FF2B5EF4-FFF2-40B4-BE49-F238E27FC236}">
                <a16:creationId xmlns:a16="http://schemas.microsoft.com/office/drawing/2014/main" id="{3C6FC56D-66C4-480B-8AC5-36E220BD2145}"/>
              </a:ext>
            </a:extLst>
          </p:cNvPr>
          <p:cNvSpPr/>
          <p:nvPr/>
        </p:nvSpPr>
        <p:spPr>
          <a:xfrm>
            <a:off x="7814323" y="4655932"/>
            <a:ext cx="326635" cy="2637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51">
            <a:extLst>
              <a:ext uri="{FF2B5EF4-FFF2-40B4-BE49-F238E27FC236}">
                <a16:creationId xmlns:a16="http://schemas.microsoft.com/office/drawing/2014/main" id="{7D42EDC0-FFD2-420B-A526-4C8B65CAF57A}"/>
              </a:ext>
            </a:extLst>
          </p:cNvPr>
          <p:cNvSpPr/>
          <p:nvPr/>
        </p:nvSpPr>
        <p:spPr>
          <a:xfrm>
            <a:off x="8159803" y="4655932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52">
            <a:extLst>
              <a:ext uri="{FF2B5EF4-FFF2-40B4-BE49-F238E27FC236}">
                <a16:creationId xmlns:a16="http://schemas.microsoft.com/office/drawing/2014/main" id="{7D910655-F0DE-4E9C-B15A-E5E5E7331760}"/>
              </a:ext>
            </a:extLst>
          </p:cNvPr>
          <p:cNvSpPr/>
          <p:nvPr/>
        </p:nvSpPr>
        <p:spPr>
          <a:xfrm>
            <a:off x="8850763" y="4655932"/>
            <a:ext cx="326635" cy="263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53">
            <a:extLst>
              <a:ext uri="{FF2B5EF4-FFF2-40B4-BE49-F238E27FC236}">
                <a16:creationId xmlns:a16="http://schemas.microsoft.com/office/drawing/2014/main" id="{3C89E412-38DA-43DF-AD19-C8328288E2BD}"/>
              </a:ext>
            </a:extLst>
          </p:cNvPr>
          <p:cNvSpPr/>
          <p:nvPr/>
        </p:nvSpPr>
        <p:spPr>
          <a:xfrm>
            <a:off x="6297341" y="466322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54">
            <a:extLst>
              <a:ext uri="{FF2B5EF4-FFF2-40B4-BE49-F238E27FC236}">
                <a16:creationId xmlns:a16="http://schemas.microsoft.com/office/drawing/2014/main" id="{B063B658-5903-4386-B7FB-58B90133CC26}"/>
              </a:ext>
            </a:extLst>
          </p:cNvPr>
          <p:cNvSpPr/>
          <p:nvPr/>
        </p:nvSpPr>
        <p:spPr>
          <a:xfrm>
            <a:off x="6410407" y="466299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55">
            <a:extLst>
              <a:ext uri="{FF2B5EF4-FFF2-40B4-BE49-F238E27FC236}">
                <a16:creationId xmlns:a16="http://schemas.microsoft.com/office/drawing/2014/main" id="{F1959461-F642-46E8-ABBF-EBEF0AFA1EBD}"/>
              </a:ext>
            </a:extLst>
          </p:cNvPr>
          <p:cNvSpPr/>
          <p:nvPr/>
        </p:nvSpPr>
        <p:spPr>
          <a:xfrm>
            <a:off x="6642822" y="466267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56">
            <a:extLst>
              <a:ext uri="{FF2B5EF4-FFF2-40B4-BE49-F238E27FC236}">
                <a16:creationId xmlns:a16="http://schemas.microsoft.com/office/drawing/2014/main" id="{2E62D3F8-F1CB-4F57-AC64-FAF5A98046D6}"/>
              </a:ext>
            </a:extLst>
          </p:cNvPr>
          <p:cNvSpPr/>
          <p:nvPr/>
        </p:nvSpPr>
        <p:spPr>
          <a:xfrm>
            <a:off x="6755888" y="466244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57">
            <a:extLst>
              <a:ext uri="{FF2B5EF4-FFF2-40B4-BE49-F238E27FC236}">
                <a16:creationId xmlns:a16="http://schemas.microsoft.com/office/drawing/2014/main" id="{EA583D86-EA1F-4334-A795-FAF9264BEA6F}"/>
              </a:ext>
            </a:extLst>
          </p:cNvPr>
          <p:cNvSpPr/>
          <p:nvPr/>
        </p:nvSpPr>
        <p:spPr>
          <a:xfrm>
            <a:off x="7333780" y="4661558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58">
            <a:extLst>
              <a:ext uri="{FF2B5EF4-FFF2-40B4-BE49-F238E27FC236}">
                <a16:creationId xmlns:a16="http://schemas.microsoft.com/office/drawing/2014/main" id="{86824F52-1D2E-4805-967D-C09D9DAB835D}"/>
              </a:ext>
            </a:extLst>
          </p:cNvPr>
          <p:cNvSpPr/>
          <p:nvPr/>
        </p:nvSpPr>
        <p:spPr>
          <a:xfrm>
            <a:off x="7446846" y="4661330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59">
            <a:extLst>
              <a:ext uri="{FF2B5EF4-FFF2-40B4-BE49-F238E27FC236}">
                <a16:creationId xmlns:a16="http://schemas.microsoft.com/office/drawing/2014/main" id="{2FC76B8D-205C-46BD-9C61-63E6CD4EB4B3}"/>
              </a:ext>
            </a:extLst>
          </p:cNvPr>
          <p:cNvSpPr/>
          <p:nvPr/>
        </p:nvSpPr>
        <p:spPr>
          <a:xfrm>
            <a:off x="7892837" y="4661002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60">
            <a:extLst>
              <a:ext uri="{FF2B5EF4-FFF2-40B4-BE49-F238E27FC236}">
                <a16:creationId xmlns:a16="http://schemas.microsoft.com/office/drawing/2014/main" id="{507263B0-AC8D-44E1-AB2C-08C1CDD7E2C5}"/>
              </a:ext>
            </a:extLst>
          </p:cNvPr>
          <p:cNvSpPr/>
          <p:nvPr/>
        </p:nvSpPr>
        <p:spPr>
          <a:xfrm>
            <a:off x="8005903" y="4660774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61">
            <a:extLst>
              <a:ext uri="{FF2B5EF4-FFF2-40B4-BE49-F238E27FC236}">
                <a16:creationId xmlns:a16="http://schemas.microsoft.com/office/drawing/2014/main" id="{82D685E8-A515-47A1-ADBD-E2446B9EB977}"/>
              </a:ext>
            </a:extLst>
          </p:cNvPr>
          <p:cNvSpPr/>
          <p:nvPr/>
        </p:nvSpPr>
        <p:spPr>
          <a:xfrm>
            <a:off x="8238315" y="4660446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62">
            <a:extLst>
              <a:ext uri="{FF2B5EF4-FFF2-40B4-BE49-F238E27FC236}">
                <a16:creationId xmlns:a16="http://schemas.microsoft.com/office/drawing/2014/main" id="{38CF779B-FD6B-4D68-A83C-1EF8B3BC869C}"/>
              </a:ext>
            </a:extLst>
          </p:cNvPr>
          <p:cNvSpPr/>
          <p:nvPr/>
        </p:nvSpPr>
        <p:spPr>
          <a:xfrm>
            <a:off x="8351382" y="466021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63">
            <a:extLst>
              <a:ext uri="{FF2B5EF4-FFF2-40B4-BE49-F238E27FC236}">
                <a16:creationId xmlns:a16="http://schemas.microsoft.com/office/drawing/2014/main" id="{A9BFDA62-B919-493D-B03B-7A3E3081440C}"/>
              </a:ext>
            </a:extLst>
          </p:cNvPr>
          <p:cNvSpPr/>
          <p:nvPr/>
        </p:nvSpPr>
        <p:spPr>
          <a:xfrm>
            <a:off x="8929276" y="4659333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64">
            <a:extLst>
              <a:ext uri="{FF2B5EF4-FFF2-40B4-BE49-F238E27FC236}">
                <a16:creationId xmlns:a16="http://schemas.microsoft.com/office/drawing/2014/main" id="{22604EB0-12A5-4583-8C95-F0DE5826EA34}"/>
              </a:ext>
            </a:extLst>
          </p:cNvPr>
          <p:cNvSpPr/>
          <p:nvPr/>
        </p:nvSpPr>
        <p:spPr>
          <a:xfrm>
            <a:off x="9042341" y="4659105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65">
            <a:extLst>
              <a:ext uri="{FF2B5EF4-FFF2-40B4-BE49-F238E27FC236}">
                <a16:creationId xmlns:a16="http://schemas.microsoft.com/office/drawing/2014/main" id="{40B79665-D295-4DC2-A430-A08641ED97EE}"/>
              </a:ext>
            </a:extLst>
          </p:cNvPr>
          <p:cNvSpPr/>
          <p:nvPr/>
        </p:nvSpPr>
        <p:spPr>
          <a:xfrm>
            <a:off x="6174805" y="4615121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7" y="58618"/>
                </a:lnTo>
                <a:lnTo>
                  <a:pt x="1446237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66">
            <a:extLst>
              <a:ext uri="{FF2B5EF4-FFF2-40B4-BE49-F238E27FC236}">
                <a16:creationId xmlns:a16="http://schemas.microsoft.com/office/drawing/2014/main" id="{B7C439FC-D466-4A5B-ACA4-C8DE761C944B}"/>
              </a:ext>
            </a:extLst>
          </p:cNvPr>
          <p:cNvSpPr/>
          <p:nvPr/>
        </p:nvSpPr>
        <p:spPr>
          <a:xfrm>
            <a:off x="7768850" y="4615121"/>
            <a:ext cx="1446530" cy="351790"/>
          </a:xfrm>
          <a:custGeom>
            <a:avLst/>
            <a:gdLst/>
            <a:ahLst/>
            <a:cxnLst/>
            <a:rect l="l" t="t" r="r" b="b"/>
            <a:pathLst>
              <a:path w="1446529" h="351789">
                <a:moveTo>
                  <a:pt x="0" y="58618"/>
                </a:moveTo>
                <a:lnTo>
                  <a:pt x="4607" y="35801"/>
                </a:lnTo>
                <a:lnTo>
                  <a:pt x="17170" y="17168"/>
                </a:lnTo>
                <a:lnTo>
                  <a:pt x="35805" y="4606"/>
                </a:lnTo>
                <a:lnTo>
                  <a:pt x="58625" y="0"/>
                </a:lnTo>
                <a:lnTo>
                  <a:pt x="1387612" y="0"/>
                </a:lnTo>
                <a:lnTo>
                  <a:pt x="1410432" y="4606"/>
                </a:lnTo>
                <a:lnTo>
                  <a:pt x="1429066" y="17168"/>
                </a:lnTo>
                <a:lnTo>
                  <a:pt x="1441630" y="35801"/>
                </a:lnTo>
                <a:lnTo>
                  <a:pt x="1446238" y="58618"/>
                </a:lnTo>
                <a:lnTo>
                  <a:pt x="1446238" y="293086"/>
                </a:lnTo>
                <a:lnTo>
                  <a:pt x="1441630" y="315903"/>
                </a:lnTo>
                <a:lnTo>
                  <a:pt x="1429066" y="334535"/>
                </a:lnTo>
                <a:lnTo>
                  <a:pt x="1410432" y="347098"/>
                </a:lnTo>
                <a:lnTo>
                  <a:pt x="1387612" y="351704"/>
                </a:lnTo>
                <a:lnTo>
                  <a:pt x="58625" y="351704"/>
                </a:lnTo>
                <a:lnTo>
                  <a:pt x="35805" y="347098"/>
                </a:lnTo>
                <a:lnTo>
                  <a:pt x="17170" y="334535"/>
                </a:lnTo>
                <a:lnTo>
                  <a:pt x="4607" y="315903"/>
                </a:lnTo>
                <a:lnTo>
                  <a:pt x="0" y="293086"/>
                </a:lnTo>
                <a:lnTo>
                  <a:pt x="0" y="58618"/>
                </a:lnTo>
                <a:close/>
              </a:path>
            </a:pathLst>
          </a:custGeom>
          <a:ln w="141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67">
            <a:extLst>
              <a:ext uri="{FF2B5EF4-FFF2-40B4-BE49-F238E27FC236}">
                <a16:creationId xmlns:a16="http://schemas.microsoft.com/office/drawing/2014/main" id="{80BC1952-4B55-41EA-85CD-538B5413CFFA}"/>
              </a:ext>
            </a:extLst>
          </p:cNvPr>
          <p:cNvSpPr/>
          <p:nvPr/>
        </p:nvSpPr>
        <p:spPr>
          <a:xfrm>
            <a:off x="6909793" y="4655928"/>
            <a:ext cx="326635" cy="263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68">
            <a:extLst>
              <a:ext uri="{FF2B5EF4-FFF2-40B4-BE49-F238E27FC236}">
                <a16:creationId xmlns:a16="http://schemas.microsoft.com/office/drawing/2014/main" id="{611210A3-C0C3-4AEC-9D04-89D3DB449E24}"/>
              </a:ext>
            </a:extLst>
          </p:cNvPr>
          <p:cNvSpPr/>
          <p:nvPr/>
        </p:nvSpPr>
        <p:spPr>
          <a:xfrm>
            <a:off x="6988309" y="4662667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69">
            <a:extLst>
              <a:ext uri="{FF2B5EF4-FFF2-40B4-BE49-F238E27FC236}">
                <a16:creationId xmlns:a16="http://schemas.microsoft.com/office/drawing/2014/main" id="{A1EEF71A-6045-4155-8546-275C5DBA5599}"/>
              </a:ext>
            </a:extLst>
          </p:cNvPr>
          <p:cNvSpPr/>
          <p:nvPr/>
        </p:nvSpPr>
        <p:spPr>
          <a:xfrm>
            <a:off x="7101376" y="4662439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70">
            <a:extLst>
              <a:ext uri="{FF2B5EF4-FFF2-40B4-BE49-F238E27FC236}">
                <a16:creationId xmlns:a16="http://schemas.microsoft.com/office/drawing/2014/main" id="{1152F501-85A9-41D3-B1F1-DC3E49BADB2D}"/>
              </a:ext>
            </a:extLst>
          </p:cNvPr>
          <p:cNvSpPr/>
          <p:nvPr/>
        </p:nvSpPr>
        <p:spPr>
          <a:xfrm>
            <a:off x="8505291" y="4655928"/>
            <a:ext cx="326635" cy="2637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71">
            <a:extLst>
              <a:ext uri="{FF2B5EF4-FFF2-40B4-BE49-F238E27FC236}">
                <a16:creationId xmlns:a16="http://schemas.microsoft.com/office/drawing/2014/main" id="{BAAC32C6-CB65-464E-8573-4D9B4462EAB5}"/>
              </a:ext>
            </a:extLst>
          </p:cNvPr>
          <p:cNvSpPr/>
          <p:nvPr/>
        </p:nvSpPr>
        <p:spPr>
          <a:xfrm>
            <a:off x="8583805" y="4660441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6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72">
            <a:extLst>
              <a:ext uri="{FF2B5EF4-FFF2-40B4-BE49-F238E27FC236}">
                <a16:creationId xmlns:a16="http://schemas.microsoft.com/office/drawing/2014/main" id="{D781A40E-2406-4B68-9880-F749B744015D}"/>
              </a:ext>
            </a:extLst>
          </p:cNvPr>
          <p:cNvSpPr/>
          <p:nvPr/>
        </p:nvSpPr>
        <p:spPr>
          <a:xfrm>
            <a:off x="8696870" y="4660213"/>
            <a:ext cx="61594" cy="244475"/>
          </a:xfrm>
          <a:custGeom>
            <a:avLst/>
            <a:gdLst/>
            <a:ahLst/>
            <a:cxnLst/>
            <a:rect l="l" t="t" r="r" b="b"/>
            <a:pathLst>
              <a:path w="61595" h="244475">
                <a:moveTo>
                  <a:pt x="0" y="0"/>
                </a:moveTo>
                <a:lnTo>
                  <a:pt x="13799" y="20019"/>
                </a:lnTo>
                <a:lnTo>
                  <a:pt x="25925" y="40039"/>
                </a:lnTo>
                <a:lnTo>
                  <a:pt x="34703" y="60059"/>
                </a:lnTo>
                <a:lnTo>
                  <a:pt x="38458" y="80079"/>
                </a:lnTo>
                <a:lnTo>
                  <a:pt x="33265" y="100154"/>
                </a:lnTo>
                <a:lnTo>
                  <a:pt x="21175" y="120266"/>
                </a:lnTo>
                <a:lnTo>
                  <a:pt x="9486" y="140304"/>
                </a:lnTo>
                <a:lnTo>
                  <a:pt x="5494" y="160158"/>
                </a:lnTo>
                <a:lnTo>
                  <a:pt x="13549" y="181521"/>
                </a:lnTo>
                <a:lnTo>
                  <a:pt x="28958" y="203878"/>
                </a:lnTo>
                <a:lnTo>
                  <a:pt x="45455" y="223805"/>
                </a:lnTo>
                <a:lnTo>
                  <a:pt x="56772" y="237882"/>
                </a:lnTo>
                <a:lnTo>
                  <a:pt x="60793" y="243881"/>
                </a:lnTo>
                <a:lnTo>
                  <a:pt x="61007" y="244065"/>
                </a:lnTo>
                <a:lnTo>
                  <a:pt x="59562" y="241746"/>
                </a:lnTo>
                <a:lnTo>
                  <a:pt x="58604" y="240237"/>
                </a:lnTo>
              </a:path>
            </a:pathLst>
          </a:custGeom>
          <a:ln w="21199">
            <a:solidFill>
              <a:srgbClr val="D16F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73">
            <a:extLst>
              <a:ext uri="{FF2B5EF4-FFF2-40B4-BE49-F238E27FC236}">
                <a16:creationId xmlns:a16="http://schemas.microsoft.com/office/drawing/2014/main" id="{1CD65A3A-FCDB-4FCB-BCB2-CCDB63719A32}"/>
              </a:ext>
            </a:extLst>
          </p:cNvPr>
          <p:cNvSpPr/>
          <p:nvPr/>
        </p:nvSpPr>
        <p:spPr>
          <a:xfrm>
            <a:off x="6224721" y="471368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74">
            <a:extLst>
              <a:ext uri="{FF2B5EF4-FFF2-40B4-BE49-F238E27FC236}">
                <a16:creationId xmlns:a16="http://schemas.microsoft.com/office/drawing/2014/main" id="{E888F323-7104-463B-A2A2-70FFAEF0021A}"/>
              </a:ext>
            </a:extLst>
          </p:cNvPr>
          <p:cNvSpPr/>
          <p:nvPr/>
        </p:nvSpPr>
        <p:spPr>
          <a:xfrm>
            <a:off x="6224721" y="471368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75">
            <a:extLst>
              <a:ext uri="{FF2B5EF4-FFF2-40B4-BE49-F238E27FC236}">
                <a16:creationId xmlns:a16="http://schemas.microsoft.com/office/drawing/2014/main" id="{55F705D5-FE83-4496-BB6E-D14C6D305F0B}"/>
              </a:ext>
            </a:extLst>
          </p:cNvPr>
          <p:cNvSpPr/>
          <p:nvPr/>
        </p:nvSpPr>
        <p:spPr>
          <a:xfrm>
            <a:off x="6920854" y="4713479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2"/>
                </a:lnTo>
                <a:lnTo>
                  <a:pt x="309816" y="86351"/>
                </a:lnTo>
                <a:lnTo>
                  <a:pt x="297643" y="52739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76">
            <a:extLst>
              <a:ext uri="{FF2B5EF4-FFF2-40B4-BE49-F238E27FC236}">
                <a16:creationId xmlns:a16="http://schemas.microsoft.com/office/drawing/2014/main" id="{2B3F8888-90F5-4629-A8EE-25D94C0382A6}"/>
              </a:ext>
            </a:extLst>
          </p:cNvPr>
          <p:cNvSpPr/>
          <p:nvPr/>
        </p:nvSpPr>
        <p:spPr>
          <a:xfrm>
            <a:off x="6920854" y="4713479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1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7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1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7" name="object 77">
            <a:extLst>
              <a:ext uri="{FF2B5EF4-FFF2-40B4-BE49-F238E27FC236}">
                <a16:creationId xmlns:a16="http://schemas.microsoft.com/office/drawing/2014/main" id="{343613F5-5D7D-4FF4-9421-F2ADDDE3B497}"/>
              </a:ext>
            </a:extLst>
          </p:cNvPr>
          <p:cNvGraphicFramePr>
            <a:graphicFrameLocks noGrp="1"/>
          </p:cNvGraphicFramePr>
          <p:nvPr/>
        </p:nvGraphicFramePr>
        <p:xfrm>
          <a:off x="6216468" y="4653577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8" name="object 78">
            <a:extLst>
              <a:ext uri="{FF2B5EF4-FFF2-40B4-BE49-F238E27FC236}">
                <a16:creationId xmlns:a16="http://schemas.microsoft.com/office/drawing/2014/main" id="{A46CEE0F-6612-48CD-B313-68BD5D366BC8}"/>
              </a:ext>
            </a:extLst>
          </p:cNvPr>
          <p:cNvSpPr/>
          <p:nvPr/>
        </p:nvSpPr>
        <p:spPr>
          <a:xfrm>
            <a:off x="7821376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9" y="0"/>
                </a:moveTo>
                <a:lnTo>
                  <a:pt x="94611" y="6785"/>
                </a:lnTo>
                <a:lnTo>
                  <a:pt x="45371" y="25291"/>
                </a:lnTo>
                <a:lnTo>
                  <a:pt x="12173" y="52739"/>
                </a:lnTo>
                <a:lnTo>
                  <a:pt x="0" y="86351"/>
                </a:lnTo>
                <a:lnTo>
                  <a:pt x="12173" y="119962"/>
                </a:lnTo>
                <a:lnTo>
                  <a:pt x="45371" y="147409"/>
                </a:lnTo>
                <a:lnTo>
                  <a:pt x="94611" y="165915"/>
                </a:lnTo>
                <a:lnTo>
                  <a:pt x="154909" y="172700"/>
                </a:lnTo>
                <a:lnTo>
                  <a:pt x="215206" y="165915"/>
                </a:lnTo>
                <a:lnTo>
                  <a:pt x="264446" y="147409"/>
                </a:lnTo>
                <a:lnTo>
                  <a:pt x="297644" y="119962"/>
                </a:lnTo>
                <a:lnTo>
                  <a:pt x="309817" y="86351"/>
                </a:lnTo>
                <a:lnTo>
                  <a:pt x="297644" y="52739"/>
                </a:lnTo>
                <a:lnTo>
                  <a:pt x="264446" y="25291"/>
                </a:lnTo>
                <a:lnTo>
                  <a:pt x="215206" y="6785"/>
                </a:lnTo>
                <a:lnTo>
                  <a:pt x="154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79">
            <a:extLst>
              <a:ext uri="{FF2B5EF4-FFF2-40B4-BE49-F238E27FC236}">
                <a16:creationId xmlns:a16="http://schemas.microsoft.com/office/drawing/2014/main" id="{DD32920B-112E-4306-8676-475A0E047305}"/>
              </a:ext>
            </a:extLst>
          </p:cNvPr>
          <p:cNvSpPr/>
          <p:nvPr/>
        </p:nvSpPr>
        <p:spPr>
          <a:xfrm>
            <a:off x="7821376" y="4713376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80">
            <a:extLst>
              <a:ext uri="{FF2B5EF4-FFF2-40B4-BE49-F238E27FC236}">
                <a16:creationId xmlns:a16="http://schemas.microsoft.com/office/drawing/2014/main" id="{E0754878-50AB-44B6-B013-4EAFDC3107A1}"/>
              </a:ext>
            </a:extLst>
          </p:cNvPr>
          <p:cNvSpPr/>
          <p:nvPr/>
        </p:nvSpPr>
        <p:spPr>
          <a:xfrm>
            <a:off x="8517512" y="4713170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154908" y="0"/>
                </a:moveTo>
                <a:lnTo>
                  <a:pt x="94610" y="6785"/>
                </a:lnTo>
                <a:lnTo>
                  <a:pt x="45371" y="25291"/>
                </a:lnTo>
                <a:lnTo>
                  <a:pt x="12173" y="52738"/>
                </a:lnTo>
                <a:lnTo>
                  <a:pt x="0" y="86349"/>
                </a:lnTo>
                <a:lnTo>
                  <a:pt x="12173" y="119961"/>
                </a:lnTo>
                <a:lnTo>
                  <a:pt x="45371" y="147409"/>
                </a:lnTo>
                <a:lnTo>
                  <a:pt x="94610" y="165915"/>
                </a:lnTo>
                <a:lnTo>
                  <a:pt x="154908" y="172700"/>
                </a:lnTo>
                <a:lnTo>
                  <a:pt x="215205" y="165915"/>
                </a:lnTo>
                <a:lnTo>
                  <a:pt x="264444" y="147409"/>
                </a:lnTo>
                <a:lnTo>
                  <a:pt x="297643" y="119961"/>
                </a:lnTo>
                <a:lnTo>
                  <a:pt x="309816" y="86349"/>
                </a:lnTo>
                <a:lnTo>
                  <a:pt x="297643" y="52738"/>
                </a:lnTo>
                <a:lnTo>
                  <a:pt x="264444" y="25291"/>
                </a:lnTo>
                <a:lnTo>
                  <a:pt x="215205" y="6785"/>
                </a:lnTo>
                <a:lnTo>
                  <a:pt x="1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81">
            <a:extLst>
              <a:ext uri="{FF2B5EF4-FFF2-40B4-BE49-F238E27FC236}">
                <a16:creationId xmlns:a16="http://schemas.microsoft.com/office/drawing/2014/main" id="{BB93C822-2D10-4DCF-BD36-4EFEAF5E270A}"/>
              </a:ext>
            </a:extLst>
          </p:cNvPr>
          <p:cNvSpPr/>
          <p:nvPr/>
        </p:nvSpPr>
        <p:spPr>
          <a:xfrm>
            <a:off x="8517511" y="4713170"/>
            <a:ext cx="309880" cy="172720"/>
          </a:xfrm>
          <a:custGeom>
            <a:avLst/>
            <a:gdLst/>
            <a:ahLst/>
            <a:cxnLst/>
            <a:rect l="l" t="t" r="r" b="b"/>
            <a:pathLst>
              <a:path w="309879" h="172720">
                <a:moveTo>
                  <a:pt x="0" y="86350"/>
                </a:moveTo>
                <a:lnTo>
                  <a:pt x="12173" y="52739"/>
                </a:lnTo>
                <a:lnTo>
                  <a:pt x="45371" y="25291"/>
                </a:lnTo>
                <a:lnTo>
                  <a:pt x="94610" y="6785"/>
                </a:lnTo>
                <a:lnTo>
                  <a:pt x="154908" y="0"/>
                </a:lnTo>
                <a:lnTo>
                  <a:pt x="215205" y="6785"/>
                </a:lnTo>
                <a:lnTo>
                  <a:pt x="264445" y="25291"/>
                </a:lnTo>
                <a:lnTo>
                  <a:pt x="297643" y="52739"/>
                </a:lnTo>
                <a:lnTo>
                  <a:pt x="309816" y="86350"/>
                </a:lnTo>
                <a:lnTo>
                  <a:pt x="297643" y="119962"/>
                </a:lnTo>
                <a:lnTo>
                  <a:pt x="264445" y="147409"/>
                </a:lnTo>
                <a:lnTo>
                  <a:pt x="215205" y="165915"/>
                </a:lnTo>
                <a:lnTo>
                  <a:pt x="154908" y="172701"/>
                </a:lnTo>
                <a:lnTo>
                  <a:pt x="94610" y="165915"/>
                </a:lnTo>
                <a:lnTo>
                  <a:pt x="45371" y="147409"/>
                </a:lnTo>
                <a:lnTo>
                  <a:pt x="12173" y="119962"/>
                </a:lnTo>
                <a:lnTo>
                  <a:pt x="0" y="86350"/>
                </a:lnTo>
                <a:close/>
              </a:path>
            </a:pathLst>
          </a:custGeom>
          <a:ln w="4710">
            <a:solidFill>
              <a:srgbClr val="6CA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2" name="object 82">
            <a:extLst>
              <a:ext uri="{FF2B5EF4-FFF2-40B4-BE49-F238E27FC236}">
                <a16:creationId xmlns:a16="http://schemas.microsoft.com/office/drawing/2014/main" id="{3310D6FB-7366-4A32-B704-A2D263B0C413}"/>
              </a:ext>
            </a:extLst>
          </p:cNvPr>
          <p:cNvGraphicFramePr>
            <a:graphicFrameLocks noGrp="1"/>
          </p:cNvGraphicFramePr>
          <p:nvPr/>
        </p:nvGraphicFramePr>
        <p:xfrm>
          <a:off x="7811966" y="4653577"/>
          <a:ext cx="1362709" cy="26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9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CACDD"/>
                      </a:solidFill>
                      <a:prstDash val="solid"/>
                    </a:lnL>
                    <a:lnR w="6350">
                      <a:solidFill>
                        <a:srgbClr val="6CACDD"/>
                      </a:solidFill>
                      <a:prstDash val="solid"/>
                    </a:lnR>
                    <a:lnT w="6350">
                      <a:solidFill>
                        <a:srgbClr val="6CACDD"/>
                      </a:solidFill>
                      <a:prstDash val="solid"/>
                    </a:lnT>
                    <a:lnB w="6350">
                      <a:solidFill>
                        <a:srgbClr val="6CA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" name="object 11">
            <a:extLst>
              <a:ext uri="{FF2B5EF4-FFF2-40B4-BE49-F238E27FC236}">
                <a16:creationId xmlns:a16="http://schemas.microsoft.com/office/drawing/2014/main" id="{3352010D-8DD1-4F82-BF99-E86AF758617E}"/>
              </a:ext>
            </a:extLst>
          </p:cNvPr>
          <p:cNvSpPr txBox="1"/>
          <p:nvPr/>
        </p:nvSpPr>
        <p:spPr>
          <a:xfrm>
            <a:off x="7844821" y="4956615"/>
            <a:ext cx="1446529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4,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12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5,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13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6,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14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7,</a:t>
            </a:r>
            <a:r>
              <a:rPr sz="1000" b="1" spc="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15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34" name="object 12">
            <a:extLst>
              <a:ext uri="{FF2B5EF4-FFF2-40B4-BE49-F238E27FC236}">
                <a16:creationId xmlns:a16="http://schemas.microsoft.com/office/drawing/2014/main" id="{CB1A892E-D895-48C8-87F5-8166FBCF90B5}"/>
              </a:ext>
            </a:extLst>
          </p:cNvPr>
          <p:cNvSpPr txBox="1"/>
          <p:nvPr/>
        </p:nvSpPr>
        <p:spPr>
          <a:xfrm>
            <a:off x="6272193" y="4956615"/>
            <a:ext cx="1338579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9410" algn="l"/>
              </a:tabLst>
            </a:pP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0,</a:t>
            </a:r>
            <a:r>
              <a:rPr sz="1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8	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1,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9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   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2,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10 </a:t>
            </a:r>
            <a:r>
              <a:rPr lang="en-US" sz="1000" b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C55A11"/>
                </a:solidFill>
                <a:latin typeface="Calibri"/>
                <a:cs typeface="Calibri"/>
              </a:rPr>
              <a:t>3,</a:t>
            </a:r>
            <a:r>
              <a:rPr sz="1000" b="1" spc="-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C55A11"/>
                </a:solidFill>
                <a:latin typeface="Calibri"/>
                <a:cs typeface="Calibri"/>
              </a:rPr>
              <a:t>11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2DC0DE69-2219-4199-9062-641341F647F2}"/>
              </a:ext>
            </a:extLst>
          </p:cNvPr>
          <p:cNvSpPr/>
          <p:nvPr/>
        </p:nvSpPr>
        <p:spPr>
          <a:xfrm rot="10800000">
            <a:off x="9054666" y="582588"/>
            <a:ext cx="424002" cy="53349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1" grpId="0" animBg="1"/>
      <p:bldP spid="72" grpId="0" animBg="1"/>
      <p:bldP spid="73" grpId="0" animBg="1"/>
      <p:bldP spid="74" grpId="0"/>
      <p:bldP spid="75" grpId="0"/>
      <p:bldP spid="155" grpId="0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8" grpId="0" animBg="1"/>
      <p:bldP spid="229" grpId="0" animBg="1"/>
      <p:bldP spid="230" grpId="0" animBg="1"/>
      <p:bldP spid="231" grpId="0" animBg="1"/>
      <p:bldP spid="233" grpId="0"/>
      <p:bldP spid="2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atomic</a:t>
            </a:r>
            <a:r>
              <a:rPr lang="en-US" dirty="0"/>
              <a:t> Directive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directive,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atomic</a:t>
            </a:r>
            <a:r>
              <a:rPr lang="en-US" dirty="0"/>
              <a:t> directive:</a:t>
            </a:r>
          </a:p>
          <a:p>
            <a:pPr lvl="1"/>
            <a:r>
              <a:rPr lang="en-US" sz="2200" dirty="0"/>
              <a:t>Can only protect a single assignment</a:t>
            </a:r>
          </a:p>
          <a:p>
            <a:pPr lvl="1"/>
            <a:r>
              <a:rPr lang="en-US" sz="2200" dirty="0"/>
              <a:t>Applies only to simple </a:t>
            </a:r>
            <a:r>
              <a:rPr lang="en-US" sz="2200" dirty="0">
                <a:solidFill>
                  <a:srgbClr val="C00000"/>
                </a:solidFill>
              </a:rPr>
              <a:t>update of memory</a:t>
            </a:r>
          </a:p>
          <a:p>
            <a:pPr lvl="2"/>
            <a:endParaRPr lang="en-US" sz="1700" dirty="0"/>
          </a:p>
          <a:p>
            <a:r>
              <a:rPr lang="en-US" dirty="0"/>
              <a:t>The assignment that can be protected by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atomic</a:t>
            </a:r>
            <a:r>
              <a:rPr lang="en-US" dirty="0"/>
              <a:t> must be one of: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&lt;op&gt;= &lt;expression&gt;;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x++;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++x;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x--;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can be one of: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must not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dirty="0"/>
              <a:t>Only the load and store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protected (not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5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reduction</a:t>
            </a:r>
            <a:r>
              <a:rPr lang="en-US" dirty="0"/>
              <a:t> Construct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599" y="3336396"/>
            <a:ext cx="11362267" cy="30051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Local copy of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/>
              <a:t> for each thread engaged in the reduction is private</a:t>
            </a:r>
          </a:p>
          <a:p>
            <a:pPr lvl="1"/>
            <a:r>
              <a:rPr lang="en-US" dirty="0"/>
              <a:t>Each local sum initialized to the identity operand associated with the operator that comes into play</a:t>
            </a:r>
          </a:p>
          <a:p>
            <a:pPr lvl="2"/>
            <a:r>
              <a:rPr lang="en-US" dirty="0"/>
              <a:t>Here we have “+”, so it’s a zero (0)</a:t>
            </a:r>
          </a:p>
          <a:p>
            <a:pPr lvl="2"/>
            <a:endParaRPr lang="en-US" dirty="0"/>
          </a:p>
          <a:p>
            <a:r>
              <a:rPr lang="en-US" dirty="0"/>
              <a:t>All local copies of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added together and stored in “global” variable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2843213" y="1752601"/>
            <a:ext cx="6248400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reduction(+: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(i=0; i&lt;N; i++)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+= a[i] * b[i];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8160" y="6477002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20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reduction</a:t>
            </a:r>
            <a:r>
              <a:rPr lang="en-US" dirty="0"/>
              <a:t> Clause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51933" y="2819400"/>
            <a:ext cx="11540067" cy="35020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The variables in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000" dirty="0"/>
              <a:t> will be shared in the enclosing parallel region</a:t>
            </a:r>
          </a:p>
          <a:p>
            <a:pPr lvl="1">
              <a:lnSpc>
                <a:spcPct val="85000"/>
              </a:lnSpc>
            </a:pPr>
            <a:endParaRPr lang="en-US" sz="1800" dirty="0"/>
          </a:p>
          <a:p>
            <a:pPr lvl="1">
              <a:lnSpc>
                <a:spcPct val="85000"/>
              </a:lnSpc>
            </a:pPr>
            <a:endParaRPr lang="en-US" sz="1800" dirty="0"/>
          </a:p>
          <a:p>
            <a:pPr>
              <a:lnSpc>
                <a:spcPct val="85000"/>
              </a:lnSpc>
            </a:pPr>
            <a:r>
              <a:rPr lang="en-US" sz="2000" dirty="0"/>
              <a:t>Here’s what happens inside the parallel or work-sharing construct: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85000"/>
              </a:lnSpc>
            </a:pPr>
            <a:r>
              <a:rPr lang="en-US" sz="1900" dirty="0"/>
              <a:t>A private </a:t>
            </a:r>
            <a:r>
              <a:rPr lang="en-US" sz="1900" u="sng" dirty="0"/>
              <a:t>copy</a:t>
            </a:r>
            <a:r>
              <a:rPr lang="en-US" sz="1900" dirty="0"/>
              <a:t> of each variable in the “</a:t>
            </a:r>
            <a:r>
              <a:rPr lang="en-US" sz="1900" dirty="0">
                <a:solidFill>
                  <a:srgbClr val="0070C0"/>
                </a:solidFill>
              </a:rPr>
              <a:t>list</a:t>
            </a:r>
            <a:r>
              <a:rPr lang="en-US" sz="1900" dirty="0"/>
              <a:t>” is created and initialized depending on the “</a:t>
            </a:r>
            <a:r>
              <a:rPr lang="en-US" sz="1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1900" dirty="0"/>
              <a:t>”</a:t>
            </a:r>
            <a:br>
              <a:rPr lang="en-US" sz="1900" dirty="0"/>
            </a:br>
            <a:endParaRPr lang="en-US" sz="1900" dirty="0"/>
          </a:p>
          <a:p>
            <a:pPr lvl="1">
              <a:lnSpc>
                <a:spcPct val="85000"/>
              </a:lnSpc>
            </a:pPr>
            <a:r>
              <a:rPr lang="en-US" sz="1900" dirty="0"/>
              <a:t>These </a:t>
            </a:r>
            <a:r>
              <a:rPr lang="en-US" sz="1900" u="sng" dirty="0"/>
              <a:t>copies</a:t>
            </a:r>
            <a:r>
              <a:rPr lang="en-US" sz="1900" dirty="0"/>
              <a:t> are updated locally by threads</a:t>
            </a:r>
            <a:br>
              <a:rPr lang="en-US" sz="1900" dirty="0"/>
            </a:br>
            <a:endParaRPr lang="en-US" sz="1900" dirty="0"/>
          </a:p>
          <a:p>
            <a:pPr>
              <a:lnSpc>
                <a:spcPct val="85000"/>
              </a:lnSpc>
            </a:pPr>
            <a:r>
              <a:rPr lang="en-US" sz="2000" dirty="0"/>
              <a:t>At end of construct, local copies are combined through “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000" dirty="0"/>
              <a:t>” into a single value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1900536"/>
            <a:ext cx="64008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>
                <a:latin typeface="Consolas" panose="020B0609020204030204" pitchFamily="49" charset="0"/>
              </a:rPr>
              <a:t>#pragma </a:t>
            </a:r>
            <a:r>
              <a:rPr lang="en-US" sz="2400" b="1" kern="0" dirty="0" err="1">
                <a:latin typeface="Consolas" panose="020B0609020204030204" pitchFamily="49" charset="0"/>
              </a:rPr>
              <a:t>omp</a:t>
            </a:r>
            <a:r>
              <a:rPr lang="en-US" sz="2400" b="1" kern="0" dirty="0">
                <a:latin typeface="Consolas" panose="020B0609020204030204" pitchFamily="49" charset="0"/>
              </a:rPr>
              <a:t> for </a:t>
            </a: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reduction(</a:t>
            </a:r>
            <a:r>
              <a:rPr lang="en-US" sz="2400" b="1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op:list</a:t>
            </a: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613" y="6552608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99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reduction</a:t>
            </a:r>
            <a:r>
              <a:rPr lang="en-US" dirty="0"/>
              <a:t>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05769"/>
            <a:ext cx="8763000" cy="10175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range of associative operands can be used with reduction</a:t>
            </a:r>
          </a:p>
          <a:p>
            <a:pPr>
              <a:lnSpc>
                <a:spcPct val="85000"/>
              </a:lnSpc>
            </a:pPr>
            <a:r>
              <a:rPr lang="en-US" dirty="0"/>
              <a:t>Initial values are the ones that make sense mathematically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31720" y="2367346"/>
          <a:ext cx="704088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5816">
                  <a:extLst>
                    <a:ext uri="{9D8B030D-6E8A-4147-A177-3AD203B41FA5}">
                      <a16:colId xmlns:a16="http://schemas.microsoft.com/office/drawing/2014/main" val="1188208108"/>
                    </a:ext>
                  </a:extLst>
                </a:gridCol>
                <a:gridCol w="1894038">
                  <a:extLst>
                    <a:ext uri="{9D8B030D-6E8A-4147-A177-3AD203B41FA5}">
                      <a16:colId xmlns:a16="http://schemas.microsoft.com/office/drawing/2014/main" val="2891546807"/>
                    </a:ext>
                  </a:extLst>
                </a:gridCol>
                <a:gridCol w="3541026">
                  <a:extLst>
                    <a:ext uri="{9D8B030D-6E8A-4147-A177-3AD203B41FA5}">
                      <a16:colId xmlns:a16="http://schemas.microsoft.com/office/drawing/2014/main" val="117878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4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3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7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8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5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52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min/max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min/max of two </a:t>
                      </a:r>
                      <a:r>
                        <a:rPr lang="en-US" dirty="0" err="1"/>
                        <a:t>vals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6502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1238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2,-928365327,C:\BobC\_Mission\__Intel Software College\Courses\__SVN\FT3.0\OpenMP3.0LabsPS\02 Programming with OpenMP 3 0 rev3.0.02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2,-928365327,C:\BobC\_Mission\__Intel Software College\Courses\__SVN\FT3.0\OpenMP3.0LabsPS\02 Programming with OpenMP 3 0 rev3.0.02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3,-928365327,C:\BobC\_Mission\__Intel Software College\Courses\__SVN\FT3.0\OpenMP3.0LabsPS\02 Programming with OpenMP 3 0 rev3.0.02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2,-928365327,C:\BobC\_Mission\__Intel Software College\Courses\__SVN\FT3.0\OpenMP3.0LabsPS\02 Programming with OpenMP 3 0 rev3.0.02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4,-928365327,C:\BobC\_Mission\__Intel Software College\Courses\__SVN\FT3.0\OpenMP3.0LabsPS\02 Programming with OpenMP 3 0 rev3.0.02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5,-928365327,C:\BobC\_Mission\__Intel Software College\Courses\__SVN\FT3.0\OpenMP3.0LabsPS\02 Programming with OpenMP 3 0 rev3.0.02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-928365327,C:\BobC\_Mission\__Intel Software College\Courses\__SVN\FT3.0\OpenMP3.0LabsPS\02 Programming with OpenMP 3 0 rev3.0.02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-928365327,C:\BobC\_Mission\__Intel Software College\Courses\__SVN\FT3.0\OpenMP3.0LabsPS\02 Programming with OpenMP 3 0 rev3.0.02.ppc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15879</TotalTime>
  <Words>7158</Words>
  <Application>Microsoft Office PowerPoint</Application>
  <PresentationFormat>Widescreen</PresentationFormat>
  <Paragraphs>1169</Paragraphs>
  <Slides>58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-apple-system</vt:lpstr>
      <vt:lpstr>Arial</vt:lpstr>
      <vt:lpstr>ArialMT</vt:lpstr>
      <vt:lpstr>Calibri</vt:lpstr>
      <vt:lpstr>Calibri Light</vt:lpstr>
      <vt:lpstr>Cambria Math</vt:lpstr>
      <vt:lpstr>Consolas</vt:lpstr>
      <vt:lpstr>Courier New</vt:lpstr>
      <vt:lpstr>Tahoma</vt:lpstr>
      <vt:lpstr>Times New Roman</vt:lpstr>
      <vt:lpstr>Wingdings</vt:lpstr>
      <vt:lpstr>Custom Design</vt:lpstr>
      <vt:lpstr>Main</vt:lpstr>
      <vt:lpstr>2_Custom Design</vt:lpstr>
      <vt:lpstr>1_Custom Design</vt:lpstr>
      <vt:lpstr>ME759 High Performance Computing for Applications in Engineering  [Spring 2021] </vt:lpstr>
      <vt:lpstr>Cartoon of the day</vt:lpstr>
      <vt:lpstr>PowerPoint Presentation</vt:lpstr>
      <vt:lpstr>Before we get started…</vt:lpstr>
      <vt:lpstr>The atomic Directive</vt:lpstr>
      <vt:lpstr>OpenMP atomic Directive</vt:lpstr>
      <vt:lpstr>The reduction Construct</vt:lpstr>
      <vt:lpstr>The reduction Clause</vt:lpstr>
      <vt:lpstr>C/C++ reduction Operations</vt:lpstr>
      <vt:lpstr>reduction Example: Numerical Integration</vt:lpstr>
      <vt:lpstr>Scaling Analysis: Computation of π</vt:lpstr>
      <vt:lpstr>Wait, it can get even better: the simd directive</vt:lpstr>
      <vt:lpstr>OpenMP reduction Works Beyond for Loops [1/2]</vt:lpstr>
      <vt:lpstr>Quiz: Why different results for sum?</vt:lpstr>
      <vt:lpstr>A Histogram Example [more advanced, uses reduction w/ C++ STL]</vt:lpstr>
      <vt:lpstr>Work Plan, OpenMP</vt:lpstr>
      <vt:lpstr>Good OpenMP Performance: why an elusive target</vt:lpstr>
      <vt:lpstr>Too much sequential code in your app</vt:lpstr>
      <vt:lpstr>Too much communication [that you fail to notice]</vt:lpstr>
      <vt:lpstr>Load Imbalance</vt:lpstr>
      <vt:lpstr>Synchronisation is costly. Avoid if possible.</vt:lpstr>
      <vt:lpstr>Compiler (non)-optimization</vt:lpstr>
      <vt:lpstr>Attractive Features of OpenMP</vt:lpstr>
      <vt:lpstr>Further Reading, OpenMP</vt:lpstr>
      <vt:lpstr>Work Plan, OpenMP</vt:lpstr>
      <vt:lpstr>Loose ends: topics discussed</vt:lpstr>
      <vt:lpstr>Preamble: the SMP model</vt:lpstr>
      <vt:lpstr>SMP: a dated model, given today’s high-end hardware</vt:lpstr>
      <vt:lpstr>Multi-Socket Configurations      [1/2] [two sockets, in this case]</vt:lpstr>
      <vt:lpstr>Multi-Socket Configurations      [2/2] [four sockets: Intel S4600LT2 Xeon E5-4600 Chipset-C600-A Socket-R LGA-2011 1.46Tb DDR3-1600MHz Server Motherboard]</vt:lpstr>
      <vt:lpstr>Examples, Recent Layouts</vt:lpstr>
      <vt:lpstr>Hardware Evolution: CPU count &amp; Memory Access Solutions [Intel Specific]</vt:lpstr>
      <vt:lpstr>Non-uniform memory access (NUMA)</vt:lpstr>
      <vt:lpstr>The NUMA Factor</vt:lpstr>
      <vt:lpstr>NUMA – A Schematic [Intel specific]</vt:lpstr>
      <vt:lpstr>“NUMA Node”</vt:lpstr>
      <vt:lpstr>Multi-Socket Configurations      [1/2] [two sockets, in this case]</vt:lpstr>
      <vt:lpstr>Point-to-Point Technologies: a “local network” between nodes</vt:lpstr>
      <vt:lpstr>NUMA Performance Hit, order of magnitude</vt:lpstr>
      <vt:lpstr>NUMA aspects: How the OS comes into play</vt:lpstr>
      <vt:lpstr>1) The malloc issue, and the “first touch” story</vt:lpstr>
      <vt:lpstr>2) Affinity: Preamble/Backdrop</vt:lpstr>
      <vt:lpstr>Affinity</vt:lpstr>
      <vt:lpstr>Affinity</vt:lpstr>
      <vt:lpstr>Controlling affinity in OpenMP</vt:lpstr>
      <vt:lpstr>The distribution policy as dictated by OMP_PROC_BIND</vt:lpstr>
      <vt:lpstr>How things come into play</vt:lpstr>
      <vt:lpstr>How things come into play</vt:lpstr>
      <vt:lpstr>Control locations through OMP_PLACES</vt:lpstr>
      <vt:lpstr>Control locations through OMP_PLACES</vt:lpstr>
      <vt:lpstr>Side trip: the lscpu command  [interesting “affinity” information highlighted in bold red]</vt:lpstr>
      <vt:lpstr>OMP_PLACES: stating the places explicitly</vt:lpstr>
      <vt:lpstr>Example [Assume 2 sockets &amp; 4 cores per socket &amp; no hyper-threading enabled]</vt:lpstr>
      <vt:lpstr>Example [Assume 2 sockets &amp; 4 cores per socket &amp; no hyper-threading enabled]</vt:lpstr>
      <vt:lpstr>Example [Assume 2 sockets &amp; 4 cores per socket &amp; hyper-threading not enabled]</vt:lpstr>
      <vt:lpstr>Example [Assume 2 sockets &amp; 4 cores per socket &amp; hyper-threading enabled]</vt:lpstr>
      <vt:lpstr>Example [Assume 2 sockets &amp; 4 cores per socket &amp; hyper-threading enabled]</vt:lpstr>
      <vt:lpstr>Example [Assume 2 sockets &amp; 4 cores per socket &amp; hyper-threading enabled]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673</cp:revision>
  <dcterms:created xsi:type="dcterms:W3CDTF">2018-05-16T17:28:20Z</dcterms:created>
  <dcterms:modified xsi:type="dcterms:W3CDTF">2021-03-15T17:28:55Z</dcterms:modified>
</cp:coreProperties>
</file>