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44" r:id="rId3"/>
    <p:sldMasterId id="2147483775" r:id="rId4"/>
  </p:sldMasterIdLst>
  <p:notesMasterIdLst>
    <p:notesMasterId r:id="rId52"/>
  </p:notesMasterIdLst>
  <p:handoutMasterIdLst>
    <p:handoutMasterId r:id="rId53"/>
  </p:handoutMasterIdLst>
  <p:sldIdLst>
    <p:sldId id="256" r:id="rId5"/>
    <p:sldId id="1383" r:id="rId6"/>
    <p:sldId id="1377" r:id="rId7"/>
    <p:sldId id="257" r:id="rId8"/>
    <p:sldId id="806" r:id="rId9"/>
    <p:sldId id="799" r:id="rId10"/>
    <p:sldId id="688" r:id="rId11"/>
    <p:sldId id="689" r:id="rId12"/>
    <p:sldId id="690" r:id="rId13"/>
    <p:sldId id="692" r:id="rId14"/>
    <p:sldId id="1295" r:id="rId15"/>
    <p:sldId id="693" r:id="rId16"/>
    <p:sldId id="1294" r:id="rId17"/>
    <p:sldId id="694" r:id="rId18"/>
    <p:sldId id="695" r:id="rId19"/>
    <p:sldId id="809" r:id="rId20"/>
    <p:sldId id="1284" r:id="rId21"/>
    <p:sldId id="696" r:id="rId22"/>
    <p:sldId id="1283" r:id="rId23"/>
    <p:sldId id="697" r:id="rId24"/>
    <p:sldId id="699" r:id="rId25"/>
    <p:sldId id="700" r:id="rId26"/>
    <p:sldId id="698" r:id="rId27"/>
    <p:sldId id="701" r:id="rId28"/>
    <p:sldId id="702" r:id="rId29"/>
    <p:sldId id="1279" r:id="rId30"/>
    <p:sldId id="1280" r:id="rId31"/>
    <p:sldId id="802" r:id="rId32"/>
    <p:sldId id="775" r:id="rId33"/>
    <p:sldId id="1282" r:id="rId34"/>
    <p:sldId id="705" r:id="rId35"/>
    <p:sldId id="1278" r:id="rId36"/>
    <p:sldId id="707" r:id="rId37"/>
    <p:sldId id="708" r:id="rId38"/>
    <p:sldId id="717" r:id="rId39"/>
    <p:sldId id="713" r:id="rId40"/>
    <p:sldId id="718" r:id="rId41"/>
    <p:sldId id="1384" r:id="rId42"/>
    <p:sldId id="726" r:id="rId43"/>
    <p:sldId id="676" r:id="rId44"/>
    <p:sldId id="675" r:id="rId45"/>
    <p:sldId id="686" r:id="rId46"/>
    <p:sldId id="687" r:id="rId47"/>
    <p:sldId id="1385" r:id="rId48"/>
    <p:sldId id="1386" r:id="rId49"/>
    <p:sldId id="704" r:id="rId50"/>
    <p:sldId id="138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50" d="100"/>
          <a:sy n="150" d="100"/>
        </p:scale>
        <p:origin x="576" y="108"/>
      </p:cViewPr>
      <p:guideLst/>
    </p:cSldViewPr>
  </p:slideViewPr>
  <p:notesTextViewPr>
    <p:cViewPr>
      <p:scale>
        <a:sx n="1" d="1"/>
        <a:sy n="1" d="1"/>
      </p:scale>
      <p:origin x="0" y="0"/>
    </p:cViewPr>
  </p:notesTextViewPr>
  <p:sorterViewPr>
    <p:cViewPr varScale="1">
      <p:scale>
        <a:sx n="1" d="1"/>
        <a:sy n="1" d="1"/>
      </p:scale>
      <p:origin x="0" y="-2610"/>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3/17/2021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3/17/2021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extLst>
      <p:ext uri="{BB962C8B-B14F-4D97-AF65-F5344CB8AC3E}">
        <p14:creationId xmlns:p14="http://schemas.microsoft.com/office/powerpoint/2010/main" val="1351584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72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644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4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588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560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clean/dirty: Think of them in relation to what is stored in the main memory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10F1B-C815-4D63-837F-DE9BF80525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77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397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6647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21D61-D015-4274-B894-314414003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783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iz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422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918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7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468960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282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418183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887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321486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5191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478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03125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9818057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28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5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057182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40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0932325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0614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964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1719490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0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39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495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291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6707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E725018-5697-4C52-ADE9-4C1ED354D3F1}" type="slidenum">
              <a:rPr lang="en-US" altLang="en-US"/>
              <a:pPr/>
              <a:t>‹#›</a:t>
            </a:fld>
            <a:endParaRPr lang="en-US" altLang="en-US"/>
          </a:p>
        </p:txBody>
      </p:sp>
    </p:spTree>
    <p:extLst>
      <p:ext uri="{BB962C8B-B14F-4D97-AF65-F5344CB8AC3E}">
        <p14:creationId xmlns:p14="http://schemas.microsoft.com/office/powerpoint/2010/main" val="33396466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73ECFD8-5EC6-49FD-9837-172B927B7D47}" type="slidenum">
              <a:rPr lang="en-US" altLang="en-US"/>
              <a:pPr/>
              <a:t>‹#›</a:t>
            </a:fld>
            <a:endParaRPr lang="en-US" altLang="en-US"/>
          </a:p>
        </p:txBody>
      </p:sp>
    </p:spTree>
    <p:extLst>
      <p:ext uri="{BB962C8B-B14F-4D97-AF65-F5344CB8AC3E}">
        <p14:creationId xmlns:p14="http://schemas.microsoft.com/office/powerpoint/2010/main" val="2959597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6" name="Content Placeholder 2"/>
          <p:cNvSpPr>
            <a:spLocks noGrp="1"/>
          </p:cNvSpPr>
          <p:nvPr>
            <p:ph idx="12"/>
          </p:nvPr>
        </p:nvSpPr>
        <p:spPr>
          <a:xfrm>
            <a:off x="610310" y="1599850"/>
            <a:ext cx="11158361" cy="2329206"/>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10310" y="4029067"/>
            <a:ext cx="11158361" cy="2296241"/>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9357863"/>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66889CB-F60A-4C2A-81E8-30C53FF816FA}" type="slidenum">
              <a:rPr lang="en-US" altLang="en-US"/>
              <a:pPr/>
              <a:t>‹#›</a:t>
            </a:fld>
            <a:endParaRPr lang="en-US" altLang="en-US"/>
          </a:p>
        </p:txBody>
      </p:sp>
    </p:spTree>
    <p:extLst>
      <p:ext uri="{BB962C8B-B14F-4D97-AF65-F5344CB8AC3E}">
        <p14:creationId xmlns:p14="http://schemas.microsoft.com/office/powerpoint/2010/main" val="33812822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4C55B35-C61C-44BE-B148-85AD522827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94704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341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276222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325533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dirty="0"/>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9976246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947022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614700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40008734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6480269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0973507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55311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Quiz_1SideCode_referenc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3382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41339899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905677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241079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075145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019308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49534004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892880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505950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4010041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4119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802082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0378788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2787973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982309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073962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7329482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0744981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72591227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3301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 id="2147483743" r:id="rId28"/>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userDrawn="1"/>
        </p:nvSpPr>
        <p:spPr>
          <a:xfrm>
            <a:off x="5164182" y="6656478"/>
            <a:ext cx="1570401"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University of </a:t>
            </a:r>
            <a:r>
              <a:rPr kumimoji="0" lang="en-US" sz="800" b="0" i="0" u="none" strike="noStrike" kern="1200" cap="none" spc="0" normalizeH="0" baseline="0" noProof="0" dirty="0">
                <a:ln>
                  <a:noFill/>
                </a:ln>
                <a:solidFill>
                  <a:srgbClr val="C00000"/>
                </a:solidFill>
                <a:effectLst/>
                <a:uLnTx/>
                <a:uFillTx/>
                <a:latin typeface="Calibri" panose="020F0502020204030204"/>
                <a:ea typeface="+mn-ea"/>
                <a:cs typeface="+mn-cs"/>
              </a:rPr>
              <a:t>Wisconsin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-Madison</a:t>
            </a:r>
          </a:p>
        </p:txBody>
      </p:sp>
    </p:spTree>
    <p:extLst>
      <p:ext uri="{BB962C8B-B14F-4D97-AF65-F5344CB8AC3E}">
        <p14:creationId xmlns:p14="http://schemas.microsoft.com/office/powerpoint/2010/main" val="10077710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dirty="0"/>
          </a:p>
        </p:txBody>
      </p:sp>
      <p:sp>
        <p:nvSpPr>
          <p:cNvPr id="7" name="Rectangle 6"/>
          <p:cNvSpPr/>
          <p:nvPr userDrawn="1"/>
        </p:nvSpPr>
        <p:spPr>
          <a:xfrm>
            <a:off x="5164182" y="6656478"/>
            <a:ext cx="1570401" cy="215444"/>
          </a:xfrm>
          <a:prstGeom prst="rect">
            <a:avLst/>
          </a:prstGeom>
        </p:spPr>
        <p:txBody>
          <a:bodyPr wrap="square">
            <a:spAutoFit/>
          </a:bodyPr>
          <a:lstStyle/>
          <a:p>
            <a:r>
              <a:rPr lang="en-US" sz="800" dirty="0"/>
              <a:t>University of </a:t>
            </a:r>
            <a:r>
              <a:rPr lang="en-US" sz="800" dirty="0">
                <a:solidFill>
                  <a:srgbClr val="C00000"/>
                </a:solidFill>
              </a:rPr>
              <a:t>Wisconsin</a:t>
            </a:r>
            <a:r>
              <a:rPr lang="en-US" sz="800" dirty="0"/>
              <a:t>-Madison</a:t>
            </a:r>
          </a:p>
        </p:txBody>
      </p:sp>
    </p:spTree>
    <p:extLst>
      <p:ext uri="{BB962C8B-B14F-4D97-AF65-F5344CB8AC3E}">
        <p14:creationId xmlns:p14="http://schemas.microsoft.com/office/powerpoint/2010/main" val="9882253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hyperlink" Target="http://www.morganclaypool.com/doi/abs/10.2200/S00346ED1V01Y201104CAC016" TargetMode="Externa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800.png"/><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hyperlink" Target="https://uwmadison.box.com/s/jbty8hs2w8j027uukydkrvg1w40fy7zm" TargetMode="External"/><Relationship Id="rId2" Type="http://schemas.openxmlformats.org/officeDocument/2006/relationships/hyperlink" Target="https://uwmadison.box.com/s/ic2k59gvsuz09nd9upu2bnn0tm0x1odv" TargetMode="External"/><Relationship Id="rId1" Type="http://schemas.openxmlformats.org/officeDocument/2006/relationships/slideLayout" Target="../slideLayouts/slideLayout2.xml"/><Relationship Id="rId4" Type="http://schemas.openxmlformats.org/officeDocument/2006/relationships/hyperlink" Target="https://uwmadison.box.com/s/oboe3t95di8rne0g002ydj8tpd0pwwk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2" Type="http://schemas.openxmlformats.org/officeDocument/2006/relationships/hyperlink" Target="https://godbolt.org/" TargetMode="External"/><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23</a:t>
            </a:r>
          </a:p>
          <a:p>
            <a:r>
              <a:rPr lang="en-US"/>
              <a:t>03/17/2021</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We Are Interested in: Caches in a </a:t>
            </a:r>
            <a:r>
              <a:rPr lang="en-US" dirty="0">
                <a:solidFill>
                  <a:srgbClr val="FFC000"/>
                </a:solidFill>
              </a:rPr>
              <a:t>Multi-Core</a:t>
            </a:r>
            <a:r>
              <a:rPr lang="en-US" dirty="0"/>
              <a:t> Setup</a:t>
            </a:r>
          </a:p>
        </p:txBody>
      </p:sp>
      <p:sp>
        <p:nvSpPr>
          <p:cNvPr id="3" name="Content Placeholder 2"/>
          <p:cNvSpPr>
            <a:spLocks noGrp="1"/>
          </p:cNvSpPr>
          <p:nvPr>
            <p:ph idx="1"/>
          </p:nvPr>
        </p:nvSpPr>
        <p:spPr/>
        <p:txBody>
          <a:bodyPr/>
          <a:lstStyle/>
          <a:p>
            <a:pPr lvl="2"/>
            <a:endParaRPr lang="en-US" sz="1500" dirty="0"/>
          </a:p>
          <a:p>
            <a:r>
              <a:rPr lang="en-US" sz="2000" dirty="0"/>
              <a:t>Thus far, we discussed caches in conjunction with one core</a:t>
            </a:r>
          </a:p>
          <a:p>
            <a:pPr lvl="2"/>
            <a:endParaRPr lang="en-US" sz="1500" dirty="0"/>
          </a:p>
          <a:p>
            <a:r>
              <a:rPr lang="en-US" sz="2000" dirty="0"/>
              <a:t>What if there is another core, and this other core changes the memory in a block that you just cached?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4250266" y="3306234"/>
            <a:ext cx="3352800" cy="2877561"/>
            <a:chOff x="4343400" y="3657601"/>
            <a:chExt cx="3352800" cy="2877561"/>
          </a:xfrm>
        </p:grpSpPr>
        <p:pic>
          <p:nvPicPr>
            <p:cNvPr id="5" name="Picture 4"/>
            <p:cNvPicPr>
              <a:picLocks noChangeAspect="1"/>
            </p:cNvPicPr>
            <p:nvPr/>
          </p:nvPicPr>
          <p:blipFill>
            <a:blip r:embed="rId2"/>
            <a:stretch>
              <a:fillRect/>
            </a:stretch>
          </p:blipFill>
          <p:spPr>
            <a:xfrm>
              <a:off x="4343400" y="3657601"/>
              <a:ext cx="3304318" cy="2877561"/>
            </a:xfrm>
            <a:prstGeom prst="rect">
              <a:avLst/>
            </a:prstGeom>
          </p:spPr>
        </p:pic>
        <p:sp>
          <p:nvSpPr>
            <p:cNvPr id="6" name="Rectangle 5"/>
            <p:cNvSpPr/>
            <p:nvPr/>
          </p:nvSpPr>
          <p:spPr>
            <a:xfrm>
              <a:off x="7287358" y="4495800"/>
              <a:ext cx="408842" cy="2432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674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713AC83-8C87-4520-A898-3D6F3AFFEDCE}"/>
              </a:ext>
            </a:extLst>
          </p:cNvPr>
          <p:cNvSpPr>
            <a:spLocks noGrp="1"/>
          </p:cNvSpPr>
          <p:nvPr>
            <p:ph type="title"/>
          </p:nvPr>
        </p:nvSpPr>
        <p:spPr/>
        <p:txBody>
          <a:bodyPr/>
          <a:lstStyle/>
          <a:p>
            <a:r>
              <a:rPr lang="en-US" dirty="0"/>
              <a:t>The Haswell die, with some annotations</a:t>
            </a:r>
          </a:p>
        </p:txBody>
      </p:sp>
      <p:sp>
        <p:nvSpPr>
          <p:cNvPr id="3" name="Slide Number Placeholder 2">
            <a:extLst>
              <a:ext uri="{FF2B5EF4-FFF2-40B4-BE49-F238E27FC236}">
                <a16:creationId xmlns:a16="http://schemas.microsoft.com/office/drawing/2014/main" id="{654698E7-C6A4-4AC4-804C-B495825833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1" name="Text Placeholder 10">
                <a:extLst>
                  <a:ext uri="{FF2B5EF4-FFF2-40B4-BE49-F238E27FC236}">
                    <a16:creationId xmlns:a16="http://schemas.microsoft.com/office/drawing/2014/main" id="{C89F7738-6A9D-40FB-878A-F29075E00A73}"/>
                  </a:ext>
                </a:extLst>
              </p:cNvPr>
              <p:cNvSpPr>
                <a:spLocks noGrp="1"/>
              </p:cNvSpPr>
              <p:nvPr>
                <p:ph type="body" sz="quarter" idx="13"/>
              </p:nvPr>
            </p:nvSpPr>
            <p:spPr>
              <a:xfrm>
                <a:off x="40810" y="6584995"/>
                <a:ext cx="2567110" cy="205819"/>
              </a:xfrm>
            </p:spPr>
            <p:txBody>
              <a:bodyPr/>
              <a:lstStyle/>
              <a:p>
                <a:r>
                  <a:rPr lang="en-US" dirty="0"/>
                  <a:t>[https://en.wikichip.org/wiki/intel/microarchitectures/haswell_(client)]</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11" name="Text Placeholder 10">
                <a:extLst>
                  <a:ext uri="{FF2B5EF4-FFF2-40B4-BE49-F238E27FC236}">
                    <a16:creationId xmlns:a16="http://schemas.microsoft.com/office/drawing/2014/main" id="{C89F7738-6A9D-40FB-878A-F29075E00A73}"/>
                  </a:ext>
                </a:extLst>
              </p:cNvPr>
              <p:cNvSpPr>
                <a:spLocks noGrp="1" noRot="1" noChangeAspect="1" noMove="1" noResize="1" noEditPoints="1" noAdjustHandles="1" noChangeArrowheads="1" noChangeShapeType="1" noTextEdit="1"/>
              </p:cNvSpPr>
              <p:nvPr>
                <p:ph type="body" sz="quarter" idx="13"/>
              </p:nvPr>
            </p:nvSpPr>
            <p:spPr>
              <a:xfrm>
                <a:off x="40810" y="6584995"/>
                <a:ext cx="2567110" cy="205819"/>
              </a:xfr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57450039-5D7D-453B-AE1B-B5B81ACA13C5}"/>
              </a:ext>
            </a:extLst>
          </p:cNvPr>
          <p:cNvPicPr>
            <a:picLocks noChangeAspect="1"/>
          </p:cNvPicPr>
          <p:nvPr/>
        </p:nvPicPr>
        <p:blipFill>
          <a:blip r:embed="rId3"/>
          <a:stretch>
            <a:fillRect/>
          </a:stretch>
        </p:blipFill>
        <p:spPr>
          <a:xfrm>
            <a:off x="2231164" y="2085706"/>
            <a:ext cx="6762614" cy="2522607"/>
          </a:xfrm>
          <a:prstGeom prst="rect">
            <a:avLst/>
          </a:prstGeom>
        </p:spPr>
      </p:pic>
      <p:sp>
        <p:nvSpPr>
          <p:cNvPr id="13" name="TextBox 12">
            <a:extLst>
              <a:ext uri="{FF2B5EF4-FFF2-40B4-BE49-F238E27FC236}">
                <a16:creationId xmlns:a16="http://schemas.microsoft.com/office/drawing/2014/main" id="{B1B7F6D6-DC45-4FB8-A3CE-5C42A4F35265}"/>
              </a:ext>
            </a:extLst>
          </p:cNvPr>
          <p:cNvSpPr txBox="1"/>
          <p:nvPr/>
        </p:nvSpPr>
        <p:spPr>
          <a:xfrm>
            <a:off x="8085908" y="959581"/>
            <a:ext cx="2965269"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SA: this is where the cache-coherence magic takes place (memory controller, QPI control, snoop agent pipeline)</a:t>
            </a:r>
          </a:p>
        </p:txBody>
      </p:sp>
      <p:sp>
        <p:nvSpPr>
          <p:cNvPr id="14" name="Arrow: Down 13">
            <a:extLst>
              <a:ext uri="{FF2B5EF4-FFF2-40B4-BE49-F238E27FC236}">
                <a16:creationId xmlns:a16="http://schemas.microsoft.com/office/drawing/2014/main" id="{E14C9BB7-CB57-40D1-9E84-396F95FB9182}"/>
              </a:ext>
            </a:extLst>
          </p:cNvPr>
          <p:cNvSpPr/>
          <p:nvPr/>
        </p:nvSpPr>
        <p:spPr>
          <a:xfrm>
            <a:off x="8138160" y="1707971"/>
            <a:ext cx="306977" cy="3069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EA74DB1-B793-4EE3-8F6A-0D547046D532}"/>
              </a:ext>
            </a:extLst>
          </p:cNvPr>
          <p:cNvSpPr txBox="1"/>
          <p:nvPr/>
        </p:nvSpPr>
        <p:spPr>
          <a:xfrm>
            <a:off x="2361996" y="4857990"/>
            <a:ext cx="7702936"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L1I$		32 KB/core 8-way set associative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L1D$		32 KB/core 8-way set associative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L2$		256 KB/core 8-way set associative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L3$		6 MB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 some models, Haswell might even have a L4 cache, 128 MB per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package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59038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Multi-Core Architecture: Two Memory Aspects Coming Into Play</a:t>
            </a:r>
          </a:p>
        </p:txBody>
      </p:sp>
      <p:sp>
        <p:nvSpPr>
          <p:cNvPr id="3" name="Content Placeholder 2"/>
          <p:cNvSpPr>
            <a:spLocks noGrp="1"/>
          </p:cNvSpPr>
          <p:nvPr>
            <p:ph idx="1"/>
          </p:nvPr>
        </p:nvSpPr>
        <p:spPr/>
        <p:txBody>
          <a:bodyPr/>
          <a:lstStyle/>
          <a:p>
            <a:r>
              <a:rPr lang="en-US" sz="1800" dirty="0">
                <a:solidFill>
                  <a:srgbClr val="0070C0"/>
                </a:solidFill>
              </a:rPr>
              <a:t>Memory consistency model</a:t>
            </a:r>
          </a:p>
          <a:p>
            <a:pPr lvl="1"/>
            <a:endParaRPr lang="en-US" sz="1600" dirty="0"/>
          </a:p>
          <a:p>
            <a:pPr lvl="1"/>
            <a:endParaRPr lang="en-US" sz="1600" dirty="0"/>
          </a:p>
          <a:p>
            <a:r>
              <a:rPr lang="en-US" sz="1800" dirty="0">
                <a:solidFill>
                  <a:srgbClr val="0070C0"/>
                </a:solidFill>
              </a:rPr>
              <a:t>Memory coherence</a:t>
            </a:r>
          </a:p>
          <a:p>
            <a:pPr lvl="1"/>
            <a:endParaRPr lang="en-US" sz="1600" dirty="0"/>
          </a:p>
          <a:p>
            <a:pPr lvl="1"/>
            <a:endParaRPr lang="en-US" sz="1600" dirty="0"/>
          </a:p>
          <a:p>
            <a:r>
              <a:rPr lang="en-US" sz="1800" dirty="0"/>
              <a:t>Computer Science at UW-Madison: active in this area</a:t>
            </a:r>
          </a:p>
          <a:p>
            <a:pPr lvl="1"/>
            <a:r>
              <a:rPr lang="en-US" sz="1600" dirty="0"/>
              <a:t>Mark Hill (Emeritus), David Wood (Emeritus), Karu Sankaralingam, Matt Sinclair</a:t>
            </a:r>
          </a:p>
          <a:p>
            <a:pPr lvl="1"/>
            <a:r>
              <a:rPr lang="en-US" sz="1600" dirty="0">
                <a:hlinkClick r:id="rId2"/>
              </a:rPr>
              <a:t>Book</a:t>
            </a:r>
            <a:r>
              <a:rPr lang="en-US" sz="1600" dirty="0"/>
              <a:t> on this very topic</a:t>
            </a:r>
          </a:p>
          <a:p>
            <a:pPr lvl="1"/>
            <a:endParaRPr lang="en-US" sz="1600" dirty="0"/>
          </a:p>
          <a:p>
            <a:pPr lvl="1"/>
            <a:endParaRPr lang="en-US" sz="1600" dirty="0"/>
          </a:p>
          <a:p>
            <a:r>
              <a:rPr lang="en-US" sz="1800" dirty="0"/>
              <a:t>PhDs granted on consistency models and/or coherence mechanisms</a:t>
            </a:r>
          </a:p>
          <a:p>
            <a:pPr lvl="1"/>
            <a:r>
              <a:rPr lang="en-US" sz="1600" dirty="0"/>
              <a:t>Topic is deep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093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concept of “</a:t>
            </a:r>
            <a:r>
              <a:rPr lang="en-US" dirty="0">
                <a:solidFill>
                  <a:srgbClr val="FFC000"/>
                </a:solidFill>
              </a:rPr>
              <a:t>memory consistency</a:t>
            </a:r>
            <a:r>
              <a:rPr lang="en-US" dirty="0"/>
              <a:t>” [OLD SLIDE]</a:t>
            </a:r>
          </a:p>
        </p:txBody>
      </p:sp>
      <p:sp>
        <p:nvSpPr>
          <p:cNvPr id="6" name="Content Placeholder 5"/>
          <p:cNvSpPr>
            <a:spLocks noGrp="1"/>
          </p:cNvSpPr>
          <p:nvPr>
            <p:ph idx="1"/>
          </p:nvPr>
        </p:nvSpPr>
        <p:spPr/>
        <p:txBody>
          <a:bodyPr>
            <a:normAutofit/>
          </a:bodyPr>
          <a:lstStyle/>
          <a:p>
            <a:r>
              <a:rPr lang="en-US" dirty="0"/>
              <a:t>Backdrop</a:t>
            </a:r>
          </a:p>
          <a:p>
            <a:pPr lvl="1"/>
            <a:r>
              <a:rPr lang="en-US" dirty="0"/>
              <a:t>Thread_1 executes </a:t>
            </a:r>
            <a:r>
              <a:rPr lang="en-US" dirty="0" err="1"/>
              <a:t>writeXY</a:t>
            </a:r>
            <a:r>
              <a:rPr lang="en-US" dirty="0"/>
              <a:t>()</a:t>
            </a:r>
          </a:p>
          <a:p>
            <a:pPr lvl="1"/>
            <a:r>
              <a:rPr lang="en-US" dirty="0"/>
              <a:t>Thread_2 executes </a:t>
            </a:r>
            <a:r>
              <a:rPr lang="en-US" dirty="0" err="1"/>
              <a:t>readXY</a:t>
            </a:r>
            <a:r>
              <a:rPr lang="en-US" dirty="0"/>
              <a:t>()</a:t>
            </a:r>
          </a:p>
          <a:p>
            <a:endParaRPr lang="en-US" dirty="0"/>
          </a:p>
          <a:p>
            <a:r>
              <a:rPr lang="en-US" dirty="0"/>
              <a:t>Question: what values can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assume?</a:t>
            </a:r>
          </a:p>
          <a:p>
            <a:endParaRPr lang="en-US" dirty="0"/>
          </a:p>
          <a:p>
            <a:r>
              <a:rPr lang="en-US" dirty="0"/>
              <a:t>For sequential consistency (“strongly-ordered mem. model”), the </a:t>
            </a:r>
            <a:r>
              <a:rPr lang="en-US" u="sng" dirty="0"/>
              <a:t>only</a:t>
            </a:r>
            <a:r>
              <a:rPr lang="en-US" dirty="0"/>
              <a:t> possible scenarios are</a:t>
            </a:r>
          </a:p>
          <a:p>
            <a:pPr lvl="1"/>
            <a:r>
              <a:rPr lang="en-US" dirty="0">
                <a:latin typeface="Consolas" panose="020B0609020204030204" pitchFamily="49" charset="0"/>
              </a:rPr>
              <a:t>A=2</a:t>
            </a:r>
            <a:r>
              <a:rPr lang="en-US" dirty="0"/>
              <a:t> and </a:t>
            </a:r>
            <a:r>
              <a:rPr lang="en-US" dirty="0">
                <a:latin typeface="Consolas" panose="020B0609020204030204" pitchFamily="49" charset="0"/>
              </a:rPr>
              <a:t>B=1</a:t>
            </a:r>
          </a:p>
          <a:p>
            <a:pPr lvl="1"/>
            <a:r>
              <a:rPr lang="en-US" dirty="0">
                <a:latin typeface="Consolas" panose="020B0609020204030204" pitchFamily="49" charset="0"/>
              </a:rPr>
              <a:t>A=20</a:t>
            </a:r>
            <a:r>
              <a:rPr lang="en-US" dirty="0"/>
              <a:t> and </a:t>
            </a:r>
            <a:r>
              <a:rPr lang="en-US" dirty="0">
                <a:latin typeface="Consolas" panose="020B0609020204030204" pitchFamily="49" charset="0"/>
              </a:rPr>
              <a:t>B=10</a:t>
            </a:r>
          </a:p>
          <a:p>
            <a:pPr lvl="1"/>
            <a:r>
              <a:rPr lang="en-US" dirty="0">
                <a:latin typeface="Consolas" panose="020B0609020204030204" pitchFamily="49" charset="0"/>
              </a:rPr>
              <a:t>A=2</a:t>
            </a:r>
            <a:r>
              <a:rPr lang="en-US" dirty="0"/>
              <a:t> and </a:t>
            </a:r>
            <a:r>
              <a:rPr lang="en-US" dirty="0">
                <a:latin typeface="Consolas" panose="020B0609020204030204" pitchFamily="49" charset="0"/>
              </a:rPr>
              <a:t>B=10</a:t>
            </a:r>
          </a:p>
          <a:p>
            <a:r>
              <a:rPr lang="en-US" dirty="0"/>
              <a:t>For weak consistency (“weakly-ordered memory model”), it is possible to have this</a:t>
            </a:r>
          </a:p>
          <a:p>
            <a:pPr lvl="1"/>
            <a:r>
              <a:rPr lang="en-US" dirty="0">
                <a:latin typeface="Consolas" panose="020B0609020204030204" pitchFamily="49" charset="0"/>
              </a:rPr>
              <a:t>A=20</a:t>
            </a:r>
            <a:r>
              <a:rPr lang="en-US" dirty="0"/>
              <a:t> and </a:t>
            </a:r>
            <a:r>
              <a:rPr lang="en-US" dirty="0">
                <a:latin typeface="Consolas" panose="020B0609020204030204" pitchFamily="49" charset="0"/>
              </a:rPr>
              <a:t>B=1</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7874420" y="939286"/>
            <a:ext cx="4127080" cy="2893100"/>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C2CD4"/>
                </a:solidFill>
                <a:effectLst/>
                <a:uLnTx/>
                <a:uFillTx/>
                <a:latin typeface="Consolas" panose="020B0609020204030204" pitchFamily="49" charset="0"/>
                <a:ea typeface="+mn-ea"/>
                <a:cs typeface="+mn-cs"/>
              </a:rPr>
              <a:t>__device__</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volatile</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X = 1, Y =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C2CD4"/>
                </a:solidFill>
                <a:effectLst/>
                <a:uLnTx/>
                <a:uFillTx/>
                <a:latin typeface="Consolas" panose="020B0609020204030204" pitchFamily="49" charset="0"/>
                <a:ea typeface="+mn-ea"/>
                <a:cs typeface="+mn-cs"/>
              </a:rPr>
              <a:t>__device__</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writeXY</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X =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Y =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AC2CD4"/>
                </a:solidFill>
                <a:effectLst/>
                <a:uLnTx/>
                <a:uFillTx/>
                <a:latin typeface="Consolas" panose="020B0609020204030204" pitchFamily="49" charset="0"/>
                <a:ea typeface="+mn-ea"/>
                <a:cs typeface="+mn-cs"/>
              </a:rPr>
              <a:t>__device__</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void</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readXY</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B =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73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vs. Coherence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Consistency establishes a set of rules that governs the collective actions of the threads relative to the </a:t>
            </a:r>
            <a:r>
              <a:rPr lang="en-US" sz="2000" dirty="0">
                <a:solidFill>
                  <a:srgbClr val="0070C0"/>
                </a:solidFill>
              </a:rPr>
              <a:t>entire system memory</a:t>
            </a:r>
            <a:r>
              <a:rPr lang="en-US" sz="2000" dirty="0"/>
              <a:t> </a:t>
            </a:r>
          </a:p>
          <a:p>
            <a:pPr lvl="1"/>
            <a:r>
              <a:rPr lang="en-US" sz="1600" dirty="0"/>
              <a:t>Think of it this way: there are at least two memory entries that come up in the discussion </a:t>
            </a:r>
          </a:p>
          <a:p>
            <a:endParaRPr lang="en-US" sz="2000" dirty="0"/>
          </a:p>
          <a:p>
            <a:r>
              <a:rPr lang="en-US" sz="2000" dirty="0"/>
              <a:t>Coherence regards expected behavior that </a:t>
            </a:r>
            <a:r>
              <a:rPr lang="en-US" sz="2000" dirty="0">
                <a:solidFill>
                  <a:srgbClr val="0070C0"/>
                </a:solidFill>
              </a:rPr>
              <a:t>*one* memory location</a:t>
            </a:r>
            <a:r>
              <a:rPr lang="en-US" sz="2000" dirty="0"/>
              <a:t> must display relative to transactions carried out by multiple threads running on multiple cores</a:t>
            </a:r>
          </a:p>
          <a:p>
            <a:pPr lvl="1"/>
            <a:r>
              <a:rPr lang="en-US" sz="1600" dirty="0"/>
              <a:t>Think of it this way: there is exactly one memory entry that comes up in the discussion</a:t>
            </a:r>
          </a:p>
          <a:p>
            <a:endParaRPr lang="en-US" sz="2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619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vs. Coherence</a:t>
            </a:r>
          </a:p>
        </p:txBody>
      </p:sp>
      <p:sp>
        <p:nvSpPr>
          <p:cNvPr id="3" name="Content Placeholder 2"/>
          <p:cNvSpPr>
            <a:spLocks noGrp="1"/>
          </p:cNvSpPr>
          <p:nvPr>
            <p:ph idx="1"/>
          </p:nvPr>
        </p:nvSpPr>
        <p:spPr/>
        <p:txBody>
          <a:bodyPr/>
          <a:lstStyle/>
          <a:p>
            <a:pPr lvl="1"/>
            <a:endParaRPr lang="en-US" sz="1600" dirty="0"/>
          </a:p>
          <a:p>
            <a:r>
              <a:rPr lang="en-US" sz="1800" dirty="0"/>
              <a:t>Earning the “consistent memory” badge (for instance “sequential consistency”) imposes a set of </a:t>
            </a:r>
            <a:r>
              <a:rPr lang="en-US" sz="1800" dirty="0">
                <a:solidFill>
                  <a:srgbClr val="0070C0"/>
                </a:solidFill>
              </a:rPr>
              <a:t>stronger/stricter requirements</a:t>
            </a:r>
            <a:r>
              <a:rPr lang="en-US" sz="1800" dirty="0"/>
              <a:t> that need to be met compared to what it takes to earn the “coherent memory” badge</a:t>
            </a:r>
          </a:p>
          <a:p>
            <a:pPr lvl="1"/>
            <a:endParaRPr lang="en-US" sz="1600" dirty="0"/>
          </a:p>
          <a:p>
            <a:pPr lvl="1"/>
            <a:endParaRPr lang="en-US" sz="1600" dirty="0"/>
          </a:p>
          <a:p>
            <a:pPr lvl="1"/>
            <a:endParaRPr lang="en-US" sz="1600" dirty="0"/>
          </a:p>
          <a:p>
            <a:r>
              <a:rPr lang="en-US" sz="1800" dirty="0"/>
              <a:t>Coherence: with some hand waving, it captures the expectation that if a thread running on core A changes a value in a memory location, other thread running on core B will read the updated value even though the read might occur </a:t>
            </a:r>
            <a:r>
              <a:rPr lang="en-US" sz="1800" dirty="0">
                <a:solidFill>
                  <a:srgbClr val="0070C0"/>
                </a:solidFill>
              </a:rPr>
              <a:t>relatively soon</a:t>
            </a:r>
            <a:r>
              <a:rPr lang="en-US" sz="1800" dirty="0"/>
              <a:t> after the change of the value takes place per A’s action</a:t>
            </a:r>
          </a:p>
          <a:p>
            <a:pPr lvl="1"/>
            <a:endParaRPr lang="en-US" sz="1400" dirty="0"/>
          </a:p>
          <a:p>
            <a:pPr lvl="1"/>
            <a:endParaRPr lang="en-US" sz="1400" dirty="0"/>
          </a:p>
          <a:p>
            <a:r>
              <a:rPr lang="en-US" sz="1800" dirty="0"/>
              <a:t>“relatively soon”: a bit of a mystery to me</a:t>
            </a:r>
          </a:p>
          <a:p>
            <a:pPr lvl="1"/>
            <a:endParaRPr lang="en-US" sz="1400" dirty="0"/>
          </a:p>
          <a:p>
            <a:pPr lvl="1"/>
            <a:endParaRPr lang="en-US" sz="1400" dirty="0"/>
          </a:p>
          <a:p>
            <a:r>
              <a:rPr lang="en-US" sz="1800" dirty="0"/>
              <a:t>If you really need to have guarantees for memory transactions, you will have to employ barriers (or locks, at a lower level)</a:t>
            </a:r>
          </a:p>
          <a:p>
            <a:pPr lvl="1"/>
            <a:r>
              <a:rPr lang="en-US" sz="1400" dirty="0"/>
              <a:t>We’ll not get into this here, belongs to a different course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30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87D06B-3223-4A64-AEDA-BF116C640B73}"/>
              </a:ext>
            </a:extLst>
          </p:cNvPr>
          <p:cNvSpPr>
            <a:spLocks noGrp="1"/>
          </p:cNvSpPr>
          <p:nvPr>
            <p:ph type="title"/>
          </p:nvPr>
        </p:nvSpPr>
        <p:spPr/>
        <p:txBody>
          <a:bodyPr/>
          <a:lstStyle/>
          <a:p>
            <a:r>
              <a:rPr lang="en-US" dirty="0"/>
              <a:t>Consistency vs. Coherence</a:t>
            </a:r>
          </a:p>
        </p:txBody>
      </p:sp>
      <p:sp>
        <p:nvSpPr>
          <p:cNvPr id="3" name="Content Placeholder 2">
            <a:extLst>
              <a:ext uri="{FF2B5EF4-FFF2-40B4-BE49-F238E27FC236}">
                <a16:creationId xmlns:a16="http://schemas.microsoft.com/office/drawing/2014/main" id="{0AB1F251-B021-4E4F-802D-F3DCA8980595}"/>
              </a:ext>
            </a:extLst>
          </p:cNvPr>
          <p:cNvSpPr>
            <a:spLocks noGrp="1"/>
          </p:cNvSpPr>
          <p:nvPr>
            <p:ph idx="1"/>
          </p:nvPr>
        </p:nvSpPr>
        <p:spPr/>
        <p:txBody>
          <a:bodyPr/>
          <a:lstStyle/>
          <a:p>
            <a:endParaRPr lang="en-US" dirty="0"/>
          </a:p>
          <a:p>
            <a:r>
              <a:rPr lang="en-US" dirty="0"/>
              <a:t>Cache coherence is a mechanism, a hardware protocol  to ensure that memory updates propagate to other  cores. Cores will then be able to agree on the values of  information stored in memory, as if there were no  cache at all</a:t>
            </a:r>
          </a:p>
          <a:p>
            <a:endParaRPr lang="en-US" dirty="0"/>
          </a:p>
          <a:p>
            <a:endParaRPr lang="en-US" dirty="0"/>
          </a:p>
          <a:p>
            <a:r>
              <a:rPr lang="en-US" dirty="0"/>
              <a:t>Memory consistency defines a programming model:  how/when/in which sequence do memory writes become visible to other cores?</a:t>
            </a:r>
          </a:p>
          <a:p>
            <a:pPr lvl="1"/>
            <a:r>
              <a:rPr lang="en-US" dirty="0"/>
              <a:t>Pertains to the ordering of memory updates</a:t>
            </a:r>
          </a:p>
          <a:p>
            <a:pPr lvl="1"/>
            <a:r>
              <a:rPr lang="en-US" dirty="0"/>
              <a:t>A contract between the hardware and the programmer: if we  follow the rules, the results of memory operations are  guaranteed to be predictable</a:t>
            </a:r>
          </a:p>
          <a:p>
            <a:endParaRPr lang="en-US" dirty="0"/>
          </a:p>
        </p:txBody>
      </p:sp>
      <p:sp>
        <p:nvSpPr>
          <p:cNvPr id="4" name="Slide Number Placeholder 3">
            <a:extLst>
              <a:ext uri="{FF2B5EF4-FFF2-40B4-BE49-F238E27FC236}">
                <a16:creationId xmlns:a16="http://schemas.microsoft.com/office/drawing/2014/main" id="{326D3453-2C9C-4F4D-A0EB-A0487E2F77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094D02A4-3030-42A9-AAF8-96042DAE1CF1}"/>
                  </a:ext>
                </a:extLst>
              </p:cNvPr>
              <p:cNvSpPr>
                <a:spLocks noGrp="1"/>
              </p:cNvSpPr>
              <p:nvPr>
                <p:ph type="body" sz="quarter" idx="13"/>
              </p:nvPr>
            </p:nvSpPr>
            <p:spPr/>
            <p:txBody>
              <a:bodyPr/>
              <a:lstStyle/>
              <a:p>
                <a:r>
                  <a:rPr lang="en-US" dirty="0"/>
                  <a:t>[</a:t>
                </a:r>
                <a:r>
                  <a:rPr lang="en-US" spc="-5" dirty="0"/>
                  <a:t>Scott </a:t>
                </a:r>
                <a:r>
                  <a:rPr lang="en-US" spc="15" dirty="0"/>
                  <a:t>B. </a:t>
                </a:r>
                <a:r>
                  <a:rPr lang="en-US" dirty="0"/>
                  <a:t>Baden ]</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a:extLst>
                  <a:ext uri="{FF2B5EF4-FFF2-40B4-BE49-F238E27FC236}">
                    <a16:creationId xmlns:a16="http://schemas.microsoft.com/office/drawing/2014/main" id="{094D02A4-3030-42A9-AAF8-96042DAE1CF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690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770B1C-91D4-4710-8C01-D3BDAF69DE80}"/>
              </a:ext>
            </a:extLst>
          </p:cNvPr>
          <p:cNvSpPr>
            <a:spLocks noGrp="1"/>
          </p:cNvSpPr>
          <p:nvPr>
            <p:ph type="title"/>
          </p:nvPr>
        </p:nvSpPr>
        <p:spPr/>
        <p:txBody>
          <a:bodyPr/>
          <a:lstStyle/>
          <a:p>
            <a:r>
              <a:rPr lang="en-US" dirty="0"/>
              <a:t>Cache Coherence, in ME759 – disclaimer </a:t>
            </a:r>
          </a:p>
        </p:txBody>
      </p:sp>
      <p:sp>
        <p:nvSpPr>
          <p:cNvPr id="7" name="Content Placeholder 6">
            <a:extLst>
              <a:ext uri="{FF2B5EF4-FFF2-40B4-BE49-F238E27FC236}">
                <a16:creationId xmlns:a16="http://schemas.microsoft.com/office/drawing/2014/main" id="{32CA58ED-948B-4DDB-B904-E9542E83791D}"/>
              </a:ext>
            </a:extLst>
          </p:cNvPr>
          <p:cNvSpPr>
            <a:spLocks noGrp="1"/>
          </p:cNvSpPr>
          <p:nvPr>
            <p:ph idx="1"/>
          </p:nvPr>
        </p:nvSpPr>
        <p:spPr/>
        <p:txBody>
          <a:bodyPr/>
          <a:lstStyle/>
          <a:p>
            <a:endParaRPr lang="en-US" dirty="0"/>
          </a:p>
          <a:p>
            <a:r>
              <a:rPr lang="en-US" dirty="0"/>
              <a:t>We discuss cache coherence just to better understand how OpenMP gets impacted</a:t>
            </a:r>
          </a:p>
          <a:p>
            <a:pPr lvl="1"/>
            <a:r>
              <a:rPr lang="en-US" dirty="0"/>
              <a:t>No deep dive, by any stretch of imagination</a:t>
            </a:r>
          </a:p>
          <a:p>
            <a:endParaRPr lang="en-US" dirty="0"/>
          </a:p>
          <a:p>
            <a:endParaRPr lang="en-US" dirty="0"/>
          </a:p>
          <a:p>
            <a:r>
              <a:rPr lang="en-US" dirty="0"/>
              <a:t>Cache Coherence: ongoing research topic, particularly for large core counts</a:t>
            </a:r>
          </a:p>
          <a:p>
            <a:pPr lvl="1"/>
            <a:r>
              <a:rPr lang="en-US" dirty="0"/>
              <a:t>Think about this: a core doing out of order execution or speculative execution</a:t>
            </a:r>
          </a:p>
          <a:p>
            <a:pPr lvl="2"/>
            <a:r>
              <a:rPr lang="en-US" dirty="0"/>
              <a:t>How is the cache going to be handled then?</a:t>
            </a:r>
          </a:p>
          <a:p>
            <a:endParaRPr lang="en-US" dirty="0"/>
          </a:p>
          <a:p>
            <a:r>
              <a:rPr lang="en-US" dirty="0"/>
              <a:t>Courses both in Electrical &amp; Computer Engineering and in Computer Sciences</a:t>
            </a:r>
          </a:p>
        </p:txBody>
      </p:sp>
      <p:sp>
        <p:nvSpPr>
          <p:cNvPr id="4" name="Slide Number Placeholder 3">
            <a:extLst>
              <a:ext uri="{FF2B5EF4-FFF2-40B4-BE49-F238E27FC236}">
                <a16:creationId xmlns:a16="http://schemas.microsoft.com/office/drawing/2014/main" id="{9C70039A-E36A-4656-BC66-18BC166E95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481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GB" altLang="en-US" dirty="0"/>
              <a:t>Caches and Coherency, bottom line, the take-home message…</a:t>
            </a:r>
          </a:p>
        </p:txBody>
      </p:sp>
      <p:sp>
        <p:nvSpPr>
          <p:cNvPr id="196611" name="Rectangle 3"/>
          <p:cNvSpPr>
            <a:spLocks noGrp="1" noChangeArrowheads="1"/>
          </p:cNvSpPr>
          <p:nvPr>
            <p:ph idx="1"/>
          </p:nvPr>
        </p:nvSpPr>
        <p:spPr/>
        <p:txBody>
          <a:bodyPr>
            <a:normAutofit/>
          </a:bodyPr>
          <a:lstStyle/>
          <a:p>
            <a:pPr>
              <a:lnSpc>
                <a:spcPct val="90000"/>
              </a:lnSpc>
            </a:pPr>
            <a:endParaRPr lang="en-GB" altLang="en-US" sz="2000" dirty="0"/>
          </a:p>
          <a:p>
            <a:pPr>
              <a:lnSpc>
                <a:spcPct val="90000"/>
              </a:lnSpc>
            </a:pPr>
            <a:endParaRPr lang="en-GB" altLang="en-US" sz="2000" dirty="0"/>
          </a:p>
          <a:p>
            <a:pPr>
              <a:lnSpc>
                <a:spcPct val="90000"/>
              </a:lnSpc>
            </a:pPr>
            <a:r>
              <a:rPr lang="en-GB" altLang="en-US" sz="2000" dirty="0"/>
              <a:t>Speeding up </a:t>
            </a:r>
            <a:r>
              <a:rPr lang="en-GB" altLang="en-US" sz="2000" dirty="0">
                <a:solidFill>
                  <a:srgbClr val="0070C0"/>
                </a:solidFill>
              </a:rPr>
              <a:t>sequential</a:t>
            </a:r>
            <a:r>
              <a:rPr lang="en-GB" altLang="en-US" sz="2000" dirty="0"/>
              <a:t> computing accomplished through use of large caches</a:t>
            </a:r>
          </a:p>
          <a:p>
            <a:pPr lvl="1">
              <a:lnSpc>
                <a:spcPct val="90000"/>
              </a:lnSpc>
            </a:pPr>
            <a:r>
              <a:rPr lang="en-GB" altLang="en-US" sz="1800" dirty="0"/>
              <a:t>Note that each OpenMP thread actually does engage in sequential computing</a:t>
            </a:r>
          </a:p>
          <a:p>
            <a:pPr lvl="1"/>
            <a:endParaRPr lang="en-GB" altLang="en-US" sz="1600" dirty="0"/>
          </a:p>
          <a:p>
            <a:pPr lvl="1"/>
            <a:endParaRPr lang="en-GB" altLang="en-US" sz="1600" dirty="0"/>
          </a:p>
          <a:p>
            <a:pPr lvl="1"/>
            <a:endParaRPr lang="en-GB" altLang="en-US" sz="1600" dirty="0"/>
          </a:p>
          <a:p>
            <a:pPr>
              <a:lnSpc>
                <a:spcPct val="90000"/>
              </a:lnSpc>
            </a:pPr>
            <a:r>
              <a:rPr lang="en-GB" altLang="en-US" sz="2000" dirty="0"/>
              <a:t>Caching consequence: </a:t>
            </a:r>
            <a:r>
              <a:rPr lang="en-GB" altLang="en-US" sz="2000" dirty="0">
                <a:solidFill>
                  <a:srgbClr val="0070C0"/>
                </a:solidFill>
              </a:rPr>
              <a:t>multiple copies</a:t>
            </a:r>
            <a:r>
              <a:rPr lang="en-GB" altLang="en-US" sz="2000" dirty="0"/>
              <a:t> of a main memory location may exist at different hardware locations</a:t>
            </a:r>
          </a:p>
          <a:p>
            <a:pPr lvl="1">
              <a:lnSpc>
                <a:spcPct val="90000"/>
              </a:lnSpc>
            </a:pPr>
            <a:endParaRPr lang="en-GB" altLang="en-US" sz="1600" dirty="0"/>
          </a:p>
          <a:p>
            <a:pPr lvl="1">
              <a:lnSpc>
                <a:spcPct val="90000"/>
              </a:lnSpc>
            </a:pPr>
            <a:endParaRPr lang="en-GB" altLang="en-US" sz="1600" dirty="0"/>
          </a:p>
          <a:p>
            <a:pPr lvl="1">
              <a:lnSpc>
                <a:spcPct val="90000"/>
              </a:lnSpc>
            </a:pPr>
            <a:endParaRPr lang="en-GB" altLang="en-US" sz="1600" dirty="0"/>
          </a:p>
          <a:p>
            <a:pPr>
              <a:lnSpc>
                <a:spcPct val="90000"/>
              </a:lnSpc>
            </a:pPr>
            <a:r>
              <a:rPr lang="en-GB" altLang="en-US" sz="2000" dirty="0"/>
              <a:t>For program correctness, caches must be kept </a:t>
            </a:r>
            <a:r>
              <a:rPr lang="en-GB" altLang="en-US" sz="2000" dirty="0">
                <a:solidFill>
                  <a:srgbClr val="0070C0"/>
                </a:solidFill>
              </a:rPr>
              <a:t>coherent</a:t>
            </a:r>
            <a:r>
              <a:rPr lang="en-GB" altLang="en-US" sz="2000" dirty="0"/>
              <a:t> </a:t>
            </a:r>
          </a:p>
          <a:p>
            <a:pPr lvl="1">
              <a:lnSpc>
                <a:spcPct val="90000"/>
              </a:lnSpc>
            </a:pPr>
            <a:endParaRPr lang="en-GB" altLang="en-US" sz="16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897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FBCBC-72ED-4655-B78A-FF266398CF5B}"/>
              </a:ext>
            </a:extLst>
          </p:cNvPr>
          <p:cNvSpPr>
            <a:spLocks noGrp="1"/>
          </p:cNvSpPr>
          <p:nvPr>
            <p:ph type="title"/>
          </p:nvPr>
        </p:nvSpPr>
        <p:spPr/>
        <p:txBody>
          <a:bodyPr/>
          <a:lstStyle/>
          <a:p>
            <a:r>
              <a:rPr lang="en-US" dirty="0"/>
              <a:t>Cache Coherence: Why is this relevant for OpenMP?</a:t>
            </a:r>
          </a:p>
        </p:txBody>
      </p:sp>
      <p:sp>
        <p:nvSpPr>
          <p:cNvPr id="4" name="Content Placeholder 3">
            <a:extLst>
              <a:ext uri="{FF2B5EF4-FFF2-40B4-BE49-F238E27FC236}">
                <a16:creationId xmlns:a16="http://schemas.microsoft.com/office/drawing/2014/main" id="{350EA298-068C-4E98-874F-256F1C15EF53}"/>
              </a:ext>
            </a:extLst>
          </p:cNvPr>
          <p:cNvSpPr>
            <a:spLocks noGrp="1"/>
          </p:cNvSpPr>
          <p:nvPr>
            <p:ph idx="1"/>
          </p:nvPr>
        </p:nvSpPr>
        <p:spPr/>
        <p:txBody>
          <a:bodyPr/>
          <a:lstStyle/>
          <a:p>
            <a:endParaRPr lang="en-US" dirty="0"/>
          </a:p>
          <a:p>
            <a:endParaRPr lang="en-US" dirty="0"/>
          </a:p>
          <a:p>
            <a:r>
              <a:rPr lang="en-US" dirty="0"/>
              <a:t>When it comes to the code below, OpenMP is butchering the cache</a:t>
            </a:r>
          </a:p>
          <a:p>
            <a:pPr lvl="1"/>
            <a:r>
              <a:rPr lang="en-US" dirty="0"/>
              <a:t>Below, assume N=1,000,000,  64 threads on two NUMA nodes</a:t>
            </a:r>
          </a:p>
          <a:p>
            <a:endParaRPr lang="en-US" dirty="0"/>
          </a:p>
        </p:txBody>
      </p:sp>
      <p:sp>
        <p:nvSpPr>
          <p:cNvPr id="2" name="Slide Number Placeholder 1">
            <a:extLst>
              <a:ext uri="{FF2B5EF4-FFF2-40B4-BE49-F238E27FC236}">
                <a16:creationId xmlns:a16="http://schemas.microsoft.com/office/drawing/2014/main" id="{2B83454A-D0D1-49DC-AE5F-30BCA278131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C970730-9951-4048-9856-C8C5A9343A8D}"/>
              </a:ext>
            </a:extLst>
          </p:cNvPr>
          <p:cNvSpPr/>
          <p:nvPr/>
        </p:nvSpPr>
        <p:spPr>
          <a:xfrm>
            <a:off x="2430780" y="3351857"/>
            <a:ext cx="6096000" cy="1477328"/>
          </a:xfrm>
          <a:prstGeom prst="rect">
            <a:avLst/>
          </a:prstGeom>
          <a:solidFill>
            <a:schemeClr val="bg1">
              <a:lumMod val="95000"/>
            </a:schemeClr>
          </a:solid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 for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nn-NO"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N;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atomic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246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CD97-8277-4563-975A-36E30C6B56A3}"/>
              </a:ext>
            </a:extLst>
          </p:cNvPr>
          <p:cNvSpPr>
            <a:spLocks noGrp="1"/>
          </p:cNvSpPr>
          <p:nvPr>
            <p:ph type="title"/>
          </p:nvPr>
        </p:nvSpPr>
        <p:spPr/>
        <p:txBody>
          <a:bodyPr/>
          <a:lstStyle/>
          <a:p>
            <a:r>
              <a:rPr lang="en-US" dirty="0"/>
              <a:t>Cartoon of the day</a:t>
            </a:r>
          </a:p>
        </p:txBody>
      </p:sp>
      <p:sp>
        <p:nvSpPr>
          <p:cNvPr id="3" name="Slide Number Placeholder 2">
            <a:extLst>
              <a:ext uri="{FF2B5EF4-FFF2-40B4-BE49-F238E27FC236}">
                <a16:creationId xmlns:a16="http://schemas.microsoft.com/office/drawing/2014/main" id="{BDE7497D-EE03-4785-AEDC-E197C97DA140}"/>
              </a:ext>
            </a:extLst>
          </p:cNvPr>
          <p:cNvSpPr>
            <a:spLocks noGrp="1"/>
          </p:cNvSpPr>
          <p:nvPr>
            <p:ph type="sldNum" sz="quarter" idx="12"/>
          </p:nvPr>
        </p:nvSpPr>
        <p:spPr/>
        <p:txBody>
          <a:bodyPr/>
          <a:lstStyle/>
          <a:p>
            <a:fld id="{67D2203D-769A-4D5A-AE4C-EA73FDE6A130}" type="slidenum">
              <a:rPr lang="en-US" smtClean="0"/>
              <a:t>2</a:t>
            </a:fld>
            <a:endParaRPr lang="en-US"/>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00299E70-942D-462C-B265-74E63D763C4D}"/>
                  </a:ext>
                </a:extLst>
              </p:cNvPr>
              <p:cNvSpPr>
                <a:spLocks noGrp="1"/>
              </p:cNvSpPr>
              <p:nvPr>
                <p:ph type="body" sz="quarter" idx="13"/>
              </p:nvPr>
            </p:nvSpPr>
            <p:spPr/>
            <p:txBody>
              <a:bodyPr/>
              <a:lstStyle/>
              <a:p>
                <a:r>
                  <a:rPr lang="en-US" dirty="0"/>
                  <a:t>[B. </a:t>
                </a:r>
                <a:r>
                  <a:rPr lang="en-US" dirty="0" err="1"/>
                  <a:t>Mankoff</a:t>
                </a:r>
                <a:r>
                  <a:rPr lang="en-US" dirty="0"/>
                  <a:t>]</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a:extLst>
                  <a:ext uri="{FF2B5EF4-FFF2-40B4-BE49-F238E27FC236}">
                    <a16:creationId xmlns:a16="http://schemas.microsoft.com/office/drawing/2014/main" id="{00299E70-942D-462C-B265-74E63D763C4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pic>
        <p:nvPicPr>
          <p:cNvPr id="7" name="Picture 6" descr="Diagram&#10;&#10;Description automatically generated">
            <a:extLst>
              <a:ext uri="{FF2B5EF4-FFF2-40B4-BE49-F238E27FC236}">
                <a16:creationId xmlns:a16="http://schemas.microsoft.com/office/drawing/2014/main" id="{1D332F19-A449-4E5D-B34F-A716D3267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1599" y="1106812"/>
            <a:ext cx="6506385" cy="5131911"/>
          </a:xfrm>
          <a:prstGeom prst="rect">
            <a:avLst/>
          </a:prstGeom>
        </p:spPr>
      </p:pic>
    </p:spTree>
    <p:extLst>
      <p:ext uri="{BB962C8B-B14F-4D97-AF65-F5344CB8AC3E}">
        <p14:creationId xmlns:p14="http://schemas.microsoft.com/office/powerpoint/2010/main" val="495713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GB" altLang="en-US" dirty="0"/>
              <a:t>Caches Coherence Mechanisms</a:t>
            </a:r>
          </a:p>
        </p:txBody>
      </p:sp>
      <p:sp>
        <p:nvSpPr>
          <p:cNvPr id="196611" name="Rectangle 3"/>
          <p:cNvSpPr>
            <a:spLocks noGrp="1" noChangeArrowheads="1"/>
          </p:cNvSpPr>
          <p:nvPr>
            <p:ph type="body" idx="1"/>
          </p:nvPr>
        </p:nvSpPr>
        <p:spPr/>
        <p:txBody>
          <a:bodyPr/>
          <a:lstStyle/>
          <a:p>
            <a:pPr>
              <a:lnSpc>
                <a:spcPct val="90000"/>
              </a:lnSpc>
            </a:pPr>
            <a:endParaRPr lang="en-GB" altLang="en-US" sz="1800" dirty="0"/>
          </a:p>
          <a:p>
            <a:r>
              <a:rPr lang="en-GB" altLang="en-US" sz="1800" dirty="0"/>
              <a:t>Cache coherence (CC) doesn’t come for free</a:t>
            </a:r>
          </a:p>
          <a:p>
            <a:endParaRPr lang="en-GB" altLang="en-US" sz="1800" dirty="0"/>
          </a:p>
          <a:p>
            <a:endParaRPr lang="en-GB" altLang="en-US" sz="1800" dirty="0"/>
          </a:p>
          <a:p>
            <a:pPr>
              <a:lnSpc>
                <a:spcPct val="90000"/>
              </a:lnSpc>
            </a:pPr>
            <a:r>
              <a:rPr lang="en-GB" altLang="en-US" sz="1800" dirty="0"/>
              <a:t>Significant </a:t>
            </a:r>
            <a:r>
              <a:rPr lang="en-GB" altLang="en-US" sz="1800" dirty="0">
                <a:solidFill>
                  <a:srgbClr val="0070C0"/>
                </a:solidFill>
              </a:rPr>
              <a:t>overhead</a:t>
            </a:r>
            <a:r>
              <a:rPr lang="en-GB" altLang="en-US" sz="1800" dirty="0"/>
              <a:t> associated with implementing CC </a:t>
            </a:r>
          </a:p>
          <a:p>
            <a:pPr lvl="1"/>
            <a:r>
              <a:rPr lang="en-GB" altLang="en-US" sz="1400" dirty="0"/>
              <a:t>One of the main reasons why OpenMP doesn’t scale</a:t>
            </a:r>
          </a:p>
          <a:p>
            <a:pPr>
              <a:lnSpc>
                <a:spcPct val="90000"/>
              </a:lnSpc>
            </a:pPr>
            <a:endParaRPr lang="en-GB" altLang="en-US" sz="1800" dirty="0"/>
          </a:p>
          <a:p>
            <a:pPr>
              <a:lnSpc>
                <a:spcPct val="90000"/>
              </a:lnSpc>
            </a:pPr>
            <a:endParaRPr lang="en-GB" altLang="en-US" sz="1800" dirty="0"/>
          </a:p>
          <a:p>
            <a:pPr>
              <a:lnSpc>
                <a:spcPct val="90000"/>
              </a:lnSpc>
            </a:pPr>
            <a:r>
              <a:rPr lang="en-GB" altLang="en-US" sz="1800" dirty="0"/>
              <a:t>Two established approaches for enforcing cache coherence</a:t>
            </a:r>
          </a:p>
          <a:p>
            <a:pPr lvl="2"/>
            <a:endParaRPr lang="en-GB" altLang="en-US" sz="1200" dirty="0"/>
          </a:p>
          <a:p>
            <a:pPr lvl="1"/>
            <a:r>
              <a:rPr lang="en-GB" altLang="en-US" sz="1400" dirty="0">
                <a:solidFill>
                  <a:srgbClr val="00B050"/>
                </a:solidFill>
              </a:rPr>
              <a:t>Directory-based</a:t>
            </a:r>
          </a:p>
          <a:p>
            <a:pPr lvl="1">
              <a:lnSpc>
                <a:spcPct val="90000"/>
              </a:lnSpc>
            </a:pPr>
            <a:endParaRPr lang="en-GB" altLang="en-US" sz="1400" dirty="0"/>
          </a:p>
          <a:p>
            <a:pPr lvl="1">
              <a:lnSpc>
                <a:spcPct val="90000"/>
              </a:lnSpc>
            </a:pPr>
            <a:r>
              <a:rPr lang="en-GB" altLang="en-US" sz="1400" dirty="0">
                <a:solidFill>
                  <a:srgbClr val="0070C0"/>
                </a:solidFill>
              </a:rPr>
              <a:t>Snooping-based</a:t>
            </a:r>
          </a:p>
          <a:p>
            <a:pPr lvl="1">
              <a:lnSpc>
                <a:spcPct val="90000"/>
              </a:lnSpc>
            </a:pPr>
            <a:endParaRPr lang="en-GB" altLang="en-US" sz="14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 name="Group 4"/>
          <p:cNvGrpSpPr/>
          <p:nvPr/>
        </p:nvGrpSpPr>
        <p:grpSpPr>
          <a:xfrm>
            <a:off x="7269995" y="1812838"/>
            <a:ext cx="4415270" cy="3704620"/>
            <a:chOff x="4343400" y="3657601"/>
            <a:chExt cx="3352800" cy="2877561"/>
          </a:xfrm>
        </p:grpSpPr>
        <p:pic>
          <p:nvPicPr>
            <p:cNvPr id="6" name="Picture 5"/>
            <p:cNvPicPr>
              <a:picLocks noChangeAspect="1"/>
            </p:cNvPicPr>
            <p:nvPr/>
          </p:nvPicPr>
          <p:blipFill>
            <a:blip r:embed="rId3"/>
            <a:stretch>
              <a:fillRect/>
            </a:stretch>
          </p:blipFill>
          <p:spPr>
            <a:xfrm>
              <a:off x="4343400" y="3657601"/>
              <a:ext cx="3304318" cy="2877561"/>
            </a:xfrm>
            <a:prstGeom prst="rect">
              <a:avLst/>
            </a:prstGeom>
          </p:spPr>
        </p:pic>
        <p:sp>
          <p:nvSpPr>
            <p:cNvPr id="7" name="Rectangle 6"/>
            <p:cNvSpPr/>
            <p:nvPr/>
          </p:nvSpPr>
          <p:spPr>
            <a:xfrm>
              <a:off x="7287358" y="4495800"/>
              <a:ext cx="408842" cy="2432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3943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Coherence Mechanisms: </a:t>
            </a:r>
            <a:r>
              <a:rPr lang="en-US" dirty="0">
                <a:solidFill>
                  <a:srgbClr val="FFC000"/>
                </a:solidFill>
              </a:rPr>
              <a:t>Directory-Based</a:t>
            </a:r>
            <a:r>
              <a:rPr lang="en-US" dirty="0">
                <a:solidFill>
                  <a:srgbClr val="0070C0"/>
                </a:solidFill>
              </a:rPr>
              <a:t> </a:t>
            </a:r>
            <a:r>
              <a:rPr lang="en-US" sz="2000" dirty="0"/>
              <a:t>[1/2]</a:t>
            </a:r>
            <a:endParaRPr lang="en-US" dirty="0"/>
          </a:p>
        </p:txBody>
      </p:sp>
      <p:sp>
        <p:nvSpPr>
          <p:cNvPr id="3" name="Content Placeholder 2"/>
          <p:cNvSpPr>
            <a:spLocks noGrp="1"/>
          </p:cNvSpPr>
          <p:nvPr>
            <p:ph idx="1"/>
          </p:nvPr>
        </p:nvSpPr>
        <p:spPr/>
        <p:txBody>
          <a:bodyPr>
            <a:normAutofit fontScale="92500" lnSpcReduction="10000"/>
          </a:bodyPr>
          <a:lstStyle/>
          <a:p>
            <a:endParaRPr lang="en-US" sz="2000" dirty="0" err="1"/>
          </a:p>
          <a:p>
            <a:endParaRPr lang="en-US" sz="2000" dirty="0"/>
          </a:p>
          <a:p>
            <a:r>
              <a:rPr lang="en-US" sz="2000" dirty="0"/>
              <a:t>Encountered in systems with large core counts</a:t>
            </a:r>
          </a:p>
          <a:p>
            <a:pPr lvl="1"/>
            <a:r>
              <a:rPr lang="en-US" sz="1800" dirty="0"/>
              <a:t>Example: Intel Xeon Phi 7290, had 72 core count (chip now discontinued)</a:t>
            </a:r>
          </a:p>
          <a:p>
            <a:pPr lvl="1"/>
            <a:endParaRPr lang="en-US" sz="1600" dirty="0"/>
          </a:p>
          <a:p>
            <a:pPr lvl="1"/>
            <a:endParaRPr lang="en-US" sz="1600" dirty="0"/>
          </a:p>
          <a:p>
            <a:r>
              <a:rPr lang="en-US" sz="2000" dirty="0"/>
              <a:t>Directory acts as a filter through which any change to cache must pass. </a:t>
            </a:r>
          </a:p>
          <a:p>
            <a:pPr lvl="1"/>
            <a:r>
              <a:rPr lang="en-US" sz="1600" dirty="0"/>
              <a:t>When an entry is changed, the directory either updates or invalidates the other caches with that entry.</a:t>
            </a:r>
          </a:p>
          <a:p>
            <a:pPr lvl="1"/>
            <a:r>
              <a:rPr lang="en-US" sz="1600" dirty="0"/>
              <a:t>Facilitated by a mechanism similar to the Page Table introduced when discussing the concept of Virtual Memory</a:t>
            </a:r>
          </a:p>
          <a:p>
            <a:pPr lvl="2"/>
            <a:r>
              <a:rPr lang="en-US" sz="1400" dirty="0"/>
              <a:t>Keep in mind that this directory is not overwhelmingly large (caches are not that large)</a:t>
            </a:r>
          </a:p>
          <a:p>
            <a:pPr lvl="2"/>
            <a:endParaRPr lang="en-US" sz="1300" dirty="0"/>
          </a:p>
          <a:p>
            <a:pPr lvl="1"/>
            <a:endParaRPr lang="en-US" sz="1600" dirty="0"/>
          </a:p>
          <a:p>
            <a:pPr lvl="1"/>
            <a:endParaRPr lang="en-US" sz="1600" dirty="0"/>
          </a:p>
          <a:p>
            <a:r>
              <a:rPr lang="en-US" sz="2000" dirty="0"/>
              <a:t>Pros: </a:t>
            </a:r>
          </a:p>
          <a:p>
            <a:pPr lvl="1"/>
            <a:r>
              <a:rPr lang="en-US" sz="1600" dirty="0"/>
              <a:t>Scales better than the snooping-based alternative</a:t>
            </a:r>
          </a:p>
          <a:p>
            <a:pPr lvl="1"/>
            <a:r>
              <a:rPr lang="en-US" sz="1600" dirty="0"/>
              <a:t>Relatively low time overhead (“relatively”, that is, when compared to the alternatives; still costly)</a:t>
            </a:r>
          </a:p>
          <a:p>
            <a:r>
              <a:rPr lang="en-US" sz="2000" dirty="0"/>
              <a:t>Cons: complex</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247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Coherence Mechanisms: </a:t>
            </a:r>
            <a:r>
              <a:rPr lang="en-US" dirty="0">
                <a:solidFill>
                  <a:srgbClr val="FFC000"/>
                </a:solidFill>
              </a:rPr>
              <a:t>Directory-Based</a:t>
            </a:r>
            <a:r>
              <a:rPr lang="en-US" dirty="0">
                <a:solidFill>
                  <a:srgbClr val="0070C0"/>
                </a:solidFill>
              </a:rPr>
              <a:t> </a:t>
            </a:r>
            <a:r>
              <a:rPr lang="en-US" sz="2000" dirty="0"/>
              <a:t>[2/2]</a:t>
            </a:r>
            <a:endParaRPr lang="en-US" dirty="0"/>
          </a:p>
        </p:txBody>
      </p:sp>
      <p:sp>
        <p:nvSpPr>
          <p:cNvPr id="3" name="Content Placeholder 2"/>
          <p:cNvSpPr>
            <a:spLocks noGrp="1"/>
          </p:cNvSpPr>
          <p:nvPr>
            <p:ph idx="1"/>
          </p:nvPr>
        </p:nvSpPr>
        <p:spPr/>
        <p:txBody>
          <a:bodyPr/>
          <a:lstStyle/>
          <a:p>
            <a:r>
              <a:rPr lang="en-US" sz="2000" dirty="0"/>
              <a:t>Directory typically split into pieces; each piece stored by one core</a:t>
            </a:r>
          </a:p>
          <a:p>
            <a:pPr lvl="1"/>
            <a:endParaRPr lang="en-US" sz="1600" dirty="0"/>
          </a:p>
          <a:p>
            <a:pPr lvl="1"/>
            <a:endParaRPr lang="en-US" sz="1600" dirty="0"/>
          </a:p>
          <a:p>
            <a:r>
              <a:rPr lang="en-US" sz="2000" dirty="0"/>
              <a:t>Each mem. transaction needs to consider the possibility of invalidating a cache line in some other core’s cache</a:t>
            </a:r>
          </a:p>
          <a:p>
            <a:pPr lvl="1"/>
            <a:endParaRPr lang="en-US" sz="1600" dirty="0"/>
          </a:p>
          <a:p>
            <a:pPr lvl="1"/>
            <a:endParaRPr lang="en-US" sz="1600" dirty="0"/>
          </a:p>
          <a:p>
            <a:r>
              <a:rPr lang="en-US" sz="2000" dirty="0"/>
              <a:t>CC becomes particularly taxing if you have NUMA architectures</a:t>
            </a:r>
          </a:p>
          <a:p>
            <a:endParaRPr lang="en-US" sz="2000" dirty="0"/>
          </a:p>
          <a:p>
            <a:endParaRPr lang="en-US" sz="2000" dirty="0"/>
          </a:p>
          <a:p>
            <a:endParaRPr lang="en-US" sz="2000" dirty="0"/>
          </a:p>
          <a:p>
            <a:endParaRPr lang="en-US" sz="2000" dirty="0"/>
          </a:p>
          <a:p>
            <a:r>
              <a:rPr lang="en-US" sz="2000" dirty="0"/>
              <a:t>NOTE: Ultimately, it’s not OpenMP’s fault </a:t>
            </a:r>
          </a:p>
          <a:p>
            <a:pPr lvl="1"/>
            <a:r>
              <a:rPr lang="en-US" sz="1600" dirty="0"/>
              <a:t>Taxing overhead for CC: interplay between the underlying hardware and the shared memory model embraced on the multi-core CPU</a:t>
            </a:r>
          </a:p>
          <a:p>
            <a:endParaRPr lang="en-US" sz="2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4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Second Cache Coherence Mechanism: </a:t>
            </a:r>
            <a:r>
              <a:rPr lang="en-US" dirty="0">
                <a:solidFill>
                  <a:srgbClr val="FFC000"/>
                </a:solidFill>
              </a:rPr>
              <a:t>Snooping/Sniffing-Based</a:t>
            </a:r>
          </a:p>
        </p:txBody>
      </p:sp>
      <p:sp>
        <p:nvSpPr>
          <p:cNvPr id="3" name="Content Placeholder 2"/>
          <p:cNvSpPr>
            <a:spLocks noGrp="1"/>
          </p:cNvSpPr>
          <p:nvPr>
            <p:ph sz="half" idx="1"/>
          </p:nvPr>
        </p:nvSpPr>
        <p:spPr/>
        <p:txBody>
          <a:bodyPr/>
          <a:lstStyle/>
          <a:p>
            <a:endParaRPr lang="en-US" sz="2000" dirty="0"/>
          </a:p>
          <a:p>
            <a:r>
              <a:rPr lang="en-US" sz="2000" dirty="0"/>
              <a:t>Encountered in systems with small core counts</a:t>
            </a:r>
          </a:p>
          <a:p>
            <a:endParaRPr lang="en-US" sz="2000" dirty="0"/>
          </a:p>
          <a:p>
            <a:endParaRPr lang="en-US" sz="2000" dirty="0"/>
          </a:p>
          <a:p>
            <a:r>
              <a:rPr lang="en-US" sz="2000" dirty="0"/>
              <a:t>Builds on the assumption of a front-side bus; i.e., all memory transactions initiated by any core are processed through one connection/junction to the system memory</a:t>
            </a:r>
          </a:p>
          <a:p>
            <a:endParaRPr lang="en-US" sz="2000" dirty="0"/>
          </a:p>
          <a:p>
            <a:endParaRPr lang="en-US" sz="2000" dirty="0"/>
          </a:p>
          <a:p>
            <a:r>
              <a:rPr lang="en-US" sz="2000" dirty="0"/>
              <a:t>Pros: simple</a:t>
            </a:r>
          </a:p>
          <a:p>
            <a:r>
              <a:rPr lang="en-US" sz="2000" dirty="0"/>
              <a:t>Cons: doesn’t scale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 name="Group 4"/>
          <p:cNvGrpSpPr/>
          <p:nvPr/>
        </p:nvGrpSpPr>
        <p:grpSpPr>
          <a:xfrm>
            <a:off x="8173960" y="1644348"/>
            <a:ext cx="3352800" cy="2877561"/>
            <a:chOff x="4343400" y="3657601"/>
            <a:chExt cx="3352800" cy="2877561"/>
          </a:xfrm>
        </p:grpSpPr>
        <p:pic>
          <p:nvPicPr>
            <p:cNvPr id="6" name="Picture 5"/>
            <p:cNvPicPr>
              <a:picLocks noChangeAspect="1"/>
            </p:cNvPicPr>
            <p:nvPr/>
          </p:nvPicPr>
          <p:blipFill>
            <a:blip r:embed="rId2"/>
            <a:stretch>
              <a:fillRect/>
            </a:stretch>
          </p:blipFill>
          <p:spPr>
            <a:xfrm>
              <a:off x="4343400" y="3657601"/>
              <a:ext cx="3304318" cy="2877561"/>
            </a:xfrm>
            <a:prstGeom prst="rect">
              <a:avLst/>
            </a:prstGeom>
          </p:spPr>
        </p:pic>
        <p:sp>
          <p:nvSpPr>
            <p:cNvPr id="7" name="Rectangle 6"/>
            <p:cNvSpPr/>
            <p:nvPr/>
          </p:nvSpPr>
          <p:spPr>
            <a:xfrm>
              <a:off x="7287358" y="4495800"/>
              <a:ext cx="408842" cy="2432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9" name="Straight Arrow Connector 8"/>
          <p:cNvCxnSpPr/>
          <p:nvPr/>
        </p:nvCxnSpPr>
        <p:spPr>
          <a:xfrm flipV="1">
            <a:off x="7774845" y="3970869"/>
            <a:ext cx="1847522" cy="25658"/>
          </a:xfrm>
          <a:prstGeom prst="straightConnector1">
            <a:avLst/>
          </a:prstGeom>
          <a:ln w="15875">
            <a:prstDash val="sysDash"/>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71236" y="3405700"/>
            <a:ext cx="865942" cy="73866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Snooping</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happens</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here</a:t>
            </a:r>
          </a:p>
        </p:txBody>
      </p:sp>
    </p:spTree>
    <p:extLst>
      <p:ext uri="{BB962C8B-B14F-4D97-AF65-F5344CB8AC3E}">
        <p14:creationId xmlns:p14="http://schemas.microsoft.com/office/powerpoint/2010/main" val="2074249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MESI Protocol: Example of </a:t>
            </a:r>
            <a:r>
              <a:rPr lang="en-US" b="1" dirty="0">
                <a:solidFill>
                  <a:srgbClr val="FFC000"/>
                </a:solidFill>
              </a:rPr>
              <a:t>Snooping</a:t>
            </a:r>
            <a:r>
              <a:rPr lang="en-US" dirty="0"/>
              <a:t>-Based Cache Coherence Protocol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266" name="Picture 2" descr="http://i2.mirror.co.uk/incoming/article4677722.ece/ALTERNATES/s1227b/Lionel-Messi-breaks-the-Spanish-league-scoring-record.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80511" y="1719263"/>
            <a:ext cx="6230978" cy="441166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id="{AAFA6F6F-8D74-411D-89F8-E8F7B59FD102}"/>
              </a:ext>
            </a:extLst>
          </p:cNvPr>
          <p:cNvSpPr txBox="1"/>
          <p:nvPr/>
        </p:nvSpPr>
        <p:spPr>
          <a:xfrm>
            <a:off x="1436913" y="1086662"/>
            <a:ext cx="890886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MESI (Illinois) Protocol: one of the most common CC protocols that support write-back caches</a:t>
            </a:r>
          </a:p>
        </p:txBody>
      </p:sp>
    </p:spTree>
    <p:extLst>
      <p:ext uri="{BB962C8B-B14F-4D97-AF65-F5344CB8AC3E}">
        <p14:creationId xmlns:p14="http://schemas.microsoft.com/office/powerpoint/2010/main" val="24818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597625" y="1229766"/>
            <a:ext cx="899336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Cache lines have </a:t>
            </a:r>
            <a:r>
              <a:rPr kumimoji="0" lang="en-US" altLang="en-US" sz="2000" b="0" i="0" u="none" strike="noStrike" kern="1200" cap="none" spc="0" normalizeH="0" baseline="0" noProof="0" dirty="0">
                <a:ln>
                  <a:noFill/>
                </a:ln>
                <a:solidFill>
                  <a:srgbClr val="0070C0"/>
                </a:solidFill>
                <a:effectLst/>
                <a:uLnTx/>
                <a:uFillTx/>
                <a:latin typeface="Calibri" panose="020F0502020204030204"/>
                <a:ea typeface="+mn-ea"/>
                <a:cs typeface="+mn-cs"/>
              </a:rPr>
              <a:t>state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bits used to characterize state of </a:t>
            </a:r>
            <a:r>
              <a:rPr kumimoji="0" lang="en-US" altLang="en-US" sz="2000" b="0" i="0" u="sng" strike="noStrike" kern="1200" cap="none" spc="0" normalizeH="0" baseline="0" noProof="0" dirty="0">
                <a:ln>
                  <a:noFill/>
                </a:ln>
                <a:solidFill>
                  <a:prstClr val="black"/>
                </a:solidFill>
                <a:effectLst/>
                <a:uLnTx/>
                <a:uFillTx/>
                <a:latin typeface="Calibri" panose="020F0502020204030204"/>
                <a:ea typeface="+mn-ea"/>
                <a:cs typeface="+mn-cs"/>
              </a:rPr>
              <a:t>one</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cache line</a:t>
            </a:r>
          </a:p>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2000" b="1" i="0" u="none" strike="noStrike" kern="1200" cap="none" spc="0" normalizeH="0" baseline="0" noProof="0" dirty="0">
                <a:ln>
                  <a:noFill/>
                </a:ln>
                <a:solidFill>
                  <a:srgbClr val="0070C0"/>
                </a:solidFill>
                <a:effectLst/>
                <a:uLnTx/>
                <a:uFillTx/>
                <a:latin typeface="Calibri" panose="020F0502020204030204"/>
                <a:ea typeface="+mn-ea"/>
                <a:cs typeface="+mn-cs"/>
              </a:rPr>
              <a:t>MESI</a:t>
            </a:r>
            <a:r>
              <a:rPr kumimoji="0" lang="en-US" altLang="en-US" sz="2000" b="0" i="0" u="none" strike="noStrike" kern="1200" cap="none" spc="0" normalizeH="0" baseline="0" noProof="0" dirty="0">
                <a:ln>
                  <a:noFill/>
                </a:ln>
                <a:solidFill>
                  <a:srgbClr val="0033CC"/>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Protocol has four states:</a:t>
            </a:r>
            <a:r>
              <a:rPr kumimoji="0" lang="en-US" altLang="en-US" sz="2000" b="0" i="0" u="none" strike="noStrike" kern="1200" cap="none" spc="0" normalizeH="0" baseline="0" noProof="0" dirty="0">
                <a:ln>
                  <a:noFill/>
                </a:ln>
                <a:solidFill>
                  <a:srgbClr val="0033CC"/>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srgbClr val="0070C0"/>
                </a:solidFill>
                <a:effectLst/>
                <a:uLnTx/>
                <a:uFillTx/>
                <a:latin typeface="Calibri" panose="020F0502020204030204"/>
                <a:ea typeface="+mn-ea"/>
                <a:cs typeface="+mn-cs"/>
              </a:rPr>
              <a:t>M</a:t>
            </a:r>
            <a:r>
              <a:rPr kumimoji="0" lang="en-US" altLang="en-US" sz="2000" b="0" i="0" u="none" strike="noStrike" kern="1200" cap="none" spc="0" normalizeH="0" baseline="0" noProof="0" dirty="0">
                <a:ln>
                  <a:noFill/>
                </a:ln>
                <a:solidFill>
                  <a:srgbClr val="0033CC"/>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mn-ea"/>
                <a:cs typeface="+mn-cs"/>
              </a:rPr>
              <a:t>Modified</a:t>
            </a:r>
            <a:r>
              <a:rPr kumimoji="0" lang="en-US" altLang="en-US" sz="2000" b="0" i="0" u="none" strike="noStrike" kern="1200" cap="none" spc="0" normalizeH="0" baseline="0" noProof="0" dirty="0">
                <a:ln>
                  <a:noFill/>
                </a:ln>
                <a:solidFill>
                  <a:srgbClr val="0033CC"/>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srgbClr val="0070C0"/>
                </a:solidFill>
                <a:effectLst/>
                <a:uLnTx/>
                <a:uFillTx/>
                <a:latin typeface="Calibri" panose="020F0502020204030204"/>
                <a:ea typeface="+mn-ea"/>
                <a:cs typeface="+mn-cs"/>
              </a:rPr>
              <a:t>E</a:t>
            </a:r>
            <a:r>
              <a:rPr kumimoji="0" lang="en-US" altLang="en-US" sz="2000" b="0" i="0" u="none" strike="noStrike" kern="1200" cap="none" spc="0" normalizeH="0" baseline="0" noProof="0" dirty="0">
                <a:ln>
                  <a:noFill/>
                </a:ln>
                <a:solidFill>
                  <a:srgbClr val="0033CC"/>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mn-ea"/>
                <a:cs typeface="+mn-cs"/>
              </a:rPr>
              <a:t>Exclusive</a:t>
            </a:r>
            <a:r>
              <a:rPr kumimoji="0" lang="en-US" altLang="en-US" sz="2000" b="0" i="0" u="none" strike="noStrike" kern="1200" cap="none" spc="0" normalizeH="0" baseline="0" noProof="0" dirty="0">
                <a:ln>
                  <a:noFill/>
                </a:ln>
                <a:solidFill>
                  <a:srgbClr val="0033CC"/>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srgbClr val="0070C0"/>
                </a:solidFill>
                <a:effectLst/>
                <a:uLnTx/>
                <a:uFillTx/>
                <a:latin typeface="Calibri" panose="020F0502020204030204"/>
                <a:ea typeface="+mn-ea"/>
                <a:cs typeface="+mn-cs"/>
              </a:rPr>
              <a:t>S</a:t>
            </a:r>
            <a:r>
              <a:rPr kumimoji="0" lang="en-US" altLang="en-US" sz="2000" b="0" i="0" u="none" strike="noStrike" kern="1200" cap="none" spc="0" normalizeH="0" baseline="0" noProof="0" dirty="0">
                <a:ln>
                  <a:noFill/>
                </a:ln>
                <a:solidFill>
                  <a:srgbClr val="0033CC"/>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mn-ea"/>
                <a:cs typeface="+mn-cs"/>
              </a:rPr>
              <a:t>Shared</a:t>
            </a:r>
            <a:r>
              <a:rPr kumimoji="0" lang="en-US" altLang="en-US" sz="2000" b="0" i="0" u="none" strike="noStrike" kern="1200" cap="none" spc="0" normalizeH="0" baseline="0" noProof="0" dirty="0">
                <a:ln>
                  <a:noFill/>
                </a:ln>
                <a:solidFill>
                  <a:srgbClr val="0033CC"/>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srgbClr val="0070C0"/>
                </a:solidFill>
                <a:effectLst/>
                <a:uLnTx/>
                <a:uFillTx/>
                <a:latin typeface="Calibri" panose="020F0502020204030204"/>
                <a:ea typeface="+mn-ea"/>
                <a:cs typeface="+mn-cs"/>
              </a:rPr>
              <a:t>I</a:t>
            </a:r>
            <a:r>
              <a:rPr kumimoji="0" lang="en-US" altLang="en-US" sz="2000" b="0" i="0" u="none" strike="noStrike" kern="1200" cap="none" spc="0" normalizeH="0" baseline="0" noProof="0" dirty="0">
                <a:ln>
                  <a:noFill/>
                </a:ln>
                <a:solidFill>
                  <a:srgbClr val="0033CC"/>
                </a:solidFill>
                <a:effectLst/>
                <a:uLnTx/>
                <a:uFillTx/>
                <a:latin typeface="Calibri" panose="020F0502020204030204"/>
                <a:ea typeface="+mn-ea"/>
                <a:cs typeface="+mn-cs"/>
              </a:rPr>
              <a:t>: </a:t>
            </a: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mn-ea"/>
                <a:cs typeface="+mn-cs"/>
              </a:rPr>
              <a:t>Invalid</a:t>
            </a:r>
          </a:p>
        </p:txBody>
      </p:sp>
      <p:sp>
        <p:nvSpPr>
          <p:cNvPr id="7173" name="Text Box 5"/>
          <p:cNvSpPr txBox="1">
            <a:spLocks noChangeArrowheads="1"/>
          </p:cNvSpPr>
          <p:nvPr/>
        </p:nvSpPr>
        <p:spPr bwMode="auto">
          <a:xfrm>
            <a:off x="3936413" y="2431583"/>
            <a:ext cx="202876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70C0"/>
                </a:solidFill>
                <a:effectLst/>
                <a:uLnTx/>
                <a:uFillTx/>
                <a:latin typeface="Calibri" panose="020F0502020204030204"/>
                <a:ea typeface="+mn-ea"/>
                <a:cs typeface="+mn-cs"/>
              </a:rPr>
              <a:t>Processor A</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’s Cache</a:t>
            </a:r>
          </a:p>
        </p:txBody>
      </p:sp>
      <p:sp>
        <p:nvSpPr>
          <p:cNvPr id="7174" name="Text Box 6"/>
          <p:cNvSpPr txBox="1">
            <a:spLocks noChangeArrowheads="1"/>
          </p:cNvSpPr>
          <p:nvPr/>
        </p:nvSpPr>
        <p:spPr bwMode="auto">
          <a:xfrm>
            <a:off x="6352470" y="2444987"/>
            <a:ext cx="202953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70C0"/>
                </a:solidFill>
                <a:effectLst/>
                <a:uLnTx/>
                <a:uFillTx/>
                <a:latin typeface="Calibri" panose="020F0502020204030204"/>
                <a:ea typeface="+mn-ea"/>
                <a:cs typeface="+mn-cs"/>
              </a:rPr>
              <a:t>Processor B</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’s Cache</a:t>
            </a:r>
          </a:p>
        </p:txBody>
      </p:sp>
      <p:sp>
        <p:nvSpPr>
          <p:cNvPr id="7175" name="Line 7"/>
          <p:cNvSpPr>
            <a:spLocks noChangeShapeType="1"/>
          </p:cNvSpPr>
          <p:nvPr/>
        </p:nvSpPr>
        <p:spPr bwMode="auto">
          <a:xfrm>
            <a:off x="6202680" y="2623452"/>
            <a:ext cx="0" cy="3810000"/>
          </a:xfrm>
          <a:prstGeom prst="line">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76" name="Text Box 8"/>
          <p:cNvSpPr txBox="1">
            <a:spLocks noChangeArrowheads="1"/>
          </p:cNvSpPr>
          <p:nvPr/>
        </p:nvSpPr>
        <p:spPr bwMode="auto">
          <a:xfrm>
            <a:off x="1693294" y="3148120"/>
            <a:ext cx="211038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altLang="en-US" sz="1800" b="0" i="0" u="none" strike="noStrike" kern="1200" cap="none" spc="0" normalizeH="0" baseline="0" noProof="0" dirty="0">
                <a:ln>
                  <a:noFill/>
                </a:ln>
                <a:solidFill>
                  <a:srgbClr val="44546A"/>
                </a:solidFill>
                <a:effectLst/>
                <a:uLnTx/>
                <a:uFillTx/>
                <a:latin typeface="Calibri" panose="020F0502020204030204"/>
                <a:ea typeface="+mn-ea"/>
                <a:cs typeface="+mn-cs"/>
              </a:rPr>
              <a:t>Read variable “</a:t>
            </a:r>
            <a:r>
              <a:rPr kumimoji="0" lang="en-US" altLang="en-US" sz="1800" b="0" i="0" u="none" strike="noStrike" kern="1200" cap="none" spc="0" normalizeH="0" baseline="0" noProof="0" dirty="0" err="1">
                <a:ln>
                  <a:noFill/>
                </a:ln>
                <a:solidFill>
                  <a:srgbClr val="44546A"/>
                </a:solidFill>
                <a:effectLst/>
                <a:uLnTx/>
                <a:uFillTx/>
                <a:latin typeface="Calibri" panose="020F0502020204030204"/>
                <a:ea typeface="+mn-ea"/>
                <a:cs typeface="+mn-cs"/>
              </a:rPr>
              <a:t>zz</a:t>
            </a:r>
            <a:r>
              <a:rPr kumimoji="0" lang="en-US" altLang="en-US" sz="1800" b="0" i="0" u="none" strike="noStrike" kern="1200" cap="none" spc="0" normalizeH="0" baseline="0" noProof="0" dirty="0">
                <a:ln>
                  <a:noFill/>
                </a:ln>
                <a:solidFill>
                  <a:srgbClr val="44546A"/>
                </a:solidFill>
                <a:effectLst/>
                <a:uLnTx/>
                <a:uFillTx/>
                <a:latin typeface="Calibri" panose="020F0502020204030204"/>
                <a:ea typeface="+mn-ea"/>
                <a:cs typeface="+mn-cs"/>
              </a:rPr>
              <a:t>”</a:t>
            </a:r>
          </a:p>
        </p:txBody>
      </p:sp>
      <p:sp>
        <p:nvSpPr>
          <p:cNvPr id="7177" name="Rectangle 9"/>
          <p:cNvSpPr>
            <a:spLocks noChangeArrowheads="1"/>
          </p:cNvSpPr>
          <p:nvPr/>
        </p:nvSpPr>
        <p:spPr bwMode="auto">
          <a:xfrm>
            <a:off x="4038600" y="2852052"/>
            <a:ext cx="1905000" cy="990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78" name="Rectangle 10"/>
          <p:cNvSpPr>
            <a:spLocks noChangeArrowheads="1"/>
          </p:cNvSpPr>
          <p:nvPr/>
        </p:nvSpPr>
        <p:spPr bwMode="auto">
          <a:xfrm>
            <a:off x="4038600" y="3004452"/>
            <a:ext cx="1905000" cy="228600"/>
          </a:xfrm>
          <a:prstGeom prst="rect">
            <a:avLst/>
          </a:prstGeom>
          <a:solidFill>
            <a:srgbClr val="3399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79" name="Text Box 11"/>
          <p:cNvSpPr txBox="1">
            <a:spLocks noChangeArrowheads="1"/>
          </p:cNvSpPr>
          <p:nvPr/>
        </p:nvSpPr>
        <p:spPr bwMode="auto">
          <a:xfrm>
            <a:off x="5348804" y="2874277"/>
            <a:ext cx="43128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zz</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80" name="Text Box 12"/>
          <p:cNvSpPr txBox="1">
            <a:spLocks noChangeArrowheads="1"/>
          </p:cNvSpPr>
          <p:nvPr/>
        </p:nvSpPr>
        <p:spPr bwMode="auto">
          <a:xfrm>
            <a:off x="4273550" y="3156852"/>
            <a:ext cx="14414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  I</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E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87" name="Rectangle 19"/>
          <p:cNvSpPr>
            <a:spLocks noChangeArrowheads="1"/>
          </p:cNvSpPr>
          <p:nvPr/>
        </p:nvSpPr>
        <p:spPr bwMode="auto">
          <a:xfrm>
            <a:off x="6477000" y="4223652"/>
            <a:ext cx="1905000" cy="228600"/>
          </a:xfrm>
          <a:prstGeom prst="rect">
            <a:avLst/>
          </a:prstGeom>
          <a:solidFill>
            <a:srgbClr val="3399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88" name="Text Box 20"/>
          <p:cNvSpPr txBox="1">
            <a:spLocks noChangeArrowheads="1"/>
          </p:cNvSpPr>
          <p:nvPr/>
        </p:nvSpPr>
        <p:spPr bwMode="auto">
          <a:xfrm>
            <a:off x="7777843" y="4071252"/>
            <a:ext cx="467633"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zz</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90" name="Text Box 22"/>
          <p:cNvSpPr txBox="1">
            <a:spLocks noChangeArrowheads="1"/>
          </p:cNvSpPr>
          <p:nvPr/>
        </p:nvSpPr>
        <p:spPr bwMode="auto">
          <a:xfrm>
            <a:off x="6711950" y="4376052"/>
            <a:ext cx="11366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rPr>
              <a:t>  I</a:t>
            </a: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sym typeface="Wingdings" panose="05000000000000000000" pitchFamily="2" charset="2"/>
              </a:rPr>
              <a:t>S    </a:t>
            </a: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sym typeface="Wingdings" panose="05000000000000000000" pitchFamily="2" charset="2"/>
              </a:rPr>
              <a:t> </a:t>
            </a:r>
          </a:p>
        </p:txBody>
      </p:sp>
      <p:sp>
        <p:nvSpPr>
          <p:cNvPr id="7192" name="Rectangle 24"/>
          <p:cNvSpPr>
            <a:spLocks noChangeArrowheads="1"/>
          </p:cNvSpPr>
          <p:nvPr/>
        </p:nvSpPr>
        <p:spPr bwMode="auto">
          <a:xfrm>
            <a:off x="4038600" y="4071252"/>
            <a:ext cx="1905000" cy="990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93" name="Rectangle 25"/>
          <p:cNvSpPr>
            <a:spLocks noChangeArrowheads="1"/>
          </p:cNvSpPr>
          <p:nvPr/>
        </p:nvSpPr>
        <p:spPr bwMode="auto">
          <a:xfrm>
            <a:off x="4038600" y="4223652"/>
            <a:ext cx="1905000" cy="228600"/>
          </a:xfrm>
          <a:prstGeom prst="rect">
            <a:avLst/>
          </a:prstGeom>
          <a:solidFill>
            <a:srgbClr val="3399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94" name="Text Box 26"/>
          <p:cNvSpPr txBox="1">
            <a:spLocks noChangeArrowheads="1"/>
          </p:cNvSpPr>
          <p:nvPr/>
        </p:nvSpPr>
        <p:spPr bwMode="auto">
          <a:xfrm>
            <a:off x="5348804" y="4093477"/>
            <a:ext cx="43128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zz</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96" name="Text Box 28"/>
          <p:cNvSpPr txBox="1">
            <a:spLocks noChangeArrowheads="1"/>
          </p:cNvSpPr>
          <p:nvPr/>
        </p:nvSpPr>
        <p:spPr bwMode="auto">
          <a:xfrm>
            <a:off x="4273550" y="4376052"/>
            <a:ext cx="13652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rPr>
              <a:t>  E</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S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p>
        </p:txBody>
      </p:sp>
      <p:sp>
        <p:nvSpPr>
          <p:cNvPr id="7198" name="Rectangle 30"/>
          <p:cNvSpPr>
            <a:spLocks noChangeArrowheads="1"/>
          </p:cNvSpPr>
          <p:nvPr/>
        </p:nvSpPr>
        <p:spPr bwMode="auto">
          <a:xfrm>
            <a:off x="4038600" y="5366652"/>
            <a:ext cx="1905000" cy="1066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99" name="Rectangle 31"/>
          <p:cNvSpPr>
            <a:spLocks noChangeArrowheads="1"/>
          </p:cNvSpPr>
          <p:nvPr/>
        </p:nvSpPr>
        <p:spPr bwMode="auto">
          <a:xfrm>
            <a:off x="4038600" y="5519052"/>
            <a:ext cx="1905000" cy="228600"/>
          </a:xfrm>
          <a:prstGeom prst="rect">
            <a:avLst/>
          </a:prstGeom>
          <a:solidFill>
            <a:srgbClr val="339966"/>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00" name="Text Box 32"/>
          <p:cNvSpPr txBox="1">
            <a:spLocks noChangeArrowheads="1"/>
          </p:cNvSpPr>
          <p:nvPr/>
        </p:nvSpPr>
        <p:spPr bwMode="auto">
          <a:xfrm>
            <a:off x="5348804" y="5388877"/>
            <a:ext cx="43128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zz</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02" name="Text Box 34"/>
          <p:cNvSpPr txBox="1">
            <a:spLocks noChangeArrowheads="1"/>
          </p:cNvSpPr>
          <p:nvPr/>
        </p:nvSpPr>
        <p:spPr bwMode="auto">
          <a:xfrm>
            <a:off x="4273550" y="5671452"/>
            <a:ext cx="13652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rPr>
              <a:t>  S</a:t>
            </a: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sym typeface="Wingdings" panose="05000000000000000000" pitchFamily="2" charset="2"/>
              </a:rPr>
              <a:t></a:t>
            </a: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rPr>
              <a:t>M</a:t>
            </a: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sym typeface="Wingdings" panose="05000000000000000000" pitchFamily="2" charset="2"/>
              </a:rPr>
              <a:t>  </a:t>
            </a: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sym typeface="Wingdings" panose="05000000000000000000" pitchFamily="2" charset="2"/>
              </a:rPr>
              <a:t> </a:t>
            </a:r>
          </a:p>
        </p:txBody>
      </p:sp>
      <p:sp>
        <p:nvSpPr>
          <p:cNvPr id="7204" name="Text Box 36"/>
          <p:cNvSpPr txBox="1">
            <a:spLocks noChangeArrowheads="1"/>
          </p:cNvSpPr>
          <p:nvPr/>
        </p:nvSpPr>
        <p:spPr bwMode="auto">
          <a:xfrm>
            <a:off x="8534401" y="4419986"/>
            <a:ext cx="211038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2. Read variable “</a:t>
            </a:r>
            <a:r>
              <a:rPr kumimoji="0" lang="en-US" alt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zz</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205" name="Rectangle 37"/>
          <p:cNvSpPr>
            <a:spLocks noChangeArrowheads="1"/>
          </p:cNvSpPr>
          <p:nvPr/>
        </p:nvSpPr>
        <p:spPr bwMode="auto">
          <a:xfrm>
            <a:off x="6477000" y="4071251"/>
            <a:ext cx="1905000" cy="9861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07" name="Line 39"/>
          <p:cNvSpPr>
            <a:spLocks noChangeShapeType="1"/>
          </p:cNvSpPr>
          <p:nvPr/>
        </p:nvSpPr>
        <p:spPr bwMode="auto">
          <a:xfrm>
            <a:off x="5943600" y="3156852"/>
            <a:ext cx="533400" cy="106680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08" name="Rectangle 40"/>
          <p:cNvSpPr>
            <a:spLocks noChangeArrowheads="1"/>
          </p:cNvSpPr>
          <p:nvPr/>
        </p:nvSpPr>
        <p:spPr bwMode="auto">
          <a:xfrm>
            <a:off x="6484620" y="5519052"/>
            <a:ext cx="1905000" cy="22860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10" name="Text Box 42"/>
          <p:cNvSpPr txBox="1">
            <a:spLocks noChangeArrowheads="1"/>
          </p:cNvSpPr>
          <p:nvPr/>
        </p:nvSpPr>
        <p:spPr bwMode="auto">
          <a:xfrm>
            <a:off x="6719570" y="5671452"/>
            <a:ext cx="11366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rPr>
              <a:t>  S</a:t>
            </a: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sym typeface="Wingdings" panose="05000000000000000000" pitchFamily="2" charset="2"/>
              </a:rPr>
              <a:t></a:t>
            </a: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rPr>
              <a:t>I</a:t>
            </a: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mn-cs"/>
                <a:sym typeface="Wingdings" panose="05000000000000000000" pitchFamily="2" charset="2"/>
              </a:rPr>
              <a:t>    </a:t>
            </a: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sym typeface="Wingdings" panose="05000000000000000000" pitchFamily="2" charset="2"/>
              </a:rPr>
              <a:t> </a:t>
            </a:r>
          </a:p>
        </p:txBody>
      </p:sp>
      <p:sp>
        <p:nvSpPr>
          <p:cNvPr id="7212" name="Rectangle 44"/>
          <p:cNvSpPr>
            <a:spLocks noChangeArrowheads="1"/>
          </p:cNvSpPr>
          <p:nvPr/>
        </p:nvSpPr>
        <p:spPr bwMode="auto">
          <a:xfrm>
            <a:off x="6484620" y="5366652"/>
            <a:ext cx="1905000" cy="1066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13" name="Text Box 45"/>
          <p:cNvSpPr txBox="1">
            <a:spLocks noChangeArrowheads="1"/>
          </p:cNvSpPr>
          <p:nvPr/>
        </p:nvSpPr>
        <p:spPr bwMode="auto">
          <a:xfrm>
            <a:off x="1710758" y="5712453"/>
            <a:ext cx="21629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3. </a:t>
            </a:r>
            <a:r>
              <a:rPr kumimoji="0" lang="en-US" altLang="en-US" sz="1800" b="0" i="0" u="none" strike="noStrike" kern="1200" cap="none" spc="0" normalizeH="0" baseline="0" noProof="0" dirty="0">
                <a:ln>
                  <a:noFill/>
                </a:ln>
                <a:solidFill>
                  <a:srgbClr val="44546A"/>
                </a:solidFill>
                <a:effectLst/>
                <a:uLnTx/>
                <a:uFillTx/>
                <a:latin typeface="Calibri" panose="020F0502020204030204"/>
                <a:ea typeface="+mn-ea"/>
                <a:cs typeface="+mn-cs"/>
              </a:rPr>
              <a:t>Write variable “</a:t>
            </a:r>
            <a:r>
              <a:rPr kumimoji="0" lang="en-US" altLang="en-US" sz="1800" b="0" i="0" u="none" strike="noStrike" kern="1200" cap="none" spc="0" normalizeH="0" baseline="0" noProof="0" dirty="0" err="1">
                <a:ln>
                  <a:noFill/>
                </a:ln>
                <a:solidFill>
                  <a:srgbClr val="44546A"/>
                </a:solidFill>
                <a:effectLst/>
                <a:uLnTx/>
                <a:uFillTx/>
                <a:latin typeface="Calibri" panose="020F0502020204030204"/>
                <a:ea typeface="+mn-ea"/>
                <a:cs typeface="+mn-cs"/>
              </a:rPr>
              <a:t>zz</a:t>
            </a:r>
            <a:r>
              <a:rPr kumimoji="0" lang="en-US" altLang="en-US" sz="1800" b="0" i="0" u="none" strike="noStrike" kern="1200" cap="none" spc="0" normalizeH="0" baseline="0" noProof="0" dirty="0">
                <a:ln>
                  <a:noFill/>
                </a:ln>
                <a:solidFill>
                  <a:srgbClr val="44546A"/>
                </a:solidFill>
                <a:effectLst/>
                <a:uLnTx/>
                <a:uFillTx/>
                <a:latin typeface="Calibri" panose="020F0502020204030204"/>
                <a:ea typeface="+mn-ea"/>
                <a:cs typeface="+mn-cs"/>
              </a:rPr>
              <a:t>”</a:t>
            </a:r>
          </a:p>
        </p:txBody>
      </p:sp>
      <p:sp>
        <p:nvSpPr>
          <p:cNvPr id="7214" name="Text Box 46"/>
          <p:cNvSpPr txBox="1">
            <a:spLocks noChangeArrowheads="1"/>
          </p:cNvSpPr>
          <p:nvPr/>
        </p:nvSpPr>
        <p:spPr bwMode="auto">
          <a:xfrm>
            <a:off x="8534401" y="5595253"/>
            <a:ext cx="1410322"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Cache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is invalidated</a:t>
            </a:r>
          </a:p>
        </p:txBody>
      </p:sp>
      <p:sp>
        <p:nvSpPr>
          <p:cNvPr id="7215" name="Line 47"/>
          <p:cNvSpPr>
            <a:spLocks noChangeShapeType="1"/>
          </p:cNvSpPr>
          <p:nvPr/>
        </p:nvSpPr>
        <p:spPr bwMode="auto">
          <a:xfrm>
            <a:off x="5958840" y="5712453"/>
            <a:ext cx="533400"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16" name="Text Box 48"/>
          <p:cNvSpPr txBox="1">
            <a:spLocks noChangeArrowheads="1"/>
          </p:cNvSpPr>
          <p:nvPr/>
        </p:nvSpPr>
        <p:spPr bwMode="auto">
          <a:xfrm>
            <a:off x="4724401" y="3510866"/>
            <a:ext cx="1006429"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1400" b="1" i="0" u="none" strike="noStrike" kern="1200" cap="none" spc="0" normalizeH="0" baseline="0" noProof="0" dirty="0">
                <a:ln>
                  <a:noFill/>
                </a:ln>
                <a:solidFill>
                  <a:srgbClr val="CC0000"/>
                </a:solidFill>
                <a:effectLst/>
                <a:uLnTx/>
                <a:uFillTx/>
                <a:latin typeface="Calibri" panose="020F0502020204030204"/>
                <a:ea typeface="+mn-ea"/>
                <a:cs typeface="+mn-cs"/>
              </a:rPr>
              <a:t>exclusive</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217" name="Text Box 49"/>
          <p:cNvSpPr txBox="1">
            <a:spLocks noChangeArrowheads="1"/>
          </p:cNvSpPr>
          <p:nvPr/>
        </p:nvSpPr>
        <p:spPr bwMode="auto">
          <a:xfrm>
            <a:off x="4876800" y="4680853"/>
            <a:ext cx="83991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1400" b="1" i="0" u="none" strike="noStrike" kern="1200" cap="none" spc="0" normalizeH="0" baseline="0" noProof="0" dirty="0">
                <a:ln>
                  <a:noFill/>
                </a:ln>
                <a:solidFill>
                  <a:srgbClr val="CC0000"/>
                </a:solidFill>
                <a:effectLst/>
                <a:uLnTx/>
                <a:uFillTx/>
                <a:latin typeface="Calibri" panose="020F0502020204030204"/>
                <a:ea typeface="+mn-ea"/>
                <a:cs typeface="+mn-cs"/>
              </a:rPr>
              <a:t>shared</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218" name="Text Box 50"/>
          <p:cNvSpPr txBox="1">
            <a:spLocks noChangeArrowheads="1"/>
          </p:cNvSpPr>
          <p:nvPr/>
        </p:nvSpPr>
        <p:spPr bwMode="auto">
          <a:xfrm>
            <a:off x="7239000" y="4680853"/>
            <a:ext cx="83991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1400" b="1" i="0" u="none" strike="noStrike" kern="1200" cap="none" spc="0" normalizeH="0" baseline="0" noProof="0" dirty="0">
                <a:ln>
                  <a:noFill/>
                </a:ln>
                <a:solidFill>
                  <a:srgbClr val="CC0000"/>
                </a:solidFill>
                <a:effectLst/>
                <a:uLnTx/>
                <a:uFillTx/>
                <a:latin typeface="Calibri" panose="020F0502020204030204"/>
                <a:ea typeface="+mn-ea"/>
                <a:cs typeface="+mn-cs"/>
              </a:rPr>
              <a:t>shared</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219" name="Text Box 51"/>
          <p:cNvSpPr txBox="1">
            <a:spLocks noChangeArrowheads="1"/>
          </p:cNvSpPr>
          <p:nvPr/>
        </p:nvSpPr>
        <p:spPr bwMode="auto">
          <a:xfrm>
            <a:off x="4343401" y="6052453"/>
            <a:ext cx="1005403"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1400" b="1" i="0" u="none" strike="noStrike" kern="1200" cap="none" spc="0" normalizeH="0" baseline="0" noProof="0" dirty="0">
                <a:ln>
                  <a:noFill/>
                </a:ln>
                <a:solidFill>
                  <a:srgbClr val="CC0000"/>
                </a:solidFill>
                <a:effectLst/>
                <a:uLnTx/>
                <a:uFillTx/>
                <a:latin typeface="Calibri" panose="020F0502020204030204"/>
                <a:ea typeface="+mn-ea"/>
                <a:cs typeface="+mn-cs"/>
              </a:rPr>
              <a:t>modified</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220" name="Text Box 52"/>
          <p:cNvSpPr txBox="1">
            <a:spLocks noChangeArrowheads="1"/>
          </p:cNvSpPr>
          <p:nvPr/>
        </p:nvSpPr>
        <p:spPr bwMode="auto">
          <a:xfrm>
            <a:off x="7315200" y="6052453"/>
            <a:ext cx="8302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altLang="en-US" sz="1400" b="1" i="0" u="none" strike="noStrike" kern="1200" cap="none" spc="0" normalizeH="0" baseline="0" noProof="0" dirty="0">
                <a:ln>
                  <a:noFill/>
                </a:ln>
                <a:solidFill>
                  <a:srgbClr val="CC0000"/>
                </a:solidFill>
                <a:effectLst/>
                <a:uLnTx/>
                <a:uFillTx/>
                <a:latin typeface="Calibri" panose="020F0502020204030204"/>
                <a:ea typeface="+mn-ea"/>
                <a:cs typeface="+mn-cs"/>
              </a:rPr>
              <a:t>invalid</a:t>
            </a: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221" name="Rectangle 53"/>
          <p:cNvSpPr>
            <a:spLocks noChangeArrowheads="1"/>
          </p:cNvSpPr>
          <p:nvPr/>
        </p:nvSpPr>
        <p:spPr bwMode="auto">
          <a:xfrm>
            <a:off x="6477000" y="2852052"/>
            <a:ext cx="1905000" cy="990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Rectangle 40"/>
          <p:cNvSpPr/>
          <p:nvPr/>
        </p:nvSpPr>
        <p:spPr>
          <a:xfrm>
            <a:off x="64225" y="6627168"/>
            <a:ext cx="90762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[J. </a:t>
            </a:r>
            <a:r>
              <a:rPr kumimoji="0" lang="en-US" sz="9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Marathe</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mn-cs"/>
                <a:sym typeface="Symbol" panose="05050102010706020507" pitchFamily="18" charset="2"/>
              </a:rPr>
              <a:t></a:t>
            </a:r>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Title 2"/>
          <p:cNvSpPr>
            <a:spLocks noGrp="1"/>
          </p:cNvSpPr>
          <p:nvPr>
            <p:ph type="title"/>
          </p:nvPr>
        </p:nvSpPr>
        <p:spPr/>
        <p:txBody>
          <a:bodyPr>
            <a:normAutofit/>
          </a:bodyPr>
          <a:lstStyle/>
          <a:p>
            <a:r>
              <a:rPr lang="en-US" dirty="0"/>
              <a:t>MESI: Invalidation-Based Coherence Protocol</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896A52-3313-4A10-8B45-3E5624BFC511}"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268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9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9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0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0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0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1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0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0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2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2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21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21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P spid="7175" grpId="0" animBg="1"/>
      <p:bldP spid="7176" grpId="0"/>
      <p:bldP spid="7177" grpId="0" animBg="1"/>
      <p:bldP spid="7178" grpId="0" animBg="1"/>
      <p:bldP spid="7179" grpId="0"/>
      <p:bldP spid="7180" grpId="0"/>
      <p:bldP spid="7187" grpId="0" animBg="1"/>
      <p:bldP spid="7188" grpId="0"/>
      <p:bldP spid="7190" grpId="0"/>
      <p:bldP spid="7192" grpId="0" animBg="1"/>
      <p:bldP spid="7193" grpId="0" animBg="1"/>
      <p:bldP spid="7194" grpId="0"/>
      <p:bldP spid="7196" grpId="0"/>
      <p:bldP spid="7198" grpId="0" animBg="1"/>
      <p:bldP spid="7199" grpId="0" animBg="1"/>
      <p:bldP spid="7200" grpId="0"/>
      <p:bldP spid="7202" grpId="0"/>
      <p:bldP spid="7204" grpId="0"/>
      <p:bldP spid="7205" grpId="0" animBg="1"/>
      <p:bldP spid="7207" grpId="0" animBg="1"/>
      <p:bldP spid="7208" grpId="0" animBg="1"/>
      <p:bldP spid="7210" grpId="0"/>
      <p:bldP spid="7212" grpId="0" animBg="1"/>
      <p:bldP spid="7213" grpId="0"/>
      <p:bldP spid="7214" grpId="0"/>
      <p:bldP spid="7215" grpId="0" animBg="1"/>
      <p:bldP spid="7216" grpId="0"/>
      <p:bldP spid="7217" grpId="0"/>
      <p:bldP spid="7218" grpId="0"/>
      <p:bldP spid="7219" grpId="0"/>
      <p:bldP spid="7220" grpId="0"/>
      <p:bldP spid="72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228305-146F-4369-A017-F6D730874357}"/>
              </a:ext>
            </a:extLst>
          </p:cNvPr>
          <p:cNvSpPr>
            <a:spLocks noGrp="1"/>
          </p:cNvSpPr>
          <p:nvPr>
            <p:ph type="title"/>
          </p:nvPr>
        </p:nvSpPr>
        <p:spPr/>
        <p:txBody>
          <a:bodyPr>
            <a:normAutofit fontScale="90000"/>
          </a:bodyPr>
          <a:lstStyle/>
          <a:p>
            <a:r>
              <a:rPr lang="en-US" dirty="0"/>
              <a:t>The four states in which a </a:t>
            </a:r>
            <a:r>
              <a:rPr lang="en-US" u="sng" dirty="0"/>
              <a:t>c</a:t>
            </a:r>
            <a:r>
              <a:rPr lang="en-US" dirty="0"/>
              <a:t>ache </a:t>
            </a:r>
            <a:r>
              <a:rPr lang="en-US" u="sng" dirty="0"/>
              <a:t>l</a:t>
            </a:r>
            <a:r>
              <a:rPr lang="en-US" dirty="0"/>
              <a:t>ine (CL) can find itself</a:t>
            </a:r>
            <a:br>
              <a:rPr lang="en-US" dirty="0"/>
            </a:br>
            <a:r>
              <a:rPr lang="en-US" sz="2000" dirty="0"/>
              <a:t>[NOTE: clean/dirty states: Think of them in relation to what is stored in CL vs. in main memory]</a:t>
            </a:r>
          </a:p>
        </p:txBody>
      </p:sp>
      <p:sp>
        <p:nvSpPr>
          <p:cNvPr id="5" name="Content Placeholder 4">
            <a:extLst>
              <a:ext uri="{FF2B5EF4-FFF2-40B4-BE49-F238E27FC236}">
                <a16:creationId xmlns:a16="http://schemas.microsoft.com/office/drawing/2014/main" id="{D35F9F21-5284-423A-84A3-83F2762104B6}"/>
              </a:ext>
            </a:extLst>
          </p:cNvPr>
          <p:cNvSpPr>
            <a:spLocks noGrp="1"/>
          </p:cNvSpPr>
          <p:nvPr>
            <p:ph idx="1"/>
          </p:nvPr>
        </p:nvSpPr>
        <p:spPr/>
        <p:txBody>
          <a:bodyPr>
            <a:normAutofit fontScale="85000" lnSpcReduction="20000"/>
          </a:bodyPr>
          <a:lstStyle/>
          <a:p>
            <a:r>
              <a:rPr lang="en-US" dirty="0"/>
              <a:t>Modified (M)</a:t>
            </a:r>
          </a:p>
          <a:p>
            <a:pPr lvl="1"/>
            <a:r>
              <a:rPr lang="en-US" dirty="0"/>
              <a:t>CL present only in the current cache, and is dirty; i.e., there’s discrepancy </a:t>
            </a:r>
            <a:r>
              <a:rPr lang="en-US" dirty="0" err="1"/>
              <a:t>w.r.t.</a:t>
            </a:r>
            <a:r>
              <a:rPr lang="en-US" dirty="0"/>
              <a:t> what’s in main memory</a:t>
            </a:r>
          </a:p>
          <a:p>
            <a:pPr lvl="1"/>
            <a:r>
              <a:rPr lang="en-US" dirty="0"/>
              <a:t>Cache required to write back the data to main memory at some time in the future, before permitting any other read of the (no longer valid) main memory state </a:t>
            </a:r>
          </a:p>
          <a:p>
            <a:pPr lvl="1"/>
            <a:r>
              <a:rPr lang="en-US" dirty="0"/>
              <a:t>NOTE: The write-back changes the CL to (S)</a:t>
            </a:r>
          </a:p>
          <a:p>
            <a:endParaRPr lang="en-US" dirty="0"/>
          </a:p>
          <a:p>
            <a:r>
              <a:rPr lang="en-US" dirty="0"/>
              <a:t>Exclusive (E)</a:t>
            </a:r>
          </a:p>
          <a:p>
            <a:pPr lvl="1"/>
            <a:r>
              <a:rPr lang="en-US" dirty="0"/>
              <a:t>CL present only in this cache and it’s clean; i.e., it matches what’s in main memory</a:t>
            </a:r>
          </a:p>
          <a:p>
            <a:pPr lvl="1"/>
            <a:r>
              <a:rPr lang="en-US" dirty="0"/>
              <a:t>NOTE: Might change to (S) in response to a read request. Might change to (M) when writing to it</a:t>
            </a:r>
          </a:p>
          <a:p>
            <a:endParaRPr lang="en-US" dirty="0"/>
          </a:p>
          <a:p>
            <a:r>
              <a:rPr lang="en-US" dirty="0"/>
              <a:t>Shared (S)</a:t>
            </a:r>
          </a:p>
          <a:p>
            <a:pPr lvl="1"/>
            <a:r>
              <a:rPr lang="en-US" dirty="0"/>
              <a:t>CL in this cache is clean; i.e., it matches what’s in main memory. CL stored also in other cache[s] of the machine.</a:t>
            </a:r>
          </a:p>
          <a:p>
            <a:pPr lvl="1"/>
            <a:r>
              <a:rPr lang="en-US" dirty="0"/>
              <a:t>NOTE: Might changed to (I) due to a write in another cache of the machine</a:t>
            </a:r>
          </a:p>
          <a:p>
            <a:endParaRPr lang="en-US" dirty="0"/>
          </a:p>
          <a:p>
            <a:r>
              <a:rPr lang="en-US" dirty="0"/>
              <a:t>Invalid (I)</a:t>
            </a:r>
          </a:p>
          <a:p>
            <a:pPr lvl="1"/>
            <a:r>
              <a:rPr lang="en-US" dirty="0"/>
              <a:t>CL is invalid; i.e., it should not be used</a:t>
            </a:r>
          </a:p>
        </p:txBody>
      </p:sp>
      <p:sp>
        <p:nvSpPr>
          <p:cNvPr id="3" name="Slide Number Placeholder 2">
            <a:extLst>
              <a:ext uri="{FF2B5EF4-FFF2-40B4-BE49-F238E27FC236}">
                <a16:creationId xmlns:a16="http://schemas.microsoft.com/office/drawing/2014/main" id="{0B820DEB-6005-4494-B999-E881FEB6341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872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C13F-DBA3-4E41-8357-B7323656A63C}"/>
              </a:ext>
            </a:extLst>
          </p:cNvPr>
          <p:cNvSpPr>
            <a:spLocks noGrp="1"/>
          </p:cNvSpPr>
          <p:nvPr>
            <p:ph type="title"/>
          </p:nvPr>
        </p:nvSpPr>
        <p:spPr/>
        <p:txBody>
          <a:bodyPr>
            <a:normAutofit/>
          </a:bodyPr>
          <a:lstStyle/>
          <a:p>
            <a:r>
              <a:rPr lang="en-US" dirty="0"/>
              <a:t>Example: Possible state combinations (</a:t>
            </a:r>
            <a:r>
              <a:rPr lang="en-US" dirty="0">
                <a:solidFill>
                  <a:srgbClr val="00B050"/>
                </a:solidFill>
                <a:latin typeface="Segoe UI Symbol" panose="020B0502040204020203" pitchFamily="34" charset="0"/>
                <a:ea typeface="Segoe UI Symbol" panose="020B0502040204020203" pitchFamily="34" charset="0"/>
              </a:rPr>
              <a:t>✔</a:t>
            </a:r>
            <a:r>
              <a:rPr lang="en-US" dirty="0"/>
              <a:t>), for </a:t>
            </a:r>
            <a:r>
              <a:rPr lang="en-US" dirty="0">
                <a:solidFill>
                  <a:srgbClr val="FFCC00"/>
                </a:solidFill>
              </a:rPr>
              <a:t>a pair</a:t>
            </a:r>
            <a:r>
              <a:rPr lang="en-US" dirty="0"/>
              <a:t> of caches</a:t>
            </a:r>
          </a:p>
        </p:txBody>
      </p:sp>
      <p:sp>
        <p:nvSpPr>
          <p:cNvPr id="8" name="Content Placeholder 7">
            <a:extLst>
              <a:ext uri="{FF2B5EF4-FFF2-40B4-BE49-F238E27FC236}">
                <a16:creationId xmlns:a16="http://schemas.microsoft.com/office/drawing/2014/main" id="{A41EA3B0-CB9D-4E7F-A69F-14CF2C2D5E40}"/>
              </a:ext>
            </a:extLst>
          </p:cNvPr>
          <p:cNvSpPr>
            <a:spLocks noGrp="1"/>
          </p:cNvSpPr>
          <p:nvPr>
            <p:ph sz="half" idx="1"/>
          </p:nvPr>
        </p:nvSpPr>
        <p:spPr/>
        <p:txBody>
          <a:bodyPr>
            <a:normAutofit/>
          </a:bodyPr>
          <a:lstStyle/>
          <a:p>
            <a:pPr lvl="1"/>
            <a:endParaRPr lang="en-US" dirty="0"/>
          </a:p>
          <a:p>
            <a:pPr lvl="1"/>
            <a:endParaRPr lang="en-US" dirty="0"/>
          </a:p>
          <a:p>
            <a:pPr lvl="1"/>
            <a:r>
              <a:rPr lang="en-US" dirty="0"/>
              <a:t>System can’t be M &amp; M (that’d be too sweet)</a:t>
            </a:r>
          </a:p>
          <a:p>
            <a:pPr lvl="1"/>
            <a:endParaRPr lang="en-US" dirty="0"/>
          </a:p>
          <a:p>
            <a:pPr lvl="1"/>
            <a:r>
              <a:rPr lang="en-US" dirty="0"/>
              <a:t>One cache can be I while the other one is M</a:t>
            </a:r>
          </a:p>
          <a:p>
            <a:pPr lvl="1"/>
            <a:endParaRPr lang="en-US" dirty="0"/>
          </a:p>
          <a:p>
            <a:pPr lvl="1"/>
            <a:r>
              <a:rPr lang="en-US" dirty="0"/>
              <a:t>One cache can be S while the other is S</a:t>
            </a:r>
          </a:p>
          <a:p>
            <a:pPr lvl="1"/>
            <a:endParaRPr lang="en-US" dirty="0"/>
          </a:p>
          <a:p>
            <a:pPr lvl="1"/>
            <a:r>
              <a:rPr lang="en-US" dirty="0"/>
              <a:t>System can’t be E &amp; E</a:t>
            </a:r>
          </a:p>
          <a:p>
            <a:pPr lvl="1"/>
            <a:endParaRPr lang="en-US" dirty="0"/>
          </a:p>
          <a:p>
            <a:pPr lvl="1"/>
            <a:r>
              <a:rPr lang="en-US" dirty="0"/>
              <a:t>Etc.</a:t>
            </a:r>
          </a:p>
          <a:p>
            <a:endParaRPr lang="en-US" dirty="0"/>
          </a:p>
        </p:txBody>
      </p:sp>
      <p:sp>
        <p:nvSpPr>
          <p:cNvPr id="4" name="Slide Number Placeholder 3">
            <a:extLst>
              <a:ext uri="{FF2B5EF4-FFF2-40B4-BE49-F238E27FC236}">
                <a16:creationId xmlns:a16="http://schemas.microsoft.com/office/drawing/2014/main" id="{F8D1168B-ACE4-4413-AB1C-E9CF004452C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9" name="Table 5">
            <a:extLst>
              <a:ext uri="{FF2B5EF4-FFF2-40B4-BE49-F238E27FC236}">
                <a16:creationId xmlns:a16="http://schemas.microsoft.com/office/drawing/2014/main" id="{6EAE7F29-AE3A-4837-A3B8-4DFC8B486810}"/>
              </a:ext>
            </a:extLst>
          </p:cNvPr>
          <p:cNvGraphicFramePr>
            <a:graphicFrameLocks/>
          </p:cNvGraphicFramePr>
          <p:nvPr/>
        </p:nvGraphicFramePr>
        <p:xfrm>
          <a:off x="7718156" y="3894824"/>
          <a:ext cx="2665708" cy="1854200"/>
        </p:xfrm>
        <a:graphic>
          <a:graphicData uri="http://schemas.openxmlformats.org/drawingml/2006/table">
            <a:tbl>
              <a:tblPr firstRow="1" bandRow="1">
                <a:tableStyleId>{2D5ABB26-0587-4C30-8999-92F81FD0307C}</a:tableStyleId>
              </a:tblPr>
              <a:tblGrid>
                <a:gridCol w="429178">
                  <a:extLst>
                    <a:ext uri="{9D8B030D-6E8A-4147-A177-3AD203B41FA5}">
                      <a16:colId xmlns:a16="http://schemas.microsoft.com/office/drawing/2014/main" val="2663964840"/>
                    </a:ext>
                  </a:extLst>
                </a:gridCol>
                <a:gridCol w="585207">
                  <a:extLst>
                    <a:ext uri="{9D8B030D-6E8A-4147-A177-3AD203B41FA5}">
                      <a16:colId xmlns:a16="http://schemas.microsoft.com/office/drawing/2014/main" val="708425076"/>
                    </a:ext>
                  </a:extLst>
                </a:gridCol>
                <a:gridCol w="542440">
                  <a:extLst>
                    <a:ext uri="{9D8B030D-6E8A-4147-A177-3AD203B41FA5}">
                      <a16:colId xmlns:a16="http://schemas.microsoft.com/office/drawing/2014/main" val="3942635348"/>
                    </a:ext>
                  </a:extLst>
                </a:gridCol>
                <a:gridCol w="511444">
                  <a:extLst>
                    <a:ext uri="{9D8B030D-6E8A-4147-A177-3AD203B41FA5}">
                      <a16:colId xmlns:a16="http://schemas.microsoft.com/office/drawing/2014/main" val="365384636"/>
                    </a:ext>
                  </a:extLst>
                </a:gridCol>
                <a:gridCol w="597439">
                  <a:extLst>
                    <a:ext uri="{9D8B030D-6E8A-4147-A177-3AD203B41FA5}">
                      <a16:colId xmlns:a16="http://schemas.microsoft.com/office/drawing/2014/main" val="3594797990"/>
                    </a:ext>
                  </a:extLst>
                </a:gridCol>
              </a:tblGrid>
              <a:tr h="370840">
                <a:tc>
                  <a:txBody>
                    <a:bodyPr/>
                    <a:lstStyle/>
                    <a:p>
                      <a:pPr algn="ctr"/>
                      <a:endParaRPr lang="en-US" dirty="0"/>
                    </a:p>
                  </a:txBody>
                  <a:tcPr>
                    <a:solidFill>
                      <a:schemeClr val="bg1"/>
                    </a:solidFill>
                  </a:tcPr>
                </a:tc>
                <a:tc>
                  <a:txBody>
                    <a:bodyPr/>
                    <a:lstStyle/>
                    <a:p>
                      <a:pPr algn="ctr">
                        <a:tabLst/>
                      </a:pPr>
                      <a:r>
                        <a:rPr lang="en-US" b="1" dirty="0"/>
                        <a:t>M</a:t>
                      </a:r>
                    </a:p>
                  </a:txBody>
                  <a:tcPr>
                    <a:solidFill>
                      <a:schemeClr val="bg1">
                        <a:lumMod val="95000"/>
                      </a:schemeClr>
                    </a:solidFill>
                  </a:tcPr>
                </a:tc>
                <a:tc>
                  <a:txBody>
                    <a:bodyPr/>
                    <a:lstStyle/>
                    <a:p>
                      <a:pPr algn="ctr"/>
                      <a:r>
                        <a:rPr lang="en-US" b="1" dirty="0"/>
                        <a:t>E</a:t>
                      </a:r>
                    </a:p>
                  </a:txBody>
                  <a:tcPr>
                    <a:solidFill>
                      <a:schemeClr val="bg1">
                        <a:lumMod val="95000"/>
                      </a:schemeClr>
                    </a:solidFill>
                  </a:tcPr>
                </a:tc>
                <a:tc>
                  <a:txBody>
                    <a:bodyPr/>
                    <a:lstStyle/>
                    <a:p>
                      <a:pPr algn="ctr"/>
                      <a:r>
                        <a:rPr lang="en-US" b="1" dirty="0"/>
                        <a:t>S</a:t>
                      </a:r>
                    </a:p>
                  </a:txBody>
                  <a:tcPr>
                    <a:solidFill>
                      <a:schemeClr val="bg1">
                        <a:lumMod val="95000"/>
                      </a:schemeClr>
                    </a:solidFill>
                  </a:tcPr>
                </a:tc>
                <a:tc>
                  <a:txBody>
                    <a:bodyPr/>
                    <a:lstStyle/>
                    <a:p>
                      <a:pPr algn="ctr"/>
                      <a:r>
                        <a:rPr lang="en-US" b="1" dirty="0"/>
                        <a:t>I</a:t>
                      </a:r>
                    </a:p>
                  </a:txBody>
                  <a:tcPr>
                    <a:solidFill>
                      <a:schemeClr val="bg1">
                        <a:lumMod val="95000"/>
                      </a:schemeClr>
                    </a:solidFill>
                  </a:tcPr>
                </a:tc>
                <a:extLst>
                  <a:ext uri="{0D108BD9-81ED-4DB2-BD59-A6C34878D82A}">
                    <a16:rowId xmlns:a16="http://schemas.microsoft.com/office/drawing/2014/main" val="2388737814"/>
                  </a:ext>
                </a:extLst>
              </a:tr>
              <a:tr h="370840">
                <a:tc>
                  <a:txBody>
                    <a:bodyPr/>
                    <a:lstStyle/>
                    <a:p>
                      <a:pPr algn="ctr"/>
                      <a:r>
                        <a:rPr lang="en-US" b="1" dirty="0"/>
                        <a:t>M</a:t>
                      </a:r>
                    </a:p>
                  </a:txBody>
                  <a:tcPr>
                    <a:solidFill>
                      <a:schemeClr val="bg1">
                        <a:lumMod val="95000"/>
                      </a:schemeClr>
                    </a:solidFill>
                  </a:tcPr>
                </a:tc>
                <a:tc>
                  <a:txBody>
                    <a:bodyPr/>
                    <a:lstStyle/>
                    <a:p>
                      <a:pPr algn="ctr"/>
                      <a:r>
                        <a:rPr lang="en-US" b="1" dirty="0">
                          <a:solidFill>
                            <a:srgbClr val="C00000"/>
                          </a:solidFill>
                        </a:rPr>
                        <a:t>x</a:t>
                      </a:r>
                    </a:p>
                  </a:txBody>
                  <a:tcPr/>
                </a:tc>
                <a:tc>
                  <a:txBody>
                    <a:bodyPr/>
                    <a:lstStyle/>
                    <a:p>
                      <a:pPr algn="ctr"/>
                      <a:r>
                        <a:rPr lang="en-US" b="1" dirty="0">
                          <a:solidFill>
                            <a:srgbClr val="C00000"/>
                          </a:solidFill>
                        </a:rPr>
                        <a:t>x</a:t>
                      </a:r>
                    </a:p>
                  </a:txBody>
                  <a:tcPr/>
                </a:tc>
                <a:tc>
                  <a:txBody>
                    <a:bodyPr/>
                    <a:lstStyle/>
                    <a:p>
                      <a:pPr algn="ctr"/>
                      <a:r>
                        <a:rPr lang="en-US" b="1" dirty="0">
                          <a:solidFill>
                            <a:srgbClr val="C00000"/>
                          </a:solidFill>
                        </a:rPr>
                        <a:t>x</a:t>
                      </a:r>
                    </a:p>
                  </a:txBody>
                  <a:tcPr/>
                </a:tc>
                <a:tc>
                  <a:txBody>
                    <a:bodyPr/>
                    <a:lstStyle/>
                    <a:p>
                      <a:pPr algn="ctr"/>
                      <a:r>
                        <a:rPr lang="en-US" dirty="0">
                          <a:solidFill>
                            <a:srgbClr val="00B050"/>
                          </a:solidFill>
                          <a:latin typeface="Segoe UI Symbol" panose="020B0502040204020203" pitchFamily="34" charset="0"/>
                          <a:ea typeface="Segoe UI Symbol" panose="020B0502040204020203" pitchFamily="34" charset="0"/>
                        </a:rPr>
                        <a:t>✔</a:t>
                      </a:r>
                      <a:endParaRPr lang="en-US" dirty="0">
                        <a:solidFill>
                          <a:srgbClr val="00B050"/>
                        </a:solidFill>
                      </a:endParaRPr>
                    </a:p>
                  </a:txBody>
                  <a:tcPr/>
                </a:tc>
                <a:extLst>
                  <a:ext uri="{0D108BD9-81ED-4DB2-BD59-A6C34878D82A}">
                    <a16:rowId xmlns:a16="http://schemas.microsoft.com/office/drawing/2014/main" val="1726460889"/>
                  </a:ext>
                </a:extLst>
              </a:tr>
              <a:tr h="370840">
                <a:tc>
                  <a:txBody>
                    <a:bodyPr/>
                    <a:lstStyle/>
                    <a:p>
                      <a:pPr algn="ctr"/>
                      <a:r>
                        <a:rPr lang="en-US" b="1" dirty="0"/>
                        <a:t>E</a:t>
                      </a:r>
                    </a:p>
                  </a:txBody>
                  <a:tcPr>
                    <a:solidFill>
                      <a:schemeClr val="bg1">
                        <a:lumMod val="95000"/>
                      </a:schemeClr>
                    </a:solidFill>
                  </a:tcPr>
                </a:tc>
                <a:tc>
                  <a:txBody>
                    <a:bodyPr/>
                    <a:lstStyle/>
                    <a:p>
                      <a:pPr algn="ctr"/>
                      <a:r>
                        <a:rPr lang="en-US" b="1" dirty="0">
                          <a:solidFill>
                            <a:srgbClr val="C00000"/>
                          </a:solidFill>
                        </a:rPr>
                        <a:t>x</a:t>
                      </a:r>
                    </a:p>
                  </a:txBody>
                  <a:tcPr/>
                </a:tc>
                <a:tc>
                  <a:txBody>
                    <a:bodyPr/>
                    <a:lstStyle/>
                    <a:p>
                      <a:pPr algn="ctr"/>
                      <a:r>
                        <a:rPr lang="en-US" b="1" dirty="0">
                          <a:solidFill>
                            <a:srgbClr val="C00000"/>
                          </a:solidFill>
                        </a:rPr>
                        <a:t>x</a:t>
                      </a:r>
                    </a:p>
                  </a:txBody>
                  <a:tcPr/>
                </a:tc>
                <a:tc>
                  <a:txBody>
                    <a:bodyPr/>
                    <a:lstStyle/>
                    <a:p>
                      <a:pPr algn="ctr"/>
                      <a:r>
                        <a:rPr lang="en-US" b="1" dirty="0">
                          <a:solidFill>
                            <a:srgbClr val="C00000"/>
                          </a:solidFill>
                        </a:rPr>
                        <a:t>x</a:t>
                      </a:r>
                    </a:p>
                  </a:txBody>
                  <a:tcPr/>
                </a:tc>
                <a:tc>
                  <a:txBody>
                    <a:bodyPr/>
                    <a:lstStyle/>
                    <a:p>
                      <a:pPr algn="ctr"/>
                      <a:r>
                        <a:rPr lang="en-US" dirty="0">
                          <a:solidFill>
                            <a:srgbClr val="00B050"/>
                          </a:solidFill>
                          <a:latin typeface="Segoe UI Symbol" panose="020B0502040204020203" pitchFamily="34" charset="0"/>
                          <a:ea typeface="Segoe UI Symbol" panose="020B0502040204020203" pitchFamily="34" charset="0"/>
                        </a:rPr>
                        <a:t>✔</a:t>
                      </a:r>
                      <a:endParaRPr lang="en-US" dirty="0">
                        <a:solidFill>
                          <a:srgbClr val="00B050"/>
                        </a:solidFill>
                      </a:endParaRPr>
                    </a:p>
                  </a:txBody>
                  <a:tcPr/>
                </a:tc>
                <a:extLst>
                  <a:ext uri="{0D108BD9-81ED-4DB2-BD59-A6C34878D82A}">
                    <a16:rowId xmlns:a16="http://schemas.microsoft.com/office/drawing/2014/main" val="1696212999"/>
                  </a:ext>
                </a:extLst>
              </a:tr>
              <a:tr h="370840">
                <a:tc>
                  <a:txBody>
                    <a:bodyPr/>
                    <a:lstStyle/>
                    <a:p>
                      <a:pPr algn="ctr"/>
                      <a:r>
                        <a:rPr lang="en-US" b="1" dirty="0"/>
                        <a:t>S</a:t>
                      </a:r>
                    </a:p>
                  </a:txBody>
                  <a:tcPr>
                    <a:solidFill>
                      <a:schemeClr val="bg1">
                        <a:lumMod val="95000"/>
                      </a:schemeClr>
                    </a:solidFill>
                  </a:tcPr>
                </a:tc>
                <a:tc>
                  <a:txBody>
                    <a:bodyPr/>
                    <a:lstStyle/>
                    <a:p>
                      <a:pPr algn="ctr"/>
                      <a:r>
                        <a:rPr lang="en-US" b="1" dirty="0">
                          <a:solidFill>
                            <a:srgbClr val="C00000"/>
                          </a:solidFill>
                        </a:rPr>
                        <a:t>x</a:t>
                      </a:r>
                      <a:endParaRPr lang="en-US" dirty="0">
                        <a:solidFill>
                          <a:srgbClr val="C00000"/>
                        </a:solidFill>
                      </a:endParaRPr>
                    </a:p>
                  </a:txBody>
                  <a:tcPr anchor="ctr"/>
                </a:tc>
                <a:tc>
                  <a:txBody>
                    <a:bodyPr/>
                    <a:lstStyle/>
                    <a:p>
                      <a:pPr algn="ctr"/>
                      <a:r>
                        <a:rPr lang="en-US" b="1" dirty="0">
                          <a:solidFill>
                            <a:srgbClr val="C00000"/>
                          </a:solidFill>
                        </a:rPr>
                        <a:t>x</a:t>
                      </a:r>
                      <a:endParaRPr lang="en-US" dirty="0">
                        <a:solidFill>
                          <a:srgbClr val="C00000"/>
                        </a:solidFill>
                      </a:endParaRPr>
                    </a:p>
                  </a:txBody>
                  <a:tcPr/>
                </a:tc>
                <a:tc>
                  <a:txBody>
                    <a:bodyPr/>
                    <a:lstStyle/>
                    <a:p>
                      <a:pPr algn="ctr"/>
                      <a:r>
                        <a:rPr lang="en-US" dirty="0">
                          <a:solidFill>
                            <a:srgbClr val="00B050"/>
                          </a:solidFill>
                          <a:latin typeface="Segoe UI Symbol" panose="020B0502040204020203" pitchFamily="34" charset="0"/>
                          <a:ea typeface="Segoe UI Symbol" panose="020B0502040204020203" pitchFamily="34" charset="0"/>
                        </a:rPr>
                        <a:t>✔</a:t>
                      </a:r>
                      <a:endParaRPr lang="en-US" dirty="0">
                        <a:solidFill>
                          <a:srgbClr val="00B050"/>
                        </a:solidFill>
                      </a:endParaRPr>
                    </a:p>
                  </a:txBody>
                  <a:tcPr/>
                </a:tc>
                <a:tc>
                  <a:txBody>
                    <a:bodyPr/>
                    <a:lstStyle/>
                    <a:p>
                      <a:pPr algn="ctr"/>
                      <a:r>
                        <a:rPr lang="en-US" dirty="0">
                          <a:solidFill>
                            <a:srgbClr val="00B050"/>
                          </a:solidFill>
                          <a:latin typeface="Segoe UI Symbol" panose="020B0502040204020203" pitchFamily="34" charset="0"/>
                          <a:ea typeface="Segoe UI Symbol" panose="020B0502040204020203" pitchFamily="34" charset="0"/>
                        </a:rPr>
                        <a:t>✔</a:t>
                      </a:r>
                      <a:endParaRPr lang="en-US" dirty="0">
                        <a:solidFill>
                          <a:srgbClr val="00B050"/>
                        </a:solidFill>
                      </a:endParaRPr>
                    </a:p>
                  </a:txBody>
                  <a:tcPr/>
                </a:tc>
                <a:extLst>
                  <a:ext uri="{0D108BD9-81ED-4DB2-BD59-A6C34878D82A}">
                    <a16:rowId xmlns:a16="http://schemas.microsoft.com/office/drawing/2014/main" val="2897058641"/>
                  </a:ext>
                </a:extLst>
              </a:tr>
              <a:tr h="370840">
                <a:tc>
                  <a:txBody>
                    <a:bodyPr/>
                    <a:lstStyle/>
                    <a:p>
                      <a:pPr algn="ctr"/>
                      <a:r>
                        <a:rPr lang="en-US" b="1" dirty="0"/>
                        <a:t>I</a:t>
                      </a:r>
                    </a:p>
                  </a:txBody>
                  <a:tcPr>
                    <a:solidFill>
                      <a:schemeClr val="bg1">
                        <a:lumMod val="95000"/>
                      </a:schemeClr>
                    </a:solidFill>
                  </a:tcPr>
                </a:tc>
                <a:tc>
                  <a:txBody>
                    <a:bodyPr/>
                    <a:lstStyle/>
                    <a:p>
                      <a:pPr algn="ctr"/>
                      <a:r>
                        <a:rPr lang="en-US" dirty="0">
                          <a:solidFill>
                            <a:srgbClr val="00B050"/>
                          </a:solidFill>
                          <a:latin typeface="Segoe UI Symbol" panose="020B0502040204020203" pitchFamily="34" charset="0"/>
                          <a:ea typeface="Segoe UI Symbol" panose="020B0502040204020203" pitchFamily="34" charset="0"/>
                        </a:rPr>
                        <a:t>✔</a:t>
                      </a:r>
                      <a:endParaRPr lang="en-US" dirty="0">
                        <a:solidFill>
                          <a:srgbClr val="00B050"/>
                        </a:solidFill>
                      </a:endParaRPr>
                    </a:p>
                  </a:txBody>
                  <a:tcPr/>
                </a:tc>
                <a:tc>
                  <a:txBody>
                    <a:bodyPr/>
                    <a:lstStyle/>
                    <a:p>
                      <a:pPr algn="ctr"/>
                      <a:r>
                        <a:rPr lang="en-US" dirty="0">
                          <a:solidFill>
                            <a:srgbClr val="00B050"/>
                          </a:solidFill>
                          <a:latin typeface="Segoe UI Symbol" panose="020B0502040204020203" pitchFamily="34" charset="0"/>
                          <a:ea typeface="Segoe UI Symbol" panose="020B0502040204020203" pitchFamily="34" charset="0"/>
                        </a:rPr>
                        <a:t>✔</a:t>
                      </a:r>
                      <a:endParaRPr lang="en-US" dirty="0">
                        <a:solidFill>
                          <a:srgbClr val="00B050"/>
                        </a:solidFill>
                      </a:endParaRPr>
                    </a:p>
                  </a:txBody>
                  <a:tcPr/>
                </a:tc>
                <a:tc>
                  <a:txBody>
                    <a:bodyPr/>
                    <a:lstStyle/>
                    <a:p>
                      <a:pPr algn="ctr"/>
                      <a:r>
                        <a:rPr lang="en-US" dirty="0">
                          <a:solidFill>
                            <a:srgbClr val="00B050"/>
                          </a:solidFill>
                          <a:latin typeface="Segoe UI Symbol" panose="020B0502040204020203" pitchFamily="34" charset="0"/>
                          <a:ea typeface="Segoe UI Symbol" panose="020B0502040204020203" pitchFamily="34" charset="0"/>
                        </a:rPr>
                        <a:t>✔</a:t>
                      </a:r>
                      <a:endParaRPr lang="en-US" dirty="0">
                        <a:solidFill>
                          <a:srgbClr val="00B050"/>
                        </a:solidFill>
                      </a:endParaRPr>
                    </a:p>
                  </a:txBody>
                  <a:tcPr/>
                </a:tc>
                <a:tc>
                  <a:txBody>
                    <a:bodyPr/>
                    <a:lstStyle/>
                    <a:p>
                      <a:pPr algn="ctr"/>
                      <a:r>
                        <a:rPr lang="en-US" dirty="0">
                          <a:solidFill>
                            <a:srgbClr val="00B050"/>
                          </a:solidFill>
                          <a:latin typeface="Segoe UI Symbol" panose="020B0502040204020203" pitchFamily="34" charset="0"/>
                          <a:ea typeface="Segoe UI Symbol" panose="020B0502040204020203" pitchFamily="34" charset="0"/>
                        </a:rPr>
                        <a:t>✔</a:t>
                      </a:r>
                      <a:endParaRPr lang="en-US" dirty="0">
                        <a:solidFill>
                          <a:srgbClr val="00B050"/>
                        </a:solidFill>
                      </a:endParaRPr>
                    </a:p>
                  </a:txBody>
                  <a:tcPr/>
                </a:tc>
                <a:extLst>
                  <a:ext uri="{0D108BD9-81ED-4DB2-BD59-A6C34878D82A}">
                    <a16:rowId xmlns:a16="http://schemas.microsoft.com/office/drawing/2014/main" val="626813358"/>
                  </a:ext>
                </a:extLst>
              </a:tr>
            </a:tbl>
          </a:graphicData>
        </a:graphic>
      </p:graphicFrame>
      <p:grpSp>
        <p:nvGrpSpPr>
          <p:cNvPr id="23" name="Group 22">
            <a:extLst>
              <a:ext uri="{FF2B5EF4-FFF2-40B4-BE49-F238E27FC236}">
                <a16:creationId xmlns:a16="http://schemas.microsoft.com/office/drawing/2014/main" id="{345A58BD-B2F4-487A-9A0F-C1BA7A6BC8BB}"/>
              </a:ext>
            </a:extLst>
          </p:cNvPr>
          <p:cNvGrpSpPr/>
          <p:nvPr/>
        </p:nvGrpSpPr>
        <p:grpSpPr>
          <a:xfrm>
            <a:off x="7789189" y="1589541"/>
            <a:ext cx="2523642" cy="1454859"/>
            <a:chOff x="7594169" y="1599598"/>
            <a:chExt cx="2523642" cy="1454859"/>
          </a:xfrm>
        </p:grpSpPr>
        <p:sp>
          <p:nvSpPr>
            <p:cNvPr id="12" name="Rectangle 11">
              <a:extLst>
                <a:ext uri="{FF2B5EF4-FFF2-40B4-BE49-F238E27FC236}">
                  <a16:creationId xmlns:a16="http://schemas.microsoft.com/office/drawing/2014/main" id="{10770B32-717D-422E-9F6C-0E732C944826}"/>
                </a:ext>
              </a:extLst>
            </p:cNvPr>
            <p:cNvSpPr/>
            <p:nvPr/>
          </p:nvSpPr>
          <p:spPr>
            <a:xfrm>
              <a:off x="7594169" y="2450023"/>
              <a:ext cx="2523642" cy="6044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Main Memory</a:t>
              </a:r>
            </a:p>
          </p:txBody>
        </p:sp>
        <p:cxnSp>
          <p:nvCxnSpPr>
            <p:cNvPr id="14" name="Straight Connector 13">
              <a:extLst>
                <a:ext uri="{FF2B5EF4-FFF2-40B4-BE49-F238E27FC236}">
                  <a16:creationId xmlns:a16="http://schemas.microsoft.com/office/drawing/2014/main" id="{ADEE2132-91BD-48B3-8440-701A02E4A093}"/>
                </a:ext>
              </a:extLst>
            </p:cNvPr>
            <p:cNvCxnSpPr>
              <a:cxnSpLocks/>
            </p:cNvCxnSpPr>
            <p:nvPr/>
          </p:nvCxnSpPr>
          <p:spPr>
            <a:xfrm>
              <a:off x="8117237" y="2208509"/>
              <a:ext cx="1477506" cy="0"/>
            </a:xfrm>
            <a:prstGeom prst="line">
              <a:avLst/>
            </a:prstGeom>
            <a:ln w="9525">
              <a:solidFill>
                <a:srgbClr val="FFCC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649FA7-F3B3-4AC5-88B1-2FDDB800AB4D}"/>
                </a:ext>
              </a:extLst>
            </p:cNvPr>
            <p:cNvCxnSpPr>
              <a:cxnSpLocks/>
            </p:cNvCxnSpPr>
            <p:nvPr/>
          </p:nvCxnSpPr>
          <p:spPr>
            <a:xfrm>
              <a:off x="8117237" y="1976033"/>
              <a:ext cx="0" cy="232476"/>
            </a:xfrm>
            <a:prstGeom prst="line">
              <a:avLst/>
            </a:prstGeom>
            <a:ln w="9525">
              <a:solidFill>
                <a:srgbClr val="FFCC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CF5568-9467-4B07-9D19-8CF00EC9CABE}"/>
                </a:ext>
              </a:extLst>
            </p:cNvPr>
            <p:cNvCxnSpPr>
              <a:cxnSpLocks/>
            </p:cNvCxnSpPr>
            <p:nvPr/>
          </p:nvCxnSpPr>
          <p:spPr>
            <a:xfrm>
              <a:off x="9596680" y="1976033"/>
              <a:ext cx="0" cy="232476"/>
            </a:xfrm>
            <a:prstGeom prst="line">
              <a:avLst/>
            </a:prstGeom>
            <a:ln w="9525">
              <a:solidFill>
                <a:srgbClr val="FFCC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35EA64F-1FFD-4301-91E3-45ED1DC583C3}"/>
                </a:ext>
              </a:extLst>
            </p:cNvPr>
            <p:cNvSpPr/>
            <p:nvPr/>
          </p:nvSpPr>
          <p:spPr>
            <a:xfrm>
              <a:off x="7594169" y="1599598"/>
              <a:ext cx="1046136" cy="376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Core 0</a:t>
              </a:r>
            </a:p>
          </p:txBody>
        </p:sp>
        <p:sp>
          <p:nvSpPr>
            <p:cNvPr id="11" name="Rectangle 10">
              <a:extLst>
                <a:ext uri="{FF2B5EF4-FFF2-40B4-BE49-F238E27FC236}">
                  <a16:creationId xmlns:a16="http://schemas.microsoft.com/office/drawing/2014/main" id="{4041F536-285C-4ADE-AEF2-D16FECEFCAD2}"/>
                </a:ext>
              </a:extLst>
            </p:cNvPr>
            <p:cNvSpPr/>
            <p:nvPr/>
          </p:nvSpPr>
          <p:spPr>
            <a:xfrm>
              <a:off x="9071675" y="1599598"/>
              <a:ext cx="1046136" cy="376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Core 1</a:t>
              </a:r>
            </a:p>
          </p:txBody>
        </p:sp>
        <p:cxnSp>
          <p:nvCxnSpPr>
            <p:cNvPr id="21" name="Straight Connector 20">
              <a:extLst>
                <a:ext uri="{FF2B5EF4-FFF2-40B4-BE49-F238E27FC236}">
                  <a16:creationId xmlns:a16="http://schemas.microsoft.com/office/drawing/2014/main" id="{61E57269-7B15-48E9-981C-EE1D382A73C9}"/>
                </a:ext>
              </a:extLst>
            </p:cNvPr>
            <p:cNvCxnSpPr>
              <a:cxnSpLocks/>
            </p:cNvCxnSpPr>
            <p:nvPr/>
          </p:nvCxnSpPr>
          <p:spPr>
            <a:xfrm>
              <a:off x="8847380" y="2208509"/>
              <a:ext cx="0" cy="232476"/>
            </a:xfrm>
            <a:prstGeom prst="line">
              <a:avLst/>
            </a:prstGeom>
            <a:ln w="9525">
              <a:solidFill>
                <a:srgbClr val="FFCC00"/>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5A74BD51-B9AA-4DC1-8961-39DD265862E0}"/>
              </a:ext>
            </a:extLst>
          </p:cNvPr>
          <p:cNvSpPr txBox="1"/>
          <p:nvPr/>
        </p:nvSpPr>
        <p:spPr>
          <a:xfrm rot="16200000">
            <a:off x="7095068" y="4762891"/>
            <a:ext cx="87684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Core 1</a:t>
            </a:r>
          </a:p>
        </p:txBody>
      </p:sp>
      <p:sp>
        <p:nvSpPr>
          <p:cNvPr id="17" name="TextBox 16">
            <a:extLst>
              <a:ext uri="{FF2B5EF4-FFF2-40B4-BE49-F238E27FC236}">
                <a16:creationId xmlns:a16="http://schemas.microsoft.com/office/drawing/2014/main" id="{FA80BEDC-A4B4-49C4-B2D1-628CE2B5D3C0}"/>
              </a:ext>
            </a:extLst>
          </p:cNvPr>
          <p:cNvSpPr txBox="1"/>
          <p:nvPr/>
        </p:nvSpPr>
        <p:spPr>
          <a:xfrm>
            <a:off x="8903213" y="3573512"/>
            <a:ext cx="87684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Core 2</a:t>
            </a:r>
          </a:p>
        </p:txBody>
      </p:sp>
    </p:spTree>
    <p:extLst>
      <p:ext uri="{BB962C8B-B14F-4D97-AF65-F5344CB8AC3E}">
        <p14:creationId xmlns:p14="http://schemas.microsoft.com/office/powerpoint/2010/main" val="1172745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normAutofit fontScale="90000"/>
          </a:bodyPr>
          <a:lstStyle/>
          <a:p>
            <a:r>
              <a:rPr lang="en-GB" altLang="en-US" dirty="0"/>
              <a:t>Coherency, a visualization (upon further simplification of the protocol)</a:t>
            </a:r>
            <a:endParaRPr lang="en-GB" altLang="en-US" sz="2000" dirty="0"/>
          </a:p>
        </p:txBody>
      </p:sp>
      <p:sp>
        <p:nvSpPr>
          <p:cNvPr id="198659" name="Rectangle 3"/>
          <p:cNvSpPr>
            <a:spLocks noGrp="1" noChangeArrowheads="1"/>
          </p:cNvSpPr>
          <p:nvPr>
            <p:ph idx="1"/>
          </p:nvPr>
        </p:nvSpPr>
        <p:spPr/>
        <p:txBody>
          <a:bodyPr/>
          <a:lstStyle/>
          <a:p>
            <a:endParaRPr lang="en-GB" altLang="en-US" sz="1800" dirty="0"/>
          </a:p>
          <a:p>
            <a:r>
              <a:rPr lang="en-GB" altLang="en-US" sz="1800" dirty="0"/>
              <a:t>Further simplify MESI for sake of simple visualization on next slide</a:t>
            </a:r>
          </a:p>
          <a:p>
            <a:pPr lvl="1"/>
            <a:r>
              <a:rPr lang="en-GB" altLang="en-US" sz="1600" dirty="0"/>
              <a:t>Assume now that each cache line can exist in one of 3 states:</a:t>
            </a:r>
          </a:p>
          <a:p>
            <a:pPr lvl="2"/>
            <a:r>
              <a:rPr lang="en-GB" altLang="en-US" sz="1400" dirty="0">
                <a:solidFill>
                  <a:srgbClr val="C00000"/>
                </a:solidFill>
              </a:rPr>
              <a:t>Exclusive</a:t>
            </a:r>
            <a:r>
              <a:rPr lang="en-GB" altLang="en-US" sz="1400" dirty="0"/>
              <a:t>: the only valid copy in any cache</a:t>
            </a:r>
          </a:p>
          <a:p>
            <a:pPr lvl="2"/>
            <a:r>
              <a:rPr lang="en-GB" altLang="en-US" sz="1400" dirty="0">
                <a:solidFill>
                  <a:srgbClr val="C00000"/>
                </a:solidFill>
              </a:rPr>
              <a:t>Read-only</a:t>
            </a:r>
            <a:r>
              <a:rPr lang="en-GB" altLang="en-US" sz="1400" dirty="0"/>
              <a:t>: a valid copy but other caches may contain it</a:t>
            </a:r>
          </a:p>
          <a:p>
            <a:pPr lvl="2"/>
            <a:r>
              <a:rPr lang="en-GB" altLang="en-US" sz="1400" dirty="0">
                <a:solidFill>
                  <a:srgbClr val="C00000"/>
                </a:solidFill>
              </a:rPr>
              <a:t>Invalid</a:t>
            </a:r>
            <a:r>
              <a:rPr lang="en-GB" altLang="en-US" sz="1400" dirty="0"/>
              <a:t>: out of date and cannot be used</a:t>
            </a:r>
          </a:p>
          <a:p>
            <a:pPr lvl="1"/>
            <a:endParaRPr lang="en-GB" altLang="en-US" sz="1600" dirty="0"/>
          </a:p>
          <a:p>
            <a:pPr lvl="1"/>
            <a:endParaRPr lang="en-GB" altLang="en-US" sz="1600" dirty="0"/>
          </a:p>
          <a:p>
            <a:r>
              <a:rPr lang="en-GB" altLang="en-US" sz="2000" dirty="0"/>
              <a:t>In this simplified coherency model</a:t>
            </a:r>
          </a:p>
          <a:p>
            <a:pPr lvl="1"/>
            <a:r>
              <a:rPr lang="en-GB" altLang="en-US" sz="1600" dirty="0"/>
              <a:t>A READ on an </a:t>
            </a:r>
            <a:r>
              <a:rPr lang="en-GB" altLang="en-US" sz="1600" i="1" dirty="0"/>
              <a:t>invalid</a:t>
            </a:r>
            <a:r>
              <a:rPr lang="en-GB" altLang="en-US" sz="1600" dirty="0"/>
              <a:t> or </a:t>
            </a:r>
            <a:r>
              <a:rPr lang="en-GB" altLang="en-US" sz="1600" i="1" dirty="0"/>
              <a:t>absent</a:t>
            </a:r>
            <a:r>
              <a:rPr lang="en-GB" altLang="en-US" sz="1600" dirty="0"/>
              <a:t> cache line will be cached as </a:t>
            </a:r>
            <a:r>
              <a:rPr lang="en-GB" altLang="en-US" sz="1600" i="1" dirty="0"/>
              <a:t>read-only</a:t>
            </a:r>
            <a:r>
              <a:rPr lang="en-GB" altLang="en-US" sz="1600" dirty="0"/>
              <a:t> or </a:t>
            </a:r>
            <a:r>
              <a:rPr lang="en-GB" altLang="en-US" sz="1600" i="1" dirty="0"/>
              <a:t>exclusive</a:t>
            </a:r>
          </a:p>
          <a:p>
            <a:pPr lvl="1"/>
            <a:r>
              <a:rPr lang="en-GB" altLang="en-US" sz="1600" dirty="0"/>
              <a:t>A WRITE on a line not in an </a:t>
            </a:r>
            <a:r>
              <a:rPr lang="en-GB" altLang="en-US" sz="1600" i="1" dirty="0"/>
              <a:t>exclusive</a:t>
            </a:r>
            <a:r>
              <a:rPr lang="en-GB" altLang="en-US" sz="1600" dirty="0"/>
              <a:t> state will cause all other copies to be marked </a:t>
            </a:r>
            <a:r>
              <a:rPr lang="en-GB" altLang="en-US" sz="1600" i="1" dirty="0"/>
              <a:t>invalid</a:t>
            </a:r>
            <a:r>
              <a:rPr lang="en-GB" altLang="en-US" sz="1600" dirty="0"/>
              <a:t> and the written line to be marked </a:t>
            </a:r>
            <a:r>
              <a:rPr lang="en-GB" altLang="en-US" sz="1600" i="1" dirty="0"/>
              <a:t>exclusive</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Rectangle 3"/>
              <p:cNvSpPr/>
              <p:nvPr/>
            </p:nvSpPr>
            <p:spPr>
              <a:xfrm>
                <a:off x="44450" y="6559957"/>
                <a:ext cx="91563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[Alan Real]</a:t>
                </a:r>
                <a14:m>
                  <m:oMath xmlns:m="http://schemas.openxmlformats.org/officeDocument/2006/math">
                    <m:r>
                      <a:rPr kumimoji="0" lang="en-US" sz="1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44450" y="6559957"/>
                <a:ext cx="915635" cy="246221"/>
              </a:xfrm>
              <a:prstGeom prst="rect">
                <a:avLst/>
              </a:prstGeom>
              <a:blipFill>
                <a:blip r:embed="rId3"/>
                <a:stretch>
                  <a:fillRect b="-12500"/>
                </a:stretch>
              </a:blipFill>
            </p:spPr>
            <p:txBody>
              <a:bodyPr/>
              <a:lstStyle/>
              <a:p>
                <a:r>
                  <a:rPr lang="en-US">
                    <a:noFill/>
                  </a:rPr>
                  <a:t> </a:t>
                </a:r>
              </a:p>
            </p:txBody>
          </p:sp>
        </mc:Fallback>
      </mc:AlternateContent>
    </p:spTree>
    <p:extLst>
      <p:ext uri="{BB962C8B-B14F-4D97-AF65-F5344CB8AC3E}">
        <p14:creationId xmlns:p14="http://schemas.microsoft.com/office/powerpoint/2010/main" val="303606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2"/>
          <p:cNvSpPr txBox="1">
            <a:spLocks noChangeArrowheads="1"/>
          </p:cNvSpPr>
          <p:nvPr/>
        </p:nvSpPr>
        <p:spPr bwMode="auto">
          <a:xfrm>
            <a:off x="0" y="0"/>
            <a:ext cx="12192000" cy="720725"/>
          </a:xfrm>
          <a:prstGeom prst="rect">
            <a:avLst/>
          </a:prstGeom>
          <a:solidFill>
            <a:schemeClr val="accent1">
              <a:lumMod val="50000"/>
            </a:schemeClr>
          </a:solidFill>
        </p:spPr>
        <p:txBody>
          <a:bodyPr vert="horz" lIns="91440" tIns="45720" rIns="91440" bIns="45720" rtlCol="0" anchor="ctr">
            <a:normAutofit/>
          </a:bodyPr>
          <a:lstStyle>
            <a:lvl1pPr>
              <a:lnSpc>
                <a:spcPct val="90000"/>
              </a:lnSpc>
              <a:spcBef>
                <a:spcPct val="0"/>
              </a:spcBef>
              <a:buNone/>
              <a:defRPr sz="36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altLang="en-US" sz="3600" b="0" i="0" u="none" strike="noStrike" kern="1200" cap="none" spc="0" normalizeH="0" baseline="0" noProof="0" dirty="0">
                <a:ln>
                  <a:noFill/>
                </a:ln>
                <a:solidFill>
                  <a:prstClr val="white"/>
                </a:solidFill>
                <a:effectLst/>
                <a:uLnTx/>
                <a:uFillTx/>
                <a:latin typeface="Calibri Light" panose="020F0302020204030204"/>
                <a:ea typeface="+mj-ea"/>
                <a:cs typeface="+mj-cs"/>
              </a:rPr>
              <a:t>Cache coherency cartoon</a:t>
            </a:r>
          </a:p>
        </p:txBody>
      </p:sp>
      <p:grpSp>
        <p:nvGrpSpPr>
          <p:cNvPr id="7" name="Group 4"/>
          <p:cNvGrpSpPr>
            <a:grpSpLocks/>
          </p:cNvGrpSpPr>
          <p:nvPr/>
        </p:nvGrpSpPr>
        <p:grpSpPr bwMode="auto">
          <a:xfrm>
            <a:off x="2490788" y="1763713"/>
            <a:ext cx="493712" cy="438150"/>
            <a:chOff x="295" y="800"/>
            <a:chExt cx="272" cy="276"/>
          </a:xfrm>
        </p:grpSpPr>
        <p:sp>
          <p:nvSpPr>
            <p:cNvPr id="8" name="Oval 5"/>
            <p:cNvSpPr>
              <a:spLocks noChangeArrowheads="1"/>
            </p:cNvSpPr>
            <p:nvPr/>
          </p:nvSpPr>
          <p:spPr bwMode="auto">
            <a:xfrm>
              <a:off x="295" y="800"/>
              <a:ext cx="272" cy="272"/>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Text Box 6"/>
            <p:cNvSpPr txBox="1">
              <a:spLocks noChangeArrowheads="1"/>
            </p:cNvSpPr>
            <p:nvPr/>
          </p:nvSpPr>
          <p:spPr bwMode="auto">
            <a:xfrm>
              <a:off x="340" y="84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mn-cs"/>
                </a:rPr>
                <a:t>P</a:t>
              </a:r>
            </a:p>
          </p:txBody>
        </p:sp>
      </p:grpSp>
      <p:grpSp>
        <p:nvGrpSpPr>
          <p:cNvPr id="10" name="Group 7"/>
          <p:cNvGrpSpPr>
            <a:grpSpLocks/>
          </p:cNvGrpSpPr>
          <p:nvPr/>
        </p:nvGrpSpPr>
        <p:grpSpPr bwMode="auto">
          <a:xfrm>
            <a:off x="4497388" y="1763713"/>
            <a:ext cx="493712" cy="438150"/>
            <a:chOff x="295" y="800"/>
            <a:chExt cx="272" cy="276"/>
          </a:xfrm>
        </p:grpSpPr>
        <p:sp>
          <p:nvSpPr>
            <p:cNvPr id="11" name="Oval 8"/>
            <p:cNvSpPr>
              <a:spLocks noChangeArrowheads="1"/>
            </p:cNvSpPr>
            <p:nvPr/>
          </p:nvSpPr>
          <p:spPr bwMode="auto">
            <a:xfrm>
              <a:off x="295" y="800"/>
              <a:ext cx="272" cy="272"/>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2" name="Text Box 9"/>
            <p:cNvSpPr txBox="1">
              <a:spLocks noChangeArrowheads="1"/>
            </p:cNvSpPr>
            <p:nvPr/>
          </p:nvSpPr>
          <p:spPr bwMode="auto">
            <a:xfrm>
              <a:off x="340" y="84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P</a:t>
              </a:r>
            </a:p>
          </p:txBody>
        </p:sp>
      </p:grpSp>
      <p:grpSp>
        <p:nvGrpSpPr>
          <p:cNvPr id="13" name="Group 10"/>
          <p:cNvGrpSpPr>
            <a:grpSpLocks/>
          </p:cNvGrpSpPr>
          <p:nvPr/>
        </p:nvGrpSpPr>
        <p:grpSpPr bwMode="auto">
          <a:xfrm>
            <a:off x="6657975" y="1763713"/>
            <a:ext cx="471488" cy="438150"/>
            <a:chOff x="295" y="800"/>
            <a:chExt cx="272" cy="276"/>
          </a:xfrm>
        </p:grpSpPr>
        <p:sp>
          <p:nvSpPr>
            <p:cNvPr id="14" name="Oval 11"/>
            <p:cNvSpPr>
              <a:spLocks noChangeArrowheads="1"/>
            </p:cNvSpPr>
            <p:nvPr/>
          </p:nvSpPr>
          <p:spPr bwMode="auto">
            <a:xfrm>
              <a:off x="295" y="800"/>
              <a:ext cx="272" cy="272"/>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5" name="Text Box 12"/>
            <p:cNvSpPr txBox="1">
              <a:spLocks noChangeArrowheads="1"/>
            </p:cNvSpPr>
            <p:nvPr/>
          </p:nvSpPr>
          <p:spPr bwMode="auto">
            <a:xfrm>
              <a:off x="340" y="84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mn-cs"/>
                </a:rPr>
                <a:t>P</a:t>
              </a:r>
            </a:p>
          </p:txBody>
        </p:sp>
      </p:grpSp>
      <p:grpSp>
        <p:nvGrpSpPr>
          <p:cNvPr id="16" name="Group 13"/>
          <p:cNvGrpSpPr>
            <a:grpSpLocks/>
          </p:cNvGrpSpPr>
          <p:nvPr/>
        </p:nvGrpSpPr>
        <p:grpSpPr bwMode="auto">
          <a:xfrm>
            <a:off x="8745538" y="1763713"/>
            <a:ext cx="504825" cy="438150"/>
            <a:chOff x="295" y="800"/>
            <a:chExt cx="272" cy="276"/>
          </a:xfrm>
        </p:grpSpPr>
        <p:sp>
          <p:nvSpPr>
            <p:cNvPr id="17" name="Oval 14"/>
            <p:cNvSpPr>
              <a:spLocks noChangeArrowheads="1"/>
            </p:cNvSpPr>
            <p:nvPr/>
          </p:nvSpPr>
          <p:spPr bwMode="auto">
            <a:xfrm>
              <a:off x="295" y="800"/>
              <a:ext cx="272" cy="272"/>
            </a:xfrm>
            <a:prstGeom prst="ellipse">
              <a:avLst/>
            </a:prstGeom>
            <a:solidFill>
              <a:srgbClr val="CCCC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8" name="Text Box 15"/>
            <p:cNvSpPr txBox="1">
              <a:spLocks noChangeArrowheads="1"/>
            </p:cNvSpPr>
            <p:nvPr/>
          </p:nvSpPr>
          <p:spPr bwMode="auto">
            <a:xfrm>
              <a:off x="340" y="845"/>
              <a:ext cx="18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mn-cs"/>
                </a:rPr>
                <a:t>P</a:t>
              </a:r>
            </a:p>
          </p:txBody>
        </p:sp>
      </p:grpSp>
      <p:sp>
        <p:nvSpPr>
          <p:cNvPr id="19" name="Text Box 16"/>
          <p:cNvSpPr txBox="1">
            <a:spLocks noChangeArrowheads="1"/>
          </p:cNvSpPr>
          <p:nvPr/>
        </p:nvSpPr>
        <p:spPr bwMode="auto">
          <a:xfrm>
            <a:off x="2049463" y="3265488"/>
            <a:ext cx="1362075" cy="376237"/>
          </a:xfrm>
          <a:prstGeom prst="rect">
            <a:avLst/>
          </a:prstGeom>
          <a:solidFill>
            <a:srgbClr val="D8D8EC"/>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L2C</a:t>
            </a:r>
          </a:p>
        </p:txBody>
      </p:sp>
      <p:sp>
        <p:nvSpPr>
          <p:cNvPr id="20" name="Text Box 17"/>
          <p:cNvSpPr txBox="1">
            <a:spLocks noChangeArrowheads="1"/>
          </p:cNvSpPr>
          <p:nvPr/>
        </p:nvSpPr>
        <p:spPr bwMode="auto">
          <a:xfrm>
            <a:off x="3992563" y="3265488"/>
            <a:ext cx="1352550" cy="376237"/>
          </a:xfrm>
          <a:prstGeom prst="rect">
            <a:avLst/>
          </a:prstGeom>
          <a:solidFill>
            <a:srgbClr val="D8D8EC"/>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L2C</a:t>
            </a:r>
          </a:p>
        </p:txBody>
      </p:sp>
      <p:sp>
        <p:nvSpPr>
          <p:cNvPr id="21" name="Text Box 18"/>
          <p:cNvSpPr txBox="1">
            <a:spLocks noChangeArrowheads="1"/>
          </p:cNvSpPr>
          <p:nvPr/>
        </p:nvSpPr>
        <p:spPr bwMode="auto">
          <a:xfrm>
            <a:off x="6081713" y="3282950"/>
            <a:ext cx="1354137" cy="376238"/>
          </a:xfrm>
          <a:prstGeom prst="rect">
            <a:avLst/>
          </a:prstGeom>
          <a:solidFill>
            <a:srgbClr val="D8D8EC"/>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L2C</a:t>
            </a:r>
          </a:p>
        </p:txBody>
      </p:sp>
      <p:sp>
        <p:nvSpPr>
          <p:cNvPr id="22" name="Text Box 19"/>
          <p:cNvSpPr txBox="1">
            <a:spLocks noChangeArrowheads="1"/>
          </p:cNvSpPr>
          <p:nvPr/>
        </p:nvSpPr>
        <p:spPr bwMode="auto">
          <a:xfrm>
            <a:off x="8242300" y="3265488"/>
            <a:ext cx="1350963" cy="376237"/>
          </a:xfrm>
          <a:prstGeom prst="rect">
            <a:avLst/>
          </a:prstGeom>
          <a:solidFill>
            <a:srgbClr val="D8D8EC"/>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L2C</a:t>
            </a:r>
          </a:p>
        </p:txBody>
      </p:sp>
      <p:sp>
        <p:nvSpPr>
          <p:cNvPr id="23" name="Text Box 20"/>
          <p:cNvSpPr txBox="1">
            <a:spLocks noChangeArrowheads="1"/>
          </p:cNvSpPr>
          <p:nvPr/>
        </p:nvSpPr>
        <p:spPr bwMode="auto">
          <a:xfrm>
            <a:off x="1616075" y="4073525"/>
            <a:ext cx="8569325" cy="366713"/>
          </a:xfrm>
          <a:prstGeom prst="rect">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Interconnect</a:t>
            </a:r>
          </a:p>
        </p:txBody>
      </p:sp>
      <p:sp>
        <p:nvSpPr>
          <p:cNvPr id="24" name="Text Box 21"/>
          <p:cNvSpPr txBox="1">
            <a:spLocks noChangeArrowheads="1"/>
          </p:cNvSpPr>
          <p:nvPr/>
        </p:nvSpPr>
        <p:spPr bwMode="auto">
          <a:xfrm>
            <a:off x="1616075" y="4867275"/>
            <a:ext cx="8569325" cy="1604962"/>
          </a:xfrm>
          <a:prstGeom prst="rect">
            <a:avLst/>
          </a:prstGeom>
          <a:solidFill>
            <a:srgbClr val="E2E2AA">
              <a:lumMod val="60000"/>
              <a:lumOff val="4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Memory</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5" name="Line 22"/>
          <p:cNvSpPr>
            <a:spLocks noChangeShapeType="1"/>
          </p:cNvSpPr>
          <p:nvPr/>
        </p:nvSpPr>
        <p:spPr bwMode="auto">
          <a:xfrm>
            <a:off x="2768600" y="2201863"/>
            <a:ext cx="4763" cy="29051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6" name="Line 23"/>
          <p:cNvSpPr>
            <a:spLocks noChangeShapeType="1"/>
          </p:cNvSpPr>
          <p:nvPr/>
        </p:nvSpPr>
        <p:spPr bwMode="auto">
          <a:xfrm>
            <a:off x="4752975" y="2201863"/>
            <a:ext cx="4763" cy="4333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7" name="Line 24"/>
          <p:cNvSpPr>
            <a:spLocks noChangeShapeType="1"/>
          </p:cNvSpPr>
          <p:nvPr/>
        </p:nvSpPr>
        <p:spPr bwMode="auto">
          <a:xfrm>
            <a:off x="6916738" y="2201863"/>
            <a:ext cx="4762" cy="4333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8" name="Line 25"/>
          <p:cNvSpPr>
            <a:spLocks noChangeShapeType="1"/>
          </p:cNvSpPr>
          <p:nvPr/>
        </p:nvSpPr>
        <p:spPr bwMode="auto">
          <a:xfrm>
            <a:off x="8999538" y="2201863"/>
            <a:ext cx="4762" cy="4333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9" name="Line 26"/>
          <p:cNvSpPr>
            <a:spLocks noChangeShapeType="1"/>
          </p:cNvSpPr>
          <p:nvPr/>
        </p:nvSpPr>
        <p:spPr bwMode="auto">
          <a:xfrm>
            <a:off x="2836863" y="3641725"/>
            <a:ext cx="4762" cy="4333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0" name="Line 27"/>
          <p:cNvSpPr>
            <a:spLocks noChangeShapeType="1"/>
          </p:cNvSpPr>
          <p:nvPr/>
        </p:nvSpPr>
        <p:spPr bwMode="auto">
          <a:xfrm>
            <a:off x="6916738" y="3641725"/>
            <a:ext cx="4762" cy="4333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1" name="Line 28"/>
          <p:cNvSpPr>
            <a:spLocks noChangeShapeType="1"/>
          </p:cNvSpPr>
          <p:nvPr/>
        </p:nvSpPr>
        <p:spPr bwMode="auto">
          <a:xfrm>
            <a:off x="8999538" y="3641725"/>
            <a:ext cx="4762" cy="4333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2" name="Line 29"/>
          <p:cNvSpPr>
            <a:spLocks noChangeShapeType="1"/>
          </p:cNvSpPr>
          <p:nvPr/>
        </p:nvSpPr>
        <p:spPr bwMode="auto">
          <a:xfrm>
            <a:off x="5716587" y="4433888"/>
            <a:ext cx="4763" cy="4333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3" name="Line 30"/>
          <p:cNvSpPr>
            <a:spLocks noChangeShapeType="1"/>
          </p:cNvSpPr>
          <p:nvPr/>
        </p:nvSpPr>
        <p:spPr bwMode="auto">
          <a:xfrm>
            <a:off x="4779963" y="3643313"/>
            <a:ext cx="4762" cy="4333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4" name="Text Box 31"/>
          <p:cNvSpPr txBox="1">
            <a:spLocks noChangeArrowheads="1"/>
          </p:cNvSpPr>
          <p:nvPr/>
        </p:nvSpPr>
        <p:spPr bwMode="auto">
          <a:xfrm>
            <a:off x="2408238" y="2490788"/>
            <a:ext cx="649287" cy="366712"/>
          </a:xfrm>
          <a:prstGeom prst="rect">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mn-cs"/>
              </a:rPr>
              <a:t>L1C</a:t>
            </a:r>
          </a:p>
        </p:txBody>
      </p:sp>
      <p:sp>
        <p:nvSpPr>
          <p:cNvPr id="35" name="Text Box 32"/>
          <p:cNvSpPr txBox="1">
            <a:spLocks noChangeArrowheads="1"/>
          </p:cNvSpPr>
          <p:nvPr/>
        </p:nvSpPr>
        <p:spPr bwMode="auto">
          <a:xfrm>
            <a:off x="4424363" y="2555875"/>
            <a:ext cx="649287" cy="366713"/>
          </a:xfrm>
          <a:prstGeom prst="rect">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L1C</a:t>
            </a:r>
          </a:p>
        </p:txBody>
      </p:sp>
      <p:sp>
        <p:nvSpPr>
          <p:cNvPr id="36" name="Text Box 33"/>
          <p:cNvSpPr txBox="1">
            <a:spLocks noChangeArrowheads="1"/>
          </p:cNvSpPr>
          <p:nvPr/>
        </p:nvSpPr>
        <p:spPr bwMode="auto">
          <a:xfrm>
            <a:off x="6657975" y="2555875"/>
            <a:ext cx="649288" cy="366713"/>
          </a:xfrm>
          <a:prstGeom prst="rect">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mn-cs"/>
              </a:rPr>
              <a:t>L1C</a:t>
            </a:r>
          </a:p>
        </p:txBody>
      </p:sp>
      <p:sp>
        <p:nvSpPr>
          <p:cNvPr id="37" name="Text Box 34"/>
          <p:cNvSpPr txBox="1">
            <a:spLocks noChangeArrowheads="1"/>
          </p:cNvSpPr>
          <p:nvPr/>
        </p:nvSpPr>
        <p:spPr bwMode="auto">
          <a:xfrm>
            <a:off x="8674100" y="2555875"/>
            <a:ext cx="649288" cy="366713"/>
          </a:xfrm>
          <a:prstGeom prst="rect">
            <a:avLst/>
          </a:prstGeom>
          <a:solidFill>
            <a:srgbClr val="8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mn-cs"/>
              </a:rPr>
              <a:t>L1C</a:t>
            </a:r>
          </a:p>
        </p:txBody>
      </p:sp>
      <p:sp>
        <p:nvSpPr>
          <p:cNvPr id="38" name="Line 40"/>
          <p:cNvSpPr>
            <a:spLocks noChangeShapeType="1"/>
          </p:cNvSpPr>
          <p:nvPr/>
        </p:nvSpPr>
        <p:spPr bwMode="auto">
          <a:xfrm>
            <a:off x="2192338" y="3486150"/>
            <a:ext cx="431800"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9" name="Line 43"/>
          <p:cNvSpPr>
            <a:spLocks noChangeShapeType="1"/>
          </p:cNvSpPr>
          <p:nvPr/>
        </p:nvSpPr>
        <p:spPr bwMode="auto">
          <a:xfrm>
            <a:off x="8961438" y="2922588"/>
            <a:ext cx="0" cy="3603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0" name="Line 44"/>
          <p:cNvSpPr>
            <a:spLocks noChangeShapeType="1"/>
          </p:cNvSpPr>
          <p:nvPr/>
        </p:nvSpPr>
        <p:spPr bwMode="auto">
          <a:xfrm>
            <a:off x="6945313" y="2922588"/>
            <a:ext cx="0" cy="3603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1" name="Line 45"/>
          <p:cNvSpPr>
            <a:spLocks noChangeShapeType="1"/>
          </p:cNvSpPr>
          <p:nvPr/>
        </p:nvSpPr>
        <p:spPr bwMode="auto">
          <a:xfrm>
            <a:off x="4713288" y="2922588"/>
            <a:ext cx="0" cy="3603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2" name="Line 46"/>
          <p:cNvSpPr>
            <a:spLocks noChangeShapeType="1"/>
          </p:cNvSpPr>
          <p:nvPr/>
        </p:nvSpPr>
        <p:spPr bwMode="auto">
          <a:xfrm>
            <a:off x="2768600" y="2851150"/>
            <a:ext cx="0" cy="4318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3" name="Line 47"/>
          <p:cNvSpPr>
            <a:spLocks noChangeShapeType="1"/>
          </p:cNvSpPr>
          <p:nvPr/>
        </p:nvSpPr>
        <p:spPr bwMode="auto">
          <a:xfrm>
            <a:off x="1781969" y="1111058"/>
            <a:ext cx="431800" cy="0"/>
          </a:xfrm>
          <a:prstGeom prst="line">
            <a:avLst/>
          </a:prstGeom>
          <a:noFill/>
          <a:ln w="381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4" name="Line 48"/>
          <p:cNvSpPr>
            <a:spLocks noChangeShapeType="1"/>
          </p:cNvSpPr>
          <p:nvPr/>
        </p:nvSpPr>
        <p:spPr bwMode="auto">
          <a:xfrm>
            <a:off x="4013994" y="1111058"/>
            <a:ext cx="431800" cy="0"/>
          </a:xfrm>
          <a:prstGeom prst="line">
            <a:avLst/>
          </a:prstGeom>
          <a:noFill/>
          <a:ln w="38100">
            <a:solidFill>
              <a:srgbClr val="669999"/>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5" name="Line 49"/>
          <p:cNvSpPr>
            <a:spLocks noChangeShapeType="1"/>
          </p:cNvSpPr>
          <p:nvPr/>
        </p:nvSpPr>
        <p:spPr bwMode="auto">
          <a:xfrm>
            <a:off x="6508750" y="1111058"/>
            <a:ext cx="431800" cy="0"/>
          </a:xfrm>
          <a:prstGeom prst="line">
            <a:avLst/>
          </a:prstGeom>
          <a:noFill/>
          <a:ln w="38100" cap="rnd">
            <a:solidFill>
              <a:srgbClr val="FF33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6" name="Text Box 50"/>
          <p:cNvSpPr txBox="1">
            <a:spLocks noChangeArrowheads="1"/>
          </p:cNvSpPr>
          <p:nvPr/>
        </p:nvSpPr>
        <p:spPr bwMode="auto">
          <a:xfrm>
            <a:off x="2356644" y="927702"/>
            <a:ext cx="1657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Exclusive</a:t>
            </a:r>
          </a:p>
        </p:txBody>
      </p:sp>
      <p:sp>
        <p:nvSpPr>
          <p:cNvPr id="47" name="Text Box 51"/>
          <p:cNvSpPr txBox="1">
            <a:spLocks noChangeArrowheads="1"/>
          </p:cNvSpPr>
          <p:nvPr/>
        </p:nvSpPr>
        <p:spPr bwMode="auto">
          <a:xfrm>
            <a:off x="4517231" y="927702"/>
            <a:ext cx="16557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Read-Only</a:t>
            </a:r>
          </a:p>
        </p:txBody>
      </p:sp>
      <p:sp>
        <p:nvSpPr>
          <p:cNvPr id="48" name="Text Box 52"/>
          <p:cNvSpPr txBox="1">
            <a:spLocks noChangeArrowheads="1"/>
          </p:cNvSpPr>
          <p:nvPr/>
        </p:nvSpPr>
        <p:spPr bwMode="auto">
          <a:xfrm>
            <a:off x="7038181" y="927702"/>
            <a:ext cx="13684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Invalid</a:t>
            </a:r>
          </a:p>
        </p:txBody>
      </p:sp>
      <p:sp>
        <p:nvSpPr>
          <p:cNvPr id="49" name="Text Box 53"/>
          <p:cNvSpPr txBox="1">
            <a:spLocks noChangeArrowheads="1"/>
          </p:cNvSpPr>
          <p:nvPr/>
        </p:nvSpPr>
        <p:spPr bwMode="auto">
          <a:xfrm>
            <a:off x="1689100" y="1770063"/>
            <a:ext cx="431800" cy="369887"/>
          </a:xfrm>
          <a:prstGeom prst="rect">
            <a:avLst/>
          </a:prstGeom>
          <a:solidFill>
            <a:srgbClr val="FFFFFF"/>
          </a:solidFill>
          <a:ln w="317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mn-cs"/>
              </a:rPr>
              <a:t>W</a:t>
            </a:r>
          </a:p>
        </p:txBody>
      </p:sp>
      <p:sp>
        <p:nvSpPr>
          <p:cNvPr id="50" name="Line 54"/>
          <p:cNvSpPr>
            <a:spLocks noChangeShapeType="1"/>
          </p:cNvSpPr>
          <p:nvPr/>
        </p:nvSpPr>
        <p:spPr bwMode="auto">
          <a:xfrm>
            <a:off x="2193925" y="3486150"/>
            <a:ext cx="431800" cy="0"/>
          </a:xfrm>
          <a:prstGeom prst="line">
            <a:avLst/>
          </a:prstGeom>
          <a:noFill/>
          <a:ln w="381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1" name="Text Box 55"/>
          <p:cNvSpPr txBox="1">
            <a:spLocks noChangeArrowheads="1"/>
          </p:cNvSpPr>
          <p:nvPr/>
        </p:nvSpPr>
        <p:spPr bwMode="auto">
          <a:xfrm>
            <a:off x="3816350" y="1770063"/>
            <a:ext cx="431800" cy="369887"/>
          </a:xfrm>
          <a:prstGeom prst="rect">
            <a:avLst/>
          </a:prstGeom>
          <a:solidFill>
            <a:srgbClr val="FFFFFF"/>
          </a:solidFill>
          <a:ln w="317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R</a:t>
            </a:r>
          </a:p>
        </p:txBody>
      </p:sp>
      <p:sp>
        <p:nvSpPr>
          <p:cNvPr id="52" name="Text Box 56"/>
          <p:cNvSpPr txBox="1">
            <a:spLocks noChangeArrowheads="1"/>
          </p:cNvSpPr>
          <p:nvPr/>
        </p:nvSpPr>
        <p:spPr bwMode="auto">
          <a:xfrm>
            <a:off x="6026150" y="1770063"/>
            <a:ext cx="431800" cy="369887"/>
          </a:xfrm>
          <a:prstGeom prst="rect">
            <a:avLst/>
          </a:prstGeom>
          <a:solidFill>
            <a:srgbClr val="FFFFFF"/>
          </a:solidFill>
          <a:ln w="317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a:ln>
                  <a:noFill/>
                </a:ln>
                <a:solidFill>
                  <a:srgbClr val="000000"/>
                </a:solidFill>
                <a:effectLst/>
                <a:uLnTx/>
                <a:uFillTx/>
                <a:latin typeface="Arial" panose="020B0604020202020204" pitchFamily="34" charset="0"/>
                <a:ea typeface="+mn-ea"/>
                <a:cs typeface="+mn-cs"/>
              </a:rPr>
              <a:t>W</a:t>
            </a:r>
          </a:p>
        </p:txBody>
      </p:sp>
      <p:sp>
        <p:nvSpPr>
          <p:cNvPr id="53" name="Line 57"/>
          <p:cNvSpPr>
            <a:spLocks noChangeShapeType="1"/>
          </p:cNvSpPr>
          <p:nvPr/>
        </p:nvSpPr>
        <p:spPr bwMode="auto">
          <a:xfrm>
            <a:off x="8816975" y="6091238"/>
            <a:ext cx="431800" cy="0"/>
          </a:xfrm>
          <a:prstGeom prst="line">
            <a:avLst/>
          </a:prstGeom>
          <a:noFill/>
          <a:ln w="38100">
            <a:solidFill>
              <a:srgbClr val="669999"/>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4" name="Line 58"/>
          <p:cNvSpPr>
            <a:spLocks noChangeShapeType="1"/>
          </p:cNvSpPr>
          <p:nvPr/>
        </p:nvSpPr>
        <p:spPr bwMode="auto">
          <a:xfrm>
            <a:off x="6226175" y="3498850"/>
            <a:ext cx="431800" cy="0"/>
          </a:xfrm>
          <a:prstGeom prst="line">
            <a:avLst/>
          </a:prstGeom>
          <a:noFill/>
          <a:ln w="38100">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5" name="Line 59"/>
          <p:cNvSpPr>
            <a:spLocks noChangeShapeType="1"/>
          </p:cNvSpPr>
          <p:nvPr/>
        </p:nvSpPr>
        <p:spPr bwMode="auto">
          <a:xfrm>
            <a:off x="4137025" y="3498850"/>
            <a:ext cx="431800" cy="0"/>
          </a:xfrm>
          <a:prstGeom prst="line">
            <a:avLst/>
          </a:prstGeom>
          <a:noFill/>
          <a:ln w="38100" cap="rnd">
            <a:solidFill>
              <a:srgbClr val="FF33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6" name="Line 60"/>
          <p:cNvSpPr>
            <a:spLocks noChangeShapeType="1"/>
          </p:cNvSpPr>
          <p:nvPr/>
        </p:nvSpPr>
        <p:spPr bwMode="auto">
          <a:xfrm>
            <a:off x="2192338" y="3486150"/>
            <a:ext cx="431800" cy="0"/>
          </a:xfrm>
          <a:prstGeom prst="line">
            <a:avLst/>
          </a:prstGeom>
          <a:noFill/>
          <a:ln w="38100" cap="rnd">
            <a:solidFill>
              <a:srgbClr val="FF33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7" name="Text Box 61"/>
          <p:cNvSpPr txBox="1">
            <a:spLocks noChangeArrowheads="1"/>
          </p:cNvSpPr>
          <p:nvPr/>
        </p:nvSpPr>
        <p:spPr bwMode="auto">
          <a:xfrm>
            <a:off x="1689100" y="2274888"/>
            <a:ext cx="431800" cy="369887"/>
          </a:xfrm>
          <a:prstGeom prst="rect">
            <a:avLst/>
          </a:prstGeom>
          <a:solidFill>
            <a:srgbClr val="FFFFFF"/>
          </a:solidFill>
          <a:ln w="317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rPr>
              <a:t>R</a:t>
            </a:r>
          </a:p>
        </p:txBody>
      </p:sp>
      <p:sp>
        <p:nvSpPr>
          <p:cNvPr id="58" name="Line 62"/>
          <p:cNvSpPr>
            <a:spLocks noChangeShapeType="1"/>
          </p:cNvSpPr>
          <p:nvPr/>
        </p:nvSpPr>
        <p:spPr bwMode="auto">
          <a:xfrm>
            <a:off x="8816975" y="6091238"/>
            <a:ext cx="431800" cy="0"/>
          </a:xfrm>
          <a:prstGeom prst="line">
            <a:avLst/>
          </a:prstGeom>
          <a:noFill/>
          <a:ln w="38100">
            <a:solidFill>
              <a:srgbClr val="669999"/>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9" name="Line 63"/>
          <p:cNvSpPr>
            <a:spLocks noChangeShapeType="1"/>
          </p:cNvSpPr>
          <p:nvPr/>
        </p:nvSpPr>
        <p:spPr bwMode="auto">
          <a:xfrm>
            <a:off x="6226175" y="3498850"/>
            <a:ext cx="431800"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1" name="Rectangle 60"/>
          <p:cNvSpPr/>
          <p:nvPr/>
        </p:nvSpPr>
        <p:spPr>
          <a:xfrm>
            <a:off x="65854" y="6590184"/>
            <a:ext cx="862737" cy="2308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[Alan Real]</a:t>
            </a: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Symbol" panose="05050102010706020507" pitchFamily="18" charset="2"/>
              </a:rPr>
              <a:t></a:t>
            </a:r>
            <a:endPar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724092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blinds(horizontal)">
                                      <p:cBhvr>
                                        <p:cTn id="11" dur="500"/>
                                        <p:tgtEl>
                                          <p:spTgt spid="50"/>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par>
                                <p:cTn id="16" presetID="0" presetClass="path" presetSubtype="0" accel="50000" decel="50000" fill="hold" grpId="1" nodeType="withEffect">
                                  <p:stCondLst>
                                    <p:cond delay="0"/>
                                  </p:stCondLst>
                                  <p:childTnLst>
                                    <p:animMotion origin="layout" path="M 3.95833E-6 0.00348 L 0.54349 0.37986 " pathEditMode="relative" rAng="0" ptsTypes="AA">
                                      <p:cBhvr>
                                        <p:cTn id="17" dur="2000" fill="hold"/>
                                        <p:tgtEl>
                                          <p:spTgt spid="38"/>
                                        </p:tgtEl>
                                        <p:attrNameLst>
                                          <p:attrName>ppt_x</p:attrName>
                                          <p:attrName>ppt_y</p:attrName>
                                        </p:attrNameLst>
                                      </p:cBhvr>
                                      <p:rCtr x="27174" y="18819"/>
                                    </p:animMotion>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blinds(horizontal)">
                                      <p:cBhvr>
                                        <p:cTn id="22" dur="500"/>
                                        <p:tgtEl>
                                          <p:spTgt spid="51"/>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blinds(horizontal)">
                                      <p:cBhvr>
                                        <p:cTn id="26" dur="500"/>
                                        <p:tgtEl>
                                          <p:spTgt spid="53"/>
                                        </p:tgtEl>
                                      </p:cBhvr>
                                    </p:animEffect>
                                  </p:childTnLst>
                                </p:cTn>
                              </p:par>
                            </p:childTnLst>
                          </p:cTn>
                        </p:par>
                        <p:par>
                          <p:cTn id="27" fill="hold">
                            <p:stCondLst>
                              <p:cond delay="1000"/>
                            </p:stCondLst>
                            <p:childTnLst>
                              <p:par>
                                <p:cTn id="28" presetID="0" presetClass="path" presetSubtype="0" accel="50000" decel="50000" fill="hold" grpId="1" nodeType="afterEffect">
                                  <p:stCondLst>
                                    <p:cond delay="0"/>
                                  </p:stCondLst>
                                  <p:childTnLst>
                                    <p:animMotion origin="layout" path="M 0.00013 -4.44444E-6 L -0.38412 -0.3787 " pathEditMode="relative" rAng="0" ptsTypes="AA">
                                      <p:cBhvr>
                                        <p:cTn id="29" dur="2000" fill="hold"/>
                                        <p:tgtEl>
                                          <p:spTgt spid="53"/>
                                        </p:tgtEl>
                                        <p:attrNameLst>
                                          <p:attrName>ppt_x</p:attrName>
                                          <p:attrName>ppt_y</p:attrName>
                                        </p:attrNameLst>
                                      </p:cBhvr>
                                      <p:rCtr x="-19219" y="-18935"/>
                                    </p:animMotion>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blinds(horizontal)">
                                      <p:cBhvr>
                                        <p:cTn id="34" dur="500"/>
                                        <p:tgtEl>
                                          <p:spTgt spid="52"/>
                                        </p:tgtEl>
                                      </p:cBhvr>
                                    </p:animEffect>
                                  </p:childTnLst>
                                </p:cTn>
                              </p:par>
                            </p:childTnLst>
                          </p:cTn>
                        </p:par>
                        <p:par>
                          <p:cTn id="35" fill="hold">
                            <p:stCondLst>
                              <p:cond delay="500"/>
                            </p:stCondLst>
                            <p:childTnLst>
                              <p:par>
                                <p:cTn id="36" presetID="3" presetClass="exit" presetSubtype="10" fill="hold" grpId="2" nodeType="afterEffect">
                                  <p:stCondLst>
                                    <p:cond delay="0"/>
                                  </p:stCondLst>
                                  <p:childTnLst>
                                    <p:animEffect transition="out" filter="blinds(horizontal)">
                                      <p:cBhvr>
                                        <p:cTn id="37" dur="500"/>
                                        <p:tgtEl>
                                          <p:spTgt spid="53"/>
                                        </p:tgtEl>
                                      </p:cBhvr>
                                    </p:animEffect>
                                    <p:set>
                                      <p:cBhvr>
                                        <p:cTn id="38" dur="1" fill="hold">
                                          <p:stCondLst>
                                            <p:cond delay="499"/>
                                          </p:stCondLst>
                                        </p:cTn>
                                        <p:tgtEl>
                                          <p:spTgt spid="53"/>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50"/>
                                        </p:tgtEl>
                                      </p:cBhvr>
                                    </p:animEffect>
                                    <p:set>
                                      <p:cBhvr>
                                        <p:cTn id="41" dur="1" fill="hold">
                                          <p:stCondLst>
                                            <p:cond delay="499"/>
                                          </p:stCondLst>
                                        </p:cTn>
                                        <p:tgtEl>
                                          <p:spTgt spid="50"/>
                                        </p:tgtEl>
                                        <p:attrNameLst>
                                          <p:attrName>style.visibility</p:attrName>
                                        </p:attrNameLst>
                                      </p:cBhvr>
                                      <p:to>
                                        <p:strVal val="hidden"/>
                                      </p:to>
                                    </p:set>
                                  </p:childTnLst>
                                </p:cTn>
                              </p:par>
                            </p:childTnLst>
                          </p:cTn>
                        </p:par>
                        <p:par>
                          <p:cTn id="42" fill="hold">
                            <p:stCondLst>
                              <p:cond delay="1000"/>
                            </p:stCondLst>
                            <p:childTnLst>
                              <p:par>
                                <p:cTn id="43" presetID="3" presetClass="entr" presetSubtype="10"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blinds(horizontal)">
                                      <p:cBhvr>
                                        <p:cTn id="45" dur="500"/>
                                        <p:tgtEl>
                                          <p:spTgt spid="5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linds(horizontal)">
                                      <p:cBhvr>
                                        <p:cTn id="48" dur="500"/>
                                        <p:tgtEl>
                                          <p:spTgt spid="56"/>
                                        </p:tgtEl>
                                      </p:cBhvr>
                                    </p:animEffect>
                                  </p:childTnLst>
                                </p:cTn>
                              </p:par>
                            </p:childTnLst>
                          </p:cTn>
                        </p:par>
                        <p:par>
                          <p:cTn id="49" fill="hold">
                            <p:stCondLst>
                              <p:cond delay="1500"/>
                            </p:stCondLst>
                            <p:childTnLst>
                              <p:par>
                                <p:cTn id="50" presetID="3" presetClass="entr" presetSubtype="10" fill="hold" grpId="0"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linds(horizontal)">
                                      <p:cBhvr>
                                        <p:cTn id="52" dur="500"/>
                                        <p:tgtEl>
                                          <p:spTgt spid="5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blinds(horizontal)">
                                      <p:cBhvr>
                                        <p:cTn id="55" dur="500"/>
                                        <p:tgtEl>
                                          <p:spTgt spid="55"/>
                                        </p:tgtEl>
                                      </p:cBhvr>
                                    </p:animEffect>
                                  </p:childTnLst>
                                </p:cTn>
                              </p:par>
                              <p:par>
                                <p:cTn id="56" presetID="0" presetClass="path" presetSubtype="0" accel="50000" decel="50000" fill="hold" grpId="1" nodeType="withEffect">
                                  <p:stCondLst>
                                    <p:cond delay="0"/>
                                  </p:stCondLst>
                                  <p:childTnLst>
                                    <p:animMotion origin="layout" path="M 0.00794 4.81481E-6 L 0.21263 0.378 " pathEditMode="relative" rAng="0" ptsTypes="AA">
                                      <p:cBhvr>
                                        <p:cTn id="57" dur="2000" fill="hold"/>
                                        <p:tgtEl>
                                          <p:spTgt spid="59"/>
                                        </p:tgtEl>
                                        <p:attrNameLst>
                                          <p:attrName>ppt_x</p:attrName>
                                          <p:attrName>ppt_y</p:attrName>
                                        </p:attrNameLst>
                                      </p:cBhvr>
                                      <p:rCtr x="10234" y="18889"/>
                                    </p:animMotion>
                                  </p:childTnLst>
                                </p:cTn>
                              </p:par>
                              <p:par>
                                <p:cTn id="58" presetID="3" presetClass="exit" presetSubtype="10" fill="hold" grpId="2" nodeType="withEffect">
                                  <p:stCondLst>
                                    <p:cond delay="0"/>
                                  </p:stCondLst>
                                  <p:childTnLst>
                                    <p:animEffect transition="out" filter="blinds(horizontal)">
                                      <p:cBhvr>
                                        <p:cTn id="59" dur="500"/>
                                        <p:tgtEl>
                                          <p:spTgt spid="38"/>
                                        </p:tgtEl>
                                      </p:cBhvr>
                                    </p:animEffect>
                                    <p:set>
                                      <p:cBhvr>
                                        <p:cTn id="60" dur="1" fill="hold">
                                          <p:stCondLst>
                                            <p:cond delay="499"/>
                                          </p:stCondLst>
                                        </p:cTn>
                                        <p:tgtEl>
                                          <p:spTgt spid="3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blinds(horizontal)">
                                      <p:cBhvr>
                                        <p:cTn id="65" dur="500"/>
                                        <p:tgtEl>
                                          <p:spTgt spid="57"/>
                                        </p:tgtEl>
                                      </p:cBhvr>
                                    </p:animEffect>
                                  </p:childTnLst>
                                </p:cTn>
                              </p:par>
                            </p:childTnLst>
                          </p:cTn>
                        </p:par>
                        <p:par>
                          <p:cTn id="66" fill="hold">
                            <p:stCondLst>
                              <p:cond delay="500"/>
                            </p:stCondLst>
                            <p:childTnLst>
                              <p:par>
                                <p:cTn id="67" presetID="3" presetClass="exit" presetSubtype="10" fill="hold" grpId="1" nodeType="afterEffect">
                                  <p:stCondLst>
                                    <p:cond delay="0"/>
                                  </p:stCondLst>
                                  <p:childTnLst>
                                    <p:animEffect transition="out" filter="blinds(horizontal)">
                                      <p:cBhvr>
                                        <p:cTn id="68" dur="500"/>
                                        <p:tgtEl>
                                          <p:spTgt spid="56"/>
                                        </p:tgtEl>
                                      </p:cBhvr>
                                    </p:animEffect>
                                    <p:set>
                                      <p:cBhvr>
                                        <p:cTn id="69" dur="1" fill="hold">
                                          <p:stCondLst>
                                            <p:cond delay="499"/>
                                          </p:stCondLst>
                                        </p:cTn>
                                        <p:tgtEl>
                                          <p:spTgt spid="56"/>
                                        </p:tgtEl>
                                        <p:attrNameLst>
                                          <p:attrName>style.visibility</p:attrName>
                                        </p:attrNameLst>
                                      </p:cBhvr>
                                      <p:to>
                                        <p:strVal val="hidden"/>
                                      </p:to>
                                    </p:set>
                                  </p:childTnLst>
                                </p:cTn>
                              </p:par>
                            </p:childTnLst>
                          </p:cTn>
                        </p:par>
                        <p:par>
                          <p:cTn id="70" fill="hold">
                            <p:stCondLst>
                              <p:cond delay="1000"/>
                            </p:stCondLst>
                            <p:childTnLst>
                              <p:par>
                                <p:cTn id="71" presetID="3" presetClass="entr" presetSubtype="10" fill="hold" grpId="0" nodeType="after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blinds(horizontal)">
                                      <p:cBhvr>
                                        <p:cTn id="73" dur="500"/>
                                        <p:tgtEl>
                                          <p:spTgt spid="58"/>
                                        </p:tgtEl>
                                      </p:cBhvr>
                                    </p:animEffect>
                                  </p:childTnLst>
                                </p:cTn>
                              </p:par>
                            </p:childTnLst>
                          </p:cTn>
                        </p:par>
                        <p:par>
                          <p:cTn id="74" fill="hold">
                            <p:stCondLst>
                              <p:cond delay="1500"/>
                            </p:stCondLst>
                            <p:childTnLst>
                              <p:par>
                                <p:cTn id="75" presetID="0" presetClass="path" presetSubtype="0" accel="50000" decel="50000" fill="hold" grpId="1" nodeType="afterEffect">
                                  <p:stCondLst>
                                    <p:cond delay="0"/>
                                  </p:stCondLst>
                                  <p:childTnLst>
                                    <p:animMotion origin="layout" path="M 4.58333E-6 -4.44444E-6 L -0.54336 -0.37638 " pathEditMode="relative" rAng="0" ptsTypes="AA">
                                      <p:cBhvr>
                                        <p:cTn id="76" dur="2000" fill="hold"/>
                                        <p:tgtEl>
                                          <p:spTgt spid="58"/>
                                        </p:tgtEl>
                                        <p:attrNameLst>
                                          <p:attrName>ppt_x</p:attrName>
                                          <p:attrName>ppt_y</p:attrName>
                                        </p:attrNameLst>
                                      </p:cBhvr>
                                      <p:rCtr x="-27174" y="-18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8" grpId="2" animBg="1"/>
      <p:bldP spid="49" grpId="0" animBg="1"/>
      <p:bldP spid="50" grpId="0" animBg="1"/>
      <p:bldP spid="50" grpId="1" animBg="1"/>
      <p:bldP spid="51" grpId="0" animBg="1"/>
      <p:bldP spid="52" grpId="0" animBg="1"/>
      <p:bldP spid="53" grpId="0" animBg="1"/>
      <p:bldP spid="53" grpId="1" animBg="1"/>
      <p:bldP spid="53" grpId="2" animBg="1"/>
      <p:bldP spid="54" grpId="0" animBg="1"/>
      <p:bldP spid="55" grpId="0" animBg="1"/>
      <p:bldP spid="56" grpId="0" animBg="1"/>
      <p:bldP spid="56" grpId="1" animBg="1"/>
      <p:bldP spid="57" grpId="0" animBg="1"/>
      <p:bldP spid="58" grpId="0" animBg="1"/>
      <p:bldP spid="58" grpId="1" animBg="1"/>
      <p:bldP spid="59" grpId="0" animBg="1"/>
      <p:bldP spid="5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FBCBC-72ED-4655-B78A-FF266398CF5B}"/>
              </a:ext>
            </a:extLst>
          </p:cNvPr>
          <p:cNvSpPr>
            <a:spLocks noGrp="1"/>
          </p:cNvSpPr>
          <p:nvPr>
            <p:ph type="title"/>
          </p:nvPr>
        </p:nvSpPr>
        <p:spPr/>
        <p:txBody>
          <a:bodyPr/>
          <a:lstStyle/>
          <a:p>
            <a:r>
              <a:rPr lang="en-US" sz="1600" dirty="0"/>
              <a:t>[new sub-topic]</a:t>
            </a:r>
            <a:r>
              <a:rPr lang="en-US" dirty="0"/>
              <a:t>Preamble: the “false sharing” issue in OpenMP</a:t>
            </a:r>
          </a:p>
        </p:txBody>
      </p:sp>
      <p:sp>
        <p:nvSpPr>
          <p:cNvPr id="2" name="Slide Number Placeholder 1">
            <a:extLst>
              <a:ext uri="{FF2B5EF4-FFF2-40B4-BE49-F238E27FC236}">
                <a16:creationId xmlns:a16="http://schemas.microsoft.com/office/drawing/2014/main" id="{2B83454A-D0D1-49DC-AE5F-30BCA278131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CD27390-24A2-40E1-846D-65076C9A8DF1}"/>
              </a:ext>
            </a:extLst>
          </p:cNvPr>
          <p:cNvSpPr/>
          <p:nvPr/>
        </p:nvSpPr>
        <p:spPr>
          <a:xfrm>
            <a:off x="2232660" y="2927241"/>
            <a:ext cx="6477000" cy="1323439"/>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 for</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schedule(</a:t>
            </a:r>
            <a:r>
              <a:rPr kumimoji="0" 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dynamic</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nn-NO"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N;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c[i] = a[i] + b[i];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9" name="Rectangle 8">
            <a:extLst>
              <a:ext uri="{FF2B5EF4-FFF2-40B4-BE49-F238E27FC236}">
                <a16:creationId xmlns:a16="http://schemas.microsoft.com/office/drawing/2014/main" id="{97A28EC2-F1B9-4A7E-BA3D-AC45376CBF5D}"/>
              </a:ext>
            </a:extLst>
          </p:cNvPr>
          <p:cNvSpPr/>
          <p:nvPr/>
        </p:nvSpPr>
        <p:spPr>
          <a:xfrm>
            <a:off x="3879067" y="2505194"/>
            <a:ext cx="5743432"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(below, assume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b</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urier New" panose="02070309020205020404" pitchFamily="49" charset="0"/>
              </a:rPr>
              <a:t>c</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are arrays of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float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-type variables)</a:t>
            </a:r>
          </a:p>
        </p:txBody>
      </p:sp>
    </p:spTree>
    <p:extLst>
      <p:ext uri="{BB962C8B-B14F-4D97-AF65-F5344CB8AC3E}">
        <p14:creationId xmlns:p14="http://schemas.microsoft.com/office/powerpoint/2010/main" val="4283980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GB" altLang="en-US" dirty="0"/>
              <a:t>The “</a:t>
            </a:r>
            <a:r>
              <a:rPr lang="en-GB" altLang="en-US" dirty="0">
                <a:solidFill>
                  <a:srgbClr val="FFC000"/>
                </a:solidFill>
              </a:rPr>
              <a:t>False Sharing</a:t>
            </a:r>
            <a:r>
              <a:rPr lang="en-GB" altLang="en-US" dirty="0"/>
              <a:t>”</a:t>
            </a:r>
            <a:r>
              <a:rPr lang="en-GB" altLang="en-US" dirty="0">
                <a:solidFill>
                  <a:srgbClr val="FFC000"/>
                </a:solidFill>
              </a:rPr>
              <a:t> </a:t>
            </a:r>
            <a:r>
              <a:rPr lang="en-GB" altLang="en-US" dirty="0"/>
              <a:t>Pitfall</a:t>
            </a:r>
            <a:endParaRPr lang="en-GB" altLang="en-US" dirty="0">
              <a:solidFill>
                <a:srgbClr val="FFC000"/>
              </a:solidFill>
            </a:endParaRPr>
          </a:p>
        </p:txBody>
      </p:sp>
      <p:sp>
        <p:nvSpPr>
          <p:cNvPr id="200707" name="Rectangle 3"/>
          <p:cNvSpPr>
            <a:spLocks noGrp="1" noChangeArrowheads="1"/>
          </p:cNvSpPr>
          <p:nvPr>
            <p:ph type="body" idx="1"/>
          </p:nvPr>
        </p:nvSpPr>
        <p:spPr/>
        <p:txBody>
          <a:bodyPr/>
          <a:lstStyle/>
          <a:p>
            <a:pPr>
              <a:lnSpc>
                <a:spcPct val="90000"/>
              </a:lnSpc>
            </a:pPr>
            <a:endParaRPr lang="en-GB" altLang="en-US" sz="2000" dirty="0"/>
          </a:p>
          <a:p>
            <a:pPr>
              <a:lnSpc>
                <a:spcPct val="90000"/>
              </a:lnSpc>
            </a:pPr>
            <a:r>
              <a:rPr lang="en-GB" altLang="en-US" sz="2000" dirty="0"/>
              <a:t>Recall cache lines typically are 64 byte long</a:t>
            </a:r>
          </a:p>
          <a:p>
            <a:pPr lvl="1"/>
            <a:r>
              <a:rPr lang="en-GB" altLang="en-US" sz="1800" dirty="0"/>
              <a:t>Can store, for instance, 8 double precision values or 16 integers</a:t>
            </a:r>
          </a:p>
          <a:p>
            <a:pPr>
              <a:lnSpc>
                <a:spcPct val="90000"/>
              </a:lnSpc>
            </a:pPr>
            <a:endParaRPr lang="en-GB" altLang="en-US" sz="2000" dirty="0"/>
          </a:p>
          <a:p>
            <a:pPr>
              <a:lnSpc>
                <a:spcPct val="90000"/>
              </a:lnSpc>
            </a:pPr>
            <a:endParaRPr lang="en-GB" altLang="en-US" sz="2000" dirty="0"/>
          </a:p>
          <a:p>
            <a:pPr>
              <a:lnSpc>
                <a:spcPct val="90000"/>
              </a:lnSpc>
            </a:pPr>
            <a:r>
              <a:rPr lang="en-GB" altLang="en-US" sz="2000" dirty="0"/>
              <a:t>IMPORTANT NOTE: as soon as one entry in a cache line is changed, all the other values in cache line get dirty</a:t>
            </a:r>
          </a:p>
          <a:p>
            <a:pPr>
              <a:lnSpc>
                <a:spcPct val="90000"/>
              </a:lnSpc>
            </a:pPr>
            <a:endParaRPr lang="en-GB" altLang="en-US" sz="2000" dirty="0"/>
          </a:p>
          <a:p>
            <a:pPr>
              <a:lnSpc>
                <a:spcPct val="90000"/>
              </a:lnSpc>
            </a:pPr>
            <a:endParaRPr lang="en-GB" altLang="en-US" sz="2000" dirty="0"/>
          </a:p>
          <a:p>
            <a:pPr>
              <a:lnSpc>
                <a:spcPct val="90000"/>
              </a:lnSpc>
            </a:pPr>
            <a:r>
              <a:rPr lang="en-GB" altLang="en-US" sz="2000" dirty="0">
                <a:solidFill>
                  <a:srgbClr val="0070C0"/>
                </a:solidFill>
              </a:rPr>
              <a:t>False sharing</a:t>
            </a:r>
            <a:r>
              <a:rPr lang="en-GB" altLang="en-US" sz="2000" dirty="0"/>
              <a:t>: happens when two threads are both writing into </a:t>
            </a:r>
            <a:r>
              <a:rPr lang="en-GB" altLang="en-US" sz="2000" dirty="0">
                <a:solidFill>
                  <a:srgbClr val="CC0000"/>
                </a:solidFill>
              </a:rPr>
              <a:t>different</a:t>
            </a:r>
            <a:r>
              <a:rPr lang="en-GB" altLang="en-US" sz="2000" dirty="0"/>
              <a:t> locations within the </a:t>
            </a:r>
            <a:r>
              <a:rPr lang="en-GB" altLang="en-US" sz="2000" dirty="0">
                <a:solidFill>
                  <a:srgbClr val="CC0000"/>
                </a:solidFill>
              </a:rPr>
              <a:t>same</a:t>
            </a:r>
            <a:r>
              <a:rPr lang="en-GB" altLang="en-US" sz="2000" dirty="0"/>
              <a:t> cache line</a:t>
            </a:r>
          </a:p>
          <a:p>
            <a:pPr lvl="1">
              <a:lnSpc>
                <a:spcPct val="90000"/>
              </a:lnSpc>
            </a:pPr>
            <a:r>
              <a:rPr lang="en-GB" altLang="en-US" sz="1800" dirty="0"/>
              <a:t>One write by Processor A will invalidate the cache line on Processor B</a:t>
            </a:r>
          </a:p>
          <a:p>
            <a:pPr lvl="1">
              <a:lnSpc>
                <a:spcPct val="90000"/>
              </a:lnSpc>
            </a:pPr>
            <a:r>
              <a:rPr lang="en-GB" altLang="en-US" sz="1800" dirty="0"/>
              <a:t>Memory transactions galore, tied to the cache coherence requirement</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193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GB" altLang="en-US" dirty="0">
                <a:solidFill>
                  <a:srgbClr val="FFC000"/>
                </a:solidFill>
              </a:rPr>
              <a:t>False Sharing</a:t>
            </a:r>
            <a:r>
              <a:rPr lang="en-GB" altLang="en-US" dirty="0"/>
              <a:t>: symptoms</a:t>
            </a:r>
            <a:endParaRPr lang="en-GB" altLang="en-US" dirty="0">
              <a:solidFill>
                <a:srgbClr val="FFC000"/>
              </a:solidFill>
            </a:endParaRPr>
          </a:p>
        </p:txBody>
      </p:sp>
      <p:sp>
        <p:nvSpPr>
          <p:cNvPr id="200707" name="Rectangle 3"/>
          <p:cNvSpPr>
            <a:spLocks noGrp="1" noChangeArrowheads="1"/>
          </p:cNvSpPr>
          <p:nvPr>
            <p:ph type="body" idx="1"/>
          </p:nvPr>
        </p:nvSpPr>
        <p:spPr/>
        <p:txBody>
          <a:bodyPr/>
          <a:lstStyle/>
          <a:p>
            <a:pPr>
              <a:lnSpc>
                <a:spcPct val="90000"/>
              </a:lnSpc>
            </a:pPr>
            <a:endParaRPr lang="en-GB" altLang="en-US" sz="2000" dirty="0"/>
          </a:p>
          <a:p>
            <a:pPr lvl="1">
              <a:lnSpc>
                <a:spcPct val="90000"/>
              </a:lnSpc>
            </a:pPr>
            <a:endParaRPr lang="en-GB" altLang="en-US" sz="1800" dirty="0"/>
          </a:p>
          <a:p>
            <a:pPr lvl="1">
              <a:lnSpc>
                <a:spcPct val="90000"/>
              </a:lnSpc>
            </a:pPr>
            <a:endParaRPr lang="en-GB" altLang="en-US" sz="1800" dirty="0"/>
          </a:p>
          <a:p>
            <a:pPr lvl="1">
              <a:lnSpc>
                <a:spcPct val="90000"/>
              </a:lnSpc>
            </a:pPr>
            <a:endParaRPr lang="en-GB" altLang="en-US" sz="1800" dirty="0"/>
          </a:p>
          <a:p>
            <a:pPr lvl="1">
              <a:lnSpc>
                <a:spcPct val="90000"/>
              </a:lnSpc>
            </a:pPr>
            <a:r>
              <a:rPr lang="en-GB" altLang="en-US" sz="1800" dirty="0"/>
              <a:t>Poor performance</a:t>
            </a:r>
          </a:p>
          <a:p>
            <a:pPr lvl="1"/>
            <a:endParaRPr lang="en-GB" altLang="en-US" sz="1800" dirty="0"/>
          </a:p>
          <a:p>
            <a:pPr lvl="1"/>
            <a:r>
              <a:rPr lang="en-GB" altLang="en-US" sz="1800" dirty="0"/>
              <a:t>High, non-deterministic numbers of cache misses (particularly if NUMA comes into play)</a:t>
            </a:r>
          </a:p>
          <a:p>
            <a:pPr lvl="1">
              <a:lnSpc>
                <a:spcPct val="90000"/>
              </a:lnSpc>
            </a:pPr>
            <a:endParaRPr lang="en-GB" altLang="en-US" sz="1800" dirty="0"/>
          </a:p>
          <a:p>
            <a:pPr lvl="1">
              <a:lnSpc>
                <a:spcPct val="90000"/>
              </a:lnSpc>
            </a:pPr>
            <a:r>
              <a:rPr lang="en-GB" altLang="en-US" sz="1800" dirty="0"/>
              <a:t>Mild, non-deterministic, unexpected load imbalance</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135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GB" altLang="en-US" dirty="0"/>
              <a:t>False Sharing Example </a:t>
            </a:r>
            <a:r>
              <a:rPr lang="en-US" dirty="0"/>
              <a:t> [1/2]</a:t>
            </a:r>
            <a:endParaRPr lang="en-GB" altLang="en-US" dirty="0"/>
          </a:p>
        </p:txBody>
      </p:sp>
      <p:pic>
        <p:nvPicPr>
          <p:cNvPr id="6" name="Picture 5"/>
          <p:cNvPicPr>
            <a:picLocks noChangeAspect="1"/>
          </p:cNvPicPr>
          <p:nvPr/>
        </p:nvPicPr>
        <p:blipFill>
          <a:blip r:embed="rId3"/>
          <a:stretch>
            <a:fillRect/>
          </a:stretch>
        </p:blipFill>
        <p:spPr>
          <a:xfrm>
            <a:off x="6553200" y="2021860"/>
            <a:ext cx="3962400" cy="3573780"/>
          </a:xfrm>
          <a:prstGeom prst="rect">
            <a:avLst/>
          </a:prstGeom>
        </p:spPr>
      </p:pic>
      <p:sp>
        <p:nvSpPr>
          <p:cNvPr id="7" name="Rectangle 6"/>
          <p:cNvSpPr/>
          <p:nvPr/>
        </p:nvSpPr>
        <p:spPr>
          <a:xfrm>
            <a:off x="160232" y="6522143"/>
            <a:ext cx="1042640"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[IOMPP]→</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7"/>
          <p:cNvSpPr/>
          <p:nvPr/>
        </p:nvSpPr>
        <p:spPr>
          <a:xfrm>
            <a:off x="6879771" y="6055287"/>
            <a:ext cx="3429000" cy="276999"/>
          </a:xfrm>
          <a:prstGeom prst="rect">
            <a:avLst/>
          </a:prstGeom>
          <a:ln w="25400">
            <a:solidFill>
              <a:srgbClr val="C0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How can this instance of false sharing be fixed?</a:t>
            </a:r>
          </a:p>
        </p:txBody>
      </p:sp>
      <p:sp>
        <p:nvSpPr>
          <p:cNvPr id="3" name="Rectangle 2"/>
          <p:cNvSpPr/>
          <p:nvPr/>
        </p:nvSpPr>
        <p:spPr>
          <a:xfrm>
            <a:off x="255813" y="1243410"/>
            <a:ext cx="5453744" cy="4678204"/>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sum_local</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 = 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parallel</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num_threads</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me = </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omp_get_thread_num</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sum_local</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[me] = 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endPar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n-NO"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20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N;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sum_local</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[me] += x[i] * y[i];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#pragma</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omp</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atomic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sum += </a:t>
            </a:r>
            <a:r>
              <a:rPr kumimoji="0" lang="en-US" sz="20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sum_local</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18378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Sharing Example [2/2]</a:t>
            </a:r>
          </a:p>
        </p:txBody>
      </p:sp>
      <p:sp>
        <p:nvSpPr>
          <p:cNvPr id="3" name="Content Placeholder 2"/>
          <p:cNvSpPr>
            <a:spLocks noGrp="1"/>
          </p:cNvSpPr>
          <p:nvPr>
            <p:ph idx="1"/>
          </p:nvPr>
        </p:nvSpPr>
        <p:spPr/>
        <p:txBody>
          <a:bodyPr>
            <a:normAutofit/>
          </a:bodyPr>
          <a:lstStyle/>
          <a:p>
            <a:endParaRPr lang="en-US" sz="2800" dirty="0"/>
          </a:p>
          <a:p>
            <a:endParaRPr lang="en-US" sz="2800" dirty="0"/>
          </a:p>
          <a:p>
            <a:r>
              <a:rPr lang="en-US" sz="2800" dirty="0"/>
              <a:t>Easy fix: use </a:t>
            </a:r>
            <a:r>
              <a:rPr lang="en-US" sz="2800" dirty="0">
                <a:solidFill>
                  <a:srgbClr val="0070C0"/>
                </a:solidFill>
                <a:latin typeface="Consolas" panose="020B0609020204030204" pitchFamily="49" charset="0"/>
                <a:cs typeface="Courier New" panose="02070309020205020404" pitchFamily="49" charset="0"/>
              </a:rPr>
              <a:t>reduction(+,sum)</a:t>
            </a:r>
          </a:p>
          <a:p>
            <a:endParaRPr lang="en-US" sz="2800" dirty="0"/>
          </a:p>
          <a:p>
            <a:endParaRPr lang="en-US" sz="2800" dirty="0"/>
          </a:p>
          <a:p>
            <a:r>
              <a:rPr lang="en-US" sz="2800" dirty="0"/>
              <a:t>Look into other alternatives</a:t>
            </a:r>
          </a:p>
          <a:p>
            <a:pPr lvl="1"/>
            <a:r>
              <a:rPr lang="en-US" sz="2400" dirty="0"/>
              <a:t>Basic idea, use private/local variables</a:t>
            </a:r>
          </a:p>
          <a:p>
            <a:pPr lvl="2"/>
            <a:r>
              <a:rPr lang="en-US" sz="2200" dirty="0"/>
              <a:t>Fall back on “false sharing” only once, at the end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955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OpenMP, departing thoughts</a:t>
            </a:r>
          </a:p>
        </p:txBody>
      </p:sp>
      <p:sp>
        <p:nvSpPr>
          <p:cNvPr id="3" name="Content Placeholder 2"/>
          <p:cNvSpPr>
            <a:spLocks noGrp="1"/>
          </p:cNvSpPr>
          <p:nvPr>
            <p:ph idx="1"/>
          </p:nvPr>
        </p:nvSpPr>
        <p:spPr/>
        <p:txBody>
          <a:bodyPr/>
          <a:lstStyle/>
          <a:p>
            <a:endParaRPr lang="en-US" sz="1800" dirty="0"/>
          </a:p>
          <a:p>
            <a:r>
              <a:rPr lang="en-US" sz="1800" dirty="0"/>
              <a:t>The cornerstone of OpenMP was the concept of parallel region: </a:t>
            </a:r>
            <a:r>
              <a:rPr lang="en-US" sz="1800" dirty="0" err="1">
                <a:latin typeface="Consolas" panose="020B0609020204030204" pitchFamily="49" charset="0"/>
                <a:cs typeface="Courier New" panose="02070309020205020404" pitchFamily="49" charset="0"/>
              </a:rPr>
              <a:t>omp</a:t>
            </a:r>
            <a:r>
              <a:rPr lang="en-US" sz="1800" dirty="0">
                <a:latin typeface="Consolas" panose="020B0609020204030204" pitchFamily="49" charset="0"/>
                <a:cs typeface="Courier New" panose="02070309020205020404" pitchFamily="49" charset="0"/>
              </a:rPr>
              <a:t> parallel</a:t>
            </a:r>
          </a:p>
          <a:p>
            <a:endParaRPr lang="en-US" sz="1800" dirty="0"/>
          </a:p>
          <a:p>
            <a:r>
              <a:rPr lang="en-US" sz="1800" dirty="0"/>
              <a:t>However, rarely does a parallel region witness all threads executing the same code</a:t>
            </a:r>
          </a:p>
          <a:p>
            <a:endParaRPr lang="en-US" sz="1800" dirty="0"/>
          </a:p>
          <a:p>
            <a:r>
              <a:rPr lang="en-US" sz="1800" dirty="0"/>
              <a:t>Why?</a:t>
            </a:r>
          </a:p>
          <a:p>
            <a:pPr lvl="1"/>
            <a:r>
              <a:rPr lang="en-US" sz="1600" dirty="0"/>
              <a:t>The parallel region construct was qualified via other OpenMP directive that changed the interplay between the code and the threads:</a:t>
            </a:r>
          </a:p>
          <a:p>
            <a:pPr lvl="2"/>
            <a:r>
              <a:rPr lang="en-US" sz="1500" dirty="0">
                <a:latin typeface="Consolas" panose="020B0609020204030204" pitchFamily="49" charset="0"/>
                <a:cs typeface="Courier New" panose="02070309020205020404" pitchFamily="49" charset="0"/>
              </a:rPr>
              <a:t>for</a:t>
            </a:r>
          </a:p>
          <a:p>
            <a:pPr lvl="2"/>
            <a:r>
              <a:rPr lang="en-US" sz="1500" dirty="0">
                <a:latin typeface="Consolas" panose="020B0609020204030204" pitchFamily="49" charset="0"/>
                <a:cs typeface="Courier New" panose="02070309020205020404" pitchFamily="49" charset="0"/>
              </a:rPr>
              <a:t>sections</a:t>
            </a:r>
          </a:p>
          <a:p>
            <a:pPr lvl="2"/>
            <a:r>
              <a:rPr lang="en-US" sz="1500" dirty="0">
                <a:latin typeface="Consolas" panose="020B0609020204030204" pitchFamily="49" charset="0"/>
                <a:cs typeface="Courier New" panose="02070309020205020404" pitchFamily="49" charset="0"/>
              </a:rPr>
              <a:t>single</a:t>
            </a:r>
          </a:p>
          <a:p>
            <a:pPr lvl="2"/>
            <a:r>
              <a:rPr lang="en-US" sz="1500" dirty="0">
                <a:latin typeface="Consolas" panose="020B0609020204030204" pitchFamily="49" charset="0"/>
                <a:cs typeface="Courier New" panose="02070309020205020404" pitchFamily="49" charset="0"/>
              </a:rPr>
              <a:t>task</a:t>
            </a:r>
          </a:p>
          <a:p>
            <a:pPr lvl="2"/>
            <a:r>
              <a:rPr lang="en-US" sz="1500" dirty="0">
                <a:latin typeface="Consolas" panose="020B0609020204030204" pitchFamily="49" charset="0"/>
                <a:cs typeface="Courier New" panose="02070309020205020404" pitchFamily="49" charset="0"/>
              </a:rPr>
              <a:t>critical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0644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OpenMP: What Speedup Should You Expect?</a:t>
            </a:r>
          </a:p>
        </p:txBody>
      </p:sp>
      <p:sp>
        <p:nvSpPr>
          <p:cNvPr id="3" name="Content Placeholder 2"/>
          <p:cNvSpPr>
            <a:spLocks noGrp="1"/>
          </p:cNvSpPr>
          <p:nvPr>
            <p:ph idx="1"/>
          </p:nvPr>
        </p:nvSpPr>
        <p:spPr/>
        <p:txBody>
          <a:bodyPr>
            <a:normAutofit/>
          </a:bodyPr>
          <a:lstStyle/>
          <a:p>
            <a:endParaRPr lang="en-US" sz="1800" dirty="0"/>
          </a:p>
          <a:p>
            <a:r>
              <a:rPr lang="en-US" sz="1800" dirty="0"/>
              <a:t>For N cores, to get a speed-up of a factor of N is rare</a:t>
            </a:r>
          </a:p>
          <a:p>
            <a:pPr lvl="1"/>
            <a:r>
              <a:rPr lang="en-US" sz="1600" dirty="0"/>
              <a:t>Problem should be embarrassingly parallel, and you should not max out mem bandwidth (you need high arithmetic intensity, that is)</a:t>
            </a:r>
          </a:p>
          <a:p>
            <a:endParaRPr lang="en-US" sz="1800" dirty="0"/>
          </a:p>
          <a:p>
            <a:endParaRPr lang="en-US" sz="1800" dirty="0"/>
          </a:p>
          <a:p>
            <a:r>
              <a:rPr lang="en-US" sz="1800" dirty="0"/>
              <a:t>In general scaling doesn’t materialize beyond a certain core count</a:t>
            </a:r>
          </a:p>
          <a:p>
            <a:pPr lvl="1"/>
            <a:r>
              <a:rPr lang="en-US" sz="1600" dirty="0"/>
              <a:t>CC overhead </a:t>
            </a:r>
          </a:p>
          <a:p>
            <a:pPr lvl="1"/>
            <a:r>
              <a:rPr lang="en-US" sz="1600" dirty="0"/>
              <a:t>Limited amount of main memory bandwidth</a:t>
            </a:r>
          </a:p>
          <a:p>
            <a:pPr lvl="1"/>
            <a:r>
              <a:rPr lang="en-US" sz="1600" dirty="0"/>
              <a:t>Synchronization demands on the part of the algorithm you implement</a:t>
            </a:r>
          </a:p>
          <a:p>
            <a:pPr lvl="1"/>
            <a:r>
              <a:rPr lang="en-US" sz="1600" dirty="0"/>
              <a:t>NUMA collateral damage</a:t>
            </a:r>
          </a:p>
          <a:p>
            <a:endParaRPr lang="en-US" sz="1800" dirty="0"/>
          </a:p>
          <a:p>
            <a:endParaRPr lang="en-US" sz="1800" dirty="0"/>
          </a:p>
          <a:p>
            <a:r>
              <a:rPr lang="en-US" sz="1800" dirty="0"/>
              <a:t>Question: </a:t>
            </a:r>
            <a:r>
              <a:rPr lang="en-US" sz="1800" dirty="0">
                <a:solidFill>
                  <a:srgbClr val="00B050"/>
                </a:solidFill>
              </a:rPr>
              <a:t>Is fewer fat chips better than more slim chips</a:t>
            </a:r>
            <a:r>
              <a:rPr lang="en-US" sz="1800" dirty="0"/>
              <a:t>?</a:t>
            </a:r>
          </a:p>
          <a:p>
            <a:pPr lvl="1"/>
            <a:r>
              <a:rPr lang="en-US" sz="1600" dirty="0"/>
              <a:t>slim/fat: higher/lower core count per chip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30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 GPU CUDA vs. OpenMP</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A CUDA kernel is like an OpenMP parallel region without embellishments such as </a:t>
            </a:r>
            <a:r>
              <a:rPr lang="en-US" sz="2000" dirty="0">
                <a:latin typeface="Courier New" panose="02070309020205020404" pitchFamily="49" charset="0"/>
                <a:cs typeface="Courier New" panose="02070309020205020404" pitchFamily="49" charset="0"/>
              </a:rPr>
              <a:t>for</a:t>
            </a:r>
            <a:r>
              <a:rPr lang="en-US" sz="2000" dirty="0"/>
              <a:t>, </a:t>
            </a:r>
            <a:r>
              <a:rPr lang="en-US" sz="2000" dirty="0">
                <a:latin typeface="Courier New" panose="02070309020205020404" pitchFamily="49" charset="0"/>
                <a:cs typeface="Courier New" panose="02070309020205020404" pitchFamily="49" charset="0"/>
              </a:rPr>
              <a:t>single</a:t>
            </a:r>
            <a:r>
              <a:rPr lang="en-US" sz="2000" dirty="0"/>
              <a:t>, </a:t>
            </a:r>
            <a:r>
              <a:rPr lang="en-US" sz="2000" dirty="0">
                <a:latin typeface="Courier New" panose="02070309020205020404" pitchFamily="49" charset="0"/>
                <a:cs typeface="Courier New" panose="02070309020205020404" pitchFamily="49" charset="0"/>
              </a:rPr>
              <a:t>task</a:t>
            </a:r>
            <a:r>
              <a:rPr lang="en-US" sz="2000" dirty="0"/>
              <a:t>, etc.</a:t>
            </a:r>
          </a:p>
          <a:p>
            <a:pPr lvl="1"/>
            <a:endParaRPr lang="en-US" dirty="0"/>
          </a:p>
          <a:p>
            <a:pPr lvl="1"/>
            <a:r>
              <a:rPr lang="en-US" dirty="0"/>
              <a:t>All CUDA/OpenMP threads execute the code in the kernel/parallel region, respectively</a:t>
            </a:r>
          </a:p>
          <a:p>
            <a:pPr lvl="1"/>
            <a:endParaRPr lang="en-US" dirty="0"/>
          </a:p>
          <a:p>
            <a:pPr lvl="1"/>
            <a:r>
              <a:rPr lang="en-US" dirty="0"/>
              <a:t>Caveat, CUDA: parallel execution proceeds in lock-step fashion</a:t>
            </a:r>
            <a:r>
              <a:rPr lang="en-US" b="1" baseline="30000" dirty="0">
                <a:solidFill>
                  <a:srgbClr val="C00000"/>
                </a:solidFill>
              </a:rPr>
              <a:t>*</a:t>
            </a:r>
            <a:r>
              <a:rPr lang="en-US" dirty="0"/>
              <a:t> (for the threads in a warp, that is)</a:t>
            </a:r>
          </a:p>
          <a:p>
            <a:pPr lvl="1"/>
            <a:endParaRPr lang="en-US" dirty="0"/>
          </a:p>
          <a:p>
            <a:pPr lvl="1"/>
            <a:r>
              <a:rPr lang="en-US" dirty="0"/>
              <a:t>Reflect on the advantages and disadvantages of the memory ecosystem/memory operation when you compare GPU and OpenMP parallel computing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Down Arrow 4"/>
          <p:cNvSpPr/>
          <p:nvPr/>
        </p:nvSpPr>
        <p:spPr>
          <a:xfrm rot="2564640">
            <a:off x="7407293" y="347821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1212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7608" y="4240948"/>
            <a:ext cx="9144000" cy="951881"/>
          </a:xfrm>
        </p:spPr>
        <p:txBody>
          <a:bodyPr>
            <a:normAutofit fontScale="90000"/>
          </a:bodyPr>
          <a:lstStyle/>
          <a:p>
            <a:pPr algn="l"/>
            <a:r>
              <a:rPr lang="en-US" sz="3200" dirty="0"/>
              <a:t>Critical Thinking in Code Design/Development,</a:t>
            </a:r>
            <a:br>
              <a:rPr lang="en-US" sz="3200" dirty="0"/>
            </a:br>
            <a:r>
              <a:rPr lang="en-US" sz="3200" dirty="0"/>
              <a:t>with an Eye Towards Improving Performance</a:t>
            </a:r>
          </a:p>
        </p:txBody>
      </p:sp>
      <p:sp>
        <p:nvSpPr>
          <p:cNvPr id="4" name="Slide Number Placeholder 3"/>
          <p:cNvSpPr>
            <a:spLocks noGrp="1"/>
          </p:cNvSpPr>
          <p:nvPr>
            <p:ph type="sldNum" sz="quarter" idx="12"/>
          </p:nvPr>
        </p:nvSpPr>
        <p:spPr/>
        <p:txBody>
          <a:bodyPr/>
          <a:lstStyle/>
          <a:p>
            <a:fld id="{533C3136-38B5-49B0-B7B2-ED139F0532E2}" type="slidenum">
              <a:rPr lang="en-US" smtClean="0"/>
              <a:t>38</a:t>
            </a:fld>
            <a:endParaRPr lang="en-US"/>
          </a:p>
        </p:txBody>
      </p:sp>
    </p:spTree>
    <p:extLst>
      <p:ext uri="{BB962C8B-B14F-4D97-AF65-F5344CB8AC3E}">
        <p14:creationId xmlns:p14="http://schemas.microsoft.com/office/powerpoint/2010/main" val="3511571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of the envelope, ME759 opportunities for efficiency gains</a:t>
            </a:r>
          </a:p>
        </p:txBody>
      </p:sp>
      <p:sp>
        <p:nvSpPr>
          <p:cNvPr id="3" name="Content Placeholder 2"/>
          <p:cNvSpPr>
            <a:spLocks noGrp="1"/>
          </p:cNvSpPr>
          <p:nvPr>
            <p:ph idx="1"/>
          </p:nvPr>
        </p:nvSpPr>
        <p:spPr/>
        <p:txBody>
          <a:bodyPr/>
          <a:lstStyle/>
          <a:p>
            <a:r>
              <a:rPr lang="en-US" sz="1800" dirty="0"/>
              <a:t>Use of right compiler flags, ILP-friendly code, etc. [discussed in this segment]</a:t>
            </a:r>
          </a:p>
          <a:p>
            <a:pPr lvl="1"/>
            <a:r>
              <a:rPr lang="en-US" sz="1400" dirty="0"/>
              <a:t>Speed up factor:  2X </a:t>
            </a:r>
          </a:p>
          <a:p>
            <a:pPr lvl="1"/>
            <a:endParaRPr lang="en-US" sz="1400" dirty="0"/>
          </a:p>
          <a:p>
            <a:r>
              <a:rPr lang="en-US" sz="1800" dirty="0"/>
              <a:t>Inspired use of cache [already discussed this]</a:t>
            </a:r>
          </a:p>
          <a:p>
            <a:pPr lvl="1"/>
            <a:r>
              <a:rPr lang="en-US" sz="1600" dirty="0"/>
              <a:t>Speed up factor: 2-3X</a:t>
            </a:r>
          </a:p>
          <a:p>
            <a:pPr lvl="1"/>
            <a:endParaRPr lang="en-US" sz="1600" dirty="0"/>
          </a:p>
          <a:p>
            <a:r>
              <a:rPr lang="en-US" sz="1800" dirty="0"/>
              <a:t>Use of vectorization (AVX2/AVX512) – use </a:t>
            </a:r>
            <a:r>
              <a:rPr lang="en-US" sz="1800" dirty="0" err="1"/>
              <a:t>mips</a:t>
            </a:r>
            <a:r>
              <a:rPr lang="en-US" sz="1800" dirty="0"/>
              <a:t> in OpenMP parallel for  [discussed before, touched upon in this segment]</a:t>
            </a:r>
          </a:p>
          <a:p>
            <a:pPr lvl="1"/>
            <a:r>
              <a:rPr lang="en-US" sz="1600" dirty="0"/>
              <a:t>Speed up factor: 1.2X </a:t>
            </a:r>
          </a:p>
          <a:p>
            <a:pPr lvl="1"/>
            <a:endParaRPr lang="en-US" sz="1600" dirty="0"/>
          </a:p>
          <a:p>
            <a:r>
              <a:rPr lang="en-US" sz="1800" dirty="0"/>
              <a:t>Use of multiple cores [already discussed this, OpenMP]</a:t>
            </a:r>
          </a:p>
          <a:p>
            <a:pPr lvl="1"/>
            <a:r>
              <a:rPr lang="en-US" sz="1600" dirty="0"/>
              <a:t>Speed up factor: 5 – 6X</a:t>
            </a:r>
          </a:p>
          <a:p>
            <a:pPr lvl="1"/>
            <a:endParaRPr lang="en-US" sz="1600" dirty="0"/>
          </a:p>
          <a:p>
            <a:pPr lvl="1"/>
            <a:endParaRPr lang="en-US" sz="1600" dirty="0"/>
          </a:p>
          <a:p>
            <a:pPr lvl="1"/>
            <a:endParaRPr lang="en-US" sz="1600" dirty="0"/>
          </a:p>
          <a:p>
            <a:pPr lvl="1"/>
            <a:endParaRPr lang="en-US" sz="1600" dirty="0"/>
          </a:p>
          <a:p>
            <a:r>
              <a:rPr lang="en-US" sz="1800" dirty="0"/>
              <a:t>If the planets align, ME759 knowledge should help you to gain a 30X speed up factor</a:t>
            </a:r>
            <a:endParaRPr lang="en-US" sz="16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39</a:t>
            </a:fld>
            <a:endParaRPr lang="en-US" altLang="en-US"/>
          </a:p>
        </p:txBody>
      </p:sp>
    </p:spTree>
    <p:extLst>
      <p:ext uri="{BB962C8B-B14F-4D97-AF65-F5344CB8AC3E}">
        <p14:creationId xmlns:p14="http://schemas.microsoft.com/office/powerpoint/2010/main" val="12120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fontScale="92500" lnSpcReduction="20000"/>
          </a:bodyPr>
          <a:lstStyle/>
          <a:p>
            <a:pPr lvl="1"/>
            <a:endParaRPr lang="en-US" dirty="0"/>
          </a:p>
          <a:p>
            <a:r>
              <a:rPr lang="en-US" dirty="0"/>
              <a:t>Last time</a:t>
            </a:r>
          </a:p>
          <a:p>
            <a:pPr lvl="1"/>
            <a:r>
              <a:rPr lang="en-US" dirty="0"/>
              <a:t>Wrapped up synchronization (</a:t>
            </a:r>
            <a:r>
              <a:rPr lang="en-US" dirty="0">
                <a:latin typeface="Consolas" panose="020B0609020204030204" pitchFamily="49" charset="0"/>
              </a:rPr>
              <a:t>reduce</a:t>
            </a:r>
            <a:r>
              <a:rPr lang="en-US" dirty="0"/>
              <a:t>)</a:t>
            </a:r>
          </a:p>
          <a:p>
            <a:pPr lvl="1"/>
            <a:r>
              <a:rPr lang="en-US" dirty="0"/>
              <a:t>OpenMP rules of thumb (what increases the likelihood of the code to run faster</a:t>
            </a:r>
            <a:r>
              <a:rPr lang="en-US"/>
              <a:t>/slower)</a:t>
            </a:r>
            <a:endParaRPr lang="en-US" dirty="0"/>
          </a:p>
          <a:p>
            <a:pPr lvl="1"/>
            <a:r>
              <a:rPr lang="en-US" dirty="0"/>
              <a:t>Parallel computing w/ OpenMP: NUMA aspects</a:t>
            </a:r>
          </a:p>
          <a:p>
            <a:pPr lvl="2"/>
            <a:endParaRPr lang="en-US" dirty="0"/>
          </a:p>
          <a:p>
            <a:r>
              <a:rPr lang="en-US" dirty="0"/>
              <a:t>Today</a:t>
            </a:r>
          </a:p>
          <a:p>
            <a:pPr lvl="1"/>
            <a:r>
              <a:rPr lang="en-US" dirty="0"/>
              <a:t>Parallel computing, multi-core: how caches come into play</a:t>
            </a:r>
          </a:p>
          <a:p>
            <a:pPr lvl="1"/>
            <a:r>
              <a:rPr lang="en-US" dirty="0"/>
              <a:t>Critical thinking, and similar tricks for speeding up your code</a:t>
            </a:r>
          </a:p>
          <a:p>
            <a:pPr lvl="1"/>
            <a:endParaRPr lang="en-US" dirty="0"/>
          </a:p>
          <a:p>
            <a:r>
              <a:rPr lang="en-US" dirty="0"/>
              <a:t>Other tidbits:</a:t>
            </a:r>
          </a:p>
          <a:p>
            <a:pPr lvl="1"/>
            <a:r>
              <a:rPr lang="en-US" dirty="0"/>
              <a:t>Assignment due on Th, 03/18, at 9 pm. Novelty: you’ll have to deal w/ OpenMP</a:t>
            </a:r>
          </a:p>
          <a:p>
            <a:pPr lvl="1"/>
            <a:r>
              <a:rPr lang="en-US" dirty="0"/>
              <a:t>Final Project *Proposal*, due one week from today. Post related questions on Piazza</a:t>
            </a:r>
          </a:p>
          <a:p>
            <a:pPr lvl="2"/>
            <a:r>
              <a:rPr lang="en-US" dirty="0"/>
              <a:t>Details about the proposal are </a:t>
            </a:r>
            <a:r>
              <a:rPr lang="en-US" dirty="0">
                <a:hlinkClick r:id="rId2"/>
              </a:rPr>
              <a:t>here</a:t>
            </a:r>
            <a:endParaRPr lang="en-US" dirty="0"/>
          </a:p>
          <a:p>
            <a:pPr lvl="2"/>
            <a:r>
              <a:rPr lang="en-US" dirty="0"/>
              <a:t>The template for the two-page proposal is </a:t>
            </a:r>
            <a:r>
              <a:rPr lang="en-US" dirty="0">
                <a:hlinkClick r:id="rId3"/>
              </a:rPr>
              <a:t>here</a:t>
            </a:r>
            <a:endParaRPr lang="en-US" dirty="0"/>
          </a:p>
          <a:p>
            <a:pPr lvl="1"/>
            <a:r>
              <a:rPr lang="en-US" dirty="0"/>
              <a:t>Big ME759 PDF is </a:t>
            </a:r>
            <a:r>
              <a:rPr lang="en-US" dirty="0">
                <a:hlinkClick r:id="rId4"/>
              </a:rPr>
              <a:t>here</a:t>
            </a:r>
            <a:endParaRPr lang="en-US" dirty="0"/>
          </a:p>
          <a:p>
            <a:pPr lvl="1"/>
            <a:r>
              <a:rPr lang="en-US" dirty="0"/>
              <a:t>Do not run your code on the Euler head-node (use Slurm)</a:t>
            </a:r>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Motivation, ME759 segment on “critical thinking/code optimization”</a:t>
            </a:r>
          </a:p>
        </p:txBody>
      </p:sp>
      <p:sp>
        <p:nvSpPr>
          <p:cNvPr id="3" name="Content Placeholder 2"/>
          <p:cNvSpPr>
            <a:spLocks noGrp="1"/>
          </p:cNvSpPr>
          <p:nvPr>
            <p:ph idx="1"/>
          </p:nvPr>
        </p:nvSpPr>
        <p:spPr/>
        <p:txBody>
          <a:bodyPr/>
          <a:lstStyle/>
          <a:p>
            <a:endParaRPr lang="en-US" dirty="0"/>
          </a:p>
          <a:p>
            <a:endParaRPr lang="en-US" dirty="0"/>
          </a:p>
          <a:p>
            <a:endParaRPr lang="en-US" dirty="0"/>
          </a:p>
          <a:p>
            <a:pPr algn="just"/>
            <a:r>
              <a:rPr lang="en-US" dirty="0"/>
              <a:t>Understanding how things work under the hood can translate into improved performance</a:t>
            </a:r>
          </a:p>
          <a:p>
            <a:pPr marL="914400" lvl="2" indent="0" algn="r">
              <a:buNone/>
            </a:pPr>
            <a:r>
              <a:rPr lang="en-US" dirty="0"/>
              <a:t>(to that end, we’ll hit on various ME759 aspects)</a:t>
            </a:r>
          </a:p>
          <a:p>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40</a:t>
            </a:fld>
            <a:endParaRPr lang="en-US"/>
          </a:p>
        </p:txBody>
      </p:sp>
    </p:spTree>
    <p:extLst>
      <p:ext uri="{BB962C8B-B14F-4D97-AF65-F5344CB8AC3E}">
        <p14:creationId xmlns:p14="http://schemas.microsoft.com/office/powerpoint/2010/main" val="2885501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6590-9E79-4372-AD9C-CCB1BBD583BB}"/>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A7BB7331-11C9-45D0-896E-088103FD715B}"/>
              </a:ext>
            </a:extLst>
          </p:cNvPr>
          <p:cNvSpPr>
            <a:spLocks noGrp="1"/>
          </p:cNvSpPr>
          <p:nvPr>
            <p:ph idx="1"/>
          </p:nvPr>
        </p:nvSpPr>
        <p:spPr/>
        <p:txBody>
          <a:bodyPr/>
          <a:lstStyle/>
          <a:p>
            <a:endParaRPr lang="en-US" dirty="0"/>
          </a:p>
          <a:p>
            <a:r>
              <a:rPr lang="en-US" dirty="0"/>
              <a:t>Some slides in this segment come from</a:t>
            </a:r>
          </a:p>
          <a:p>
            <a:pPr lvl="1"/>
            <a:endParaRPr lang="en-US" dirty="0"/>
          </a:p>
          <a:p>
            <a:pPr lvl="1"/>
            <a:r>
              <a:rPr lang="en-US" dirty="0"/>
              <a:t>Material from class 15-213 at CMU</a:t>
            </a:r>
          </a:p>
          <a:p>
            <a:pPr lvl="1"/>
            <a:endParaRPr lang="en-US" dirty="0"/>
          </a:p>
          <a:p>
            <a:pPr lvl="1"/>
            <a:r>
              <a:rPr lang="en-US" dirty="0"/>
              <a:t>Nathan Bell (while he was at NVIDIA)</a:t>
            </a:r>
          </a:p>
          <a:p>
            <a:pPr lvl="1"/>
            <a:endParaRPr lang="en-US" dirty="0"/>
          </a:p>
          <a:p>
            <a:pPr lvl="1"/>
            <a:r>
              <a:rPr lang="en-US" dirty="0"/>
              <a:t>Georg Hager, Jan </a:t>
            </a:r>
            <a:r>
              <a:rPr lang="en-US" dirty="0" err="1"/>
              <a:t>Eitzinger</a:t>
            </a:r>
            <a:r>
              <a:rPr lang="en-US" dirty="0"/>
              <a:t>, Gerhard </a:t>
            </a:r>
            <a:r>
              <a:rPr lang="en-US" dirty="0" err="1"/>
              <a:t>Wellein</a:t>
            </a:r>
            <a:r>
              <a:rPr lang="en-US" dirty="0"/>
              <a:t> – material presented at Supercomputing 2019</a:t>
            </a:r>
          </a:p>
          <a:p>
            <a:pPr lvl="1"/>
            <a:endParaRPr lang="en-US" dirty="0"/>
          </a:p>
          <a:p>
            <a:pPr lvl="1"/>
            <a:r>
              <a:rPr lang="en-US" dirty="0"/>
              <a:t>Matt Godbolt, maker of </a:t>
            </a:r>
            <a:r>
              <a:rPr lang="en-US" dirty="0">
                <a:hlinkClick r:id="rId2"/>
              </a:rPr>
              <a:t>Compiler Explorer</a:t>
            </a:r>
            <a:endParaRPr lang="en-US" dirty="0"/>
          </a:p>
          <a:p>
            <a:pPr lvl="1"/>
            <a:endParaRPr lang="en-US" dirty="0"/>
          </a:p>
        </p:txBody>
      </p:sp>
      <p:sp>
        <p:nvSpPr>
          <p:cNvPr id="4" name="Slide Number Placeholder 3">
            <a:extLst>
              <a:ext uri="{FF2B5EF4-FFF2-40B4-BE49-F238E27FC236}">
                <a16:creationId xmlns:a16="http://schemas.microsoft.com/office/drawing/2014/main" id="{5CDB4104-53A7-48BA-B198-F384DED71774}"/>
              </a:ext>
            </a:extLst>
          </p:cNvPr>
          <p:cNvSpPr>
            <a:spLocks noGrp="1"/>
          </p:cNvSpPr>
          <p:nvPr>
            <p:ph type="sldNum" sz="quarter" idx="12"/>
          </p:nvPr>
        </p:nvSpPr>
        <p:spPr/>
        <p:txBody>
          <a:bodyPr/>
          <a:lstStyle/>
          <a:p>
            <a:fld id="{67D2203D-769A-4D5A-AE4C-EA73FDE6A130}" type="slidenum">
              <a:rPr lang="en-US" smtClean="0"/>
              <a:t>41</a:t>
            </a:fld>
            <a:endParaRPr lang="en-US"/>
          </a:p>
        </p:txBody>
      </p:sp>
    </p:spTree>
    <p:extLst>
      <p:ext uri="{BB962C8B-B14F-4D97-AF65-F5344CB8AC3E}">
        <p14:creationId xmlns:p14="http://schemas.microsoft.com/office/powerpoint/2010/main" val="1800926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Mindsets, approaching software development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endParaRPr lang="en-US" sz="2000" dirty="0"/>
              </a:p>
              <a:p>
                <a:r>
                  <a:rPr lang="en-US" sz="2000" dirty="0"/>
                  <a:t>Thinking first about </a:t>
                </a:r>
                <a:r>
                  <a:rPr lang="en-US" sz="2000" dirty="0">
                    <a:solidFill>
                      <a:srgbClr val="0070C0"/>
                    </a:solidFill>
                  </a:rPr>
                  <a:t>correctness </a:t>
                </a:r>
              </a:p>
              <a:p>
                <a:endParaRPr lang="en-US" sz="2000" dirty="0"/>
              </a:p>
              <a:p>
                <a:r>
                  <a:rPr lang="en-US" sz="2000" dirty="0"/>
                  <a:t>Then one might add </a:t>
                </a:r>
                <a:r>
                  <a:rPr lang="en-US" sz="2000" dirty="0">
                    <a:solidFill>
                      <a:srgbClr val="0070C0"/>
                    </a:solidFill>
                  </a:rPr>
                  <a:t>productivity &amp; convenience</a:t>
                </a:r>
                <a:r>
                  <a:rPr lang="en-US" sz="2000" dirty="0"/>
                  <a:t> in software development</a:t>
                </a:r>
                <a:endParaRPr lang="en-US" sz="2000" dirty="0">
                  <a:solidFill>
                    <a:srgbClr val="0070C0"/>
                  </a:solidFill>
                </a:endParaRPr>
              </a:p>
              <a:p>
                <a:endParaRPr lang="en-US" sz="2000" dirty="0"/>
              </a:p>
              <a:p>
                <a:r>
                  <a:rPr lang="en-US" sz="2000" dirty="0"/>
                  <a:t>Other factors that come into play </a:t>
                </a:r>
              </a:p>
              <a:p>
                <a:pPr lvl="1"/>
                <a:r>
                  <a:rPr lang="en-US" sz="1600" dirty="0"/>
                  <a:t>Programming for </a:t>
                </a:r>
                <a:r>
                  <a:rPr lang="en-US" sz="1600" dirty="0">
                    <a:solidFill>
                      <a:srgbClr val="0070C0"/>
                    </a:solidFill>
                  </a:rPr>
                  <a:t>speed</a:t>
                </a:r>
                <a:r>
                  <a:rPr lang="en-US" sz="1600" dirty="0"/>
                  <a:t> of execution</a:t>
                </a:r>
              </a:p>
              <a:p>
                <a:pPr lvl="1"/>
                <a:r>
                  <a:rPr lang="en-US" sz="1600" dirty="0"/>
                  <a:t>Accounting for </a:t>
                </a:r>
                <a:r>
                  <a:rPr lang="en-US" sz="1600" dirty="0">
                    <a:solidFill>
                      <a:srgbClr val="0070C0"/>
                    </a:solidFill>
                  </a:rPr>
                  <a:t>legacy/growth </a:t>
                </a:r>
                <a:r>
                  <a:rPr lang="en-US" sz="1600" dirty="0"/>
                  <a:t>(want the code to be around for 50+ years)</a:t>
                </a:r>
              </a:p>
              <a:p>
                <a:pPr lvl="1"/>
                <a:r>
                  <a:rPr lang="en-US" sz="1600" dirty="0"/>
                  <a:t>Want to sell to everybody</a:t>
                </a:r>
                <a:r>
                  <a:rPr lang="en-US" sz="1600" dirty="0">
                    <a:solidFill>
                      <a:srgbClr val="0070C0"/>
                    </a:solidFill>
                  </a:rPr>
                  <a:t> </a:t>
                </a:r>
                <a14:m>
                  <m:oMath xmlns:m="http://schemas.openxmlformats.org/officeDocument/2006/math">
                    <m:r>
                      <a:rPr lang="en-US" sz="1600" b="0" i="1" smtClean="0">
                        <a:solidFill>
                          <a:srgbClr val="0070C0"/>
                        </a:solidFill>
                        <a:latin typeface="Cambria Math" panose="02040503050406030204" pitchFamily="18" charset="0"/>
                      </a:rPr>
                      <m:t>→</m:t>
                    </m:r>
                  </m:oMath>
                </a14:m>
                <a:r>
                  <a:rPr lang="en-US" sz="1600" dirty="0">
                    <a:solidFill>
                      <a:srgbClr val="0070C0"/>
                    </a:solidFill>
                  </a:rPr>
                  <a:t> Portability</a:t>
                </a:r>
              </a:p>
              <a:p>
                <a:pPr lvl="1"/>
                <a:endParaRPr lang="en-US" sz="1600" dirty="0"/>
              </a:p>
              <a:p>
                <a:pPr lvl="1"/>
                <a:endParaRPr lang="en-US" sz="1600" dirty="0"/>
              </a:p>
              <a:p>
                <a:pPr lvl="1"/>
                <a:endParaRPr lang="en-US" sz="1600" dirty="0"/>
              </a:p>
              <a:p>
                <a:pPr lvl="1"/>
                <a:endParaRPr lang="en-US" sz="1600" dirty="0"/>
              </a:p>
              <a:p>
                <a:r>
                  <a:rPr lang="en-US" sz="2000" dirty="0"/>
                  <a:t>There are trade-offs that come into play; tough to get all bases covered</a:t>
                </a:r>
              </a:p>
              <a:p>
                <a:pPr lvl="1"/>
                <a:r>
                  <a:rPr lang="en-US" sz="1600" dirty="0"/>
                  <a:t>I cannot be amazing in wrestling and weightlifting and track and field and ski jumping and sumo. And math.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145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 of attack, this module</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Our end goal: write code that runs fast, to handle large datasets fast </a:t>
            </a:r>
          </a:p>
          <a:p>
            <a:endParaRPr lang="en-US" dirty="0"/>
          </a:p>
          <a:p>
            <a:r>
              <a:rPr lang="en-US" dirty="0"/>
              <a:t>Focus of the discussion</a:t>
            </a:r>
          </a:p>
          <a:p>
            <a:pPr lvl="1"/>
            <a:r>
              <a:rPr lang="en-US" dirty="0"/>
              <a:t>Particularly relevant when your code runs on the CPU; thus, for OpenMP code</a:t>
            </a:r>
          </a:p>
          <a:p>
            <a:pPr lvl="1"/>
            <a:r>
              <a:rPr lang="en-US" dirty="0"/>
              <a:t>However, some lessons carry over to the GPU as well</a:t>
            </a:r>
          </a:p>
          <a:p>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7730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 of attack, this module</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Module brings together concepts we’ve covered thus far; i.e., knowledge about:</a:t>
            </a:r>
          </a:p>
          <a:p>
            <a:pPr marL="914400" lvl="1" indent="-457200">
              <a:buFont typeface="+mj-lt"/>
              <a:buAutoNum type="alphaLcParenR"/>
            </a:pPr>
            <a:r>
              <a:rPr lang="en-US" dirty="0"/>
              <a:t>Compilers, and how they work [covered mostly in ME459, we’ll further elaborate on this]</a:t>
            </a:r>
          </a:p>
          <a:p>
            <a:pPr marL="914400" lvl="1" indent="-457200">
              <a:buFont typeface="+mj-lt"/>
              <a:buAutoNum type="alphaLcParenR"/>
            </a:pPr>
            <a:r>
              <a:rPr lang="en-US" dirty="0"/>
              <a:t>Memory aspects: pointers, hierarchy, latencies, bandwidths</a:t>
            </a:r>
          </a:p>
          <a:p>
            <a:pPr marL="914400" lvl="1" indent="-457200">
              <a:buFont typeface="+mj-lt"/>
              <a:buAutoNum type="alphaLcParenR"/>
            </a:pPr>
            <a:r>
              <a:rPr lang="en-US" dirty="0"/>
              <a:t>Instruction level parallelism (pipelining, jump instructions, branch prediction, wide registers, etc.)</a:t>
            </a:r>
          </a:p>
          <a:p>
            <a:pPr marL="914400" lvl="1" indent="-457200">
              <a:buFont typeface="+mj-lt"/>
              <a:buAutoNum type="alphaLcParenR"/>
            </a:pPr>
            <a:endParaRPr lang="en-US" dirty="0"/>
          </a:p>
          <a:p>
            <a:endParaRPr lang="en-US" dirty="0"/>
          </a:p>
          <a:p>
            <a:r>
              <a:rPr lang="en-US" dirty="0"/>
              <a:t>We’ll use a couple of examples to show how a) through c) above come into play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9038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Assessing performance, common sense things to keep in mind</a:t>
            </a:r>
          </a:p>
        </p:txBody>
      </p:sp>
      <p:sp>
        <p:nvSpPr>
          <p:cNvPr id="3" name="Content Placeholder 2"/>
          <p:cNvSpPr>
            <a:spLocks noGrp="1"/>
          </p:cNvSpPr>
          <p:nvPr>
            <p:ph idx="1"/>
          </p:nvPr>
        </p:nvSpPr>
        <p:spPr/>
        <p:txBody>
          <a:bodyPr/>
          <a:lstStyle/>
          <a:p>
            <a:endParaRPr lang="en-US" dirty="0"/>
          </a:p>
          <a:p>
            <a:r>
              <a:rPr lang="en-US" dirty="0"/>
              <a:t>Second quote of the day: “You can't manage what you can't measure.” </a:t>
            </a:r>
          </a:p>
          <a:p>
            <a:pPr marL="457200" lvl="1" indent="0" algn="r">
              <a:buNone/>
            </a:pPr>
            <a:r>
              <a:rPr lang="en-US" dirty="0"/>
              <a:t>Peter Drucker -- Austrian-born American management consultant, educator </a:t>
            </a:r>
          </a:p>
          <a:p>
            <a:endParaRPr lang="en-US" dirty="0"/>
          </a:p>
          <a:p>
            <a:endParaRPr lang="en-US" dirty="0"/>
          </a:p>
          <a:p>
            <a:pPr lvl="1"/>
            <a:r>
              <a:rPr lang="en-US" dirty="0"/>
              <a:t>Timing and profiling needed to measure the performance of your code</a:t>
            </a:r>
          </a:p>
          <a:p>
            <a:pPr lvl="2"/>
            <a:endParaRPr lang="en-US" dirty="0"/>
          </a:p>
          <a:p>
            <a:pPr lvl="2"/>
            <a:r>
              <a:rPr lang="en-US" dirty="0"/>
              <a:t>Issue 1: make sure you understand the level of resolution of your timers</a:t>
            </a:r>
          </a:p>
          <a:p>
            <a:pPr lvl="3"/>
            <a:r>
              <a:rPr lang="en-US" dirty="0"/>
              <a:t>Example: if your code runs in 1 millisecond, your timer’s level of resolution should be at least 1 microsecond</a:t>
            </a:r>
          </a:p>
          <a:p>
            <a:pPr lvl="2"/>
            <a:endParaRPr lang="en-US" dirty="0"/>
          </a:p>
          <a:p>
            <a:pPr lvl="2"/>
            <a:r>
              <a:rPr lang="en-US" dirty="0"/>
              <a:t>Issue 2: steep learning curve to get to point where you get return on investment for profiling</a:t>
            </a:r>
          </a:p>
          <a:p>
            <a:pPr lvl="2"/>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0946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Assessing performance, common sense things to keep in mind</a:t>
            </a:r>
          </a:p>
        </p:txBody>
      </p:sp>
      <p:sp>
        <p:nvSpPr>
          <p:cNvPr id="3" name="Content Placeholder 2"/>
          <p:cNvSpPr>
            <a:spLocks noGrp="1"/>
          </p:cNvSpPr>
          <p:nvPr>
            <p:ph idx="1"/>
          </p:nvPr>
        </p:nvSpPr>
        <p:spPr/>
        <p:txBody>
          <a:bodyPr>
            <a:normAutofit/>
          </a:bodyPr>
          <a:lstStyle/>
          <a:p>
            <a:endParaRPr lang="en-US" dirty="0"/>
          </a:p>
          <a:p>
            <a:pPr lvl="1"/>
            <a:endParaRPr lang="en-US" dirty="0"/>
          </a:p>
          <a:p>
            <a:r>
              <a:rPr lang="en-US" dirty="0"/>
              <a:t>Find out where the bottleneck of the execution is. Time/profile heavily that part</a:t>
            </a:r>
          </a:p>
          <a:p>
            <a:pPr lvl="1"/>
            <a:r>
              <a:rPr lang="en-US" dirty="0"/>
              <a:t>Almost always this is tied to some </a:t>
            </a:r>
            <a:r>
              <a:rPr lang="en-US" dirty="0">
                <a:solidFill>
                  <a:srgbClr val="0070C0"/>
                </a:solidFill>
              </a:rPr>
              <a:t>loop</a:t>
            </a:r>
            <a:r>
              <a:rPr lang="en-US" dirty="0"/>
              <a:t>; hopefully, you have control over what happens in that loop</a:t>
            </a:r>
          </a:p>
          <a:p>
            <a:endParaRPr lang="en-US" dirty="0"/>
          </a:p>
          <a:p>
            <a:endParaRPr lang="en-US" dirty="0"/>
          </a:p>
          <a:p>
            <a:r>
              <a:rPr lang="en-US" dirty="0"/>
              <a:t>Try to understand how execution time is split between “user time” and “system time”</a:t>
            </a:r>
          </a:p>
          <a:p>
            <a:pPr lvl="1"/>
            <a:r>
              <a:rPr lang="en-US" dirty="0"/>
              <a:t>There is nothing that you can do about the speed of </a:t>
            </a:r>
            <a:r>
              <a:rPr lang="en-US" dirty="0">
                <a:latin typeface="Consolas" panose="020B0609020204030204" pitchFamily="49" charset="0"/>
              </a:rPr>
              <a:t>printf</a:t>
            </a:r>
          </a:p>
          <a:p>
            <a:pPr lvl="1"/>
            <a:r>
              <a:rPr lang="en-US" dirty="0"/>
              <a:t>There is not much that you can do if the “user time” for your program is 10%</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5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Assessing performance, common sense things to keep in mind</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Measure repeatedly to get statistical data about your program’s execution time</a:t>
            </a:r>
          </a:p>
          <a:p>
            <a:endParaRPr lang="en-US" dirty="0"/>
          </a:p>
          <a:p>
            <a:r>
              <a:rPr lang="en-US" dirty="0"/>
              <a:t>Timers: </a:t>
            </a:r>
            <a:r>
              <a:rPr lang="en-US" dirty="0">
                <a:solidFill>
                  <a:srgbClr val="0070C0"/>
                </a:solidFill>
              </a:rPr>
              <a:t>command-line timers</a:t>
            </a:r>
            <a:r>
              <a:rPr lang="en-US" dirty="0"/>
              <a:t> or </a:t>
            </a:r>
            <a:r>
              <a:rPr lang="en-US" dirty="0">
                <a:solidFill>
                  <a:srgbClr val="0070C0"/>
                </a:solidFill>
              </a:rPr>
              <a:t>code-embedded timers</a:t>
            </a:r>
          </a:p>
          <a:p>
            <a:endParaRPr lang="en-US" dirty="0"/>
          </a:p>
          <a:p>
            <a:r>
              <a:rPr lang="en-US" dirty="0"/>
              <a:t>“command-line timers”: you measure the time it takes the OS to load your program from disk into memory, launch it, and then execute it</a:t>
            </a:r>
          </a:p>
          <a:p>
            <a:pPr lvl="1"/>
            <a:r>
              <a:rPr lang="en-US" dirty="0"/>
              <a:t>You care about the execution time only</a:t>
            </a:r>
          </a:p>
          <a:p>
            <a:pPr lvl="1"/>
            <a:r>
              <a:rPr lang="en-US" dirty="0"/>
              <a:t>Bottom line: when given a choice, prefer “code-embedded timers” to “command-line timers”</a:t>
            </a:r>
          </a:p>
          <a:p>
            <a:endParaRPr lang="en-US" dirty="0"/>
          </a:p>
          <a:p>
            <a:endParaRPr lang="en-US" dirty="0"/>
          </a:p>
          <a:p>
            <a:r>
              <a:rPr lang="en-US" dirty="0">
                <a:solidFill>
                  <a:srgbClr val="0070C0"/>
                </a:solidFill>
              </a:rPr>
              <a:t>NOTE</a:t>
            </a:r>
            <a:r>
              <a:rPr lang="en-US" dirty="0"/>
              <a:t>: if you measure repeatedly, your </a:t>
            </a:r>
            <a:r>
              <a:rPr lang="en-US" u="sng" dirty="0"/>
              <a:t>code</a:t>
            </a:r>
            <a:r>
              <a:rPr lang="en-US" dirty="0"/>
              <a:t> is not going to be brought over from disk</a:t>
            </a:r>
          </a:p>
          <a:p>
            <a:pPr lvl="1"/>
            <a:r>
              <a:rPr lang="en-US" dirty="0"/>
              <a:t>Thus, you’re not going to have a “</a:t>
            </a:r>
            <a:r>
              <a:rPr lang="en-US" dirty="0">
                <a:solidFill>
                  <a:srgbClr val="00B050"/>
                </a:solidFill>
              </a:rPr>
              <a:t>cold start</a:t>
            </a:r>
            <a:r>
              <a:rPr lang="en-US" dirty="0"/>
              <a:t>” if you measure repeatedly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271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Affinity &amp; cc-NUMA</a:t>
            </a:r>
          </a:p>
        </p:txBody>
      </p:sp>
      <p:sp>
        <p:nvSpPr>
          <p:cNvPr id="3" name="Content Placeholder 2"/>
          <p:cNvSpPr>
            <a:spLocks noGrp="1"/>
          </p:cNvSpPr>
          <p:nvPr>
            <p:ph idx="1"/>
          </p:nvPr>
        </p:nvSpPr>
        <p:spPr/>
        <p:txBody>
          <a:bodyPr/>
          <a:lstStyle/>
          <a:p>
            <a:endParaRPr lang="en-US" sz="1800" dirty="0"/>
          </a:p>
          <a:p>
            <a:r>
              <a:rPr lang="en-US" sz="1800" dirty="0"/>
              <a:t>Lack of affinity in multi-threaded execution (OpenMP): </a:t>
            </a:r>
          </a:p>
          <a:p>
            <a:pPr lvl="1"/>
            <a:r>
              <a:rPr lang="en-US" sz="1400" dirty="0"/>
              <a:t>A thread gets executed by CPU0 (using Linux parlance), but its data is stored in a different NUMA node</a:t>
            </a:r>
          </a:p>
          <a:p>
            <a:pPr lvl="2"/>
            <a:r>
              <a:rPr lang="en-US" sz="1200" dirty="0"/>
              <a:t>You want to pin that thread to a different CPU, in that remote NUMA node</a:t>
            </a:r>
          </a:p>
          <a:p>
            <a:pPr lvl="1"/>
            <a:endParaRPr lang="en-US" sz="1400" dirty="0"/>
          </a:p>
          <a:p>
            <a:pPr lvl="1"/>
            <a:endParaRPr lang="en-US" sz="1400" dirty="0"/>
          </a:p>
          <a:p>
            <a:r>
              <a:rPr lang="en-US" sz="1800" dirty="0"/>
              <a:t>Ability to control affinity is good</a:t>
            </a:r>
          </a:p>
          <a:p>
            <a:pPr lvl="1"/>
            <a:r>
              <a:rPr lang="en-US" sz="1400" dirty="0"/>
              <a:t>Sometimes you can avoid remote NUMA-node data access; i.e., costly local network hops</a:t>
            </a:r>
          </a:p>
          <a:p>
            <a:pPr lvl="2"/>
            <a:r>
              <a:rPr lang="en-US" sz="1200" dirty="0"/>
              <a:t>NOTE: overhead of cache-coherence mechanism becomes a major issue</a:t>
            </a:r>
          </a:p>
          <a:p>
            <a:pPr lvl="1"/>
            <a:endParaRPr lang="en-US" sz="1400" dirty="0"/>
          </a:p>
          <a:p>
            <a:pPr lvl="1"/>
            <a:endParaRPr lang="en-US" sz="1400" dirty="0"/>
          </a:p>
          <a:p>
            <a:r>
              <a:rPr lang="en-US" sz="1800" dirty="0"/>
              <a:t>cc-NUMA: </a:t>
            </a:r>
            <a:r>
              <a:rPr lang="en-US" sz="1800" dirty="0">
                <a:solidFill>
                  <a:srgbClr val="00B050"/>
                </a:solidFill>
              </a:rPr>
              <a:t>cache-coherent</a:t>
            </a:r>
            <a:r>
              <a:rPr lang="en-US" sz="1800" dirty="0"/>
              <a:t> NUMA</a:t>
            </a:r>
          </a:p>
          <a:p>
            <a:pPr lvl="1"/>
            <a:r>
              <a:rPr lang="en-US" sz="1400" dirty="0"/>
              <a:t>The run time must maintain coherence between caches in different NUMA nodes</a:t>
            </a:r>
          </a:p>
          <a:p>
            <a:pPr lvl="1"/>
            <a:r>
              <a:rPr lang="en-US" sz="1400" dirty="0"/>
              <a:t>Topic of next section</a:t>
            </a:r>
          </a:p>
          <a:p>
            <a:endParaRPr lang="en-US" sz="1800" dirty="0"/>
          </a:p>
          <a:p>
            <a:endParaRPr lang="en-US" sz="1800" dirty="0"/>
          </a:p>
        </p:txBody>
      </p:sp>
      <p:pic>
        <p:nvPicPr>
          <p:cNvPr id="4" name="Picture 3"/>
          <p:cNvPicPr>
            <a:picLocks noChangeAspect="1"/>
          </p:cNvPicPr>
          <p:nvPr/>
        </p:nvPicPr>
        <p:blipFill rotWithShape="1">
          <a:blip r:embed="rId2"/>
          <a:srcRect l="6268" t="14892" r="13480" b="8281"/>
          <a:stretch/>
        </p:blipFill>
        <p:spPr>
          <a:xfrm>
            <a:off x="8585941" y="3278460"/>
            <a:ext cx="3218737" cy="2313441"/>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11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Loose ends: topics discussed</a:t>
            </a:r>
          </a:p>
        </p:txBody>
      </p:sp>
      <p:sp>
        <p:nvSpPr>
          <p:cNvPr id="5" name="Content Placeholder 4"/>
          <p:cNvSpPr>
            <a:spLocks noGrp="1"/>
          </p:cNvSpPr>
          <p:nvPr>
            <p:ph idx="1"/>
          </p:nvPr>
        </p:nvSpPr>
        <p:spPr/>
        <p:txBody>
          <a:bodyPr/>
          <a:lstStyle/>
          <a:p>
            <a:endParaRPr lang="en-US" dirty="0"/>
          </a:p>
          <a:p>
            <a:endParaRPr lang="en-US" dirty="0"/>
          </a:p>
          <a:p>
            <a:r>
              <a:rPr lang="en-US" dirty="0">
                <a:solidFill>
                  <a:schemeClr val="bg1">
                    <a:lumMod val="75000"/>
                  </a:schemeClr>
                </a:solidFill>
              </a:rPr>
              <a:t>Non-uniform memory access (NUMA)</a:t>
            </a:r>
          </a:p>
          <a:p>
            <a:endParaRPr lang="en-US" dirty="0"/>
          </a:p>
          <a:p>
            <a:endParaRPr lang="en-US" dirty="0"/>
          </a:p>
          <a:p>
            <a:r>
              <a:rPr lang="en-US" dirty="0"/>
              <a:t>Cache issues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316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0" y="7457"/>
            <a:ext cx="4883950" cy="720134"/>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cs typeface="Arial"/>
              </a:rPr>
              <a:t>The Memory Hierarchy</a:t>
            </a:r>
          </a:p>
        </p:txBody>
      </p:sp>
      <p:sp>
        <p:nvSpPr>
          <p:cNvPr id="151" name="AutoShape 195"/>
          <p:cNvSpPr>
            <a:spLocks noChangeAspect="1" noChangeArrowheads="1"/>
          </p:cNvSpPr>
          <p:nvPr/>
        </p:nvSpPr>
        <p:spPr bwMode="auto">
          <a:xfrm>
            <a:off x="2076450" y="342901"/>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endParaRPr>
          </a:p>
        </p:txBody>
      </p:sp>
      <p:sp>
        <p:nvSpPr>
          <p:cNvPr id="152" name="Text Box 196"/>
          <p:cNvSpPr txBox="1">
            <a:spLocks noChangeAspect="1" noChangeArrowheads="1"/>
          </p:cNvSpPr>
          <p:nvPr/>
        </p:nvSpPr>
        <p:spPr bwMode="auto">
          <a:xfrm>
            <a:off x="5268216" y="834509"/>
            <a:ext cx="623889"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alibri" panose="020F0502020204030204" pitchFamily="34" charset="0"/>
                <a:ea typeface="+mn-ea"/>
                <a:cs typeface="Arial"/>
              </a:rPr>
              <a:t>Regs</a:t>
            </a:r>
            <a:endPar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endParaRPr>
          </a:p>
        </p:txBody>
      </p:sp>
      <p:sp>
        <p:nvSpPr>
          <p:cNvPr id="153" name="Text Box 198"/>
          <p:cNvSpPr txBox="1">
            <a:spLocks noChangeAspect="1" noChangeArrowheads="1"/>
          </p:cNvSpPr>
          <p:nvPr/>
        </p:nvSpPr>
        <p:spPr bwMode="auto">
          <a:xfrm>
            <a:off x="5055819" y="1283386"/>
            <a:ext cx="104868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rPr>
              <a:t>L1 cache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rPr>
              <a:t>(SRAM)</a:t>
            </a:r>
          </a:p>
        </p:txBody>
      </p:sp>
      <p:sp>
        <p:nvSpPr>
          <p:cNvPr id="154" name="Text Box 199"/>
          <p:cNvSpPr txBox="1">
            <a:spLocks noChangeAspect="1" noChangeArrowheads="1"/>
          </p:cNvSpPr>
          <p:nvPr/>
        </p:nvSpPr>
        <p:spPr bwMode="auto">
          <a:xfrm>
            <a:off x="4824987" y="3821798"/>
            <a:ext cx="1510349"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Main 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(DRAM)</a:t>
            </a:r>
          </a:p>
        </p:txBody>
      </p:sp>
      <p:sp>
        <p:nvSpPr>
          <p:cNvPr id="155" name="Text Box 200"/>
          <p:cNvSpPr txBox="1">
            <a:spLocks noChangeAspect="1" noChangeArrowheads="1"/>
          </p:cNvSpPr>
          <p:nvPr/>
        </p:nvSpPr>
        <p:spPr bwMode="auto">
          <a:xfrm>
            <a:off x="4360916" y="4847323"/>
            <a:ext cx="2438488"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Local secondary 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(local disks)</a:t>
            </a:r>
          </a:p>
        </p:txBody>
      </p:sp>
      <p:sp>
        <p:nvSpPr>
          <p:cNvPr id="156" name="Line 203"/>
          <p:cNvSpPr>
            <a:spLocks noChangeAspect="1" noChangeShapeType="1"/>
          </p:cNvSpPr>
          <p:nvPr/>
        </p:nvSpPr>
        <p:spPr bwMode="auto">
          <a:xfrm>
            <a:off x="5037139" y="1265238"/>
            <a:ext cx="98107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endParaRPr>
          </a:p>
        </p:txBody>
      </p:sp>
      <p:sp>
        <p:nvSpPr>
          <p:cNvPr id="157" name="Line 204"/>
          <p:cNvSpPr>
            <a:spLocks noChangeAspect="1" noChangeShapeType="1"/>
          </p:cNvSpPr>
          <p:nvPr/>
        </p:nvSpPr>
        <p:spPr bwMode="auto">
          <a:xfrm>
            <a:off x="4686300" y="1903413"/>
            <a:ext cx="167163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endParaRPr>
          </a:p>
        </p:txBody>
      </p:sp>
      <p:sp>
        <p:nvSpPr>
          <p:cNvPr id="158" name="Line 205"/>
          <p:cNvSpPr>
            <a:spLocks noChangeAspect="1" noChangeShapeType="1"/>
          </p:cNvSpPr>
          <p:nvPr/>
        </p:nvSpPr>
        <p:spPr bwMode="auto">
          <a:xfrm>
            <a:off x="4303714" y="2655888"/>
            <a:ext cx="244792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endParaRPr>
          </a:p>
        </p:txBody>
      </p:sp>
      <p:sp>
        <p:nvSpPr>
          <p:cNvPr id="159" name="Line 222"/>
          <p:cNvSpPr>
            <a:spLocks noChangeAspect="1" noChangeShapeType="1"/>
          </p:cNvSpPr>
          <p:nvPr/>
        </p:nvSpPr>
        <p:spPr bwMode="auto">
          <a:xfrm>
            <a:off x="1600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endParaRPr>
          </a:p>
        </p:txBody>
      </p:sp>
      <p:sp>
        <p:nvSpPr>
          <p:cNvPr id="160" name="Text Box 223"/>
          <p:cNvSpPr txBox="1">
            <a:spLocks noChangeAspect="1" noChangeArrowheads="1"/>
          </p:cNvSpPr>
          <p:nvPr/>
        </p:nvSpPr>
        <p:spPr bwMode="auto">
          <a:xfrm>
            <a:off x="1647826" y="3625166"/>
            <a:ext cx="1010213"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Larger,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slower,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cheaper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(per byte)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storage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devices</a:t>
            </a:r>
          </a:p>
        </p:txBody>
      </p:sp>
      <p:sp>
        <p:nvSpPr>
          <p:cNvPr id="161" name="Line 224"/>
          <p:cNvSpPr>
            <a:spLocks noChangeAspect="1" noChangeShapeType="1"/>
          </p:cNvSpPr>
          <p:nvPr/>
        </p:nvSpPr>
        <p:spPr bwMode="auto">
          <a:xfrm>
            <a:off x="3779839" y="3586163"/>
            <a:ext cx="347503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endParaRPr>
          </a:p>
        </p:txBody>
      </p:sp>
      <p:sp>
        <p:nvSpPr>
          <p:cNvPr id="162" name="Text Box 225"/>
          <p:cNvSpPr txBox="1">
            <a:spLocks noChangeAspect="1" noChangeArrowheads="1"/>
          </p:cNvSpPr>
          <p:nvPr/>
        </p:nvSpPr>
        <p:spPr bwMode="auto">
          <a:xfrm>
            <a:off x="4061957" y="5947461"/>
            <a:ext cx="3036409"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Remote secondary 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(e.g., web servers, file servers)</a:t>
            </a:r>
          </a:p>
        </p:txBody>
      </p:sp>
      <p:sp>
        <p:nvSpPr>
          <p:cNvPr id="165" name="Text Box 227"/>
          <p:cNvSpPr txBox="1">
            <a:spLocks noChangeAspect="1" noChangeArrowheads="1"/>
          </p:cNvSpPr>
          <p:nvPr/>
        </p:nvSpPr>
        <p:spPr bwMode="auto">
          <a:xfrm>
            <a:off x="8597306" y="5375119"/>
            <a:ext cx="2062758" cy="73852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Local disks hold files retrieved from disks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on remote servers</a:t>
            </a:r>
          </a:p>
        </p:txBody>
      </p:sp>
      <p:sp>
        <p:nvSpPr>
          <p:cNvPr id="166" name="Line 235"/>
          <p:cNvSpPr>
            <a:spLocks noChangeAspect="1" noChangeShapeType="1"/>
          </p:cNvSpPr>
          <p:nvPr/>
        </p:nvSpPr>
        <p:spPr bwMode="auto">
          <a:xfrm>
            <a:off x="3232151" y="4632325"/>
            <a:ext cx="4576763"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endParaRPr>
          </a:p>
        </p:txBody>
      </p:sp>
      <p:sp>
        <p:nvSpPr>
          <p:cNvPr id="167" name="Text Box 236"/>
          <p:cNvSpPr txBox="1">
            <a:spLocks noChangeAspect="1" noChangeArrowheads="1"/>
          </p:cNvSpPr>
          <p:nvPr/>
        </p:nvSpPr>
        <p:spPr bwMode="auto">
          <a:xfrm>
            <a:off x="5055819" y="1948548"/>
            <a:ext cx="104868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L2 cache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(SRAM)</a:t>
            </a:r>
          </a:p>
        </p:txBody>
      </p:sp>
      <p:sp>
        <p:nvSpPr>
          <p:cNvPr id="169" name="Text Box 243"/>
          <p:cNvSpPr txBox="1">
            <a:spLocks noChangeAspect="1" noChangeArrowheads="1"/>
          </p:cNvSpPr>
          <p:nvPr/>
        </p:nvSpPr>
        <p:spPr bwMode="auto">
          <a:xfrm>
            <a:off x="6486526" y="1641477"/>
            <a:ext cx="283845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L1 cache holds cache lines retrieved from the L2 cache.</a:t>
            </a:r>
          </a:p>
        </p:txBody>
      </p:sp>
      <p:sp>
        <p:nvSpPr>
          <p:cNvPr id="171" name="Text Box 233"/>
          <p:cNvSpPr txBox="1">
            <a:spLocks noChangeAspect="1" noChangeArrowheads="1"/>
          </p:cNvSpPr>
          <p:nvPr/>
        </p:nvSpPr>
        <p:spPr bwMode="auto">
          <a:xfrm>
            <a:off x="6097588" y="973465"/>
            <a:ext cx="2919412"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CPU registers hold words retrieved from </a:t>
            </a:r>
            <a:r>
              <a:rPr kumimoji="0" lang="en-US" sz="1400" b="0" i="0" u="none" strike="noStrike" kern="0" cap="none" spc="0" normalizeH="0" baseline="0" noProof="0" dirty="0" err="1">
                <a:ln>
                  <a:noFill/>
                </a:ln>
                <a:solidFill>
                  <a:srgbClr val="C00000"/>
                </a:solidFill>
                <a:effectLst/>
                <a:uLnTx/>
                <a:uFillTx/>
                <a:latin typeface="Calibri" panose="020F0502020204030204" pitchFamily="34" charset="0"/>
                <a:ea typeface="+mn-ea"/>
                <a:cs typeface="Arial"/>
              </a:rPr>
              <a:t>th</a:t>
            </a: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e L1 cache.</a:t>
            </a:r>
          </a:p>
        </p:txBody>
      </p:sp>
      <p:sp>
        <p:nvSpPr>
          <p:cNvPr id="174" name="Text Box 231"/>
          <p:cNvSpPr txBox="1">
            <a:spLocks noChangeAspect="1" noChangeArrowheads="1"/>
          </p:cNvSpPr>
          <p:nvPr/>
        </p:nvSpPr>
        <p:spPr bwMode="auto">
          <a:xfrm>
            <a:off x="6889751" y="2403474"/>
            <a:ext cx="262890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L2 cache holds cache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 retrieved from L3 cache</a:t>
            </a:r>
          </a:p>
        </p:txBody>
      </p:sp>
      <p:sp>
        <p:nvSpPr>
          <p:cNvPr id="176" name="Text Box 247"/>
          <p:cNvSpPr txBox="1">
            <a:spLocks noChangeAspect="1" noChangeArrowheads="1"/>
          </p:cNvSpPr>
          <p:nvPr/>
        </p:nvSpPr>
        <p:spPr bwMode="auto">
          <a:xfrm>
            <a:off x="4759325" y="644009"/>
            <a:ext cx="46358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70AD47">
                    <a:lumMod val="75000"/>
                  </a:srgbClr>
                </a:solidFill>
                <a:effectLst/>
                <a:uLnTx/>
                <a:uFillTx/>
                <a:latin typeface="Calibri" panose="020F0502020204030204" pitchFamily="34" charset="0"/>
                <a:ea typeface="+mn-ea"/>
                <a:cs typeface="Arial"/>
              </a:rPr>
              <a:t>L0:</a:t>
            </a:r>
          </a:p>
        </p:txBody>
      </p:sp>
      <p:sp>
        <p:nvSpPr>
          <p:cNvPr id="177" name="Text Box 248"/>
          <p:cNvSpPr txBox="1">
            <a:spLocks noChangeAspect="1" noChangeArrowheads="1"/>
          </p:cNvSpPr>
          <p:nvPr/>
        </p:nvSpPr>
        <p:spPr bwMode="auto">
          <a:xfrm>
            <a:off x="4391025" y="1353622"/>
            <a:ext cx="46358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70AD47">
                    <a:lumMod val="75000"/>
                  </a:srgbClr>
                </a:solidFill>
                <a:effectLst/>
                <a:uLnTx/>
                <a:uFillTx/>
                <a:latin typeface="Calibri" panose="020F0502020204030204" pitchFamily="34" charset="0"/>
                <a:ea typeface="+mn-ea"/>
                <a:cs typeface="Arial"/>
              </a:rPr>
              <a:t>L1:</a:t>
            </a:r>
          </a:p>
        </p:txBody>
      </p:sp>
      <p:sp>
        <p:nvSpPr>
          <p:cNvPr id="178" name="Text Box 249"/>
          <p:cNvSpPr txBox="1">
            <a:spLocks noChangeAspect="1" noChangeArrowheads="1"/>
          </p:cNvSpPr>
          <p:nvPr/>
        </p:nvSpPr>
        <p:spPr bwMode="auto">
          <a:xfrm>
            <a:off x="4010025" y="2041009"/>
            <a:ext cx="46358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70AD47">
                    <a:lumMod val="75000"/>
                  </a:srgbClr>
                </a:solidFill>
                <a:effectLst/>
                <a:uLnTx/>
                <a:uFillTx/>
                <a:latin typeface="Calibri" panose="020F0502020204030204" pitchFamily="34" charset="0"/>
                <a:ea typeface="+mn-ea"/>
                <a:cs typeface="Arial"/>
              </a:rPr>
              <a:t>L2:</a:t>
            </a:r>
          </a:p>
        </p:txBody>
      </p:sp>
      <p:sp>
        <p:nvSpPr>
          <p:cNvPr id="179" name="Text Box 250"/>
          <p:cNvSpPr txBox="1">
            <a:spLocks noChangeAspect="1" noChangeArrowheads="1"/>
          </p:cNvSpPr>
          <p:nvPr/>
        </p:nvSpPr>
        <p:spPr bwMode="auto">
          <a:xfrm>
            <a:off x="3603625" y="2796659"/>
            <a:ext cx="46358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70AD47">
                    <a:lumMod val="75000"/>
                  </a:srgbClr>
                </a:solidFill>
                <a:effectLst/>
                <a:uLnTx/>
                <a:uFillTx/>
                <a:latin typeface="Calibri" panose="020F0502020204030204" pitchFamily="34" charset="0"/>
                <a:ea typeface="+mn-ea"/>
                <a:cs typeface="Arial"/>
              </a:rPr>
              <a:t>L3:</a:t>
            </a:r>
          </a:p>
        </p:txBody>
      </p:sp>
      <p:sp>
        <p:nvSpPr>
          <p:cNvPr id="180" name="Text Box 251"/>
          <p:cNvSpPr txBox="1">
            <a:spLocks noChangeAspect="1" noChangeArrowheads="1"/>
          </p:cNvSpPr>
          <p:nvPr/>
        </p:nvSpPr>
        <p:spPr bwMode="auto">
          <a:xfrm>
            <a:off x="3078163" y="3795197"/>
            <a:ext cx="46358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70AD47">
                    <a:lumMod val="75000"/>
                  </a:srgbClr>
                </a:solidFill>
                <a:effectLst/>
                <a:uLnTx/>
                <a:uFillTx/>
                <a:latin typeface="Calibri" panose="020F0502020204030204" pitchFamily="34" charset="0"/>
                <a:ea typeface="+mn-ea"/>
                <a:cs typeface="Arial"/>
              </a:rPr>
              <a:t>L4:</a:t>
            </a:r>
          </a:p>
        </p:txBody>
      </p:sp>
      <p:sp>
        <p:nvSpPr>
          <p:cNvPr id="181" name="Text Box 252"/>
          <p:cNvSpPr txBox="1">
            <a:spLocks noChangeAspect="1" noChangeArrowheads="1"/>
          </p:cNvSpPr>
          <p:nvPr/>
        </p:nvSpPr>
        <p:spPr bwMode="auto">
          <a:xfrm>
            <a:off x="2457450" y="4912797"/>
            <a:ext cx="46358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70AD47">
                    <a:lumMod val="75000"/>
                  </a:srgbClr>
                </a:solidFill>
                <a:effectLst/>
                <a:uLnTx/>
                <a:uFillTx/>
                <a:latin typeface="Calibri" panose="020F0502020204030204" pitchFamily="34" charset="0"/>
                <a:ea typeface="+mn-ea"/>
                <a:cs typeface="Arial"/>
              </a:rPr>
              <a:t>L5:</a:t>
            </a:r>
          </a:p>
        </p:txBody>
      </p:sp>
      <p:sp>
        <p:nvSpPr>
          <p:cNvPr id="182" name="Text Box 289"/>
          <p:cNvSpPr txBox="1">
            <a:spLocks noChangeAspect="1" noChangeArrowheads="1"/>
          </p:cNvSpPr>
          <p:nvPr/>
        </p:nvSpPr>
        <p:spPr bwMode="auto">
          <a:xfrm>
            <a:off x="1654176" y="1137553"/>
            <a:ext cx="1010213"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Smaller,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faster,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costlier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(per byte)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storage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devices</a:t>
            </a:r>
          </a:p>
        </p:txBody>
      </p:sp>
      <p:sp>
        <p:nvSpPr>
          <p:cNvPr id="183" name="Line 291"/>
          <p:cNvSpPr>
            <a:spLocks noChangeShapeType="1"/>
          </p:cNvSpPr>
          <p:nvPr/>
        </p:nvSpPr>
        <p:spPr bwMode="auto">
          <a:xfrm flipH="1" flipV="1">
            <a:off x="1614488" y="954089"/>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endParaRPr>
          </a:p>
        </p:txBody>
      </p:sp>
      <p:sp>
        <p:nvSpPr>
          <p:cNvPr id="184" name="Line 292"/>
          <p:cNvSpPr>
            <a:spLocks noChangeAspect="1" noChangeShapeType="1"/>
          </p:cNvSpPr>
          <p:nvPr/>
        </p:nvSpPr>
        <p:spPr bwMode="auto">
          <a:xfrm>
            <a:off x="2641600" y="5743575"/>
            <a:ext cx="57658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a typeface="+mn-ea"/>
              <a:cs typeface="Arial"/>
            </a:endParaRPr>
          </a:p>
        </p:txBody>
      </p:sp>
      <p:sp>
        <p:nvSpPr>
          <p:cNvPr id="185" name="Text Box 293"/>
          <p:cNvSpPr txBox="1">
            <a:spLocks noChangeAspect="1" noChangeArrowheads="1"/>
          </p:cNvSpPr>
          <p:nvPr/>
        </p:nvSpPr>
        <p:spPr bwMode="auto">
          <a:xfrm>
            <a:off x="5055819" y="2780398"/>
            <a:ext cx="104868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L3 cache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ea typeface="+mn-ea"/>
                <a:cs typeface="Arial"/>
              </a:rPr>
              <a:t>(SRAM)</a:t>
            </a:r>
          </a:p>
        </p:txBody>
      </p:sp>
      <p:sp>
        <p:nvSpPr>
          <p:cNvPr id="187" name="Text Box 295"/>
          <p:cNvSpPr txBox="1">
            <a:spLocks noChangeAspect="1" noChangeArrowheads="1"/>
          </p:cNvSpPr>
          <p:nvPr/>
        </p:nvSpPr>
        <p:spPr bwMode="auto">
          <a:xfrm>
            <a:off x="7334251" y="3305501"/>
            <a:ext cx="2876549"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L3 cache holds cache lines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 retrieved from main memory.</a:t>
            </a:r>
          </a:p>
        </p:txBody>
      </p:sp>
      <p:sp>
        <p:nvSpPr>
          <p:cNvPr id="189" name="Text Box 297"/>
          <p:cNvSpPr txBox="1">
            <a:spLocks noChangeAspect="1" noChangeArrowheads="1"/>
          </p:cNvSpPr>
          <p:nvPr/>
        </p:nvSpPr>
        <p:spPr bwMode="auto">
          <a:xfrm>
            <a:off x="1911350" y="5963722"/>
            <a:ext cx="46358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70AD47">
                    <a:lumMod val="75000"/>
                  </a:srgbClr>
                </a:solidFill>
                <a:effectLst/>
                <a:uLnTx/>
                <a:uFillTx/>
                <a:latin typeface="Calibri" panose="020F0502020204030204" pitchFamily="34" charset="0"/>
                <a:ea typeface="+mn-ea"/>
                <a:cs typeface="Arial"/>
              </a:rPr>
              <a:t>L6:</a:t>
            </a:r>
          </a:p>
        </p:txBody>
      </p:sp>
      <p:sp>
        <p:nvSpPr>
          <p:cNvPr id="234" name="Text Box 229"/>
          <p:cNvSpPr txBox="1">
            <a:spLocks noChangeAspect="1" noChangeArrowheads="1"/>
          </p:cNvSpPr>
          <p:nvPr/>
        </p:nvSpPr>
        <p:spPr bwMode="auto">
          <a:xfrm>
            <a:off x="7923691" y="4238399"/>
            <a:ext cx="2184181" cy="7386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alibri" panose="020F0502020204030204" pitchFamily="34" charset="0"/>
                <a:ea typeface="+mn-ea"/>
                <a:cs typeface="Arial"/>
              </a:rPr>
              <a:t>Main memory holds disk blocks retrieved from local disks.</a:t>
            </a:r>
          </a:p>
        </p:txBody>
      </p:sp>
      <p:sp>
        <p:nvSpPr>
          <p:cNvPr id="2" name="Rectangle 1"/>
          <p:cNvSpPr/>
          <p:nvPr/>
        </p:nvSpPr>
        <p:spPr>
          <a:xfrm>
            <a:off x="6172639" y="179321"/>
            <a:ext cx="3182795" cy="369332"/>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[Bryant and </a:t>
            </a:r>
            <a:r>
              <a:rPr kumimoji="0" lang="en-US" sz="9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O‘Hallaron</a:t>
            </a: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Computer Systems - A Programmer's Perspective 3rd edition] →</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41789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3" name="Rectangle 31"/>
          <p:cNvSpPr>
            <a:spLocks noGrp="1" noChangeArrowheads="1"/>
          </p:cNvSpPr>
          <p:nvPr>
            <p:ph type="title"/>
          </p:nvPr>
        </p:nvSpPr>
        <p:spPr/>
        <p:txBody>
          <a:bodyPr/>
          <a:lstStyle/>
          <a:p>
            <a:r>
              <a:rPr lang="en-US" dirty="0"/>
              <a:t>Cache Memories </a:t>
            </a:r>
            <a:r>
              <a:rPr lang="en-US" sz="2800" dirty="0"/>
              <a:t>[old slide]</a:t>
            </a:r>
          </a:p>
        </p:txBody>
      </p:sp>
      <p:sp>
        <p:nvSpPr>
          <p:cNvPr id="187424" name="Rectangle 32"/>
          <p:cNvSpPr>
            <a:spLocks noGrp="1" noChangeArrowheads="1"/>
          </p:cNvSpPr>
          <p:nvPr>
            <p:ph type="body" idx="1"/>
          </p:nvPr>
        </p:nvSpPr>
        <p:spPr>
          <a:xfrm>
            <a:off x="787400" y="1331392"/>
            <a:ext cx="8763000" cy="4759325"/>
          </a:xfrm>
        </p:spPr>
        <p:txBody>
          <a:bodyPr/>
          <a:lstStyle/>
          <a:p>
            <a:r>
              <a:rPr lang="en-US" sz="1800" dirty="0">
                <a:solidFill>
                  <a:srgbClr val="C00000"/>
                </a:solidFill>
              </a:rPr>
              <a:t>Cache memories</a:t>
            </a:r>
            <a:r>
              <a:rPr lang="en-US" sz="1800" dirty="0"/>
              <a:t>: small, fast SRAM-based memories managed transparently</a:t>
            </a:r>
          </a:p>
          <a:p>
            <a:pPr lvl="1"/>
            <a:r>
              <a:rPr lang="en-US" sz="1600" dirty="0"/>
              <a:t>Purpose: Hold frequently accessed blocks of main memory</a:t>
            </a:r>
          </a:p>
          <a:p>
            <a:pPr lvl="1"/>
            <a:r>
              <a:rPr lang="en-US" sz="1600" dirty="0"/>
              <a:t>When very useful: when execution displays </a:t>
            </a:r>
            <a:r>
              <a:rPr lang="en-US" sz="1600" dirty="0">
                <a:solidFill>
                  <a:srgbClr val="0070C0"/>
                </a:solidFill>
              </a:rPr>
              <a:t>locality</a:t>
            </a:r>
            <a:r>
              <a:rPr lang="en-US" sz="1600" dirty="0"/>
              <a:t> (spatial/temporal)</a:t>
            </a:r>
          </a:p>
          <a:p>
            <a:pPr lvl="2"/>
            <a:endParaRPr lang="en-US" sz="1300" dirty="0"/>
          </a:p>
          <a:p>
            <a:pPr lvl="2"/>
            <a:endParaRPr lang="en-US" sz="1300" dirty="0"/>
          </a:p>
          <a:p>
            <a:pPr lvl="2"/>
            <a:endParaRPr lang="en-US" sz="1300" dirty="0"/>
          </a:p>
          <a:p>
            <a:pPr lvl="2"/>
            <a:endParaRPr lang="en-US" sz="1300" dirty="0"/>
          </a:p>
          <a:p>
            <a:r>
              <a:rPr lang="en-US" sz="1800" dirty="0"/>
              <a:t>Typical system structure:</a:t>
            </a:r>
          </a:p>
        </p:txBody>
      </p:sp>
      <p:grpSp>
        <p:nvGrpSpPr>
          <p:cNvPr id="3" name="Group 2"/>
          <p:cNvGrpSpPr/>
          <p:nvPr/>
        </p:nvGrpSpPr>
        <p:grpSpPr>
          <a:xfrm>
            <a:off x="2753483" y="3560818"/>
            <a:ext cx="6902751" cy="2488616"/>
            <a:chOff x="2698449" y="3988385"/>
            <a:chExt cx="6902751" cy="2488616"/>
          </a:xfrm>
        </p:grpSpPr>
        <p:sp>
          <p:nvSpPr>
            <p:cNvPr id="48" name="Rectangle 223"/>
            <p:cNvSpPr>
              <a:spLocks noChangeAspect="1" noChangeArrowheads="1"/>
            </p:cNvSpPr>
            <p:nvPr/>
          </p:nvSpPr>
          <p:spPr bwMode="auto">
            <a:xfrm>
              <a:off x="2720975" y="4279900"/>
              <a:ext cx="3379788" cy="2197100"/>
            </a:xfrm>
            <a:prstGeom prst="rect">
              <a:avLst/>
            </a:prstGeom>
            <a:solidFill>
              <a:schemeClr val="bg2">
                <a:lumMod val="20000"/>
                <a:lumOff val="80000"/>
              </a:schemeClr>
            </a:solidFill>
            <a:ln w="12700" cap="rnd">
              <a:solidFill>
                <a:schemeClr val="tx1"/>
              </a:solidFill>
              <a:prstDash val="solid"/>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3" name="Rectangle 146"/>
            <p:cNvSpPr>
              <a:spLocks noChangeAspect="1" noChangeArrowheads="1"/>
            </p:cNvSpPr>
            <p:nvPr/>
          </p:nvSpPr>
          <p:spPr bwMode="auto">
            <a:xfrm>
              <a:off x="8782050" y="5653088"/>
              <a:ext cx="819150" cy="823913"/>
            </a:xfrm>
            <a:prstGeom prst="rect">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Main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memory</a:t>
              </a:r>
            </a:p>
          </p:txBody>
        </p:sp>
        <p:sp>
          <p:nvSpPr>
            <p:cNvPr id="34" name="AutoShape 201"/>
            <p:cNvSpPr>
              <a:spLocks noChangeAspect="1" noChangeArrowheads="1"/>
            </p:cNvSpPr>
            <p:nvPr/>
          </p:nvSpPr>
          <p:spPr bwMode="auto">
            <a:xfrm>
              <a:off x="7408863" y="5789613"/>
              <a:ext cx="1344612" cy="481013"/>
            </a:xfrm>
            <a:prstGeom prst="leftRightArrow">
              <a:avLst>
                <a:gd name="adj1" fmla="val 50000"/>
                <a:gd name="adj2" fmla="val 55908"/>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5" name="Rectangle 202"/>
            <p:cNvSpPr>
              <a:spLocks noChangeAspect="1" noChangeArrowheads="1"/>
            </p:cNvSpPr>
            <p:nvPr/>
          </p:nvSpPr>
          <p:spPr bwMode="auto">
            <a:xfrm>
              <a:off x="6584950" y="5818187"/>
              <a:ext cx="819150" cy="520700"/>
            </a:xfrm>
            <a:prstGeom prst="rect">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I/O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bridge</a:t>
              </a:r>
            </a:p>
          </p:txBody>
        </p:sp>
        <p:sp>
          <p:nvSpPr>
            <p:cNvPr id="37" name="Rectangle 206"/>
            <p:cNvSpPr>
              <a:spLocks noChangeAspect="1" noChangeArrowheads="1"/>
            </p:cNvSpPr>
            <p:nvPr/>
          </p:nvSpPr>
          <p:spPr bwMode="auto">
            <a:xfrm>
              <a:off x="2873375" y="5818187"/>
              <a:ext cx="2374900" cy="520700"/>
            </a:xfrm>
            <a:prstGeom prst="rect">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Bus interface</a:t>
              </a:r>
            </a:p>
          </p:txBody>
        </p:sp>
        <p:sp>
          <p:nvSpPr>
            <p:cNvPr id="38" name="Rectangle 207"/>
            <p:cNvSpPr>
              <a:spLocks noChangeAspect="1" noChangeArrowheads="1"/>
            </p:cNvSpPr>
            <p:nvPr/>
          </p:nvSpPr>
          <p:spPr bwMode="auto">
            <a:xfrm>
              <a:off x="4386263" y="4622800"/>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9" name="Rectangle 208"/>
            <p:cNvSpPr>
              <a:spLocks noChangeAspect="1" noChangeArrowheads="1"/>
            </p:cNvSpPr>
            <p:nvPr/>
          </p:nvSpPr>
          <p:spPr bwMode="auto">
            <a:xfrm>
              <a:off x="4386263" y="4760913"/>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40" name="Rectangle 210"/>
            <p:cNvSpPr>
              <a:spLocks noChangeAspect="1" noChangeArrowheads="1"/>
            </p:cNvSpPr>
            <p:nvPr/>
          </p:nvSpPr>
          <p:spPr bwMode="auto">
            <a:xfrm>
              <a:off x="4386263" y="4897438"/>
              <a:ext cx="615950" cy="138113"/>
            </a:xfrm>
            <a:prstGeom prst="rect">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41" name="Rectangle 211"/>
            <p:cNvSpPr>
              <a:spLocks noChangeAspect="1" noChangeArrowheads="1"/>
            </p:cNvSpPr>
            <p:nvPr/>
          </p:nvSpPr>
          <p:spPr bwMode="auto">
            <a:xfrm>
              <a:off x="4386263" y="5035551"/>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42" name="Rectangle 212"/>
            <p:cNvSpPr>
              <a:spLocks noChangeAspect="1" noChangeArrowheads="1"/>
            </p:cNvSpPr>
            <p:nvPr/>
          </p:nvSpPr>
          <p:spPr bwMode="auto">
            <a:xfrm>
              <a:off x="4386263" y="5172075"/>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43" name="AutoShape 214"/>
            <p:cNvSpPr>
              <a:spLocks noChangeAspect="1" noChangeArrowheads="1"/>
            </p:cNvSpPr>
            <p:nvPr/>
          </p:nvSpPr>
          <p:spPr bwMode="auto">
            <a:xfrm>
              <a:off x="5083175" y="4622800"/>
              <a:ext cx="400050" cy="3429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44" name="AutoShape 215"/>
            <p:cNvSpPr>
              <a:spLocks noChangeAspect="1" noChangeArrowheads="1"/>
            </p:cNvSpPr>
            <p:nvPr/>
          </p:nvSpPr>
          <p:spPr bwMode="auto">
            <a:xfrm flipH="1">
              <a:off x="5002213" y="4965701"/>
              <a:ext cx="400050" cy="344487"/>
            </a:xfrm>
            <a:prstGeom prst="rightArrow">
              <a:avLst>
                <a:gd name="adj1" fmla="val 50000"/>
                <a:gd name="adj2" fmla="val 29032"/>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45" name="Rectangle 220"/>
            <p:cNvSpPr>
              <a:spLocks noChangeAspect="1" noChangeArrowheads="1"/>
            </p:cNvSpPr>
            <p:nvPr/>
          </p:nvSpPr>
          <p:spPr bwMode="auto">
            <a:xfrm>
              <a:off x="5483226" y="4486276"/>
              <a:ext cx="479425" cy="960437"/>
            </a:xfrm>
            <a:prstGeom prst="rect">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ALU</a:t>
              </a:r>
            </a:p>
          </p:txBody>
        </p:sp>
        <p:sp>
          <p:nvSpPr>
            <p:cNvPr id="46" name="Text Box 221"/>
            <p:cNvSpPr txBox="1">
              <a:spLocks noChangeAspect="1" noChangeArrowheads="1"/>
            </p:cNvSpPr>
            <p:nvPr/>
          </p:nvSpPr>
          <p:spPr bwMode="auto">
            <a:xfrm>
              <a:off x="4118342" y="4316998"/>
              <a:ext cx="1185133" cy="338554"/>
            </a:xfrm>
            <a:prstGeom prst="rect">
              <a:avLst/>
            </a:prstGeom>
            <a:noFill/>
            <a:ln w="12700">
              <a:noFill/>
              <a:miter lim="800000"/>
              <a:headEnd/>
              <a:tailEnd/>
            </a:ln>
            <a:effectLst/>
          </p:spPr>
          <p:txBody>
            <a:bodyPr wrap="non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Register file</a:t>
              </a:r>
            </a:p>
          </p:txBody>
        </p:sp>
        <p:sp>
          <p:nvSpPr>
            <p:cNvPr id="47" name="AutoShape 222"/>
            <p:cNvSpPr>
              <a:spLocks noChangeAspect="1" noChangeArrowheads="1"/>
            </p:cNvSpPr>
            <p:nvPr/>
          </p:nvSpPr>
          <p:spPr bwMode="auto">
            <a:xfrm>
              <a:off x="4452939" y="5378450"/>
              <a:ext cx="549275" cy="411162"/>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49" name="Text Box 225"/>
            <p:cNvSpPr txBox="1">
              <a:spLocks noChangeAspect="1" noChangeArrowheads="1"/>
            </p:cNvSpPr>
            <p:nvPr/>
          </p:nvSpPr>
          <p:spPr bwMode="auto">
            <a:xfrm>
              <a:off x="2698449" y="3988385"/>
              <a:ext cx="932467" cy="338554"/>
            </a:xfrm>
            <a:prstGeom prst="rect">
              <a:avLst/>
            </a:prstGeom>
            <a:noFill/>
            <a:ln w="12700">
              <a:noFill/>
              <a:miter lim="800000"/>
              <a:headEnd/>
              <a:tailEnd/>
            </a:ln>
            <a:effectLst/>
          </p:spPr>
          <p:txBody>
            <a:bodyPr wrap="non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CPU chip</a:t>
              </a:r>
            </a:p>
          </p:txBody>
        </p:sp>
        <p:sp>
          <p:nvSpPr>
            <p:cNvPr id="50" name="Text Box 229"/>
            <p:cNvSpPr txBox="1">
              <a:spLocks noChangeAspect="1" noChangeArrowheads="1"/>
            </p:cNvSpPr>
            <p:nvPr/>
          </p:nvSpPr>
          <p:spPr bwMode="auto">
            <a:xfrm>
              <a:off x="6174138" y="5155198"/>
              <a:ext cx="1142300" cy="338554"/>
            </a:xfrm>
            <a:prstGeom prst="rect">
              <a:avLst/>
            </a:prstGeom>
            <a:noFill/>
            <a:ln w="12700">
              <a:noFill/>
              <a:miter lim="800000"/>
              <a:headEnd/>
              <a:tailEnd/>
            </a:ln>
            <a:effectLst/>
          </p:spPr>
          <p:txBody>
            <a:bodyPr wrap="non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System bus</a:t>
              </a:r>
            </a:p>
          </p:txBody>
        </p:sp>
        <p:sp>
          <p:nvSpPr>
            <p:cNvPr id="51" name="Line 230"/>
            <p:cNvSpPr>
              <a:spLocks noChangeAspect="1" noChangeShapeType="1"/>
            </p:cNvSpPr>
            <p:nvPr/>
          </p:nvSpPr>
          <p:spPr bwMode="auto">
            <a:xfrm flipH="1">
              <a:off x="5962651" y="5446712"/>
              <a:ext cx="619125"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2" name="Text Box 231"/>
            <p:cNvSpPr txBox="1">
              <a:spLocks noChangeAspect="1" noChangeArrowheads="1"/>
            </p:cNvSpPr>
            <p:nvPr/>
          </p:nvSpPr>
          <p:spPr bwMode="auto">
            <a:xfrm>
              <a:off x="7455319" y="5155198"/>
              <a:ext cx="1265989" cy="338554"/>
            </a:xfrm>
            <a:prstGeom prst="rect">
              <a:avLst/>
            </a:prstGeom>
            <a:noFill/>
            <a:ln w="12700">
              <a:noFill/>
              <a:miter lim="800000"/>
              <a:headEnd/>
              <a:tailEnd/>
            </a:ln>
            <a:effectLst/>
          </p:spPr>
          <p:txBody>
            <a:bodyPr wrap="non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Memory bus</a:t>
              </a:r>
            </a:p>
          </p:txBody>
        </p:sp>
        <p:sp>
          <p:nvSpPr>
            <p:cNvPr id="53" name="Line 232"/>
            <p:cNvSpPr>
              <a:spLocks noChangeAspect="1" noChangeShapeType="1"/>
            </p:cNvSpPr>
            <p:nvPr/>
          </p:nvSpPr>
          <p:spPr bwMode="auto">
            <a:xfrm>
              <a:off x="8054975" y="5446712"/>
              <a:ext cx="0"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4" name="Rectangle 233"/>
            <p:cNvSpPr>
              <a:spLocks noChangeAspect="1" noChangeArrowheads="1"/>
            </p:cNvSpPr>
            <p:nvPr/>
          </p:nvSpPr>
          <p:spPr bwMode="auto">
            <a:xfrm>
              <a:off x="2873375" y="4719637"/>
              <a:ext cx="1066800" cy="520700"/>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Cache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memory</a:t>
              </a:r>
            </a:p>
          </p:txBody>
        </p:sp>
        <p:sp>
          <p:nvSpPr>
            <p:cNvPr id="55" name="AutoShape 234"/>
            <p:cNvSpPr>
              <a:spLocks noChangeAspect="1" noChangeArrowheads="1"/>
            </p:cNvSpPr>
            <p:nvPr/>
          </p:nvSpPr>
          <p:spPr bwMode="auto">
            <a:xfrm>
              <a:off x="3101976" y="5240338"/>
              <a:ext cx="549275" cy="549275"/>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6" name="AutoShape 236"/>
            <p:cNvSpPr>
              <a:spLocks noChangeAspect="1" noChangeArrowheads="1"/>
            </p:cNvSpPr>
            <p:nvPr/>
          </p:nvSpPr>
          <p:spPr bwMode="auto">
            <a:xfrm flipH="1">
              <a:off x="3965575" y="4767262"/>
              <a:ext cx="400050" cy="344488"/>
            </a:xfrm>
            <a:prstGeom prst="leftRightArrow">
              <a:avLst>
                <a:gd name="adj1" fmla="val 50000"/>
                <a:gd name="adj2" fmla="val 23226"/>
              </a:avLst>
            </a:prstGeom>
            <a:no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36" name="AutoShape 205"/>
            <p:cNvSpPr>
              <a:spLocks noChangeAspect="1" noChangeArrowheads="1"/>
            </p:cNvSpPr>
            <p:nvPr/>
          </p:nvSpPr>
          <p:spPr bwMode="auto">
            <a:xfrm>
              <a:off x="5272089" y="5789613"/>
              <a:ext cx="1309687" cy="481013"/>
            </a:xfrm>
            <a:prstGeom prst="leftRightArrow">
              <a:avLst>
                <a:gd name="adj1" fmla="val 50000"/>
                <a:gd name="adj2" fmla="val 54455"/>
              </a:avLst>
            </a:prstGeom>
            <a:solidFill>
              <a:schemeClr val="bg1"/>
            </a:solidFill>
            <a:ln w="12700">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grpSp>
      <p:sp>
        <p:nvSpPr>
          <p:cNvPr id="28" name="Rectangle 27"/>
          <p:cNvSpPr/>
          <p:nvPr/>
        </p:nvSpPr>
        <p:spPr>
          <a:xfrm>
            <a:off x="1600200" y="6629401"/>
            <a:ext cx="1371600" cy="200055"/>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[Bryant and </a:t>
            </a:r>
            <a:r>
              <a:rPr kumimoji="0" lang="en-US" sz="7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O‘Hallaron</a:t>
            </a:r>
            <a:r>
              <a:rPr kumimoji="0" lang="en-US" sz="7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CMU] →</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604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Cache Comes into Play </a:t>
            </a:r>
            <a:r>
              <a:rPr lang="en-US" sz="2800" dirty="0">
                <a:solidFill>
                  <a:prstClr val="white"/>
                </a:solidFill>
              </a:rPr>
              <a:t>[old slide, with a facelift]</a:t>
            </a:r>
            <a:endParaRPr lang="en-US" dirty="0"/>
          </a:p>
        </p:txBody>
      </p:sp>
      <p:sp>
        <p:nvSpPr>
          <p:cNvPr id="3" name="Content Placeholder 2"/>
          <p:cNvSpPr>
            <a:spLocks noGrp="1"/>
          </p:cNvSpPr>
          <p:nvPr>
            <p:ph idx="1"/>
          </p:nvPr>
        </p:nvSpPr>
        <p:spPr>
          <a:xfrm>
            <a:off x="368300" y="1310244"/>
            <a:ext cx="9918700" cy="4411662"/>
          </a:xfrm>
        </p:spPr>
        <p:txBody>
          <a:bodyPr/>
          <a:lstStyle/>
          <a:p>
            <a:endParaRPr lang="en-US" sz="2000" dirty="0"/>
          </a:p>
          <a:p>
            <a:r>
              <a:rPr lang="en-US" sz="2000" dirty="0"/>
              <a:t>Typically</a:t>
            </a:r>
            <a:r>
              <a:rPr lang="en-US" sz="2000" dirty="0">
                <a:solidFill>
                  <a:srgbClr val="C00000"/>
                </a:solidFill>
              </a:rPr>
              <a:t>*</a:t>
            </a:r>
            <a:r>
              <a:rPr lang="en-US" sz="2000" dirty="0"/>
              <a:t>, the read/write operations go through cache</a:t>
            </a:r>
          </a:p>
          <a:p>
            <a:endParaRPr lang="en-US" sz="2000" dirty="0"/>
          </a:p>
          <a:p>
            <a:r>
              <a:rPr lang="en-US" sz="2000" dirty="0"/>
              <a:t>Caches used to hold both data and instructions</a:t>
            </a:r>
          </a:p>
          <a:p>
            <a:pPr lvl="1"/>
            <a:r>
              <a:rPr lang="en-US" sz="1600" dirty="0"/>
              <a:t>L1: tens of KB (per core)</a:t>
            </a:r>
          </a:p>
          <a:p>
            <a:pPr lvl="1"/>
            <a:r>
              <a:rPr lang="en-US" sz="1600" dirty="0"/>
              <a:t>L2: hundreds of KB (per core)</a:t>
            </a:r>
          </a:p>
          <a:p>
            <a:pPr lvl="1"/>
            <a:r>
              <a:rPr lang="en-US" sz="1600" dirty="0"/>
              <a:t>L3: tens of MB (per CPU)</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7C484-7E24-447E-8CB0-5149A4D34DEF}"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3B97AD0F-ACFA-4CD0-B60C-BAFEAB59BA53}"/>
              </a:ext>
            </a:extLst>
          </p:cNvPr>
          <p:cNvSpPr/>
          <p:nvPr/>
        </p:nvSpPr>
        <p:spPr>
          <a:xfrm>
            <a:off x="5123699" y="5852468"/>
            <a:ext cx="1219200" cy="304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Main Memory</a:t>
            </a:r>
          </a:p>
        </p:txBody>
      </p:sp>
      <p:sp>
        <p:nvSpPr>
          <p:cNvPr id="16" name="Rectangle 15">
            <a:extLst>
              <a:ext uri="{FF2B5EF4-FFF2-40B4-BE49-F238E27FC236}">
                <a16:creationId xmlns:a16="http://schemas.microsoft.com/office/drawing/2014/main" id="{2478440B-B61C-4671-9486-02BAF32D6A43}"/>
              </a:ext>
            </a:extLst>
          </p:cNvPr>
          <p:cNvSpPr/>
          <p:nvPr/>
        </p:nvSpPr>
        <p:spPr>
          <a:xfrm>
            <a:off x="5999065" y="5007362"/>
            <a:ext cx="1219200" cy="304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L3 Cache</a:t>
            </a:r>
          </a:p>
        </p:txBody>
      </p:sp>
      <p:cxnSp>
        <p:nvCxnSpPr>
          <p:cNvPr id="17" name="Straight Connector 16">
            <a:extLst>
              <a:ext uri="{FF2B5EF4-FFF2-40B4-BE49-F238E27FC236}">
                <a16:creationId xmlns:a16="http://schemas.microsoft.com/office/drawing/2014/main" id="{D0F4BC1B-00EC-491F-B506-A3BFD22A9BEA}"/>
              </a:ext>
            </a:extLst>
          </p:cNvPr>
          <p:cNvCxnSpPr/>
          <p:nvPr/>
        </p:nvCxnSpPr>
        <p:spPr>
          <a:xfrm flipH="1" flipV="1">
            <a:off x="4322665" y="5550089"/>
            <a:ext cx="3352800" cy="33043"/>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1843C30-4AB5-481B-A884-6CC1ADBBAB04}"/>
              </a:ext>
            </a:extLst>
          </p:cNvPr>
          <p:cNvCxnSpPr>
            <a:stCxn id="25" idx="3"/>
            <a:endCxn id="22" idx="1"/>
          </p:cNvCxnSpPr>
          <p:nvPr/>
        </p:nvCxnSpPr>
        <p:spPr>
          <a:xfrm flipV="1">
            <a:off x="5313265" y="4650470"/>
            <a:ext cx="800100" cy="8181"/>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0C0ECB-3C97-4028-8532-7BBAFCAC139E}"/>
              </a:ext>
            </a:extLst>
          </p:cNvPr>
          <p:cNvCxnSpPr>
            <a:stCxn id="16" idx="2"/>
          </p:cNvCxnSpPr>
          <p:nvPr/>
        </p:nvCxnSpPr>
        <p:spPr>
          <a:xfrm>
            <a:off x="6608665" y="5312163"/>
            <a:ext cx="0" cy="254447"/>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12353B-9A1F-406E-96C2-F6010F14E5BC}"/>
              </a:ext>
            </a:extLst>
          </p:cNvPr>
          <p:cNvCxnSpPr>
            <a:stCxn id="15" idx="0"/>
          </p:cNvCxnSpPr>
          <p:nvPr/>
        </p:nvCxnSpPr>
        <p:spPr>
          <a:xfrm flipV="1">
            <a:off x="5733299" y="5566610"/>
            <a:ext cx="0" cy="285859"/>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355F5DF-DC58-4977-8025-A218FD51388A}"/>
              </a:ext>
            </a:extLst>
          </p:cNvPr>
          <p:cNvSpPr/>
          <p:nvPr/>
        </p:nvSpPr>
        <p:spPr>
          <a:xfrm>
            <a:off x="7200655" y="5550089"/>
            <a:ext cx="401072"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Light" panose="020F0302020204030204"/>
                <a:ea typeface="+mn-ea"/>
                <a:cs typeface="+mn-cs"/>
              </a:rPr>
              <a:t>Bus</a:t>
            </a:r>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22" name="Rectangle 21">
            <a:extLst>
              <a:ext uri="{FF2B5EF4-FFF2-40B4-BE49-F238E27FC236}">
                <a16:creationId xmlns:a16="http://schemas.microsoft.com/office/drawing/2014/main" id="{EBB346B1-9727-430D-8AA4-C0262B2C0EC5}"/>
              </a:ext>
            </a:extLst>
          </p:cNvPr>
          <p:cNvSpPr/>
          <p:nvPr/>
        </p:nvSpPr>
        <p:spPr>
          <a:xfrm>
            <a:off x="6113365" y="4542553"/>
            <a:ext cx="990600" cy="215832"/>
          </a:xfrm>
          <a:prstGeom prst="rect">
            <a:avLst/>
          </a:prstGeom>
          <a:solidFill>
            <a:srgbClr val="7DE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L2 Cache</a:t>
            </a:r>
          </a:p>
        </p:txBody>
      </p:sp>
      <p:sp>
        <p:nvSpPr>
          <p:cNvPr id="23" name="Rectangle 22">
            <a:extLst>
              <a:ext uri="{FF2B5EF4-FFF2-40B4-BE49-F238E27FC236}">
                <a16:creationId xmlns:a16="http://schemas.microsoft.com/office/drawing/2014/main" id="{E1A2B3D2-4E86-48B3-ADB1-CFCE432540EF}"/>
              </a:ext>
            </a:extLst>
          </p:cNvPr>
          <p:cNvSpPr/>
          <p:nvPr/>
        </p:nvSpPr>
        <p:spPr>
          <a:xfrm>
            <a:off x="6303865" y="4090414"/>
            <a:ext cx="609600" cy="203163"/>
          </a:xfrm>
          <a:prstGeom prst="rect">
            <a:avLst/>
          </a:prstGeom>
          <a:solidFill>
            <a:srgbClr val="A5F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L1 D$</a:t>
            </a:r>
          </a:p>
        </p:txBody>
      </p:sp>
      <p:sp>
        <p:nvSpPr>
          <p:cNvPr id="24" name="Rectangle 23">
            <a:extLst>
              <a:ext uri="{FF2B5EF4-FFF2-40B4-BE49-F238E27FC236}">
                <a16:creationId xmlns:a16="http://schemas.microsoft.com/office/drawing/2014/main" id="{F862FBAB-83BF-448F-9A12-1B6FE60499A6}"/>
              </a:ext>
            </a:extLst>
          </p:cNvPr>
          <p:cNvSpPr/>
          <p:nvPr/>
        </p:nvSpPr>
        <p:spPr>
          <a:xfrm>
            <a:off x="4398865" y="4039594"/>
            <a:ext cx="1219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CPU Core</a:t>
            </a:r>
          </a:p>
        </p:txBody>
      </p:sp>
      <p:sp>
        <p:nvSpPr>
          <p:cNvPr id="25" name="Rectangle 24">
            <a:extLst>
              <a:ext uri="{FF2B5EF4-FFF2-40B4-BE49-F238E27FC236}">
                <a16:creationId xmlns:a16="http://schemas.microsoft.com/office/drawing/2014/main" id="{592039F4-6752-4782-A900-8AB7BDB0CB1B}"/>
              </a:ext>
            </a:extLst>
          </p:cNvPr>
          <p:cNvSpPr/>
          <p:nvPr/>
        </p:nvSpPr>
        <p:spPr>
          <a:xfrm>
            <a:off x="4703665" y="4557069"/>
            <a:ext cx="609600" cy="203163"/>
          </a:xfrm>
          <a:prstGeom prst="rect">
            <a:avLst/>
          </a:prstGeom>
          <a:solidFill>
            <a:srgbClr val="A5F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a:ea typeface="+mn-ea"/>
                <a:cs typeface="+mn-cs"/>
              </a:rPr>
              <a:t>L1 I$</a:t>
            </a:r>
          </a:p>
        </p:txBody>
      </p:sp>
      <p:cxnSp>
        <p:nvCxnSpPr>
          <p:cNvPr id="26" name="Straight Arrow Connector 25">
            <a:extLst>
              <a:ext uri="{FF2B5EF4-FFF2-40B4-BE49-F238E27FC236}">
                <a16:creationId xmlns:a16="http://schemas.microsoft.com/office/drawing/2014/main" id="{71613929-17BB-4406-B645-D5B2C69A71B4}"/>
              </a:ext>
            </a:extLst>
          </p:cNvPr>
          <p:cNvCxnSpPr>
            <a:cxnSpLocks/>
            <a:stCxn id="22" idx="2"/>
            <a:endCxn id="16" idx="0"/>
          </p:cNvCxnSpPr>
          <p:nvPr/>
        </p:nvCxnSpPr>
        <p:spPr>
          <a:xfrm>
            <a:off x="6608665" y="4758386"/>
            <a:ext cx="0" cy="248977"/>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83A4F65-8C83-4EA6-BDAA-C06A2536E6E2}"/>
              </a:ext>
            </a:extLst>
          </p:cNvPr>
          <p:cNvCxnSpPr>
            <a:endCxn id="22" idx="0"/>
          </p:cNvCxnSpPr>
          <p:nvPr/>
        </p:nvCxnSpPr>
        <p:spPr>
          <a:xfrm>
            <a:off x="6608665" y="4293577"/>
            <a:ext cx="0" cy="248977"/>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644BA71-EEFD-4B91-BBB4-F75A6AACBC33}"/>
              </a:ext>
            </a:extLst>
          </p:cNvPr>
          <p:cNvCxnSpPr>
            <a:stCxn id="24" idx="3"/>
            <a:endCxn id="23" idx="1"/>
          </p:cNvCxnSpPr>
          <p:nvPr/>
        </p:nvCxnSpPr>
        <p:spPr>
          <a:xfrm>
            <a:off x="5618065" y="4191995"/>
            <a:ext cx="685800" cy="1"/>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72449EB-7B09-4D64-8959-910715CB3719}"/>
              </a:ext>
            </a:extLst>
          </p:cNvPr>
          <p:cNvCxnSpPr>
            <a:stCxn id="24" idx="2"/>
          </p:cNvCxnSpPr>
          <p:nvPr/>
        </p:nvCxnSpPr>
        <p:spPr>
          <a:xfrm>
            <a:off x="5008465" y="4344394"/>
            <a:ext cx="0" cy="213460"/>
          </a:xfrm>
          <a:prstGeom prst="straightConnector1">
            <a:avLst/>
          </a:prstGeom>
          <a:ln>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8414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15971</TotalTime>
  <Words>3823</Words>
  <Application>Microsoft Office PowerPoint</Application>
  <PresentationFormat>Widescreen</PresentationFormat>
  <Paragraphs>691</Paragraphs>
  <Slides>47</Slides>
  <Notes>10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47</vt:i4>
      </vt:variant>
    </vt:vector>
  </HeadingPairs>
  <TitlesOfParts>
    <vt:vector size="60" baseType="lpstr">
      <vt:lpstr>Arial</vt:lpstr>
      <vt:lpstr>Calibri</vt:lpstr>
      <vt:lpstr>Calibri Light</vt:lpstr>
      <vt:lpstr>Cambria Math</vt:lpstr>
      <vt:lpstr>Consolas</vt:lpstr>
      <vt:lpstr>Courier New</vt:lpstr>
      <vt:lpstr>Segoe UI Symbol</vt:lpstr>
      <vt:lpstr>Tahoma</vt:lpstr>
      <vt:lpstr>Wingdings</vt:lpstr>
      <vt:lpstr>Custom Design</vt:lpstr>
      <vt:lpstr>Main</vt:lpstr>
      <vt:lpstr>2_Custom Design</vt:lpstr>
      <vt:lpstr>1_Custom Design</vt:lpstr>
      <vt:lpstr>ME759 High Performance Computing for Applications in Engineering  [Spring 2021] </vt:lpstr>
      <vt:lpstr>Cartoon of the day</vt:lpstr>
      <vt:lpstr>PowerPoint Presentation</vt:lpstr>
      <vt:lpstr>Before we get started…</vt:lpstr>
      <vt:lpstr>Affinity &amp; cc-NUMA</vt:lpstr>
      <vt:lpstr>Loose ends: topics discussed</vt:lpstr>
      <vt:lpstr>The Memory Hierarchy</vt:lpstr>
      <vt:lpstr>Cache Memories [old slide]</vt:lpstr>
      <vt:lpstr>How Cache Comes into Play [old slide, with a facelift]</vt:lpstr>
      <vt:lpstr>What We Are Interested in: Caches in a Multi-Core Setup</vt:lpstr>
      <vt:lpstr>The Haswell die, with some annotations</vt:lpstr>
      <vt:lpstr>Multi-Core Architecture: Two Memory Aspects Coming Into Play</vt:lpstr>
      <vt:lpstr>The concept of “memory consistency” [OLD SLIDE]</vt:lpstr>
      <vt:lpstr>Consistency vs. Coherence</vt:lpstr>
      <vt:lpstr>Consistency vs. Coherence</vt:lpstr>
      <vt:lpstr>Consistency vs. Coherence</vt:lpstr>
      <vt:lpstr>Cache Coherence, in ME759 – disclaimer </vt:lpstr>
      <vt:lpstr>Caches and Coherency, bottom line, the take-home message…</vt:lpstr>
      <vt:lpstr>Cache Coherence: Why is this relevant for OpenMP?</vt:lpstr>
      <vt:lpstr>Caches Coherence Mechanisms</vt:lpstr>
      <vt:lpstr>Cache Coherence Mechanisms: Directory-Based [1/2]</vt:lpstr>
      <vt:lpstr>Cache Coherence Mechanisms: Directory-Based [2/2]</vt:lpstr>
      <vt:lpstr>A Second Cache Coherence Mechanism: Snooping/Sniffing-Based</vt:lpstr>
      <vt:lpstr>MESI Protocol: Example of Snooping-Based Cache Coherence Protocol</vt:lpstr>
      <vt:lpstr>MESI: Invalidation-Based Coherence Protocol</vt:lpstr>
      <vt:lpstr>The four states in which a cache line (CL) can find itself [NOTE: clean/dirty states: Think of them in relation to what is stored in CL vs. in main memory]</vt:lpstr>
      <vt:lpstr>Example: Possible state combinations (✔), for a pair of caches</vt:lpstr>
      <vt:lpstr>Coherency, a visualization (upon further simplification of the protocol)</vt:lpstr>
      <vt:lpstr>PowerPoint Presentation</vt:lpstr>
      <vt:lpstr>[new sub-topic]Preamble: the “false sharing” issue in OpenMP</vt:lpstr>
      <vt:lpstr>The “False Sharing” Pitfall</vt:lpstr>
      <vt:lpstr>False Sharing: symptoms</vt:lpstr>
      <vt:lpstr>False Sharing Example  [1/2]</vt:lpstr>
      <vt:lpstr>False Sharing Example [2/2]</vt:lpstr>
      <vt:lpstr>OpenMP, departing thoughts</vt:lpstr>
      <vt:lpstr>OpenMP: What Speedup Should You Expect?</vt:lpstr>
      <vt:lpstr>Parallel computing: GPU CUDA vs. OpenMP</vt:lpstr>
      <vt:lpstr>Critical Thinking in Code Design/Development, with an Eye Towards Improving Performance</vt:lpstr>
      <vt:lpstr>Back of the envelope, ME759 opportunities for efficiency gains</vt:lpstr>
      <vt:lpstr>Motivation, ME759 segment on “critical thinking/code optimization”</vt:lpstr>
      <vt:lpstr>Acknowledgement</vt:lpstr>
      <vt:lpstr>Mindsets, approaching software development</vt:lpstr>
      <vt:lpstr>Angle of attack, this module</vt:lpstr>
      <vt:lpstr>Angle of attack, this module</vt:lpstr>
      <vt:lpstr>Assessing performance, common sense things to keep in mind</vt:lpstr>
      <vt:lpstr>Assessing performance, common sense things to keep in mind</vt:lpstr>
      <vt:lpstr>Assessing performance, common sense things to keep in mind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682</cp:revision>
  <dcterms:created xsi:type="dcterms:W3CDTF">2018-05-16T17:28:20Z</dcterms:created>
  <dcterms:modified xsi:type="dcterms:W3CDTF">2021-03-17T17:18:04Z</dcterms:modified>
</cp:coreProperties>
</file>