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4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1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92" r:id="rId2"/>
    <p:sldMasterId id="2147483704" r:id="rId3"/>
    <p:sldMasterId id="2147483716" r:id="rId4"/>
    <p:sldMasterId id="2147483728" r:id="rId5"/>
  </p:sldMasterIdLst>
  <p:notesMasterIdLst>
    <p:notesMasterId r:id="rId54"/>
  </p:notesMasterIdLst>
  <p:handoutMasterIdLst>
    <p:handoutMasterId r:id="rId55"/>
  </p:handoutMasterIdLst>
  <p:sldIdLst>
    <p:sldId id="256" r:id="rId6"/>
    <p:sldId id="1362" r:id="rId7"/>
    <p:sldId id="1377" r:id="rId8"/>
    <p:sldId id="257" r:id="rId9"/>
    <p:sldId id="1378" r:id="rId10"/>
    <p:sldId id="1359" r:id="rId11"/>
    <p:sldId id="1360" r:id="rId12"/>
    <p:sldId id="1356" r:id="rId13"/>
    <p:sldId id="1357" r:id="rId14"/>
    <p:sldId id="495" r:id="rId15"/>
    <p:sldId id="386" r:id="rId16"/>
    <p:sldId id="387" r:id="rId17"/>
    <p:sldId id="401" r:id="rId18"/>
    <p:sldId id="402" r:id="rId19"/>
    <p:sldId id="403" r:id="rId20"/>
    <p:sldId id="530" r:id="rId21"/>
    <p:sldId id="388" r:id="rId22"/>
    <p:sldId id="493" r:id="rId23"/>
    <p:sldId id="510" r:id="rId24"/>
    <p:sldId id="511" r:id="rId25"/>
    <p:sldId id="508" r:id="rId26"/>
    <p:sldId id="512" r:id="rId27"/>
    <p:sldId id="526" r:id="rId28"/>
    <p:sldId id="503" r:id="rId29"/>
    <p:sldId id="391" r:id="rId30"/>
    <p:sldId id="445" r:id="rId31"/>
    <p:sldId id="513" r:id="rId32"/>
    <p:sldId id="446" r:id="rId33"/>
    <p:sldId id="394" r:id="rId34"/>
    <p:sldId id="395" r:id="rId35"/>
    <p:sldId id="396" r:id="rId36"/>
    <p:sldId id="397" r:id="rId37"/>
    <p:sldId id="398" r:id="rId38"/>
    <p:sldId id="399" r:id="rId39"/>
    <p:sldId id="502" r:id="rId40"/>
    <p:sldId id="400" r:id="rId41"/>
    <p:sldId id="405" r:id="rId42"/>
    <p:sldId id="523" r:id="rId43"/>
    <p:sldId id="291" r:id="rId44"/>
    <p:sldId id="408" r:id="rId45"/>
    <p:sldId id="409" r:id="rId46"/>
    <p:sldId id="410" r:id="rId47"/>
    <p:sldId id="411" r:id="rId48"/>
    <p:sldId id="412" r:id="rId49"/>
    <p:sldId id="413" r:id="rId50"/>
    <p:sldId id="414" r:id="rId51"/>
    <p:sldId id="514" r:id="rId52"/>
    <p:sldId id="527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6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8467"/>
    </p:cViewPr>
  </p:sorterViewPr>
  <p:notesViewPr>
    <p:cSldViewPr snapToGrid="0">
      <p:cViewPr varScale="1">
        <p:scale>
          <a:sx n="123" d="100"/>
          <a:sy n="123" d="100"/>
        </p:scale>
        <p:origin x="4904" y="8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tableStyles" Target="tableStyle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viewProps" Target="viewProps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669CFD-328E-4760-9332-97AC06BEEEEC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B46486-9398-4514-B0E8-02E83D680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10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F5E7EB-0097-4BEC-B1F6-65CBBBF5455F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10F1B-C815-4D63-837F-DE9BF8052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106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Also known</a:t>
            </a:r>
            <a:r>
              <a:rPr lang="en-US" sz="1000" baseline="0" dirty="0"/>
              <a:t> as </a:t>
            </a:r>
            <a:r>
              <a:rPr lang="en-US" sz="1000" b="1" baseline="0" dirty="0"/>
              <a:t>Princeton</a:t>
            </a:r>
            <a:r>
              <a:rPr lang="en-US" sz="1000" baseline="0" dirty="0"/>
              <a:t> model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baseline="0" dirty="0"/>
              <a:t>Harvard</a:t>
            </a:r>
            <a:r>
              <a:rPr lang="en-US" sz="1000" baseline="0" dirty="0"/>
              <a:t> model (architecture): separate storage and pathways for data and instructions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baseline="0" dirty="0"/>
              <a:t>This model relies on the </a:t>
            </a:r>
            <a:r>
              <a:rPr lang="en-US" sz="1000" b="1" baseline="0" dirty="0"/>
              <a:t>FDX cycle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baseline="0" dirty="0"/>
              <a:t>The process of processing instructions </a:t>
            </a:r>
            <a:r>
              <a:rPr lang="en-US" sz="1000" b="1" baseline="0" dirty="0"/>
              <a:t>(FDX) intermediated by the processor’s CU</a:t>
            </a:r>
            <a:endParaRPr lang="en-US" sz="1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4626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9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latin typeface="Arial"/>
              </a:rPr>
              <a:t>CISC: Much more effort required to decode; but more expressive (SIMD extensions)</a:t>
            </a:r>
          </a:p>
          <a:p>
            <a:pPr marL="628560" lvl="1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latin typeface="Arial"/>
              </a:rPr>
              <a:t>variable length instruction: 32-bit, followed by 256-bit, followed by 128-bit, etc.</a:t>
            </a: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latin typeface="Arial"/>
              </a:rPr>
              <a:t>RISC: all instructions have fixed length; easier (and cheaper) to decode.</a:t>
            </a:r>
          </a:p>
        </p:txBody>
      </p:sp>
      <p:sp>
        <p:nvSpPr>
          <p:cNvPr id="99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D972C746-27BA-4323-B84D-F79520D3B879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27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316120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CISC: Much more effort required to decode; but more expressive (SIMD extensions)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variable</a:t>
            </a:r>
            <a:r>
              <a:rPr lang="en-US" baseline="0" dirty="0"/>
              <a:t> length instruction: 32-bit, followed by 256-bit, followed by 128-bit, etc.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RISC: all instructions have fixed length; easier (and cheaper) to decode.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093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00" dirty="0"/>
              <a:t>CISC offers a much larger set of instructions, more complex (at the end of the day they are also broken down in micro-instructions which start resembling the RISC instructions)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Main reason for using RISC on mobile devices: much </a:t>
            </a:r>
            <a:r>
              <a:rPr lang="en-US" sz="1000" b="1" dirty="0"/>
              <a:t>lower power requirements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Main reason for using CISC: </a:t>
            </a:r>
            <a:r>
              <a:rPr lang="en-US" sz="1000" b="1" dirty="0"/>
              <a:t>more flexibility and performance</a:t>
            </a:r>
            <a:r>
              <a:rPr lang="en-US" sz="1000" b="1" baseline="0" dirty="0"/>
              <a:t> </a:t>
            </a:r>
            <a:r>
              <a:rPr lang="en-US" sz="1000" baseline="0" dirty="0"/>
              <a:t>(e.g. SIMD, AVX)</a:t>
            </a: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881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Whatever ISA is used, at execution</a:t>
            </a:r>
            <a:r>
              <a:rPr lang="en-US" baseline="0" dirty="0"/>
              <a:t> time these instructions need to be: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fetched (brought over from memory)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decoded (interpreted, to some extent “undoing” what the compiler did which was an encoding into ISA)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executed (dispatched to the ALUs)</a:t>
            </a:r>
          </a:p>
          <a:p>
            <a:endParaRPr lang="en-US" baseline="0" dirty="0"/>
          </a:p>
          <a:p>
            <a:r>
              <a:rPr lang="en-US" baseline="0" dirty="0"/>
              <a:t>All these are performed by the CU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4380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</a:t>
            </a:r>
            <a:r>
              <a:rPr lang="en-US" baseline="0" dirty="0"/>
              <a:t> a taste of the various MIPS instructions.</a:t>
            </a:r>
          </a:p>
          <a:p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 (immediate) type: specify two registers and an immediate value; </a:t>
            </a:r>
            <a:r>
              <a:rPr lang="en-US" b="1" baseline="0" dirty="0"/>
              <a:t>allows instruction and data to be loaded in a single cycle 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R (register) type:  specify three registers (two for operands, one for result)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J (jump) type: specify a jump target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830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I instructions, the operation is completely defined by the opcode</a:t>
            </a:r>
          </a:p>
          <a:p>
            <a:endParaRPr lang="en-US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latin typeface="Consolas" pitchFamily="49" charset="0"/>
                <a:cs typeface="Consolas" pitchFamily="49" charset="0"/>
              </a:rPr>
              <a:t>addi</a:t>
            </a:r>
            <a:r>
              <a:rPr lang="en-US" sz="1200" baseline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$t,$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s,C</a:t>
            </a:r>
            <a:br>
              <a:rPr lang="en-US" sz="1200" dirty="0">
                <a:latin typeface="Consolas" pitchFamily="49" charset="0"/>
                <a:cs typeface="Consolas" pitchFamily="49" charset="0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$t = $s + C (signed)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</a:br>
            <a:r>
              <a:rPr lang="en-US" dirty="0"/>
              <a:t>001000 </a:t>
            </a:r>
            <a:r>
              <a:rPr lang="en-US" dirty="0" err="1"/>
              <a:t>sssss</a:t>
            </a:r>
            <a:r>
              <a:rPr lang="en-US" dirty="0"/>
              <a:t> </a:t>
            </a:r>
            <a:r>
              <a:rPr lang="en-US" dirty="0" err="1"/>
              <a:t>ttttt</a:t>
            </a:r>
            <a:r>
              <a:rPr lang="en-US" dirty="0"/>
              <a:t> CCCC </a:t>
            </a:r>
            <a:r>
              <a:rPr lang="en-US" dirty="0" err="1"/>
              <a:t>CCCC</a:t>
            </a:r>
            <a:r>
              <a:rPr lang="en-US" dirty="0"/>
              <a:t> </a:t>
            </a:r>
            <a:r>
              <a:rPr lang="en-US" dirty="0" err="1"/>
              <a:t>CCCC</a:t>
            </a:r>
            <a:r>
              <a:rPr lang="en-US" dirty="0"/>
              <a:t> </a:t>
            </a:r>
            <a:r>
              <a:rPr lang="en-US" dirty="0" err="1"/>
              <a:t>CCCC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408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DAN: see http://courses.cs.washington.edu/courses/cse378/09au/lectures/cse378au09-04.pdf for a nice discussion of I and R type instructions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435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J instructions, the operation is completely defined by the opcode.</a:t>
            </a:r>
          </a:p>
          <a:p>
            <a:endParaRPr lang="en-US" dirty="0"/>
          </a:p>
          <a:p>
            <a:r>
              <a:rPr lang="en-US" dirty="0"/>
              <a:t>Just</a:t>
            </a:r>
            <a:r>
              <a:rPr lang="en-US" baseline="0" dirty="0"/>
              <a:t> two J-type instructions (j and </a:t>
            </a:r>
            <a:r>
              <a:rPr lang="en-US" baseline="0" dirty="0" err="1"/>
              <a:t>jal</a:t>
            </a:r>
            <a:r>
              <a:rPr lang="en-US" baseline="0" dirty="0"/>
              <a:t>).   These set the PC register!</a:t>
            </a:r>
          </a:p>
          <a:p>
            <a:r>
              <a:rPr lang="en-US" baseline="0" dirty="0"/>
              <a:t>Can jump to an address less than 256 MB</a:t>
            </a:r>
          </a:p>
          <a:p>
            <a:endParaRPr lang="en-US" baseline="0" dirty="0"/>
          </a:p>
          <a:p>
            <a:r>
              <a:rPr lang="en-US" baseline="0" dirty="0" err="1"/>
              <a:t>jr</a:t>
            </a:r>
            <a:r>
              <a:rPr lang="en-US" baseline="0" dirty="0"/>
              <a:t> is R-type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52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ISA</a:t>
            </a:r>
            <a:r>
              <a:rPr lang="en-US" dirty="0"/>
              <a:t>: the “contract”, the “promise” of what can be done.  Similar to a </a:t>
            </a:r>
            <a:r>
              <a:rPr lang="en-US" b="1" dirty="0"/>
              <a:t>standard</a:t>
            </a:r>
          </a:p>
          <a:p>
            <a:r>
              <a:rPr lang="en-US" b="1" dirty="0"/>
              <a:t>Microarchitecture</a:t>
            </a:r>
            <a:r>
              <a:rPr lang="en-US" dirty="0"/>
              <a:t>: implementation in silicon (transistors) of that contract.  Similar to an </a:t>
            </a:r>
            <a:r>
              <a:rPr lang="en-US" b="1" dirty="0"/>
              <a:t>implementation</a:t>
            </a:r>
            <a:r>
              <a:rPr lang="en-US" b="1" baseline="0" dirty="0"/>
              <a:t> of the standard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Analogy: the functions of a TV set.  What’s done</a:t>
            </a:r>
            <a:r>
              <a:rPr lang="en-US" baseline="0" dirty="0"/>
              <a:t> to implement those functions changes from company to company (Samsung vs. Sony)</a:t>
            </a:r>
          </a:p>
          <a:p>
            <a:endParaRPr lang="en-US" baseline="0" dirty="0"/>
          </a:p>
          <a:p>
            <a:r>
              <a:rPr lang="en-US" baseline="0" dirty="0"/>
              <a:t>2 chips can support the exact same ISA but with completely different microarchitecture.  One can have </a:t>
            </a:r>
            <a:r>
              <a:rPr lang="en-US" b="1" baseline="0" dirty="0"/>
              <a:t>better hardware </a:t>
            </a:r>
            <a:r>
              <a:rPr lang="en-US" baseline="0" dirty="0"/>
              <a:t>for a particular instruction (specialization for supercomputing, graphics, servers, etc.)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05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A transistor (when used in a CPU) is essentially a switch, like a light switch except that you don't have to turn it on or off manually. Rather, it is controlled by an electrical current. The most important thing to understand is that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modern computers are two-state devices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: the only thing that really matters is whether a wire has a current or not.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5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5.4.7.4. Retirement Unit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retirement unit writes the results of speculatively executed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microoperations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into the user-visible registers and removes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microoperations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from the reorder buffer. Like the reservation station, the retirement unit continuously checks the status of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microoperations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reorder buffer, looking for ones that have been executed and no longer have any dependencies with other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microoperations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instruction pool. It then retires completed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microoperations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their original program order.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retirement unit can retire three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microoperations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 clock cycle (/&lt;-- this may be outdated/). In retiring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microoperation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it writes the results to the processor’s register file and/or memory. After the results have been written,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microoperation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removed from the re-order buffer.</a:t>
            </a:r>
          </a:p>
          <a:p>
            <a:r>
              <a:rPr lang="en-US" dirty="0"/>
              <a:t>http://users.utcluj.ro/~baruch/book_ssce/SSCE-Intel-Pipeline.pdf</a:t>
            </a:r>
          </a:p>
        </p:txBody>
      </p:sp>
    </p:spTree>
    <p:extLst>
      <p:ext uri="{BB962C8B-B14F-4D97-AF65-F5344CB8AC3E}">
        <p14:creationId xmlns:p14="http://schemas.microsoft.com/office/powerpoint/2010/main" val="38121615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GPUs are the </a:t>
            </a:r>
            <a:r>
              <a:rPr lang="en-US" b="1" dirty="0"/>
              <a:t>largest</a:t>
            </a:r>
            <a:r>
              <a:rPr lang="en-US" dirty="0"/>
              <a:t> chips</a:t>
            </a:r>
            <a:r>
              <a:rPr lang="en-US" baseline="0" dirty="0"/>
              <a:t> (in terms of number of transistors)</a:t>
            </a:r>
            <a:endParaRPr lang="en-US" dirty="0"/>
          </a:p>
          <a:p>
            <a:r>
              <a:rPr lang="en-US" dirty="0"/>
              <a:t>Overview</a:t>
            </a:r>
            <a:r>
              <a:rPr lang="en-US" baseline="0" dirty="0"/>
              <a:t> of Maxwell is here: http://www.tomshardware.com/reviews/nvidia-geforce-gtx-titan-x-gm200-maxwell,4091.html </a:t>
            </a:r>
            <a:br>
              <a:rPr lang="en-US" baseline="0" dirty="0"/>
            </a:br>
            <a:endParaRPr lang="en-US" baseline="0" dirty="0"/>
          </a:p>
          <a:p>
            <a:r>
              <a:rPr lang="en-US" baseline="0" dirty="0"/>
              <a:t>Pascal: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FinFET</a:t>
            </a:r>
            <a:r>
              <a:rPr lang="en-US" baseline="0" dirty="0"/>
              <a:t> technology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Integrates </a:t>
            </a:r>
            <a:r>
              <a:rPr lang="en-US" baseline="0" dirty="0" err="1"/>
              <a:t>NVLink</a:t>
            </a:r>
            <a:r>
              <a:rPr lang="en-US" baseline="0" dirty="0"/>
              <a:t> technology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Intel </a:t>
            </a:r>
            <a:r>
              <a:rPr lang="en-US" baseline="0" dirty="0" err="1"/>
              <a:t>Haswell</a:t>
            </a:r>
            <a:r>
              <a:rPr lang="en-US" baseline="0" dirty="0"/>
              <a:t>: 1.4 billion transistors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/>
              <a:t>Intel </a:t>
            </a:r>
            <a:r>
              <a:rPr lang="en-US" b="1" baseline="0" dirty="0" err="1"/>
              <a:t>Broadwell</a:t>
            </a:r>
            <a:r>
              <a:rPr lang="en-US" b="1" baseline="0" dirty="0"/>
              <a:t>: 7 billion transistors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129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Functional</a:t>
            </a:r>
            <a:r>
              <a:rPr lang="en-US" baseline="0" dirty="0"/>
              <a:t> completeness: NAND + NOR</a:t>
            </a:r>
          </a:p>
          <a:p>
            <a:endParaRPr lang="en-US" baseline="0" dirty="0"/>
          </a:p>
          <a:p>
            <a:r>
              <a:rPr lang="en-US" baseline="0" dirty="0"/>
              <a:t>Also: AND + NOT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0160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Complex logic can be built with these building blocks</a:t>
            </a:r>
            <a:r>
              <a:rPr lang="en-US" baseline="0" dirty="0"/>
              <a:t> (gates)</a:t>
            </a:r>
            <a:endParaRPr lang="en-US" dirty="0"/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start with desired truth table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deduce</a:t>
            </a:r>
            <a:r>
              <a:rPr lang="en-US" b="1" baseline="0" dirty="0"/>
              <a:t> logic equation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map to gates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606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Addition (in base 10 or base 2) requires two outputs:  the sum and the </a:t>
            </a:r>
            <a:r>
              <a:rPr lang="en-US" dirty="0" err="1"/>
              <a:t>carry_out</a:t>
            </a:r>
            <a:endParaRPr lang="en-US" dirty="0"/>
          </a:p>
          <a:p>
            <a:r>
              <a:rPr lang="en-US" dirty="0"/>
              <a:t>567+789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8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 idea:  combine simpler blocks to get a more complex block</a:t>
            </a:r>
          </a:p>
          <a:p>
            <a:r>
              <a:rPr lang="en-US" dirty="0"/>
              <a:t>Throw in a </a:t>
            </a:r>
            <a:r>
              <a:rPr lang="en-US" b="1" dirty="0"/>
              <a:t>multiplexor</a:t>
            </a:r>
            <a:r>
              <a:rPr lang="en-US" dirty="0"/>
              <a:t> (a “selector”) and you can build a more complex “LEGO brick”, a COMBO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0164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32-bit ripple-carry</a:t>
            </a:r>
            <a:r>
              <a:rPr lang="en-US" baseline="0" dirty="0"/>
              <a:t> adder will require about </a:t>
            </a:r>
            <a:r>
              <a:rPr lang="en-US" b="1" baseline="0" dirty="0"/>
              <a:t>1152 transistors</a:t>
            </a:r>
            <a:r>
              <a:rPr lang="en-US" baseline="0" dirty="0"/>
              <a:t>.</a:t>
            </a:r>
          </a:p>
          <a:p>
            <a:endParaRPr lang="en-US" baseline="0" dirty="0"/>
          </a:p>
          <a:p>
            <a:r>
              <a:rPr lang="en-US" baseline="0" dirty="0"/>
              <a:t>This is an academic example.  Actual micro-architecture ALUs implement a different, more sophisticated logic.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021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Trend:</a:t>
            </a:r>
            <a:r>
              <a:rPr lang="en-US" baseline="0" dirty="0"/>
              <a:t> simple to complex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223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5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We will come back to Moore’s law and mention that it starts breaking:  </a:t>
            </a:r>
            <a:r>
              <a:rPr lang="en-US" sz="2000" b="1" strike="noStrike" spc="-1">
                <a:latin typeface="Arial"/>
              </a:rPr>
              <a:t>the pace slows down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6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E02692E7-4522-4920-BFC7-F45296C6C8ED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47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50361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The CU controls the DATAPATH (the functional units + registers</a:t>
            </a:r>
            <a:r>
              <a:rPr lang="en-US" b="1" baseline="0" dirty="0"/>
              <a:t> + buses)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84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Typically, a line of code maps</a:t>
            </a:r>
            <a:r>
              <a:rPr lang="en-US" sz="1000" baseline="0" dirty="0"/>
              <a:t> into more (some time many) instructions.</a:t>
            </a:r>
          </a:p>
          <a:p>
            <a:endParaRPr lang="en-US" sz="1000" baseline="0" dirty="0"/>
          </a:p>
          <a:p>
            <a:r>
              <a:rPr lang="en-US" sz="1000" baseline="0" dirty="0"/>
              <a:t>Once the instructions are encoded into </a:t>
            </a:r>
            <a:r>
              <a:rPr lang="en-US" sz="1000" b="1" baseline="0" dirty="0"/>
              <a:t>machine code</a:t>
            </a:r>
            <a:r>
              <a:rPr lang="en-US" sz="1000" baseline="0" dirty="0"/>
              <a:t>, they are indistinguishable from data (it’s only </a:t>
            </a:r>
            <a:r>
              <a:rPr lang="en-US" sz="1000" b="1" baseline="0" dirty="0"/>
              <a:t>location in memory </a:t>
            </a:r>
            <a:r>
              <a:rPr lang="en-US" sz="1000" baseline="0" dirty="0"/>
              <a:t>that can differentiate between data and instructions)</a:t>
            </a: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541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Typically, a line of code maps</a:t>
            </a:r>
            <a:r>
              <a:rPr lang="en-US" sz="1000" baseline="0" dirty="0"/>
              <a:t> into more (some time many) instructions.</a:t>
            </a:r>
          </a:p>
          <a:p>
            <a:endParaRPr lang="en-US" sz="1000" baseline="0" dirty="0"/>
          </a:p>
          <a:p>
            <a:r>
              <a:rPr lang="en-US" sz="1000" baseline="0" dirty="0"/>
              <a:t>Once the instructions are encoded into </a:t>
            </a:r>
            <a:r>
              <a:rPr lang="en-US" sz="1000" b="1" baseline="0" dirty="0"/>
              <a:t>machine code</a:t>
            </a:r>
            <a:r>
              <a:rPr lang="en-US" sz="1000" baseline="0" dirty="0"/>
              <a:t>, they are indistinguishable from data (it’s only </a:t>
            </a:r>
            <a:r>
              <a:rPr lang="en-US" sz="1000" b="1" baseline="0" dirty="0"/>
              <a:t>location in memory </a:t>
            </a:r>
            <a:r>
              <a:rPr lang="en-US" sz="1000" baseline="0" dirty="0"/>
              <a:t>that can differentiate between data and instructions)</a:t>
            </a: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716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98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US" sz="1100" b="0" strike="noStrike" spc="-1" dirty="0">
                <a:latin typeface="Arial"/>
              </a:rPr>
              <a:t>one-to-one correspondence between assembly and instructions. Nowadays, this is only true for x86 and certain microcontrollers. It’s not true on Arm, PPC, RISC-V, or certain some MIPS.</a:t>
            </a:r>
          </a:p>
        </p:txBody>
      </p:sp>
      <p:sp>
        <p:nvSpPr>
          <p:cNvPr id="98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2DA86C5A-DCE6-487C-A8BA-12DBBD46EEC9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19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49751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9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US" sz="1000" b="1" strike="noStrike" spc="-1">
                <a:latin typeface="Arial"/>
              </a:rPr>
              <a:t>Embedded systems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98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B6EBAF07-608D-49FC-8640-6EAAA6FC1707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20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17098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99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x86: special case of CISC (Intel, AMD)</a:t>
            </a: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MIPS (Microprocessor without Interlocked Pipeline Stages):  special case of RISC</a:t>
            </a:r>
          </a:p>
          <a:p>
            <a:pPr marL="216000" indent="-2160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fldl  </a:t>
            </a:r>
            <a:r>
              <a:rPr lang="en-US" sz="2000" b="0" strike="noStrike" spc="-1">
                <a:latin typeface="Wingdings"/>
              </a:rPr>
              <a:t> load floating point </a:t>
            </a: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Wingdings"/>
              </a:rPr>
              <a:t>flmulp  multiply and pop the register stack</a:t>
            </a: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Wingdings"/>
              </a:rPr>
              <a:t>movl  move from one register to another (long operand)</a:t>
            </a: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Wingdings"/>
              </a:rPr>
              <a:t>sw  store word</a:t>
            </a: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Wingdings"/>
              </a:rPr>
              <a:t>addiu  add immediate unsigned</a:t>
            </a: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Wingdings"/>
              </a:rPr>
              <a:t>mul.d  multiply (double)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99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20B751B3-6B12-4737-9226-00698C0A035A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22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25262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Instruction</a:t>
            </a:r>
            <a:r>
              <a:rPr lang="en-US" baseline="0" dirty="0"/>
              <a:t> Set Architecture is like a set tools that you have in your backpack.</a:t>
            </a:r>
          </a:p>
          <a:p>
            <a:r>
              <a:rPr lang="en-US" baseline="0" dirty="0"/>
              <a:t>If you have a task that you need to do, you’ll have to use a collection of tools to see it through.</a:t>
            </a:r>
          </a:p>
          <a:p>
            <a:r>
              <a:rPr lang="en-US" baseline="0" dirty="0"/>
              <a:t>A different ISA might have more complex tools and as such with only a small number of tools you get the job done.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89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04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Sided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789554"/>
            <a:ext cx="5631278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3215287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Sd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2721118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Si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393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Side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789554"/>
            <a:ext cx="5631278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85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SideCode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789554"/>
            <a:ext cx="5631278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2959363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dition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5631278" cy="4831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74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ditionLeft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5631278" cy="4831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1425162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625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556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Only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3219719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53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749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603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582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129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221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_OneSide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2240E">
              <a:alpha val="56863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5631278" cy="4831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672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hortExcursionCredits-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26748155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9281" y="1122363"/>
            <a:ext cx="11598089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281" y="3602038"/>
            <a:ext cx="11598089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678" y="5433002"/>
            <a:ext cx="1629294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2819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38569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8278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Vanilla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1508" y="6538281"/>
            <a:ext cx="691660" cy="269874"/>
          </a:xfrm>
        </p:spPr>
        <p:txBody>
          <a:bodyPr/>
          <a:lstStyle/>
          <a:p>
            <a:fld id="{533C3136-38B5-49B0-B7B2-ED139F0532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7614743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9281" y="1241700"/>
            <a:ext cx="5710519" cy="4935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241700"/>
            <a:ext cx="5735171" cy="4935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0388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16868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22480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370927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897340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446718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664656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86550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9281" y="1122363"/>
            <a:ext cx="11598089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281" y="3602038"/>
            <a:ext cx="11598089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678" y="5433002"/>
            <a:ext cx="1629294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73410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0070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hortExcu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8097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777601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9281" y="1241700"/>
            <a:ext cx="5710519" cy="4935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241700"/>
            <a:ext cx="5735171" cy="4935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173325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625077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061063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952874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496339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128663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293578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099793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9281" y="1122363"/>
            <a:ext cx="11598089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281" y="3602038"/>
            <a:ext cx="11598089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678" y="5433002"/>
            <a:ext cx="1629294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295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Excursion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142389604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47929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070995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9281" y="1241700"/>
            <a:ext cx="5710519" cy="4935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241700"/>
            <a:ext cx="5735171" cy="4935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849009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697012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553139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881438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057638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632353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610246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7234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lainVanilla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buClr>
                <a:schemeClr val="accent5">
                  <a:lumMod val="75000"/>
                </a:schemeClr>
              </a:buClr>
              <a:buFont typeface="+mj-lt"/>
              <a:buAutoNum type="arabicPeriod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3136-38B5-49B0-B7B2-ED139F05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1911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9281" y="1122363"/>
            <a:ext cx="11598089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281" y="3602038"/>
            <a:ext cx="11598089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678" y="5433002"/>
            <a:ext cx="1629294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78928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051964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275505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9281" y="1241700"/>
            <a:ext cx="5710519" cy="4935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241700"/>
            <a:ext cx="5735171" cy="4935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622085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378542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888841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238904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444855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131909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0191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VanillaNumber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buClr>
                <a:schemeClr val="accent5">
                  <a:lumMod val="75000"/>
                </a:schemeClr>
              </a:buClr>
              <a:buFont typeface="+mj-lt"/>
              <a:buAutoNum type="arabicPeriod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3136-38B5-49B0-B7B2-ED139F0532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53568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85370881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6633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51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Si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789554"/>
            <a:ext cx="5631278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0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2339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44" y="1495221"/>
            <a:ext cx="11960872" cy="4933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58167" y="6522143"/>
            <a:ext cx="693023" cy="2686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5164182" y="6656478"/>
            <a:ext cx="157040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/>
              <a:t>University of </a:t>
            </a:r>
            <a:r>
              <a:rPr lang="en-US" sz="800">
                <a:solidFill>
                  <a:srgbClr val="C00000"/>
                </a:solidFill>
              </a:rPr>
              <a:t>Wisconsin</a:t>
            </a:r>
            <a:r>
              <a:rPr lang="en-US" sz="800"/>
              <a:t>-Madison</a:t>
            </a:r>
          </a:p>
        </p:txBody>
      </p:sp>
    </p:spTree>
    <p:extLst>
      <p:ext uri="{BB962C8B-B14F-4D97-AF65-F5344CB8AC3E}">
        <p14:creationId xmlns:p14="http://schemas.microsoft.com/office/powerpoint/2010/main" val="3863594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81" r:id="rId3"/>
    <p:sldLayoutId id="2147483688" r:id="rId4"/>
    <p:sldLayoutId id="2147483689" r:id="rId5"/>
    <p:sldLayoutId id="2147483679" r:id="rId6"/>
    <p:sldLayoutId id="2147483680" r:id="rId7"/>
    <p:sldLayoutId id="2147483668" r:id="rId8"/>
    <p:sldLayoutId id="2147483669" r:id="rId9"/>
    <p:sldLayoutId id="2147483685" r:id="rId10"/>
    <p:sldLayoutId id="2147483683" r:id="rId11"/>
    <p:sldLayoutId id="2147483686" r:id="rId12"/>
    <p:sldLayoutId id="2147483684" r:id="rId13"/>
    <p:sldLayoutId id="2147483682" r:id="rId14"/>
    <p:sldLayoutId id="2147483690" r:id="rId15"/>
    <p:sldLayoutId id="2147483691" r:id="rId16"/>
    <p:sldLayoutId id="2147483670" r:id="rId17"/>
    <p:sldLayoutId id="2147483671" r:id="rId18"/>
    <p:sldLayoutId id="2147483687" r:id="rId19"/>
    <p:sldLayoutId id="2147483672" r:id="rId20"/>
    <p:sldLayoutId id="2147483673" r:id="rId21"/>
    <p:sldLayoutId id="2147483674" r:id="rId22"/>
    <p:sldLayoutId id="2147483675" r:id="rId23"/>
    <p:sldLayoutId id="2147483676" r:id="rId24"/>
    <p:sldLayoutId id="2147483740" r:id="rId25"/>
    <p:sldLayoutId id="2147483741" r:id="rId2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281" y="190309"/>
            <a:ext cx="10724031" cy="872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281" y="1243853"/>
            <a:ext cx="11598089" cy="4933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281" y="6356348"/>
            <a:ext cx="260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641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868" y="461570"/>
            <a:ext cx="233390" cy="3657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146587" y="220597"/>
            <a:ext cx="855953" cy="19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951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281" y="190309"/>
            <a:ext cx="10724031" cy="872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281" y="1243853"/>
            <a:ext cx="11598089" cy="4933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281" y="6356348"/>
            <a:ext cx="260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641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868" y="461570"/>
            <a:ext cx="233390" cy="3657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146587" y="220597"/>
            <a:ext cx="855953" cy="19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818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281" y="190309"/>
            <a:ext cx="10724031" cy="872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281" y="1243853"/>
            <a:ext cx="11598089" cy="4933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281" y="6356348"/>
            <a:ext cx="260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641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868" y="461570"/>
            <a:ext cx="233390" cy="3657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146587" y="220597"/>
            <a:ext cx="855953" cy="19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719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281" y="190309"/>
            <a:ext cx="10724031" cy="872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281" y="1243853"/>
            <a:ext cx="11598089" cy="4933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281" y="6356348"/>
            <a:ext cx="260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641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868" y="461570"/>
            <a:ext cx="233390" cy="3657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146587" y="220597"/>
            <a:ext cx="855953" cy="19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832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odbolt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uwmadison.box.com/s/itxfbwaqek67fu5talshf6sx9irxo5mh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17.png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0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electrek.co/2021/01/25/tesla-partners-samsung-new-5nm-chip-full-self-driving-report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0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www.newyorker.com/culture/culture-desk/my-favorite-gahan-wilson-story" TargetMode="Externa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7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hyperlink" Target="https://en.wikipedia.org/wiki/FLOPS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ME759</a:t>
            </a:r>
            <a:br>
              <a:rPr lang="en-US" dirty="0"/>
            </a:br>
            <a:r>
              <a:rPr lang="en-US" sz="2400" dirty="0"/>
              <a:t>High Performance Computing for Applications in Engineering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[Spring 2021]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Lecture 02</a:t>
            </a:r>
          </a:p>
          <a:p>
            <a:r>
              <a:rPr lang="en-US" dirty="0"/>
              <a:t>01/27/2021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3136-38B5-49B0-B7B2-ED139F0532E2}" type="slidenum">
              <a:rPr lang="en-US" smtClean="0"/>
              <a:t>1</a:t>
            </a:fld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6581001"/>
            <a:ext cx="86113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sz="600" dirty="0">
                <a:latin typeface="Tahoma" pitchFamily="34" charset="0"/>
              </a:rPr>
              <a:t>Dan Negrut, 2021</a:t>
            </a:r>
            <a:br>
              <a:rPr lang="en-US" sz="600" dirty="0">
                <a:latin typeface="Tahoma" pitchFamily="34" charset="0"/>
              </a:rPr>
            </a:br>
            <a:r>
              <a:rPr lang="en-US" sz="600" dirty="0">
                <a:latin typeface="Tahoma" pitchFamily="34" charset="0"/>
              </a:rPr>
              <a:t>ME759 UW-Madison</a:t>
            </a:r>
          </a:p>
        </p:txBody>
      </p:sp>
    </p:spTree>
    <p:extLst>
      <p:ext uri="{BB962C8B-B14F-4D97-AF65-F5344CB8AC3E}">
        <p14:creationId xmlns:p14="http://schemas.microsoft.com/office/powerpoint/2010/main" val="3360349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1915" y="3282215"/>
            <a:ext cx="9140792" cy="823393"/>
          </a:xfrm>
        </p:spPr>
        <p:txBody>
          <a:bodyPr/>
          <a:lstStyle/>
          <a:p>
            <a:r>
              <a:rPr lang="en-US" dirty="0"/>
              <a:t>The Hardware-Software Interplay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4505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segment’s 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Understand the basics of how the hardware works for the purpose of writing better software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Immediate focus: discuss how a sequence of </a:t>
            </a:r>
            <a:r>
              <a:rPr lang="en-US" dirty="0">
                <a:solidFill>
                  <a:srgbClr val="0070C0"/>
                </a:solidFill>
              </a:rPr>
              <a:t>instructions</a:t>
            </a:r>
            <a:r>
              <a:rPr lang="en-US" dirty="0"/>
              <a:t> processes a bunch of </a:t>
            </a:r>
            <a:r>
              <a:rPr lang="en-US" dirty="0">
                <a:solidFill>
                  <a:srgbClr val="0070C0"/>
                </a:solidFill>
              </a:rPr>
              <a:t>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3239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sz="1800" dirty="0"/>
              <a:t>In terms of storage and movement, there is no distinction between </a:t>
            </a:r>
            <a:r>
              <a:rPr lang="en-US" sz="1800" dirty="0">
                <a:solidFill>
                  <a:srgbClr val="FFC000"/>
                </a:solidFill>
              </a:rPr>
              <a:t>data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00B050"/>
                </a:solidFill>
              </a:rPr>
              <a:t>instructions</a:t>
            </a:r>
          </a:p>
          <a:p>
            <a:pPr lvl="2"/>
            <a:r>
              <a:rPr lang="en-US" sz="1500" dirty="0"/>
              <a:t>Instructions are fetched &amp; decoded &amp; executed (more on this later)</a:t>
            </a:r>
          </a:p>
          <a:p>
            <a:pPr lvl="2"/>
            <a:r>
              <a:rPr lang="en-US" sz="1500" dirty="0"/>
              <a:t>Data is used to produce results according to rules specified by the instructions</a:t>
            </a:r>
          </a:p>
          <a:p>
            <a:pPr lvl="1">
              <a:tabLst>
                <a:tab pos="2286000" algn="l"/>
              </a:tabLst>
            </a:pPr>
            <a:r>
              <a:rPr lang="en-US" sz="1800" dirty="0"/>
              <a:t>A piece of data:	stored in memory as a string of 0 and 1 bits (8 bits, or 16, or 64, etc. – can even be user defined)</a:t>
            </a:r>
          </a:p>
          <a:p>
            <a:pPr lvl="1">
              <a:tabLst>
                <a:tab pos="2286000" algn="l"/>
              </a:tabLst>
            </a:pPr>
            <a:r>
              <a:rPr lang="en-US" sz="1800" dirty="0"/>
              <a:t>An instruction:	stored in memory as a string of 0 and 1 bits (often 32 or 64 bits – kind of fixed, you don’t have a say)</a:t>
            </a:r>
          </a:p>
          <a:p>
            <a:pPr lvl="2"/>
            <a:endParaRPr lang="en-US" sz="1500" dirty="0"/>
          </a:p>
          <a:p>
            <a:pPr lvl="2"/>
            <a:endParaRPr lang="en-US" sz="1500" dirty="0"/>
          </a:p>
          <a:p>
            <a:pPr lvl="2"/>
            <a:endParaRPr lang="en-US" sz="1500" dirty="0"/>
          </a:p>
          <a:p>
            <a:pPr lvl="2"/>
            <a:endParaRPr lang="en-US" sz="1500" dirty="0"/>
          </a:p>
          <a:p>
            <a:pPr lvl="2"/>
            <a:endParaRPr lang="en-US" sz="1500" dirty="0"/>
          </a:p>
          <a:p>
            <a:pPr lvl="2"/>
            <a:endParaRPr lang="en-US" sz="1500" dirty="0"/>
          </a:p>
          <a:p>
            <a:pPr lvl="2"/>
            <a:endParaRPr lang="en-US" sz="1500" dirty="0"/>
          </a:p>
          <a:p>
            <a:pPr lvl="2"/>
            <a:endParaRPr lang="en-US" sz="1500" dirty="0"/>
          </a:p>
          <a:p>
            <a:pPr lvl="2"/>
            <a:endParaRPr lang="en-US" sz="15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NOTE: the “data &amp; instructions share same storage and pathways” paradigm formalized by von Neumann in late 1940s</a:t>
            </a:r>
          </a:p>
          <a:p>
            <a:pPr lvl="1"/>
            <a:r>
              <a:rPr lang="en-US" sz="1600" dirty="0"/>
              <a:t>The “von Neumann model” (also known as the Princeton model)</a:t>
            </a:r>
          </a:p>
          <a:p>
            <a:endParaRPr lang="en-US" sz="21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requires</a:t>
            </a:r>
            <a:r>
              <a:rPr lang="en-US" dirty="0">
                <a:solidFill>
                  <a:srgbClr val="00B050"/>
                </a:solidFill>
              </a:rPr>
              <a:t> instructions</a:t>
            </a:r>
            <a:r>
              <a:rPr lang="en-US" dirty="0"/>
              <a:t> </a:t>
            </a:r>
            <a:r>
              <a:rPr lang="en-US" u="sng" dirty="0"/>
              <a:t>and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data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434579" y="2942537"/>
            <a:ext cx="9538802" cy="1765012"/>
            <a:chOff x="434579" y="2942537"/>
            <a:chExt cx="9538802" cy="1765012"/>
          </a:xfrm>
        </p:grpSpPr>
        <p:grpSp>
          <p:nvGrpSpPr>
            <p:cNvPr id="30" name="Group 29"/>
            <p:cNvGrpSpPr/>
            <p:nvPr/>
          </p:nvGrpSpPr>
          <p:grpSpPr>
            <a:xfrm>
              <a:off x="2206911" y="2942537"/>
              <a:ext cx="3765924" cy="1591144"/>
              <a:chOff x="4092836" y="4930999"/>
              <a:chExt cx="3765924" cy="159114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4155441" y="4982101"/>
                <a:ext cx="3644498" cy="5746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Memory</a:t>
                </a:r>
                <a:br>
                  <a:rPr lang="en-US" dirty="0"/>
                </a:br>
                <a:r>
                  <a:rPr lang="en-US" dirty="0"/>
                  <a:t>Data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155441" y="5888779"/>
                <a:ext cx="1358766" cy="5746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Control Unit</a:t>
                </a:r>
                <a:br>
                  <a:rPr lang="en-US" sz="1600" dirty="0"/>
                </a:br>
                <a:r>
                  <a:rPr lang="en-US" sz="1600" dirty="0"/>
                  <a:t>(CU)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870074" y="5888779"/>
                <a:ext cx="1929865" cy="5746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Arithmetic Logic Unit</a:t>
                </a:r>
                <a:br>
                  <a:rPr lang="en-US" sz="1600" dirty="0"/>
                </a:br>
                <a:r>
                  <a:rPr lang="en-US" sz="1600" dirty="0"/>
                  <a:t>(ALU)</a:t>
                </a:r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>
                <a:off x="4943450" y="5526739"/>
                <a:ext cx="1630" cy="36204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ectangle 12"/>
              <p:cNvSpPr/>
              <p:nvPr/>
            </p:nvSpPr>
            <p:spPr>
              <a:xfrm>
                <a:off x="4092836" y="4930999"/>
                <a:ext cx="3765924" cy="159114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>
                <a:off x="6386488" y="5526738"/>
                <a:ext cx="4762" cy="362041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flipH="1" flipV="1">
                <a:off x="7010376" y="5526738"/>
                <a:ext cx="42" cy="347754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>
                <a:off x="5504861" y="6037227"/>
                <a:ext cx="365213" cy="4432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prstDash val="sys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flipH="1">
                <a:off x="5504861" y="6311514"/>
                <a:ext cx="365213" cy="4432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prstDash val="sys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7000237" y="3812430"/>
              <a:ext cx="1736416" cy="307777"/>
              <a:chOff x="7980677" y="3424657"/>
              <a:chExt cx="1736416" cy="307777"/>
            </a:xfrm>
          </p:grpSpPr>
          <p:cxnSp>
            <p:nvCxnSpPr>
              <p:cNvPr id="35" name="Straight Arrow Connector 34"/>
              <p:cNvCxnSpPr/>
              <p:nvPr/>
            </p:nvCxnSpPr>
            <p:spPr>
              <a:xfrm>
                <a:off x="7980677" y="3606783"/>
                <a:ext cx="797560" cy="5080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Rectangle 35"/>
              <p:cNvSpPr/>
              <p:nvPr/>
            </p:nvSpPr>
            <p:spPr>
              <a:xfrm>
                <a:off x="8849291" y="3424657"/>
                <a:ext cx="86780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data flow</a:t>
                </a: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7000237" y="3518759"/>
              <a:ext cx="2228505" cy="307777"/>
              <a:chOff x="7980677" y="2919319"/>
              <a:chExt cx="2228505" cy="307777"/>
            </a:xfrm>
          </p:grpSpPr>
          <p:cxnSp>
            <p:nvCxnSpPr>
              <p:cNvPr id="31" name="Straight Arrow Connector 30"/>
              <p:cNvCxnSpPr/>
              <p:nvPr/>
            </p:nvCxnSpPr>
            <p:spPr>
              <a:xfrm>
                <a:off x="7980677" y="3101445"/>
                <a:ext cx="797560" cy="508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Rectangle 36"/>
              <p:cNvSpPr/>
              <p:nvPr/>
            </p:nvSpPr>
            <p:spPr>
              <a:xfrm>
                <a:off x="8805721" y="2919319"/>
                <a:ext cx="140346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instructions flow</a:t>
                </a: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6990149" y="4399772"/>
              <a:ext cx="2983232" cy="307777"/>
              <a:chOff x="7970589" y="4303252"/>
              <a:chExt cx="2983232" cy="307777"/>
            </a:xfrm>
          </p:grpSpPr>
          <p:cxnSp>
            <p:nvCxnSpPr>
              <p:cNvPr id="39" name="Straight Arrow Connector 38"/>
              <p:cNvCxnSpPr/>
              <p:nvPr/>
            </p:nvCxnSpPr>
            <p:spPr>
              <a:xfrm>
                <a:off x="7970589" y="4485378"/>
                <a:ext cx="797560" cy="5080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prstDash val="sys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Rectangle 39"/>
              <p:cNvSpPr/>
              <p:nvPr/>
            </p:nvSpPr>
            <p:spPr>
              <a:xfrm>
                <a:off x="8839203" y="4303252"/>
                <a:ext cx="211461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internal consumption data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990149" y="4106101"/>
              <a:ext cx="2920939" cy="307777"/>
              <a:chOff x="7970589" y="3929995"/>
              <a:chExt cx="2920939" cy="307777"/>
            </a:xfrm>
          </p:grpSpPr>
          <p:cxnSp>
            <p:nvCxnSpPr>
              <p:cNvPr id="38" name="Straight Arrow Connector 37"/>
              <p:cNvCxnSpPr/>
              <p:nvPr/>
            </p:nvCxnSpPr>
            <p:spPr>
              <a:xfrm>
                <a:off x="7970589" y="4112121"/>
                <a:ext cx="797560" cy="508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prstDash val="sys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Rectangle 40"/>
              <p:cNvSpPr/>
              <p:nvPr/>
            </p:nvSpPr>
            <p:spPr>
              <a:xfrm>
                <a:off x="8795633" y="3929995"/>
                <a:ext cx="209589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internal commands </a:t>
                </a:r>
                <a:r>
                  <a:rPr lang="en-US" sz="1400" dirty="0"/>
                  <a:t>(uops)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2320394" y="3023644"/>
              <a:ext cx="1172280" cy="51463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Instructions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63727" y="3023644"/>
              <a:ext cx="2307905" cy="51463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Data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139505" y="3054117"/>
              <a:ext cx="32376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[registers/cache/main] Memory</a:t>
              </a:r>
            </a:p>
          </p:txBody>
        </p:sp>
        <p:sp>
          <p:nvSpPr>
            <p:cNvPr id="21" name="Left Brace 20"/>
            <p:cNvSpPr/>
            <p:nvPr/>
          </p:nvSpPr>
          <p:spPr>
            <a:xfrm flipH="1">
              <a:off x="6079515" y="2993638"/>
              <a:ext cx="79375" cy="574643"/>
            </a:xfrm>
            <a:prstGeom prst="leftBrace">
              <a:avLst>
                <a:gd name="adj1" fmla="val 80333"/>
                <a:gd name="adj2" fmla="val 4327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Left Brace 33"/>
            <p:cNvSpPr/>
            <p:nvPr/>
          </p:nvSpPr>
          <p:spPr>
            <a:xfrm>
              <a:off x="1726988" y="2942537"/>
              <a:ext cx="131780" cy="1591143"/>
            </a:xfrm>
            <a:prstGeom prst="leftBrace">
              <a:avLst>
                <a:gd name="adj1" fmla="val 80333"/>
                <a:gd name="adj2" fmla="val 4327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34579" y="3272073"/>
              <a:ext cx="110998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b="1" dirty="0"/>
                <a:t>Processor</a:t>
              </a:r>
            </a:p>
            <a:p>
              <a:pPr algn="r"/>
              <a:r>
                <a:rPr lang="en-US" b="1" dirty="0"/>
                <a:t>(Chip)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10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81" y="3987567"/>
            <a:ext cx="2267909" cy="976664"/>
          </a:xfrm>
          <a:prstGeom prst="rect">
            <a:avLst/>
          </a:prstGeom>
        </p:spPr>
      </p:pic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Schematic, middle-of-the-road CPU Microarchitecture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497F-F93A-415D-AE85-6EDF5BB63A7F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[Bryant and O‘Hallaron: CMU] →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221509" y="925630"/>
            <a:ext cx="7549429" cy="5334000"/>
            <a:chOff x="2026949" y="1219200"/>
            <a:chExt cx="7549429" cy="5334000"/>
          </a:xfrm>
        </p:grpSpPr>
        <p:sp>
          <p:nvSpPr>
            <p:cNvPr id="421891" name="Rectangle 3"/>
            <p:cNvSpPr>
              <a:spLocks noChangeArrowheads="1"/>
            </p:cNvSpPr>
            <p:nvPr/>
          </p:nvSpPr>
          <p:spPr bwMode="auto">
            <a:xfrm>
              <a:off x="3066041" y="3505200"/>
              <a:ext cx="6510337" cy="304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b" anchorCtr="0"/>
            <a:lstStyle/>
            <a:p>
              <a:pPr eaLnBrk="1" hangingPunct="1">
                <a:lnSpc>
                  <a:spcPct val="100000"/>
                </a:lnSpc>
                <a:defRPr/>
              </a:pPr>
              <a:r>
                <a:rPr lang="en-US" i="1" dirty="0">
                  <a:solidFill>
                    <a:srgbClr val="00B0F0"/>
                  </a:solidFill>
                  <a:latin typeface="Calibri" pitchFamily="34" charset="0"/>
                </a:rPr>
                <a:t>Execution</a:t>
              </a:r>
            </a:p>
          </p:txBody>
        </p:sp>
        <p:sp>
          <p:nvSpPr>
            <p:cNvPr id="11268" name="Rectangle 4"/>
            <p:cNvSpPr>
              <a:spLocks noChangeArrowheads="1"/>
            </p:cNvSpPr>
            <p:nvPr/>
          </p:nvSpPr>
          <p:spPr bwMode="auto">
            <a:xfrm>
              <a:off x="3581400" y="3900160"/>
              <a:ext cx="5706052" cy="76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400" dirty="0">
                  <a:latin typeface="Calibri" pitchFamily="34" charset="0"/>
                </a:rPr>
                <a:t>Functional</a:t>
              </a:r>
            </a:p>
            <a:p>
              <a:pPr algn="r" eaLnBrk="1" hangingPunct="1">
                <a:lnSpc>
                  <a:spcPct val="100000"/>
                </a:lnSpc>
              </a:pPr>
              <a:r>
                <a:rPr lang="en-US" sz="1400" dirty="0">
                  <a:latin typeface="Calibri" pitchFamily="34" charset="0"/>
                </a:rPr>
                <a:t>Units</a:t>
              </a:r>
            </a:p>
          </p:txBody>
        </p:sp>
        <p:sp>
          <p:nvSpPr>
            <p:cNvPr id="421893" name="Rectangle 5"/>
            <p:cNvSpPr>
              <a:spLocks noChangeArrowheads="1"/>
            </p:cNvSpPr>
            <p:nvPr/>
          </p:nvSpPr>
          <p:spPr bwMode="auto">
            <a:xfrm>
              <a:off x="3066041" y="1219200"/>
              <a:ext cx="6510337" cy="1905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t" anchorCtr="0"/>
            <a:lstStyle/>
            <a:p>
              <a:pPr eaLnBrk="1" hangingPunct="1">
                <a:lnSpc>
                  <a:spcPct val="100000"/>
                </a:lnSpc>
                <a:defRPr/>
              </a:pPr>
              <a:r>
                <a:rPr lang="en-US" i="1" dirty="0">
                  <a:solidFill>
                    <a:srgbClr val="00B0F0"/>
                  </a:solidFill>
                  <a:latin typeface="Calibri" pitchFamily="34" charset="0"/>
                </a:rPr>
                <a:t>Instruction Control</a:t>
              </a:r>
            </a:p>
          </p:txBody>
        </p:sp>
        <p:sp>
          <p:nvSpPr>
            <p:cNvPr id="11270" name="Rectangle 6"/>
            <p:cNvSpPr>
              <a:spLocks noChangeArrowheads="1"/>
            </p:cNvSpPr>
            <p:nvPr/>
          </p:nvSpPr>
          <p:spPr bwMode="auto">
            <a:xfrm>
              <a:off x="3740728" y="4038600"/>
              <a:ext cx="676275" cy="457200"/>
            </a:xfrm>
            <a:prstGeom prst="rect">
              <a:avLst/>
            </a:prstGeom>
            <a:solidFill>
              <a:srgbClr val="F1C7C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alibri" pitchFamily="34" charset="0"/>
                </a:rPr>
                <a:t>Branch</a:t>
              </a:r>
            </a:p>
          </p:txBody>
        </p:sp>
        <p:sp>
          <p:nvSpPr>
            <p:cNvPr id="11271" name="Rectangle 7"/>
            <p:cNvSpPr>
              <a:spLocks noChangeArrowheads="1"/>
            </p:cNvSpPr>
            <p:nvPr/>
          </p:nvSpPr>
          <p:spPr bwMode="auto">
            <a:xfrm>
              <a:off x="5283778" y="4038600"/>
              <a:ext cx="676275" cy="457200"/>
            </a:xfrm>
            <a:prstGeom prst="rect">
              <a:avLst/>
            </a:prstGeom>
            <a:solidFill>
              <a:srgbClr val="F1C7C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alibri" pitchFamily="34" charset="0"/>
                </a:rPr>
                <a:t>Arith.</a:t>
              </a:r>
            </a:p>
          </p:txBody>
        </p:sp>
        <p:sp>
          <p:nvSpPr>
            <p:cNvPr id="11272" name="Rectangle 8"/>
            <p:cNvSpPr>
              <a:spLocks noChangeArrowheads="1"/>
            </p:cNvSpPr>
            <p:nvPr/>
          </p:nvSpPr>
          <p:spPr bwMode="auto">
            <a:xfrm>
              <a:off x="6056891" y="4038600"/>
              <a:ext cx="674687" cy="457200"/>
            </a:xfrm>
            <a:prstGeom prst="rect">
              <a:avLst/>
            </a:prstGeom>
            <a:solidFill>
              <a:srgbClr val="F1C7C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alibri" pitchFamily="34" charset="0"/>
                </a:rPr>
                <a:t>Arith.</a:t>
              </a:r>
            </a:p>
          </p:txBody>
        </p:sp>
        <p:sp>
          <p:nvSpPr>
            <p:cNvPr id="11273" name="Rectangle 9"/>
            <p:cNvSpPr>
              <a:spLocks noChangeArrowheads="1"/>
            </p:cNvSpPr>
            <p:nvPr/>
          </p:nvSpPr>
          <p:spPr bwMode="auto">
            <a:xfrm>
              <a:off x="6826828" y="4038600"/>
              <a:ext cx="676275" cy="457200"/>
            </a:xfrm>
            <a:prstGeom prst="rect">
              <a:avLst/>
            </a:prstGeom>
            <a:solidFill>
              <a:srgbClr val="F1C7C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alibri" pitchFamily="34" charset="0"/>
                </a:rPr>
                <a:t>Load</a:t>
              </a:r>
            </a:p>
          </p:txBody>
        </p:sp>
        <p:sp>
          <p:nvSpPr>
            <p:cNvPr id="11274" name="Rectangle 10"/>
            <p:cNvSpPr>
              <a:spLocks noChangeArrowheads="1"/>
            </p:cNvSpPr>
            <p:nvPr/>
          </p:nvSpPr>
          <p:spPr bwMode="auto">
            <a:xfrm>
              <a:off x="7598353" y="4038600"/>
              <a:ext cx="676275" cy="457200"/>
            </a:xfrm>
            <a:prstGeom prst="rect">
              <a:avLst/>
            </a:prstGeom>
            <a:solidFill>
              <a:srgbClr val="F1C7C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400" dirty="0">
                  <a:solidFill>
                    <a:schemeClr val="bg1"/>
                  </a:solidFill>
                  <a:latin typeface="Calibri" pitchFamily="34" charset="0"/>
                </a:rPr>
                <a:t>Store</a:t>
              </a:r>
            </a:p>
          </p:txBody>
        </p:sp>
        <p:sp>
          <p:nvSpPr>
            <p:cNvPr id="11275" name="Rectangle 11"/>
            <p:cNvSpPr>
              <a:spLocks noChangeArrowheads="1"/>
            </p:cNvSpPr>
            <p:nvPr/>
          </p:nvSpPr>
          <p:spPr bwMode="auto">
            <a:xfrm>
              <a:off x="7984116" y="1676400"/>
              <a:ext cx="1303337" cy="1143000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400" dirty="0">
                  <a:solidFill>
                    <a:schemeClr val="bg1"/>
                  </a:solidFill>
                  <a:latin typeface="Calibri" pitchFamily="34" charset="0"/>
                </a:rPr>
                <a:t>Instruction</a:t>
              </a:r>
            </a:p>
            <a:p>
              <a:pPr algn="ctr" eaLnBrk="1" hangingPunct="1"/>
              <a:r>
                <a:rPr lang="en-US" sz="1400" dirty="0">
                  <a:solidFill>
                    <a:schemeClr val="bg1"/>
                  </a:solidFill>
                  <a:latin typeface="Calibri" pitchFamily="34" charset="0"/>
                </a:rPr>
                <a:t>Cache</a:t>
              </a:r>
            </a:p>
          </p:txBody>
        </p:sp>
        <p:sp>
          <p:nvSpPr>
            <p:cNvPr id="11276" name="Rectangle 12"/>
            <p:cNvSpPr>
              <a:spLocks noChangeArrowheads="1"/>
            </p:cNvSpPr>
            <p:nvPr/>
          </p:nvSpPr>
          <p:spPr bwMode="auto">
            <a:xfrm>
              <a:off x="6826827" y="5562600"/>
              <a:ext cx="1447800" cy="6096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alibri" pitchFamily="34" charset="0"/>
                </a:rPr>
                <a:t>Data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alibri" pitchFamily="34" charset="0"/>
                </a:rPr>
                <a:t>Cache</a:t>
              </a:r>
            </a:p>
          </p:txBody>
        </p:sp>
        <p:sp>
          <p:nvSpPr>
            <p:cNvPr id="11277" name="Rectangle 13"/>
            <p:cNvSpPr>
              <a:spLocks noChangeArrowheads="1"/>
            </p:cNvSpPr>
            <p:nvPr/>
          </p:nvSpPr>
          <p:spPr bwMode="auto">
            <a:xfrm>
              <a:off x="5766377" y="1676400"/>
              <a:ext cx="1157288" cy="533400"/>
            </a:xfrm>
            <a:prstGeom prst="rect">
              <a:avLst/>
            </a:prstGeom>
            <a:solidFill>
              <a:srgbClr val="F1C7C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alibri" pitchFamily="34" charset="0"/>
                </a:rPr>
                <a:t>Fetch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alibri" pitchFamily="34" charset="0"/>
                </a:rPr>
                <a:t>Control</a:t>
              </a:r>
            </a:p>
          </p:txBody>
        </p:sp>
        <p:sp>
          <p:nvSpPr>
            <p:cNvPr id="11278" name="Rectangle 14"/>
            <p:cNvSpPr>
              <a:spLocks noChangeArrowheads="1"/>
            </p:cNvSpPr>
            <p:nvPr/>
          </p:nvSpPr>
          <p:spPr bwMode="auto">
            <a:xfrm>
              <a:off x="5766377" y="2286000"/>
              <a:ext cx="1157288" cy="533400"/>
            </a:xfrm>
            <a:prstGeom prst="rect">
              <a:avLst/>
            </a:prstGeom>
            <a:solidFill>
              <a:srgbClr val="F1C7C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alibri" pitchFamily="34" charset="0"/>
                </a:rPr>
                <a:t>Instruction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alibri" pitchFamily="34" charset="0"/>
                </a:rPr>
                <a:t>Decode</a:t>
              </a:r>
            </a:p>
          </p:txBody>
        </p:sp>
        <p:sp>
          <p:nvSpPr>
            <p:cNvPr id="11279" name="Line 15"/>
            <p:cNvSpPr>
              <a:spLocks noChangeShapeType="1"/>
            </p:cNvSpPr>
            <p:nvPr/>
          </p:nvSpPr>
          <p:spPr bwMode="auto">
            <a:xfrm>
              <a:off x="6923665" y="1948130"/>
              <a:ext cx="10604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280" name="Line 16"/>
            <p:cNvSpPr>
              <a:spLocks noChangeShapeType="1"/>
            </p:cNvSpPr>
            <p:nvPr/>
          </p:nvSpPr>
          <p:spPr bwMode="auto">
            <a:xfrm flipH="1">
              <a:off x="6923665" y="2562880"/>
              <a:ext cx="10604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281" name="Line 17"/>
            <p:cNvSpPr>
              <a:spLocks noChangeShapeType="1"/>
            </p:cNvSpPr>
            <p:nvPr/>
          </p:nvSpPr>
          <p:spPr bwMode="auto">
            <a:xfrm>
              <a:off x="6344227" y="2819400"/>
              <a:ext cx="0" cy="990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282" name="Freeform 18"/>
            <p:cNvSpPr>
              <a:spLocks/>
            </p:cNvSpPr>
            <p:nvPr/>
          </p:nvSpPr>
          <p:spPr bwMode="auto">
            <a:xfrm flipH="1">
              <a:off x="3847379" y="1774924"/>
              <a:ext cx="1928812" cy="2286000"/>
            </a:xfrm>
            <a:custGeom>
              <a:avLst/>
              <a:gdLst>
                <a:gd name="T0" fmla="*/ 0 w 144"/>
                <a:gd name="T1" fmla="*/ 0 h 864"/>
                <a:gd name="T2" fmla="*/ 144 w 144"/>
                <a:gd name="T3" fmla="*/ 0 h 864"/>
                <a:gd name="T4" fmla="*/ 144 w 144"/>
                <a:gd name="T5" fmla="*/ 864 h 864"/>
                <a:gd name="T6" fmla="*/ 0 60000 65536"/>
                <a:gd name="T7" fmla="*/ 0 60000 65536"/>
                <a:gd name="T8" fmla="*/ 0 60000 65536"/>
                <a:gd name="T9" fmla="*/ 0 w 144"/>
                <a:gd name="T10" fmla="*/ 0 h 864"/>
                <a:gd name="T11" fmla="*/ 144 w 144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864">
                  <a:moveTo>
                    <a:pt x="0" y="0"/>
                  </a:moveTo>
                  <a:lnTo>
                    <a:pt x="144" y="0"/>
                  </a:lnTo>
                  <a:lnTo>
                    <a:pt x="144" y="86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283" name="Line 19"/>
            <p:cNvSpPr>
              <a:spLocks noChangeShapeType="1"/>
            </p:cNvSpPr>
            <p:nvPr/>
          </p:nvSpPr>
          <p:spPr bwMode="auto">
            <a:xfrm rot="5400000">
              <a:off x="6487102" y="5029200"/>
              <a:ext cx="1066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284" name="Line 20"/>
            <p:cNvSpPr>
              <a:spLocks noChangeShapeType="1"/>
            </p:cNvSpPr>
            <p:nvPr/>
          </p:nvSpPr>
          <p:spPr bwMode="auto">
            <a:xfrm rot="16200000" flipV="1">
              <a:off x="6777615" y="5029200"/>
              <a:ext cx="1066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285" name="Line 21"/>
            <p:cNvSpPr>
              <a:spLocks noChangeShapeType="1"/>
            </p:cNvSpPr>
            <p:nvPr/>
          </p:nvSpPr>
          <p:spPr bwMode="auto">
            <a:xfrm rot="5400000">
              <a:off x="7258627" y="5029200"/>
              <a:ext cx="1066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286" name="Line 22"/>
            <p:cNvSpPr>
              <a:spLocks noChangeShapeType="1"/>
            </p:cNvSpPr>
            <p:nvPr/>
          </p:nvSpPr>
          <p:spPr bwMode="auto">
            <a:xfrm rot="5400000">
              <a:off x="7547552" y="5029200"/>
              <a:ext cx="1066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287" name="Text Box 23"/>
            <p:cNvSpPr txBox="1">
              <a:spLocks noChangeArrowheads="1"/>
            </p:cNvSpPr>
            <p:nvPr/>
          </p:nvSpPr>
          <p:spPr bwMode="auto">
            <a:xfrm>
              <a:off x="7038320" y="1673424"/>
              <a:ext cx="7822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400" dirty="0">
                  <a:latin typeface="Calibri" pitchFamily="34" charset="0"/>
                </a:rPr>
                <a:t>Address</a:t>
              </a:r>
            </a:p>
          </p:txBody>
        </p:sp>
        <p:sp>
          <p:nvSpPr>
            <p:cNvPr id="11288" name="Text Box 24"/>
            <p:cNvSpPr txBox="1">
              <a:spLocks noChangeArrowheads="1"/>
            </p:cNvSpPr>
            <p:nvPr/>
          </p:nvSpPr>
          <p:spPr bwMode="auto">
            <a:xfrm>
              <a:off x="6934200" y="2286001"/>
              <a:ext cx="10691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400" dirty="0">
                  <a:latin typeface="Calibri" pitchFamily="34" charset="0"/>
                </a:rPr>
                <a:t>Instructions</a:t>
              </a:r>
            </a:p>
          </p:txBody>
        </p:sp>
        <p:sp>
          <p:nvSpPr>
            <p:cNvPr id="11289" name="Text Box 25"/>
            <p:cNvSpPr txBox="1">
              <a:spLocks noChangeArrowheads="1"/>
            </p:cNvSpPr>
            <p:nvPr/>
          </p:nvSpPr>
          <p:spPr bwMode="auto">
            <a:xfrm>
              <a:off x="6324601" y="2816424"/>
              <a:ext cx="10109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400" dirty="0">
                  <a:latin typeface="Calibri" pitchFamily="34" charset="0"/>
                </a:rPr>
                <a:t>Operations</a:t>
              </a:r>
            </a:p>
          </p:txBody>
        </p:sp>
        <p:sp>
          <p:nvSpPr>
            <p:cNvPr id="11290" name="Text Box 26"/>
            <p:cNvSpPr txBox="1">
              <a:spLocks noChangeArrowheads="1"/>
            </p:cNvSpPr>
            <p:nvPr/>
          </p:nvSpPr>
          <p:spPr bwMode="auto">
            <a:xfrm>
              <a:off x="3785659" y="3171795"/>
              <a:ext cx="129195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dirty="0">
                  <a:latin typeface="Calibri" pitchFamily="34" charset="0"/>
                </a:rPr>
                <a:t>Prediction OK?</a:t>
              </a:r>
            </a:p>
          </p:txBody>
        </p:sp>
        <p:sp>
          <p:nvSpPr>
            <p:cNvPr id="11291" name="Text Box 27"/>
            <p:cNvSpPr txBox="1">
              <a:spLocks noChangeArrowheads="1"/>
            </p:cNvSpPr>
            <p:nvPr/>
          </p:nvSpPr>
          <p:spPr bwMode="auto">
            <a:xfrm>
              <a:off x="8039677" y="5240180"/>
              <a:ext cx="43473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0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11292" name="Text Box 28"/>
            <p:cNvSpPr txBox="1">
              <a:spLocks noChangeArrowheads="1"/>
            </p:cNvSpPr>
            <p:nvPr/>
          </p:nvSpPr>
          <p:spPr bwMode="auto">
            <a:xfrm>
              <a:off x="7259940" y="5257801"/>
              <a:ext cx="43473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0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11293" name="Text Box 29"/>
            <p:cNvSpPr txBox="1">
              <a:spLocks noChangeArrowheads="1"/>
            </p:cNvSpPr>
            <p:nvPr/>
          </p:nvSpPr>
          <p:spPr bwMode="auto">
            <a:xfrm>
              <a:off x="6608584" y="5011580"/>
              <a:ext cx="47801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000" dirty="0" err="1">
                  <a:latin typeface="Calibri" pitchFamily="34" charset="0"/>
                </a:rPr>
                <a:t>Addr</a:t>
              </a:r>
              <a:r>
                <a:rPr lang="en-US" sz="1000" dirty="0">
                  <a:latin typeface="Calibri" pitchFamily="34" charset="0"/>
                </a:rPr>
                <a:t>.</a:t>
              </a:r>
            </a:p>
          </p:txBody>
        </p:sp>
        <p:sp>
          <p:nvSpPr>
            <p:cNvPr id="11294" name="Text Box 30"/>
            <p:cNvSpPr txBox="1">
              <a:spLocks noChangeArrowheads="1"/>
            </p:cNvSpPr>
            <p:nvPr/>
          </p:nvSpPr>
          <p:spPr bwMode="auto">
            <a:xfrm>
              <a:off x="7377440" y="5011580"/>
              <a:ext cx="47801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000" dirty="0" err="1">
                  <a:latin typeface="Calibri" pitchFamily="34" charset="0"/>
                </a:rPr>
                <a:t>Addr</a:t>
              </a:r>
              <a:r>
                <a:rPr lang="en-US" sz="1000" dirty="0">
                  <a:latin typeface="Calibri" pitchFamily="34" charset="0"/>
                </a:rPr>
                <a:t>.</a:t>
              </a:r>
            </a:p>
          </p:txBody>
        </p:sp>
        <p:sp>
          <p:nvSpPr>
            <p:cNvPr id="11295" name="Line 31"/>
            <p:cNvSpPr>
              <a:spLocks noChangeShapeType="1"/>
            </p:cNvSpPr>
            <p:nvPr/>
          </p:nvSpPr>
          <p:spPr bwMode="auto">
            <a:xfrm>
              <a:off x="4067175" y="381000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296" name="Line 32"/>
            <p:cNvSpPr>
              <a:spLocks noChangeShapeType="1"/>
            </p:cNvSpPr>
            <p:nvPr/>
          </p:nvSpPr>
          <p:spPr bwMode="auto">
            <a:xfrm>
              <a:off x="5611812" y="381000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297" name="Line 33"/>
            <p:cNvSpPr>
              <a:spLocks noChangeShapeType="1"/>
            </p:cNvSpPr>
            <p:nvPr/>
          </p:nvSpPr>
          <p:spPr bwMode="auto">
            <a:xfrm>
              <a:off x="6381750" y="381000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298" name="Line 34"/>
            <p:cNvSpPr>
              <a:spLocks noChangeShapeType="1"/>
            </p:cNvSpPr>
            <p:nvPr/>
          </p:nvSpPr>
          <p:spPr bwMode="auto">
            <a:xfrm>
              <a:off x="7154862" y="381000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299" name="Line 35"/>
            <p:cNvSpPr>
              <a:spLocks noChangeShapeType="1"/>
            </p:cNvSpPr>
            <p:nvPr/>
          </p:nvSpPr>
          <p:spPr bwMode="auto">
            <a:xfrm>
              <a:off x="7924800" y="381000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00" name="Line 36"/>
            <p:cNvSpPr>
              <a:spLocks noChangeShapeType="1"/>
            </p:cNvSpPr>
            <p:nvPr/>
          </p:nvSpPr>
          <p:spPr bwMode="auto">
            <a:xfrm>
              <a:off x="4067176" y="3810000"/>
              <a:ext cx="38576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01" name="Rectangle 37"/>
            <p:cNvSpPr>
              <a:spLocks noChangeArrowheads="1"/>
            </p:cNvSpPr>
            <p:nvPr/>
          </p:nvSpPr>
          <p:spPr bwMode="auto">
            <a:xfrm>
              <a:off x="4513840" y="4038600"/>
              <a:ext cx="673100" cy="457200"/>
            </a:xfrm>
            <a:prstGeom prst="rect">
              <a:avLst/>
            </a:prstGeom>
            <a:solidFill>
              <a:srgbClr val="F1C7C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alibri" pitchFamily="34" charset="0"/>
                </a:rPr>
                <a:t>Arith.</a:t>
              </a:r>
            </a:p>
          </p:txBody>
        </p:sp>
        <p:sp>
          <p:nvSpPr>
            <p:cNvPr id="11302" name="Line 38"/>
            <p:cNvSpPr>
              <a:spLocks noChangeShapeType="1"/>
            </p:cNvSpPr>
            <p:nvPr/>
          </p:nvSpPr>
          <p:spPr bwMode="auto">
            <a:xfrm>
              <a:off x="4838700" y="381000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03" name="Line 39"/>
            <p:cNvSpPr>
              <a:spLocks noChangeShapeType="1"/>
            </p:cNvSpPr>
            <p:nvPr/>
          </p:nvSpPr>
          <p:spPr bwMode="auto">
            <a:xfrm>
              <a:off x="3259715" y="4876800"/>
              <a:ext cx="52146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grpSp>
          <p:nvGrpSpPr>
            <p:cNvPr id="2" name="Group 40"/>
            <p:cNvGrpSpPr>
              <a:grpSpLocks/>
            </p:cNvGrpSpPr>
            <p:nvPr/>
          </p:nvGrpSpPr>
          <p:grpSpPr bwMode="auto">
            <a:xfrm>
              <a:off x="4031241" y="4495800"/>
              <a:ext cx="3857625" cy="381000"/>
              <a:chOff x="768" y="2016"/>
              <a:chExt cx="1920" cy="144"/>
            </a:xfrm>
          </p:grpSpPr>
          <p:sp>
            <p:nvSpPr>
              <p:cNvPr id="11313" name="Line 41"/>
              <p:cNvSpPr>
                <a:spLocks noChangeShapeType="1"/>
              </p:cNvSpPr>
              <p:nvPr/>
            </p:nvSpPr>
            <p:spPr bwMode="auto">
              <a:xfrm>
                <a:off x="768" y="201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11314" name="Line 42"/>
              <p:cNvSpPr>
                <a:spLocks noChangeShapeType="1"/>
              </p:cNvSpPr>
              <p:nvPr/>
            </p:nvSpPr>
            <p:spPr bwMode="auto">
              <a:xfrm>
                <a:off x="1536" y="201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11315" name="Line 43"/>
              <p:cNvSpPr>
                <a:spLocks noChangeShapeType="1"/>
              </p:cNvSpPr>
              <p:nvPr/>
            </p:nvSpPr>
            <p:spPr bwMode="auto">
              <a:xfrm>
                <a:off x="1920" y="201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11316" name="Line 44"/>
              <p:cNvSpPr>
                <a:spLocks noChangeShapeType="1"/>
              </p:cNvSpPr>
              <p:nvPr/>
            </p:nvSpPr>
            <p:spPr bwMode="auto">
              <a:xfrm>
                <a:off x="2304" y="201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11317" name="Line 45"/>
              <p:cNvSpPr>
                <a:spLocks noChangeShapeType="1"/>
              </p:cNvSpPr>
              <p:nvPr/>
            </p:nvSpPr>
            <p:spPr bwMode="auto">
              <a:xfrm>
                <a:off x="2688" y="201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11318" name="Line 46"/>
              <p:cNvSpPr>
                <a:spLocks noChangeShapeType="1"/>
              </p:cNvSpPr>
              <p:nvPr/>
            </p:nvSpPr>
            <p:spPr bwMode="auto">
              <a:xfrm>
                <a:off x="1152" y="201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11305" name="Rectangle 47"/>
            <p:cNvSpPr>
              <a:spLocks noChangeArrowheads="1"/>
            </p:cNvSpPr>
            <p:nvPr/>
          </p:nvSpPr>
          <p:spPr bwMode="auto">
            <a:xfrm>
              <a:off x="4320165" y="4829176"/>
              <a:ext cx="15149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dirty="0">
                  <a:latin typeface="Calibri" pitchFamily="34" charset="0"/>
                </a:rPr>
                <a:t>Operation Results</a:t>
              </a:r>
            </a:p>
          </p:txBody>
        </p:sp>
        <p:sp>
          <p:nvSpPr>
            <p:cNvPr id="11306" name="Rectangle 48"/>
            <p:cNvSpPr>
              <a:spLocks noChangeArrowheads="1"/>
            </p:cNvSpPr>
            <p:nvPr/>
          </p:nvSpPr>
          <p:spPr bwMode="auto">
            <a:xfrm>
              <a:off x="4320166" y="1828800"/>
              <a:ext cx="1157287" cy="990600"/>
            </a:xfrm>
            <a:prstGeom prst="rect">
              <a:avLst/>
            </a:prstGeom>
            <a:solidFill>
              <a:srgbClr val="F1C7C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alibri" pitchFamily="34" charset="0"/>
                </a:rPr>
                <a:t>Retirement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alibri" pitchFamily="34" charset="0"/>
                </a:rPr>
                <a:t>Unit</a:t>
              </a:r>
            </a:p>
          </p:txBody>
        </p:sp>
        <p:sp>
          <p:nvSpPr>
            <p:cNvPr id="11307" name="Rectangle 49"/>
            <p:cNvSpPr>
              <a:spLocks noChangeArrowheads="1"/>
            </p:cNvSpPr>
            <p:nvPr/>
          </p:nvSpPr>
          <p:spPr bwMode="auto">
            <a:xfrm>
              <a:off x="4513841" y="2286000"/>
              <a:ext cx="769937" cy="4572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alibri" pitchFamily="34" charset="0"/>
                </a:rPr>
                <a:t>Register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alibri" pitchFamily="34" charset="0"/>
                </a:rPr>
                <a:t>File</a:t>
              </a:r>
            </a:p>
          </p:txBody>
        </p:sp>
        <p:sp>
          <p:nvSpPr>
            <p:cNvPr id="11308" name="Line 50"/>
            <p:cNvSpPr>
              <a:spLocks noChangeShapeType="1"/>
            </p:cNvSpPr>
            <p:nvPr/>
          </p:nvSpPr>
          <p:spPr bwMode="auto">
            <a:xfrm>
              <a:off x="3837565" y="2209800"/>
              <a:ext cx="482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09" name="Freeform 51"/>
            <p:cNvSpPr>
              <a:spLocks/>
            </p:cNvSpPr>
            <p:nvPr/>
          </p:nvSpPr>
          <p:spPr bwMode="auto">
            <a:xfrm flipH="1">
              <a:off x="3428999" y="2667000"/>
              <a:ext cx="891166" cy="2209800"/>
            </a:xfrm>
            <a:custGeom>
              <a:avLst/>
              <a:gdLst>
                <a:gd name="T0" fmla="*/ 0 w 144"/>
                <a:gd name="T1" fmla="*/ 0 h 864"/>
                <a:gd name="T2" fmla="*/ 144 w 144"/>
                <a:gd name="T3" fmla="*/ 0 h 864"/>
                <a:gd name="T4" fmla="*/ 144 w 144"/>
                <a:gd name="T5" fmla="*/ 864 h 864"/>
                <a:gd name="T6" fmla="*/ 0 60000 65536"/>
                <a:gd name="T7" fmla="*/ 0 60000 65536"/>
                <a:gd name="T8" fmla="*/ 0 60000 65536"/>
                <a:gd name="T9" fmla="*/ 0 w 144"/>
                <a:gd name="T10" fmla="*/ 0 h 864"/>
                <a:gd name="T11" fmla="*/ 144 w 144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864">
                  <a:moveTo>
                    <a:pt x="0" y="0"/>
                  </a:moveTo>
                  <a:lnTo>
                    <a:pt x="144" y="0"/>
                  </a:lnTo>
                  <a:lnTo>
                    <a:pt x="144" y="864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0" name="Text Box 52"/>
            <p:cNvSpPr txBox="1">
              <a:spLocks noChangeArrowheads="1"/>
            </p:cNvSpPr>
            <p:nvPr/>
          </p:nvSpPr>
          <p:spPr bwMode="auto">
            <a:xfrm>
              <a:off x="2026949" y="3131334"/>
              <a:ext cx="144520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400" dirty="0">
                  <a:latin typeface="Calibri" pitchFamily="34" charset="0"/>
                </a:rPr>
                <a:t>Register Updates</a:t>
              </a:r>
            </a:p>
          </p:txBody>
        </p:sp>
        <p:sp>
          <p:nvSpPr>
            <p:cNvPr id="11311" name="Line 53"/>
            <p:cNvSpPr>
              <a:spLocks noChangeShapeType="1"/>
            </p:cNvSpPr>
            <p:nvPr/>
          </p:nvSpPr>
          <p:spPr bwMode="auto">
            <a:xfrm>
              <a:off x="5283777" y="2514600"/>
              <a:ext cx="482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2" name="Freeform 54"/>
            <p:cNvSpPr>
              <a:spLocks/>
            </p:cNvSpPr>
            <p:nvPr/>
          </p:nvSpPr>
          <p:spPr bwMode="auto">
            <a:xfrm>
              <a:off x="5380615" y="2819400"/>
              <a:ext cx="963612" cy="228600"/>
            </a:xfrm>
            <a:custGeom>
              <a:avLst/>
              <a:gdLst>
                <a:gd name="T0" fmla="*/ 480 w 480"/>
                <a:gd name="T1" fmla="*/ 144 h 144"/>
                <a:gd name="T2" fmla="*/ 0 w 480"/>
                <a:gd name="T3" fmla="*/ 144 h 144"/>
                <a:gd name="T4" fmla="*/ 0 w 480"/>
                <a:gd name="T5" fmla="*/ 0 h 144"/>
                <a:gd name="T6" fmla="*/ 0 60000 65536"/>
                <a:gd name="T7" fmla="*/ 0 60000 65536"/>
                <a:gd name="T8" fmla="*/ 0 60000 65536"/>
                <a:gd name="T9" fmla="*/ 0 w 480"/>
                <a:gd name="T10" fmla="*/ 0 h 144"/>
                <a:gd name="T11" fmla="*/ 480 w 480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144">
                  <a:moveTo>
                    <a:pt x="480" y="144"/>
                  </a:moveTo>
                  <a:lnTo>
                    <a:pt x="0" y="144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cxnSp>
        <p:nvCxnSpPr>
          <p:cNvPr id="7" name="Straight Arrow Connector 6"/>
          <p:cNvCxnSpPr>
            <a:cxnSpLocks/>
          </p:cNvCxnSpPr>
          <p:nvPr/>
        </p:nvCxnSpPr>
        <p:spPr>
          <a:xfrm flipV="1">
            <a:off x="2851570" y="4142509"/>
            <a:ext cx="2924390" cy="647616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endCxn id="421893" idx="1"/>
          </p:cNvCxnSpPr>
          <p:nvPr/>
        </p:nvCxnSpPr>
        <p:spPr>
          <a:xfrm flipV="1">
            <a:off x="1416338" y="1878130"/>
            <a:ext cx="3844263" cy="2742768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2130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CPU’s </a:t>
            </a:r>
            <a:r>
              <a:rPr lang="en-US" dirty="0">
                <a:solidFill>
                  <a:srgbClr val="FFCC00"/>
                </a:solidFill>
              </a:rPr>
              <a:t>Control Unit</a:t>
            </a:r>
            <a:r>
              <a:rPr lang="en-US" dirty="0"/>
              <a:t> (CU)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The </a:t>
            </a:r>
            <a:r>
              <a:rPr lang="en-US" sz="2000" dirty="0">
                <a:solidFill>
                  <a:srgbClr val="0070C0"/>
                </a:solidFill>
              </a:rPr>
              <a:t>CU</a:t>
            </a:r>
            <a:r>
              <a:rPr lang="en-US" sz="2000" dirty="0"/>
              <a:t> controls the “</a:t>
            </a:r>
            <a:r>
              <a:rPr lang="en-US" sz="2000" dirty="0">
                <a:solidFill>
                  <a:srgbClr val="0070C0"/>
                </a:solidFill>
              </a:rPr>
              <a:t>datapath</a:t>
            </a:r>
            <a:r>
              <a:rPr lang="en-US" sz="2000" dirty="0"/>
              <a:t>” (i.e., the hardware collection of functional units + registers + data buses)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solidFill>
                  <a:srgbClr val="0070C0"/>
                </a:solidFill>
              </a:rPr>
              <a:t>CU</a:t>
            </a:r>
            <a:r>
              <a:rPr lang="en-US" sz="2000" dirty="0"/>
              <a:t> has several duties, such as</a:t>
            </a:r>
          </a:p>
          <a:p>
            <a:pPr lvl="1"/>
            <a:r>
              <a:rPr lang="en-US" sz="1600" dirty="0"/>
              <a:t>Bringing in the next instruction from memory</a:t>
            </a:r>
          </a:p>
          <a:p>
            <a:pPr lvl="1"/>
            <a:r>
              <a:rPr lang="en-US" sz="1600" dirty="0"/>
              <a:t>Decoding the instruction (possibly breaking it up into uops)</a:t>
            </a:r>
          </a:p>
          <a:p>
            <a:pPr lvl="1"/>
            <a:r>
              <a:rPr lang="en-US" sz="1600" dirty="0"/>
              <a:t>Engaging in actions to enable “instruction level parallelism” (ILP, more later)</a:t>
            </a:r>
            <a:endParaRPr lang="en-US" sz="1200" dirty="0"/>
          </a:p>
          <a:p>
            <a:pPr lvl="1"/>
            <a:endParaRPr lang="en-US" sz="1800" dirty="0"/>
          </a:p>
          <a:p>
            <a:endParaRPr lang="en-US" sz="2000" dirty="0"/>
          </a:p>
          <a:p>
            <a:r>
              <a:rPr lang="en-US" sz="2000" dirty="0">
                <a:solidFill>
                  <a:srgbClr val="0070C0"/>
                </a:solidFill>
              </a:rPr>
              <a:t>CU</a:t>
            </a:r>
            <a:r>
              <a:rPr lang="en-US" sz="2000" dirty="0"/>
              <a:t> manages/coordinates based on information encoded in the specific instruction it works 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5335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CPU’s </a:t>
            </a:r>
            <a:r>
              <a:rPr lang="en-US" dirty="0">
                <a:solidFill>
                  <a:srgbClr val="FFCC00"/>
                </a:solidFill>
              </a:rPr>
              <a:t>Arithmetic Logic Unit</a:t>
            </a:r>
            <a:r>
              <a:rPr lang="en-US" dirty="0"/>
              <a:t> (ALU)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r>
              <a:rPr lang="en-US" sz="2000" dirty="0"/>
              <a:t>Made up of a bunch of so called “execution units” or “functional units”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In charge of executing arithmetic and load/store operations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Examples:</a:t>
            </a:r>
          </a:p>
          <a:p>
            <a:pPr lvl="1"/>
            <a:r>
              <a:rPr lang="en-US" sz="1800" dirty="0"/>
              <a:t>Arithmetic multiply/add unit (for integers)</a:t>
            </a:r>
          </a:p>
          <a:p>
            <a:pPr lvl="1"/>
            <a:r>
              <a:rPr lang="en-US" sz="1800" dirty="0"/>
              <a:t>Arithmetic multiply/add unit (for floats)</a:t>
            </a:r>
          </a:p>
          <a:p>
            <a:pPr lvl="1"/>
            <a:r>
              <a:rPr lang="en-US" sz="1800" dirty="0"/>
              <a:t>Special function unit</a:t>
            </a:r>
          </a:p>
          <a:p>
            <a:pPr lvl="2"/>
            <a:r>
              <a:rPr lang="en-US" sz="1600" dirty="0"/>
              <a:t>Called upon to computes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sz="1600" dirty="0"/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sz="1600" dirty="0"/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1600" dirty="0"/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sz="1600" dirty="0"/>
              <a:t>, etc.</a:t>
            </a:r>
          </a:p>
          <a:p>
            <a:pPr lvl="1"/>
            <a:r>
              <a:rPr lang="en-US" sz="1800" dirty="0"/>
              <a:t>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2927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41FB0-B0FD-4FED-818C-169810B56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EDDF5-C37B-419C-BBE6-84F9EEB43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keep talking about instructions/machine instructions</a:t>
            </a:r>
          </a:p>
          <a:p>
            <a:endParaRPr lang="en-US" dirty="0"/>
          </a:p>
          <a:p>
            <a:r>
              <a:rPr lang="en-US" dirty="0"/>
              <a:t>machine instruction - what’s this thing?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5B2ED-A0DC-4CF0-AB32-3864AED86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6815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C/C++ Code to Machine Instructions (1/4)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6246" y="1396795"/>
            <a:ext cx="5631278" cy="4831943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Your program is the result of a compile step in which a source file is turned into an executable</a:t>
            </a:r>
          </a:p>
          <a:p>
            <a:pPr lvl="1"/>
            <a:r>
              <a:rPr lang="en-US" sz="1600" dirty="0"/>
              <a:t>Your </a:t>
            </a:r>
            <a:r>
              <a:rPr lang="en-US" sz="1600" dirty="0">
                <a:solidFill>
                  <a:srgbClr val="0070C0"/>
                </a:solidFill>
              </a:rPr>
              <a:t>lines of code</a:t>
            </a:r>
            <a:r>
              <a:rPr lang="en-US" sz="1600" dirty="0"/>
              <a:t>, converted into </a:t>
            </a:r>
            <a:r>
              <a:rPr lang="en-US" sz="1600" dirty="0">
                <a:solidFill>
                  <a:srgbClr val="0070C0"/>
                </a:solidFill>
              </a:rPr>
              <a:t>machine instructions</a:t>
            </a:r>
          </a:p>
          <a:p>
            <a:endParaRPr lang="en-US" sz="2000" dirty="0"/>
          </a:p>
          <a:p>
            <a:r>
              <a:rPr lang="en-US" sz="2000" dirty="0"/>
              <a:t>What’s an “executable”?</a:t>
            </a:r>
          </a:p>
          <a:p>
            <a:pPr lvl="1"/>
            <a:r>
              <a:rPr lang="en-US" sz="1600" dirty="0"/>
              <a:t>Sequence of machine instructions that can be processed, one by one, by the processor</a:t>
            </a:r>
          </a:p>
          <a:p>
            <a:pPr lvl="1"/>
            <a:endParaRPr lang="en-US" sz="1600" dirty="0"/>
          </a:p>
          <a:p>
            <a:endParaRPr lang="en-US" sz="2000" dirty="0"/>
          </a:p>
          <a:p>
            <a:r>
              <a:rPr lang="en-US" sz="2000" dirty="0"/>
              <a:t>Execution concludes; i.e., your program done, when last instruction was taken care of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6973504" y="2269505"/>
            <a:ext cx="4946676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&lt;iostream&gt;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/>
              </a:rPr>
              <a:t>/* Simplest C++ Program */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argc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**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  std::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"Hello World!\n"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6973504" y="4502503"/>
            <a:ext cx="4946676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</a:rPr>
              <a:t>euler</a:t>
            </a:r>
            <a:r>
              <a:rPr lang="en-US" sz="1200" dirty="0">
                <a:latin typeface="Consolas" panose="020B0609020204030204" pitchFamily="49" charset="0"/>
              </a:rPr>
              <a:t> ~/ME759&gt; </a:t>
            </a:r>
            <a:r>
              <a:rPr lang="en-US" sz="1200" dirty="0" err="1">
                <a:latin typeface="Consolas" panose="020B0609020204030204" pitchFamily="49" charset="0"/>
              </a:rPr>
              <a:t>gcc</a:t>
            </a:r>
            <a:r>
              <a:rPr lang="en-US" sz="1200" dirty="0">
                <a:latin typeface="Consolas" panose="020B0609020204030204" pitchFamily="49" charset="0"/>
              </a:rPr>
              <a:t> -o </a:t>
            </a:r>
            <a:r>
              <a:rPr lang="en-US" sz="1200" dirty="0" err="1">
                <a:latin typeface="Consolas" panose="020B0609020204030204" pitchFamily="49" charset="0"/>
              </a:rPr>
              <a:t>helloWorld</a:t>
            </a:r>
            <a:r>
              <a:rPr lang="en-US" sz="1200" dirty="0">
                <a:latin typeface="Consolas" panose="020B0609020204030204" pitchFamily="49" charset="0"/>
              </a:rPr>
              <a:t> helloWorld.cpp</a:t>
            </a:r>
          </a:p>
          <a:p>
            <a:r>
              <a:rPr lang="en-US" sz="1200" dirty="0" err="1">
                <a:latin typeface="Consolas" panose="020B0609020204030204" pitchFamily="49" charset="0"/>
              </a:rPr>
              <a:t>euler</a:t>
            </a:r>
            <a:r>
              <a:rPr lang="en-US" sz="1200" dirty="0">
                <a:latin typeface="Consolas" panose="020B0609020204030204" pitchFamily="49" charset="0"/>
              </a:rPr>
              <a:t> ~/ME759&gt; ls</a:t>
            </a:r>
          </a:p>
          <a:p>
            <a:r>
              <a:rPr lang="en-US" sz="1200" b="1" dirty="0" err="1">
                <a:solidFill>
                  <a:schemeClr val="accent6">
                    <a:lumMod val="50000"/>
                  </a:schemeClr>
                </a:solidFill>
                <a:latin typeface="Consolas"/>
              </a:rPr>
              <a:t>helloWorld</a:t>
            </a:r>
            <a:r>
              <a:rPr lang="en-US" sz="1200" dirty="0">
                <a:latin typeface="Consolas"/>
              </a:rPr>
              <a:t>  helloWorld.cpp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euler ~/ME759&gt;./</a:t>
            </a:r>
            <a:r>
              <a:rPr lang="en-US" sz="1200" dirty="0" err="1">
                <a:latin typeface="Consolas" panose="020B0609020204030204" pitchFamily="49" charset="0"/>
              </a:rPr>
              <a:t>helloWorld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Hello World!</a:t>
            </a:r>
          </a:p>
          <a:p>
            <a:r>
              <a:rPr lang="en-US" sz="1200" dirty="0" err="1">
                <a:latin typeface="Consolas" panose="020B0609020204030204" pitchFamily="49" charset="0"/>
              </a:rPr>
              <a:t>euler</a:t>
            </a:r>
            <a:r>
              <a:rPr lang="en-US" sz="1200" dirty="0">
                <a:latin typeface="Consolas" panose="020B0609020204030204" pitchFamily="49" charset="0"/>
              </a:rPr>
              <a:t> ~/ME759&gt;</a:t>
            </a:r>
          </a:p>
        </p:txBody>
      </p:sp>
      <p:sp>
        <p:nvSpPr>
          <p:cNvPr id="5" name="Down Arrow 4"/>
          <p:cNvSpPr/>
          <p:nvPr/>
        </p:nvSpPr>
        <p:spPr>
          <a:xfrm>
            <a:off x="9281375" y="4142704"/>
            <a:ext cx="279042" cy="2661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53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C Code to Machine Instructions (2/4)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Punch line: There is a difference between a line a code and a machine instruction</a:t>
            </a:r>
          </a:p>
          <a:p>
            <a:pPr lvl="2"/>
            <a:endParaRPr lang="en-US" sz="1400" dirty="0"/>
          </a:p>
          <a:p>
            <a:r>
              <a:rPr lang="en-US" sz="2000" dirty="0"/>
              <a:t>Example:</a:t>
            </a:r>
          </a:p>
          <a:p>
            <a:pPr lvl="1"/>
            <a:r>
              <a:rPr lang="en-US" sz="1800" dirty="0"/>
              <a:t>Line of C code:</a:t>
            </a:r>
          </a:p>
          <a:p>
            <a:pPr lvl="1"/>
            <a:endParaRPr lang="en-US" sz="18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1288676" y="3744135"/>
            <a:ext cx="98051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342900" algn="l"/>
              </a:tabLst>
            </a:pPr>
            <a:r>
              <a:rPr lang="en-US" sz="1600" dirty="0" err="1">
                <a:solidFill>
                  <a:srgbClr val="0070C0"/>
                </a:solidFill>
                <a:latin typeface="Consolas"/>
                <a:ea typeface="Calibri"/>
                <a:cs typeface="Times New Roman"/>
              </a:rPr>
              <a:t>lw</a:t>
            </a:r>
            <a:r>
              <a:rPr lang="en-US" sz="1600" dirty="0">
                <a:solidFill>
                  <a:srgbClr val="0070C0"/>
                </a:solidFill>
                <a:latin typeface="Consolas"/>
                <a:ea typeface="Calibri"/>
                <a:cs typeface="Times New Roman"/>
              </a:rPr>
              <a:t>	 $t0, 12($s2)  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# reg $t0 gets value stored 12 bytes from address in $s2</a:t>
            </a:r>
            <a:endParaRPr lang="en-US" sz="1600" dirty="0">
              <a:latin typeface="Calibri"/>
              <a:ea typeface="Calibri"/>
              <a:cs typeface="Times New Roman"/>
            </a:endParaRPr>
          </a:p>
          <a:p>
            <a:pPr algn="just">
              <a:tabLst>
                <a:tab pos="342900" algn="l"/>
              </a:tabLst>
            </a:pPr>
            <a:r>
              <a:rPr lang="en-US" sz="1600" dirty="0">
                <a:solidFill>
                  <a:srgbClr val="0070C0"/>
                </a:solidFill>
                <a:latin typeface="Consolas"/>
                <a:ea typeface="Calibri"/>
                <a:cs typeface="Times New Roman"/>
              </a:rPr>
              <a:t>add	 $t0, $s4, $t0 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# reg $t0 gets the sum of values stored in reg $s4 and reg $t0</a:t>
            </a:r>
            <a:endParaRPr lang="en-US" sz="1600" dirty="0">
              <a:latin typeface="Calibri"/>
              <a:ea typeface="Calibri"/>
              <a:cs typeface="Times New Roman"/>
            </a:endParaRPr>
          </a:p>
          <a:p>
            <a:pPr algn="just">
              <a:tabLst>
                <a:tab pos="342900" algn="l"/>
              </a:tabLst>
            </a:pPr>
            <a:r>
              <a:rPr lang="en-US" sz="1600" dirty="0" err="1">
                <a:solidFill>
                  <a:srgbClr val="0070C0"/>
                </a:solidFill>
                <a:latin typeface="Consolas"/>
                <a:ea typeface="Calibri"/>
                <a:cs typeface="Times New Roman"/>
              </a:rPr>
              <a:t>sw</a:t>
            </a:r>
            <a:r>
              <a:rPr lang="en-US" sz="1600" dirty="0">
                <a:solidFill>
                  <a:srgbClr val="0070C0"/>
                </a:solidFill>
                <a:latin typeface="Consolas"/>
                <a:ea typeface="Calibri"/>
                <a:cs typeface="Times New Roman"/>
              </a:rPr>
              <a:t>	 $t0, 16($s2)  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# store what’s in $t0</a:t>
            </a:r>
            <a:r>
              <a:rPr lang="en-US" sz="1600" dirty="0">
                <a:ea typeface="Calibri"/>
                <a:cs typeface="Times New Roman"/>
              </a:rPr>
              <a:t> 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at mem location 16 bytes from address in $s2</a:t>
            </a:r>
            <a:endParaRPr lang="en-US" sz="160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88394" y="2428565"/>
            <a:ext cx="4870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/>
                <a:ea typeface="Calibri"/>
              </a:rPr>
              <a:t>a[4] = delta + a[3];</a:t>
            </a:r>
            <a:r>
              <a:rPr lang="en-US" dirty="0">
                <a:solidFill>
                  <a:srgbClr val="00B050"/>
                </a:solidFill>
                <a:latin typeface="Consolas"/>
                <a:ea typeface="Calibri"/>
              </a:rPr>
              <a:t> //line of C code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676400" y="3216438"/>
            <a:ext cx="8229600" cy="478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sz="1800" dirty="0"/>
              <a:t>MIPS assembly code generated by the compiler (three instructions):</a:t>
            </a:r>
          </a:p>
        </p:txBody>
      </p:sp>
      <p:sp>
        <p:nvSpPr>
          <p:cNvPr id="8" name="Rectangle 7"/>
          <p:cNvSpPr/>
          <p:nvPr/>
        </p:nvSpPr>
        <p:spPr>
          <a:xfrm>
            <a:off x="1981200" y="5426239"/>
            <a:ext cx="7620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solidFill>
                  <a:srgbClr val="0070C0"/>
                </a:solidFill>
                <a:latin typeface="Consolas"/>
                <a:ea typeface="Calibri"/>
                <a:cs typeface="Times New Roman"/>
              </a:rPr>
              <a:t>10001110010010000000000000001100</a:t>
            </a:r>
          </a:p>
          <a:p>
            <a:pPr algn="just"/>
            <a:r>
              <a:rPr lang="en-US" sz="1600" dirty="0">
                <a:solidFill>
                  <a:srgbClr val="0070C0"/>
                </a:solidFill>
                <a:latin typeface="Consolas"/>
                <a:ea typeface="Calibri"/>
                <a:cs typeface="Times New Roman"/>
              </a:rPr>
              <a:t>00000010100010000100000000100000</a:t>
            </a:r>
          </a:p>
          <a:p>
            <a:pPr algn="just"/>
            <a:r>
              <a:rPr lang="en-US" sz="1600" dirty="0">
                <a:solidFill>
                  <a:srgbClr val="0070C0"/>
                </a:solidFill>
                <a:latin typeface="Consolas"/>
                <a:ea typeface="Calibri"/>
                <a:cs typeface="Times New Roman"/>
              </a:rPr>
              <a:t>10101110010010000000000000010000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1676400" y="4969038"/>
            <a:ext cx="8229600" cy="478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sz="1800" dirty="0"/>
              <a:t>Set of three corresponding MIPS instructions produced by the compiler:</a:t>
            </a:r>
          </a:p>
        </p:txBody>
      </p:sp>
    </p:spTree>
    <p:extLst>
      <p:ext uri="{BB962C8B-B14F-4D97-AF65-F5344CB8AC3E}">
        <p14:creationId xmlns:p14="http://schemas.microsoft.com/office/powerpoint/2010/main" val="2094344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TextShape 1"/>
          <p:cNvSpPr txBox="1"/>
          <p:nvPr/>
        </p:nvSpPr>
        <p:spPr>
          <a:xfrm>
            <a:off x="0" y="0"/>
            <a:ext cx="12191760" cy="822960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Calibri Light"/>
              </a:rPr>
              <a:t>From C Code to Machine Instructions (3/4)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109440" y="938880"/>
            <a:ext cx="11960640" cy="49327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70C0"/>
                </a:solidFill>
                <a:latin typeface="Calibri"/>
              </a:rPr>
              <a:t>C code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– what you write to implement an algorithm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70C0"/>
                </a:solidFill>
                <a:latin typeface="Calibri"/>
              </a:rPr>
              <a:t>Intermediate Representation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– compiler converts your code to a specialized representation that it can optimize</a:t>
            </a:r>
          </a:p>
          <a:p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70C0"/>
                </a:solidFill>
                <a:latin typeface="Calibri"/>
              </a:rPr>
              <a:t>Assembly code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– another intermediate step for compiler, humans can still read it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Spend 5 mins here: </a:t>
            </a:r>
            <a:r>
              <a:rPr lang="en-US" sz="1600" b="0" u="sng" strike="noStrike" spc="-1" dirty="0">
                <a:solidFill>
                  <a:srgbClr val="0563C1"/>
                </a:solidFill>
                <a:uFillTx/>
                <a:latin typeface="Calibri"/>
                <a:hlinkClick r:id="rId3"/>
              </a:rPr>
              <a:t>https://godbolt.org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 </a:t>
            </a:r>
          </a:p>
          <a:p>
            <a:endParaRPr lang="en-US" sz="16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70C0"/>
                </a:solidFill>
                <a:latin typeface="Calibri"/>
              </a:rPr>
              <a:t>Machine code/Instructions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– what the assembly code gets translated into and what the control unit (CU) digests</a:t>
            </a:r>
          </a:p>
          <a:p>
            <a:pPr marL="344520">
              <a:lnSpc>
                <a:spcPct val="90000"/>
              </a:lnSpc>
              <a:spcBef>
                <a:spcPts val="499"/>
              </a:spcBef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Machine code: what you see in an editor (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notepad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vim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, etc.) if you open an executable file (basically gibberish) </a:t>
            </a:r>
            <a:br>
              <a:rPr dirty="0"/>
            </a:b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There is a </a:t>
            </a:r>
            <a:r>
              <a:rPr lang="en-US" sz="1800" b="0" strike="noStrike" spc="-1" dirty="0">
                <a:solidFill>
                  <a:srgbClr val="0070C0"/>
                </a:solidFill>
                <a:latin typeface="Calibri"/>
              </a:rPr>
              <a:t>direct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correspondence between a line of assembly code and instructions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(this is often one-to-one; particularly true for certain processors)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0" name="TextShape 3"/>
          <p:cNvSpPr txBox="1"/>
          <p:nvPr/>
        </p:nvSpPr>
        <p:spPr>
          <a:xfrm>
            <a:off x="11458080" y="6522120"/>
            <a:ext cx="692640" cy="268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E8346E7-8102-4B78-BAFA-E0ADA5A9B3BE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19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6229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2775F-4542-40D4-9B41-D58C2B7D4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Quote of the day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E40A33-4CE3-4A9A-BF67-04594C1D8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A6C759-BA4A-46B6-A798-F089FA9902EE}"/>
              </a:ext>
            </a:extLst>
          </p:cNvPr>
          <p:cNvSpPr/>
          <p:nvPr/>
        </p:nvSpPr>
        <p:spPr>
          <a:xfrm>
            <a:off x="192505" y="2053663"/>
            <a:ext cx="1178407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/>
              <a:t>“When I authorized myself to understand another person, I found considerable value in the process. My way of formulating this can sound strange to you. Is it necessary to authorize oneself to understand someone else? I believe so. Our first reaction to what we hear from others is an immediate assessment, or a judgement, rather than an understanding of what is said. Whenever someone expresses a feeling, an attitude or a belief, we almost always immediately tend to grow a feeling that “this is appropriate”; or “it is stupid”'; “it is not normal”; “it is unreasonable”; “it is not correct”; “it is not fair”. Only very rarely do we allow ourselves to precisely understand what those words mean for him or her. I believe it is because this understanding is risky. If I really authorize myself to understand this other person, I might very well be changed by this understanding. And we are all afraid of change. So, as I said before, it is not an easy thing to authorize oneself to understand another person, to enter entirely and completely into her or his frame of reference. That is also a rare thing.”</a:t>
            </a:r>
          </a:p>
          <a:p>
            <a:pPr algn="r"/>
            <a:endParaRPr lang="en-US" sz="1200" dirty="0"/>
          </a:p>
          <a:p>
            <a:pPr algn="r"/>
            <a:r>
              <a:rPr lang="en-US" sz="1200" dirty="0"/>
              <a:t>-- Carl Rogers, former UW-Madison student (also 1964 Humanist of the Year, President of the American Psychological Association, Fellow of the American Academy of Arts and Sciences) [1902-1987]</a:t>
            </a:r>
          </a:p>
        </p:txBody>
      </p:sp>
    </p:spTree>
    <p:extLst>
      <p:ext uri="{BB962C8B-B14F-4D97-AF65-F5344CB8AC3E}">
        <p14:creationId xmlns:p14="http://schemas.microsoft.com/office/powerpoint/2010/main" val="508893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TextShape 1"/>
          <p:cNvSpPr txBox="1"/>
          <p:nvPr/>
        </p:nvSpPr>
        <p:spPr>
          <a:xfrm>
            <a:off x="0" y="0"/>
            <a:ext cx="12191760" cy="822960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Calibri Light"/>
              </a:rPr>
              <a:t>From C Code to Machine Instructions (4/4)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2" name="TextShape 2"/>
          <p:cNvSpPr txBox="1"/>
          <p:nvPr/>
        </p:nvSpPr>
        <p:spPr>
          <a:xfrm>
            <a:off x="147240" y="1495080"/>
            <a:ext cx="11960640" cy="49327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Observations:</a:t>
            </a:r>
          </a:p>
          <a:p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The compiler goes from C code to machine instructions without producing anything else (unles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s you ask for it)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b="0" strike="noStrike" spc="-1" dirty="0">
                <a:solidFill>
                  <a:srgbClr val="000000"/>
                </a:solidFill>
                <a:latin typeface="Calibri"/>
              </a:rPr>
              <a:t>That is, no assembly is saved for you to peek at (again, unless you ask the compiler for it)</a:t>
            </a:r>
          </a:p>
          <a:p>
            <a:endParaRPr lang="en-US" sz="1800" b="0" strike="noStrike" spc="-1" dirty="0">
              <a:solidFill>
                <a:srgbClr val="000000"/>
              </a:solidFill>
              <a:latin typeface="Calibri"/>
            </a:endParaRPr>
          </a:p>
          <a:p>
            <a:endParaRPr lang="en-US" sz="18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Back in the day, people programmed computers via assembly code</a:t>
            </a:r>
          </a:p>
          <a:p>
            <a:endParaRPr lang="en-US" sz="1800" b="0" strike="noStrike" spc="-1" dirty="0">
              <a:solidFill>
                <a:srgbClr val="000000"/>
              </a:solidFill>
              <a:latin typeface="Calibri"/>
            </a:endParaRPr>
          </a:p>
          <a:p>
            <a:endParaRPr lang="en-US" sz="18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Today writing assembly code done only for critical parts of a program by people who want to highly optimize the execution and choose to overrule the compiler</a:t>
            </a:r>
          </a:p>
        </p:txBody>
      </p:sp>
      <p:sp>
        <p:nvSpPr>
          <p:cNvPr id="433" name="TextShape 3"/>
          <p:cNvSpPr txBox="1"/>
          <p:nvPr/>
        </p:nvSpPr>
        <p:spPr>
          <a:xfrm>
            <a:off x="11458080" y="6522120"/>
            <a:ext cx="692640" cy="268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9964382F-A6BF-4D9D-A23C-8B5AD10523B6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20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15168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the “assembly instructions” side of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We’ll not cover assembly in ME759</a:t>
            </a:r>
          </a:p>
          <a:p>
            <a:endParaRPr lang="en-US" dirty="0"/>
          </a:p>
          <a:p>
            <a:r>
              <a:rPr lang="en-US" dirty="0"/>
              <a:t>If you really are into computing though, you should learn how to read “assembly code”</a:t>
            </a:r>
          </a:p>
          <a:p>
            <a:endParaRPr lang="en-US" dirty="0"/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In critical cases you might want to check that the compiler does what you think it should do</a:t>
            </a:r>
          </a:p>
          <a:p>
            <a:endParaRPr lang="en-US" dirty="0"/>
          </a:p>
          <a:p>
            <a:r>
              <a:rPr lang="en-US" dirty="0"/>
              <a:t>Examples: you optimize the code with –O3 and want to confirm that 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-loop got unrolled to reduce the number of jump conditions and improve changes for pipelining</a:t>
            </a:r>
          </a:p>
          <a:p>
            <a:pPr lvl="1"/>
            <a:r>
              <a:rPr lang="en-US" dirty="0"/>
              <a:t>A function got </a:t>
            </a:r>
            <a:r>
              <a:rPr lang="en-US" dirty="0" err="1"/>
              <a:t>inlined</a:t>
            </a:r>
            <a:r>
              <a:rPr lang="en-US" dirty="0"/>
              <a:t> to avoid a pair of jumps that ruin pipelining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83122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TextShape 1"/>
          <p:cNvSpPr txBox="1"/>
          <p:nvPr/>
        </p:nvSpPr>
        <p:spPr>
          <a:xfrm>
            <a:off x="808560" y="76320"/>
            <a:ext cx="5028840" cy="90036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>
            <a:normAutofit fontScale="95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Example: the same C code </a:t>
            </a:r>
            <a:br/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leads to different assembly code (and different set of machine instructions, not shown here)</a:t>
            </a:r>
          </a:p>
        </p:txBody>
      </p:sp>
      <p:sp>
        <p:nvSpPr>
          <p:cNvPr id="438" name="CustomShape 2"/>
          <p:cNvSpPr/>
          <p:nvPr/>
        </p:nvSpPr>
        <p:spPr>
          <a:xfrm>
            <a:off x="6172200" y="54000"/>
            <a:ext cx="3504960" cy="1308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ts val="1199"/>
              </a:lnSpc>
            </a:pPr>
            <a:r>
              <a:rPr lang="en-US" sz="1100" b="0" strike="noStrike" spc="-1">
                <a:solidFill>
                  <a:srgbClr val="0000FF"/>
                </a:solidFill>
                <a:latin typeface="Consolas"/>
                <a:ea typeface="Calibri"/>
              </a:rPr>
              <a:t>int</a:t>
            </a:r>
            <a:r>
              <a:rPr lang="en-US" sz="1100" b="0" strike="noStrike" spc="-1">
                <a:solidFill>
                  <a:srgbClr val="000000"/>
                </a:solidFill>
                <a:latin typeface="Consolas"/>
                <a:ea typeface="Calibri"/>
              </a:rPr>
              <a:t> main(){</a:t>
            </a:r>
            <a:endParaRPr lang="en-US" sz="1100" b="0" strike="noStrike" spc="-1">
              <a:latin typeface="Arial"/>
            </a:endParaRPr>
          </a:p>
          <a:p>
            <a:pPr>
              <a:lnSpc>
                <a:spcPts val="1199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Consolas"/>
                <a:ea typeface="Calibri"/>
              </a:rPr>
              <a:t>  </a:t>
            </a:r>
            <a:r>
              <a:rPr lang="en-US" sz="1100" b="0" strike="noStrike" spc="-1">
                <a:solidFill>
                  <a:srgbClr val="0000FF"/>
                </a:solidFill>
                <a:latin typeface="Consolas"/>
                <a:ea typeface="Calibri"/>
              </a:rPr>
              <a:t>const</a:t>
            </a:r>
            <a:r>
              <a:rPr lang="en-US" sz="1100" b="0" strike="noStrike" spc="-1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lang="en-US" sz="1100" b="0" strike="noStrike" spc="-1">
                <a:solidFill>
                  <a:srgbClr val="0000FF"/>
                </a:solidFill>
                <a:latin typeface="Consolas"/>
                <a:ea typeface="Calibri"/>
              </a:rPr>
              <a:t>double</a:t>
            </a:r>
            <a:r>
              <a:rPr lang="en-US" sz="1100" b="0" strike="noStrike" spc="-1">
                <a:solidFill>
                  <a:srgbClr val="000000"/>
                </a:solidFill>
                <a:latin typeface="Consolas"/>
                <a:ea typeface="Calibri"/>
              </a:rPr>
              <a:t> fctr = 3.14/180.0;</a:t>
            </a:r>
            <a:endParaRPr lang="en-US" sz="1100" b="0" strike="noStrike" spc="-1">
              <a:latin typeface="Arial"/>
            </a:endParaRPr>
          </a:p>
          <a:p>
            <a:pPr>
              <a:lnSpc>
                <a:spcPts val="1199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Consolas"/>
                <a:ea typeface="Calibri"/>
              </a:rPr>
              <a:t>  </a:t>
            </a:r>
            <a:r>
              <a:rPr lang="en-US" sz="1100" b="0" strike="noStrike" spc="-1">
                <a:solidFill>
                  <a:srgbClr val="0000FF"/>
                </a:solidFill>
                <a:latin typeface="Consolas"/>
                <a:ea typeface="Calibri"/>
              </a:rPr>
              <a:t>double</a:t>
            </a:r>
            <a:r>
              <a:rPr lang="en-US" sz="1100" b="0" strike="noStrike" spc="-1">
                <a:solidFill>
                  <a:srgbClr val="000000"/>
                </a:solidFill>
                <a:latin typeface="Consolas"/>
                <a:ea typeface="Calibri"/>
              </a:rPr>
              <a:t> a = 60.0;</a:t>
            </a:r>
            <a:endParaRPr lang="en-US" sz="1100" b="0" strike="noStrike" spc="-1">
              <a:latin typeface="Arial"/>
            </a:endParaRPr>
          </a:p>
          <a:p>
            <a:pPr>
              <a:lnSpc>
                <a:spcPts val="1199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Consolas"/>
                <a:ea typeface="Calibri"/>
              </a:rPr>
              <a:t>  </a:t>
            </a:r>
            <a:r>
              <a:rPr lang="en-US" sz="1100" b="0" strike="noStrike" spc="-1">
                <a:solidFill>
                  <a:srgbClr val="0000FF"/>
                </a:solidFill>
                <a:latin typeface="Consolas"/>
                <a:ea typeface="Calibri"/>
              </a:rPr>
              <a:t>double</a:t>
            </a:r>
            <a:r>
              <a:rPr lang="en-US" sz="1100" b="0" strike="noStrike" spc="-1">
                <a:solidFill>
                  <a:srgbClr val="000000"/>
                </a:solidFill>
                <a:latin typeface="Consolas"/>
                <a:ea typeface="Calibri"/>
              </a:rPr>
              <a:t> b = 120.0;</a:t>
            </a:r>
            <a:endParaRPr lang="en-US" sz="1100" b="0" strike="noStrike" spc="-1">
              <a:latin typeface="Arial"/>
            </a:endParaRPr>
          </a:p>
          <a:p>
            <a:pPr>
              <a:lnSpc>
                <a:spcPts val="1199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Consolas"/>
                <a:ea typeface="Calibri"/>
              </a:rPr>
              <a:t>  </a:t>
            </a:r>
            <a:r>
              <a:rPr lang="en-US" sz="1100" b="0" strike="noStrike" spc="-1">
                <a:solidFill>
                  <a:srgbClr val="0000FF"/>
                </a:solidFill>
                <a:latin typeface="Consolas"/>
                <a:ea typeface="Calibri"/>
              </a:rPr>
              <a:t>double</a:t>
            </a:r>
            <a:r>
              <a:rPr lang="en-US" sz="1100" b="0" strike="noStrike" spc="-1">
                <a:solidFill>
                  <a:srgbClr val="000000"/>
                </a:solidFill>
                <a:latin typeface="Consolas"/>
                <a:ea typeface="Calibri"/>
              </a:rPr>
              <a:t> c;</a:t>
            </a:r>
            <a:endParaRPr lang="en-US" sz="1100" b="0" strike="noStrike" spc="-1">
              <a:latin typeface="Arial"/>
            </a:endParaRPr>
          </a:p>
          <a:p>
            <a:pPr>
              <a:lnSpc>
                <a:spcPts val="1199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Consolas"/>
                <a:ea typeface="Calibri"/>
              </a:rPr>
              <a:t>  c = fctr*(a + b);</a:t>
            </a:r>
            <a:endParaRPr lang="en-US" sz="1100" b="0" strike="noStrike" spc="-1">
              <a:latin typeface="Arial"/>
            </a:endParaRPr>
          </a:p>
          <a:p>
            <a:pPr>
              <a:lnSpc>
                <a:spcPts val="1199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Consolas"/>
                <a:ea typeface="Calibri"/>
              </a:rPr>
              <a:t>  </a:t>
            </a:r>
            <a:r>
              <a:rPr lang="en-US" sz="1100" b="0" strike="noStrike" spc="-1">
                <a:solidFill>
                  <a:srgbClr val="0000FF"/>
                </a:solidFill>
                <a:latin typeface="Consolas"/>
                <a:ea typeface="Calibri"/>
              </a:rPr>
              <a:t>return</a:t>
            </a:r>
            <a:r>
              <a:rPr lang="en-US" sz="1100" b="0" strike="noStrike" spc="-1">
                <a:solidFill>
                  <a:srgbClr val="000000"/>
                </a:solidFill>
                <a:latin typeface="Consolas"/>
                <a:ea typeface="Calibri"/>
              </a:rPr>
              <a:t> 0;</a:t>
            </a:r>
            <a:endParaRPr lang="en-US" sz="1100" b="0" strike="noStrike" spc="-1">
              <a:latin typeface="Arial"/>
            </a:endParaRPr>
          </a:p>
          <a:p>
            <a:pPr>
              <a:lnSpc>
                <a:spcPts val="1199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439" name="CustomShape 3"/>
          <p:cNvSpPr/>
          <p:nvPr/>
        </p:nvSpPr>
        <p:spPr>
          <a:xfrm>
            <a:off x="2377440" y="1918800"/>
            <a:ext cx="2666520" cy="43843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000000"/>
                </a:solidFill>
                <a:latin typeface="Consolas"/>
              </a:rPr>
              <a:t>call	___main</a:t>
            </a:r>
            <a:endParaRPr lang="en-US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900" b="0" strike="noStrike" spc="-1" dirty="0" err="1">
                <a:solidFill>
                  <a:srgbClr val="000000"/>
                </a:solidFill>
                <a:latin typeface="Consolas"/>
              </a:rPr>
              <a:t>fldl</a:t>
            </a:r>
            <a:r>
              <a:rPr lang="en-US" sz="900" b="0" strike="noStrike" spc="-1" dirty="0">
                <a:solidFill>
                  <a:srgbClr val="000000"/>
                </a:solidFill>
                <a:latin typeface="Consolas"/>
              </a:rPr>
              <a:t>	LC0</a:t>
            </a:r>
            <a:endParaRPr lang="en-US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900" b="0" strike="noStrike" spc="-1" dirty="0" err="1">
                <a:solidFill>
                  <a:srgbClr val="000000"/>
                </a:solidFill>
                <a:latin typeface="Consolas"/>
              </a:rPr>
              <a:t>fstpl</a:t>
            </a:r>
            <a:r>
              <a:rPr lang="en-US" sz="900" b="0" strike="noStrike" spc="-1" dirty="0">
                <a:solidFill>
                  <a:srgbClr val="000000"/>
                </a:solidFill>
                <a:latin typeface="Consolas"/>
              </a:rPr>
              <a:t>	-40(%</a:t>
            </a:r>
            <a:r>
              <a:rPr lang="en-US" sz="900" b="0" strike="noStrike" spc="-1" dirty="0" err="1">
                <a:solidFill>
                  <a:srgbClr val="000000"/>
                </a:solidFill>
                <a:latin typeface="Consolas"/>
              </a:rPr>
              <a:t>ebp</a:t>
            </a:r>
            <a:r>
              <a:rPr lang="en-US" sz="900" b="0" strike="noStrike" spc="-1" dirty="0">
                <a:solidFill>
                  <a:srgbClr val="000000"/>
                </a:solidFill>
                <a:latin typeface="Consolas"/>
              </a:rPr>
              <a:t>)</a:t>
            </a:r>
            <a:endParaRPr lang="en-US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900" b="0" strike="noStrike" spc="-1" dirty="0" err="1">
                <a:solidFill>
                  <a:srgbClr val="000000"/>
                </a:solidFill>
                <a:latin typeface="Consolas"/>
              </a:rPr>
              <a:t>fldl</a:t>
            </a:r>
            <a:r>
              <a:rPr lang="en-US" sz="900" b="0" strike="noStrike" spc="-1" dirty="0">
                <a:solidFill>
                  <a:srgbClr val="000000"/>
                </a:solidFill>
                <a:latin typeface="Consolas"/>
              </a:rPr>
              <a:t>	LC1</a:t>
            </a:r>
            <a:endParaRPr lang="en-US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900" b="0" strike="noStrike" spc="-1" dirty="0" err="1">
                <a:solidFill>
                  <a:srgbClr val="000000"/>
                </a:solidFill>
                <a:latin typeface="Consolas"/>
              </a:rPr>
              <a:t>fstpl</a:t>
            </a:r>
            <a:r>
              <a:rPr lang="en-US" sz="900" b="0" strike="noStrike" spc="-1" dirty="0">
                <a:solidFill>
                  <a:srgbClr val="000000"/>
                </a:solidFill>
                <a:latin typeface="Consolas"/>
              </a:rPr>
              <a:t>	-32(%</a:t>
            </a:r>
            <a:r>
              <a:rPr lang="en-US" sz="900" b="0" strike="noStrike" spc="-1" dirty="0" err="1">
                <a:solidFill>
                  <a:srgbClr val="000000"/>
                </a:solidFill>
                <a:latin typeface="Consolas"/>
              </a:rPr>
              <a:t>ebp</a:t>
            </a:r>
            <a:r>
              <a:rPr lang="en-US" sz="900" b="0" strike="noStrike" spc="-1" dirty="0">
                <a:solidFill>
                  <a:srgbClr val="000000"/>
                </a:solidFill>
                <a:latin typeface="Consolas"/>
              </a:rPr>
              <a:t>)</a:t>
            </a:r>
            <a:endParaRPr lang="en-US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900" b="0" strike="noStrike" spc="-1" dirty="0" err="1">
                <a:solidFill>
                  <a:srgbClr val="000000"/>
                </a:solidFill>
                <a:latin typeface="Consolas"/>
              </a:rPr>
              <a:t>fldl</a:t>
            </a:r>
            <a:r>
              <a:rPr lang="en-US" sz="900" b="0" strike="noStrike" spc="-1" dirty="0">
                <a:solidFill>
                  <a:srgbClr val="000000"/>
                </a:solidFill>
                <a:latin typeface="Consolas"/>
              </a:rPr>
              <a:t>	LC2</a:t>
            </a:r>
            <a:endParaRPr lang="en-US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900" b="0" strike="noStrike" spc="-1" dirty="0" err="1">
                <a:solidFill>
                  <a:srgbClr val="000000"/>
                </a:solidFill>
                <a:latin typeface="Consolas"/>
              </a:rPr>
              <a:t>fstpl</a:t>
            </a:r>
            <a:r>
              <a:rPr lang="en-US" sz="900" b="0" strike="noStrike" spc="-1" dirty="0">
                <a:solidFill>
                  <a:srgbClr val="000000"/>
                </a:solidFill>
                <a:latin typeface="Consolas"/>
              </a:rPr>
              <a:t>	-24(%</a:t>
            </a:r>
            <a:r>
              <a:rPr lang="en-US" sz="900" b="0" strike="noStrike" spc="-1" dirty="0" err="1">
                <a:solidFill>
                  <a:srgbClr val="000000"/>
                </a:solidFill>
                <a:latin typeface="Consolas"/>
              </a:rPr>
              <a:t>ebp</a:t>
            </a:r>
            <a:r>
              <a:rPr lang="en-US" sz="900" b="0" strike="noStrike" spc="-1" dirty="0">
                <a:solidFill>
                  <a:srgbClr val="000000"/>
                </a:solidFill>
                <a:latin typeface="Consolas"/>
              </a:rPr>
              <a:t>)</a:t>
            </a:r>
            <a:endParaRPr lang="en-US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900" b="0" strike="noStrike" spc="-1" dirty="0" err="1">
                <a:solidFill>
                  <a:srgbClr val="000000"/>
                </a:solidFill>
                <a:latin typeface="Consolas"/>
              </a:rPr>
              <a:t>fldl</a:t>
            </a:r>
            <a:r>
              <a:rPr lang="en-US" sz="900" b="0" strike="noStrike" spc="-1" dirty="0">
                <a:solidFill>
                  <a:srgbClr val="000000"/>
                </a:solidFill>
                <a:latin typeface="Consolas"/>
              </a:rPr>
              <a:t>	-32(%</a:t>
            </a:r>
            <a:r>
              <a:rPr lang="en-US" sz="900" b="0" strike="noStrike" spc="-1" dirty="0" err="1">
                <a:solidFill>
                  <a:srgbClr val="000000"/>
                </a:solidFill>
                <a:latin typeface="Consolas"/>
              </a:rPr>
              <a:t>ebp</a:t>
            </a:r>
            <a:r>
              <a:rPr lang="en-US" sz="900" b="0" strike="noStrike" spc="-1" dirty="0">
                <a:solidFill>
                  <a:srgbClr val="000000"/>
                </a:solidFill>
                <a:latin typeface="Consolas"/>
              </a:rPr>
              <a:t>)</a:t>
            </a:r>
            <a:endParaRPr lang="en-US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900" b="0" strike="noStrike" spc="-1" dirty="0" err="1">
                <a:solidFill>
                  <a:srgbClr val="000000"/>
                </a:solidFill>
                <a:latin typeface="Consolas"/>
              </a:rPr>
              <a:t>faddl</a:t>
            </a:r>
            <a:r>
              <a:rPr lang="en-US" sz="900" b="0" strike="noStrike" spc="-1" dirty="0">
                <a:solidFill>
                  <a:srgbClr val="000000"/>
                </a:solidFill>
                <a:latin typeface="Consolas"/>
              </a:rPr>
              <a:t>	-24(%</a:t>
            </a:r>
            <a:r>
              <a:rPr lang="en-US" sz="900" b="0" strike="noStrike" spc="-1" dirty="0" err="1">
                <a:solidFill>
                  <a:srgbClr val="000000"/>
                </a:solidFill>
                <a:latin typeface="Consolas"/>
              </a:rPr>
              <a:t>ebp</a:t>
            </a:r>
            <a:r>
              <a:rPr lang="en-US" sz="900" b="0" strike="noStrike" spc="-1" dirty="0">
                <a:solidFill>
                  <a:srgbClr val="000000"/>
                </a:solidFill>
                <a:latin typeface="Consolas"/>
              </a:rPr>
              <a:t>)</a:t>
            </a:r>
            <a:endParaRPr lang="en-US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900" b="0" strike="noStrike" spc="-1" dirty="0" err="1">
                <a:solidFill>
                  <a:srgbClr val="000000"/>
                </a:solidFill>
                <a:latin typeface="Consolas"/>
              </a:rPr>
              <a:t>fldl</a:t>
            </a:r>
            <a:r>
              <a:rPr lang="en-US" sz="900" b="0" strike="noStrike" spc="-1" dirty="0">
                <a:solidFill>
                  <a:srgbClr val="000000"/>
                </a:solidFill>
                <a:latin typeface="Consolas"/>
              </a:rPr>
              <a:t>	LC0</a:t>
            </a:r>
            <a:endParaRPr lang="en-US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900" b="0" strike="noStrike" spc="-1" dirty="0" err="1">
                <a:solidFill>
                  <a:srgbClr val="000000"/>
                </a:solidFill>
                <a:latin typeface="Consolas"/>
              </a:rPr>
              <a:t>fmulp</a:t>
            </a:r>
            <a:r>
              <a:rPr lang="en-US" sz="900" b="0" strike="noStrike" spc="-1" dirty="0">
                <a:solidFill>
                  <a:srgbClr val="000000"/>
                </a:solidFill>
                <a:latin typeface="Consolas"/>
              </a:rPr>
              <a:t>	%</a:t>
            </a:r>
            <a:r>
              <a:rPr lang="en-US" sz="900" b="0" strike="noStrike" spc="-1" dirty="0" err="1">
                <a:solidFill>
                  <a:srgbClr val="000000"/>
                </a:solidFill>
                <a:latin typeface="Consolas"/>
              </a:rPr>
              <a:t>st</a:t>
            </a:r>
            <a:r>
              <a:rPr lang="en-US" sz="900" b="0" strike="noStrike" spc="-1" dirty="0">
                <a:solidFill>
                  <a:srgbClr val="000000"/>
                </a:solidFill>
                <a:latin typeface="Consolas"/>
              </a:rPr>
              <a:t>, %</a:t>
            </a:r>
            <a:r>
              <a:rPr lang="en-US" sz="900" b="0" strike="noStrike" spc="-1" dirty="0" err="1">
                <a:solidFill>
                  <a:srgbClr val="000000"/>
                </a:solidFill>
                <a:latin typeface="Consolas"/>
              </a:rPr>
              <a:t>st</a:t>
            </a:r>
            <a:r>
              <a:rPr lang="en-US" sz="900" b="0" strike="noStrike" spc="-1" dirty="0">
                <a:solidFill>
                  <a:srgbClr val="000000"/>
                </a:solidFill>
                <a:latin typeface="Consolas"/>
              </a:rPr>
              <a:t>(1)</a:t>
            </a:r>
            <a:endParaRPr lang="en-US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900" b="0" strike="noStrike" spc="-1" dirty="0" err="1">
                <a:solidFill>
                  <a:srgbClr val="000000"/>
                </a:solidFill>
                <a:latin typeface="Consolas"/>
              </a:rPr>
              <a:t>fstpl</a:t>
            </a:r>
            <a:r>
              <a:rPr lang="en-US" sz="900" b="0" strike="noStrike" spc="-1" dirty="0">
                <a:solidFill>
                  <a:srgbClr val="000000"/>
                </a:solidFill>
                <a:latin typeface="Consolas"/>
              </a:rPr>
              <a:t>	-16(%</a:t>
            </a:r>
            <a:r>
              <a:rPr lang="en-US" sz="900" b="0" strike="noStrike" spc="-1" dirty="0" err="1">
                <a:solidFill>
                  <a:srgbClr val="000000"/>
                </a:solidFill>
                <a:latin typeface="Consolas"/>
              </a:rPr>
              <a:t>ebp</a:t>
            </a:r>
            <a:r>
              <a:rPr lang="en-US" sz="900" b="0" strike="noStrike" spc="-1" dirty="0">
                <a:solidFill>
                  <a:srgbClr val="000000"/>
                </a:solidFill>
                <a:latin typeface="Consolas"/>
              </a:rPr>
              <a:t>)</a:t>
            </a:r>
            <a:endParaRPr lang="en-US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900" b="0" strike="noStrike" spc="-1" dirty="0" err="1">
                <a:solidFill>
                  <a:srgbClr val="000000"/>
                </a:solidFill>
                <a:latin typeface="Consolas"/>
              </a:rPr>
              <a:t>movl</a:t>
            </a:r>
            <a:r>
              <a:rPr lang="en-US" sz="900" b="0" strike="noStrike" spc="-1" dirty="0">
                <a:solidFill>
                  <a:srgbClr val="000000"/>
                </a:solidFill>
                <a:latin typeface="Consolas"/>
              </a:rPr>
              <a:t>	$0, %</a:t>
            </a:r>
            <a:r>
              <a:rPr lang="en-US" sz="900" b="0" strike="noStrike" spc="-1" dirty="0" err="1">
                <a:solidFill>
                  <a:srgbClr val="000000"/>
                </a:solidFill>
                <a:latin typeface="Consolas"/>
              </a:rPr>
              <a:t>eax</a:t>
            </a:r>
            <a:endParaRPr lang="en-US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900" b="0" strike="noStrike" spc="-1" dirty="0" err="1">
                <a:solidFill>
                  <a:srgbClr val="000000"/>
                </a:solidFill>
                <a:latin typeface="Consolas"/>
              </a:rPr>
              <a:t>addl</a:t>
            </a:r>
            <a:r>
              <a:rPr lang="en-US" sz="900" b="0" strike="noStrike" spc="-1" dirty="0">
                <a:solidFill>
                  <a:srgbClr val="000000"/>
                </a:solidFill>
                <a:latin typeface="Consolas"/>
              </a:rPr>
              <a:t>	$36, %</a:t>
            </a:r>
            <a:r>
              <a:rPr lang="en-US" sz="900" b="0" strike="noStrike" spc="-1" dirty="0" err="1">
                <a:solidFill>
                  <a:srgbClr val="000000"/>
                </a:solidFill>
                <a:latin typeface="Consolas"/>
              </a:rPr>
              <a:t>esp</a:t>
            </a:r>
            <a:endParaRPr lang="en-US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900" b="0" strike="noStrike" spc="-1" dirty="0" err="1">
                <a:solidFill>
                  <a:srgbClr val="000000"/>
                </a:solidFill>
                <a:latin typeface="Consolas"/>
              </a:rPr>
              <a:t>popl</a:t>
            </a:r>
            <a:r>
              <a:rPr lang="en-US" sz="900" b="0" strike="noStrike" spc="-1" dirty="0">
                <a:solidFill>
                  <a:srgbClr val="000000"/>
                </a:solidFill>
                <a:latin typeface="Consolas"/>
              </a:rPr>
              <a:t>	%</a:t>
            </a:r>
            <a:r>
              <a:rPr lang="en-US" sz="900" b="0" strike="noStrike" spc="-1" dirty="0" err="1">
                <a:solidFill>
                  <a:srgbClr val="000000"/>
                </a:solidFill>
                <a:latin typeface="Consolas"/>
              </a:rPr>
              <a:t>ecx</a:t>
            </a:r>
            <a:endParaRPr lang="en-US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900" b="0" strike="noStrike" spc="-1" dirty="0" err="1">
                <a:solidFill>
                  <a:srgbClr val="000000"/>
                </a:solidFill>
                <a:latin typeface="Consolas"/>
              </a:rPr>
              <a:t>popl</a:t>
            </a:r>
            <a:r>
              <a:rPr lang="en-US" sz="900" b="0" strike="noStrike" spc="-1" dirty="0">
                <a:solidFill>
                  <a:srgbClr val="000000"/>
                </a:solidFill>
                <a:latin typeface="Consolas"/>
              </a:rPr>
              <a:t>	%</a:t>
            </a:r>
            <a:r>
              <a:rPr lang="en-US" sz="900" b="0" strike="noStrike" spc="-1" dirty="0" err="1">
                <a:solidFill>
                  <a:srgbClr val="000000"/>
                </a:solidFill>
                <a:latin typeface="Consolas"/>
              </a:rPr>
              <a:t>ebp</a:t>
            </a:r>
            <a:endParaRPr lang="en-US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900" b="0" strike="noStrike" spc="-1" dirty="0" err="1">
                <a:solidFill>
                  <a:srgbClr val="000000"/>
                </a:solidFill>
                <a:latin typeface="Consolas"/>
              </a:rPr>
              <a:t>leal</a:t>
            </a:r>
            <a:r>
              <a:rPr lang="en-US" sz="900" b="0" strike="noStrike" spc="-1" dirty="0">
                <a:solidFill>
                  <a:srgbClr val="000000"/>
                </a:solidFill>
                <a:latin typeface="Consolas"/>
              </a:rPr>
              <a:t>	-4(%</a:t>
            </a:r>
            <a:r>
              <a:rPr lang="en-US" sz="900" b="0" strike="noStrike" spc="-1" dirty="0" err="1">
                <a:solidFill>
                  <a:srgbClr val="000000"/>
                </a:solidFill>
                <a:latin typeface="Consolas"/>
              </a:rPr>
              <a:t>ecx</a:t>
            </a:r>
            <a:r>
              <a:rPr lang="en-US" sz="900" b="0" strike="noStrike" spc="-1" dirty="0">
                <a:solidFill>
                  <a:srgbClr val="000000"/>
                </a:solidFill>
                <a:latin typeface="Consolas"/>
              </a:rPr>
              <a:t>), %</a:t>
            </a:r>
            <a:r>
              <a:rPr lang="en-US" sz="900" b="0" strike="noStrike" spc="-1" dirty="0" err="1">
                <a:solidFill>
                  <a:srgbClr val="000000"/>
                </a:solidFill>
                <a:latin typeface="Consolas"/>
              </a:rPr>
              <a:t>esp</a:t>
            </a:r>
            <a:endParaRPr lang="en-US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000000"/>
                </a:solidFill>
                <a:latin typeface="Consolas"/>
              </a:rPr>
              <a:t>	ret</a:t>
            </a:r>
            <a:endParaRPr lang="en-US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000000"/>
                </a:solidFill>
                <a:latin typeface="Consolas"/>
              </a:rPr>
              <a:t>LC0:</a:t>
            </a:r>
            <a:endParaRPr lang="en-US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000000"/>
                </a:solidFill>
                <a:latin typeface="Consolas"/>
              </a:rPr>
              <a:t>	.long	387883269</a:t>
            </a:r>
            <a:endParaRPr lang="en-US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000000"/>
                </a:solidFill>
                <a:latin typeface="Consolas"/>
              </a:rPr>
              <a:t>	.long	1066524452</a:t>
            </a:r>
            <a:endParaRPr lang="en-US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000000"/>
                </a:solidFill>
                <a:latin typeface="Consolas"/>
              </a:rPr>
              <a:t>	.align 8</a:t>
            </a:r>
            <a:endParaRPr lang="en-US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000000"/>
                </a:solidFill>
                <a:latin typeface="Consolas"/>
              </a:rPr>
              <a:t>LC1:</a:t>
            </a:r>
            <a:endParaRPr lang="en-US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000000"/>
                </a:solidFill>
                <a:latin typeface="Consolas"/>
              </a:rPr>
              <a:t>	.long	0</a:t>
            </a:r>
            <a:endParaRPr lang="en-US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000000"/>
                </a:solidFill>
                <a:latin typeface="Consolas"/>
              </a:rPr>
              <a:t>	.long	1078853632</a:t>
            </a:r>
            <a:endParaRPr lang="en-US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000000"/>
                </a:solidFill>
                <a:latin typeface="Consolas"/>
              </a:rPr>
              <a:t>	.align 8</a:t>
            </a:r>
            <a:endParaRPr lang="en-US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000000"/>
                </a:solidFill>
                <a:latin typeface="Consolas"/>
              </a:rPr>
              <a:t>LC2:</a:t>
            </a:r>
            <a:endParaRPr lang="en-US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000000"/>
                </a:solidFill>
                <a:latin typeface="Consolas"/>
              </a:rPr>
              <a:t>	.long	0</a:t>
            </a:r>
            <a:endParaRPr lang="en-US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000000"/>
                </a:solidFill>
                <a:latin typeface="Consolas"/>
              </a:rPr>
              <a:t>	.long	1079902208</a:t>
            </a:r>
            <a:endParaRPr lang="en-US" sz="900" b="0" strike="noStrike" spc="-1" dirty="0">
              <a:latin typeface="Arial"/>
            </a:endParaRPr>
          </a:p>
        </p:txBody>
      </p:sp>
      <p:sp>
        <p:nvSpPr>
          <p:cNvPr id="440" name="CustomShape 4"/>
          <p:cNvSpPr/>
          <p:nvPr/>
        </p:nvSpPr>
        <p:spPr>
          <a:xfrm>
            <a:off x="7083000" y="1450440"/>
            <a:ext cx="4876560" cy="47998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000000"/>
                </a:solidFill>
                <a:latin typeface="Consolas"/>
              </a:rPr>
              <a:t>main:</a:t>
            </a:r>
            <a:endParaRPr lang="en-US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000000"/>
                </a:solidFill>
                <a:latin typeface="Consolas"/>
              </a:rPr>
              <a:t>	.frame	$fp,48,$31	# vars= 32, regs= 1/0, </a:t>
            </a:r>
            <a:r>
              <a:rPr lang="en-US" sz="900" b="0" strike="noStrike" spc="-1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900" b="0" strike="noStrike" spc="-1" dirty="0">
                <a:solidFill>
                  <a:srgbClr val="000000"/>
                </a:solidFill>
                <a:latin typeface="Consolas"/>
              </a:rPr>
              <a:t>= 0, </a:t>
            </a:r>
            <a:r>
              <a:rPr lang="en-US" sz="900" b="0" strike="noStrike" spc="-1" dirty="0" err="1">
                <a:solidFill>
                  <a:srgbClr val="000000"/>
                </a:solidFill>
                <a:latin typeface="Consolas"/>
              </a:rPr>
              <a:t>gp</a:t>
            </a:r>
            <a:r>
              <a:rPr lang="en-US" sz="900" b="0" strike="noStrike" spc="-1" dirty="0">
                <a:solidFill>
                  <a:srgbClr val="000000"/>
                </a:solidFill>
                <a:latin typeface="Consolas"/>
              </a:rPr>
              <a:t>= 8</a:t>
            </a:r>
            <a:endParaRPr lang="en-US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000000"/>
                </a:solidFill>
                <a:latin typeface="Consolas"/>
              </a:rPr>
              <a:t>	.mask	0x40000000,-4</a:t>
            </a:r>
            <a:endParaRPr lang="en-US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000000"/>
                </a:solidFill>
                <a:latin typeface="Consolas"/>
              </a:rPr>
              <a:t>	.</a:t>
            </a:r>
            <a:r>
              <a:rPr lang="en-US" sz="900" b="0" strike="noStrike" spc="-1" dirty="0" err="1">
                <a:solidFill>
                  <a:srgbClr val="000000"/>
                </a:solidFill>
                <a:latin typeface="Consolas"/>
              </a:rPr>
              <a:t>fmask</a:t>
            </a:r>
            <a:r>
              <a:rPr lang="en-US" sz="900" b="0" strike="noStrike" spc="-1" dirty="0">
                <a:solidFill>
                  <a:srgbClr val="000000"/>
                </a:solidFill>
                <a:latin typeface="Consolas"/>
              </a:rPr>
              <a:t>	0x00000000,0</a:t>
            </a:r>
            <a:endParaRPr lang="en-US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000000"/>
                </a:solidFill>
                <a:latin typeface="Consolas"/>
              </a:rPr>
              <a:t>	.set	</a:t>
            </a:r>
            <a:r>
              <a:rPr lang="en-US" sz="900" b="0" strike="noStrike" spc="-1" dirty="0" err="1">
                <a:solidFill>
                  <a:srgbClr val="000000"/>
                </a:solidFill>
                <a:latin typeface="Consolas"/>
              </a:rPr>
              <a:t>noreorder</a:t>
            </a:r>
            <a:endParaRPr lang="en-US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000000"/>
                </a:solidFill>
                <a:latin typeface="Consolas"/>
              </a:rPr>
              <a:t>	.set	</a:t>
            </a:r>
            <a:r>
              <a:rPr lang="en-US" sz="900" b="0" strike="noStrike" spc="-1" dirty="0" err="1">
                <a:solidFill>
                  <a:srgbClr val="000000"/>
                </a:solidFill>
                <a:latin typeface="Consolas"/>
              </a:rPr>
              <a:t>nomacro</a:t>
            </a:r>
            <a:endParaRPr lang="en-US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900" b="0" strike="noStrike" spc="-1" dirty="0" err="1">
                <a:solidFill>
                  <a:srgbClr val="000000"/>
                </a:solidFill>
                <a:latin typeface="Consolas"/>
              </a:rPr>
              <a:t>addiu</a:t>
            </a:r>
            <a:r>
              <a:rPr lang="en-US" sz="900" b="0" strike="noStrike" spc="-1" dirty="0">
                <a:solidFill>
                  <a:srgbClr val="000000"/>
                </a:solidFill>
                <a:latin typeface="Consolas"/>
              </a:rPr>
              <a:t>	$sp,$sp,-48</a:t>
            </a:r>
            <a:endParaRPr lang="en-US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900" b="0" strike="noStrike" spc="-1" dirty="0" err="1">
                <a:solidFill>
                  <a:srgbClr val="000000"/>
                </a:solidFill>
                <a:latin typeface="Consolas"/>
              </a:rPr>
              <a:t>sw</a:t>
            </a:r>
            <a:r>
              <a:rPr lang="en-US" sz="900" b="0" strike="noStrike" spc="-1" dirty="0">
                <a:solidFill>
                  <a:srgbClr val="000000"/>
                </a:solidFill>
                <a:latin typeface="Consolas"/>
              </a:rPr>
              <a:t>	$fp,44($</a:t>
            </a:r>
            <a:r>
              <a:rPr lang="en-US" sz="900" b="0" strike="noStrike" spc="-1" dirty="0" err="1">
                <a:solidFill>
                  <a:srgbClr val="000000"/>
                </a:solidFill>
                <a:latin typeface="Consolas"/>
              </a:rPr>
              <a:t>sp</a:t>
            </a:r>
            <a:r>
              <a:rPr lang="en-US" sz="900" b="0" strike="noStrike" spc="-1" dirty="0">
                <a:solidFill>
                  <a:srgbClr val="000000"/>
                </a:solidFill>
                <a:latin typeface="Consolas"/>
              </a:rPr>
              <a:t>)</a:t>
            </a:r>
            <a:endParaRPr lang="en-US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000000"/>
                </a:solidFill>
                <a:latin typeface="Consolas"/>
              </a:rPr>
              <a:t>	move	$</a:t>
            </a:r>
            <a:r>
              <a:rPr lang="en-US" sz="900" b="0" strike="noStrike" spc="-1" dirty="0" err="1">
                <a:solidFill>
                  <a:srgbClr val="000000"/>
                </a:solidFill>
                <a:latin typeface="Consolas"/>
              </a:rPr>
              <a:t>fp</a:t>
            </a:r>
            <a:r>
              <a:rPr lang="en-US" sz="900" b="0" strike="noStrike" spc="-1" dirty="0">
                <a:solidFill>
                  <a:srgbClr val="000000"/>
                </a:solidFill>
                <a:latin typeface="Consolas"/>
              </a:rPr>
              <a:t>,$</a:t>
            </a:r>
            <a:r>
              <a:rPr lang="en-US" sz="900" b="0" strike="noStrike" spc="-1" dirty="0" err="1">
                <a:solidFill>
                  <a:srgbClr val="000000"/>
                </a:solidFill>
                <a:latin typeface="Consolas"/>
              </a:rPr>
              <a:t>sp</a:t>
            </a:r>
            <a:endParaRPr lang="en-US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900" b="0" strike="noStrike" spc="-1" dirty="0" err="1">
                <a:solidFill>
                  <a:srgbClr val="000000"/>
                </a:solidFill>
                <a:latin typeface="Consolas"/>
              </a:rPr>
              <a:t>lui</a:t>
            </a:r>
            <a:r>
              <a:rPr lang="en-US" sz="900" b="0" strike="noStrike" spc="-1" dirty="0">
                <a:solidFill>
                  <a:srgbClr val="000000"/>
                </a:solidFill>
                <a:latin typeface="Consolas"/>
              </a:rPr>
              <a:t>	$2,%hi($LC0)</a:t>
            </a:r>
            <a:endParaRPr lang="en-US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000000"/>
                </a:solidFill>
                <a:latin typeface="Consolas"/>
              </a:rPr>
              <a:t>	lwc1	</a:t>
            </a:r>
            <a:endParaRPr lang="en-US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000000"/>
                </a:solidFill>
                <a:latin typeface="Consolas"/>
              </a:rPr>
              <a:t>         …</a:t>
            </a:r>
            <a:endParaRPr lang="en-US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900" b="0" strike="noStrike" spc="-1" dirty="0" err="1">
                <a:solidFill>
                  <a:srgbClr val="000000"/>
                </a:solidFill>
                <a:latin typeface="Consolas"/>
              </a:rPr>
              <a:t>mul.d</a:t>
            </a:r>
            <a:r>
              <a:rPr lang="en-US" sz="900" b="0" strike="noStrike" spc="-1" dirty="0">
                <a:solidFill>
                  <a:srgbClr val="000000"/>
                </a:solidFill>
                <a:latin typeface="Consolas"/>
              </a:rPr>
              <a:t>	$f0,$f2,$f0</a:t>
            </a:r>
            <a:endParaRPr lang="en-US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000000"/>
                </a:solidFill>
                <a:latin typeface="Consolas"/>
              </a:rPr>
              <a:t>	swc1	$f0,32($</a:t>
            </a:r>
            <a:r>
              <a:rPr lang="en-US" sz="900" b="0" strike="noStrike" spc="-1" dirty="0" err="1">
                <a:solidFill>
                  <a:srgbClr val="000000"/>
                </a:solidFill>
                <a:latin typeface="Consolas"/>
              </a:rPr>
              <a:t>fp</a:t>
            </a:r>
            <a:r>
              <a:rPr lang="en-US" sz="900" b="0" strike="noStrike" spc="-1" dirty="0">
                <a:solidFill>
                  <a:srgbClr val="000000"/>
                </a:solidFill>
                <a:latin typeface="Consolas"/>
              </a:rPr>
              <a:t>)</a:t>
            </a:r>
            <a:endParaRPr lang="en-US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000000"/>
                </a:solidFill>
                <a:latin typeface="Consolas"/>
              </a:rPr>
              <a:t>	swc1	$f1,36($</a:t>
            </a:r>
            <a:r>
              <a:rPr lang="en-US" sz="900" b="0" strike="noStrike" spc="-1" dirty="0" err="1">
                <a:solidFill>
                  <a:srgbClr val="000000"/>
                </a:solidFill>
                <a:latin typeface="Consolas"/>
              </a:rPr>
              <a:t>fp</a:t>
            </a:r>
            <a:r>
              <a:rPr lang="en-US" sz="900" b="0" strike="noStrike" spc="-1" dirty="0">
                <a:solidFill>
                  <a:srgbClr val="000000"/>
                </a:solidFill>
                <a:latin typeface="Consolas"/>
              </a:rPr>
              <a:t>)</a:t>
            </a:r>
            <a:endParaRPr lang="en-US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000000"/>
                </a:solidFill>
                <a:latin typeface="Consolas"/>
              </a:rPr>
              <a:t>	move	$2,$0</a:t>
            </a:r>
            <a:endParaRPr lang="en-US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000000"/>
                </a:solidFill>
                <a:latin typeface="Consolas"/>
              </a:rPr>
              <a:t>	move	$</a:t>
            </a:r>
            <a:r>
              <a:rPr lang="en-US" sz="900" b="0" strike="noStrike" spc="-1" dirty="0" err="1">
                <a:solidFill>
                  <a:srgbClr val="000000"/>
                </a:solidFill>
                <a:latin typeface="Consolas"/>
              </a:rPr>
              <a:t>sp</a:t>
            </a:r>
            <a:r>
              <a:rPr lang="en-US" sz="900" b="0" strike="noStrike" spc="-1" dirty="0">
                <a:solidFill>
                  <a:srgbClr val="000000"/>
                </a:solidFill>
                <a:latin typeface="Consolas"/>
              </a:rPr>
              <a:t>,$</a:t>
            </a:r>
            <a:r>
              <a:rPr lang="en-US" sz="900" b="0" strike="noStrike" spc="-1" dirty="0" err="1">
                <a:solidFill>
                  <a:srgbClr val="000000"/>
                </a:solidFill>
                <a:latin typeface="Consolas"/>
              </a:rPr>
              <a:t>fp</a:t>
            </a:r>
            <a:endParaRPr lang="en-US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900" b="0" strike="noStrike" spc="-1" dirty="0" err="1">
                <a:solidFill>
                  <a:srgbClr val="000000"/>
                </a:solidFill>
                <a:latin typeface="Consolas"/>
              </a:rPr>
              <a:t>lw</a:t>
            </a:r>
            <a:r>
              <a:rPr lang="en-US" sz="900" b="0" strike="noStrike" spc="-1" dirty="0">
                <a:solidFill>
                  <a:srgbClr val="000000"/>
                </a:solidFill>
                <a:latin typeface="Consolas"/>
              </a:rPr>
              <a:t>	$fp,44($</a:t>
            </a:r>
            <a:r>
              <a:rPr lang="en-US" sz="900" b="0" strike="noStrike" spc="-1" dirty="0" err="1">
                <a:solidFill>
                  <a:srgbClr val="000000"/>
                </a:solidFill>
                <a:latin typeface="Consolas"/>
              </a:rPr>
              <a:t>sp</a:t>
            </a:r>
            <a:r>
              <a:rPr lang="en-US" sz="900" b="0" strike="noStrike" spc="-1" dirty="0">
                <a:solidFill>
                  <a:srgbClr val="000000"/>
                </a:solidFill>
                <a:latin typeface="Consolas"/>
              </a:rPr>
              <a:t>)</a:t>
            </a:r>
            <a:endParaRPr lang="en-US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900" b="0" strike="noStrike" spc="-1" dirty="0" err="1">
                <a:solidFill>
                  <a:srgbClr val="000000"/>
                </a:solidFill>
                <a:latin typeface="Consolas"/>
              </a:rPr>
              <a:t>addiu</a:t>
            </a:r>
            <a:r>
              <a:rPr lang="en-US" sz="900" b="0" strike="noStrike" spc="-1" dirty="0">
                <a:solidFill>
                  <a:srgbClr val="000000"/>
                </a:solidFill>
                <a:latin typeface="Consolas"/>
              </a:rPr>
              <a:t>	$sp,$sp,48</a:t>
            </a:r>
            <a:endParaRPr lang="en-US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000000"/>
                </a:solidFill>
                <a:latin typeface="Consolas"/>
              </a:rPr>
              <a:t>	j	$31</a:t>
            </a:r>
            <a:endParaRPr lang="en-US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000000"/>
                </a:solidFill>
                <a:latin typeface="Consolas"/>
              </a:rPr>
              <a:t>         …</a:t>
            </a:r>
            <a:endParaRPr lang="en-US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000000"/>
                </a:solidFill>
                <a:latin typeface="Consolas"/>
              </a:rPr>
              <a:t>$LC0:</a:t>
            </a:r>
            <a:endParaRPr lang="en-US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000000"/>
                </a:solidFill>
                <a:latin typeface="Consolas"/>
              </a:rPr>
              <a:t>	.word	3649767765</a:t>
            </a:r>
            <a:endParaRPr lang="en-US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000000"/>
                </a:solidFill>
                <a:latin typeface="Consolas"/>
              </a:rPr>
              <a:t>	.word	1066523892</a:t>
            </a:r>
            <a:endParaRPr lang="en-US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000000"/>
                </a:solidFill>
                <a:latin typeface="Consolas"/>
              </a:rPr>
              <a:t>	.align	3</a:t>
            </a:r>
            <a:endParaRPr lang="en-US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000000"/>
                </a:solidFill>
                <a:latin typeface="Consolas"/>
              </a:rPr>
              <a:t>$LC1:</a:t>
            </a:r>
            <a:endParaRPr lang="en-US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000000"/>
                </a:solidFill>
                <a:latin typeface="Consolas"/>
              </a:rPr>
              <a:t>	.word	0</a:t>
            </a:r>
            <a:endParaRPr lang="en-US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000000"/>
                </a:solidFill>
                <a:latin typeface="Consolas"/>
              </a:rPr>
              <a:t>	.word	1078853632</a:t>
            </a:r>
            <a:endParaRPr lang="en-US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000000"/>
                </a:solidFill>
                <a:latin typeface="Consolas"/>
              </a:rPr>
              <a:t>	.align	3</a:t>
            </a:r>
            <a:endParaRPr lang="en-US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000000"/>
                </a:solidFill>
                <a:latin typeface="Consolas"/>
              </a:rPr>
              <a:t>$LC2:</a:t>
            </a:r>
            <a:endParaRPr lang="en-US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000000"/>
                </a:solidFill>
                <a:latin typeface="Consolas"/>
              </a:rPr>
              <a:t>	.word	0</a:t>
            </a:r>
            <a:endParaRPr lang="en-US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000000"/>
                </a:solidFill>
                <a:latin typeface="Consolas"/>
              </a:rPr>
              <a:t>	.word	1079902208</a:t>
            </a:r>
            <a:endParaRPr lang="en-US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000000"/>
                </a:solidFill>
                <a:latin typeface="Consolas"/>
              </a:rPr>
              <a:t>	.ident	"GCC: (Gentoo 4.6.3 p1.6, pie-0.5.2) 4.6.3"</a:t>
            </a:r>
            <a:endParaRPr lang="en-US" sz="900" b="0" strike="noStrike" spc="-1" dirty="0">
              <a:latin typeface="Arial"/>
            </a:endParaRPr>
          </a:p>
        </p:txBody>
      </p:sp>
      <p:sp>
        <p:nvSpPr>
          <p:cNvPr id="441" name="CustomShape 5"/>
          <p:cNvSpPr/>
          <p:nvPr/>
        </p:nvSpPr>
        <p:spPr>
          <a:xfrm>
            <a:off x="4093560" y="1601640"/>
            <a:ext cx="11412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FF9933"/>
                </a:solidFill>
                <a:latin typeface="Courier New"/>
              </a:rPr>
              <a:t>x86 ISA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42" name="CustomShape 6"/>
          <p:cNvSpPr/>
          <p:nvPr/>
        </p:nvSpPr>
        <p:spPr>
          <a:xfrm>
            <a:off x="9218160" y="4464360"/>
            <a:ext cx="1278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FF9933"/>
                </a:solidFill>
                <a:latin typeface="Courier New"/>
              </a:rPr>
              <a:t>MIPS ISA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43" name="CustomShape 7"/>
          <p:cNvSpPr/>
          <p:nvPr/>
        </p:nvSpPr>
        <p:spPr>
          <a:xfrm>
            <a:off x="8598960" y="653400"/>
            <a:ext cx="1008138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FF9933"/>
                </a:solidFill>
                <a:latin typeface="Courier New"/>
              </a:rPr>
              <a:t>C code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444" name="TextShape 8"/>
          <p:cNvSpPr txBox="1"/>
          <p:nvPr/>
        </p:nvSpPr>
        <p:spPr>
          <a:xfrm>
            <a:off x="11458080" y="6522120"/>
            <a:ext cx="692640" cy="268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A5864BE-7D73-4B7B-8A20-D1C6A0AC01FB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22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45" name="CustomShape 9"/>
          <p:cNvSpPr/>
          <p:nvPr/>
        </p:nvSpPr>
        <p:spPr>
          <a:xfrm>
            <a:off x="9899072" y="3043100"/>
            <a:ext cx="2232087" cy="7064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 dirty="0">
                <a:solidFill>
                  <a:srgbClr val="000000"/>
                </a:solidFill>
                <a:latin typeface="Consolas"/>
              </a:rPr>
              <a:t>Legend</a:t>
            </a:r>
            <a:r>
              <a:rPr lang="en-US" sz="1000" b="0" strike="noStrike" spc="-1" dirty="0">
                <a:solidFill>
                  <a:srgbClr val="000000"/>
                </a:solidFill>
                <a:latin typeface="Consolas"/>
              </a:rPr>
              <a:t>:</a:t>
            </a:r>
            <a:endParaRPr lang="en-U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 err="1">
                <a:solidFill>
                  <a:srgbClr val="C00000"/>
                </a:solidFill>
                <a:latin typeface="Consolas"/>
              </a:rPr>
              <a:t>sw</a:t>
            </a:r>
            <a:r>
              <a:rPr lang="en-US" sz="1000" b="0" strike="noStrike" spc="-1" dirty="0">
                <a:solidFill>
                  <a:srgbClr val="000000"/>
                </a:solidFill>
                <a:latin typeface="Consolas"/>
              </a:rPr>
              <a:t>  store word</a:t>
            </a:r>
            <a:endParaRPr lang="en-U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 err="1">
                <a:solidFill>
                  <a:srgbClr val="C00000"/>
                </a:solidFill>
                <a:latin typeface="Consolas"/>
              </a:rPr>
              <a:t>addiu</a:t>
            </a:r>
            <a:r>
              <a:rPr lang="en-US" sz="1000" b="0" strike="noStrike" spc="-1" dirty="0">
                <a:solidFill>
                  <a:srgbClr val="000000"/>
                </a:solidFill>
                <a:latin typeface="Consolas"/>
              </a:rPr>
              <a:t>  add immediate unsigned</a:t>
            </a:r>
            <a:endParaRPr lang="en-U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 err="1">
                <a:solidFill>
                  <a:srgbClr val="C00000"/>
                </a:solidFill>
                <a:latin typeface="Consolas"/>
              </a:rPr>
              <a:t>mul.d</a:t>
            </a:r>
            <a:r>
              <a:rPr lang="en-US" sz="1000" b="0" strike="noStrike" spc="-1" dirty="0">
                <a:solidFill>
                  <a:srgbClr val="000000"/>
                </a:solidFill>
                <a:latin typeface="Consolas"/>
              </a:rPr>
              <a:t>  multiply (double)</a:t>
            </a:r>
            <a:endParaRPr lang="en-US" sz="1000" b="0" strike="noStrike" spc="-1" dirty="0">
              <a:latin typeface="Arial"/>
            </a:endParaRPr>
          </a:p>
        </p:txBody>
      </p:sp>
      <p:sp>
        <p:nvSpPr>
          <p:cNvPr id="446" name="CustomShape 10"/>
          <p:cNvSpPr/>
          <p:nvPr/>
        </p:nvSpPr>
        <p:spPr>
          <a:xfrm>
            <a:off x="60839" y="2321772"/>
            <a:ext cx="2924815" cy="7064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 dirty="0">
                <a:solidFill>
                  <a:srgbClr val="000000"/>
                </a:solidFill>
                <a:latin typeface="Consolas"/>
              </a:rPr>
              <a:t>Legend</a:t>
            </a:r>
            <a:r>
              <a:rPr lang="en-US" sz="1000" b="0" strike="noStrike" spc="-1" dirty="0">
                <a:solidFill>
                  <a:srgbClr val="000000"/>
                </a:solidFill>
                <a:latin typeface="Consolas"/>
              </a:rPr>
              <a:t>:</a:t>
            </a:r>
            <a:endParaRPr lang="en-U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 err="1">
                <a:solidFill>
                  <a:srgbClr val="C00000"/>
                </a:solidFill>
                <a:latin typeface="Consolas"/>
              </a:rPr>
              <a:t>fldl</a:t>
            </a:r>
            <a:r>
              <a:rPr lang="en-US" sz="1000" b="0" strike="noStrike" spc="-1" dirty="0">
                <a:solidFill>
                  <a:srgbClr val="000000"/>
                </a:solidFill>
                <a:latin typeface="Consolas"/>
              </a:rPr>
              <a:t>  load floating point </a:t>
            </a:r>
            <a:endParaRPr lang="en-U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 err="1">
                <a:solidFill>
                  <a:srgbClr val="C00000"/>
                </a:solidFill>
                <a:latin typeface="Consolas"/>
              </a:rPr>
              <a:t>flmulp</a:t>
            </a:r>
            <a:r>
              <a:rPr lang="en-US" sz="1000" b="0" strike="noStrike" spc="-1" dirty="0">
                <a:solidFill>
                  <a:srgbClr val="000000"/>
                </a:solidFill>
                <a:latin typeface="Consolas"/>
              </a:rPr>
              <a:t>  multiply &amp; pop register stack</a:t>
            </a:r>
            <a:endParaRPr lang="en-U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 err="1">
                <a:solidFill>
                  <a:srgbClr val="C00000"/>
                </a:solidFill>
                <a:latin typeface="Consolas"/>
              </a:rPr>
              <a:t>movl</a:t>
            </a:r>
            <a:r>
              <a:rPr lang="en-US" sz="1000" b="0" strike="noStrike" spc="-1" dirty="0">
                <a:solidFill>
                  <a:srgbClr val="000000"/>
                </a:solidFill>
                <a:latin typeface="Consolas"/>
              </a:rPr>
              <a:t>  move from one register to another</a:t>
            </a:r>
            <a:endParaRPr lang="en-US" sz="1000" b="0" strike="noStrike" spc="-1" dirty="0">
              <a:latin typeface="Arial"/>
            </a:endParaRPr>
          </a:p>
        </p:txBody>
      </p:sp>
      <p:sp>
        <p:nvSpPr>
          <p:cNvPr id="447" name="CustomShape 11"/>
          <p:cNvSpPr/>
          <p:nvPr/>
        </p:nvSpPr>
        <p:spPr>
          <a:xfrm>
            <a:off x="5866560" y="182880"/>
            <a:ext cx="273960" cy="27864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8" name="TextShape 12"/>
          <p:cNvSpPr txBox="1"/>
          <p:nvPr/>
        </p:nvSpPr>
        <p:spPr>
          <a:xfrm>
            <a:off x="5120640" y="2194560"/>
            <a:ext cx="1888920" cy="90036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>
            <a:normAutofit fontScale="95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Intermediate Representation + Optimization</a:t>
            </a:r>
          </a:p>
        </p:txBody>
      </p:sp>
      <p:sp>
        <p:nvSpPr>
          <p:cNvPr id="449" name="CustomShape 13"/>
          <p:cNvSpPr/>
          <p:nvPr/>
        </p:nvSpPr>
        <p:spPr>
          <a:xfrm rot="7723800">
            <a:off x="5682240" y="1647000"/>
            <a:ext cx="1342080" cy="151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0" name="CustomShape 14"/>
          <p:cNvSpPr/>
          <p:nvPr/>
        </p:nvSpPr>
        <p:spPr>
          <a:xfrm rot="21595200">
            <a:off x="7010280" y="2468880"/>
            <a:ext cx="597240" cy="153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1" name="CustomShape 15"/>
          <p:cNvSpPr/>
          <p:nvPr/>
        </p:nvSpPr>
        <p:spPr>
          <a:xfrm rot="10821000">
            <a:off x="4610160" y="2470320"/>
            <a:ext cx="509760" cy="151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0761440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1230F18-2A2B-4B1A-ABB0-7BD15CF74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 code, same compiler (</a:t>
            </a:r>
            <a:r>
              <a:rPr lang="en-US" dirty="0" err="1">
                <a:latin typeface="Consolas" panose="020B0609020204030204" pitchFamily="49" charset="0"/>
              </a:rPr>
              <a:t>gcc</a:t>
            </a:r>
            <a:r>
              <a:rPr lang="en-US" dirty="0"/>
              <a:t>), different flags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656DF-FAC1-4130-8538-487A566D3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CDC1873F-D118-4CA6-B910-2AD1F32D6F1A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[https://godbolt.org/]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CDC1873F-D118-4CA6-B910-2AD1F32D6F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5CF388C3-5B2B-4727-A128-C85FAE17CF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5" t="19013" r="76256" b="74183"/>
          <a:stretch/>
        </p:blipFill>
        <p:spPr>
          <a:xfrm>
            <a:off x="3519053" y="1330036"/>
            <a:ext cx="4777996" cy="7541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0BE8B9D-A382-481F-A134-5D61849DF8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 t="22165" r="31420" b="63709"/>
          <a:stretch/>
        </p:blipFill>
        <p:spPr>
          <a:xfrm>
            <a:off x="781542" y="3261342"/>
            <a:ext cx="3695302" cy="15255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CE58029-B359-4F4C-BDC0-B51D90FA15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682" t="22060" r="35682" b="70315"/>
          <a:stretch/>
        </p:blipFill>
        <p:spPr>
          <a:xfrm>
            <a:off x="6706675" y="3429000"/>
            <a:ext cx="2712152" cy="823391"/>
          </a:xfrm>
          <a:prstGeom prst="rect">
            <a:avLst/>
          </a:prstGeom>
        </p:spPr>
      </p:pic>
      <p:sp>
        <p:nvSpPr>
          <p:cNvPr id="19" name="Arrow: Down 18">
            <a:extLst>
              <a:ext uri="{FF2B5EF4-FFF2-40B4-BE49-F238E27FC236}">
                <a16:creationId xmlns:a16="http://schemas.microsoft.com/office/drawing/2014/main" id="{64E514C2-62AA-40E7-AF49-511B6E907AC2}"/>
              </a:ext>
            </a:extLst>
          </p:cNvPr>
          <p:cNvSpPr/>
          <p:nvPr/>
        </p:nvSpPr>
        <p:spPr>
          <a:xfrm rot="1902250">
            <a:off x="3610569" y="2426628"/>
            <a:ext cx="290945" cy="4308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035A3136-0032-4D80-96D4-BDC4AFD01BB3}"/>
              </a:ext>
            </a:extLst>
          </p:cNvPr>
          <p:cNvSpPr/>
          <p:nvPr/>
        </p:nvSpPr>
        <p:spPr>
          <a:xfrm rot="19391203">
            <a:off x="6388406" y="2488207"/>
            <a:ext cx="290945" cy="4308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2E061B-9598-4642-BF5D-C6D607B1D2F2}"/>
              </a:ext>
            </a:extLst>
          </p:cNvPr>
          <p:cNvSpPr txBox="1"/>
          <p:nvPr/>
        </p:nvSpPr>
        <p:spPr>
          <a:xfrm>
            <a:off x="5202290" y="5982254"/>
            <a:ext cx="61895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eax</a:t>
            </a:r>
            <a:r>
              <a:rPr lang="en-US" dirty="0"/>
              <a:t>: 32-bit general-purpose register whose main purpose in life (but not the only one) is to store the return value of a function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B8ABD8-4470-4705-8BAB-56B7447F0D40}"/>
              </a:ext>
            </a:extLst>
          </p:cNvPr>
          <p:cNvSpPr txBox="1"/>
          <p:nvPr/>
        </p:nvSpPr>
        <p:spPr>
          <a:xfrm>
            <a:off x="6779442" y="2518989"/>
            <a:ext cx="196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-O3 flag used here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63C3FB-C02F-4A44-8508-2520A00D0485}"/>
              </a:ext>
            </a:extLst>
          </p:cNvPr>
          <p:cNvSpPr txBox="1"/>
          <p:nvPr/>
        </p:nvSpPr>
        <p:spPr>
          <a:xfrm>
            <a:off x="1733379" y="2421018"/>
            <a:ext cx="196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 flag used here</a:t>
            </a:r>
          </a:p>
        </p:txBody>
      </p:sp>
    </p:spTree>
    <p:extLst>
      <p:ext uri="{BB962C8B-B14F-4D97-AF65-F5344CB8AC3E}">
        <p14:creationId xmlns:p14="http://schemas.microsoft.com/office/powerpoint/2010/main" val="1820068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2" grpId="0"/>
      <p:bldP spid="24" grpId="0"/>
      <p:bldP spid="2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fldl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sw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addiu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lw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mul.d</a:t>
            </a:r>
            <a:r>
              <a:rPr lang="en-US" dirty="0">
                <a:latin typeface="Consolas" panose="020B0609020204030204" pitchFamily="49" charset="0"/>
              </a:rPr>
              <a:t>, … </a:t>
            </a:r>
            <a:r>
              <a:rPr lang="en-US" dirty="0"/>
              <a:t>- What is this???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 is a limited number of prompts that the CU understands and thus act upon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set of commands/prompts makes up the </a:t>
            </a:r>
            <a:r>
              <a:rPr lang="en-US" dirty="0">
                <a:solidFill>
                  <a:srgbClr val="00B050"/>
                </a:solidFill>
              </a:rPr>
              <a:t>Instruction Set Architecture</a:t>
            </a:r>
            <a:r>
              <a:rPr lang="en-US" dirty="0"/>
              <a:t> (ISA)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59241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Set Architecture (ISA)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The same line of C code can lead to a different set of instructions on two </a:t>
            </a:r>
            <a:r>
              <a:rPr lang="en-US" sz="2000"/>
              <a:t>different processors (CPUs)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This is so because two CPUs might implement two different ISAs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ISA: defines a “vocabulary” subsequently used by the compiler to specify the actions of a processor</a:t>
            </a:r>
          </a:p>
          <a:p>
            <a:endParaRPr lang="en-US" sz="2200" dirty="0"/>
          </a:p>
          <a:p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55942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ISA: Two more important schools of thought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One school of thought: promotes the </a:t>
            </a:r>
            <a:r>
              <a:rPr lang="en-US" dirty="0">
                <a:solidFill>
                  <a:srgbClr val="00B050"/>
                </a:solidFill>
              </a:rPr>
              <a:t>RISC</a:t>
            </a:r>
            <a:r>
              <a:rPr lang="en-US" dirty="0"/>
              <a:t> paradigm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Second school of thought: promotes the </a:t>
            </a:r>
            <a:r>
              <a:rPr lang="en-US" dirty="0">
                <a:solidFill>
                  <a:srgbClr val="00B050"/>
                </a:solidFill>
              </a:rPr>
              <a:t>CISC</a:t>
            </a:r>
            <a:r>
              <a:rPr lang="en-US" dirty="0"/>
              <a:t> paradigm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RISC or CISC? Which one is better?</a:t>
            </a:r>
          </a:p>
          <a:p>
            <a:pPr lvl="1"/>
            <a:r>
              <a:rPr lang="en-US" dirty="0"/>
              <a:t>Topic of perpetual debate, like Bud or Miller Draft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74657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TextShape 1"/>
          <p:cNvSpPr txBox="1"/>
          <p:nvPr/>
        </p:nvSpPr>
        <p:spPr>
          <a:xfrm>
            <a:off x="0" y="0"/>
            <a:ext cx="12191760" cy="822960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Calibri Light"/>
              </a:rPr>
              <a:t>The RISC ISA flavor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2" name="TextShape 2"/>
          <p:cNvSpPr txBox="1"/>
          <p:nvPr/>
        </p:nvSpPr>
        <p:spPr>
          <a:xfrm>
            <a:off x="147240" y="1495080"/>
            <a:ext cx="11960640" cy="49327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RISC Architecture – Reduced Instruction Set Computing Architecture</a:t>
            </a:r>
          </a:p>
          <a:p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An instruction coded into a </a:t>
            </a:r>
            <a:r>
              <a:rPr lang="en-US" sz="1800" b="0" strike="noStrike" spc="-1" dirty="0">
                <a:solidFill>
                  <a:srgbClr val="C9211E"/>
                </a:solidFill>
                <a:latin typeface="Calibri"/>
              </a:rPr>
              <a:t>fixed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set of bits (used to be 32, now it’s 64)</a:t>
            </a:r>
          </a:p>
          <a:p>
            <a:pPr marL="228600" indent="-228240"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endParaRPr lang="en-US" sz="18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Instructions operate on registers</a:t>
            </a:r>
          </a:p>
          <a:p>
            <a:endParaRPr lang="en-US" sz="18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Promoted by Stanford and UC Berkeley, in the form of the MIPS and SPARC architectures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Nowadays, Arm’s RISC-based CPUs power mobile devices everywhere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Implementations by NVIDIA, Samsung, Qualcomm, TI, and many more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Somewhere between 8 and 10 billion chips based on ARM manufactured annually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IBM also created its own RISC variant which is often used in HPC: the so called “POWER ISA”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endParaRPr lang="en-US" sz="1600" b="0" strike="noStrike" spc="-1" dirty="0">
              <a:solidFill>
                <a:srgbClr val="000000"/>
              </a:solidFill>
              <a:latin typeface="Calibri"/>
            </a:endParaRPr>
          </a:p>
          <a:p>
            <a:endParaRPr lang="en-US" sz="1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3" name="TextShape 3"/>
          <p:cNvSpPr txBox="1"/>
          <p:nvPr/>
        </p:nvSpPr>
        <p:spPr>
          <a:xfrm>
            <a:off x="11458080" y="6522120"/>
            <a:ext cx="692640" cy="268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926B88FD-9278-4976-BFB1-1093E6C44A0D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27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E9CB19-F9B0-4CF4-9414-492FC4773912}"/>
              </a:ext>
            </a:extLst>
          </p:cNvPr>
          <p:cNvSpPr txBox="1"/>
          <p:nvPr/>
        </p:nvSpPr>
        <p:spPr>
          <a:xfrm>
            <a:off x="7295411" y="6197961"/>
            <a:ext cx="49450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spc="-1" dirty="0">
                <a:solidFill>
                  <a:srgbClr val="000000"/>
                </a:solidFill>
                <a:latin typeface="Calibri"/>
              </a:rPr>
              <a:t>NVIDIA acquired Arm in Sept. 2020 (for $40 billion; pending SEC approval)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563440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CISC ISA flavor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CISC Architecture – Complex Instruction Set Computing Architecture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Instructions have </a:t>
            </a:r>
            <a:r>
              <a:rPr lang="en-US" sz="1800" dirty="0">
                <a:solidFill>
                  <a:srgbClr val="C00000"/>
                </a:solidFill>
              </a:rPr>
              <a:t>various lengths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Intel’s X86 is the most common example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Promoted by Intel and subsequently embraced &amp; augmented by AMD</a:t>
            </a:r>
          </a:p>
          <a:p>
            <a:pPr lvl="2"/>
            <a:r>
              <a:rPr lang="en-US" sz="1600" dirty="0"/>
              <a:t>Used in laptops, desktops, workstations, servers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36604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main ISA flavors: RISC vs. CISC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RISC simpler to comprehend, provision for, and work with</a:t>
            </a:r>
          </a:p>
          <a:p>
            <a:pPr marL="685800" lvl="2">
              <a:spcBef>
                <a:spcPts val="1000"/>
              </a:spcBef>
            </a:pPr>
            <a:endParaRPr lang="en-US" dirty="0"/>
          </a:p>
          <a:p>
            <a:r>
              <a:rPr lang="en-US" sz="2000" dirty="0"/>
              <a:t>CISC is more expressive</a:t>
            </a:r>
          </a:p>
          <a:p>
            <a:pPr lvl="1"/>
            <a:endParaRPr lang="en-US" sz="1800" dirty="0"/>
          </a:p>
          <a:p>
            <a:r>
              <a:rPr lang="en-US" sz="2000" dirty="0"/>
              <a:t>Decoding CISC instructions is not trivial and eats up power</a:t>
            </a:r>
          </a:p>
          <a:p>
            <a:pPr lvl="1"/>
            <a:endParaRPr lang="en-US" sz="1800" dirty="0"/>
          </a:p>
          <a:p>
            <a:r>
              <a:rPr lang="en-US" sz="2000" dirty="0"/>
              <a:t>A CISC instruction is usually broken down into several micro-operations (uops) </a:t>
            </a:r>
          </a:p>
          <a:p>
            <a:pPr lvl="1"/>
            <a:endParaRPr lang="en-US" sz="1800" dirty="0"/>
          </a:p>
          <a:p>
            <a:r>
              <a:rPr lang="en-US" sz="2000" dirty="0"/>
              <a:t>CISC Architectures: flexibility at the price of complexity and power</a:t>
            </a:r>
          </a:p>
          <a:p>
            <a:pPr lvl="1"/>
            <a:r>
              <a:rPr lang="en-US" sz="1800" dirty="0"/>
              <a:t>A more intricate ISA, leads to complex microarchitecture (circuitry, that is) &amp; eats up more power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6164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C76B76-D309-457C-8093-2FAC57B0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ECD130-1752-4F05-AA89-9001D2AB3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Is BBC recording on?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If my internet connection goes down, I’ll email from my phone to provide more information – go/no-go, next step, etc.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41B91E-5E75-4C3F-B884-349EE03F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986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FDX Cycle</a:t>
            </a:r>
            <a:br>
              <a:rPr lang="en-US" dirty="0"/>
            </a:br>
            <a:r>
              <a:rPr lang="en-US" sz="1800" dirty="0"/>
              <a:t>[New Topic: pertains to “what happens with an instruction?” question]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FDX stands for Fetch-Decode-Execute</a:t>
            </a:r>
          </a:p>
          <a:p>
            <a:r>
              <a:rPr lang="en-US" sz="2000" dirty="0"/>
              <a:t>FDX is what keeps the CU and ALU busy</a:t>
            </a:r>
          </a:p>
          <a:p>
            <a:pPr lvl="1"/>
            <a:r>
              <a:rPr lang="en-US" sz="1400" dirty="0"/>
              <a:t>FDX is done for instruction after instruction until program completes</a:t>
            </a:r>
          </a:p>
          <a:p>
            <a:endParaRPr lang="en-US" sz="1800" dirty="0"/>
          </a:p>
          <a:p>
            <a:r>
              <a:rPr lang="en-US" sz="2000" dirty="0">
                <a:solidFill>
                  <a:srgbClr val="0070C0"/>
                </a:solidFill>
              </a:rPr>
              <a:t>Fetch</a:t>
            </a:r>
            <a:r>
              <a:rPr lang="en-US" sz="2000" dirty="0"/>
              <a:t>: an instruction is fetched from memory </a:t>
            </a:r>
          </a:p>
          <a:p>
            <a:pPr lvl="1"/>
            <a:r>
              <a:rPr lang="en-US" sz="1600" dirty="0"/>
              <a:t>Might look something like this (on 32 bits, MIPS, </a:t>
            </a:r>
            <a:r>
              <a:rPr lang="en-U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lw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 $t0, 12($s2)</a:t>
            </a:r>
            <a:r>
              <a:rPr lang="en-US" sz="1600" dirty="0"/>
              <a:t>): </a:t>
            </a:r>
          </a:p>
          <a:p>
            <a:pPr marL="344487" lvl="1" indent="0">
              <a:buNone/>
            </a:pPr>
            <a:r>
              <a:rPr lang="en-US" sz="1600" dirty="0"/>
              <a:t>		10001110010010000000000000001100</a:t>
            </a:r>
          </a:p>
          <a:p>
            <a:pPr lvl="1"/>
            <a:endParaRPr lang="en-US" sz="1600" dirty="0"/>
          </a:p>
          <a:p>
            <a:r>
              <a:rPr lang="en-US" sz="2000" dirty="0">
                <a:solidFill>
                  <a:srgbClr val="0070C0"/>
                </a:solidFill>
              </a:rPr>
              <a:t>Decode</a:t>
            </a:r>
            <a:r>
              <a:rPr lang="en-US" sz="2000" dirty="0"/>
              <a:t>: this string of 1s and 0s are decoded by the CU</a:t>
            </a:r>
          </a:p>
          <a:p>
            <a:pPr lvl="1"/>
            <a:r>
              <a:rPr lang="en-US" sz="1600" dirty="0"/>
              <a:t>Example: here’s an “I” (eye) type instruction, made up of four fields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r>
              <a:rPr lang="en-US" sz="2000" dirty="0">
                <a:solidFill>
                  <a:srgbClr val="0070C0"/>
                </a:solidFill>
              </a:rPr>
              <a:t>Execute</a:t>
            </a:r>
            <a:r>
              <a:rPr lang="en-US" sz="2000" dirty="0"/>
              <a:t>: once all data (operands) available, instruction is executed</a:t>
            </a:r>
          </a:p>
          <a:p>
            <a:pPr lvl="1"/>
            <a:r>
              <a:rPr lang="en-US" sz="1600" dirty="0"/>
              <a:t>The execution can take several cycles of the CPU [more later]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30</a:t>
            </a:fld>
            <a:endParaRPr lang="en-US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1" y="4800601"/>
            <a:ext cx="6396037" cy="61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37111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Decoding: Instructions Types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800" dirty="0"/>
              <a:t>The main types of instructions in MIPS ISA: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Type I 	(immediate)</a:t>
            </a:r>
          </a:p>
          <a:p>
            <a:pPr lvl="1"/>
            <a:r>
              <a:rPr lang="en-US" sz="2400" dirty="0"/>
              <a:t>Type R	(register)</a:t>
            </a:r>
          </a:p>
          <a:p>
            <a:pPr lvl="1"/>
            <a:r>
              <a:rPr lang="en-US" sz="2400" dirty="0"/>
              <a:t>Type J	(jump)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Two more flavors for floating point operands</a:t>
            </a:r>
          </a:p>
          <a:p>
            <a:pPr lvl="2"/>
            <a:r>
              <a:rPr lang="en-US" sz="2100" dirty="0"/>
              <a:t>FI – like I but for floating point numbers</a:t>
            </a:r>
          </a:p>
          <a:p>
            <a:pPr lvl="2"/>
            <a:r>
              <a:rPr lang="en-US" sz="2100" dirty="0"/>
              <a:t>FR – like R but for floating point numbers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54359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I (MIPS ISA)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The first six bits encode the basic operation to be completed (opcode)</a:t>
            </a:r>
          </a:p>
          <a:p>
            <a:r>
              <a:rPr lang="en-US" sz="2000" dirty="0"/>
              <a:t>The next group of five bits: in which register the first operand is stored</a:t>
            </a:r>
          </a:p>
          <a:p>
            <a:r>
              <a:rPr lang="en-US" sz="2000" dirty="0"/>
              <a:t>The subsequent group of five bits: the target register, </a:t>
            </a:r>
            <a:r>
              <a:rPr lang="en-US" sz="2000" dirty="0" err="1">
                <a:latin typeface="Consolas" panose="020B0609020204030204" pitchFamily="49" charset="0"/>
              </a:rPr>
              <a:t>rt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/>
              <a:t>The 16 bit “immediate” value, usually used as the offset value in various instructions</a:t>
            </a:r>
          </a:p>
          <a:p>
            <a:pPr lvl="1"/>
            <a:r>
              <a:rPr lang="en-US" sz="1800" dirty="0"/>
              <a:t>“Immediate” means that there is no need to read other registers or jump through other hoops. Immediately good to go</a:t>
            </a:r>
            <a:br>
              <a:rPr lang="en-US" sz="1800" dirty="0"/>
            </a:br>
            <a:endParaRPr lang="en-US" sz="2200" dirty="0"/>
          </a:p>
          <a:p>
            <a:r>
              <a:rPr lang="en-US" sz="2000" dirty="0"/>
              <a:t>Example (look at the colors used at the left and right of the       sign below; colors are matching left and right):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32</a:t>
            </a:fld>
            <a:endParaRPr lang="en-US" altLang="en-US"/>
          </a:p>
        </p:txBody>
      </p:sp>
      <p:grpSp>
        <p:nvGrpSpPr>
          <p:cNvPr id="4" name="Group 3"/>
          <p:cNvGrpSpPr/>
          <p:nvPr/>
        </p:nvGrpSpPr>
        <p:grpSpPr>
          <a:xfrm>
            <a:off x="263090" y="5456243"/>
            <a:ext cx="7007730" cy="679994"/>
            <a:chOff x="457200" y="5797006"/>
            <a:chExt cx="7007730" cy="679994"/>
          </a:xfrm>
        </p:grpSpPr>
        <p:sp>
          <p:nvSpPr>
            <p:cNvPr id="8" name="Rectangle 7"/>
            <p:cNvSpPr/>
            <p:nvPr/>
          </p:nvSpPr>
          <p:spPr>
            <a:xfrm>
              <a:off x="457200" y="6172200"/>
              <a:ext cx="133007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op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787270" y="6172200"/>
              <a:ext cx="133007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rs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17340" y="6172200"/>
              <a:ext cx="133007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rt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447410" y="6172200"/>
              <a:ext cx="301752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rd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49990" y="5797006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</a:rPr>
                <a:t>100011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075037" y="5797006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9933"/>
                  </a:solidFill>
                  <a:latin typeface="Consolas" panose="020B0609020204030204" pitchFamily="49" charset="0"/>
                </a:rPr>
                <a:t>00110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73448" y="5797006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</a:rPr>
                <a:t>00101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703518" y="5797006"/>
              <a:ext cx="25907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</a:rPr>
                <a:t>0000 0000 0000 1000</a:t>
              </a:r>
            </a:p>
          </p:txBody>
        </p:sp>
      </p:grpSp>
      <p:sp>
        <p:nvSpPr>
          <p:cNvPr id="20" name="Rectangle 19"/>
          <p:cNvSpPr/>
          <p:nvPr/>
        </p:nvSpPr>
        <p:spPr>
          <a:xfrm>
            <a:off x="1981200" y="1327694"/>
            <a:ext cx="133007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op (6 bits)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311270" y="1327694"/>
            <a:ext cx="133007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rs</a:t>
            </a:r>
            <a:r>
              <a:rPr lang="en-US" sz="1400" dirty="0">
                <a:solidFill>
                  <a:schemeClr val="tx1"/>
                </a:solidFill>
              </a:rPr>
              <a:t> (5 bits)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641340" y="1327694"/>
            <a:ext cx="133007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rt</a:t>
            </a:r>
            <a:r>
              <a:rPr lang="en-US" sz="1400" dirty="0">
                <a:solidFill>
                  <a:schemeClr val="tx1"/>
                </a:solidFill>
              </a:rPr>
              <a:t> (5 bits)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971410" y="1327694"/>
            <a:ext cx="301752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constant or address (16 bits)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1981200" y="1632494"/>
            <a:ext cx="0" cy="272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988930" y="1632494"/>
            <a:ext cx="0" cy="272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981200" y="1905000"/>
            <a:ext cx="7007730" cy="0"/>
          </a:xfrm>
          <a:prstGeom prst="line">
            <a:avLst/>
          </a:prstGeom>
          <a:ln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897449" y="1726463"/>
            <a:ext cx="74251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32 bits</a:t>
            </a:r>
          </a:p>
        </p:txBody>
      </p:sp>
      <p:sp>
        <p:nvSpPr>
          <p:cNvPr id="5" name="Rectangle 4"/>
          <p:cNvSpPr/>
          <p:nvPr/>
        </p:nvSpPr>
        <p:spPr>
          <a:xfrm>
            <a:off x="8498937" y="5657348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lw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$5</a:t>
            </a:r>
            <a:r>
              <a:rPr lang="en-US" dirty="0"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8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9933"/>
                </a:solidFill>
                <a:latin typeface="Consolas" panose="020B0609020204030204" pitchFamily="49" charset="0"/>
              </a:rPr>
              <a:t>$6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>
            <a:off x="7467600" y="5500715"/>
            <a:ext cx="198843" cy="682598"/>
          </a:xfrm>
          <a:prstGeom prst="rightBrace">
            <a:avLst>
              <a:gd name="adj1" fmla="val 56045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7826922" y="5746764"/>
            <a:ext cx="276225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11">
            <a:extLst>
              <a:ext uri="{FF2B5EF4-FFF2-40B4-BE49-F238E27FC236}">
                <a16:creationId xmlns:a16="http://schemas.microsoft.com/office/drawing/2014/main" id="{4689BA74-6006-4FEC-AEA4-14C1E1F51646}"/>
              </a:ext>
            </a:extLst>
          </p:cNvPr>
          <p:cNvSpPr/>
          <p:nvPr/>
        </p:nvSpPr>
        <p:spPr>
          <a:xfrm>
            <a:off x="6607722" y="5005545"/>
            <a:ext cx="276225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3464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Type R (MIPS ISA)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Type R has the same first three fields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op</a:t>
            </a:r>
            <a:r>
              <a:rPr lang="en-US" sz="2000" dirty="0"/>
              <a:t>,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rs</a:t>
            </a:r>
            <a:r>
              <a:rPr lang="en-US" sz="2000" dirty="0"/>
              <a:t>,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rt</a:t>
            </a:r>
            <a:r>
              <a:rPr lang="en-US" sz="2000" dirty="0"/>
              <a:t> like I-type </a:t>
            </a:r>
          </a:p>
          <a:p>
            <a:r>
              <a:rPr lang="en-US" sz="2000" dirty="0"/>
              <a:t>Packs three additional fields: </a:t>
            </a:r>
          </a:p>
          <a:p>
            <a:pPr lvl="1"/>
            <a:r>
              <a:rPr lang="en-US" sz="1800" dirty="0"/>
              <a:t>Five bit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rd</a:t>
            </a:r>
            <a:r>
              <a:rPr lang="en-US" sz="1800" dirty="0"/>
              <a:t> field (register destination)</a:t>
            </a:r>
          </a:p>
          <a:p>
            <a:pPr lvl="1"/>
            <a:r>
              <a:rPr lang="en-US" sz="1800" dirty="0"/>
              <a:t>Five bit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shamt</a:t>
            </a:r>
            <a:r>
              <a:rPr lang="en-US" sz="1800" dirty="0"/>
              <a:t> field (shift amount, only used for “shift” instructions)</a:t>
            </a:r>
          </a:p>
          <a:p>
            <a:pPr lvl="1"/>
            <a:r>
              <a:rPr lang="en-US" sz="1800" dirty="0"/>
              <a:t>Six bit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funct</a:t>
            </a:r>
            <a:r>
              <a:rPr lang="en-US" sz="1800" dirty="0"/>
              <a:t> field, which is a function code that further qualifies the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opcode</a:t>
            </a:r>
            <a:br>
              <a:rPr lang="en-US" sz="1800" dirty="0">
                <a:latin typeface="Consolas" pitchFamily="49" charset="0"/>
                <a:cs typeface="Consolas" pitchFamily="49" charset="0"/>
              </a:rPr>
            </a:b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r>
              <a:rPr lang="en-US" sz="2000" dirty="0"/>
              <a:t> Example: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33</a:t>
            </a:fld>
            <a:endParaRPr lang="en-US" alt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35280" y="5430457"/>
            <a:ext cx="7980420" cy="679994"/>
            <a:chOff x="581790" y="5187406"/>
            <a:chExt cx="7980420" cy="679994"/>
          </a:xfrm>
        </p:grpSpPr>
        <p:sp>
          <p:nvSpPr>
            <p:cNvPr id="4" name="Rectangle 3"/>
            <p:cNvSpPr/>
            <p:nvPr/>
          </p:nvSpPr>
          <p:spPr>
            <a:xfrm>
              <a:off x="581790" y="5562600"/>
              <a:ext cx="133007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op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11860" y="5562600"/>
              <a:ext cx="133007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rs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241930" y="5562600"/>
              <a:ext cx="133007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rt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572000" y="5562600"/>
              <a:ext cx="133007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rd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02070" y="5562600"/>
              <a:ext cx="133007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shamt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232140" y="5562600"/>
              <a:ext cx="133007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funct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74580" y="5187406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</a:rPr>
                <a:t>000000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199627" y="5187406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9933"/>
                  </a:solidFill>
                  <a:latin typeface="Consolas" panose="020B0609020204030204" pitchFamily="49" charset="0"/>
                </a:rPr>
                <a:t>00011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498038" y="5187406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</a:rPr>
                <a:t>00010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828108" y="5187406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</a:rPr>
                <a:t>00100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158178" y="5187406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00000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424930" y="5187406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</a:rPr>
                <a:t>100000</a:t>
              </a:r>
            </a:p>
          </p:txBody>
        </p:sp>
      </p:grpSp>
      <p:sp>
        <p:nvSpPr>
          <p:cNvPr id="20" name="Rectangle 19"/>
          <p:cNvSpPr/>
          <p:nvPr/>
        </p:nvSpPr>
        <p:spPr>
          <a:xfrm>
            <a:off x="1981200" y="1746850"/>
            <a:ext cx="133007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op (6 bits)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311270" y="1746850"/>
            <a:ext cx="133007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rs</a:t>
            </a:r>
            <a:r>
              <a:rPr lang="en-US" sz="1400" dirty="0">
                <a:solidFill>
                  <a:schemeClr val="tx1"/>
                </a:solidFill>
              </a:rPr>
              <a:t> (5 bits)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641340" y="1746850"/>
            <a:ext cx="133007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rt</a:t>
            </a:r>
            <a:r>
              <a:rPr lang="en-US" sz="1400" dirty="0">
                <a:solidFill>
                  <a:schemeClr val="tx1"/>
                </a:solidFill>
              </a:rPr>
              <a:t> (5 bits)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971410" y="1746850"/>
            <a:ext cx="133007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rd</a:t>
            </a:r>
            <a:r>
              <a:rPr lang="en-US" sz="1400" dirty="0">
                <a:solidFill>
                  <a:schemeClr val="tx1"/>
                </a:solidFill>
              </a:rPr>
              <a:t> (5 bits)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301480" y="1746850"/>
            <a:ext cx="133007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shamt</a:t>
            </a:r>
            <a:r>
              <a:rPr lang="en-US" sz="1400" dirty="0">
                <a:solidFill>
                  <a:schemeClr val="tx1"/>
                </a:solidFill>
              </a:rPr>
              <a:t> (5 bits)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631550" y="1746850"/>
            <a:ext cx="133007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funct</a:t>
            </a:r>
            <a:r>
              <a:rPr lang="en-US" sz="1400" dirty="0">
                <a:solidFill>
                  <a:schemeClr val="tx1"/>
                </a:solidFill>
              </a:rPr>
              <a:t> (6 bits)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1981200" y="2057848"/>
            <a:ext cx="0" cy="272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9961620" y="2057848"/>
            <a:ext cx="0" cy="272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981200" y="2286000"/>
            <a:ext cx="7980420" cy="0"/>
          </a:xfrm>
          <a:prstGeom prst="line">
            <a:avLst/>
          </a:prstGeom>
          <a:ln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611802" y="2133600"/>
            <a:ext cx="74251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32 bits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451057" y="5710341"/>
            <a:ext cx="21595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add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$4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FF9933"/>
                </a:solidFill>
                <a:latin typeface="Consolas" panose="020B0609020204030204" pitchFamily="49" charset="0"/>
              </a:rPr>
              <a:t>$3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$2</a:t>
            </a:r>
            <a:endParaRPr lang="en-US" dirty="0"/>
          </a:p>
        </p:txBody>
      </p:sp>
      <p:sp>
        <p:nvSpPr>
          <p:cNvPr id="29" name="Right Brace 28"/>
          <p:cNvSpPr/>
          <p:nvPr/>
        </p:nvSpPr>
        <p:spPr>
          <a:xfrm>
            <a:off x="8631550" y="5576915"/>
            <a:ext cx="198843" cy="682598"/>
          </a:xfrm>
          <a:prstGeom prst="rightBrace">
            <a:avLst>
              <a:gd name="adj1" fmla="val 56045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8990872" y="5815146"/>
            <a:ext cx="276225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988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Type J (MIPS ISA)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Type J has an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op</a:t>
            </a:r>
            <a:r>
              <a:rPr lang="en-US" sz="2000" dirty="0"/>
              <a:t> field and an </a:t>
            </a:r>
            <a:r>
              <a:rPr lang="en-US" sz="2000" dirty="0">
                <a:latin typeface="Consolas" panose="020B0609020204030204" pitchFamily="49" charset="0"/>
              </a:rPr>
              <a:t>address</a:t>
            </a:r>
            <a:r>
              <a:rPr lang="en-US" sz="2000" dirty="0"/>
              <a:t> field</a:t>
            </a:r>
          </a:p>
          <a:p>
            <a:endParaRPr lang="en-US" sz="2000" dirty="0"/>
          </a:p>
          <a:p>
            <a:r>
              <a:rPr lang="en-US" sz="2000" dirty="0"/>
              <a:t>Jump instruction has a </a:t>
            </a:r>
            <a:r>
              <a:rPr lang="en-US" sz="2000" b="1" dirty="0"/>
              <a:t>word</a:t>
            </a:r>
            <a:r>
              <a:rPr lang="en-US" sz="2000" dirty="0"/>
              <a:t> address, </a:t>
            </a:r>
            <a:r>
              <a:rPr lang="en-US" sz="2000" dirty="0">
                <a:solidFill>
                  <a:srgbClr val="C00000"/>
                </a:solidFill>
              </a:rPr>
              <a:t>not an offset</a:t>
            </a:r>
          </a:p>
          <a:p>
            <a:pPr lvl="1"/>
            <a:r>
              <a:rPr lang="en-US" sz="1800" dirty="0"/>
              <a:t>A 26-bit address field allows for jumps to any address between 0 and 2</a:t>
            </a:r>
            <a:r>
              <a:rPr lang="en-US" sz="1800" baseline="30000" dirty="0"/>
              <a:t>26</a:t>
            </a:r>
            <a:r>
              <a:rPr lang="en-US" sz="1800" dirty="0"/>
              <a:t>-1</a:t>
            </a:r>
            <a:br>
              <a:rPr lang="en-US" sz="1800" dirty="0"/>
            </a:br>
            <a:endParaRPr lang="en-US" sz="1800" dirty="0"/>
          </a:p>
          <a:p>
            <a:endParaRPr lang="en-US" sz="2000" dirty="0"/>
          </a:p>
          <a:p>
            <a:r>
              <a:rPr lang="en-US" sz="2000" dirty="0"/>
              <a:t>Longer jumps use the “jump register” instruction:</a:t>
            </a:r>
            <a:br>
              <a:rPr lang="en-US" sz="2000" dirty="0"/>
            </a:br>
            <a:br>
              <a:rPr lang="en-US" sz="2000" dirty="0"/>
            </a:br>
            <a:r>
              <a:rPr lang="en-US" sz="1800" dirty="0" err="1">
                <a:latin typeface="Consolas" panose="020B0609020204030204" pitchFamily="49" charset="0"/>
              </a:rPr>
              <a:t>jr</a:t>
            </a:r>
            <a:r>
              <a:rPr lang="en-US" sz="1800" dirty="0">
                <a:latin typeface="Consolas" panose="020B0609020204030204" pitchFamily="49" charset="0"/>
              </a:rPr>
              <a:t> $ra  # jump to address in register $ra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34</a:t>
            </a:fld>
            <a:endParaRPr lang="en-US" alt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671253" y="1336561"/>
            <a:ext cx="4987670" cy="702229"/>
            <a:chOff x="457200" y="1769925"/>
            <a:chExt cx="4987670" cy="702229"/>
          </a:xfrm>
        </p:grpSpPr>
        <p:sp>
          <p:nvSpPr>
            <p:cNvPr id="4" name="Rectangle 3"/>
            <p:cNvSpPr/>
            <p:nvPr/>
          </p:nvSpPr>
          <p:spPr>
            <a:xfrm>
              <a:off x="457200" y="1769925"/>
              <a:ext cx="133007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op (6 bits)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787270" y="1769925"/>
              <a:ext cx="3657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address (26 bits)</a:t>
              </a: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457200" y="2057848"/>
              <a:ext cx="0" cy="2725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444870" y="2057848"/>
              <a:ext cx="0" cy="2725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57200" y="2286000"/>
              <a:ext cx="4987670" cy="0"/>
            </a:xfrm>
            <a:prstGeom prst="line">
              <a:avLst/>
            </a:prstGeom>
            <a:ln>
              <a:solidFill>
                <a:schemeClr val="tx1"/>
              </a:solidFill>
              <a:headEnd type="arrow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2487601" y="2133600"/>
              <a:ext cx="742511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32 bits</a:t>
              </a: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5FC27C3D-8A37-4417-8E87-84915A081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292" y="1624484"/>
            <a:ext cx="4255114" cy="46753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3CB8E79-3616-494E-B128-E83D8F4BCDA2}"/>
                  </a:ext>
                </a:extLst>
              </p:cNvPr>
              <p:cNvSpPr/>
              <p:nvPr/>
            </p:nvSpPr>
            <p:spPr>
              <a:xfrm>
                <a:off x="1274385" y="5830027"/>
                <a:ext cx="3143809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/>
                  <a:t>[http://www.divms.uiowa.edu/~ghosh/1-24-06.pdf]</a:t>
                </a:r>
                <a14:m>
                  <m:oMath xmlns:m="http://schemas.openxmlformats.org/officeDocument/2006/math">
                    <m:r>
                      <a:rPr lang="en-US" sz="105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sz="1050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3CB8E79-3616-494E-B128-E83D8F4BCD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385" y="5830027"/>
                <a:ext cx="3143809" cy="253916"/>
              </a:xfrm>
              <a:prstGeom prst="rect">
                <a:avLst/>
              </a:prstGeom>
              <a:blipFill>
                <a:blip r:embed="rId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Arrow 4"/>
          <p:cNvSpPr/>
          <p:nvPr/>
        </p:nvSpPr>
        <p:spPr>
          <a:xfrm>
            <a:off x="1057183" y="3749039"/>
            <a:ext cx="496273" cy="259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9859" y="3422608"/>
            <a:ext cx="117692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100" dirty="0"/>
              <a:t>Procedure called </a:t>
            </a:r>
          </a:p>
          <a:p>
            <a:pPr algn="r"/>
            <a:r>
              <a:rPr lang="en-US" sz="1100" dirty="0"/>
              <a:t>first time here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1057183" y="5019310"/>
            <a:ext cx="496273" cy="259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06440" y="4692879"/>
            <a:ext cx="117692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100" dirty="0"/>
              <a:t>Procedure called </a:t>
            </a:r>
          </a:p>
          <a:p>
            <a:pPr algn="r"/>
            <a:r>
              <a:rPr lang="en-US" sz="1100" dirty="0"/>
              <a:t>second time here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283365" y="1618338"/>
            <a:ext cx="854721" cy="43088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r"/>
            <a:r>
              <a:rPr lang="en-US" sz="1100" dirty="0"/>
              <a:t>Execution </a:t>
            </a:r>
          </a:p>
          <a:p>
            <a:pPr algn="r"/>
            <a:r>
              <a:rPr lang="en-US" sz="1100" dirty="0"/>
              <a:t>instructions</a:t>
            </a:r>
          </a:p>
        </p:txBody>
      </p:sp>
    </p:spTree>
    <p:extLst>
      <p:ext uri="{BB962C8B-B14F-4D97-AF65-F5344CB8AC3E}">
        <p14:creationId xmlns:p14="http://schemas.microsoft.com/office/powerpoint/2010/main" val="30046862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85AFA59-81D0-4375-958B-B29ECFA62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Picking up the instruction type…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AA6FB6-6B4E-4087-8347-42CE295C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How does the CU figure out what instruction type it deals with?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Is it I, R, or J?</a:t>
            </a:r>
          </a:p>
          <a:p>
            <a:pPr lvl="1"/>
            <a:endParaRPr lang="en-US"/>
          </a:p>
          <a:p>
            <a:pPr lvl="1"/>
            <a:r>
              <a:rPr lang="en-US"/>
              <a:t>This </a:t>
            </a:r>
            <a:r>
              <a:rPr lang="en-US" dirty="0"/>
              <a:t>information is baked into the operation code (opcode)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D44490-1FB7-4126-9562-AB3C2278C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744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[</a:t>
            </a:r>
            <a:r>
              <a:rPr lang="en-US" sz="1600" b="1" dirty="0">
                <a:solidFill>
                  <a:srgbClr val="FFCC00"/>
                </a:solidFill>
              </a:rPr>
              <a:t>New Topic</a:t>
            </a:r>
            <a:r>
              <a:rPr lang="en-US" sz="1600" dirty="0"/>
              <a:t>]</a:t>
            </a:r>
            <a:r>
              <a:rPr lang="en-US" dirty="0"/>
              <a:t> Chip Microarchitecture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r>
              <a:rPr lang="en-US" sz="2000" dirty="0"/>
              <a:t>ISA – defines a vocabulary </a:t>
            </a:r>
          </a:p>
          <a:p>
            <a:pPr lvl="1"/>
            <a:r>
              <a:rPr lang="en-US" sz="1800" dirty="0"/>
              <a:t>Specifies what a processor should be able to do</a:t>
            </a:r>
          </a:p>
          <a:p>
            <a:pPr lvl="2"/>
            <a:r>
              <a:rPr lang="en-US" sz="1600" dirty="0"/>
              <a:t>Load, store, jump on less than, etc.</a:t>
            </a:r>
          </a:p>
          <a:p>
            <a:pPr lvl="2"/>
            <a:endParaRPr lang="en-US" sz="16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Microarchitecture – how the silicon is organized to implement the vocabulary embodied by the ISA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Reflect on this: </a:t>
            </a:r>
            <a:r>
              <a:rPr lang="en-US" sz="1800" dirty="0"/>
              <a:t>Intel and AMD both use the x86 ISA. However, they work off different microarchitectures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89686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FDX Cycle – The Execution Part: It All Boils Down to Transistors…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How does this FDX magic happen?</a:t>
            </a:r>
          </a:p>
          <a:p>
            <a:endParaRPr lang="en-US" dirty="0"/>
          </a:p>
          <a:p>
            <a:pPr lvl="1"/>
            <a:r>
              <a:rPr lang="en-US" dirty="0"/>
              <a:t>Transistors are organized into complex logical units capable of performing simple operations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solidFill>
                  <a:srgbClr val="00B050"/>
                </a:solidFill>
              </a:rPr>
              <a:t>More transistors</a:t>
            </a:r>
            <a:r>
              <a:rPr lang="en-US" dirty="0"/>
              <a:t> present opportunities for building/implementing in silicon additional functional/control units that can operate at the same time towards a shared goal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35453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Number of Transistors, on GPUs [NVIDIA architectures]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sz="1800" dirty="0"/>
                  <a:t>Fermi circ. 2010: </a:t>
                </a:r>
              </a:p>
              <a:p>
                <a:pPr lvl="1"/>
                <a:r>
                  <a:rPr lang="en-US" sz="1600" dirty="0"/>
                  <a:t>40 nm technology</a:t>
                </a:r>
              </a:p>
              <a:p>
                <a:pPr lvl="1"/>
                <a:r>
                  <a:rPr lang="en-US" sz="1600" dirty="0"/>
                  <a:t>Up to </a:t>
                </a:r>
                <a:r>
                  <a:rPr lang="en-US" sz="1600" dirty="0">
                    <a:solidFill>
                      <a:srgbClr val="0070C0"/>
                    </a:solidFill>
                  </a:rPr>
                  <a:t>3 billion</a:t>
                </a:r>
                <a:r>
                  <a:rPr lang="en-US" sz="1600" dirty="0"/>
                  <a:t> transistors </a:t>
                </a:r>
                <a:r>
                  <a:rPr lang="en-US" sz="1600" dirty="0">
                    <a:cs typeface="Arial"/>
                  </a:rPr>
                  <a:t>→ about 500 scalar processors, 0.5 </a:t>
                </a:r>
                <a:r>
                  <a:rPr lang="en-US" sz="1600" dirty="0" err="1">
                    <a:cs typeface="Arial"/>
                  </a:rPr>
                  <a:t>d.p.Tflops</a:t>
                </a:r>
                <a:br>
                  <a:rPr lang="en-US" sz="1600" dirty="0">
                    <a:cs typeface="Arial"/>
                  </a:rPr>
                </a:br>
                <a:endParaRPr lang="en-US" sz="1600" dirty="0">
                  <a:cs typeface="Arial"/>
                </a:endParaRPr>
              </a:p>
              <a:p>
                <a:r>
                  <a:rPr lang="en-US" sz="1800" dirty="0">
                    <a:cs typeface="Arial"/>
                  </a:rPr>
                  <a:t>Kepler circ. 2012:</a:t>
                </a:r>
              </a:p>
              <a:p>
                <a:pPr lvl="1"/>
                <a:r>
                  <a:rPr lang="en-US" sz="1600" dirty="0">
                    <a:cs typeface="Arial"/>
                  </a:rPr>
                  <a:t>28 nm technology</a:t>
                </a:r>
              </a:p>
              <a:p>
                <a:pPr lvl="1"/>
                <a:r>
                  <a:rPr lang="en-US" sz="1600" dirty="0">
                    <a:cs typeface="Arial"/>
                  </a:rPr>
                  <a:t>Chips w/ </a:t>
                </a:r>
                <a:r>
                  <a:rPr lang="en-US" sz="1500" dirty="0">
                    <a:solidFill>
                      <a:srgbClr val="0070C0"/>
                    </a:solidFill>
                  </a:rPr>
                  <a:t>7 billion</a:t>
                </a:r>
                <a:r>
                  <a:rPr lang="en-US" sz="1600" dirty="0">
                    <a:cs typeface="Arial"/>
                  </a:rPr>
                  <a:t> transistors → about 2800 scalar processors, 1.5 </a:t>
                </a:r>
                <a:r>
                  <a:rPr lang="en-US" sz="1600" dirty="0" err="1">
                    <a:cs typeface="Arial"/>
                  </a:rPr>
                  <a:t>d.p.</a:t>
                </a:r>
                <a:r>
                  <a:rPr lang="en-US" sz="1600" dirty="0">
                    <a:cs typeface="Arial"/>
                  </a:rPr>
                  <a:t> </a:t>
                </a:r>
                <a:r>
                  <a:rPr lang="en-US" sz="1600" dirty="0" err="1">
                    <a:cs typeface="Arial"/>
                  </a:rPr>
                  <a:t>Tflops</a:t>
                </a:r>
                <a:br>
                  <a:rPr lang="en-US" sz="1600" dirty="0">
                    <a:cs typeface="Arial"/>
                  </a:rPr>
                </a:br>
                <a:endParaRPr lang="en-US" sz="1600" dirty="0">
                  <a:cs typeface="Arial"/>
                </a:endParaRPr>
              </a:p>
              <a:p>
                <a:r>
                  <a:rPr lang="en-US" sz="1800" dirty="0">
                    <a:cs typeface="Arial"/>
                  </a:rPr>
                  <a:t>Maxwell 2014-2016</a:t>
                </a:r>
              </a:p>
              <a:p>
                <a:pPr lvl="1"/>
                <a:r>
                  <a:rPr lang="en-US" sz="1600" dirty="0">
                    <a:cs typeface="Arial"/>
                  </a:rPr>
                  <a:t>28 nm technology</a:t>
                </a:r>
              </a:p>
              <a:p>
                <a:pPr lvl="1"/>
                <a:r>
                  <a:rPr lang="en-US" sz="1600" dirty="0">
                    <a:cs typeface="Arial"/>
                  </a:rPr>
                  <a:t>Chips w/ </a:t>
                </a:r>
                <a:r>
                  <a:rPr lang="en-US" sz="1500" dirty="0">
                    <a:solidFill>
                      <a:srgbClr val="0070C0"/>
                    </a:solidFill>
                  </a:rPr>
                  <a:t>8 billion</a:t>
                </a:r>
                <a:r>
                  <a:rPr lang="en-US" sz="1600" dirty="0">
                    <a:cs typeface="Arial"/>
                  </a:rPr>
                  <a:t> transistors → 3072 scalar processors, 6.1 </a:t>
                </a:r>
                <a:r>
                  <a:rPr lang="en-US" sz="1600" dirty="0" err="1">
                    <a:cs typeface="Arial"/>
                  </a:rPr>
                  <a:t>s.p</a:t>
                </a:r>
                <a:r>
                  <a:rPr lang="en-US" sz="1600" dirty="0">
                    <a:cs typeface="Arial"/>
                  </a:rPr>
                  <a:t>. </a:t>
                </a:r>
                <a:r>
                  <a:rPr lang="en-US" sz="1600" dirty="0" err="1">
                    <a:cs typeface="Arial"/>
                  </a:rPr>
                  <a:t>Tflops</a:t>
                </a:r>
                <a:r>
                  <a:rPr lang="en-US" sz="1600" dirty="0">
                    <a:cs typeface="Arial"/>
                  </a:rPr>
                  <a:t> </a:t>
                </a:r>
                <a:br>
                  <a:rPr lang="en-US" sz="1600" dirty="0">
                    <a:cs typeface="Arial"/>
                  </a:rPr>
                </a:br>
                <a:endParaRPr lang="en-US" sz="1600" dirty="0">
                  <a:cs typeface="Arial"/>
                </a:endParaRPr>
              </a:p>
              <a:p>
                <a:r>
                  <a:rPr lang="en-US" sz="1800" dirty="0">
                    <a:cs typeface="Arial"/>
                  </a:rPr>
                  <a:t>Pascal 2016-2017</a:t>
                </a:r>
              </a:p>
              <a:p>
                <a:pPr lvl="1"/>
                <a:r>
                  <a:rPr lang="en-US" sz="1600" dirty="0">
                    <a:cs typeface="Arial"/>
                  </a:rPr>
                  <a:t>16 nm technology</a:t>
                </a:r>
              </a:p>
              <a:p>
                <a:pPr lvl="1"/>
                <a:r>
                  <a:rPr lang="en-US" sz="1600" dirty="0">
                    <a:cs typeface="Arial"/>
                  </a:rPr>
                  <a:t>Chips w/ </a:t>
                </a:r>
                <a:r>
                  <a:rPr lang="en-US" sz="1500" dirty="0">
                    <a:solidFill>
                      <a:srgbClr val="0070C0"/>
                    </a:solidFill>
                  </a:rPr>
                  <a:t>12 billion</a:t>
                </a:r>
                <a:r>
                  <a:rPr lang="en-US" sz="1600" dirty="0">
                    <a:cs typeface="Arial"/>
                  </a:rPr>
                  <a:t> transistors → 3584 scalar processors, 10.6 </a:t>
                </a:r>
                <a:r>
                  <a:rPr lang="en-US" sz="1600" dirty="0" err="1">
                    <a:cs typeface="Arial"/>
                  </a:rPr>
                  <a:t>s.p</a:t>
                </a:r>
                <a:r>
                  <a:rPr lang="en-US" sz="1600" dirty="0">
                    <a:cs typeface="Arial"/>
                  </a:rPr>
                  <a:t>. </a:t>
                </a:r>
                <a:r>
                  <a:rPr lang="en-US" sz="1600" dirty="0" err="1">
                    <a:cs typeface="Arial"/>
                  </a:rPr>
                  <a:t>Tflops</a:t>
                </a:r>
                <a:r>
                  <a:rPr lang="en-US" sz="1600" dirty="0">
                    <a:cs typeface="Arial"/>
                  </a:rPr>
                  <a:t> </a:t>
                </a:r>
              </a:p>
              <a:p>
                <a:pPr lvl="1"/>
                <a:endParaRPr lang="en-US" sz="1600" dirty="0">
                  <a:cs typeface="Arial"/>
                </a:endParaRPr>
              </a:p>
              <a:p>
                <a:r>
                  <a:rPr lang="en-US" sz="1800" dirty="0">
                    <a:cs typeface="Arial"/>
                  </a:rPr>
                  <a:t>Turing 2018 – 2020</a:t>
                </a:r>
              </a:p>
              <a:p>
                <a:pPr lvl="1"/>
                <a:r>
                  <a:rPr lang="en-US" sz="1600" dirty="0">
                    <a:cs typeface="Arial"/>
                  </a:rPr>
                  <a:t>12 nm technology</a:t>
                </a:r>
              </a:p>
              <a:p>
                <a:pPr lvl="1"/>
                <a:r>
                  <a:rPr lang="en-US" sz="1600" dirty="0">
                    <a:cs typeface="Arial"/>
                  </a:rPr>
                  <a:t>Chips w/ </a:t>
                </a:r>
                <a:r>
                  <a:rPr lang="en-US" sz="1500" dirty="0">
                    <a:solidFill>
                      <a:srgbClr val="0070C0"/>
                    </a:solidFill>
                  </a:rPr>
                  <a:t>19 billion</a:t>
                </a:r>
                <a:r>
                  <a:rPr lang="en-US" sz="1600" dirty="0">
                    <a:cs typeface="Arial"/>
                  </a:rPr>
                  <a:t> transistors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Arial"/>
                      </a:rPr>
                      <m:t>→</m:t>
                    </m:r>
                  </m:oMath>
                </a14:m>
                <a:r>
                  <a:rPr lang="en-US" sz="1600" dirty="0"/>
                  <a:t> 4608 scalar processors, 16 </a:t>
                </a:r>
                <a:r>
                  <a:rPr lang="en-US" sz="1600" dirty="0" err="1"/>
                  <a:t>s.p.</a:t>
                </a:r>
                <a:r>
                  <a:rPr lang="en-US" sz="1600" dirty="0"/>
                  <a:t> </a:t>
                </a:r>
                <a:r>
                  <a:rPr lang="en-US" sz="1600" dirty="0" err="1"/>
                  <a:t>Tflops</a:t>
                </a:r>
                <a:endParaRPr lang="en-US" sz="1600" dirty="0"/>
              </a:p>
              <a:p>
                <a:pPr lvl="1"/>
                <a:endParaRPr lang="en-US" sz="1400" dirty="0">
                  <a:cs typeface="Arial"/>
                </a:endParaRPr>
              </a:p>
              <a:p>
                <a:r>
                  <a:rPr lang="en-US" sz="1800" dirty="0">
                    <a:cs typeface="Arial"/>
                  </a:rPr>
                  <a:t>Ampere 2020 – </a:t>
                </a:r>
              </a:p>
              <a:p>
                <a:pPr lvl="1"/>
                <a:r>
                  <a:rPr lang="en-US" sz="1500" dirty="0">
                    <a:cs typeface="Arial"/>
                  </a:rPr>
                  <a:t>7 nm technology</a:t>
                </a:r>
              </a:p>
              <a:p>
                <a:pPr lvl="1"/>
                <a:r>
                  <a:rPr lang="en-US" sz="1500" dirty="0">
                    <a:cs typeface="Arial"/>
                  </a:rPr>
                  <a:t>Chips w/ </a:t>
                </a:r>
                <a:r>
                  <a:rPr lang="en-US" sz="1500" dirty="0">
                    <a:solidFill>
                      <a:srgbClr val="0070C0"/>
                    </a:solidFill>
                  </a:rPr>
                  <a:t>52 billion</a:t>
                </a:r>
                <a:r>
                  <a:rPr lang="en-US" sz="1500" dirty="0">
                    <a:cs typeface="Arial"/>
                  </a:rPr>
                  <a:t> transistors </a:t>
                </a:r>
                <a14:m>
                  <m:oMath xmlns:m="http://schemas.openxmlformats.org/officeDocument/2006/math">
                    <m:r>
                      <a:rPr lang="en-US" sz="1500">
                        <a:latin typeface="Cambria Math" panose="02040503050406030204" pitchFamily="18" charset="0"/>
                        <a:cs typeface="Arial"/>
                      </a:rPr>
                      <m:t>→</m:t>
                    </m:r>
                  </m:oMath>
                </a14:m>
                <a:r>
                  <a:rPr lang="en-US" sz="1500" dirty="0">
                    <a:cs typeface="Arial"/>
                  </a:rPr>
                  <a:t> 6912 scalar processors, 19.5 </a:t>
                </a:r>
                <a:r>
                  <a:rPr lang="en-US" sz="1500" dirty="0" err="1">
                    <a:cs typeface="Arial"/>
                  </a:rPr>
                  <a:t>s.p.</a:t>
                </a:r>
                <a:r>
                  <a:rPr lang="en-US" sz="1500" dirty="0">
                    <a:cs typeface="Arial"/>
                  </a:rPr>
                  <a:t> </a:t>
                </a:r>
                <a:r>
                  <a:rPr lang="en-US" sz="1500" dirty="0" err="1">
                    <a:cs typeface="Arial"/>
                  </a:rPr>
                  <a:t>Tflops</a:t>
                </a:r>
                <a:endParaRPr lang="en-US" sz="1500" dirty="0">
                  <a:cs typeface="Arial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1" t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09644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Transistors: why we love them &amp; want as many as possible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Step 1: how transistors are used to </a:t>
            </a:r>
            <a:r>
              <a:rPr lang="en-US" dirty="0">
                <a:solidFill>
                  <a:srgbClr val="00B050"/>
                </a:solidFill>
              </a:rPr>
              <a:t>perform tasks </a:t>
            </a:r>
            <a:r>
              <a:rPr lang="en-US" dirty="0"/>
              <a:t>(tied to CU and ALU use)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Step 2: how transistors are used to </a:t>
            </a:r>
            <a:r>
              <a:rPr lang="en-US" dirty="0">
                <a:solidFill>
                  <a:srgbClr val="0070C0"/>
                </a:solidFill>
              </a:rPr>
              <a:t>store data and instructions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39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F61B17E-8AEB-46AC-A624-F502CABE8F15}"/>
              </a:ext>
            </a:extLst>
          </p:cNvPr>
          <p:cNvGrpSpPr/>
          <p:nvPr/>
        </p:nvGrpSpPr>
        <p:grpSpPr>
          <a:xfrm>
            <a:off x="1269685" y="1692541"/>
            <a:ext cx="9716190" cy="1765012"/>
            <a:chOff x="434579" y="2942537"/>
            <a:chExt cx="9716190" cy="176501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82506C2-7606-4C1A-B508-4256E52FA91E}"/>
                </a:ext>
              </a:extLst>
            </p:cNvPr>
            <p:cNvGrpSpPr/>
            <p:nvPr/>
          </p:nvGrpSpPr>
          <p:grpSpPr>
            <a:xfrm>
              <a:off x="2206911" y="2942537"/>
              <a:ext cx="3765924" cy="1591144"/>
              <a:chOff x="4092836" y="4930999"/>
              <a:chExt cx="3765924" cy="1591144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E578798-FDC7-4895-B64C-610650C85318}"/>
                  </a:ext>
                </a:extLst>
              </p:cNvPr>
              <p:cNvSpPr/>
              <p:nvPr/>
            </p:nvSpPr>
            <p:spPr>
              <a:xfrm>
                <a:off x="4155441" y="4982101"/>
                <a:ext cx="3644498" cy="5746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Memory</a:t>
                </a:r>
                <a:br>
                  <a:rPr lang="en-US" dirty="0"/>
                </a:br>
                <a:r>
                  <a:rPr lang="en-US" dirty="0"/>
                  <a:t>Data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828886F-089B-4ED0-A791-44FA0940DA10}"/>
                  </a:ext>
                </a:extLst>
              </p:cNvPr>
              <p:cNvSpPr/>
              <p:nvPr/>
            </p:nvSpPr>
            <p:spPr>
              <a:xfrm>
                <a:off x="4155441" y="5888779"/>
                <a:ext cx="1358766" cy="5746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Control Unit</a:t>
                </a:r>
                <a:br>
                  <a:rPr lang="en-US" sz="1600" dirty="0"/>
                </a:br>
                <a:r>
                  <a:rPr lang="en-US" sz="1600" dirty="0"/>
                  <a:t>(CU)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482DAAD-09C2-4C4C-9155-D2FEBA6E376B}"/>
                  </a:ext>
                </a:extLst>
              </p:cNvPr>
              <p:cNvSpPr/>
              <p:nvPr/>
            </p:nvSpPr>
            <p:spPr>
              <a:xfrm>
                <a:off x="5870074" y="5888779"/>
                <a:ext cx="1929865" cy="5746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Arithmetic Logic Unit</a:t>
                </a:r>
                <a:br>
                  <a:rPr lang="en-US" sz="1600" dirty="0"/>
                </a:br>
                <a:r>
                  <a:rPr lang="en-US" sz="1600" dirty="0"/>
                  <a:t>(ALU)</a:t>
                </a: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C8CBC89F-7CAD-4B37-BABA-FFDFCAA85002}"/>
                  </a:ext>
                </a:extLst>
              </p:cNvPr>
              <p:cNvCxnSpPr/>
              <p:nvPr/>
            </p:nvCxnSpPr>
            <p:spPr>
              <a:xfrm>
                <a:off x="4943450" y="5526739"/>
                <a:ext cx="1630" cy="36204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FBEF40C-BE6B-4736-AA1C-6F9F429D4302}"/>
                  </a:ext>
                </a:extLst>
              </p:cNvPr>
              <p:cNvSpPr/>
              <p:nvPr/>
            </p:nvSpPr>
            <p:spPr>
              <a:xfrm>
                <a:off x="4092836" y="4930999"/>
                <a:ext cx="3765924" cy="159114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32E1BAE7-4211-462A-A252-58E97414F4B3}"/>
                  </a:ext>
                </a:extLst>
              </p:cNvPr>
              <p:cNvCxnSpPr/>
              <p:nvPr/>
            </p:nvCxnSpPr>
            <p:spPr>
              <a:xfrm>
                <a:off x="6386488" y="5526738"/>
                <a:ext cx="4762" cy="362041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2AEB2A05-23BC-441D-B57F-0D9E14558745}"/>
                  </a:ext>
                </a:extLst>
              </p:cNvPr>
              <p:cNvCxnSpPr/>
              <p:nvPr/>
            </p:nvCxnSpPr>
            <p:spPr>
              <a:xfrm flipH="1" flipV="1">
                <a:off x="7010376" y="5526738"/>
                <a:ext cx="42" cy="347754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BF7DB8F5-D211-4BF6-B1F3-E143CE163274}"/>
                  </a:ext>
                </a:extLst>
              </p:cNvPr>
              <p:cNvCxnSpPr/>
              <p:nvPr/>
            </p:nvCxnSpPr>
            <p:spPr>
              <a:xfrm>
                <a:off x="5504861" y="6037227"/>
                <a:ext cx="365213" cy="4432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prstDash val="sys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2BE22246-5643-47DB-962D-FE8273EBC7E1}"/>
                  </a:ext>
                </a:extLst>
              </p:cNvPr>
              <p:cNvCxnSpPr/>
              <p:nvPr/>
            </p:nvCxnSpPr>
            <p:spPr>
              <a:xfrm flipH="1">
                <a:off x="5504861" y="6311514"/>
                <a:ext cx="365213" cy="4432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prstDash val="sys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884A2B7-5E5B-49E8-B813-AE0A90C43A44}"/>
                </a:ext>
              </a:extLst>
            </p:cNvPr>
            <p:cNvGrpSpPr/>
            <p:nvPr/>
          </p:nvGrpSpPr>
          <p:grpSpPr>
            <a:xfrm>
              <a:off x="7000237" y="3812430"/>
              <a:ext cx="1736416" cy="307777"/>
              <a:chOff x="7980677" y="3424657"/>
              <a:chExt cx="1736416" cy="307777"/>
            </a:xfrm>
          </p:grpSpPr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786A9C5-6E1B-4E89-9E59-C33C204894AD}"/>
                  </a:ext>
                </a:extLst>
              </p:cNvPr>
              <p:cNvCxnSpPr/>
              <p:nvPr/>
            </p:nvCxnSpPr>
            <p:spPr>
              <a:xfrm>
                <a:off x="7980677" y="3606783"/>
                <a:ext cx="797560" cy="5080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9357385-5EE1-45D0-8C89-336E88102BAD}"/>
                  </a:ext>
                </a:extLst>
              </p:cNvPr>
              <p:cNvSpPr/>
              <p:nvPr/>
            </p:nvSpPr>
            <p:spPr>
              <a:xfrm>
                <a:off x="8849291" y="3424657"/>
                <a:ext cx="86780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data flow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DB20428-DBDC-47BF-A7F7-CE1CDA533AF6}"/>
                </a:ext>
              </a:extLst>
            </p:cNvPr>
            <p:cNvGrpSpPr/>
            <p:nvPr/>
          </p:nvGrpSpPr>
          <p:grpSpPr>
            <a:xfrm>
              <a:off x="7000237" y="3518759"/>
              <a:ext cx="2228505" cy="307777"/>
              <a:chOff x="7980677" y="2919319"/>
              <a:chExt cx="2228505" cy="307777"/>
            </a:xfrm>
          </p:grpSpPr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69FD6314-116B-49F1-BD04-8FA80D2DF607}"/>
                  </a:ext>
                </a:extLst>
              </p:cNvPr>
              <p:cNvCxnSpPr/>
              <p:nvPr/>
            </p:nvCxnSpPr>
            <p:spPr>
              <a:xfrm>
                <a:off x="7980677" y="3101445"/>
                <a:ext cx="797560" cy="508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386C57D-C34C-4C23-96F6-5A74B1E387C2}"/>
                  </a:ext>
                </a:extLst>
              </p:cNvPr>
              <p:cNvSpPr/>
              <p:nvPr/>
            </p:nvSpPr>
            <p:spPr>
              <a:xfrm>
                <a:off x="8805721" y="2919319"/>
                <a:ext cx="140346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instructions flow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8166B49-FA41-4431-A57B-C3503036E1AE}"/>
                </a:ext>
              </a:extLst>
            </p:cNvPr>
            <p:cNvGrpSpPr/>
            <p:nvPr/>
          </p:nvGrpSpPr>
          <p:grpSpPr>
            <a:xfrm>
              <a:off x="6990149" y="4399772"/>
              <a:ext cx="2983232" cy="307777"/>
              <a:chOff x="7970589" y="4303252"/>
              <a:chExt cx="2983232" cy="307777"/>
            </a:xfrm>
          </p:grpSpPr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4326298E-7C41-4DE0-807A-A7BD6DC1915B}"/>
                  </a:ext>
                </a:extLst>
              </p:cNvPr>
              <p:cNvCxnSpPr/>
              <p:nvPr/>
            </p:nvCxnSpPr>
            <p:spPr>
              <a:xfrm>
                <a:off x="7970589" y="4485378"/>
                <a:ext cx="797560" cy="5080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prstDash val="sys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59B7E09-4601-4CFC-BD47-D13F74E06440}"/>
                  </a:ext>
                </a:extLst>
              </p:cNvPr>
              <p:cNvSpPr/>
              <p:nvPr/>
            </p:nvSpPr>
            <p:spPr>
              <a:xfrm>
                <a:off x="8839203" y="4303252"/>
                <a:ext cx="211461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internal consumption data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7323FFA-D044-4A6F-A390-03B5DAAC03FF}"/>
                </a:ext>
              </a:extLst>
            </p:cNvPr>
            <p:cNvGrpSpPr/>
            <p:nvPr/>
          </p:nvGrpSpPr>
          <p:grpSpPr>
            <a:xfrm>
              <a:off x="6990149" y="4106101"/>
              <a:ext cx="3160620" cy="307777"/>
              <a:chOff x="7970589" y="3929995"/>
              <a:chExt cx="3160620" cy="307777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F1ACEE09-D466-4CA5-9B51-811D4311BD67}"/>
                  </a:ext>
                </a:extLst>
              </p:cNvPr>
              <p:cNvCxnSpPr/>
              <p:nvPr/>
            </p:nvCxnSpPr>
            <p:spPr>
              <a:xfrm>
                <a:off x="7970589" y="4112121"/>
                <a:ext cx="797560" cy="508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prstDash val="sys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AA51216-7335-4C32-B817-69628A5CF8C9}"/>
                  </a:ext>
                </a:extLst>
              </p:cNvPr>
              <p:cNvSpPr/>
              <p:nvPr/>
            </p:nvSpPr>
            <p:spPr>
              <a:xfrm>
                <a:off x="8795633" y="3929995"/>
                <a:ext cx="233557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internal consumption (uops?)</a:t>
                </a:r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602DBEA-7DF8-4B25-ADF5-FABE9421D1AC}"/>
                </a:ext>
              </a:extLst>
            </p:cNvPr>
            <p:cNvSpPr/>
            <p:nvPr/>
          </p:nvSpPr>
          <p:spPr>
            <a:xfrm>
              <a:off x="2320394" y="3023644"/>
              <a:ext cx="1172280" cy="51463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Instructions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45C26CC-38C9-4C2F-8E3E-78A5D4D222D0}"/>
                </a:ext>
              </a:extLst>
            </p:cNvPr>
            <p:cNvSpPr/>
            <p:nvPr/>
          </p:nvSpPr>
          <p:spPr>
            <a:xfrm>
              <a:off x="3563727" y="3023644"/>
              <a:ext cx="2307905" cy="51463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Data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05DB06B-8AF9-4DE0-954A-6C70690D3169}"/>
                </a:ext>
              </a:extLst>
            </p:cNvPr>
            <p:cNvSpPr/>
            <p:nvPr/>
          </p:nvSpPr>
          <p:spPr>
            <a:xfrm>
              <a:off x="6139505" y="3054117"/>
              <a:ext cx="10048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Memory</a:t>
              </a:r>
            </a:p>
          </p:txBody>
        </p:sp>
        <p:sp>
          <p:nvSpPr>
            <p:cNvPr id="14" name="Left Brace 13">
              <a:extLst>
                <a:ext uri="{FF2B5EF4-FFF2-40B4-BE49-F238E27FC236}">
                  <a16:creationId xmlns:a16="http://schemas.microsoft.com/office/drawing/2014/main" id="{232CA97D-0869-4526-B1DB-54AF6A4F35E6}"/>
                </a:ext>
              </a:extLst>
            </p:cNvPr>
            <p:cNvSpPr/>
            <p:nvPr/>
          </p:nvSpPr>
          <p:spPr>
            <a:xfrm flipH="1">
              <a:off x="6079515" y="2993638"/>
              <a:ext cx="79375" cy="574643"/>
            </a:xfrm>
            <a:prstGeom prst="leftBrace">
              <a:avLst>
                <a:gd name="adj1" fmla="val 80333"/>
                <a:gd name="adj2" fmla="val 4327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Left Brace 14">
              <a:extLst>
                <a:ext uri="{FF2B5EF4-FFF2-40B4-BE49-F238E27FC236}">
                  <a16:creationId xmlns:a16="http://schemas.microsoft.com/office/drawing/2014/main" id="{05B186E8-37E6-4D72-B832-089C83C60853}"/>
                </a:ext>
              </a:extLst>
            </p:cNvPr>
            <p:cNvSpPr/>
            <p:nvPr/>
          </p:nvSpPr>
          <p:spPr>
            <a:xfrm>
              <a:off x="1726988" y="2942537"/>
              <a:ext cx="131780" cy="1591143"/>
            </a:xfrm>
            <a:prstGeom prst="leftBrace">
              <a:avLst>
                <a:gd name="adj1" fmla="val 80333"/>
                <a:gd name="adj2" fmla="val 4327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6E00723-736D-4996-A566-9B457B9DAA09}"/>
                </a:ext>
              </a:extLst>
            </p:cNvPr>
            <p:cNvSpPr/>
            <p:nvPr/>
          </p:nvSpPr>
          <p:spPr>
            <a:xfrm>
              <a:off x="434579" y="3272073"/>
              <a:ext cx="110998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b="1" dirty="0"/>
                <a:t>Processor</a:t>
              </a:r>
            </a:p>
            <a:p>
              <a:pPr algn="r"/>
              <a:r>
                <a:rPr lang="en-US" b="1" dirty="0"/>
                <a:t>(Chip)</a:t>
              </a:r>
            </a:p>
          </p:txBody>
        </p:sp>
      </p:grpSp>
      <p:sp>
        <p:nvSpPr>
          <p:cNvPr id="34" name="Oval 33">
            <a:extLst>
              <a:ext uri="{FF2B5EF4-FFF2-40B4-BE49-F238E27FC236}">
                <a16:creationId xmlns:a16="http://schemas.microsoft.com/office/drawing/2014/main" id="{A59B6342-B60D-4B60-A387-9E1417176C02}"/>
              </a:ext>
            </a:extLst>
          </p:cNvPr>
          <p:cNvSpPr/>
          <p:nvPr/>
        </p:nvSpPr>
        <p:spPr>
          <a:xfrm>
            <a:off x="5707136" y="900397"/>
            <a:ext cx="120316" cy="1203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976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get started…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Last time</a:t>
            </a:r>
          </a:p>
          <a:p>
            <a:pPr lvl="1"/>
            <a:r>
              <a:rPr lang="en-US" dirty="0"/>
              <a:t>Course logistics, discussion of syllabus </a:t>
            </a:r>
          </a:p>
          <a:p>
            <a:pPr lvl="1"/>
            <a:r>
              <a:rPr lang="en-US" dirty="0"/>
              <a:t>Please read the “course description document” to be familiar with expectations</a:t>
            </a:r>
          </a:p>
          <a:p>
            <a:pPr lvl="1"/>
            <a:r>
              <a:rPr lang="en-US" dirty="0"/>
              <a:t>Super quick overview of ME759: we’ll learn how to accelerate the executions of science/engineering programs we write</a:t>
            </a:r>
          </a:p>
          <a:p>
            <a:pPr lvl="2"/>
            <a:r>
              <a:rPr lang="en-US" dirty="0"/>
              <a:t>General concepts + GPU Computing + Multicore Computing + MPI-enable Computing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Today</a:t>
            </a:r>
          </a:p>
          <a:p>
            <a:pPr lvl="1"/>
            <a:r>
              <a:rPr lang="en-US" dirty="0"/>
              <a:t>About how our code gets executed on the CPU; sequential execution</a:t>
            </a:r>
          </a:p>
          <a:p>
            <a:pPr lvl="1"/>
            <a:r>
              <a:rPr lang="en-US" dirty="0"/>
              <a:t>Concepts touched on: instruction, assembly code, registers, CISC vs RISC, CPU organization (CU/ALU), FDX cycle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Other tidbits:</a:t>
            </a:r>
          </a:p>
          <a:p>
            <a:pPr lvl="1"/>
            <a:r>
              <a:rPr lang="en-US" dirty="0"/>
              <a:t>Additional Reading: check the on-line </a:t>
            </a:r>
            <a:r>
              <a:rPr lang="en-US" dirty="0">
                <a:hlinkClick r:id="rId2"/>
              </a:rPr>
              <a:t>syllabus</a:t>
            </a:r>
            <a:endParaRPr lang="en-US" dirty="0"/>
          </a:p>
          <a:p>
            <a:pPr lvl="1"/>
            <a:r>
              <a:rPr lang="en-US" dirty="0"/>
              <a:t>First assignment went out</a:t>
            </a:r>
          </a:p>
          <a:p>
            <a:pPr lvl="2"/>
            <a:r>
              <a:rPr lang="en-US" dirty="0"/>
              <a:t>Due on Th 02/04, at 9 pm</a:t>
            </a:r>
          </a:p>
          <a:p>
            <a:pPr lvl="2"/>
            <a:r>
              <a:rPr lang="en-US" dirty="0"/>
              <a:t>Please register for an Euler account (see details in email of last night)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8000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Transistors at work: AND, OR, NOT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NOT logical operation is implemented using </a:t>
            </a:r>
            <a:r>
              <a:rPr lang="en-US" dirty="0">
                <a:solidFill>
                  <a:srgbClr val="0070C0"/>
                </a:solidFill>
              </a:rPr>
              <a:t>one</a:t>
            </a:r>
            <a:r>
              <a:rPr lang="en-US" dirty="0"/>
              <a:t> transistor</a:t>
            </a:r>
          </a:p>
          <a:p>
            <a:pPr lvl="1"/>
            <a:endParaRPr lang="en-US" dirty="0"/>
          </a:p>
          <a:p>
            <a:r>
              <a:rPr lang="en-US" dirty="0"/>
              <a:t>AND </a:t>
            </a:r>
            <a:r>
              <a:rPr lang="en-US" dirty="0" err="1"/>
              <a:t>and</a:t>
            </a:r>
            <a:r>
              <a:rPr lang="en-US" dirty="0"/>
              <a:t> OR logical ops require </a:t>
            </a:r>
            <a:r>
              <a:rPr lang="en-US" dirty="0">
                <a:solidFill>
                  <a:srgbClr val="0070C0"/>
                </a:solidFill>
              </a:rPr>
              <a:t>two</a:t>
            </a:r>
            <a:r>
              <a:rPr lang="en-US" dirty="0"/>
              <a:t> transistors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Truth tables for AND, OR, and NOT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40</a:t>
            </a:fld>
            <a:endParaRPr lang="en-US" altLang="en-US"/>
          </a:p>
        </p:txBody>
      </p:sp>
      <p:pic>
        <p:nvPicPr>
          <p:cNvPr id="7171" name="Picture 3" descr="C:\cygwin\home\negrut\BuBu\CourseMaterial\ParallelCompBook\Images\logicalUnit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3200400"/>
            <a:ext cx="436245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819400" y="5638800"/>
          <a:ext cx="1706880" cy="593979"/>
        </p:xfrm>
        <a:graphic>
          <a:graphicData uri="http://schemas.openxmlformats.org/drawingml/2006/table">
            <a:tbl>
              <a:tblPr firstRow="1" firstCol="1" bandRow="1"/>
              <a:tblGrid>
                <a:gridCol w="5566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AND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in</a:t>
                      </a:r>
                      <a:r>
                        <a:rPr lang="en-US" sz="1200" baseline="-250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r>
                        <a:rPr lang="en-US" sz="12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=0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in</a:t>
                      </a:r>
                      <a:r>
                        <a:rPr lang="en-US" sz="1200" baseline="-250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r>
                        <a:rPr lang="en-US" sz="12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=1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in</a:t>
                      </a:r>
                      <a:r>
                        <a:rPr lang="en-US" sz="1200" baseline="-25000" dirty="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r>
                        <a:rPr lang="en-US" sz="1200" dirty="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=0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in</a:t>
                      </a:r>
                      <a:r>
                        <a:rPr lang="en-US" sz="1200" baseline="-25000" dirty="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r>
                        <a:rPr lang="en-US" sz="1200" dirty="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=1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987290" y="5638800"/>
          <a:ext cx="1714500" cy="593979"/>
        </p:xfrm>
        <a:graphic>
          <a:graphicData uri="http://schemas.openxmlformats.org/drawingml/2006/table">
            <a:tbl>
              <a:tblPr firstRow="1" firstCol="1" bandRow="1"/>
              <a:tblGrid>
                <a:gridCol w="5591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1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OR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in</a:t>
                      </a:r>
                      <a:r>
                        <a:rPr lang="en-US" sz="1200" baseline="-250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r>
                        <a:rPr lang="en-US" sz="12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=0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in</a:t>
                      </a:r>
                      <a:r>
                        <a:rPr lang="en-US" sz="1200" baseline="-250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r>
                        <a:rPr lang="en-US" sz="12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=1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in</a:t>
                      </a:r>
                      <a:r>
                        <a:rPr lang="en-US" sz="1200" baseline="-25000" dirty="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r>
                        <a:rPr lang="en-US" sz="1200" dirty="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=0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in</a:t>
                      </a:r>
                      <a:r>
                        <a:rPr lang="en-US" sz="1200" baseline="-250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r>
                        <a:rPr lang="en-US" sz="12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=1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162800" y="5638800"/>
          <a:ext cx="1600200" cy="593979"/>
        </p:xfrm>
        <a:graphic>
          <a:graphicData uri="http://schemas.openxmlformats.org/drawingml/2006/table">
            <a:tbl>
              <a:tblPr firstRow="1" firstCol="1" bandRow="1"/>
              <a:tblGrid>
                <a:gridCol w="521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8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NOT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in</a:t>
                      </a:r>
                      <a:r>
                        <a:rPr lang="en-US" sz="1200" baseline="-250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r>
                        <a:rPr lang="en-US" sz="12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=0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in</a:t>
                      </a:r>
                      <a:r>
                        <a:rPr lang="en-US" sz="1200" baseline="-250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r>
                        <a:rPr lang="en-US" sz="12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=1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3762375" y="3933825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AND</a:t>
            </a:r>
            <a:endParaRPr lang="en-US" sz="11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461286" y="3933825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OR</a:t>
            </a:r>
            <a:endParaRPr lang="en-US" sz="11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360222" y="3933825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NOT</a:t>
            </a:r>
            <a:endParaRPr lang="en-US" sz="11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4410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(1/2)</a:t>
            </a:r>
            <a:br>
              <a:rPr lang="en-US" dirty="0"/>
            </a:br>
            <a:r>
              <a:rPr lang="en-US" sz="1800" dirty="0"/>
              <a:t>[cooked up, but makes a point]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a digital logic block that receives three inputs via three bus wires and produces one signal that is 0 (low voltage) as soon as any of the three input signals is low voltage. </a:t>
            </a:r>
          </a:p>
          <a:p>
            <a:pPr lvl="1"/>
            <a:r>
              <a:rPr lang="en-US" dirty="0"/>
              <a:t>In other words, it should return 1 if and only if all three inputs are 1</a:t>
            </a:r>
          </a:p>
          <a:p>
            <a:pPr lvl="2"/>
            <a:r>
              <a:rPr lang="en-US" dirty="0"/>
              <a:t>A bit-wise “&amp;”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41</a:t>
            </a:fld>
            <a:endParaRPr lang="en-US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0" y="4038600"/>
          <a:ext cx="1554480" cy="1633347"/>
        </p:xfrm>
        <a:graphic>
          <a:graphicData uri="http://schemas.openxmlformats.org/drawingml/2006/table">
            <a:tbl>
              <a:tblPr firstRow="1" firstCol="1" bandRow="1"/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9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in</a:t>
                      </a:r>
                      <a:r>
                        <a:rPr lang="en-US" sz="1100" baseline="-250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in</a:t>
                      </a:r>
                      <a:r>
                        <a:rPr lang="en-US" sz="1100" baseline="-250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in</a:t>
                      </a:r>
                      <a:r>
                        <a:rPr lang="en-US" sz="1100" baseline="-250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Out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7827596" y="3567126"/>
          <a:ext cx="1568450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49080" imgH="380880" progId="Equation.DSMT4">
                  <p:embed/>
                </p:oleObj>
              </mc:Choice>
              <mc:Fallback>
                <p:oleObj name="Equation" r:id="rId4" imgW="1549080" imgH="380880" progId="Equation.DSMT4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596" y="3567126"/>
                        <a:ext cx="1568450" cy="411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2286000" y="3623210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Truth Table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15001" y="3623210"/>
            <a:ext cx="2084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Logic Equation: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986" y="4454152"/>
            <a:ext cx="2379979" cy="1002499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4191000" y="3807876"/>
            <a:ext cx="1371600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250CE78-3FF1-45AD-B291-A27DD1A74D7B}"/>
              </a:ext>
            </a:extLst>
          </p:cNvPr>
          <p:cNvSpPr txBox="1">
            <a:spLocks/>
          </p:cNvSpPr>
          <p:nvPr/>
        </p:nvSpPr>
        <p:spPr bwMode="auto">
          <a:xfrm>
            <a:off x="4571999" y="5782384"/>
            <a:ext cx="7036068" cy="713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u="sng" kern="0" dirty="0"/>
              <a:t>NOTE</a:t>
            </a:r>
            <a:r>
              <a:rPr lang="en-US" sz="1600" kern="0" dirty="0"/>
              <a:t>: There are several Logic Equations that implement the same Truth Table. There are tradeoffs that one can make (power/space/speed)</a:t>
            </a:r>
            <a:endParaRPr lang="en-US" sz="1400" kern="0" dirty="0"/>
          </a:p>
        </p:txBody>
      </p:sp>
      <p:sp>
        <p:nvSpPr>
          <p:cNvPr id="9" name="Rectangle 8"/>
          <p:cNvSpPr/>
          <p:nvPr/>
        </p:nvSpPr>
        <p:spPr>
          <a:xfrm>
            <a:off x="6822176" y="4038681"/>
            <a:ext cx="10048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Legend:</a:t>
            </a:r>
          </a:p>
        </p:txBody>
      </p:sp>
    </p:spTree>
    <p:extLst>
      <p:ext uri="{BB962C8B-B14F-4D97-AF65-F5344CB8AC3E}">
        <p14:creationId xmlns:p14="http://schemas.microsoft.com/office/powerpoint/2010/main" val="3980391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(2/2)</a:t>
            </a:r>
            <a:br>
              <a:rPr lang="en-US" dirty="0"/>
            </a:br>
            <a:r>
              <a:rPr lang="en-US" sz="2400" dirty="0"/>
              <a:t>[cooked up, but makes a point]</a:t>
            </a:r>
          </a:p>
        </p:txBody>
      </p:sp>
      <p:sp>
        <p:nvSpPr>
          <p:cNvPr id="3" name="Content Placeholder 2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Easy to figure out the transistor setup once Logic Equation is available</a:t>
            </a:r>
            <a:endParaRPr lang="en-US" sz="18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42</a:t>
            </a:fld>
            <a:endParaRPr lang="en-US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90800" y="2482275"/>
          <a:ext cx="1554480" cy="1633347"/>
        </p:xfrm>
        <a:graphic>
          <a:graphicData uri="http://schemas.openxmlformats.org/drawingml/2006/table">
            <a:tbl>
              <a:tblPr firstRow="1" firstCol="1" bandRow="1"/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9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in</a:t>
                      </a:r>
                      <a:r>
                        <a:rPr lang="en-US" sz="1100" baseline="-25000" dirty="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in</a:t>
                      </a:r>
                      <a:r>
                        <a:rPr lang="en-US" sz="1100" baseline="-250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in</a:t>
                      </a:r>
                      <a:r>
                        <a:rPr lang="en-US" sz="1100" baseline="-250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Out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7152389" y="2760065"/>
          <a:ext cx="1353136" cy="382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54080" imgH="279360" progId="Equation.DSMT4">
                  <p:embed/>
                </p:oleObj>
              </mc:Choice>
              <mc:Fallback>
                <p:oleObj name="Equation" r:id="rId2" imgW="1054080" imgH="279360" progId="Equation.DSMT4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2389" y="2760065"/>
                        <a:ext cx="1353136" cy="3825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869" y="5830888"/>
            <a:ext cx="2176463" cy="83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2590800" y="2057341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Truth Table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6781801" y="2194558"/>
            <a:ext cx="2084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Logic Equation:</a:t>
            </a:r>
          </a:p>
        </p:txBody>
      </p:sp>
      <p:sp>
        <p:nvSpPr>
          <p:cNvPr id="12" name="Content Placeholder 2 2"/>
          <p:cNvSpPr txBox="1">
            <a:spLocks/>
          </p:cNvSpPr>
          <p:nvPr/>
        </p:nvSpPr>
        <p:spPr bwMode="auto">
          <a:xfrm>
            <a:off x="1676400" y="4781590"/>
            <a:ext cx="8686800" cy="100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dirty="0"/>
              <a:t>Solution: digital logic block is a combination of AND, OR, and NOT gates</a:t>
            </a:r>
          </a:p>
          <a:p>
            <a:pPr lvl="1"/>
            <a:r>
              <a:rPr lang="en-US" sz="1600" dirty="0"/>
              <a:t>The NOT is represented as a circle </a:t>
            </a:r>
            <a:r>
              <a:rPr lang="en-US" sz="1600" b="1" dirty="0"/>
              <a:t>O</a:t>
            </a:r>
            <a:r>
              <a:rPr lang="en-US" sz="1600" dirty="0"/>
              <a:t> applied to signals moving down the bus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375709" y="5423836"/>
            <a:ext cx="33690" cy="5823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45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One Bit Adder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1672" y="1511069"/>
                <a:ext cx="6057900" cy="1282863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Implement a digital circuit that produces the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CarryOut</a:t>
                </a:r>
                <a:r>
                  <a:rPr lang="en-US" sz="2000" dirty="0"/>
                  <a:t> digit in a one bit summation operation</a:t>
                </a:r>
              </a:p>
              <a:p>
                <a:pPr lvl="1"/>
                <a:r>
                  <a:rPr lang="en-US" sz="1600" dirty="0"/>
                  <a:t>Inputs: three of them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in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i="0" dirty="0" smtClean="0">
                        <a:latin typeface="Cambria Math" panose="02040503050406030204" pitchFamily="18" charset="0"/>
                      </a:rPr>
                      <m:t>i</m:t>
                    </m:r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i="0" dirty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sz="160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/>
                  <a:t>, </a:t>
                </a:r>
                <a:r>
                  <a:rPr lang="en-US" sz="1600" dirty="0" err="1"/>
                  <a:t>CarryIn</a:t>
                </a:r>
                <a:r>
                  <a:rPr lang="en-US" sz="1600" dirty="0"/>
                  <a:t>)</a:t>
                </a:r>
              </a:p>
              <a:p>
                <a:pPr lvl="1"/>
                <a:r>
                  <a:rPr lang="en-US" sz="1600" dirty="0"/>
                  <a:t>Outputs: two of them (</a:t>
                </a:r>
                <a:r>
                  <a:rPr lang="en-US" sz="1600" dirty="0">
                    <a:solidFill>
                      <a:srgbClr val="C00000"/>
                    </a:solidFill>
                  </a:rPr>
                  <a:t>Sum</a:t>
                </a:r>
                <a:r>
                  <a:rPr lang="en-US" sz="1600" dirty="0"/>
                  <a:t>, </a:t>
                </a:r>
                <a:r>
                  <a:rPr lang="en-US" sz="1600" dirty="0" err="1">
                    <a:solidFill>
                      <a:srgbClr val="C00000"/>
                    </a:solidFill>
                  </a:rPr>
                  <a:t>CarryOut</a:t>
                </a:r>
                <a:r>
                  <a:rPr lang="en-US" sz="1600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1672" y="1511069"/>
                <a:ext cx="6057900" cy="1282863"/>
              </a:xfrm>
              <a:blipFill>
                <a:blip r:embed="rId3"/>
                <a:stretch>
                  <a:fillRect l="-905" t="-5238" b="-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6320" y="1628549"/>
            <a:ext cx="2190750" cy="128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15403" y="3729505"/>
          <a:ext cx="5361940" cy="2585974"/>
        </p:xfrm>
        <a:graphic>
          <a:graphicData uri="http://schemas.openxmlformats.org/drawingml/2006/table">
            <a:tbl>
              <a:tblPr firstRow="1" firstCol="1" bandRow="1"/>
              <a:tblGrid>
                <a:gridCol w="4852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18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5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97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Inputs</a:t>
                      </a:r>
                      <a:endParaRPr lang="en-US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      Outputs</a:t>
                      </a:r>
                      <a:endParaRPr lang="en-US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Comments</a:t>
                      </a:r>
                      <a:endParaRPr lang="en-US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in</a:t>
                      </a:r>
                      <a:r>
                        <a:rPr lang="en-US" sz="1100" baseline="-25000" dirty="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in</a:t>
                      </a:r>
                      <a:r>
                        <a:rPr lang="en-US" sz="1100" baseline="-25000" dirty="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CarryIn</a:t>
                      </a:r>
                      <a:endParaRPr lang="en-US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C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Sum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err="1">
                          <a:solidFill>
                            <a:srgbClr val="C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CarryOut</a:t>
                      </a:r>
                      <a:endParaRPr lang="en-US" sz="1100" kern="1200" dirty="0">
                        <a:solidFill>
                          <a:srgbClr val="C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Sum is in base 2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C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C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C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C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0+0 is 0; the CarryIn kicks in, makes the sum 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C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C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C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C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0+1 is 1, but CarryIn is 1; sum ends up being 0, CarryOut is 1.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C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C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C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C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1+0 is 1, but CarryIn is 1; sum ends up being 0, CarryOut is 1.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C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C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1+1 is 0, carry 1.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C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C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1+1 is 0 and you </a:t>
                      </a:r>
                      <a:r>
                        <a:rPr lang="en-US" sz="1100" dirty="0" err="1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CarryOut</a:t>
                      </a:r>
                      <a:r>
                        <a:rPr lang="en-US" sz="1100" dirty="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1. Yet the </a:t>
                      </a:r>
                      <a:r>
                        <a:rPr lang="en-US" sz="1100" dirty="0" err="1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CarryIn</a:t>
                      </a:r>
                      <a:r>
                        <a:rPr lang="en-US" sz="1100" dirty="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is 1, so the 0 in the sum becomes 1.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043543" y="3239777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Truth Table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7375888" y="3771498"/>
          <a:ext cx="3502186" cy="283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819160" imgH="228600" progId="Equation.DSMT4">
                  <p:embed/>
                </p:oleObj>
              </mc:Choice>
              <mc:Fallback>
                <p:oleObj name="Equation" r:id="rId5" imgW="2819160" imgH="22860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375888" y="3771498"/>
                        <a:ext cx="3502186" cy="2839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7135090" y="3308866"/>
            <a:ext cx="32616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Logic Equation (for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CarryOut</a:t>
            </a:r>
            <a:r>
              <a:rPr lang="en-US" dirty="0"/>
              <a:t>):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855" y="4499061"/>
            <a:ext cx="3220219" cy="1752604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43</a:t>
            </a:fld>
            <a:endParaRPr lang="en-US" alt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8D0C89C-5DCE-449F-9520-00B4F936EC2F}"/>
              </a:ext>
            </a:extLst>
          </p:cNvPr>
          <p:cNvGrpSpPr/>
          <p:nvPr/>
        </p:nvGrpSpPr>
        <p:grpSpPr>
          <a:xfrm>
            <a:off x="11167170" y="873400"/>
            <a:ext cx="848829" cy="923330"/>
            <a:chOff x="10226841" y="961030"/>
            <a:chExt cx="848829" cy="923330"/>
          </a:xfrm>
          <a:solidFill>
            <a:schemeClr val="bg1">
              <a:lumMod val="95000"/>
            </a:schemeClr>
          </a:solidFill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AA17279-EA44-4AAA-B24E-9AC55552B632}"/>
                </a:ext>
              </a:extLst>
            </p:cNvPr>
            <p:cNvSpPr txBox="1"/>
            <p:nvPr/>
          </p:nvSpPr>
          <p:spPr>
            <a:xfrm>
              <a:off x="10226841" y="961030"/>
              <a:ext cx="848829" cy="923330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Consolas" panose="020B0609020204030204" pitchFamily="49" charset="0"/>
                </a:rPr>
                <a:t> 567</a:t>
              </a:r>
              <a:r>
                <a:rPr lang="en-US" sz="1800" dirty="0">
                  <a:solidFill>
                    <a:srgbClr val="0070C0"/>
                  </a:solidFill>
                  <a:latin typeface="Consolas" panose="020B0609020204030204" pitchFamily="49" charset="0"/>
                </a:rPr>
                <a:t>+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789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1356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B6223B-84E0-40ED-98F1-9787ADE97B51}"/>
                </a:ext>
              </a:extLst>
            </p:cNvPr>
            <p:cNvCxnSpPr>
              <a:cxnSpLocks/>
            </p:cNvCxnSpPr>
            <p:nvPr/>
          </p:nvCxnSpPr>
          <p:spPr>
            <a:xfrm>
              <a:off x="10275570" y="1558930"/>
              <a:ext cx="667550" cy="0"/>
            </a:xfrm>
            <a:prstGeom prst="line">
              <a:avLst/>
            </a:prstGeom>
            <a:grpFill/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845A540-3BEC-4528-B9BA-8170B23C1CC7}"/>
              </a:ext>
            </a:extLst>
          </p:cNvPr>
          <p:cNvSpPr txBox="1"/>
          <p:nvPr/>
        </p:nvSpPr>
        <p:spPr>
          <a:xfrm>
            <a:off x="9700558" y="894381"/>
            <a:ext cx="15153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visualize calculating:</a:t>
            </a:r>
          </a:p>
        </p:txBody>
      </p:sp>
    </p:spTree>
    <p:extLst>
      <p:ext uri="{BB962C8B-B14F-4D97-AF65-F5344CB8AC3E}">
        <p14:creationId xmlns:p14="http://schemas.microsoft.com/office/powerpoint/2010/main" val="110817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Integrated Circuits-A One Bit </a:t>
            </a:r>
            <a:r>
              <a:rPr lang="en-US" sz="3200" b="1" dirty="0">
                <a:solidFill>
                  <a:srgbClr val="FFC000"/>
                </a:solidFill>
              </a:rPr>
              <a:t>Combo</a:t>
            </a:r>
            <a:r>
              <a:rPr lang="en-US" sz="3200" dirty="0"/>
              <a:t>: OR, AND, 1 Bit Adder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1 Bit Adder, the </a:t>
            </a:r>
            <a:r>
              <a:rPr lang="en-US" sz="2000" dirty="0">
                <a:solidFill>
                  <a:srgbClr val="0070C0"/>
                </a:solidFill>
              </a:rPr>
              <a:t>Sum</a:t>
            </a:r>
            <a:r>
              <a:rPr lang="en-US" sz="2000" dirty="0"/>
              <a:t> part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44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960295"/>
            <a:ext cx="4040180" cy="2535504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209800" y="5072064"/>
            <a:ext cx="5257800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dirty="0"/>
              <a:t>A One Bit Combo: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sz="2000" dirty="0"/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2000" dirty="0"/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 Bit Sum</a:t>
            </a:r>
          </a:p>
          <a:p>
            <a:pPr lvl="1"/>
            <a:r>
              <a:rPr lang="en-US" sz="1800" dirty="0"/>
              <a:t>Controlled by the input “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Operation</a:t>
            </a:r>
            <a:r>
              <a:rPr lang="en-US" sz="1800" dirty="0"/>
              <a:t>”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811082" y="4648201"/>
            <a:ext cx="2581285" cy="2144787"/>
            <a:chOff x="7811082" y="4648201"/>
            <a:chExt cx="2581285" cy="214478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1082" y="4648201"/>
              <a:ext cx="2323519" cy="2144787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9880688" y="5448501"/>
              <a:ext cx="511679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1100" dirty="0"/>
                <a:t>result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9876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Integrated Circuits: Ripple Design of 32-Bit Combo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524" y="1992677"/>
            <a:ext cx="1654312" cy="4410114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45</a:t>
            </a:fld>
            <a:endParaRPr lang="en-US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56122" y="1028299"/>
            <a:ext cx="7772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dirty="0"/>
              <a:t>Combine 32 of the 1 bit combos in an array of logic elements</a:t>
            </a:r>
          </a:p>
          <a:p>
            <a:pPr lvl="1"/>
            <a:r>
              <a:rPr lang="en-US" sz="1600" dirty="0"/>
              <a:t>Get one 32 bit unit that can do OR, AND, +</a:t>
            </a:r>
          </a:p>
          <a:p>
            <a:pPr lvl="1"/>
            <a:r>
              <a:rPr lang="en-US" sz="1600" dirty="0"/>
              <a:t>This “academic example” design requires about 1152 transistors</a:t>
            </a:r>
          </a:p>
        </p:txBody>
      </p:sp>
    </p:spTree>
    <p:extLst>
      <p:ext uri="{BB962C8B-B14F-4D97-AF65-F5344CB8AC3E}">
        <p14:creationId xmlns:p14="http://schemas.microsoft.com/office/powerpoint/2010/main" val="25071303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Integrated Circuits: From Transistors to Chip Microarchitecture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50" y="1829871"/>
            <a:ext cx="11146242" cy="4149914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58449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TextShape 1"/>
          <p:cNvSpPr txBox="1"/>
          <p:nvPr/>
        </p:nvSpPr>
        <p:spPr>
          <a:xfrm>
            <a:off x="0" y="0"/>
            <a:ext cx="12191760" cy="822960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txBody>
          <a:bodyPr anchor="ctr">
            <a:normAutofit fontScale="88500"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Calibri Light"/>
              </a:rPr>
              <a:t>[FDEX Cycle: Execution Closing Remarks] It All Boils Down to Transistors…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7" name="TextShape 2"/>
          <p:cNvSpPr txBox="1"/>
          <p:nvPr/>
        </p:nvSpPr>
        <p:spPr>
          <a:xfrm>
            <a:off x="147240" y="1495080"/>
            <a:ext cx="11960640" cy="49327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For 50 years, every 18 months, number of transistors per unit area doubled (Moore’s Law)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2014-2015 technology: feature length was 14 nm (Intel)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2018: 10 nm -12 nm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2019-2020: 7 nm (top of the line - AMD)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2021: 5 nm (see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hlinkClick r:id="rId3"/>
              </a:rPr>
              <a:t>interesting article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)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Even farther ahead (2023): 3 nm (Samsung?)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Path forward unclear, what do we use when silicon-metal transistors can’t get any smaller?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Maybe Carbon Nanotubes?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Putting thing in perspective: back in 2017, I was telling students that 5 nm is the last frontier, and that’s it…</a:t>
            </a:r>
          </a:p>
        </p:txBody>
      </p:sp>
      <p:sp>
        <p:nvSpPr>
          <p:cNvPr id="748" name="TextShape 3"/>
          <p:cNvSpPr txBox="1"/>
          <p:nvPr/>
        </p:nvSpPr>
        <p:spPr>
          <a:xfrm>
            <a:off x="11458080" y="6522120"/>
            <a:ext cx="692640" cy="268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290604B0-649D-411D-9D7B-E24F5667B63C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47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47962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F5E5800-A427-4070-9ABF-F1016EE47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pause for a moment…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E47567-7360-4A9E-BA33-AFEA73E74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2E2CF8F2-A90D-41EC-94BE-8D96666736F2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[</a:t>
                </a:r>
                <a:r>
                  <a:rPr lang="en-US" dirty="0">
                    <a:hlinkClick r:id="rId2"/>
                  </a:rPr>
                  <a:t>Gahan </a:t>
                </a:r>
                <a:r>
                  <a:rPr lang="en-US" dirty="0" err="1">
                    <a:hlinkClick r:id="rId2"/>
                  </a:rPr>
                  <a:t>WIlson</a:t>
                </a:r>
                <a:r>
                  <a:rPr lang="en-US" dirty="0"/>
                  <a:t>]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2E2CF8F2-A90D-41EC-94BE-8D96666736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6B5AB1BE-BF01-4043-B189-503430FF45E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995" y="888084"/>
            <a:ext cx="4127935" cy="579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726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8AAD8-C652-4ECF-BB1B-0A28F49E3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to keep in mind…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3B419-4A8E-4516-97A6-AFD70C910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Based on past experience, many of you will pretty soon move to “asynchronous mode”</a:t>
            </a:r>
          </a:p>
          <a:p>
            <a:endParaRPr lang="en-US" dirty="0"/>
          </a:p>
          <a:p>
            <a:r>
              <a:rPr lang="en-US" dirty="0"/>
              <a:t>When home enjoying a brew and listening to me at 1.5X speed, just listening to me rambling is not going to cut it</a:t>
            </a:r>
          </a:p>
          <a:p>
            <a:pPr lvl="1"/>
            <a:r>
              <a:rPr lang="en-US" dirty="0"/>
              <a:t>You’ll have to read the slides too</a:t>
            </a:r>
          </a:p>
          <a:p>
            <a:pPr lvl="2"/>
            <a:r>
              <a:rPr lang="en-US" dirty="0"/>
              <a:t>I’m not going to do it during lecture since you can do it as well as I can, if not better</a:t>
            </a:r>
          </a:p>
          <a:p>
            <a:pPr lvl="2"/>
            <a:r>
              <a:rPr lang="en-US" dirty="0"/>
              <a:t>I’m also not going to do it since it’s also boring – for you and for me</a:t>
            </a:r>
          </a:p>
          <a:p>
            <a:pPr lvl="2"/>
            <a:r>
              <a:rPr lang="en-US" dirty="0"/>
              <a:t>Finally, I’m not going to do it since I wouldn’t have time to cover all the material</a:t>
            </a:r>
          </a:p>
          <a:p>
            <a:endParaRPr lang="en-US" dirty="0"/>
          </a:p>
          <a:p>
            <a:r>
              <a:rPr lang="en-US" dirty="0"/>
              <a:t>The slides kind of give me a general direction of where I should be heading </a:t>
            </a:r>
          </a:p>
          <a:p>
            <a:pPr lvl="1"/>
            <a:r>
              <a:rPr lang="en-US" dirty="0"/>
              <a:t>Here’s a quote that captures how I feel and why I need a general direction: </a:t>
            </a:r>
          </a:p>
          <a:p>
            <a:pPr lvl="2"/>
            <a:r>
              <a:rPr lang="en-US" dirty="0"/>
              <a:t>“Sometimes I'll start a sentence, and I don't even know where it's going. I just hope I find it along the way.” – Michael Scott, Regional Manager, Scranton branch of </a:t>
            </a:r>
            <a:r>
              <a:rPr lang="en-US" dirty="0" err="1"/>
              <a:t>Dunder</a:t>
            </a:r>
            <a:r>
              <a:rPr lang="en-US" dirty="0"/>
              <a:t> Mifflin Inc.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8A6355-D721-44AB-93A9-586F0C0AD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304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Computing, as a means to a goal: from information to wisdom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endParaRPr lang="en-US" dirty="0"/>
              </a:p>
              <a:p>
                <a:r>
                  <a:rPr lang="en-US" dirty="0"/>
                  <a:t>Lots of data </a:t>
                </a:r>
              </a:p>
              <a:p>
                <a:pPr lvl="1"/>
                <a:r>
                  <a:rPr lang="en-US" dirty="0"/>
                  <a:t>Sensing (ubiquitous sensing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lots of data)</a:t>
                </a:r>
              </a:p>
              <a:p>
                <a:pPr lvl="1"/>
                <a:r>
                  <a:rPr lang="en-US" dirty="0"/>
                  <a:t>Data collection (customers, industrial processes, stock market, sports, etc.)</a:t>
                </a:r>
              </a:p>
              <a:p>
                <a:pPr lvl="1"/>
                <a:r>
                  <a:rPr lang="en-US" dirty="0"/>
                  <a:t>Generated through simulation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To be useful, data requires processing</a:t>
                </a:r>
              </a:p>
              <a:p>
                <a:pPr lvl="1"/>
                <a:r>
                  <a:rPr lang="en-US" dirty="0"/>
                  <a:t>This is where ME759 is meant to help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6"/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7498644" y="6258815"/>
                <a:ext cx="3319928" cy="205819"/>
              </a:xfrm>
            </p:spPr>
            <p:txBody>
              <a:bodyPr/>
              <a:lstStyle/>
              <a:p>
                <a:r>
                  <a:rPr lang="en-US" dirty="0"/>
                  <a:t>[https://www.sciencedirect.com/science/article/pii/S1472029916301813]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7498644" y="6258815"/>
                <a:ext cx="3319928" cy="20581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7952" y="3527708"/>
            <a:ext cx="3261360" cy="26993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8623" y="901916"/>
            <a:ext cx="2899410" cy="20516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Placeholder 6"/>
              <p:cNvSpPr txBox="1">
                <a:spLocks/>
              </p:cNvSpPr>
              <p:nvPr/>
            </p:nvSpPr>
            <p:spPr>
              <a:xfrm>
                <a:off x="7498644" y="2931926"/>
                <a:ext cx="3319928" cy="2058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[https://www.w3.org/community/kiss/files/2017/02/DIKW.png]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 Placeholder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644" y="2931926"/>
                <a:ext cx="3319928" cy="2058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310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High Performance Computing (HPC):</a:t>
            </a:r>
            <a:br>
              <a:rPr lang="en-US" dirty="0"/>
            </a:br>
            <a:r>
              <a:rPr lang="en-US" dirty="0"/>
              <a:t>On the semantics and where useful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Folks from Oakridge National Lab, Argonne National Lab, Los Alamos National Lab, etc.:</a:t>
            </a:r>
          </a:p>
          <a:p>
            <a:pPr lvl="1"/>
            <a:r>
              <a:rPr lang="en-US" dirty="0"/>
              <a:t>HPC: The activity of using, for instance, 10,000 nodes to run </a:t>
            </a:r>
            <a:r>
              <a:rPr lang="en-US" u="sng" dirty="0"/>
              <a:t>one</a:t>
            </a:r>
            <a:r>
              <a:rPr lang="en-US" dirty="0"/>
              <a:t> very large application</a:t>
            </a:r>
          </a:p>
          <a:p>
            <a:pPr lvl="2"/>
            <a:r>
              <a:rPr lang="en-US" dirty="0"/>
              <a:t>This application can’t be run on one machine: not enough memory space, for instance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Folks from ME759 and other commoners</a:t>
            </a:r>
          </a:p>
          <a:p>
            <a:pPr lvl="1"/>
            <a:r>
              <a:rPr lang="en-US" dirty="0"/>
              <a:t>HPC: The ability to tap into the resources of commodity hardware to extract speed for data generation and/or processing</a:t>
            </a:r>
          </a:p>
          <a:p>
            <a:pPr lvl="2"/>
            <a:r>
              <a:rPr lang="en-US" dirty="0"/>
              <a:t>Unlikely: You might have 10,000 nodes to use</a:t>
            </a:r>
          </a:p>
          <a:p>
            <a:pPr lvl="2"/>
            <a:r>
              <a:rPr lang="en-US" dirty="0"/>
              <a:t>Likely: you have one GPU, or four multi-core CPUs on one motherboard, or perhaps 10 nodes in a cluster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2345" y="3118770"/>
            <a:ext cx="1857375" cy="10001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835031" y="3434166"/>
            <a:ext cx="1184427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Simulation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22748" y="3295666"/>
            <a:ext cx="1508426" cy="646331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Sensing</a:t>
            </a:r>
            <a:br>
              <a:rPr lang="en-US" dirty="0"/>
            </a:br>
            <a:r>
              <a:rPr lang="en-US" dirty="0"/>
              <a:t>Measurement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506819" y="2188251"/>
            <a:ext cx="1611210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Data Collection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217317" y="5426857"/>
            <a:ext cx="2087431" cy="369332"/>
          </a:xfrm>
          <a:prstGeom prst="rect">
            <a:avLst/>
          </a:prstGeom>
          <a:solidFill>
            <a:srgbClr val="00B050"/>
          </a:solidFill>
        </p:spPr>
        <p:txBody>
          <a:bodyPr wrap="none">
            <a:spAutoFit/>
          </a:bodyPr>
          <a:lstStyle/>
          <a:p>
            <a:r>
              <a:rPr lang="en-US" dirty="0"/>
              <a:t>Knowledge/Wisdom</a:t>
            </a:r>
          </a:p>
        </p:txBody>
      </p:sp>
      <p:sp>
        <p:nvSpPr>
          <p:cNvPr id="15" name="Down Arrow 14"/>
          <p:cNvSpPr/>
          <p:nvPr/>
        </p:nvSpPr>
        <p:spPr>
          <a:xfrm>
            <a:off x="9104214" y="2628469"/>
            <a:ext cx="313635" cy="3887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9137345" y="4485717"/>
            <a:ext cx="313635" cy="7003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 rot="5400000">
            <a:off x="10355557" y="3458798"/>
            <a:ext cx="313635" cy="3887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 rot="16200000" flipH="1">
            <a:off x="7908478" y="3424467"/>
            <a:ext cx="313635" cy="3887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264041" y="3784899"/>
            <a:ext cx="570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HPC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378092" y="4605878"/>
            <a:ext cx="570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HPC</a:t>
            </a:r>
          </a:p>
        </p:txBody>
      </p:sp>
    </p:spTree>
    <p:extLst>
      <p:ext uri="{BB962C8B-B14F-4D97-AF65-F5344CB8AC3E}">
        <p14:creationId xmlns:p14="http://schemas.microsoft.com/office/powerpoint/2010/main" val="155284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Price of reaching 1 </a:t>
            </a:r>
            <a:r>
              <a:rPr lang="en-US" dirty="0" err="1"/>
              <a:t>Gflop</a:t>
            </a:r>
            <a:r>
              <a:rPr lang="en-US" dirty="0"/>
              <a:t>/second</a:t>
            </a:r>
            <a:endParaRPr lang="en-US" sz="48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1961: </a:t>
            </a:r>
          </a:p>
          <a:p>
            <a:pPr lvl="1"/>
            <a:r>
              <a:rPr lang="en-US" dirty="0"/>
              <a:t>Combine 17 million IBM-1620 computers</a:t>
            </a:r>
          </a:p>
          <a:p>
            <a:pPr lvl="1"/>
            <a:r>
              <a:rPr lang="en-US" dirty="0"/>
              <a:t>At $64K apiece, when adjusted for inflation, this would cost $160 billion (adjusted for inflation, 2019 US dollars)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2000:</a:t>
            </a:r>
          </a:p>
          <a:p>
            <a:pPr lvl="1"/>
            <a:r>
              <a:rPr lang="en-US" dirty="0"/>
              <a:t>About $1,000 </a:t>
            </a:r>
          </a:p>
          <a:p>
            <a:pPr lvl="1"/>
            <a:r>
              <a:rPr lang="en-US" dirty="0"/>
              <a:t>Kentucky Linux Athlon Testbed, a 64+2 node Beowulf cluster built by the University of Kentucky COE in 2000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2015:</a:t>
            </a:r>
          </a:p>
          <a:p>
            <a:pPr lvl="1"/>
            <a:r>
              <a:rPr lang="en-US" dirty="0"/>
              <a:t>8 cents</a:t>
            </a:r>
          </a:p>
          <a:p>
            <a:pPr lvl="1"/>
            <a:r>
              <a:rPr lang="sv-SE" dirty="0"/>
              <a:t>Celeron G1830 &amp; Radeon R9 295X2 System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2018: 6 cents</a:t>
            </a:r>
          </a:p>
          <a:p>
            <a:pPr lvl="1"/>
            <a:r>
              <a:rPr lang="en-US" dirty="0"/>
              <a:t>NVIDIA GTX 1080 </a:t>
            </a:r>
            <a:r>
              <a:rPr lang="en-US" dirty="0" err="1"/>
              <a:t>Ti</a:t>
            </a:r>
            <a:r>
              <a:rPr lang="en-US" dirty="0"/>
              <a:t> @ $699 apiece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2020 (November): 3 cents</a:t>
            </a:r>
          </a:p>
          <a:p>
            <a:pPr lvl="1"/>
            <a:r>
              <a:rPr lang="en-US" dirty="0"/>
              <a:t>AMD Ryzen 3600 </a:t>
            </a:r>
            <a:r>
              <a:rPr lang="en-US"/>
              <a:t>&amp; NVIDIA </a:t>
            </a:r>
            <a:r>
              <a:rPr lang="en-US" dirty="0"/>
              <a:t>RTX 3080</a:t>
            </a:r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/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[</a:t>
                </a:r>
                <a:r>
                  <a:rPr lang="en-US" dirty="0">
                    <a:hlinkClick r:id="rId2"/>
                  </a:rPr>
                  <a:t>Wikipedia</a:t>
                </a:r>
                <a:r>
                  <a:rPr lang="en-US" dirty="0"/>
                  <a:t>]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1965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C5CAC02-474A-45B1-AFB8-298ED77FE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 Acceleration: Ampere A100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AD1DDC9-878F-4755-85F8-78108705D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Ampere A100: </a:t>
            </a:r>
            <a:r>
              <a:rPr lang="en-US" dirty="0">
                <a:solidFill>
                  <a:srgbClr val="0070C0"/>
                </a:solidFill>
              </a:rPr>
              <a:t>9,000,000,000,000</a:t>
            </a:r>
            <a:r>
              <a:rPr lang="en-US" dirty="0"/>
              <a:t> double precision FMA operations </a:t>
            </a:r>
            <a:r>
              <a:rPr lang="en-US" dirty="0">
                <a:solidFill>
                  <a:srgbClr val="0070C0"/>
                </a:solidFill>
              </a:rPr>
              <a:t>per second</a:t>
            </a:r>
          </a:p>
          <a:p>
            <a:endParaRPr lang="en-US" dirty="0"/>
          </a:p>
          <a:p>
            <a:r>
              <a:rPr lang="en-US" dirty="0"/>
              <a:t>Very high bandwidth: 1555 GB/sec (HBM2)</a:t>
            </a:r>
          </a:p>
          <a:p>
            <a:pPr lvl="1"/>
            <a:r>
              <a:rPr lang="en-US" dirty="0"/>
              <a:t>Previous generation, Pascal had 720 GB/s</a:t>
            </a:r>
          </a:p>
          <a:p>
            <a:endParaRPr lang="en-US" dirty="0"/>
          </a:p>
          <a:p>
            <a:r>
              <a:rPr lang="en-US" dirty="0"/>
              <a:t>Amazing at data processing (data parallelism)</a:t>
            </a:r>
          </a:p>
          <a:p>
            <a:endParaRPr lang="en-US" dirty="0"/>
          </a:p>
          <a:p>
            <a:r>
              <a:rPr lang="en-US" dirty="0"/>
              <a:t>Euler has four A100s GPUs right now; eight more to come before the end of the semester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BF1A873-E732-46DB-90BB-8BA0BB0D266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CD7FB1-59F6-4B2B-A0F7-4669E40FC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F7DE0-CD33-4544-89D1-5E733A6C2D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531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fonts}&#10;\usepackage{mathtools}&#10;\pagestyle{empty}&#10;\newcommand{\vect}[1]{\boldsymbol{#1}}&#10;\newcommand{\matr}[1]{\boldsymbol{#1}}&#10;\DeclareMathOperator*{\argmin}{arg\,min}&#10;&#10;\newcommand{\CHRONO}{{\sffamily{{Chrono}}}}&#10;\newcommand{\softpackage}[1]{{\sffamily{#1}}}&#10;&#10;\def\mathbbm#1{\mathbb{#1}}% ***ALEX***&#10;\def\vect#1{{\bf #1}}&#10;\def\amatr#1{{\bf #1}}&#10;&#10;\newcommand{\cA}{{\cal A}}&#10;\newcommand{\cone}{{\Upsilon}}&#10;\newcommand{\cD}{{\cal D}}&#10;&#10;\newcommand{\BigPT}{{{\bf D}^T}}&#10;\newcommand{\BigP}{{{\bf D}}}&#10;\newcommand{\ProjT}[1]{\,{{\bf D}}^T_{#1}}&#10;\newcommand{\Proj}[1]{\,{{\bf D}}_{#1}}&#10;\newcommand{\Pn}[1]{\,{{\bf D}}_{#1,{n}}}&#10;\newcommand{\Ptu}[1]{\,{{\bf D}}_{#1,{u}}}&#10;\newcommand{\Ptw}[1]{\,{{\bf D}}_{#1,{w}}}&#10;\newcommand{\PnT}[1]{\,{{\bf D}}^T_{#1,{n}}}&#10;\newcommand{\PtuT}[1]{\,{{\bf D}}^T_{#1,{u}}}&#10;\newcommand{\PtwT}[1]{\,{{\bf D}}^T_{#1,{w}}}&#10;&#10;\newcommand{\CP}[1]{{{\Pi}_{{\cone}_{#1}}}}&#10;&#10;\newcommand{\nVec}[1]{{\bf n}_{#1}}&#10;\newcommand{\uVec}[1]{{\bf u}_{#1}}&#10;\newcommand{\wVec}[1]{{\bf w}_{#1}}&#10;&#10;\newcommand{\hatGN}[1]{{\widehat{\gamma}_{#1,n}}}&#10;\newcommand{\hatGU}[1]{{\widehat{\gamma}_{#1,u}}}&#10;\newcommand{\hatGW}[1]{{\widehat{\gamma}_{#1,w}}}&#10;\newcommand{\hatGB}[1]{{\widehat{\gamma}_{#1,b}}}&#10;&#10;\newcommand{\BigG}{{\bf \gamma}}&#10;\newcommand{\Gt}[1]{{{\bf \gamma}^{T}_{#1}}}&#10;\newcommand{\GN}[1]{{{\gamma}_{#1,n}}}&#10;\newcommand{\GU}[1]{{{\gamma}_{#1,u}}}&#10;\newcommand{\GW}[1]{{{\gamma}_{#1,w}}}&#10;\newcommand{\GB}[1]{{{\gamma}_{#1,b}}}&#10;\newcommand{\GUsq}[1]{{{\gamma}}^2_{#1,u}}&#10;\newcommand{\GWsq}[1]{{{\gamma}}^2_{#1,w}}&#10;\newcommand{\itG}[2]{{{\gamma}^{(#2)}_{#1}}}&#10;&#10;\newcommand{\norm}[1]{{ \left| { \left| #1 \right| }  \right| }}&#10;\newcommand{\subVect}[2]{{#1}_{{#2}}}&#10;&#10;\newcommand{\AppliedF}{{{\mathbf{f}}\left( {t,  {\bf q} , {\bf v} } \right)}}&#10;\newcommand{\ReactF}{{{{\bf{g}}_{\bf q}^{\rm{T}}({{\bf q}},t){\lambda }}}}&#10;\newcommand{\FricConF}{\left( \hatGN{i}\Pn{i} + \hatGU{i} \Ptu{i}  + \hatGW{i} \Ptw{i}  \right)}&#10;\newcommand{\DissipEnergy}{{\bf v}^T_{i,S} \cdot \left( \bar \gamma _u^i {\bf d}_{i,u} + \bar \gamma _w^i {\bf d}_{i,w} \right)}&#10;\newcommand{\HC}[1]{\mathclap{\text{#1}}}&#10;\begin{document}&#10;\begin{itemize}&#10; \item Overbar $\;\;\bar{}\;\;$: negation&#10; \item Plus $+\;\;$: logical OR&#10; \item Product $\cdot\;\;$: logical AND&#10;\end{itemize}&#10;\end{document}"/>
  <p:tag name="IGUANATEXSIZE" val="20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.pptx" id="{E71FD5FE-4702-439D-898E-DFF52B56CE8E}" vid="{2AED60D7-16AB-4674-BBCD-2532FAE877C5}"/>
    </a:ext>
  </a:extLst>
</a:theme>
</file>

<file path=ppt/theme/theme3.xml><?xml version="1.0" encoding="utf-8"?>
<a:theme xmlns:a="http://schemas.openxmlformats.org/drawingml/2006/main" name="1_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.pptx" id="{E71FD5FE-4702-439D-898E-DFF52B56CE8E}" vid="{2AED60D7-16AB-4674-BBCD-2532FAE877C5}"/>
    </a:ext>
  </a:extLst>
</a:theme>
</file>

<file path=ppt/theme/theme4.xml><?xml version="1.0" encoding="utf-8"?>
<a:theme xmlns:a="http://schemas.openxmlformats.org/drawingml/2006/main" name="2_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.pptx" id="{E71FD5FE-4702-439D-898E-DFF52B56CE8E}" vid="{2AED60D7-16AB-4674-BBCD-2532FAE877C5}"/>
    </a:ext>
  </a:extLst>
</a:theme>
</file>

<file path=ppt/theme/theme5.xml><?xml version="1.0" encoding="utf-8"?>
<a:theme xmlns:a="http://schemas.openxmlformats.org/drawingml/2006/main" name="3_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.pptx" id="{E71FD5FE-4702-439D-898E-DFF52B56CE8E}" vid="{2AED60D7-16AB-4674-BBCD-2532FAE877C5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12464</TotalTime>
  <Words>6031</Words>
  <Application>Microsoft Office PowerPoint</Application>
  <PresentationFormat>Widescreen</PresentationFormat>
  <Paragraphs>1009</Paragraphs>
  <Slides>48</Slides>
  <Notes>27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64" baseType="lpstr">
      <vt:lpstr>Arial</vt:lpstr>
      <vt:lpstr>Calibri</vt:lpstr>
      <vt:lpstr>Calibri Light</vt:lpstr>
      <vt:lpstr>Cambria Math</vt:lpstr>
      <vt:lpstr>Consolas</vt:lpstr>
      <vt:lpstr>Courier New</vt:lpstr>
      <vt:lpstr>Symbol</vt:lpstr>
      <vt:lpstr>Tahoma</vt:lpstr>
      <vt:lpstr>Times New Roman</vt:lpstr>
      <vt:lpstr>Wingdings</vt:lpstr>
      <vt:lpstr>Custom Design</vt:lpstr>
      <vt:lpstr>Main</vt:lpstr>
      <vt:lpstr>1_Main</vt:lpstr>
      <vt:lpstr>2_Main</vt:lpstr>
      <vt:lpstr>3_Main</vt:lpstr>
      <vt:lpstr>Equation</vt:lpstr>
      <vt:lpstr>ME759 High Performance Computing for Applications in Engineering  [Spring 2021] </vt:lpstr>
      <vt:lpstr>Quote of the day</vt:lpstr>
      <vt:lpstr>PowerPoint Presentation</vt:lpstr>
      <vt:lpstr>Before we get started…</vt:lpstr>
      <vt:lpstr>Good to keep in mind…</vt:lpstr>
      <vt:lpstr>Computing, as a means to a goal: from information to wisdom</vt:lpstr>
      <vt:lpstr>High Performance Computing (HPC): On the semantics and where useful</vt:lpstr>
      <vt:lpstr>The Price of reaching 1 Gflop/second</vt:lpstr>
      <vt:lpstr>GPU Acceleration: Ampere A100</vt:lpstr>
      <vt:lpstr>The Hardware-Software Interplay</vt:lpstr>
      <vt:lpstr>This segment’s purpose</vt:lpstr>
      <vt:lpstr>Computing requires instructions and data</vt:lpstr>
      <vt:lpstr>Schematic, middle-of-the-road CPU Microarchitecture</vt:lpstr>
      <vt:lpstr>The CPU’s Control Unit (CU)</vt:lpstr>
      <vt:lpstr>The CPU’s Arithmetic Logic Unit (ALU)</vt:lpstr>
      <vt:lpstr>PowerPoint Presentation</vt:lpstr>
      <vt:lpstr>From C/C++ Code to Machine Instructions (1/4)</vt:lpstr>
      <vt:lpstr>From C Code to Machine Instructions (2/4)</vt:lpstr>
      <vt:lpstr>PowerPoint Presentation</vt:lpstr>
      <vt:lpstr>PowerPoint Presentation</vt:lpstr>
      <vt:lpstr>More on the “assembly instructions” side of things</vt:lpstr>
      <vt:lpstr>PowerPoint Presentation</vt:lpstr>
      <vt:lpstr>Same code, same compiler (gcc), different flags</vt:lpstr>
      <vt:lpstr>fldl, sw, addiu, lw, mul.d, … - What is this???</vt:lpstr>
      <vt:lpstr>Instruction Set Architecture (ISA)</vt:lpstr>
      <vt:lpstr>ISA: Two more important schools of thought</vt:lpstr>
      <vt:lpstr>PowerPoint Presentation</vt:lpstr>
      <vt:lpstr>The CISC ISA flavor</vt:lpstr>
      <vt:lpstr>The main ISA flavors: RISC vs. CISC</vt:lpstr>
      <vt:lpstr>The FDX Cycle [New Topic: pertains to “what happens with an instruction?” question]</vt:lpstr>
      <vt:lpstr>Decoding: Instructions Types </vt:lpstr>
      <vt:lpstr>Type I (MIPS ISA)</vt:lpstr>
      <vt:lpstr>Type R (MIPS ISA)</vt:lpstr>
      <vt:lpstr>Type J (MIPS ISA)</vt:lpstr>
      <vt:lpstr>Picking up the instruction type…</vt:lpstr>
      <vt:lpstr>[New Topic] Chip Microarchitecture</vt:lpstr>
      <vt:lpstr>FDX Cycle – The Execution Part: It All Boils Down to Transistors…</vt:lpstr>
      <vt:lpstr>Example: Number of Transistors, on GPUs [NVIDIA architectures]</vt:lpstr>
      <vt:lpstr>Transistors: why we love them &amp; want as many as possible</vt:lpstr>
      <vt:lpstr>Transistors at work: AND, OR, NOT</vt:lpstr>
      <vt:lpstr>Example (1/2) [cooked up, but makes a point]</vt:lpstr>
      <vt:lpstr>Example (2/2) [cooked up, but makes a point]</vt:lpstr>
      <vt:lpstr>Example: One Bit Adder</vt:lpstr>
      <vt:lpstr>Integrated Circuits-A One Bit Combo: OR, AND, 1 Bit Adder</vt:lpstr>
      <vt:lpstr>Integrated Circuits: Ripple Design of 32-Bit Combo</vt:lpstr>
      <vt:lpstr>Integrated Circuits: From Transistors to Chip Microarchitecture</vt:lpstr>
      <vt:lpstr>PowerPoint Presentation</vt:lpstr>
      <vt:lpstr>Let’s pause for a moment…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Negrut</dc:creator>
  <cp:lastModifiedBy>Dan Negrut</cp:lastModifiedBy>
  <cp:revision>522</cp:revision>
  <dcterms:created xsi:type="dcterms:W3CDTF">2018-05-16T17:28:20Z</dcterms:created>
  <dcterms:modified xsi:type="dcterms:W3CDTF">2021-01-27T18:53:10Z</dcterms:modified>
</cp:coreProperties>
</file>