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2" r:id="rId2"/>
    <p:sldMasterId id="2147483704" r:id="rId3"/>
    <p:sldMasterId id="2147483716" r:id="rId4"/>
    <p:sldMasterId id="2147483728" r:id="rId5"/>
  </p:sldMasterIdLst>
  <p:notesMasterIdLst>
    <p:notesMasterId r:id="rId67"/>
  </p:notesMasterIdLst>
  <p:handoutMasterIdLst>
    <p:handoutMasterId r:id="rId68"/>
  </p:handoutMasterIdLst>
  <p:sldIdLst>
    <p:sldId id="256" r:id="rId6"/>
    <p:sldId id="1362" r:id="rId7"/>
    <p:sldId id="1377" r:id="rId8"/>
    <p:sldId id="257" r:id="rId9"/>
    <p:sldId id="416" r:id="rId10"/>
    <p:sldId id="517" r:id="rId11"/>
    <p:sldId id="417" r:id="rId12"/>
    <p:sldId id="418" r:id="rId13"/>
    <p:sldId id="419" r:id="rId14"/>
    <p:sldId id="420" r:id="rId15"/>
    <p:sldId id="421" r:id="rId16"/>
    <p:sldId id="422" r:id="rId17"/>
    <p:sldId id="423" r:id="rId18"/>
    <p:sldId id="533" r:id="rId19"/>
    <p:sldId id="518" r:id="rId20"/>
    <p:sldId id="486" r:id="rId21"/>
    <p:sldId id="505" r:id="rId22"/>
    <p:sldId id="497" r:id="rId23"/>
    <p:sldId id="496" r:id="rId24"/>
    <p:sldId id="426" r:id="rId25"/>
    <p:sldId id="524" r:id="rId26"/>
    <p:sldId id="525" r:id="rId27"/>
    <p:sldId id="427" r:id="rId28"/>
    <p:sldId id="529" r:id="rId29"/>
    <p:sldId id="515" r:id="rId30"/>
    <p:sldId id="429" r:id="rId31"/>
    <p:sldId id="430" r:id="rId32"/>
    <p:sldId id="431" r:id="rId33"/>
    <p:sldId id="498" r:id="rId34"/>
    <p:sldId id="432" r:id="rId35"/>
    <p:sldId id="433" r:id="rId36"/>
    <p:sldId id="434" r:id="rId37"/>
    <p:sldId id="435" r:id="rId38"/>
    <p:sldId id="532" r:id="rId39"/>
    <p:sldId id="436" r:id="rId40"/>
    <p:sldId id="500" r:id="rId41"/>
    <p:sldId id="437" r:id="rId42"/>
    <p:sldId id="438" r:id="rId43"/>
    <p:sldId id="439" r:id="rId44"/>
    <p:sldId id="440" r:id="rId45"/>
    <p:sldId id="447" r:id="rId46"/>
    <p:sldId id="448" r:id="rId47"/>
    <p:sldId id="449" r:id="rId48"/>
    <p:sldId id="450" r:id="rId49"/>
    <p:sldId id="506" r:id="rId50"/>
    <p:sldId id="492" r:id="rId51"/>
    <p:sldId id="516" r:id="rId52"/>
    <p:sldId id="519" r:id="rId53"/>
    <p:sldId id="520" r:id="rId54"/>
    <p:sldId id="521" r:id="rId55"/>
    <p:sldId id="522" r:id="rId56"/>
    <p:sldId id="451" r:id="rId57"/>
    <p:sldId id="452" r:id="rId58"/>
    <p:sldId id="453" r:id="rId59"/>
    <p:sldId id="776" r:id="rId60"/>
    <p:sldId id="488" r:id="rId61"/>
    <p:sldId id="489" r:id="rId62"/>
    <p:sldId id="491" r:id="rId63"/>
    <p:sldId id="490" r:id="rId64"/>
    <p:sldId id="455" r:id="rId65"/>
    <p:sldId id="775"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50" d="100"/>
          <a:sy n="150" d="100"/>
        </p:scale>
        <p:origin x="576" y="120"/>
      </p:cViewPr>
      <p:guideLst/>
    </p:cSldViewPr>
  </p:slideViewPr>
  <p:notesTextViewPr>
    <p:cViewPr>
      <p:scale>
        <a:sx n="1" d="1"/>
        <a:sy n="1" d="1"/>
      </p:scale>
      <p:origin x="0" y="0"/>
    </p:cViewPr>
  </p:notesTextViewPr>
  <p:sorterViewPr>
    <p:cViewPr varScale="1">
      <p:scale>
        <a:sx n="1" d="1"/>
        <a:sy n="1" d="1"/>
      </p:scale>
      <p:origin x="0" y="-5406"/>
    </p:cViewPr>
  </p:sorterViewPr>
  <p:notesViewPr>
    <p:cSldViewPr snapToGrid="0">
      <p:cViewPr varScale="1">
        <p:scale>
          <a:sx n="123" d="100"/>
          <a:sy n="123" d="100"/>
        </p:scale>
        <p:origin x="4904" y="8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69CFD-328E-4760-9332-97AC06BEEEEC}" type="datetimeFigureOut">
              <a:rPr lang="en-US" smtClean="0"/>
              <a:t>1/29/2021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B46486-9398-4514-B0E8-02E83D6802A0}" type="slidenum">
              <a:rPr lang="en-US" smtClean="0"/>
              <a:t>‹#›</a:t>
            </a:fld>
            <a:endParaRPr lang="en-US"/>
          </a:p>
        </p:txBody>
      </p:sp>
    </p:spTree>
    <p:extLst>
      <p:ext uri="{BB962C8B-B14F-4D97-AF65-F5344CB8AC3E}">
        <p14:creationId xmlns:p14="http://schemas.microsoft.com/office/powerpoint/2010/main" val="42868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5E7EB-0097-4BEC-B1F6-65CBBBF5455F}"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10F1B-C815-4D63-837F-DE9BF80525A3}" type="slidenum">
              <a:rPr lang="en-US" smtClean="0"/>
              <a:t>‹#›</a:t>
            </a:fld>
            <a:endParaRPr lang="en-US"/>
          </a:p>
        </p:txBody>
      </p:sp>
    </p:spTree>
    <p:extLst>
      <p:ext uri="{BB962C8B-B14F-4D97-AF65-F5344CB8AC3E}">
        <p14:creationId xmlns:p14="http://schemas.microsoft.com/office/powerpoint/2010/main" val="308310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Typically, a line of code maps</a:t>
            </a:r>
            <a:r>
              <a:rPr lang="en-US" sz="1000" baseline="0" dirty="0"/>
              <a:t> into more (some time many) instructions.</a:t>
            </a:r>
          </a:p>
          <a:p>
            <a:endParaRPr lang="en-US" sz="1000" baseline="0" dirty="0"/>
          </a:p>
          <a:p>
            <a:r>
              <a:rPr lang="en-US" sz="1000" baseline="0" dirty="0"/>
              <a:t>Once the instructions are encoded into </a:t>
            </a:r>
            <a:r>
              <a:rPr lang="en-US" sz="1000" b="1" baseline="0" dirty="0"/>
              <a:t>machine code</a:t>
            </a:r>
            <a:r>
              <a:rPr lang="en-US" sz="1000" baseline="0" dirty="0"/>
              <a:t>, they are indistinguishable from data (it’s only </a:t>
            </a:r>
            <a:r>
              <a:rPr lang="en-US" sz="1000" b="1" baseline="0" dirty="0"/>
              <a:t>location in memory </a:t>
            </a:r>
            <a:r>
              <a:rPr lang="en-US" sz="1000" baseline="0" dirty="0"/>
              <a:t>that can differentiate between data and instructions)</a:t>
            </a:r>
            <a:endParaRPr lang="en-US" sz="1000"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6</a:t>
            </a:fld>
            <a:endParaRPr lang="en-US"/>
          </a:p>
        </p:txBody>
      </p:sp>
    </p:spTree>
    <p:extLst>
      <p:ext uri="{BB962C8B-B14F-4D97-AF65-F5344CB8AC3E}">
        <p14:creationId xmlns:p14="http://schemas.microsoft.com/office/powerpoint/2010/main" val="2997215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a:t>
            </a:r>
            <a:r>
              <a:rPr lang="en-US" baseline="0" dirty="0"/>
              <a:t> CPU pipelines are 14-19 deep</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23</a:t>
            </a:fld>
            <a:endParaRPr lang="en-US"/>
          </a:p>
        </p:txBody>
      </p:sp>
    </p:spTree>
    <p:extLst>
      <p:ext uri="{BB962C8B-B14F-4D97-AF65-F5344CB8AC3E}">
        <p14:creationId xmlns:p14="http://schemas.microsoft.com/office/powerpoint/2010/main" val="4146716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 Load effective address</a:t>
            </a:r>
          </a:p>
          <a:p>
            <a:r>
              <a:rPr lang="en-US" sz="1200" b="0" i="0" kern="1200" dirty="0">
                <a:solidFill>
                  <a:schemeClr val="tx1"/>
                </a:solidFill>
                <a:effectLst/>
                <a:latin typeface="+mn-lt"/>
                <a:ea typeface="+mn-ea"/>
                <a:cs typeface="+mn-cs"/>
              </a:rPr>
              <a:t>The address generation unit (AGU), sometimes also called address computation unit (ACU), is an execution unit inside central processing units (CPUs) that calculates addresses used by the CPU to access </a:t>
            </a:r>
            <a:r>
              <a:rPr lang="en-US" sz="1200" b="1" i="0" kern="1200" dirty="0">
                <a:solidFill>
                  <a:schemeClr val="tx1"/>
                </a:solidFill>
                <a:effectLst/>
                <a:latin typeface="+mn-lt"/>
                <a:ea typeface="+mn-ea"/>
                <a:cs typeface="+mn-cs"/>
              </a:rPr>
              <a:t>main memory</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FD610F1B-C815-4D63-837F-DE9BF80525A3}" type="slidenum">
              <a:rPr lang="en-US" smtClean="0"/>
              <a:t>24</a:t>
            </a:fld>
            <a:endParaRPr lang="en-US"/>
          </a:p>
        </p:txBody>
      </p:sp>
    </p:spTree>
    <p:extLst>
      <p:ext uri="{BB962C8B-B14F-4D97-AF65-F5344CB8AC3E}">
        <p14:creationId xmlns:p14="http://schemas.microsoft.com/office/powerpoint/2010/main" val="925910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numbers for</a:t>
            </a:r>
            <a:r>
              <a:rPr lang="en-US" baseline="0" dirty="0"/>
              <a:t> the X86 family of chips is usually different</a:t>
            </a:r>
            <a:endParaRPr lang="en-US" dirty="0"/>
          </a:p>
        </p:txBody>
      </p:sp>
      <p:sp>
        <p:nvSpPr>
          <p:cNvPr id="4" name="Slide Number Placeholder 3"/>
          <p:cNvSpPr>
            <a:spLocks noGrp="1"/>
          </p:cNvSpPr>
          <p:nvPr>
            <p:ph type="sldNum" sz="quarter" idx="10"/>
          </p:nvPr>
        </p:nvSpPr>
        <p:spPr/>
        <p:txBody>
          <a:bodyPr/>
          <a:lstStyle/>
          <a:p>
            <a:fld id="{FD610F1B-C815-4D63-837F-DE9BF80525A3}" type="slidenum">
              <a:rPr lang="en-US" smtClean="0"/>
              <a:t>25</a:t>
            </a:fld>
            <a:endParaRPr lang="en-US"/>
          </a:p>
        </p:txBody>
      </p:sp>
    </p:spTree>
    <p:extLst>
      <p:ext uri="{BB962C8B-B14F-4D97-AF65-F5344CB8AC3E}">
        <p14:creationId xmlns:p14="http://schemas.microsoft.com/office/powerpoint/2010/main" val="928104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Balance</a:t>
            </a:r>
            <a:r>
              <a:rPr lang="en-US" baseline="0" dirty="0"/>
              <a:t> issue:</a:t>
            </a:r>
          </a:p>
          <a:p>
            <a:pPr marL="171450" indent="-171450">
              <a:buFont typeface="Arial" panose="020B0604020202020204" pitchFamily="34" charset="0"/>
              <a:buChar char="•"/>
            </a:pPr>
            <a:r>
              <a:rPr lang="en-US" baseline="0" dirty="0"/>
              <a:t>For the simple 5-stage RISC pipeline discussed here, this is mostly true:</a:t>
            </a:r>
          </a:p>
          <a:p>
            <a:pPr marL="628650" lvl="1" indent="-171450">
              <a:buFont typeface="Arial" panose="020B0604020202020204" pitchFamily="34" charset="0"/>
              <a:buChar char="•"/>
            </a:pPr>
            <a:r>
              <a:rPr lang="en-US" baseline="0" dirty="0"/>
              <a:t>register read/write ~100 ns</a:t>
            </a:r>
          </a:p>
          <a:p>
            <a:pPr marL="628650" lvl="1" indent="-171450">
              <a:buFont typeface="Arial" panose="020B0604020202020204" pitchFamily="34" charset="0"/>
              <a:buChar char="•"/>
            </a:pPr>
            <a:r>
              <a:rPr lang="en-US" baseline="0" dirty="0"/>
              <a:t>fetch/ALU/data read ~200 ns</a:t>
            </a:r>
          </a:p>
          <a:p>
            <a:pPr marL="171450" indent="-171450">
              <a:buFont typeface="Arial" panose="020B0604020202020204" pitchFamily="34" charset="0"/>
              <a:buChar char="•"/>
            </a:pPr>
            <a:r>
              <a:rPr lang="en-US" baseline="0" dirty="0"/>
              <a:t>Modern processor: deep pipelines, because instructions are further broken down to be comparable in time</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26</a:t>
            </a:fld>
            <a:endParaRPr lang="en-US"/>
          </a:p>
        </p:txBody>
      </p:sp>
    </p:spTree>
    <p:extLst>
      <p:ext uri="{BB962C8B-B14F-4D97-AF65-F5344CB8AC3E}">
        <p14:creationId xmlns:p14="http://schemas.microsoft.com/office/powerpoint/2010/main" val="232489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sw</a:t>
            </a:r>
            <a:r>
              <a:rPr lang="en-US" dirty="0"/>
              <a:t>: in MIPS means ‘store word’</a:t>
            </a:r>
          </a:p>
          <a:p>
            <a:r>
              <a:rPr lang="en-US" dirty="0"/>
              <a:t>ALU used to add</a:t>
            </a:r>
            <a:r>
              <a:rPr lang="en-US" baseline="0" dirty="0"/>
              <a:t> offset</a:t>
            </a:r>
          </a:p>
          <a:p>
            <a:r>
              <a:rPr lang="en-US" dirty="0" err="1"/>
              <a:t>sw</a:t>
            </a:r>
            <a:r>
              <a:rPr lang="en-US" dirty="0"/>
              <a:t>: no data access needed (missing stage 3)</a:t>
            </a:r>
          </a:p>
          <a:p>
            <a:r>
              <a:rPr lang="en-US" sz="1200" dirty="0" err="1">
                <a:solidFill>
                  <a:srgbClr val="0070C0"/>
                </a:solidFill>
                <a:latin typeface="Consolas"/>
                <a:ea typeface="Calibri"/>
                <a:cs typeface="Times New Roman"/>
              </a:rPr>
              <a:t>sw</a:t>
            </a:r>
            <a:r>
              <a:rPr lang="en-US" sz="1200" dirty="0">
                <a:solidFill>
                  <a:srgbClr val="0070C0"/>
                </a:solidFill>
                <a:latin typeface="Consolas"/>
                <a:ea typeface="Calibri"/>
                <a:cs typeface="Times New Roman"/>
              </a:rPr>
              <a:t> $t0, 32($s2)  </a:t>
            </a:r>
            <a:r>
              <a:rPr lang="en-US" sz="1200" dirty="0">
                <a:latin typeface="Consolas"/>
                <a:ea typeface="Calibri"/>
                <a:cs typeface="Times New Roman"/>
              </a:rPr>
              <a:t># store what’s in $t0</a:t>
            </a:r>
            <a:r>
              <a:rPr lang="en-US" sz="1200" dirty="0">
                <a:ea typeface="Calibri"/>
                <a:cs typeface="Times New Roman"/>
              </a:rPr>
              <a:t> </a:t>
            </a:r>
            <a:r>
              <a:rPr lang="en-US" sz="1200" dirty="0">
                <a:latin typeface="Consolas"/>
                <a:ea typeface="Calibri"/>
                <a:cs typeface="Times New Roman"/>
              </a:rPr>
              <a:t>at mem location  bytes from address in $s2</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27</a:t>
            </a:fld>
            <a:endParaRPr lang="en-US"/>
          </a:p>
        </p:txBody>
      </p:sp>
    </p:spTree>
    <p:extLst>
      <p:ext uri="{BB962C8B-B14F-4D97-AF65-F5344CB8AC3E}">
        <p14:creationId xmlns:p14="http://schemas.microsoft.com/office/powerpoint/2010/main" val="2882128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Pipelining in use since the 1990s</a:t>
            </a:r>
          </a:p>
        </p:txBody>
      </p:sp>
      <p:sp>
        <p:nvSpPr>
          <p:cNvPr id="4" name="Slide Number Placeholder 3"/>
          <p:cNvSpPr>
            <a:spLocks noGrp="1"/>
          </p:cNvSpPr>
          <p:nvPr>
            <p:ph type="sldNum" sz="quarter" idx="10"/>
          </p:nvPr>
        </p:nvSpPr>
        <p:spPr/>
        <p:txBody>
          <a:bodyPr/>
          <a:lstStyle/>
          <a:p>
            <a:fld id="{A6821D61-D015-4274-B894-314414003888}" type="slidenum">
              <a:rPr lang="en-US" smtClean="0"/>
              <a:pPr/>
              <a:t>28</a:t>
            </a:fld>
            <a:endParaRPr lang="en-US"/>
          </a:p>
        </p:txBody>
      </p:sp>
    </p:spTree>
    <p:extLst>
      <p:ext uri="{BB962C8B-B14F-4D97-AF65-F5344CB8AC3E}">
        <p14:creationId xmlns:p14="http://schemas.microsoft.com/office/powerpoint/2010/main" val="1834522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29</a:t>
            </a:fld>
            <a:endParaRPr lang="en-US"/>
          </a:p>
        </p:txBody>
      </p:sp>
    </p:spTree>
    <p:extLst>
      <p:ext uri="{BB962C8B-B14F-4D97-AF65-F5344CB8AC3E}">
        <p14:creationId xmlns:p14="http://schemas.microsoft.com/office/powerpoint/2010/main" val="2067747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at each cycle you complete one instruction</a:t>
            </a:r>
          </a:p>
          <a:p>
            <a:r>
              <a:rPr lang="en-US" dirty="0"/>
              <a:t>This ignores the need to “prime” the pipeline and to pipeline shutdown.</a:t>
            </a:r>
          </a:p>
          <a:p>
            <a:r>
              <a:rPr lang="en-US" dirty="0"/>
              <a:t>This ignores hazards (see next)</a:t>
            </a:r>
          </a:p>
          <a:p>
            <a:endParaRPr lang="en-US" dirty="0"/>
          </a:p>
          <a:p>
            <a:r>
              <a:rPr lang="en-US" dirty="0"/>
              <a:t>NOTE: this is </a:t>
            </a:r>
            <a:r>
              <a:rPr lang="en-US" b="1" dirty="0"/>
              <a:t>not</a:t>
            </a:r>
            <a:r>
              <a:rPr lang="en-US" b="1" baseline="0" dirty="0"/>
              <a:t> parallel programing</a:t>
            </a:r>
            <a:r>
              <a:rPr lang="en-US" baseline="0" dirty="0"/>
              <a:t>, but rather </a:t>
            </a:r>
            <a:r>
              <a:rPr lang="en-US" b="1" baseline="0" dirty="0"/>
              <a:t>parallel execution </a:t>
            </a:r>
            <a:r>
              <a:rPr lang="en-US" baseline="0" dirty="0"/>
              <a:t>(it’s out of the programmer’s hands)</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30</a:t>
            </a:fld>
            <a:endParaRPr lang="en-US"/>
          </a:p>
        </p:txBody>
      </p:sp>
    </p:spTree>
    <p:extLst>
      <p:ext uri="{BB962C8B-B14F-4D97-AF65-F5344CB8AC3E}">
        <p14:creationId xmlns:p14="http://schemas.microsoft.com/office/powerpoint/2010/main" val="3007734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an</a:t>
            </a:r>
            <a:r>
              <a:rPr lang="en-US" baseline="0" dirty="0"/>
              <a:t> individual instruction may take longer to complete (because some stages are delayed to fit the common tick)</a:t>
            </a:r>
          </a:p>
          <a:p>
            <a:r>
              <a:rPr lang="en-US" baseline="0" dirty="0"/>
              <a:t>The issue here is so-called </a:t>
            </a:r>
            <a:r>
              <a:rPr lang="en-US" b="1" baseline="0" dirty="0"/>
              <a:t>INSTRUCTION HETEROGENEITY </a:t>
            </a:r>
          </a:p>
          <a:p>
            <a:endParaRPr lang="en-US" baseline="0" dirty="0"/>
          </a:p>
          <a:p>
            <a:r>
              <a:rPr lang="en-US" baseline="0" dirty="0"/>
              <a:t>Ford solved this problem by limiting the number of options:</a:t>
            </a:r>
          </a:p>
          <a:p>
            <a:r>
              <a:rPr lang="en-US" baseline="0" dirty="0"/>
              <a:t>“</a:t>
            </a:r>
            <a:r>
              <a:rPr lang="en-US" sz="1200" b="0" i="0" u="none" strike="noStrike" kern="1200" baseline="0" dirty="0">
                <a:solidFill>
                  <a:schemeClr val="tx1"/>
                </a:solidFill>
                <a:latin typeface="Arial" pitchFamily="34" charset="0"/>
                <a:ea typeface="+mn-ea"/>
                <a:cs typeface="+mn-cs"/>
              </a:rPr>
              <a:t>Any customer can have a car painted any color that he wants </a:t>
            </a:r>
            <a:r>
              <a:rPr lang="en-US" sz="1200" b="1" i="0" u="none" strike="noStrike" kern="1200" baseline="0" dirty="0">
                <a:solidFill>
                  <a:schemeClr val="tx1"/>
                </a:solidFill>
                <a:latin typeface="Arial" pitchFamily="34" charset="0"/>
                <a:ea typeface="+mn-ea"/>
                <a:cs typeface="+mn-cs"/>
              </a:rPr>
              <a:t>so long as it is black</a:t>
            </a:r>
            <a:r>
              <a:rPr lang="en-US" sz="1200" b="0" i="0" u="none" strike="noStrike" kern="1200" baseline="0" dirty="0">
                <a:solidFill>
                  <a:schemeClr val="tx1"/>
                </a:solidFill>
                <a:latin typeface="Arial" pitchFamily="34" charset="0"/>
                <a:ea typeface="+mn-ea"/>
                <a:cs typeface="+mn-cs"/>
              </a:rPr>
              <a:t>.</a:t>
            </a:r>
            <a:r>
              <a:rPr lang="en-US" baseline="0" dirty="0"/>
              <a:t>”</a:t>
            </a:r>
          </a:p>
          <a:p>
            <a:endParaRPr lang="en-US" baseline="0" dirty="0"/>
          </a:p>
          <a:p>
            <a:r>
              <a:rPr lang="en-US" baseline="0" dirty="0"/>
              <a:t>But the benefit is </a:t>
            </a:r>
            <a:r>
              <a:rPr lang="en-US" b="1" baseline="0" dirty="0"/>
              <a:t>THROUGHPUT</a:t>
            </a:r>
          </a:p>
          <a:p>
            <a:endParaRPr lang="en-US" dirty="0"/>
          </a:p>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31</a:t>
            </a:fld>
            <a:endParaRPr lang="en-US"/>
          </a:p>
        </p:txBody>
      </p:sp>
    </p:spTree>
    <p:extLst>
      <p:ext uri="{BB962C8B-B14F-4D97-AF65-F5344CB8AC3E}">
        <p14:creationId xmlns:p14="http://schemas.microsoft.com/office/powerpoint/2010/main" val="3957890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CONTENTION</a:t>
            </a:r>
            <a:r>
              <a:rPr lang="en-US" dirty="0"/>
              <a:t> for hardware</a:t>
            </a:r>
          </a:p>
        </p:txBody>
      </p:sp>
      <p:sp>
        <p:nvSpPr>
          <p:cNvPr id="4" name="Slide Number Placeholder 3"/>
          <p:cNvSpPr>
            <a:spLocks noGrp="1"/>
          </p:cNvSpPr>
          <p:nvPr>
            <p:ph type="sldNum" sz="quarter" idx="10"/>
          </p:nvPr>
        </p:nvSpPr>
        <p:spPr/>
        <p:txBody>
          <a:bodyPr/>
          <a:lstStyle/>
          <a:p>
            <a:fld id="{A6821D61-D015-4274-B894-314414003888}" type="slidenum">
              <a:rPr lang="en-US" smtClean="0"/>
              <a:pPr/>
              <a:t>33</a:t>
            </a:fld>
            <a:endParaRPr lang="en-US"/>
          </a:p>
        </p:txBody>
      </p:sp>
    </p:spTree>
    <p:extLst>
      <p:ext uri="{BB962C8B-B14F-4D97-AF65-F5344CB8AC3E}">
        <p14:creationId xmlns:p14="http://schemas.microsoft.com/office/powerpoint/2010/main" val="1607803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“Stored somewhere” </a:t>
            </a:r>
            <a:r>
              <a:rPr lang="en-US" b="1" dirty="0">
                <a:sym typeface="Wingdings" panose="05000000000000000000" pitchFamily="2" charset="2"/>
              </a:rPr>
              <a:t> in registers</a:t>
            </a:r>
            <a:endParaRPr lang="en-US" b="1"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7</a:t>
            </a:fld>
            <a:endParaRPr lang="en-US"/>
          </a:p>
        </p:txBody>
      </p:sp>
    </p:spTree>
    <p:extLst>
      <p:ext uri="{BB962C8B-B14F-4D97-AF65-F5344CB8AC3E}">
        <p14:creationId xmlns:p14="http://schemas.microsoft.com/office/powerpoint/2010/main" val="2778260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t>
            </a:r>
            <a:r>
              <a:rPr lang="en-US" b="1" dirty="0"/>
              <a:t>DEPENDENCIES</a:t>
            </a:r>
          </a:p>
          <a:p>
            <a:r>
              <a:rPr lang="en-US" baseline="0" dirty="0"/>
              <a:t>2</a:t>
            </a:r>
            <a:r>
              <a:rPr lang="en-US" baseline="30000" dirty="0"/>
              <a:t>nd</a:t>
            </a:r>
            <a:r>
              <a:rPr lang="en-US" dirty="0"/>
              <a:t> stage of instruction 2 depends on data</a:t>
            </a:r>
            <a:r>
              <a:rPr lang="en-US" baseline="0" dirty="0"/>
              <a:t> available only after 5</a:t>
            </a:r>
            <a:r>
              <a:rPr lang="en-US" baseline="30000" dirty="0"/>
              <a:t>th</a:t>
            </a:r>
            <a:r>
              <a:rPr lang="en-US" baseline="0" dirty="0"/>
              <a:t> stage of instruction 1</a:t>
            </a:r>
            <a:endParaRPr lang="en-US" dirty="0"/>
          </a:p>
          <a:p>
            <a:r>
              <a:rPr lang="en-US" dirty="0"/>
              <a:t>Sub-optimal solution: introduce “</a:t>
            </a:r>
            <a:r>
              <a:rPr lang="en-US" b="1" dirty="0"/>
              <a:t>bubbles</a:t>
            </a:r>
            <a:r>
              <a:rPr lang="en-US" dirty="0"/>
              <a:t>” in the pipeline</a:t>
            </a:r>
          </a:p>
        </p:txBody>
      </p:sp>
      <p:sp>
        <p:nvSpPr>
          <p:cNvPr id="4" name="Slide Number Placeholder 3"/>
          <p:cNvSpPr>
            <a:spLocks noGrp="1"/>
          </p:cNvSpPr>
          <p:nvPr>
            <p:ph type="sldNum" sz="quarter" idx="10"/>
          </p:nvPr>
        </p:nvSpPr>
        <p:spPr/>
        <p:txBody>
          <a:bodyPr/>
          <a:lstStyle/>
          <a:p>
            <a:fld id="{A6821D61-D015-4274-B894-314414003888}" type="slidenum">
              <a:rPr lang="en-US" smtClean="0"/>
              <a:pPr/>
              <a:t>37</a:t>
            </a:fld>
            <a:endParaRPr lang="en-US"/>
          </a:p>
        </p:txBody>
      </p:sp>
    </p:spTree>
    <p:extLst>
      <p:ext uri="{BB962C8B-B14F-4D97-AF65-F5344CB8AC3E}">
        <p14:creationId xmlns:p14="http://schemas.microsoft.com/office/powerpoint/2010/main" val="261949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Analogy: we finished eating well before the dinner table is clean, the plates are in the dishwasher, and the floor is swept</a:t>
            </a:r>
          </a:p>
        </p:txBody>
      </p:sp>
      <p:sp>
        <p:nvSpPr>
          <p:cNvPr id="4" name="Slide Number Placeholder 3"/>
          <p:cNvSpPr>
            <a:spLocks noGrp="1"/>
          </p:cNvSpPr>
          <p:nvPr>
            <p:ph type="sldNum" sz="quarter" idx="5"/>
          </p:nvPr>
        </p:nvSpPr>
        <p:spPr/>
        <p:txBody>
          <a:bodyPr/>
          <a:lstStyle/>
          <a:p>
            <a:fld id="{FD610F1B-C815-4D63-837F-DE9BF80525A3}" type="slidenum">
              <a:rPr lang="en-US" smtClean="0"/>
              <a:t>38</a:t>
            </a:fld>
            <a:endParaRPr lang="en-US"/>
          </a:p>
        </p:txBody>
      </p:sp>
    </p:spTree>
    <p:extLst>
      <p:ext uri="{BB962C8B-B14F-4D97-AF65-F5344CB8AC3E}">
        <p14:creationId xmlns:p14="http://schemas.microsoft.com/office/powerpoint/2010/main" val="455348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BRANCHING</a:t>
            </a:r>
          </a:p>
          <a:p>
            <a:r>
              <a:rPr lang="en-US" b="0" dirty="0"/>
              <a:t>What is the instruction that should be inserted in the pipeline right after the one that actually decides the branch?</a:t>
            </a:r>
          </a:p>
        </p:txBody>
      </p:sp>
      <p:sp>
        <p:nvSpPr>
          <p:cNvPr id="4" name="Slide Number Placeholder 3"/>
          <p:cNvSpPr>
            <a:spLocks noGrp="1"/>
          </p:cNvSpPr>
          <p:nvPr>
            <p:ph type="sldNum" sz="quarter" idx="10"/>
          </p:nvPr>
        </p:nvSpPr>
        <p:spPr/>
        <p:txBody>
          <a:bodyPr/>
          <a:lstStyle/>
          <a:p>
            <a:fld id="{A6821D61-D015-4274-B894-314414003888}" type="slidenum">
              <a:rPr lang="en-US" smtClean="0"/>
              <a:pPr/>
              <a:t>39</a:t>
            </a:fld>
            <a:endParaRPr lang="en-US"/>
          </a:p>
        </p:txBody>
      </p:sp>
    </p:spTree>
    <p:extLst>
      <p:ext uri="{BB962C8B-B14F-4D97-AF65-F5344CB8AC3E}">
        <p14:creationId xmlns:p14="http://schemas.microsoft.com/office/powerpoint/2010/main" val="34236921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 branch</a:t>
            </a:r>
            <a:r>
              <a:rPr lang="en-US" baseline="0" dirty="0"/>
              <a:t> prediction: requires more hardware to implement the logic (keep track of previous paths)</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40</a:t>
            </a:fld>
            <a:endParaRPr lang="en-US"/>
          </a:p>
        </p:txBody>
      </p:sp>
    </p:spTree>
    <p:extLst>
      <p:ext uri="{BB962C8B-B14F-4D97-AF65-F5344CB8AC3E}">
        <p14:creationId xmlns:p14="http://schemas.microsoft.com/office/powerpoint/2010/main" val="2611258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Depart</a:t>
            </a:r>
            <a:r>
              <a:rPr lang="en-US" dirty="0"/>
              <a:t> from the “assembly line” analogy.  Here, think of a car manufacturing plant where more car models are produced simultaneously, by sharing common available resources (stations).</a:t>
            </a:r>
          </a:p>
          <a:p>
            <a:endParaRPr lang="en-US" dirty="0"/>
          </a:p>
          <a:p>
            <a:r>
              <a:rPr lang="en-US" dirty="0"/>
              <a:t>It’s actually</a:t>
            </a:r>
            <a:r>
              <a:rPr lang="en-US" baseline="0" dirty="0"/>
              <a:t> good here to have very different “car models”:  it’s less likely to have competition for same resources (stations).</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41</a:t>
            </a:fld>
            <a:endParaRPr lang="en-US"/>
          </a:p>
        </p:txBody>
      </p:sp>
    </p:spTree>
    <p:extLst>
      <p:ext uri="{BB962C8B-B14F-4D97-AF65-F5344CB8AC3E}">
        <p14:creationId xmlns:p14="http://schemas.microsoft.com/office/powerpoint/2010/main" val="253646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 multiple-issue</a:t>
            </a:r>
            <a:r>
              <a:rPr lang="en-US" baseline="0" dirty="0"/>
              <a:t> makes use of a buffer for instructions to be able</a:t>
            </a:r>
            <a:r>
              <a:rPr lang="en-US" b="0" baseline="0" dirty="0"/>
              <a:t> to </a:t>
            </a:r>
            <a:r>
              <a:rPr lang="en-US" b="1" baseline="0" dirty="0"/>
              <a:t>look ahead</a:t>
            </a:r>
            <a:r>
              <a:rPr lang="en-US" baseline="0" dirty="0"/>
              <a:t>.</a:t>
            </a:r>
          </a:p>
          <a:p>
            <a:endParaRPr lang="en-US" baseline="0" dirty="0"/>
          </a:p>
          <a:p>
            <a:r>
              <a:rPr lang="en-US" baseline="0" dirty="0"/>
              <a:t>We already alluded to other ILP techniques:</a:t>
            </a:r>
          </a:p>
          <a:p>
            <a:pPr marL="171450" indent="-171450">
              <a:buFont typeface="Arial" panose="020B0604020202020204" pitchFamily="34" charset="0"/>
              <a:buChar char="•"/>
            </a:pPr>
            <a:r>
              <a:rPr lang="en-US" b="1" baseline="0" dirty="0"/>
              <a:t>out of order execution</a:t>
            </a:r>
          </a:p>
          <a:p>
            <a:pPr marL="171450" indent="-171450">
              <a:buFont typeface="Arial" panose="020B0604020202020204" pitchFamily="34" charset="0"/>
              <a:buChar char="•"/>
            </a:pPr>
            <a:r>
              <a:rPr lang="en-US" b="1" baseline="0" dirty="0"/>
              <a:t>speculative execution and branch prediction</a:t>
            </a:r>
          </a:p>
          <a:p>
            <a:pPr marL="171450" indent="-171450">
              <a:buFont typeface="Arial" panose="020B0604020202020204" pitchFamily="34" charset="0"/>
              <a:buChar char="•"/>
            </a:pPr>
            <a:r>
              <a:rPr lang="en-US" b="1" baseline="0" dirty="0"/>
              <a:t>also, register renaming, etc.</a:t>
            </a:r>
            <a:endParaRPr lang="en-US" b="1"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42</a:t>
            </a:fld>
            <a:endParaRPr lang="en-US"/>
          </a:p>
        </p:txBody>
      </p:sp>
    </p:spTree>
    <p:extLst>
      <p:ext uri="{BB962C8B-B14F-4D97-AF65-F5344CB8AC3E}">
        <p14:creationId xmlns:p14="http://schemas.microsoft.com/office/powerpoint/2010/main" val="1023932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 acts as supervisor to see what instructions can be issued and dispatched simultaneously</a:t>
            </a:r>
          </a:p>
        </p:txBody>
      </p:sp>
      <p:sp>
        <p:nvSpPr>
          <p:cNvPr id="4" name="Slide Number Placeholder 3"/>
          <p:cNvSpPr>
            <a:spLocks noGrp="1"/>
          </p:cNvSpPr>
          <p:nvPr>
            <p:ph type="sldNum" sz="quarter" idx="10"/>
          </p:nvPr>
        </p:nvSpPr>
        <p:spPr/>
        <p:txBody>
          <a:bodyPr/>
          <a:lstStyle/>
          <a:p>
            <a:fld id="{A6821D61-D015-4274-B894-314414003888}" type="slidenum">
              <a:rPr lang="en-US" smtClean="0"/>
              <a:pPr/>
              <a:t>44</a:t>
            </a:fld>
            <a:endParaRPr lang="en-US"/>
          </a:p>
        </p:txBody>
      </p:sp>
    </p:spTree>
    <p:extLst>
      <p:ext uri="{BB962C8B-B14F-4D97-AF65-F5344CB8AC3E}">
        <p14:creationId xmlns:p14="http://schemas.microsoft.com/office/powerpoint/2010/main" val="1509955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 multiple-issue</a:t>
            </a:r>
            <a:r>
              <a:rPr lang="en-US" baseline="0" dirty="0"/>
              <a:t> makes use of a buffer for instructions to be able</a:t>
            </a:r>
            <a:r>
              <a:rPr lang="en-US" b="0" baseline="0" dirty="0"/>
              <a:t> to </a:t>
            </a:r>
            <a:r>
              <a:rPr lang="en-US" b="1" baseline="0" dirty="0"/>
              <a:t>look ahead</a:t>
            </a:r>
            <a:r>
              <a:rPr lang="en-US" baseline="0" dirty="0"/>
              <a:t>.</a:t>
            </a:r>
          </a:p>
          <a:p>
            <a:endParaRPr lang="en-US" baseline="0" dirty="0"/>
          </a:p>
          <a:p>
            <a:r>
              <a:rPr lang="en-US" baseline="0" dirty="0"/>
              <a:t>We already alluded to other ILP techniques:</a:t>
            </a:r>
          </a:p>
          <a:p>
            <a:pPr marL="171450" indent="-171450">
              <a:buFont typeface="Arial" panose="020B0604020202020204" pitchFamily="34" charset="0"/>
              <a:buChar char="•"/>
            </a:pPr>
            <a:r>
              <a:rPr lang="en-US" b="1" baseline="0" dirty="0"/>
              <a:t>out of order execution</a:t>
            </a:r>
          </a:p>
          <a:p>
            <a:pPr marL="171450" indent="-171450">
              <a:buFont typeface="Arial" panose="020B0604020202020204" pitchFamily="34" charset="0"/>
              <a:buChar char="•"/>
            </a:pPr>
            <a:r>
              <a:rPr lang="en-US" b="1" baseline="0" dirty="0"/>
              <a:t>speculative execution and branch prediction</a:t>
            </a:r>
          </a:p>
          <a:p>
            <a:pPr marL="171450" indent="-171450">
              <a:buFont typeface="Arial" panose="020B0604020202020204" pitchFamily="34" charset="0"/>
              <a:buChar char="•"/>
            </a:pPr>
            <a:r>
              <a:rPr lang="en-US" b="1" baseline="0" dirty="0"/>
              <a:t>also, register renaming, etc.</a:t>
            </a:r>
            <a:endParaRPr lang="en-US" b="1"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45</a:t>
            </a:fld>
            <a:endParaRPr lang="en-US"/>
          </a:p>
        </p:txBody>
      </p:sp>
    </p:spTree>
    <p:extLst>
      <p:ext uri="{BB962C8B-B14F-4D97-AF65-F5344CB8AC3E}">
        <p14:creationId xmlns:p14="http://schemas.microsoft.com/office/powerpoint/2010/main" val="3685065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Various techniques.  Most</a:t>
            </a:r>
            <a:r>
              <a:rPr lang="en-US" baseline="0" dirty="0"/>
              <a:t> rely on available extra capacity (hardware/transistors).</a:t>
            </a:r>
          </a:p>
          <a:p>
            <a:endParaRPr lang="en-US" baseline="0" dirty="0"/>
          </a:p>
          <a:p>
            <a:pPr marL="171450" indent="-171450">
              <a:buFont typeface="Arial" panose="020B0604020202020204" pitchFamily="34" charset="0"/>
              <a:buChar char="•"/>
            </a:pPr>
            <a:r>
              <a:rPr lang="en-US" dirty="0"/>
              <a:t>For ILP to make a dent, you need large blocks of instructions that can be</a:t>
            </a:r>
            <a:r>
              <a:rPr lang="en-US" baseline="0" dirty="0"/>
              <a:t> </a:t>
            </a:r>
            <a:r>
              <a:rPr lang="en-US" dirty="0"/>
              <a:t>[attempted to be] run in parallel</a:t>
            </a:r>
          </a:p>
          <a:p>
            <a:pPr marL="171450" indent="-171450">
              <a:buFont typeface="Arial" panose="020B0604020202020204" pitchFamily="34" charset="0"/>
              <a:buChar char="•"/>
            </a:pPr>
            <a:r>
              <a:rPr lang="en-US" dirty="0"/>
              <a:t>Duplicate hardware speculatively executes future instructions before the results of</a:t>
            </a:r>
            <a:r>
              <a:rPr lang="en-US" baseline="0" dirty="0"/>
              <a:t> </a:t>
            </a:r>
            <a:r>
              <a:rPr lang="en-US" dirty="0"/>
              <a:t>current instructions are known, while providing hardware safeguards to prevent the</a:t>
            </a:r>
            <a:r>
              <a:rPr lang="en-US" baseline="0" dirty="0"/>
              <a:t> </a:t>
            </a:r>
            <a:r>
              <a:rPr lang="en-US" dirty="0"/>
              <a:t>errors that might be caused by out of order execution</a:t>
            </a:r>
          </a:p>
          <a:p>
            <a:pPr marL="171450" indent="-171450">
              <a:buFont typeface="Arial" panose="020B0604020202020204" pitchFamily="34" charset="0"/>
              <a:buChar char="•"/>
            </a:pPr>
            <a:r>
              <a:rPr lang="en-US" dirty="0"/>
              <a:t>Branches must be “guessed” to decide what instructions to execute simultaneously</a:t>
            </a:r>
          </a:p>
          <a:p>
            <a:pPr marL="628650" lvl="1" indent="-171450">
              <a:buFont typeface="Arial" panose="020B0604020202020204" pitchFamily="34" charset="0"/>
              <a:buChar char="•"/>
            </a:pPr>
            <a:r>
              <a:rPr lang="en-US" dirty="0"/>
              <a:t>If you guessed wrong, you throw away that part of the result</a:t>
            </a:r>
          </a:p>
          <a:p>
            <a:pPr marL="171450" indent="-171450">
              <a:buFont typeface="Arial" panose="020B0604020202020204" pitchFamily="34" charset="0"/>
              <a:buChar char="•"/>
            </a:pPr>
            <a:r>
              <a:rPr lang="en-US" dirty="0"/>
              <a:t>Data dependencies may prevent successive instructions from executing in parallel,</a:t>
            </a:r>
            <a:r>
              <a:rPr lang="en-US" baseline="0" dirty="0"/>
              <a:t> </a:t>
            </a:r>
            <a:r>
              <a:rPr lang="en-US" dirty="0"/>
              <a:t>even if there are no branches</a:t>
            </a:r>
          </a:p>
        </p:txBody>
      </p:sp>
      <p:sp>
        <p:nvSpPr>
          <p:cNvPr id="4" name="Slide Number Placeholder 3"/>
          <p:cNvSpPr>
            <a:spLocks noGrp="1"/>
          </p:cNvSpPr>
          <p:nvPr>
            <p:ph type="sldNum" sz="quarter" idx="10"/>
          </p:nvPr>
        </p:nvSpPr>
        <p:spPr/>
        <p:txBody>
          <a:bodyPr/>
          <a:lstStyle/>
          <a:p>
            <a:fld id="{A6821D61-D015-4274-B894-314414003888}" type="slidenum">
              <a:rPr lang="en-US" smtClean="0"/>
              <a:pPr/>
              <a:t>46</a:t>
            </a:fld>
            <a:endParaRPr lang="en-US"/>
          </a:p>
        </p:txBody>
      </p:sp>
    </p:spTree>
    <p:extLst>
      <p:ext uri="{BB962C8B-B14F-4D97-AF65-F5344CB8AC3E}">
        <p14:creationId xmlns:p14="http://schemas.microsoft.com/office/powerpoint/2010/main" val="3535601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pitchFamily="34" charset="0"/>
                <a:ea typeface="+mn-ea"/>
                <a:cs typeface="+mn-cs"/>
              </a:rPr>
              <a:t>Intel HT Technology improves performance through increased instruction level parallelism by having two threads with independent instruction streams, eliminating data dependencies between threads and increasing utilization of the available execution units. This effect typically increases the number of instructions executed in a given amount of time within a core, as shown in Figure 3. The impact of this greater efficiency is experienced by users as higher throughput (since more work gets completed per clock cycle) and higher performance per watt (since fewer idle execution units consume power without contributing to performance). In addition, when one thread has a cache miss, branch </a:t>
            </a:r>
            <a:r>
              <a:rPr lang="en-US" sz="1200" b="0" i="0" kern="1200" dirty="0" err="1">
                <a:solidFill>
                  <a:schemeClr val="tx1"/>
                </a:solidFill>
                <a:effectLst/>
                <a:latin typeface="Arial" pitchFamily="34" charset="0"/>
                <a:ea typeface="+mn-ea"/>
                <a:cs typeface="+mn-cs"/>
              </a:rPr>
              <a:t>mispredict</a:t>
            </a:r>
            <a:r>
              <a:rPr lang="en-US" sz="1200" b="0" i="0" kern="1200" dirty="0">
                <a:solidFill>
                  <a:schemeClr val="tx1"/>
                </a:solidFill>
                <a:effectLst/>
                <a:latin typeface="Arial" pitchFamily="34" charset="0"/>
                <a:ea typeface="+mn-ea"/>
                <a:cs typeface="+mn-cs"/>
              </a:rPr>
              <a:t>, or any other pipeline stall, the other thread continues processing instructions at nearly the same rate as a single thread running on the core. Intel HT Technology augments other advanced architectural features, higher clock speeds, and additional cores with a capability that is relatively inexpensive in terms of space on the silicon and production cost.</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52</a:t>
            </a:fld>
            <a:endParaRPr lang="en-US"/>
          </a:p>
        </p:txBody>
      </p:sp>
    </p:spTree>
    <p:extLst>
      <p:ext uri="{BB962C8B-B14F-4D97-AF65-F5344CB8AC3E}">
        <p14:creationId xmlns:p14="http://schemas.microsoft.com/office/powerpoint/2010/main" val="2087108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an </a:t>
            </a:r>
            <a:r>
              <a:rPr lang="en-US" b="1" dirty="0"/>
              <a:t>n-bit register might require 4n … 8n transistors </a:t>
            </a:r>
          </a:p>
          <a:p>
            <a:endParaRPr lang="en-US" dirty="0"/>
          </a:p>
          <a:p>
            <a:r>
              <a:rPr lang="en-US" dirty="0"/>
              <a:t>Note: MIPS64 also uses 32 registers</a:t>
            </a:r>
          </a:p>
          <a:p>
            <a:endParaRPr lang="en-US" dirty="0"/>
          </a:p>
          <a:p>
            <a:r>
              <a:rPr lang="en-US" dirty="0"/>
              <a:t>Don’t expect to see too many registers:  precious commodities</a:t>
            </a:r>
            <a:r>
              <a:rPr lang="en-US" baseline="0" dirty="0"/>
              <a:t> which</a:t>
            </a:r>
            <a:r>
              <a:rPr lang="en-US" dirty="0"/>
              <a:t> are located on </a:t>
            </a:r>
            <a:r>
              <a:rPr lang="en-US" b="1" dirty="0"/>
              <a:t>prime real-estate</a:t>
            </a:r>
          </a:p>
        </p:txBody>
      </p:sp>
      <p:sp>
        <p:nvSpPr>
          <p:cNvPr id="4" name="Slide Number Placeholder 3"/>
          <p:cNvSpPr>
            <a:spLocks noGrp="1"/>
          </p:cNvSpPr>
          <p:nvPr>
            <p:ph type="sldNum" sz="quarter" idx="10"/>
          </p:nvPr>
        </p:nvSpPr>
        <p:spPr/>
        <p:txBody>
          <a:bodyPr/>
          <a:lstStyle/>
          <a:p>
            <a:fld id="{A6821D61-D015-4274-B894-314414003888}" type="slidenum">
              <a:rPr lang="en-US" smtClean="0"/>
              <a:pPr/>
              <a:t>8</a:t>
            </a:fld>
            <a:endParaRPr lang="en-US"/>
          </a:p>
        </p:txBody>
      </p:sp>
    </p:spTree>
    <p:extLst>
      <p:ext uri="{BB962C8B-B14F-4D97-AF65-F5344CB8AC3E}">
        <p14:creationId xmlns:p14="http://schemas.microsoft.com/office/powerpoint/2010/main" val="3815990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pitchFamily="34" charset="0"/>
                <a:ea typeface="+mn-ea"/>
                <a:cs typeface="+mn-cs"/>
              </a:rPr>
              <a:t>Intel HT Technology improves performance through increased instruction level parallelism by having two threads with independent instruction streams, eliminating data dependencies between threads and increasing utilization of the available execution units. This effect typically increases the number of instructions executed in a given amount of time within a core, as shown in Figure 3. The impact of this greater efficiency is experienced by users as higher throughput (since more work gets completed per clock cycle) and higher performance per watt (since fewer idle execution units consume power without contributing to performance). In addition, when one thread has a cache miss, branch </a:t>
            </a:r>
            <a:r>
              <a:rPr lang="en-US" sz="1200" b="0" i="0" kern="1200" dirty="0" err="1">
                <a:solidFill>
                  <a:schemeClr val="tx1"/>
                </a:solidFill>
                <a:effectLst/>
                <a:latin typeface="Arial" pitchFamily="34" charset="0"/>
                <a:ea typeface="+mn-ea"/>
                <a:cs typeface="+mn-cs"/>
              </a:rPr>
              <a:t>mispredict</a:t>
            </a:r>
            <a:r>
              <a:rPr lang="en-US" sz="1200" b="0" i="0" kern="1200" dirty="0">
                <a:solidFill>
                  <a:schemeClr val="tx1"/>
                </a:solidFill>
                <a:effectLst/>
                <a:latin typeface="Arial" pitchFamily="34" charset="0"/>
                <a:ea typeface="+mn-ea"/>
                <a:cs typeface="+mn-cs"/>
              </a:rPr>
              <a:t>, or any other pipeline stall, the other thread continues processing instructions at nearly the same rate as a single thread running on the core. Intel HT Technology augments other advanced architectural features, higher clock speeds, and additional cores with a capability that is relatively inexpensive in terms of space on the silicon and production cost.</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53</a:t>
            </a:fld>
            <a:endParaRPr lang="en-US"/>
          </a:p>
        </p:txBody>
      </p:sp>
    </p:spTree>
    <p:extLst>
      <p:ext uri="{BB962C8B-B14F-4D97-AF65-F5344CB8AC3E}">
        <p14:creationId xmlns:p14="http://schemas.microsoft.com/office/powerpoint/2010/main" val="4028535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 -</a:t>
            </a:r>
            <a:r>
              <a:rPr lang="en-US" baseline="0" dirty="0"/>
              <a:t> </a:t>
            </a:r>
            <a:r>
              <a:rPr lang="en-US" dirty="0"/>
              <a:t>Lots of good stuff here: https://software.intel.com/en-us/articles/performance-insights-to-intel-hyper-threading-technology (article by  Antonio Valles (Intel))</a:t>
            </a:r>
          </a:p>
        </p:txBody>
      </p:sp>
      <p:sp>
        <p:nvSpPr>
          <p:cNvPr id="4" name="Slide Number Placeholder 3"/>
          <p:cNvSpPr>
            <a:spLocks noGrp="1"/>
          </p:cNvSpPr>
          <p:nvPr>
            <p:ph type="sldNum" sz="quarter" idx="10"/>
          </p:nvPr>
        </p:nvSpPr>
        <p:spPr/>
        <p:txBody>
          <a:bodyPr/>
          <a:lstStyle/>
          <a:p>
            <a:fld id="{A6821D61-D015-4274-B894-314414003888}" type="slidenum">
              <a:rPr lang="en-US" smtClean="0"/>
              <a:pPr/>
              <a:t>54</a:t>
            </a:fld>
            <a:endParaRPr lang="en-US"/>
          </a:p>
        </p:txBody>
      </p:sp>
    </p:spTree>
    <p:extLst>
      <p:ext uri="{BB962C8B-B14F-4D97-AF65-F5344CB8AC3E}">
        <p14:creationId xmlns:p14="http://schemas.microsoft.com/office/powerpoint/2010/main" val="2561421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DAN -</a:t>
            </a:r>
            <a:r>
              <a:rPr lang="en-US" baseline="0" dirty="0"/>
              <a:t> </a:t>
            </a:r>
            <a:r>
              <a:rPr lang="en-US" dirty="0"/>
              <a:t>Lots of good stuff here: https://software.intel.com/en-us/articles/performance-insights-to-intel-hyper-threading-technology</a:t>
            </a:r>
          </a:p>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55</a:t>
            </a:fld>
            <a:endParaRPr lang="en-US"/>
          </a:p>
        </p:txBody>
      </p:sp>
    </p:spTree>
    <p:extLst>
      <p:ext uri="{BB962C8B-B14F-4D97-AF65-F5344CB8AC3E}">
        <p14:creationId xmlns:p14="http://schemas.microsoft.com/office/powerpoint/2010/main" val="787313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utility that monitors the program counter</a:t>
            </a:r>
            <a:r>
              <a:rPr lang="en-US" baseline="0" dirty="0"/>
              <a:t> can tell you what the hot spots of your executable are</a:t>
            </a:r>
          </a:p>
          <a:p>
            <a:endParaRPr lang="en-US" baseline="0" dirty="0"/>
          </a:p>
          <a:p>
            <a:r>
              <a:rPr lang="en-US" b="1" baseline="0" dirty="0"/>
              <a:t>PC is used by profilers to see which instructions are hot-spots</a:t>
            </a:r>
            <a:endParaRPr lang="en-US" b="1"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9</a:t>
            </a:fld>
            <a:endParaRPr lang="en-US"/>
          </a:p>
        </p:txBody>
      </p:sp>
    </p:spTree>
    <p:extLst>
      <p:ext uri="{BB962C8B-B14F-4D97-AF65-F5344CB8AC3E}">
        <p14:creationId xmlns:p14="http://schemas.microsoft.com/office/powerpoint/2010/main" val="3580564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typical registers:</a:t>
            </a:r>
          </a:p>
          <a:p>
            <a:pPr marL="171450" indent="-171450">
              <a:buFont typeface="Arial" panose="020B0604020202020204" pitchFamily="34" charset="0"/>
              <a:buChar char="•"/>
            </a:pPr>
            <a:r>
              <a:rPr lang="en-US" dirty="0"/>
              <a:t>AC (accumulator): typically resides in the ALU </a:t>
            </a:r>
          </a:p>
        </p:txBody>
      </p:sp>
      <p:sp>
        <p:nvSpPr>
          <p:cNvPr id="4" name="Slide Number Placeholder 3"/>
          <p:cNvSpPr>
            <a:spLocks noGrp="1"/>
          </p:cNvSpPr>
          <p:nvPr>
            <p:ph type="sldNum" sz="quarter" idx="10"/>
          </p:nvPr>
        </p:nvSpPr>
        <p:spPr/>
        <p:txBody>
          <a:bodyPr/>
          <a:lstStyle/>
          <a:p>
            <a:fld id="{A6821D61-D015-4274-B894-314414003888}" type="slidenum">
              <a:rPr lang="en-US" smtClean="0"/>
              <a:pPr/>
              <a:t>10</a:t>
            </a:fld>
            <a:endParaRPr lang="en-US"/>
          </a:p>
        </p:txBody>
      </p:sp>
    </p:spTree>
    <p:extLst>
      <p:ext uri="{BB962C8B-B14F-4D97-AF65-F5344CB8AC3E}">
        <p14:creationId xmlns:p14="http://schemas.microsoft.com/office/powerpoint/2010/main" val="334581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Side-note</a:t>
            </a:r>
            <a:r>
              <a:rPr lang="en-US" dirty="0"/>
              <a:t>:  here’s where the “common wisdom” of having fewer subroutine arguments comes from:  there are only 4 registers to store them.  When more, additional manipulations.</a:t>
            </a:r>
          </a:p>
        </p:txBody>
      </p:sp>
      <p:sp>
        <p:nvSpPr>
          <p:cNvPr id="4" name="Slide Number Placeholder 3"/>
          <p:cNvSpPr>
            <a:spLocks noGrp="1"/>
          </p:cNvSpPr>
          <p:nvPr>
            <p:ph type="sldNum" sz="quarter" idx="10"/>
          </p:nvPr>
        </p:nvSpPr>
        <p:spPr/>
        <p:txBody>
          <a:bodyPr/>
          <a:lstStyle/>
          <a:p>
            <a:fld id="{A6821D61-D015-4274-B894-314414003888}" type="slidenum">
              <a:rPr lang="en-US" smtClean="0"/>
              <a:pPr/>
              <a:t>11</a:t>
            </a:fld>
            <a:endParaRPr lang="en-US"/>
          </a:p>
        </p:txBody>
      </p:sp>
    </p:spTree>
    <p:extLst>
      <p:ext uri="{BB962C8B-B14F-4D97-AF65-F5344CB8AC3E}">
        <p14:creationId xmlns:p14="http://schemas.microsoft.com/office/powerpoint/2010/main" val="1682125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a:t>
            </a:r>
            <a:r>
              <a:rPr lang="en-US" baseline="0" dirty="0"/>
              <a:t> memory – at the end of this segment</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12</a:t>
            </a:fld>
            <a:endParaRPr lang="en-US"/>
          </a:p>
        </p:txBody>
      </p:sp>
    </p:spTree>
    <p:extLst>
      <p:ext uri="{BB962C8B-B14F-4D97-AF65-F5344CB8AC3E}">
        <p14:creationId xmlns:p14="http://schemas.microsoft.com/office/powerpoint/2010/main" val="1908213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will see why so many registers on a GPU (don’t read too much into it right now)</a:t>
            </a:r>
          </a:p>
          <a:p>
            <a:pPr marL="171450" indent="-171450">
              <a:buFont typeface="Arial" panose="020B0604020202020204" pitchFamily="34" charset="0"/>
              <a:buChar char="•"/>
            </a:pPr>
            <a:r>
              <a:rPr lang="en-US" dirty="0"/>
              <a:t>Pascal:</a:t>
            </a:r>
            <a:r>
              <a:rPr lang="en-US" baseline="0" dirty="0"/>
              <a:t> up to 2048 resident threads/SM </a:t>
            </a:r>
            <a:r>
              <a:rPr lang="en-US" baseline="0" dirty="0">
                <a:sym typeface="Wingdings" panose="05000000000000000000" pitchFamily="2" charset="2"/>
              </a:rPr>
              <a:t> they all need registers</a:t>
            </a:r>
          </a:p>
          <a:p>
            <a:pPr marL="171450" indent="-171450">
              <a:buFont typeface="Arial" panose="020B0604020202020204" pitchFamily="34" charset="0"/>
              <a:buChar char="•"/>
            </a:pPr>
            <a:r>
              <a:rPr lang="en-US" baseline="0" dirty="0">
                <a:sym typeface="Wingdings" panose="05000000000000000000" pitchFamily="2" charset="2"/>
              </a:rPr>
              <a:t>There’s a maximum of 255 registers/thread limit</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13</a:t>
            </a:fld>
            <a:endParaRPr lang="en-US"/>
          </a:p>
        </p:txBody>
      </p:sp>
    </p:spTree>
    <p:extLst>
      <p:ext uri="{BB962C8B-B14F-4D97-AF65-F5344CB8AC3E}">
        <p14:creationId xmlns:p14="http://schemas.microsoft.com/office/powerpoint/2010/main" val="3526230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the clock ticks: at 4 GHz, it’s been like that for a  while…</a:t>
            </a:r>
          </a:p>
        </p:txBody>
      </p:sp>
      <p:sp>
        <p:nvSpPr>
          <p:cNvPr id="4" name="Slide Number Placeholder 3"/>
          <p:cNvSpPr>
            <a:spLocks noGrp="1"/>
          </p:cNvSpPr>
          <p:nvPr>
            <p:ph type="sldNum" sz="quarter" idx="5"/>
          </p:nvPr>
        </p:nvSpPr>
        <p:spPr/>
        <p:txBody>
          <a:bodyPr/>
          <a:lstStyle/>
          <a:p>
            <a:fld id="{FD610F1B-C815-4D63-837F-DE9BF80525A3}" type="slidenum">
              <a:rPr lang="en-US" smtClean="0"/>
              <a:t>22</a:t>
            </a:fld>
            <a:endParaRPr lang="en-US"/>
          </a:p>
        </p:txBody>
      </p:sp>
    </p:spTree>
    <p:extLst>
      <p:ext uri="{BB962C8B-B14F-4D97-AF65-F5344CB8AC3E}">
        <p14:creationId xmlns:p14="http://schemas.microsoft.com/office/powerpoint/2010/main" val="1150238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55570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528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72111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9439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3828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9593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8387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5162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2566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28555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971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86015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4497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7036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30758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285412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22412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iz_OneSideCod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9932672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5222819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38569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278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38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614743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6868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480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7092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9734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467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6465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6550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9367341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00707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777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4700809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7332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62507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06106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287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49633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12866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9357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09979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32632956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479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38960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07099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84900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69701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55313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88143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57638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3235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1024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2348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80778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2996319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05196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75505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2208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37854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88841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3890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4485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31909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1910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63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85370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5305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57060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1.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1.pn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5.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a:p>
        </p:txBody>
      </p:sp>
      <p:sp>
        <p:nvSpPr>
          <p:cNvPr id="7" name="Rectangle 6"/>
          <p:cNvSpPr/>
          <p:nvPr userDrawn="1"/>
        </p:nvSpPr>
        <p:spPr>
          <a:xfrm>
            <a:off x="5164182" y="6656478"/>
            <a:ext cx="1570401" cy="215444"/>
          </a:xfrm>
          <a:prstGeom prst="rect">
            <a:avLst/>
          </a:prstGeom>
        </p:spPr>
        <p:txBody>
          <a:bodyPr wrap="square">
            <a:spAutoFit/>
          </a:bodyPr>
          <a:lstStyle/>
          <a:p>
            <a:r>
              <a:rPr lang="en-US" sz="800"/>
              <a:t>University of </a:t>
            </a:r>
            <a:r>
              <a:rPr lang="en-US" sz="800">
                <a:solidFill>
                  <a:srgbClr val="C00000"/>
                </a:solidFill>
              </a:rPr>
              <a:t>Wisconsin</a:t>
            </a:r>
            <a:r>
              <a:rPr lang="en-US" sz="800"/>
              <a:t>-Madison</a:t>
            </a:r>
          </a:p>
        </p:txBody>
      </p:sp>
    </p:spTree>
    <p:extLst>
      <p:ext uri="{BB962C8B-B14F-4D97-AF65-F5344CB8AC3E}">
        <p14:creationId xmlns:p14="http://schemas.microsoft.com/office/powerpoint/2010/main" val="386359482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81" r:id="rId3"/>
    <p:sldLayoutId id="2147483688" r:id="rId4"/>
    <p:sldLayoutId id="2147483689" r:id="rId5"/>
    <p:sldLayoutId id="2147483679" r:id="rId6"/>
    <p:sldLayoutId id="2147483680" r:id="rId7"/>
    <p:sldLayoutId id="2147483668" r:id="rId8"/>
    <p:sldLayoutId id="2147483669" r:id="rId9"/>
    <p:sldLayoutId id="2147483685" r:id="rId10"/>
    <p:sldLayoutId id="2147483683" r:id="rId11"/>
    <p:sldLayoutId id="2147483686" r:id="rId12"/>
    <p:sldLayoutId id="2147483684" r:id="rId13"/>
    <p:sldLayoutId id="2147483682" r:id="rId14"/>
    <p:sldLayoutId id="2147483690" r:id="rId15"/>
    <p:sldLayoutId id="2147483691" r:id="rId16"/>
    <p:sldLayoutId id="2147483670" r:id="rId17"/>
    <p:sldLayoutId id="2147483671" r:id="rId18"/>
    <p:sldLayoutId id="2147483687" r:id="rId19"/>
    <p:sldLayoutId id="2147483672" r:id="rId20"/>
    <p:sldLayoutId id="2147483673" r:id="rId21"/>
    <p:sldLayoutId id="2147483674" r:id="rId22"/>
    <p:sldLayoutId id="2147483675" r:id="rId23"/>
    <p:sldLayoutId id="2147483676" r:id="rId24"/>
    <p:sldLayoutId id="2147483740" r:id="rId25"/>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2739515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10981804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64971969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19983281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hyperlink" Target="http://www.gpschools.org/ci/depts/eng/k5/third/fordpic.htm" TargetMode="External"/><Relationship Id="rId2" Type="http://schemas.openxmlformats.org/officeDocument/2006/relationships/image" Target="../media/image6.jp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0.xml"/><Relationship Id="rId5" Type="http://schemas.openxmlformats.org/officeDocument/2006/relationships/hyperlink" Target="https://www.rediff.com/business/report/hyundai-uses-580-robots-in-chennai-plant-maruti-5000/20180530.htm" TargetMode="Externa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flickr.com/photos/autohistorian/32637661426" TargetMode="External"/><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16.jp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uwmadison.box.com/s/itxfbwaqek67fu5talshf6sx9irxo5mh"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ME759</a:t>
            </a:r>
            <a:br>
              <a:rPr lang="en-US" dirty="0"/>
            </a:br>
            <a:r>
              <a:rPr lang="en-US" sz="2400" dirty="0"/>
              <a:t>High Performance Computing for Applications in Engineering</a:t>
            </a:r>
            <a:br>
              <a:rPr lang="en-US" sz="2400" dirty="0"/>
            </a:br>
            <a:br>
              <a:rPr lang="en-US" sz="2400" dirty="0"/>
            </a:br>
            <a:r>
              <a:rPr lang="en-US" sz="2400" dirty="0"/>
              <a:t>[Spring 2021]</a:t>
            </a:r>
            <a:br>
              <a:rPr lang="en-US" sz="2400" dirty="0"/>
            </a:br>
            <a:endParaRPr lang="en-US" sz="2400" dirty="0"/>
          </a:p>
        </p:txBody>
      </p:sp>
      <p:sp>
        <p:nvSpPr>
          <p:cNvPr id="5" name="Subtitle 4"/>
          <p:cNvSpPr>
            <a:spLocks noGrp="1"/>
          </p:cNvSpPr>
          <p:nvPr>
            <p:ph type="subTitle" idx="1"/>
          </p:nvPr>
        </p:nvSpPr>
        <p:spPr/>
        <p:txBody>
          <a:bodyPr>
            <a:normAutofit/>
          </a:bodyPr>
          <a:lstStyle/>
          <a:p>
            <a:endParaRPr lang="en-US" dirty="0"/>
          </a:p>
          <a:p>
            <a:r>
              <a:rPr lang="en-US" dirty="0"/>
              <a:t>Lecture 03</a:t>
            </a:r>
          </a:p>
          <a:p>
            <a:r>
              <a:rPr lang="en-US" dirty="0"/>
              <a:t>01/29/2021</a:t>
            </a:r>
          </a:p>
          <a:p>
            <a:endParaRPr lang="en-US" dirty="0"/>
          </a:p>
        </p:txBody>
      </p:sp>
      <p:sp>
        <p:nvSpPr>
          <p:cNvPr id="4" name="Slide Number Placeholder 3"/>
          <p:cNvSpPr>
            <a:spLocks noGrp="1"/>
          </p:cNvSpPr>
          <p:nvPr>
            <p:ph type="sldNum" sz="quarter" idx="12"/>
          </p:nvPr>
        </p:nvSpPr>
        <p:spPr/>
        <p:txBody>
          <a:bodyPr/>
          <a:lstStyle/>
          <a:p>
            <a:fld id="{533C3136-38B5-49B0-B7B2-ED139F0532E2}" type="slidenum">
              <a:rPr lang="en-US" smtClean="0"/>
              <a:t>1</a:t>
            </a:fld>
            <a:endParaRPr lang="en-US"/>
          </a:p>
        </p:txBody>
      </p:sp>
      <p:sp>
        <p:nvSpPr>
          <p:cNvPr id="6" name="Rectangle 5"/>
          <p:cNvSpPr>
            <a:spLocks noChangeArrowheads="1"/>
          </p:cNvSpPr>
          <p:nvPr/>
        </p:nvSpPr>
        <p:spPr bwMode="auto">
          <a:xfrm>
            <a:off x="0" y="6581001"/>
            <a:ext cx="861133" cy="276999"/>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600" dirty="0">
                <a:latin typeface="Tahoma" pitchFamily="34" charset="0"/>
              </a:rPr>
              <a:t>Dan Negrut, 2021</a:t>
            </a:r>
            <a:br>
              <a:rPr lang="en-US" sz="600" dirty="0">
                <a:latin typeface="Tahoma" pitchFamily="34" charset="0"/>
              </a:rPr>
            </a:br>
            <a:r>
              <a:rPr lang="en-US" sz="600" dirty="0">
                <a:latin typeface="Tahoma" pitchFamily="34" charset="0"/>
              </a:rPr>
              <a:t>ME759 UW-Madison</a:t>
            </a:r>
          </a:p>
        </p:txBody>
      </p:sp>
    </p:spTree>
    <p:extLst>
      <p:ext uri="{BB962C8B-B14F-4D97-AF65-F5344CB8AC3E}">
        <p14:creationId xmlns:p14="http://schemas.microsoft.com/office/powerpoint/2010/main" val="336034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Register Types (2/4)</a:t>
            </a:r>
          </a:p>
        </p:txBody>
      </p:sp>
      <p:sp>
        <p:nvSpPr>
          <p:cNvPr id="3" name="Content Placeholder 2"/>
          <p:cNvSpPr>
            <a:spLocks noGrp="1"/>
          </p:cNvSpPr>
          <p:nvPr>
            <p:ph idx="1"/>
          </p:nvPr>
        </p:nvSpPr>
        <p:spPr/>
        <p:txBody>
          <a:bodyPr/>
          <a:lstStyle/>
          <a:p>
            <a:endParaRPr lang="en-US" sz="2000" dirty="0"/>
          </a:p>
          <a:p>
            <a:r>
              <a:rPr lang="en-US" sz="2000" dirty="0">
                <a:solidFill>
                  <a:srgbClr val="0070C0"/>
                </a:solidFill>
              </a:rPr>
              <a:t>Memory Data Register</a:t>
            </a:r>
            <a:r>
              <a:rPr lang="en-US" sz="2000" dirty="0"/>
              <a:t> (MDR) – holds data read in from memory or, alternatively, produced by the ALU and waiting to be stored in memory </a:t>
            </a:r>
          </a:p>
          <a:p>
            <a:endParaRPr lang="en-US" sz="2000" dirty="0"/>
          </a:p>
          <a:p>
            <a:endParaRPr lang="en-US" sz="2000" dirty="0"/>
          </a:p>
          <a:p>
            <a:r>
              <a:rPr lang="en-US" sz="2000" dirty="0">
                <a:solidFill>
                  <a:srgbClr val="0070C0"/>
                </a:solidFill>
              </a:rPr>
              <a:t>Memory Address Register</a:t>
            </a:r>
            <a:r>
              <a:rPr lang="en-US" sz="2000" dirty="0"/>
              <a:t> (MAR) – holds address of RAM memory location where input/output data is supposed to be read in/written out</a:t>
            </a:r>
          </a:p>
          <a:p>
            <a:pPr lvl="1"/>
            <a:r>
              <a:rPr lang="en-US" sz="1800" dirty="0"/>
              <a:t>NOTE: unlike MDR, MAR contains *address* of a mem location, not actual data</a:t>
            </a:r>
          </a:p>
          <a:p>
            <a:endParaRPr lang="en-US" sz="2000" dirty="0"/>
          </a:p>
          <a:p>
            <a:endParaRPr lang="en-US" sz="2000" dirty="0"/>
          </a:p>
          <a:p>
            <a:r>
              <a:rPr lang="en-US" sz="2000" dirty="0">
                <a:solidFill>
                  <a:srgbClr val="0070C0"/>
                </a:solidFill>
              </a:rPr>
              <a:t>Return Address</a:t>
            </a:r>
            <a:r>
              <a:rPr lang="en-US" sz="2000" dirty="0"/>
              <a:t> (RA) – the address where upon finishing a sequence of instructions, the execution should jump and commence with the execution of subsequent instruction</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10</a:t>
            </a:fld>
            <a:endParaRPr lang="en-US" altLang="en-US"/>
          </a:p>
        </p:txBody>
      </p:sp>
    </p:spTree>
    <p:extLst>
      <p:ext uri="{BB962C8B-B14F-4D97-AF65-F5344CB8AC3E}">
        <p14:creationId xmlns:p14="http://schemas.microsoft.com/office/powerpoint/2010/main" val="1404885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Types (3/4)</a:t>
            </a:r>
          </a:p>
        </p:txBody>
      </p:sp>
      <p:sp>
        <p:nvSpPr>
          <p:cNvPr id="3" name="Content Placeholder 2"/>
          <p:cNvSpPr>
            <a:spLocks noGrp="1"/>
          </p:cNvSpPr>
          <p:nvPr>
            <p:ph idx="1"/>
          </p:nvPr>
        </p:nvSpPr>
        <p:spPr/>
        <p:txBody>
          <a:bodyPr/>
          <a:lstStyle/>
          <a:p>
            <a:endParaRPr lang="en-US" sz="2000" dirty="0"/>
          </a:p>
          <a:p>
            <a:r>
              <a:rPr lang="en-US" sz="2000" dirty="0"/>
              <a:t>Registers on previous two slides are a staple in most ISA</a:t>
            </a:r>
          </a:p>
          <a:p>
            <a:endParaRPr lang="en-US" sz="2000" dirty="0"/>
          </a:p>
          <a:p>
            <a:endParaRPr lang="en-US" sz="2000" dirty="0"/>
          </a:p>
          <a:p>
            <a:r>
              <a:rPr lang="en-US" sz="2000" dirty="0"/>
              <a:t>There are several other registers common to many chip designs</a:t>
            </a:r>
          </a:p>
          <a:p>
            <a:pPr lvl="1"/>
            <a:r>
              <a:rPr lang="en-US" sz="1800" dirty="0"/>
              <a:t>These are encountered in different numbers (also depending on ISA)</a:t>
            </a:r>
          </a:p>
          <a:p>
            <a:endParaRPr lang="en-US" sz="2000" dirty="0"/>
          </a:p>
          <a:p>
            <a:endParaRPr lang="en-US" sz="2000" dirty="0"/>
          </a:p>
          <a:p>
            <a:r>
              <a:rPr lang="en-US" sz="2000" dirty="0"/>
              <a:t>Since they come in larger numbers they don’t have an acronym </a:t>
            </a:r>
          </a:p>
          <a:p>
            <a:pPr lvl="1"/>
            <a:r>
              <a:rPr lang="en-US" sz="1800" dirty="0"/>
              <a:t>Registers for </a:t>
            </a:r>
            <a:r>
              <a:rPr lang="en-US" sz="1800" dirty="0">
                <a:solidFill>
                  <a:srgbClr val="0070C0"/>
                </a:solidFill>
              </a:rPr>
              <a:t>Subroutine Arguments</a:t>
            </a:r>
            <a:r>
              <a:rPr lang="en-US" sz="1800" dirty="0"/>
              <a:t> (4) – </a:t>
            </a:r>
            <a:r>
              <a:rPr lang="en-US" sz="1800" dirty="0">
                <a:latin typeface="Consolas" panose="020B0609020204030204" pitchFamily="49" charset="0"/>
              </a:rPr>
              <a:t>a0</a:t>
            </a:r>
            <a:r>
              <a:rPr lang="en-US" sz="1800" dirty="0"/>
              <a:t> through </a:t>
            </a:r>
            <a:r>
              <a:rPr lang="en-US" sz="1800" dirty="0">
                <a:latin typeface="Consolas" panose="020B0609020204030204" pitchFamily="49" charset="0"/>
              </a:rPr>
              <a:t>a3</a:t>
            </a:r>
          </a:p>
          <a:p>
            <a:pPr lvl="1"/>
            <a:r>
              <a:rPr lang="en-US" sz="1800" dirty="0"/>
              <a:t>Registers for </a:t>
            </a:r>
            <a:r>
              <a:rPr lang="en-US" sz="1800" dirty="0">
                <a:solidFill>
                  <a:srgbClr val="0070C0"/>
                </a:solidFill>
              </a:rPr>
              <a:t>Temporary Variables</a:t>
            </a:r>
            <a:r>
              <a:rPr lang="en-US" sz="1800" dirty="0"/>
              <a:t> (10) – </a:t>
            </a:r>
            <a:r>
              <a:rPr lang="en-US" sz="1800" dirty="0">
                <a:latin typeface="Consolas" panose="020B0609020204030204" pitchFamily="49" charset="0"/>
              </a:rPr>
              <a:t>t0</a:t>
            </a:r>
            <a:r>
              <a:rPr lang="en-US" sz="1800" dirty="0"/>
              <a:t> through </a:t>
            </a:r>
            <a:r>
              <a:rPr lang="en-US" sz="1800" dirty="0">
                <a:latin typeface="Consolas" panose="020B0609020204030204" pitchFamily="49" charset="0"/>
              </a:rPr>
              <a:t>t9</a:t>
            </a:r>
          </a:p>
          <a:p>
            <a:pPr lvl="1"/>
            <a:r>
              <a:rPr lang="en-US" sz="1800" dirty="0"/>
              <a:t>Registers for </a:t>
            </a:r>
            <a:r>
              <a:rPr lang="en-US" sz="1800" dirty="0">
                <a:solidFill>
                  <a:srgbClr val="0070C0"/>
                </a:solidFill>
              </a:rPr>
              <a:t>Saved Temporary Variables</a:t>
            </a:r>
            <a:r>
              <a:rPr lang="en-US" sz="1800" dirty="0"/>
              <a:t> (8) – </a:t>
            </a:r>
            <a:r>
              <a:rPr lang="en-US" sz="1800" dirty="0">
                <a:latin typeface="Consolas" panose="020B0609020204030204" pitchFamily="49" charset="0"/>
              </a:rPr>
              <a:t>s0</a:t>
            </a:r>
            <a:r>
              <a:rPr lang="en-US" sz="1800" dirty="0"/>
              <a:t> through </a:t>
            </a:r>
            <a:r>
              <a:rPr lang="en-US" sz="1800" dirty="0">
                <a:latin typeface="Consolas" panose="020B0609020204030204" pitchFamily="49" charset="0"/>
              </a:rPr>
              <a:t>s7</a:t>
            </a:r>
          </a:p>
          <a:p>
            <a:pPr lvl="2"/>
            <a:r>
              <a:rPr lang="en-US" sz="1600" dirty="0"/>
              <a:t>Saved between function calls</a:t>
            </a:r>
          </a:p>
          <a:p>
            <a:pPr lvl="1"/>
            <a:endParaRPr lang="en-US" sz="1600" dirty="0"/>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11</a:t>
            </a:fld>
            <a:endParaRPr lang="en-US" altLang="en-US"/>
          </a:p>
        </p:txBody>
      </p:sp>
    </p:spTree>
    <p:extLst>
      <p:ext uri="{BB962C8B-B14F-4D97-AF65-F5344CB8AC3E}">
        <p14:creationId xmlns:p14="http://schemas.microsoft.com/office/powerpoint/2010/main" val="46342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Register Types (4/4)</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Several other registers are involved in handling function calls</a:t>
            </a:r>
          </a:p>
          <a:p>
            <a:endParaRPr lang="en-US" sz="1900" dirty="0"/>
          </a:p>
          <a:p>
            <a:endParaRPr lang="en-US" sz="1900" dirty="0"/>
          </a:p>
          <a:p>
            <a:r>
              <a:rPr lang="en-US" sz="2000" dirty="0"/>
              <a:t>Summarized below, their meaning only apparent in conjunction with the organization of the virtual memory</a:t>
            </a:r>
          </a:p>
          <a:p>
            <a:endParaRPr lang="en-US" sz="2000" dirty="0"/>
          </a:p>
          <a:p>
            <a:pPr lvl="1"/>
            <a:r>
              <a:rPr lang="en-US" sz="1600" dirty="0">
                <a:solidFill>
                  <a:srgbClr val="0070C0"/>
                </a:solidFill>
              </a:rPr>
              <a:t>Stack Pointer</a:t>
            </a:r>
            <a:r>
              <a:rPr lang="en-US" sz="1600" dirty="0"/>
              <a:t> (</a:t>
            </a:r>
            <a:r>
              <a:rPr lang="en-US" sz="1600" dirty="0" err="1"/>
              <a:t>sp</a:t>
            </a:r>
            <a:r>
              <a:rPr lang="en-US" sz="1600" dirty="0"/>
              <a:t>) – a register that holds an address that points to the top of the stack</a:t>
            </a:r>
          </a:p>
          <a:p>
            <a:pPr lvl="4"/>
            <a:endParaRPr lang="en-US" sz="1000" dirty="0"/>
          </a:p>
          <a:p>
            <a:pPr lvl="1"/>
            <a:r>
              <a:rPr lang="en-US" sz="1600" dirty="0">
                <a:solidFill>
                  <a:srgbClr val="0070C0"/>
                </a:solidFill>
              </a:rPr>
              <a:t>Global Pointer</a:t>
            </a:r>
            <a:r>
              <a:rPr lang="en-US" sz="1600" dirty="0"/>
              <a:t> (</a:t>
            </a:r>
            <a:r>
              <a:rPr lang="en-US" sz="1600" dirty="0" err="1"/>
              <a:t>gp</a:t>
            </a:r>
            <a:r>
              <a:rPr lang="en-US" sz="1600" dirty="0"/>
              <a:t>) –  register that holds on to a global pointer that points into the middle of a 64KB block of memory in the heap that holds constants and global variables (these objects can be quickly accessed with a single load or store instruction)</a:t>
            </a:r>
          </a:p>
          <a:p>
            <a:pPr lvl="3"/>
            <a:endParaRPr lang="en-US" sz="1000" dirty="0"/>
          </a:p>
          <a:p>
            <a:pPr lvl="1"/>
            <a:r>
              <a:rPr lang="en-US" sz="1600" dirty="0">
                <a:solidFill>
                  <a:srgbClr val="0070C0"/>
                </a:solidFill>
              </a:rPr>
              <a:t>Frame Pointer</a:t>
            </a:r>
            <a:r>
              <a:rPr lang="en-US" sz="1600" dirty="0"/>
              <a:t> (</a:t>
            </a:r>
            <a:r>
              <a:rPr lang="en-US" sz="1600" dirty="0" err="1"/>
              <a:t>fp</a:t>
            </a:r>
            <a:r>
              <a:rPr lang="en-US" sz="1600" dirty="0"/>
              <a:t>) - a register that holds an address that points to the beginning of the procedure frame (for instance, the previous </a:t>
            </a:r>
            <a:r>
              <a:rPr lang="en-US" sz="1600" b="1" dirty="0" err="1">
                <a:latin typeface="Courier New" panose="02070309020205020404" pitchFamily="49" charset="0"/>
                <a:cs typeface="Courier New" panose="02070309020205020404" pitchFamily="49" charset="0"/>
              </a:rPr>
              <a:t>sp</a:t>
            </a:r>
            <a:r>
              <a:rPr lang="en-US" sz="1600" dirty="0"/>
              <a:t> before this function changed its value)</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12</a:t>
            </a:fld>
            <a:endParaRPr lang="en-US" altLang="en-US"/>
          </a:p>
        </p:txBody>
      </p:sp>
    </p:spTree>
    <p:extLst>
      <p:ext uri="{BB962C8B-B14F-4D97-AF65-F5344CB8AC3E}">
        <p14:creationId xmlns:p14="http://schemas.microsoft.com/office/powerpoint/2010/main" val="249989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Departing Thoughts</a:t>
            </a:r>
          </a:p>
        </p:txBody>
      </p:sp>
      <p:sp>
        <p:nvSpPr>
          <p:cNvPr id="3" name="Content Placeholder 2"/>
          <p:cNvSpPr>
            <a:spLocks noGrp="1"/>
          </p:cNvSpPr>
          <p:nvPr>
            <p:ph idx="1"/>
          </p:nvPr>
        </p:nvSpPr>
        <p:spPr/>
        <p:txBody>
          <a:bodyPr>
            <a:normAutofit lnSpcReduction="10000"/>
          </a:bodyPr>
          <a:lstStyle/>
          <a:p>
            <a:endParaRPr lang="en-US" sz="2200" dirty="0"/>
          </a:p>
          <a:p>
            <a:r>
              <a:rPr lang="en-US" sz="2200" dirty="0"/>
              <a:t>Registers: we love them, we can’t have enough of them – they’re that good</a:t>
            </a:r>
          </a:p>
          <a:p>
            <a:pPr lvl="1"/>
            <a:endParaRPr lang="en-US" sz="1800" dirty="0"/>
          </a:p>
          <a:p>
            <a:pPr lvl="1"/>
            <a:endParaRPr lang="en-US" sz="1800" dirty="0"/>
          </a:p>
          <a:p>
            <a:r>
              <a:rPr lang="en-US" sz="2200" dirty="0"/>
              <a:t>If they are so good, why can’t we have more?</a:t>
            </a:r>
          </a:p>
          <a:p>
            <a:pPr lvl="1"/>
            <a:r>
              <a:rPr lang="en-US" sz="1800" dirty="0"/>
              <a:t>Increasing their number is not straightforward</a:t>
            </a:r>
          </a:p>
          <a:p>
            <a:pPr lvl="2"/>
            <a:r>
              <a:rPr lang="en-US" sz="1600" dirty="0"/>
              <a:t>Need to change the design of the chip (the microarchitecture)</a:t>
            </a:r>
          </a:p>
          <a:p>
            <a:pPr lvl="2"/>
            <a:r>
              <a:rPr lang="en-US" sz="1600" dirty="0"/>
              <a:t>Need to change the very nature of an instruction (and as such, ISA gets touched in the process)</a:t>
            </a:r>
          </a:p>
          <a:p>
            <a:pPr lvl="1"/>
            <a:endParaRPr lang="en-US" sz="1800" dirty="0"/>
          </a:p>
          <a:p>
            <a:pPr lvl="1"/>
            <a:endParaRPr lang="en-US" sz="1800" dirty="0"/>
          </a:p>
          <a:p>
            <a:r>
              <a:rPr lang="en-US" sz="2200" dirty="0"/>
              <a:t>Examples:</a:t>
            </a:r>
          </a:p>
          <a:p>
            <a:pPr lvl="1"/>
            <a:r>
              <a:rPr lang="en-US" sz="1800" dirty="0"/>
              <a:t>In 32-bit MIPS ISA, there are 32 registers </a:t>
            </a:r>
          </a:p>
          <a:p>
            <a:pPr lvl="1"/>
            <a:r>
              <a:rPr lang="en-US" sz="1800" dirty="0"/>
              <a:t>[Details in two weeks] GP100 GPU (Pascal), register file size: 14,336 MB (~3.5 million registers)</a:t>
            </a:r>
          </a:p>
          <a:p>
            <a:pPr lvl="2"/>
            <a:r>
              <a:rPr lang="en-US" sz="1600" dirty="0"/>
              <a:t>Seems impressive but it’s actually what you expect: let’s assume each CUDA thread has 32 registers set aside for it</a:t>
            </a:r>
          </a:p>
          <a:p>
            <a:pPr lvl="3"/>
            <a:r>
              <a:rPr lang="en-US" sz="1400" dirty="0"/>
              <a:t>56 SMs * 2048 threads/SM * 32 registers/thread = 3.6 million registers needed (almost exactly what the hardware made available…)</a:t>
            </a:r>
          </a:p>
          <a:p>
            <a:pPr marL="0" indent="0">
              <a:buNone/>
            </a:pPr>
            <a:endParaRPr lang="en-US" sz="2200" dirty="0"/>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13</a:t>
            </a:fld>
            <a:endParaRPr lang="en-US" altLang="en-US"/>
          </a:p>
        </p:txBody>
      </p:sp>
    </p:spTree>
    <p:extLst>
      <p:ext uri="{BB962C8B-B14F-4D97-AF65-F5344CB8AC3E}">
        <p14:creationId xmlns:p14="http://schemas.microsoft.com/office/powerpoint/2010/main" val="4129635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4F1678-FD1E-46ED-AD4C-DFEDB4216DD1}"/>
              </a:ext>
            </a:extLst>
          </p:cNvPr>
          <p:cNvSpPr>
            <a:spLocks noGrp="1"/>
          </p:cNvSpPr>
          <p:nvPr>
            <p:ph type="title"/>
          </p:nvPr>
        </p:nvSpPr>
        <p:spPr/>
        <p:txBody>
          <a:bodyPr/>
          <a:lstStyle/>
          <a:p>
            <a:r>
              <a:rPr lang="en-US" dirty="0"/>
              <a:t>Quiz type question…</a:t>
            </a:r>
          </a:p>
        </p:txBody>
      </p:sp>
      <p:sp>
        <p:nvSpPr>
          <p:cNvPr id="6" name="Content Placeholder 5">
            <a:extLst>
              <a:ext uri="{FF2B5EF4-FFF2-40B4-BE49-F238E27FC236}">
                <a16:creationId xmlns:a16="http://schemas.microsoft.com/office/drawing/2014/main" id="{557C7F02-E900-43D0-AD3E-3A468F124CA5}"/>
              </a:ext>
            </a:extLst>
          </p:cNvPr>
          <p:cNvSpPr>
            <a:spLocks noGrp="1"/>
          </p:cNvSpPr>
          <p:nvPr>
            <p:ph sz="half" idx="1"/>
          </p:nvPr>
        </p:nvSpPr>
        <p:spPr>
          <a:xfrm>
            <a:off x="380674" y="1486442"/>
            <a:ext cx="10801676" cy="4831943"/>
          </a:xfrm>
        </p:spPr>
        <p:txBody>
          <a:bodyPr/>
          <a:lstStyle/>
          <a:p>
            <a:endParaRPr lang="en-US" dirty="0"/>
          </a:p>
          <a:p>
            <a:endParaRPr lang="en-US" dirty="0"/>
          </a:p>
          <a:p>
            <a:endParaRPr lang="en-US" dirty="0"/>
          </a:p>
          <a:p>
            <a:r>
              <a:rPr lang="en-US" dirty="0"/>
              <a:t>Why is it that adding one more register might lead to ISA changes?</a:t>
            </a:r>
          </a:p>
        </p:txBody>
      </p:sp>
      <p:sp>
        <p:nvSpPr>
          <p:cNvPr id="4" name="Slide Number Placeholder 3">
            <a:extLst>
              <a:ext uri="{FF2B5EF4-FFF2-40B4-BE49-F238E27FC236}">
                <a16:creationId xmlns:a16="http://schemas.microsoft.com/office/drawing/2014/main" id="{5589611B-3322-46CC-A917-6CC4A152489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1962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Registers, take home message</a:t>
            </a:r>
          </a:p>
        </p:txBody>
      </p:sp>
      <p:sp>
        <p:nvSpPr>
          <p:cNvPr id="5" name="Content Placeholder 4"/>
          <p:cNvSpPr>
            <a:spLocks noGrp="1"/>
          </p:cNvSpPr>
          <p:nvPr>
            <p:ph idx="1"/>
          </p:nvPr>
        </p:nvSpPr>
        <p:spPr/>
        <p:txBody>
          <a:bodyPr/>
          <a:lstStyle/>
          <a:p>
            <a:endParaRPr lang="en-US" dirty="0"/>
          </a:p>
          <a:p>
            <a:endParaRPr lang="en-US" dirty="0"/>
          </a:p>
          <a:p>
            <a:r>
              <a:rPr lang="en-US" dirty="0"/>
              <a:t>When processing one instruction, the chip needs all instruction-related operands in registers</a:t>
            </a:r>
          </a:p>
          <a:p>
            <a:endParaRPr lang="en-US" dirty="0"/>
          </a:p>
          <a:p>
            <a:endParaRPr lang="en-US" dirty="0"/>
          </a:p>
          <a:p>
            <a:r>
              <a:rPr lang="en-US" dirty="0"/>
              <a:t>Fallout, from above statement</a:t>
            </a:r>
          </a:p>
          <a:p>
            <a:pPr lvl="1"/>
            <a:r>
              <a:rPr lang="en-US" dirty="0"/>
              <a:t>You might have GBs of data to process. To be processed, this data will have to find its way in registers</a:t>
            </a:r>
          </a:p>
          <a:p>
            <a:pPr lvl="2"/>
            <a:r>
              <a:rPr lang="en-US" dirty="0"/>
              <a:t>We’ll talk about this data journey into registers later</a:t>
            </a:r>
          </a:p>
          <a:p>
            <a:pPr lvl="2"/>
            <a:r>
              <a:rPr lang="en-US" dirty="0"/>
              <a:t>Reflect on this: all those many GBs of data will have to land at some point in some of the 32 registers at hand</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2513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31520" y="4100363"/>
            <a:ext cx="5539339" cy="823393"/>
          </a:xfrm>
        </p:spPr>
        <p:txBody>
          <a:bodyPr/>
          <a:lstStyle/>
          <a:p>
            <a:r>
              <a:rPr lang="en-US" dirty="0"/>
              <a:t>Pipelining</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16</a:t>
            </a:fld>
            <a:endParaRPr lang="en-US" altLang="en-US"/>
          </a:p>
        </p:txBody>
      </p:sp>
      <p:sp>
        <p:nvSpPr>
          <p:cNvPr id="2" name="Rectangle 1"/>
          <p:cNvSpPr/>
          <p:nvPr/>
        </p:nvSpPr>
        <p:spPr>
          <a:xfrm>
            <a:off x="144378" y="4923756"/>
            <a:ext cx="6169793" cy="584775"/>
          </a:xfrm>
          <a:prstGeom prst="rect">
            <a:avLst/>
          </a:prstGeom>
        </p:spPr>
        <p:txBody>
          <a:bodyPr wrap="square">
            <a:spAutoFit/>
          </a:bodyPr>
          <a:lstStyle/>
          <a:p>
            <a:pPr marL="0" lvl="1" algn="r"/>
            <a:r>
              <a:rPr lang="en-US" dirty="0"/>
              <a:t>“Nothing is particularly hard if you divide it into small jobs.”</a:t>
            </a:r>
          </a:p>
          <a:p>
            <a:pPr lvl="1" algn="r"/>
            <a:r>
              <a:rPr lang="en-US" sz="1400" dirty="0"/>
              <a:t>--Henry Ford, founder of Ford Motor Company [1863 –1947]</a:t>
            </a:r>
          </a:p>
        </p:txBody>
      </p:sp>
    </p:spTree>
    <p:extLst>
      <p:ext uri="{BB962C8B-B14F-4D97-AF65-F5344CB8AC3E}">
        <p14:creationId xmlns:p14="http://schemas.microsoft.com/office/powerpoint/2010/main" val="3406884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Why pipelining was embraced: Too many cooks spoil the broth</a:t>
            </a:r>
          </a:p>
        </p:txBody>
      </p:sp>
      <p:sp>
        <p:nvSpPr>
          <p:cNvPr id="4" name="Slide Number Placeholder 3"/>
          <p:cNvSpPr>
            <a:spLocks noGrp="1"/>
          </p:cNvSpPr>
          <p:nvPr>
            <p:ph type="sldNum" sz="quarter" idx="12"/>
          </p:nvPr>
        </p:nvSpPr>
        <p:spPr/>
        <p:txBody>
          <a:bodyPr/>
          <a:lstStyle/>
          <a:p>
            <a:fld id="{67D2203D-769A-4D5A-AE4C-EA73FDE6A130}" type="slidenum">
              <a:rPr lang="en-US" smtClean="0"/>
              <a:t>17</a:t>
            </a:fld>
            <a:endParaRPr lang="en-US"/>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3"/>
              </p:nvPr>
            </p:nvSpPr>
            <p:spPr/>
            <p:txBody>
              <a:bodyPr/>
              <a:lstStyle/>
              <a:p>
                <a:r>
                  <a:rPr lang="en-US" dirty="0"/>
                  <a:t>[https://t.co/kYI3Mz1iKF]</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pic>
        <p:nvPicPr>
          <p:cNvPr id="1026" name="Picture 2" descr="https://pbs.twimg.com/media/CiGpyZwWMAIumij.jpg: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566" y="1535033"/>
            <a:ext cx="4547679" cy="4280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40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629122-C6C5-4BC0-9EF6-438B0B5A77F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6E4A4D11-B929-484F-85D4-7DBB67BA1A35}"/>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020" y="81644"/>
            <a:ext cx="6537960" cy="5771896"/>
          </a:xfrm>
          <a:prstGeom prst="rect">
            <a:avLst/>
          </a:prstGeom>
        </p:spPr>
      </p:pic>
      <p:sp>
        <p:nvSpPr>
          <p:cNvPr id="5" name="Rectangle 4">
            <a:extLst>
              <a:ext uri="{FF2B5EF4-FFF2-40B4-BE49-F238E27FC236}">
                <a16:creationId xmlns:a16="http://schemas.microsoft.com/office/drawing/2014/main" id="{EB73BAFC-D04B-45A7-B150-574424D0F2DD}"/>
              </a:ext>
            </a:extLst>
          </p:cNvPr>
          <p:cNvSpPr/>
          <p:nvPr/>
        </p:nvSpPr>
        <p:spPr>
          <a:xfrm>
            <a:off x="1960827" y="5942368"/>
            <a:ext cx="7980218" cy="276999"/>
          </a:xfrm>
          <a:prstGeom prst="rect">
            <a:avLst/>
          </a:prstGeom>
        </p:spPr>
        <p:txBody>
          <a:bodyPr wrap="square">
            <a:spAutoFit/>
          </a:bodyPr>
          <a:lstStyle/>
          <a:p>
            <a:pPr algn="ctr"/>
            <a:r>
              <a:rPr lang="en-US" sz="1200" dirty="0"/>
              <a:t>Workers on the first moving assembly line put together magnetos and flywheels for 1913 Ford autos. Highland Park, Michigan</a:t>
            </a:r>
          </a:p>
        </p:txBody>
      </p:sp>
      <p:sp>
        <p:nvSpPr>
          <p:cNvPr id="6" name="Rectangle 5">
            <a:extLst>
              <a:ext uri="{FF2B5EF4-FFF2-40B4-BE49-F238E27FC236}">
                <a16:creationId xmlns:a16="http://schemas.microsoft.com/office/drawing/2014/main" id="{6FF3F411-4836-4B3C-B8C0-85791C19E824}"/>
              </a:ext>
            </a:extLst>
          </p:cNvPr>
          <p:cNvSpPr/>
          <p:nvPr/>
        </p:nvSpPr>
        <p:spPr>
          <a:xfrm>
            <a:off x="65312" y="6539065"/>
            <a:ext cx="5137477" cy="276999"/>
          </a:xfrm>
          <a:prstGeom prst="rect">
            <a:avLst/>
          </a:prstGeom>
        </p:spPr>
        <p:txBody>
          <a:bodyPr wrap="square">
            <a:spAutoFit/>
          </a:bodyPr>
          <a:lstStyle/>
          <a:p>
            <a:r>
              <a:rPr lang="fr-FR" sz="1200" dirty="0">
                <a:hlinkClick r:id="rId3"/>
              </a:rPr>
              <a:t>http://www.gpschools.org/ci/depts/eng/k5/third/fordpic.htm</a:t>
            </a:r>
            <a:r>
              <a:rPr lang="fr-FR" sz="1200" dirty="0"/>
              <a:t> [public domain]</a:t>
            </a:r>
            <a:endParaRPr lang="en-US" sz="1200" dirty="0"/>
          </a:p>
        </p:txBody>
      </p:sp>
    </p:spTree>
    <p:extLst>
      <p:ext uri="{BB962C8B-B14F-4D97-AF65-F5344CB8AC3E}">
        <p14:creationId xmlns:p14="http://schemas.microsoft.com/office/powerpoint/2010/main" val="1391625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A73E780-ADB3-4B72-BD4A-C38423D62C3B}"/>
              </a:ext>
            </a:extLst>
          </p:cNvPr>
          <p:cNvPicPr>
            <a:picLocks noChangeAspect="1"/>
          </p:cNvPicPr>
          <p:nvPr/>
        </p:nvPicPr>
        <p:blipFill rotWithShape="1">
          <a:blip r:embed="rId2"/>
          <a:srcRect r="50500"/>
          <a:stretch/>
        </p:blipFill>
        <p:spPr>
          <a:xfrm>
            <a:off x="0" y="1246846"/>
            <a:ext cx="6035040" cy="4364308"/>
          </a:xfrm>
          <a:prstGeom prst="rect">
            <a:avLst/>
          </a:prstGeom>
        </p:spPr>
      </p:pic>
      <p:sp>
        <p:nvSpPr>
          <p:cNvPr id="4" name="Slide Number Placeholder 3">
            <a:extLst>
              <a:ext uri="{FF2B5EF4-FFF2-40B4-BE49-F238E27FC236}">
                <a16:creationId xmlns:a16="http://schemas.microsoft.com/office/drawing/2014/main" id="{04FB9BFF-B583-4163-8DFC-3FAD6D1BAA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97F3A6F3-C544-48B3-A6AF-A89B9DC95504}"/>
              </a:ext>
            </a:extLst>
          </p:cNvPr>
          <p:cNvSpPr/>
          <p:nvPr/>
        </p:nvSpPr>
        <p:spPr>
          <a:xfrm>
            <a:off x="357868" y="5689939"/>
            <a:ext cx="11476264" cy="369332"/>
          </a:xfrm>
          <a:prstGeom prst="rect">
            <a:avLst/>
          </a:prstGeom>
        </p:spPr>
        <p:txBody>
          <a:bodyPr wrap="square">
            <a:spAutoFit/>
          </a:bodyPr>
          <a:lstStyle/>
          <a:p>
            <a:r>
              <a:rPr lang="en-US" dirty="0"/>
              <a:t>Historical change of the manufacturing line. Manual assembly line (left); Hyundai assembly line in Chennai, India (right)</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312A1A9-CCB0-4758-BC8B-5C74855AFE7E}"/>
                  </a:ext>
                </a:extLst>
              </p:cNvPr>
              <p:cNvSpPr/>
              <p:nvPr/>
            </p:nvSpPr>
            <p:spPr>
              <a:xfrm>
                <a:off x="0" y="6536898"/>
                <a:ext cx="4599336" cy="230832"/>
              </a:xfrm>
              <a:prstGeom prst="rect">
                <a:avLst/>
              </a:prstGeom>
            </p:spPr>
            <p:txBody>
              <a:bodyPr wrap="none">
                <a:spAutoFit/>
              </a:bodyPr>
              <a:lstStyle/>
              <a:p>
                <a:r>
                  <a:rPr lang="en-US" sz="900" dirty="0"/>
                  <a:t>Steve </a:t>
                </a:r>
                <a:r>
                  <a:rPr lang="en-US" sz="900" dirty="0" err="1"/>
                  <a:t>Jurvetson</a:t>
                </a:r>
                <a:r>
                  <a:rPr lang="en-US" sz="900" dirty="0"/>
                  <a:t> and Mike Bird [Creative Commons Attribution-Share Alike 4.0 International]</a:t>
                </a:r>
                <a14:m>
                  <m:oMath xmlns:m="http://schemas.openxmlformats.org/officeDocument/2006/math">
                    <m:r>
                      <a:rPr lang="en-US" sz="900" b="0" i="1" smtClean="0">
                        <a:latin typeface="Cambria Math" panose="02040503050406030204" pitchFamily="18" charset="0"/>
                      </a:rPr>
                      <m:t>→</m:t>
                    </m:r>
                  </m:oMath>
                </a14:m>
                <a:endParaRPr lang="en-US" sz="900" dirty="0"/>
              </a:p>
            </p:txBody>
          </p:sp>
        </mc:Choice>
        <mc:Fallback xmlns="">
          <p:sp>
            <p:nvSpPr>
              <p:cNvPr id="8" name="Rectangle 7">
                <a:extLst>
                  <a:ext uri="{FF2B5EF4-FFF2-40B4-BE49-F238E27FC236}">
                    <a16:creationId xmlns:a16="http://schemas.microsoft.com/office/drawing/2014/main" id="{6312A1A9-CCB0-4758-BC8B-5C74855AFE7E}"/>
                  </a:ext>
                </a:extLst>
              </p:cNvPr>
              <p:cNvSpPr>
                <a:spLocks noRot="1" noChangeAspect="1" noMove="1" noResize="1" noEditPoints="1" noAdjustHandles="1" noChangeArrowheads="1" noChangeShapeType="1" noTextEdit="1"/>
              </p:cNvSpPr>
              <p:nvPr/>
            </p:nvSpPr>
            <p:spPr>
              <a:xfrm>
                <a:off x="0" y="6536898"/>
                <a:ext cx="4599336" cy="230832"/>
              </a:xfrm>
              <a:prstGeom prst="rect">
                <a:avLst/>
              </a:prstGeom>
              <a:blipFill>
                <a:blip r:embed="rId3"/>
                <a:stretch>
                  <a:fillRect b="-13158"/>
                </a:stretch>
              </a:blipFill>
            </p:spPr>
            <p:txBody>
              <a:bodyPr/>
              <a:lstStyle/>
              <a:p>
                <a:r>
                  <a:rPr lang="en-US">
                    <a:noFill/>
                  </a:rPr>
                  <a:t> </a:t>
                </a:r>
              </a:p>
            </p:txBody>
          </p:sp>
        </mc:Fallback>
      </mc:AlternateContent>
      <p:pic>
        <p:nvPicPr>
          <p:cNvPr id="4098" name="Picture 2" descr="Robotic machines weld bodies of Kia cars in its factory in Zilina, 200 kilometres north of Bratislava October 3, 2012. Photograph: Petr Josek/Reuters.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2114" y="1838800"/>
            <a:ext cx="5363167" cy="332996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772977" y="5168767"/>
            <a:ext cx="4960219" cy="215444"/>
          </a:xfrm>
          <a:prstGeom prst="rect">
            <a:avLst/>
          </a:prstGeom>
        </p:spPr>
        <p:txBody>
          <a:bodyPr wrap="square">
            <a:spAutoFit/>
          </a:bodyPr>
          <a:lstStyle/>
          <a:p>
            <a:r>
              <a:rPr lang="en-US" sz="800" dirty="0">
                <a:hlinkClick r:id="rId5"/>
              </a:rPr>
              <a:t>https://www.rediff.com/business/report/hyundai-uses-580-robots-in-chennai-plant-maruti-5000/20180530.htm</a:t>
            </a:r>
            <a:endParaRPr lang="en-US" sz="800" dirty="0"/>
          </a:p>
        </p:txBody>
      </p:sp>
    </p:spTree>
    <p:extLst>
      <p:ext uri="{BB962C8B-B14F-4D97-AF65-F5344CB8AC3E}">
        <p14:creationId xmlns:p14="http://schemas.microsoft.com/office/powerpoint/2010/main" val="4231061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775F-4542-40D4-9B41-D58C2B7D4523}"/>
              </a:ext>
            </a:extLst>
          </p:cNvPr>
          <p:cNvSpPr>
            <a:spLocks noGrp="1"/>
          </p:cNvSpPr>
          <p:nvPr>
            <p:ph type="title"/>
          </p:nvPr>
        </p:nvSpPr>
        <p:spPr/>
        <p:txBody>
          <a:bodyPr/>
          <a:lstStyle/>
          <a:p>
            <a:r>
              <a:rPr lang="en-US" dirty="0"/>
              <a:t>Cartoon of the day</a:t>
            </a:r>
          </a:p>
        </p:txBody>
      </p:sp>
      <p:sp>
        <p:nvSpPr>
          <p:cNvPr id="4" name="Slide Number Placeholder 3">
            <a:extLst>
              <a:ext uri="{FF2B5EF4-FFF2-40B4-BE49-F238E27FC236}">
                <a16:creationId xmlns:a16="http://schemas.microsoft.com/office/drawing/2014/main" id="{21E40A33-4CE3-4A9A-BF67-04594C1D85B0}"/>
              </a:ext>
            </a:extLst>
          </p:cNvPr>
          <p:cNvSpPr>
            <a:spLocks noGrp="1"/>
          </p:cNvSpPr>
          <p:nvPr>
            <p:ph type="sldNum" sz="quarter" idx="12"/>
          </p:nvPr>
        </p:nvSpPr>
        <p:spPr/>
        <p:txBody>
          <a:bodyPr/>
          <a:lstStyle/>
          <a:p>
            <a:fld id="{67D2203D-769A-4D5A-AE4C-EA73FDE6A130}" type="slidenum">
              <a:rPr lang="en-US" smtClean="0"/>
              <a:t>2</a:t>
            </a:fld>
            <a:endParaRPr lang="en-US"/>
          </a:p>
        </p:txBody>
      </p:sp>
      <mc:AlternateContent xmlns:mc="http://schemas.openxmlformats.org/markup-compatibility/2006" xmlns:a14="http://schemas.microsoft.com/office/drawing/2010/main">
        <mc:Choice Requires="a14">
          <p:sp>
            <p:nvSpPr>
              <p:cNvPr id="7" name="Text Placeholder 6">
                <a:extLst>
                  <a:ext uri="{FF2B5EF4-FFF2-40B4-BE49-F238E27FC236}">
                    <a16:creationId xmlns:a16="http://schemas.microsoft.com/office/drawing/2014/main" id="{BA2E4B53-5FD2-4AE3-B44F-123AB6746A5C}"/>
                  </a:ext>
                </a:extLst>
              </p:cNvPr>
              <p:cNvSpPr>
                <a:spLocks noGrp="1"/>
              </p:cNvSpPr>
              <p:nvPr>
                <p:ph type="body" sz="quarter" idx="13"/>
              </p:nvPr>
            </p:nvSpPr>
            <p:spPr/>
            <p:txBody>
              <a:bodyPr/>
              <a:lstStyle/>
              <a:p>
                <a:r>
                  <a:rPr lang="en-US" dirty="0"/>
                  <a:t>[Peter Steiner]</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7" name="Text Placeholder 6">
                <a:extLst>
                  <a:ext uri="{FF2B5EF4-FFF2-40B4-BE49-F238E27FC236}">
                    <a16:creationId xmlns:a16="http://schemas.microsoft.com/office/drawing/2014/main" id="{BA2E4B53-5FD2-4AE3-B44F-123AB6746A5C}"/>
                  </a:ext>
                </a:extLst>
              </p:cNvPr>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pic>
        <p:nvPicPr>
          <p:cNvPr id="9" name="Picture 8" descr="Diagram&#10;&#10;Description automatically generated with low confidence">
            <a:extLst>
              <a:ext uri="{FF2B5EF4-FFF2-40B4-BE49-F238E27FC236}">
                <a16:creationId xmlns:a16="http://schemas.microsoft.com/office/drawing/2014/main" id="{4BE5C929-234B-4924-B46D-EA86349ECC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0950" y="1016946"/>
            <a:ext cx="4227322" cy="5311644"/>
          </a:xfrm>
          <a:prstGeom prst="rect">
            <a:avLst/>
          </a:prstGeom>
        </p:spPr>
      </p:pic>
    </p:spTree>
    <p:extLst>
      <p:ext uri="{BB962C8B-B14F-4D97-AF65-F5344CB8AC3E}">
        <p14:creationId xmlns:p14="http://schemas.microsoft.com/office/powerpoint/2010/main" val="508893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Pipelining, or the Assembly Line Concept</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Henry Ford: capitalized on, and improved the assembly line idea on an industrial scale and in the process shaped the automotive industry (Ford Model T)</a:t>
            </a:r>
          </a:p>
          <a:p>
            <a:endParaRPr lang="en-US" sz="2000" dirty="0"/>
          </a:p>
          <a:p>
            <a:endParaRPr lang="en-US" sz="2000" dirty="0"/>
          </a:p>
          <a:p>
            <a:endParaRPr lang="en-US" sz="2000" dirty="0"/>
          </a:p>
          <a:p>
            <a:r>
              <a:rPr lang="en-US" sz="2000" dirty="0"/>
              <a:t>Vehicle assembly line: a good example of a </a:t>
            </a:r>
            <a:r>
              <a:rPr lang="en-US" sz="2000" dirty="0">
                <a:solidFill>
                  <a:srgbClr val="0070C0"/>
                </a:solidFill>
              </a:rPr>
              <a:t>pipelined process</a:t>
            </a:r>
          </a:p>
          <a:p>
            <a:pPr lvl="1"/>
            <a:r>
              <a:rPr lang="en-US" sz="1800" dirty="0"/>
              <a:t>The output of one stage (station) becomes the input for the downstream stage </a:t>
            </a:r>
          </a:p>
          <a:p>
            <a:pPr lvl="1"/>
            <a:r>
              <a:rPr lang="en-US" sz="1800" dirty="0"/>
              <a:t>Once assembly line primed, a vehicle gets finished/manufactured during each </a:t>
            </a:r>
            <a:r>
              <a:rPr lang="en-US" sz="1800" dirty="0">
                <a:solidFill>
                  <a:srgbClr val="00B050"/>
                </a:solidFill>
              </a:rPr>
              <a:t>clock cycle</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20</a:t>
            </a:fld>
            <a:endParaRPr lang="en-US" altLang="en-US"/>
          </a:p>
        </p:txBody>
      </p:sp>
    </p:spTree>
    <p:extLst>
      <p:ext uri="{BB962C8B-B14F-4D97-AF65-F5344CB8AC3E}">
        <p14:creationId xmlns:p14="http://schemas.microsoft.com/office/powerpoint/2010/main" val="23782655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Dwelling on the concept of “clock cycle”</a:t>
            </a:r>
          </a:p>
        </p:txBody>
      </p:sp>
      <p:sp>
        <p:nvSpPr>
          <p:cNvPr id="3" name="Content Placeholder 2"/>
          <p:cNvSpPr>
            <a:spLocks noGrp="1"/>
          </p:cNvSpPr>
          <p:nvPr>
            <p:ph idx="1"/>
          </p:nvPr>
        </p:nvSpPr>
        <p:spPr/>
        <p:txBody>
          <a:bodyPr/>
          <a:lstStyle/>
          <a:p>
            <a:endParaRPr lang="en-US" sz="2200" dirty="0"/>
          </a:p>
          <a:p>
            <a:r>
              <a:rPr lang="en-US" sz="2200" dirty="0"/>
              <a:t>Ford plant, and an assembly line therein</a:t>
            </a:r>
          </a:p>
          <a:p>
            <a:pPr lvl="1"/>
            <a:r>
              <a:rPr lang="en-US" sz="1800" dirty="0"/>
              <a:t>“clock cycle”: the time it takes from the moment a station gets its input to the moment its output leaves the station</a:t>
            </a:r>
          </a:p>
          <a:p>
            <a:endParaRPr lang="en-US" sz="2200" dirty="0"/>
          </a:p>
          <a:p>
            <a:endParaRPr lang="en-US" sz="2200" dirty="0"/>
          </a:p>
          <a:p>
            <a:r>
              <a:rPr lang="en-US" sz="2200" dirty="0"/>
              <a:t>The processor</a:t>
            </a:r>
          </a:p>
          <a:p>
            <a:pPr lvl="1"/>
            <a:r>
              <a:rPr lang="en-US" sz="1800" dirty="0"/>
              <a:t>“clock cycle”: the amount of time between two ticks of the internal clock of the microprocessor (chip)</a:t>
            </a:r>
          </a:p>
          <a:p>
            <a:pPr lvl="1"/>
            <a:r>
              <a:rPr lang="en-US" sz="1800" dirty="0"/>
              <a:t>Microprocessor clock speed typically measured in Hertz (pulses per second): number of pulses per second</a:t>
            </a:r>
          </a:p>
          <a:p>
            <a:pPr lvl="2"/>
            <a:endParaRPr lang="en-US" sz="1600" dirty="0"/>
          </a:p>
          <a:p>
            <a:endParaRPr lang="en-US" sz="2200" dirty="0"/>
          </a:p>
          <a:p>
            <a:r>
              <a:rPr lang="en-US" sz="2200" dirty="0">
                <a:solidFill>
                  <a:srgbClr val="00B050"/>
                </a:solidFill>
              </a:rPr>
              <a:t>How many pulses these days? What frequency?</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21</a:t>
            </a:fld>
            <a:endParaRPr lang="en-US" altLang="en-US"/>
          </a:p>
        </p:txBody>
      </p:sp>
    </p:spTree>
    <p:extLst>
      <p:ext uri="{BB962C8B-B14F-4D97-AF65-F5344CB8AC3E}">
        <p14:creationId xmlns:p14="http://schemas.microsoft.com/office/powerpoint/2010/main" val="2436632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7E60D3-329D-4E84-895F-482721227507}"/>
              </a:ext>
            </a:extLst>
          </p:cNvPr>
          <p:cNvSpPr>
            <a:spLocks noGrp="1"/>
          </p:cNvSpPr>
          <p:nvPr>
            <p:ph type="title"/>
          </p:nvPr>
        </p:nvSpPr>
        <p:spPr/>
        <p:txBody>
          <a:bodyPr>
            <a:normAutofit fontScale="90000"/>
          </a:bodyPr>
          <a:lstStyle/>
          <a:p>
            <a:r>
              <a:rPr lang="en-US" dirty="0"/>
              <a:t>50 years of microprocessor trends: clock ticks at 4 GHz (give or take) </a:t>
            </a:r>
          </a:p>
        </p:txBody>
      </p:sp>
      <p:sp>
        <p:nvSpPr>
          <p:cNvPr id="2" name="Slide Number Placeholder 1">
            <a:extLst>
              <a:ext uri="{FF2B5EF4-FFF2-40B4-BE49-F238E27FC236}">
                <a16:creationId xmlns:a16="http://schemas.microsoft.com/office/drawing/2014/main" id="{9E34D5ED-7A64-4187-BB14-3B461FC48E0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0176941D-990A-4C45-AC32-63675B44F059}"/>
                  </a:ext>
                </a:extLst>
              </p:cNvPr>
              <p:cNvSpPr>
                <a:spLocks noGrp="1"/>
              </p:cNvSpPr>
              <p:nvPr>
                <p:ph type="body" sz="quarter" idx="13"/>
              </p:nvPr>
            </p:nvSpPr>
            <p:spPr>
              <a:xfrm>
                <a:off x="147343" y="6525676"/>
                <a:ext cx="2720547" cy="207633"/>
              </a:xfrm>
            </p:spPr>
            <p:txBody>
              <a:bodyPr/>
              <a:lstStyle/>
              <a:p>
                <a:r>
                  <a:rPr lang="en-US" dirty="0"/>
                  <a:t>[https://www.karlrupp.net/2015/06/40-years-of-microprocessor-trend-data/</a:t>
                </a:r>
                <a14:m>
                  <m:oMath xmlns:m="http://schemas.openxmlformats.org/officeDocument/2006/math">
                    <m:r>
                      <a:rPr lang="en-US" b="0" i="1" smtClean="0">
                        <a:latin typeface="Cambria Math" panose="02040503050406030204" pitchFamily="18" charset="0"/>
                      </a:rPr>
                      <m:t>→</m:t>
                    </m:r>
                  </m:oMath>
                </a14:m>
                <a:r>
                  <a:rPr lang="en-US" dirty="0"/>
                  <a:t>]</a:t>
                </a:r>
              </a:p>
            </p:txBody>
          </p:sp>
        </mc:Choice>
        <mc:Fallback xmlns="">
          <p:sp>
            <p:nvSpPr>
              <p:cNvPr id="6" name="Text Placeholder 5">
                <a:extLst>
                  <a:ext uri="{FF2B5EF4-FFF2-40B4-BE49-F238E27FC236}">
                    <a16:creationId xmlns:a16="http://schemas.microsoft.com/office/drawing/2014/main" id="{0176941D-990A-4C45-AC32-63675B44F059}"/>
                  </a:ext>
                </a:extLst>
              </p:cNvPr>
              <p:cNvSpPr>
                <a:spLocks noGrp="1" noRot="1" noChangeAspect="1" noMove="1" noResize="1" noEditPoints="1" noAdjustHandles="1" noChangeArrowheads="1" noChangeShapeType="1" noTextEdit="1"/>
              </p:cNvSpPr>
              <p:nvPr>
                <p:ph type="body" sz="quarter" idx="13"/>
              </p:nvPr>
            </p:nvSpPr>
            <p:spPr>
              <a:xfrm>
                <a:off x="147343" y="6525676"/>
                <a:ext cx="2720547" cy="207633"/>
              </a:xfrm>
              <a:blipFill>
                <a:blip r:embed="rId3"/>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010A0A8-4C67-4F13-8BB4-F2585E0CC6A9}"/>
              </a:ext>
            </a:extLst>
          </p:cNvPr>
          <p:cNvPicPr>
            <a:picLocks noChangeAspect="1"/>
          </p:cNvPicPr>
          <p:nvPr/>
        </p:nvPicPr>
        <p:blipFill rotWithShape="1">
          <a:blip r:embed="rId4"/>
          <a:srcRect t="6566"/>
          <a:stretch/>
        </p:blipFill>
        <p:spPr>
          <a:xfrm>
            <a:off x="1641764" y="862056"/>
            <a:ext cx="9089040" cy="5551284"/>
          </a:xfrm>
          <a:prstGeom prst="rect">
            <a:avLst/>
          </a:prstGeom>
        </p:spPr>
      </p:pic>
      <p:sp>
        <p:nvSpPr>
          <p:cNvPr id="3" name="Arrow: Right 2">
            <a:extLst>
              <a:ext uri="{FF2B5EF4-FFF2-40B4-BE49-F238E27FC236}">
                <a16:creationId xmlns:a16="http://schemas.microsoft.com/office/drawing/2014/main" id="{199201C2-FAF6-48BB-A27E-69E508668086}"/>
              </a:ext>
            </a:extLst>
          </p:cNvPr>
          <p:cNvSpPr/>
          <p:nvPr/>
        </p:nvSpPr>
        <p:spPr>
          <a:xfrm rot="10800000">
            <a:off x="10738060" y="2828441"/>
            <a:ext cx="488197" cy="3332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94F12EE-6DEA-4768-A0DE-026D79F1181C}"/>
              </a:ext>
            </a:extLst>
          </p:cNvPr>
          <p:cNvSpPr txBox="1"/>
          <p:nvPr/>
        </p:nvSpPr>
        <p:spPr>
          <a:xfrm>
            <a:off x="11054812" y="2625715"/>
            <a:ext cx="1137188" cy="369332"/>
          </a:xfrm>
          <a:prstGeom prst="rect">
            <a:avLst/>
          </a:prstGeom>
          <a:noFill/>
        </p:spPr>
        <p:txBody>
          <a:bodyPr wrap="square">
            <a:spAutoFit/>
          </a:bodyPr>
          <a:lstStyle/>
          <a:p>
            <a:r>
              <a:rPr lang="en-US" dirty="0"/>
              <a:t>Look here</a:t>
            </a:r>
          </a:p>
        </p:txBody>
      </p:sp>
    </p:spTree>
    <p:extLst>
      <p:ext uri="{BB962C8B-B14F-4D97-AF65-F5344CB8AC3E}">
        <p14:creationId xmlns:p14="http://schemas.microsoft.com/office/powerpoint/2010/main" val="1186450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FDX cycle: sounds like 3 stages, seems to have 4, ends up being 5 or more</a:t>
            </a:r>
          </a:p>
        </p:txBody>
      </p:sp>
      <p:sp>
        <p:nvSpPr>
          <p:cNvPr id="3" name="Content Placeholder 2"/>
          <p:cNvSpPr>
            <a:spLocks noGrp="1"/>
          </p:cNvSpPr>
          <p:nvPr>
            <p:ph idx="1"/>
          </p:nvPr>
        </p:nvSpPr>
        <p:spPr/>
        <p:txBody>
          <a:bodyPr>
            <a:normAutofit lnSpcReduction="10000"/>
          </a:bodyPr>
          <a:lstStyle/>
          <a:p>
            <a:r>
              <a:rPr lang="en-US" sz="1800" dirty="0"/>
              <a:t>FDX cycle: Fetch, Decode, Execute - carried out for </a:t>
            </a:r>
            <a:r>
              <a:rPr lang="en-US" sz="1800" dirty="0">
                <a:solidFill>
                  <a:srgbClr val="0070C0"/>
                </a:solidFill>
              </a:rPr>
              <a:t>each</a:t>
            </a:r>
            <a:r>
              <a:rPr lang="en-US" sz="1800" dirty="0"/>
              <a:t> machine instruction, sounds like 3 stages</a:t>
            </a:r>
          </a:p>
          <a:p>
            <a:pPr lvl="1"/>
            <a:r>
              <a:rPr lang="en-US" sz="1400" dirty="0"/>
              <a:t>Sometimes called FDXW (W: “Write”) – so it’s more like four stages</a:t>
            </a:r>
          </a:p>
          <a:p>
            <a:pPr marL="344487" lvl="1" indent="0">
              <a:buNone/>
            </a:pPr>
            <a:endParaRPr lang="en-US" dirty="0"/>
          </a:p>
          <a:p>
            <a:r>
              <a:rPr lang="en-US" sz="1800" dirty="0"/>
              <a:t>Upon a closer look at what gets fetched (instructions and data) and then what happens upon execution leads to a generic five-stage process associated with an instruction</a:t>
            </a:r>
          </a:p>
          <a:p>
            <a:pPr marL="344487" lvl="1" indent="0">
              <a:buNone/>
            </a:pPr>
            <a:endParaRPr lang="en-US" dirty="0"/>
          </a:p>
          <a:p>
            <a:r>
              <a:rPr lang="en-US" sz="1800" dirty="0"/>
              <a:t>“generic” above means that, in a first order approximation, these five stages can represent any instruction, although some instructions might not have all five stages:</a:t>
            </a:r>
          </a:p>
          <a:p>
            <a:pPr lvl="1"/>
            <a:r>
              <a:rPr lang="en-US" sz="1600" dirty="0"/>
              <a:t>Stage 1: Fetch an instruction</a:t>
            </a:r>
          </a:p>
          <a:p>
            <a:pPr lvl="1"/>
            <a:r>
              <a:rPr lang="en-US" sz="1600" dirty="0"/>
              <a:t>Stage 2: Decode the instruction</a:t>
            </a:r>
          </a:p>
          <a:p>
            <a:pPr lvl="1"/>
            <a:r>
              <a:rPr lang="en-US" sz="1600" dirty="0"/>
              <a:t>Stage 3: Data access</a:t>
            </a:r>
          </a:p>
          <a:p>
            <a:pPr lvl="1"/>
            <a:r>
              <a:rPr lang="en-US" sz="1600" dirty="0"/>
              <a:t>Stage 4: Execute the operation (e.g., might be a request to calculate an address)</a:t>
            </a:r>
          </a:p>
          <a:p>
            <a:pPr lvl="1"/>
            <a:r>
              <a:rPr lang="en-US" sz="1600" dirty="0"/>
              <a:t>Stage 5: Write-back into register file</a:t>
            </a:r>
          </a:p>
          <a:p>
            <a:pPr lvl="1"/>
            <a:endParaRPr lang="en-US" sz="1600" dirty="0"/>
          </a:p>
          <a:p>
            <a:pPr lvl="1"/>
            <a:endParaRPr lang="en-US" sz="1600" dirty="0"/>
          </a:p>
          <a:p>
            <a:r>
              <a:rPr lang="en-US" sz="1800" dirty="0"/>
              <a:t>NOTE: “FDX cycle” is a name, doesn’t have to do with “cycle time”, which is the time between two clock ticks</a:t>
            </a:r>
          </a:p>
          <a:p>
            <a:pPr lvl="1"/>
            <a:r>
              <a:rPr lang="en-US" sz="1400" dirty="0"/>
              <a:t>Think about it like this: the “FDX cycle” is done for each instruction, and for each instruction it takes several clock cycles (ticks of the clock)</a:t>
            </a:r>
          </a:p>
          <a:p>
            <a:pPr lvl="2"/>
            <a:endParaRPr lang="en-US" sz="1400" dirty="0"/>
          </a:p>
        </p:txBody>
      </p:sp>
      <p:sp>
        <p:nvSpPr>
          <p:cNvPr id="7" name="Slide Number Placeholder 6"/>
          <p:cNvSpPr>
            <a:spLocks noGrp="1"/>
          </p:cNvSpPr>
          <p:nvPr>
            <p:ph type="sldNum" sz="quarter" idx="12"/>
          </p:nvPr>
        </p:nvSpPr>
        <p:spPr/>
        <p:txBody>
          <a:bodyPr/>
          <a:lstStyle/>
          <a:p>
            <a:fld id="{04A7C484-7E24-447E-8CB0-5149A4D34DEF}" type="slidenum">
              <a:rPr lang="en-US" altLang="en-US" smtClean="0"/>
              <a:pPr/>
              <a:t>23</a:t>
            </a:fld>
            <a:endParaRPr lang="en-US" altLang="en-US"/>
          </a:p>
        </p:txBody>
      </p:sp>
      <p:sp>
        <p:nvSpPr>
          <p:cNvPr id="5" name="Rectangle 4"/>
          <p:cNvSpPr/>
          <p:nvPr/>
        </p:nvSpPr>
        <p:spPr>
          <a:xfrm>
            <a:off x="227798" y="6548756"/>
            <a:ext cx="1371600" cy="215444"/>
          </a:xfrm>
          <a:prstGeom prst="rect">
            <a:avLst/>
          </a:prstGeom>
        </p:spPr>
        <p:txBody>
          <a:bodyPr wrap="square">
            <a:spAutoFit/>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r>
              <a:rPr lang="en-US" sz="800" dirty="0">
                <a:latin typeface="+mj-lt"/>
              </a:rPr>
              <a:t>[Patterson,  4</a:t>
            </a:r>
            <a:r>
              <a:rPr lang="en-US" sz="800" baseline="30000" dirty="0">
                <a:latin typeface="+mj-lt"/>
              </a:rPr>
              <a:t>th</a:t>
            </a:r>
            <a:r>
              <a:rPr lang="en-US" sz="800" dirty="0">
                <a:latin typeface="+mj-lt"/>
              </a:rPr>
              <a:t> edition]</a:t>
            </a:r>
            <a:r>
              <a:rPr lang="en-US" sz="800" dirty="0"/>
              <a:t>→</a:t>
            </a:r>
          </a:p>
        </p:txBody>
      </p:sp>
    </p:spTree>
    <p:extLst>
      <p:ext uri="{BB962C8B-B14F-4D97-AF65-F5344CB8AC3E}">
        <p14:creationId xmlns:p14="http://schemas.microsoft.com/office/powerpoint/2010/main" val="1557328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Haswell Microarchitecture:  help to contextualize the FDX cycle</a:t>
            </a:r>
            <a:br>
              <a:rPr lang="en-US" dirty="0"/>
            </a:br>
            <a:r>
              <a:rPr lang="en-US" sz="2400" dirty="0"/>
              <a:t>[30,000 Feet]</a:t>
            </a:r>
          </a:p>
        </p:txBody>
      </p:sp>
      <p:sp>
        <p:nvSpPr>
          <p:cNvPr id="3" name="Content Placeholder 2"/>
          <p:cNvSpPr>
            <a:spLocks noGrp="1"/>
          </p:cNvSpPr>
          <p:nvPr>
            <p:ph idx="1"/>
          </p:nvPr>
        </p:nvSpPr>
        <p:spPr>
          <a:xfrm>
            <a:off x="140970" y="1149519"/>
            <a:ext cx="3378085" cy="2279481"/>
          </a:xfrm>
          <a:solidFill>
            <a:schemeClr val="bg1">
              <a:lumMod val="85000"/>
            </a:schemeClr>
          </a:solidFill>
        </p:spPr>
        <p:txBody>
          <a:bodyPr>
            <a:normAutofit/>
          </a:bodyPr>
          <a:lstStyle/>
          <a:p>
            <a:r>
              <a:rPr lang="en-US" sz="1400" dirty="0"/>
              <a:t>Microarchitecture components:</a:t>
            </a:r>
          </a:p>
          <a:p>
            <a:pPr marL="457200" lvl="1"/>
            <a:r>
              <a:rPr lang="en-US" sz="1200" dirty="0">
                <a:solidFill>
                  <a:srgbClr val="7030A0"/>
                </a:solidFill>
              </a:rPr>
              <a:t>Instruction pre-fetch support </a:t>
            </a:r>
            <a:r>
              <a:rPr lang="en-US" sz="1200" dirty="0"/>
              <a:t>(</a:t>
            </a:r>
            <a:r>
              <a:rPr lang="en-US" sz="1200" dirty="0">
                <a:solidFill>
                  <a:srgbClr val="7030A0"/>
                </a:solidFill>
              </a:rPr>
              <a:t>purple</a:t>
            </a:r>
            <a:r>
              <a:rPr lang="en-US" sz="1200" dirty="0"/>
              <a:t>)</a:t>
            </a:r>
          </a:p>
          <a:p>
            <a:pPr marL="457200" lvl="1"/>
            <a:r>
              <a:rPr lang="en-US" sz="1200" dirty="0">
                <a:solidFill>
                  <a:srgbClr val="F69127"/>
                </a:solidFill>
              </a:rPr>
              <a:t>Instruction decoding support</a:t>
            </a:r>
            <a:r>
              <a:rPr lang="en-US" sz="1200" dirty="0"/>
              <a:t> (</a:t>
            </a:r>
            <a:r>
              <a:rPr lang="en-US" sz="1200" dirty="0">
                <a:solidFill>
                  <a:srgbClr val="FF9933"/>
                </a:solidFill>
              </a:rPr>
              <a:t>orange</a:t>
            </a:r>
            <a:r>
              <a:rPr lang="en-US" sz="1200" dirty="0"/>
              <a:t>)</a:t>
            </a:r>
          </a:p>
          <a:p>
            <a:pPr marL="630238" lvl="2"/>
            <a:r>
              <a:rPr lang="en-US" sz="1100" dirty="0"/>
              <a:t>CISC into uops</a:t>
            </a:r>
          </a:p>
          <a:p>
            <a:pPr marL="803275" lvl="3"/>
            <a:r>
              <a:rPr lang="en-US" sz="1050" dirty="0"/>
              <a:t>Can be regarded as CISC to RISC step</a:t>
            </a:r>
          </a:p>
          <a:p>
            <a:pPr marL="457200" lvl="1"/>
            <a:r>
              <a:rPr lang="en-US" sz="1200" b="1" dirty="0">
                <a:solidFill>
                  <a:srgbClr val="FCE79A"/>
                </a:solidFill>
              </a:rPr>
              <a:t>Instruction Scheduling support</a:t>
            </a:r>
            <a:r>
              <a:rPr lang="en-US" sz="1200" dirty="0"/>
              <a:t> (</a:t>
            </a:r>
            <a:r>
              <a:rPr lang="en-US" sz="1200" b="1" dirty="0">
                <a:solidFill>
                  <a:srgbClr val="FCE79A"/>
                </a:solidFill>
              </a:rPr>
              <a:t>yellowish</a:t>
            </a:r>
            <a:r>
              <a:rPr lang="en-US" sz="1200" dirty="0"/>
              <a:t>)</a:t>
            </a:r>
          </a:p>
          <a:p>
            <a:pPr marL="457200" lvl="1"/>
            <a:r>
              <a:rPr lang="en-US" sz="1200" dirty="0"/>
              <a:t>Instruction execution</a:t>
            </a:r>
          </a:p>
          <a:p>
            <a:pPr marL="630238" lvl="2"/>
            <a:r>
              <a:rPr lang="en-US" sz="1100" dirty="0">
                <a:solidFill>
                  <a:srgbClr val="94ACD9"/>
                </a:solidFill>
              </a:rPr>
              <a:t>Arithmetic</a:t>
            </a:r>
            <a:r>
              <a:rPr lang="en-US" sz="1100" dirty="0"/>
              <a:t> (</a:t>
            </a:r>
            <a:r>
              <a:rPr lang="en-US" sz="1100" dirty="0">
                <a:solidFill>
                  <a:srgbClr val="94ACD9"/>
                </a:solidFill>
              </a:rPr>
              <a:t>blueish</a:t>
            </a:r>
            <a:r>
              <a:rPr lang="en-US" sz="1100" dirty="0"/>
              <a:t>)</a:t>
            </a:r>
          </a:p>
          <a:p>
            <a:pPr marL="630238" lvl="2"/>
            <a:r>
              <a:rPr lang="en-US" sz="1100" dirty="0">
                <a:solidFill>
                  <a:srgbClr val="5AB846"/>
                </a:solidFill>
              </a:rPr>
              <a:t>Memory related</a:t>
            </a:r>
            <a:r>
              <a:rPr lang="en-US" sz="1100" dirty="0"/>
              <a:t> (</a:t>
            </a:r>
            <a:r>
              <a:rPr lang="en-US" sz="1100" dirty="0">
                <a:solidFill>
                  <a:srgbClr val="5AB846"/>
                </a:solidFill>
              </a:rPr>
              <a:t>green</a:t>
            </a:r>
            <a:r>
              <a:rPr lang="en-US" sz="1100" dirty="0"/>
              <a:t>)</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24</a:t>
            </a:fld>
            <a:endParaRPr lang="en-US"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6128" y="1130177"/>
            <a:ext cx="3236913" cy="49990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50800" y="6559982"/>
            <a:ext cx="1875835" cy="230832"/>
          </a:xfrm>
          <a:prstGeom prst="rect">
            <a:avLst/>
          </a:prstGeom>
        </p:spPr>
        <p:txBody>
          <a:bodyPr wrap="none">
            <a:spAutoFit/>
          </a:bodyPr>
          <a:lstStyle/>
          <a:p>
            <a:r>
              <a:rPr lang="en-US" sz="900" dirty="0">
                <a:latin typeface="+mj-lt"/>
              </a:rPr>
              <a:t>[http://www.realworldtech.com]</a:t>
            </a:r>
            <a:r>
              <a:rPr lang="en-US" sz="900" dirty="0">
                <a:latin typeface="+mj-lt"/>
                <a:sym typeface="Symbol"/>
              </a:rPr>
              <a:t></a:t>
            </a:r>
            <a:r>
              <a:rPr lang="en-US" sz="900" dirty="0">
                <a:latin typeface="+mj-lt"/>
              </a:rPr>
              <a:t>  </a:t>
            </a:r>
          </a:p>
        </p:txBody>
      </p:sp>
      <p:pic>
        <p:nvPicPr>
          <p:cNvPr id="6" name="Picture 5">
            <a:extLst>
              <a:ext uri="{FF2B5EF4-FFF2-40B4-BE49-F238E27FC236}">
                <a16:creationId xmlns:a16="http://schemas.microsoft.com/office/drawing/2014/main" id="{315888AC-CDC0-4763-8EB4-423A3F30B45C}"/>
              </a:ext>
            </a:extLst>
          </p:cNvPr>
          <p:cNvPicPr>
            <a:picLocks noChangeAspect="1"/>
          </p:cNvPicPr>
          <p:nvPr/>
        </p:nvPicPr>
        <p:blipFill>
          <a:blip r:embed="rId4"/>
          <a:stretch>
            <a:fillRect/>
          </a:stretch>
        </p:blipFill>
        <p:spPr>
          <a:xfrm>
            <a:off x="7324552" y="1832059"/>
            <a:ext cx="4622550" cy="3343893"/>
          </a:xfrm>
          <a:prstGeom prst="rect">
            <a:avLst/>
          </a:prstGeom>
        </p:spPr>
      </p:pic>
      <p:cxnSp>
        <p:nvCxnSpPr>
          <p:cNvPr id="61" name="Straight Connector 60">
            <a:extLst>
              <a:ext uri="{FF2B5EF4-FFF2-40B4-BE49-F238E27FC236}">
                <a16:creationId xmlns:a16="http://schemas.microsoft.com/office/drawing/2014/main" id="{60507823-040F-422A-B38B-5677877BF93E}"/>
              </a:ext>
            </a:extLst>
          </p:cNvPr>
          <p:cNvCxnSpPr/>
          <p:nvPr/>
        </p:nvCxnSpPr>
        <p:spPr>
          <a:xfrm>
            <a:off x="7038109" y="990600"/>
            <a:ext cx="0" cy="5569382"/>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080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0" y="0"/>
            <a:ext cx="12191760" cy="822960"/>
          </a:xfrm>
          <a:prstGeom prst="rect">
            <a:avLst/>
          </a:prstGeom>
          <a:solidFill>
            <a:srgbClr val="1F4E79"/>
          </a:solidFill>
          <a:ln>
            <a:noFill/>
          </a:ln>
        </p:spPr>
        <p:txBody>
          <a:bodyPr anchor="ctr">
            <a:noAutofit/>
          </a:bodyPr>
          <a:lstStyle/>
          <a:p>
            <a:pPr>
              <a:lnSpc>
                <a:spcPct val="90000"/>
              </a:lnSpc>
            </a:pPr>
            <a:r>
              <a:rPr lang="en-US" sz="3600" b="0" strike="noStrike" spc="-1" dirty="0">
                <a:solidFill>
                  <a:srgbClr val="FFFFFF"/>
                </a:solidFill>
                <a:latin typeface="Calibri Light"/>
              </a:rPr>
              <a:t>Rules of thumb: costs to </a:t>
            </a:r>
            <a:r>
              <a:rPr lang="en-US" sz="3600" b="0" strike="noStrike" spc="-1" dirty="0" err="1">
                <a:solidFill>
                  <a:srgbClr val="FFC000"/>
                </a:solidFill>
                <a:latin typeface="Calibri Light"/>
              </a:rPr>
              <a:t>eXecute</a:t>
            </a:r>
            <a:r>
              <a:rPr lang="en-US" sz="3600" b="0" strike="noStrike" spc="-1" dirty="0">
                <a:solidFill>
                  <a:srgbClr val="FFFFFF"/>
                </a:solidFill>
                <a:latin typeface="Calibri Light"/>
              </a:rPr>
              <a:t> an operation &gt; 1 clock cycle </a:t>
            </a:r>
            <a:br>
              <a:rPr lang="en-US" sz="3600" b="0" strike="noStrike" spc="-1" dirty="0">
                <a:solidFill>
                  <a:srgbClr val="FFFFFF"/>
                </a:solidFill>
                <a:latin typeface="Calibri Light"/>
              </a:rPr>
            </a:br>
            <a:r>
              <a:rPr lang="en-US" b="0" strike="noStrike" spc="-1" dirty="0">
                <a:solidFill>
                  <a:srgbClr val="FFFFFF"/>
                </a:solidFill>
                <a:latin typeface="Calibri Light"/>
              </a:rPr>
              <a:t>[refers to older MIPS ISA; cost of </a:t>
            </a:r>
            <a:r>
              <a:rPr lang="en-US" b="0" strike="noStrike" spc="-1" dirty="0">
                <a:solidFill>
                  <a:srgbClr val="FFC000"/>
                </a:solidFill>
                <a:latin typeface="Calibri Light"/>
              </a:rPr>
              <a:t>X</a:t>
            </a:r>
            <a:r>
              <a:rPr lang="en-US" b="0" strike="noStrike" spc="-1" dirty="0">
                <a:solidFill>
                  <a:srgbClr val="FFFFFF"/>
                </a:solidFill>
                <a:latin typeface="Calibri Light"/>
              </a:rPr>
              <a:t> in FD</a:t>
            </a:r>
            <a:r>
              <a:rPr lang="en-US" b="0" strike="noStrike" spc="-1" dirty="0">
                <a:solidFill>
                  <a:srgbClr val="FFC000"/>
                </a:solidFill>
                <a:latin typeface="Calibri Light"/>
              </a:rPr>
              <a:t>X</a:t>
            </a:r>
            <a:r>
              <a:rPr lang="en-US" b="0" strike="noStrike" spc="-1" dirty="0">
                <a:solidFill>
                  <a:srgbClr val="FFFFFF"/>
                </a:solidFill>
                <a:latin typeface="Calibri Light"/>
              </a:rPr>
              <a:t>]</a:t>
            </a:r>
            <a:endParaRPr lang="en-US" b="0" strike="noStrike" spc="-1" dirty="0">
              <a:solidFill>
                <a:srgbClr val="000000"/>
              </a:solidFill>
              <a:latin typeface="Calibri"/>
            </a:endParaRPr>
          </a:p>
        </p:txBody>
      </p:sp>
      <p:sp>
        <p:nvSpPr>
          <p:cNvPr id="797" name="TextShape 2"/>
          <p:cNvSpPr txBox="1"/>
          <p:nvPr/>
        </p:nvSpPr>
        <p:spPr>
          <a:xfrm>
            <a:off x="147240" y="1495080"/>
            <a:ext cx="11960640" cy="3978720"/>
          </a:xfrm>
          <a:prstGeom prst="rect">
            <a:avLst/>
          </a:prstGeom>
          <a:noFill/>
          <a:ln>
            <a:noFill/>
          </a:ln>
        </p:spPr>
        <p:txBody>
          <a:bodyPr>
            <a:noAutofit/>
          </a:bodyPr>
          <a:lstStyle/>
          <a:p>
            <a:pPr>
              <a:lnSpc>
                <a:spcPct val="90000"/>
              </a:lnSpc>
              <a:spcBef>
                <a:spcPts val="1001"/>
              </a:spcBef>
            </a:pPr>
            <a:endParaRPr lang="en-US" sz="24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en-US" sz="2400" b="0" strike="noStrike" spc="-1" dirty="0">
                <a:solidFill>
                  <a:srgbClr val="000000"/>
                </a:solidFill>
                <a:latin typeface="Calibri"/>
              </a:rPr>
              <a:t>Four clock cycles for SW</a:t>
            </a:r>
          </a:p>
          <a:p>
            <a:pPr>
              <a:lnSpc>
                <a:spcPct val="90000"/>
              </a:lnSpc>
              <a:spcBef>
                <a:spcPts val="1001"/>
              </a:spcBef>
            </a:pPr>
            <a:endParaRPr lang="en-US" sz="24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en-US" sz="2400" b="0" strike="noStrike" spc="-1" dirty="0">
                <a:solidFill>
                  <a:srgbClr val="000000"/>
                </a:solidFill>
                <a:latin typeface="Calibri"/>
              </a:rPr>
              <a:t>Five clock cycles for LW</a:t>
            </a:r>
          </a:p>
          <a:p>
            <a:pPr>
              <a:lnSpc>
                <a:spcPct val="90000"/>
              </a:lnSpc>
              <a:spcBef>
                <a:spcPts val="1001"/>
              </a:spcBef>
            </a:pPr>
            <a:endParaRPr lang="en-US" sz="24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en-US" sz="2400" b="0" strike="noStrike" spc="-1" dirty="0">
                <a:solidFill>
                  <a:srgbClr val="000000"/>
                </a:solidFill>
                <a:latin typeface="Calibri"/>
              </a:rPr>
              <a:t>Four clock cycles for add</a:t>
            </a:r>
          </a:p>
          <a:p>
            <a:pPr>
              <a:lnSpc>
                <a:spcPct val="90000"/>
              </a:lnSpc>
              <a:spcBef>
                <a:spcPts val="1001"/>
              </a:spcBef>
            </a:pPr>
            <a:endParaRPr lang="en-US" sz="24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en-US" sz="2400" b="0" strike="noStrike" spc="-1" dirty="0">
                <a:solidFill>
                  <a:srgbClr val="000000"/>
                </a:solidFill>
                <a:latin typeface="Calibri"/>
              </a:rPr>
              <a:t>Etc.</a:t>
            </a:r>
          </a:p>
        </p:txBody>
      </p:sp>
      <p:sp>
        <p:nvSpPr>
          <p:cNvPr id="798" name="TextShape 3"/>
          <p:cNvSpPr txBox="1"/>
          <p:nvPr/>
        </p:nvSpPr>
        <p:spPr>
          <a:xfrm>
            <a:off x="11458080" y="6522120"/>
            <a:ext cx="692640" cy="268200"/>
          </a:xfrm>
          <a:prstGeom prst="rect">
            <a:avLst/>
          </a:prstGeom>
          <a:noFill/>
          <a:ln>
            <a:noFill/>
          </a:ln>
        </p:spPr>
        <p:txBody>
          <a:bodyPr anchor="ctr">
            <a:noAutofit/>
          </a:bodyPr>
          <a:lstStyle/>
          <a:p>
            <a:pPr algn="r">
              <a:lnSpc>
                <a:spcPct val="100000"/>
              </a:lnSpc>
            </a:pPr>
            <a:fld id="{30D44433-82B9-4C36-AB71-BC7123E1B75D}" type="slidenum">
              <a:rPr lang="en-US" sz="1200" b="0" strike="noStrike" spc="-1">
                <a:solidFill>
                  <a:srgbClr val="8B8B8B"/>
                </a:solidFill>
                <a:latin typeface="Calibri"/>
              </a:rPr>
              <a:t>25</a:t>
            </a:fld>
            <a:endParaRPr lang="en-US" sz="1200" b="0" strike="noStrike" spc="-1">
              <a:latin typeface="Times New Roman"/>
            </a:endParaRPr>
          </a:p>
        </p:txBody>
      </p:sp>
    </p:spTree>
    <p:extLst>
      <p:ext uri="{BB962C8B-B14F-4D97-AF65-F5344CB8AC3E}">
        <p14:creationId xmlns:p14="http://schemas.microsoft.com/office/powerpoint/2010/main" val="4164434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the basics</a:t>
            </a:r>
          </a:p>
        </p:txBody>
      </p:sp>
      <p:sp>
        <p:nvSpPr>
          <p:cNvPr id="3" name="Content Placeholder 2"/>
          <p:cNvSpPr>
            <a:spLocks noGrp="1"/>
          </p:cNvSpPr>
          <p:nvPr>
            <p:ph idx="1"/>
          </p:nvPr>
        </p:nvSpPr>
        <p:spPr/>
        <p:txBody>
          <a:bodyPr>
            <a:normAutofit/>
          </a:bodyPr>
          <a:lstStyle/>
          <a:p>
            <a:endParaRPr lang="en-US" dirty="0"/>
          </a:p>
          <a:p>
            <a:r>
              <a:rPr lang="en-US" dirty="0"/>
              <a:t>Assume a five-stage pipeline (btw, it gets to be somewhere between 10-20 stages deep)</a:t>
            </a:r>
            <a:endParaRPr lang="en-US" sz="1400" dirty="0"/>
          </a:p>
          <a:p>
            <a:endParaRPr lang="en-US" dirty="0"/>
          </a:p>
          <a:p>
            <a:endParaRPr lang="en-US" dirty="0"/>
          </a:p>
          <a:p>
            <a:r>
              <a:rPr lang="en-US" dirty="0"/>
              <a:t>Pipelining, cornerstone idea:  the following tasks can be worked upon simultaneously when processing five instructions:</a:t>
            </a:r>
          </a:p>
          <a:p>
            <a:pPr lvl="1"/>
            <a:r>
              <a:rPr lang="en-US" sz="1800" dirty="0"/>
              <a:t>Instruction 1 is in the 5</a:t>
            </a:r>
            <a:r>
              <a:rPr lang="en-US" sz="1800" baseline="30000" dirty="0"/>
              <a:t>th</a:t>
            </a:r>
            <a:r>
              <a:rPr lang="en-US" sz="1800" dirty="0"/>
              <a:t> stage of  the FDX cycle</a:t>
            </a:r>
          </a:p>
          <a:p>
            <a:pPr lvl="1"/>
            <a:r>
              <a:rPr lang="en-US" sz="1800" dirty="0"/>
              <a:t>Instruction 2 is in the 4</a:t>
            </a:r>
            <a:r>
              <a:rPr lang="en-US" sz="1800" baseline="30000" dirty="0"/>
              <a:t>th</a:t>
            </a:r>
            <a:r>
              <a:rPr lang="en-US" sz="1800" dirty="0"/>
              <a:t> stage of the FDX cycle</a:t>
            </a:r>
          </a:p>
          <a:p>
            <a:pPr lvl="1"/>
            <a:r>
              <a:rPr lang="en-US" sz="1800" dirty="0"/>
              <a:t>Instruction 3 is in the 3</a:t>
            </a:r>
            <a:r>
              <a:rPr lang="en-US" sz="1800" baseline="30000" dirty="0"/>
              <a:t>rd</a:t>
            </a:r>
            <a:r>
              <a:rPr lang="en-US" sz="1800" dirty="0"/>
              <a:t> stage of the FDX cycle</a:t>
            </a:r>
          </a:p>
          <a:p>
            <a:pPr lvl="1"/>
            <a:r>
              <a:rPr lang="en-US" sz="1800" dirty="0"/>
              <a:t>Instruction 4 is in the 2</a:t>
            </a:r>
            <a:r>
              <a:rPr lang="en-US" sz="1800" baseline="30000" dirty="0"/>
              <a:t>nd</a:t>
            </a:r>
            <a:r>
              <a:rPr lang="en-US" sz="1800" dirty="0"/>
              <a:t> stage of the FDX cycle</a:t>
            </a:r>
          </a:p>
          <a:p>
            <a:pPr lvl="1"/>
            <a:r>
              <a:rPr lang="en-US" sz="1800" dirty="0"/>
              <a:t>Instruction 5 is in the 1</a:t>
            </a:r>
            <a:r>
              <a:rPr lang="en-US" sz="1800" baseline="30000" dirty="0"/>
              <a:t>st</a:t>
            </a:r>
            <a:r>
              <a:rPr lang="en-US" sz="1800" dirty="0"/>
              <a:t> stage of the FDX cycle</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26</a:t>
            </a:fld>
            <a:endParaRPr lang="en-US" altLang="en-US"/>
          </a:p>
        </p:txBody>
      </p:sp>
    </p:spTree>
    <p:extLst>
      <p:ext uri="{BB962C8B-B14F-4D97-AF65-F5344CB8AC3E}">
        <p14:creationId xmlns:p14="http://schemas.microsoft.com/office/powerpoint/2010/main" val="108083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Streaming for execution 3 SW instructions</a:t>
            </a:r>
          </a:p>
        </p:txBody>
      </p:sp>
      <p:sp>
        <p:nvSpPr>
          <p:cNvPr id="3" name="Content Placeholder 2"/>
          <p:cNvSpPr>
            <a:spLocks noGrp="1"/>
          </p:cNvSpPr>
          <p:nvPr>
            <p:ph idx="1"/>
          </p:nvPr>
        </p:nvSpPr>
        <p:spPr/>
        <p:txBody>
          <a:bodyPr/>
          <a:lstStyle/>
          <a:p>
            <a:pPr marL="0" indent="0">
              <a:buNone/>
            </a:pPr>
            <a:r>
              <a:rPr lang="en-US" sz="2000" dirty="0" err="1">
                <a:latin typeface="Consolas" pitchFamily="49" charset="0"/>
                <a:cs typeface="Consolas" pitchFamily="49" charset="0"/>
              </a:rPr>
              <a:t>sw</a:t>
            </a:r>
            <a:r>
              <a:rPr lang="en-US" sz="2000" dirty="0">
                <a:latin typeface="Consolas" pitchFamily="49" charset="0"/>
                <a:cs typeface="Consolas" pitchFamily="49" charset="0"/>
              </a:rPr>
              <a:t>	$t0,  0($s2) </a:t>
            </a:r>
            <a:r>
              <a:rPr lang="en-US" sz="1400" dirty="0">
                <a:solidFill>
                  <a:srgbClr val="00B050"/>
                </a:solidFill>
                <a:latin typeface="Consolas" pitchFamily="49" charset="0"/>
                <a:cs typeface="Consolas" pitchFamily="49" charset="0"/>
              </a:rPr>
              <a:t>//store what is in register $t0 at mem location  0 bytes from address in register $s2</a:t>
            </a:r>
            <a:endParaRPr lang="en-US" sz="2000" dirty="0">
              <a:solidFill>
                <a:srgbClr val="00B050"/>
              </a:solidFill>
              <a:latin typeface="Consolas" pitchFamily="49" charset="0"/>
              <a:cs typeface="Consolas" pitchFamily="49" charset="0"/>
            </a:endParaRPr>
          </a:p>
          <a:p>
            <a:pPr marL="0" indent="0">
              <a:buNone/>
            </a:pPr>
            <a:r>
              <a:rPr lang="en-US" sz="2000" dirty="0" err="1">
                <a:latin typeface="Consolas" pitchFamily="49" charset="0"/>
                <a:cs typeface="Consolas" pitchFamily="49" charset="0"/>
              </a:rPr>
              <a:t>sw</a:t>
            </a:r>
            <a:r>
              <a:rPr lang="en-US" sz="2000" dirty="0">
                <a:latin typeface="Consolas" pitchFamily="49" charset="0"/>
                <a:cs typeface="Consolas" pitchFamily="49" charset="0"/>
              </a:rPr>
              <a:t>	$t1, 32($s2) </a:t>
            </a:r>
            <a:r>
              <a:rPr lang="en-US" sz="1400" dirty="0">
                <a:solidFill>
                  <a:srgbClr val="00B050"/>
                </a:solidFill>
                <a:latin typeface="Consolas" pitchFamily="49" charset="0"/>
              </a:rPr>
              <a:t>//store what</a:t>
            </a:r>
            <a:r>
              <a:rPr lang="en-US" sz="1400" dirty="0">
                <a:solidFill>
                  <a:srgbClr val="00B050"/>
                </a:solidFill>
                <a:latin typeface="Consolas" pitchFamily="49" charset="0"/>
                <a:cs typeface="Consolas" pitchFamily="49" charset="0"/>
              </a:rPr>
              <a:t> is</a:t>
            </a:r>
            <a:r>
              <a:rPr lang="en-US" sz="1400" dirty="0">
                <a:solidFill>
                  <a:srgbClr val="00B050"/>
                </a:solidFill>
                <a:latin typeface="Consolas" pitchFamily="49" charset="0"/>
              </a:rPr>
              <a:t> in</a:t>
            </a:r>
            <a:r>
              <a:rPr lang="en-US" sz="1400" dirty="0">
                <a:solidFill>
                  <a:srgbClr val="00B050"/>
                </a:solidFill>
                <a:latin typeface="Consolas" pitchFamily="49" charset="0"/>
                <a:cs typeface="Consolas" pitchFamily="49" charset="0"/>
              </a:rPr>
              <a:t> register</a:t>
            </a:r>
            <a:r>
              <a:rPr lang="en-US" sz="1400" dirty="0">
                <a:solidFill>
                  <a:srgbClr val="00B050"/>
                </a:solidFill>
                <a:latin typeface="Consolas" pitchFamily="49" charset="0"/>
              </a:rPr>
              <a:t> $t1 at mem location 32 bytes from address in</a:t>
            </a:r>
            <a:r>
              <a:rPr lang="en-US" sz="1400" dirty="0">
                <a:solidFill>
                  <a:srgbClr val="00B050"/>
                </a:solidFill>
                <a:latin typeface="Consolas" pitchFamily="49" charset="0"/>
                <a:cs typeface="Consolas" pitchFamily="49" charset="0"/>
              </a:rPr>
              <a:t> register</a:t>
            </a:r>
            <a:r>
              <a:rPr lang="en-US" sz="1400" dirty="0">
                <a:solidFill>
                  <a:srgbClr val="00B050"/>
                </a:solidFill>
                <a:latin typeface="Consolas" pitchFamily="49" charset="0"/>
              </a:rPr>
              <a:t> $s2</a:t>
            </a:r>
          </a:p>
          <a:p>
            <a:pPr marL="0" indent="0">
              <a:buNone/>
            </a:pPr>
            <a:r>
              <a:rPr lang="en-US" sz="2000" dirty="0" err="1">
                <a:latin typeface="Consolas" pitchFamily="49" charset="0"/>
                <a:cs typeface="Consolas" pitchFamily="49" charset="0"/>
              </a:rPr>
              <a:t>sw</a:t>
            </a:r>
            <a:r>
              <a:rPr lang="en-US" sz="2000" dirty="0">
                <a:latin typeface="Consolas" pitchFamily="49" charset="0"/>
                <a:cs typeface="Consolas" pitchFamily="49" charset="0"/>
              </a:rPr>
              <a:t>	$t2, 64($s2) </a:t>
            </a:r>
            <a:r>
              <a:rPr lang="en-US" sz="1400" dirty="0">
                <a:solidFill>
                  <a:srgbClr val="00B050"/>
                </a:solidFill>
                <a:latin typeface="Consolas" pitchFamily="49" charset="0"/>
              </a:rPr>
              <a:t>//store what</a:t>
            </a:r>
            <a:r>
              <a:rPr lang="en-US" sz="1400" dirty="0">
                <a:solidFill>
                  <a:srgbClr val="00B050"/>
                </a:solidFill>
                <a:latin typeface="Consolas" pitchFamily="49" charset="0"/>
                <a:cs typeface="Consolas" pitchFamily="49" charset="0"/>
              </a:rPr>
              <a:t> is</a:t>
            </a:r>
            <a:r>
              <a:rPr lang="en-US" sz="1400" dirty="0">
                <a:solidFill>
                  <a:srgbClr val="00B050"/>
                </a:solidFill>
                <a:latin typeface="Consolas" pitchFamily="49" charset="0"/>
              </a:rPr>
              <a:t> in</a:t>
            </a:r>
            <a:r>
              <a:rPr lang="en-US" sz="1400" dirty="0">
                <a:solidFill>
                  <a:srgbClr val="00B050"/>
                </a:solidFill>
                <a:latin typeface="Consolas" pitchFamily="49" charset="0"/>
                <a:cs typeface="Consolas" pitchFamily="49" charset="0"/>
              </a:rPr>
              <a:t> register</a:t>
            </a:r>
            <a:r>
              <a:rPr lang="en-US" sz="1400" dirty="0">
                <a:solidFill>
                  <a:srgbClr val="00B050"/>
                </a:solidFill>
                <a:latin typeface="Consolas" pitchFamily="49" charset="0"/>
              </a:rPr>
              <a:t> $t0 at mem location 64 bytes from address in</a:t>
            </a:r>
            <a:r>
              <a:rPr lang="en-US" sz="1400" dirty="0">
                <a:solidFill>
                  <a:srgbClr val="00B050"/>
                </a:solidFill>
                <a:latin typeface="Consolas" pitchFamily="49" charset="0"/>
                <a:cs typeface="Consolas" pitchFamily="49" charset="0"/>
              </a:rPr>
              <a:t> register</a:t>
            </a:r>
            <a:r>
              <a:rPr lang="en-US" sz="1400" dirty="0">
                <a:solidFill>
                  <a:srgbClr val="00B050"/>
                </a:solidFill>
                <a:latin typeface="Consolas" pitchFamily="49" charset="0"/>
              </a:rPr>
              <a:t> $s2</a:t>
            </a:r>
            <a:br>
              <a:rPr lang="en-US" sz="2000" dirty="0">
                <a:latin typeface="Consolas" pitchFamily="49" charset="0"/>
                <a:cs typeface="Consolas" pitchFamily="49" charset="0"/>
              </a:rPr>
            </a:br>
            <a:endParaRPr lang="en-US" sz="2000" dirty="0">
              <a:latin typeface="Consolas" pitchFamily="49" charset="0"/>
              <a:cs typeface="Consolas" pitchFamily="49" charset="0"/>
            </a:endParaRPr>
          </a:p>
          <a:p>
            <a:r>
              <a:rPr lang="en-US" sz="2000" dirty="0"/>
              <a:t>Case 1: No pipelining – 2100 picoseconds [</a:t>
            </a:r>
            <a:r>
              <a:rPr lang="en-US" sz="2000" dirty="0" err="1"/>
              <a:t>ps</a:t>
            </a:r>
            <a:r>
              <a:rPr lang="en-US" sz="2000" dirty="0"/>
              <a:t>]</a:t>
            </a:r>
          </a:p>
        </p:txBody>
      </p:sp>
      <p:sp>
        <p:nvSpPr>
          <p:cNvPr id="7" name="Slide Number Placeholder 6"/>
          <p:cNvSpPr>
            <a:spLocks noGrp="1"/>
          </p:cNvSpPr>
          <p:nvPr>
            <p:ph type="sldNum" sz="quarter" idx="12"/>
          </p:nvPr>
        </p:nvSpPr>
        <p:spPr/>
        <p:txBody>
          <a:bodyPr/>
          <a:lstStyle/>
          <a:p>
            <a:fld id="{04A7C484-7E24-447E-8CB0-5149A4D34DEF}" type="slidenum">
              <a:rPr lang="en-US" altLang="en-US" smtClean="0"/>
              <a:pPr/>
              <a:t>27</a:t>
            </a:fld>
            <a:endParaRPr lang="en-US" alt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3458" y="4267201"/>
            <a:ext cx="8545085" cy="1687071"/>
          </a:xfrm>
          <a:prstGeom prst="rect">
            <a:avLst/>
          </a:prstGeom>
        </p:spPr>
      </p:pic>
    </p:spTree>
    <p:extLst>
      <p:ext uri="{BB962C8B-B14F-4D97-AF65-F5344CB8AC3E}">
        <p14:creationId xmlns:p14="http://schemas.microsoft.com/office/powerpoint/2010/main" val="1022187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Streaming for execution 3 SW instructions</a:t>
            </a:r>
          </a:p>
        </p:txBody>
      </p:sp>
      <p:sp>
        <p:nvSpPr>
          <p:cNvPr id="3" name="Content Placeholder 2"/>
          <p:cNvSpPr>
            <a:spLocks noGrp="1"/>
          </p:cNvSpPr>
          <p:nvPr>
            <p:ph idx="1"/>
          </p:nvPr>
        </p:nvSpPr>
        <p:spPr/>
        <p:txBody>
          <a:bodyPr/>
          <a:lstStyle/>
          <a:p>
            <a:pPr marL="0" indent="0">
              <a:buClr>
                <a:srgbClr val="330066"/>
              </a:buClr>
              <a:buNone/>
            </a:pPr>
            <a:r>
              <a:rPr lang="en-US" sz="2000" dirty="0" err="1">
                <a:solidFill>
                  <a:srgbClr val="000000"/>
                </a:solidFill>
                <a:latin typeface="Consolas" pitchFamily="49" charset="0"/>
                <a:cs typeface="Consolas" pitchFamily="49" charset="0"/>
              </a:rPr>
              <a:t>sw</a:t>
            </a:r>
            <a:r>
              <a:rPr lang="en-US" sz="2000" dirty="0">
                <a:solidFill>
                  <a:srgbClr val="000000"/>
                </a:solidFill>
                <a:latin typeface="Consolas" pitchFamily="49" charset="0"/>
                <a:cs typeface="Consolas" pitchFamily="49" charset="0"/>
              </a:rPr>
              <a:t>	$t0,  0($s2) </a:t>
            </a:r>
          </a:p>
          <a:p>
            <a:pPr marL="0" indent="0">
              <a:buClr>
                <a:srgbClr val="330066"/>
              </a:buClr>
              <a:buNone/>
            </a:pPr>
            <a:r>
              <a:rPr lang="en-US" sz="2000" dirty="0" err="1">
                <a:solidFill>
                  <a:srgbClr val="000000"/>
                </a:solidFill>
                <a:latin typeface="Consolas" pitchFamily="49" charset="0"/>
                <a:cs typeface="Consolas" pitchFamily="49" charset="0"/>
              </a:rPr>
              <a:t>sw</a:t>
            </a:r>
            <a:r>
              <a:rPr lang="en-US" sz="2000" dirty="0">
                <a:solidFill>
                  <a:srgbClr val="000000"/>
                </a:solidFill>
                <a:latin typeface="Consolas" pitchFamily="49" charset="0"/>
                <a:cs typeface="Consolas" pitchFamily="49" charset="0"/>
              </a:rPr>
              <a:t>	$t1, 32($s2) </a:t>
            </a:r>
          </a:p>
          <a:p>
            <a:pPr marL="0" indent="0">
              <a:buClr>
                <a:srgbClr val="330066"/>
              </a:buClr>
              <a:buNone/>
            </a:pPr>
            <a:r>
              <a:rPr lang="en-US" sz="2000" dirty="0" err="1">
                <a:solidFill>
                  <a:srgbClr val="000000"/>
                </a:solidFill>
                <a:latin typeface="Consolas" pitchFamily="49" charset="0"/>
                <a:cs typeface="Consolas" pitchFamily="49" charset="0"/>
              </a:rPr>
              <a:t>sw</a:t>
            </a:r>
            <a:r>
              <a:rPr lang="en-US" sz="2000" dirty="0">
                <a:solidFill>
                  <a:srgbClr val="000000"/>
                </a:solidFill>
                <a:latin typeface="Consolas" pitchFamily="49" charset="0"/>
                <a:cs typeface="Consolas" pitchFamily="49" charset="0"/>
              </a:rPr>
              <a:t>	$t2, 64($s2) </a:t>
            </a:r>
            <a:br>
              <a:rPr lang="en-US" sz="2000" dirty="0">
                <a:solidFill>
                  <a:srgbClr val="000000"/>
                </a:solidFill>
                <a:latin typeface="Consolas" pitchFamily="49" charset="0"/>
                <a:cs typeface="Consolas" pitchFamily="49" charset="0"/>
              </a:rPr>
            </a:br>
            <a:endParaRPr lang="en-US" sz="2000" dirty="0">
              <a:solidFill>
                <a:srgbClr val="000000"/>
              </a:solidFill>
              <a:latin typeface="Consolas" pitchFamily="49" charset="0"/>
              <a:cs typeface="Consolas" pitchFamily="49" charset="0"/>
            </a:endParaRPr>
          </a:p>
          <a:p>
            <a:r>
              <a:rPr lang="en-US" sz="2000" dirty="0"/>
              <a:t>Case 2: With pipelining – 1200 picoseconds [</a:t>
            </a:r>
            <a:r>
              <a:rPr lang="en-US" sz="2000" dirty="0" err="1"/>
              <a:t>ps</a:t>
            </a:r>
            <a:r>
              <a:rPr lang="en-US" sz="2000" dirty="0"/>
              <a:t>] (5 GHz clock cycle)</a:t>
            </a:r>
          </a:p>
        </p:txBody>
      </p:sp>
      <p:sp>
        <p:nvSpPr>
          <p:cNvPr id="7" name="Slide Number Placeholder 6"/>
          <p:cNvSpPr>
            <a:spLocks noGrp="1"/>
          </p:cNvSpPr>
          <p:nvPr>
            <p:ph type="sldNum" sz="quarter" idx="12"/>
          </p:nvPr>
        </p:nvSpPr>
        <p:spPr/>
        <p:txBody>
          <a:bodyPr/>
          <a:lstStyle/>
          <a:p>
            <a:fld id="{04A7C484-7E24-447E-8CB0-5149A4D34DEF}" type="slidenum">
              <a:rPr lang="en-US" altLang="en-US" smtClean="0"/>
              <a:pPr/>
              <a:t>28</a:t>
            </a:fld>
            <a:endParaRPr lang="en-US" alt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2602" y="4267201"/>
            <a:ext cx="8526797" cy="1687071"/>
          </a:xfrm>
          <a:prstGeom prst="rect">
            <a:avLst/>
          </a:prstGeom>
        </p:spPr>
      </p:pic>
    </p:spTree>
    <p:extLst>
      <p:ext uri="{BB962C8B-B14F-4D97-AF65-F5344CB8AC3E}">
        <p14:creationId xmlns:p14="http://schemas.microsoft.com/office/powerpoint/2010/main" val="256820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on its “balanced” attribute</a:t>
            </a:r>
          </a:p>
        </p:txBody>
      </p:sp>
      <p:sp>
        <p:nvSpPr>
          <p:cNvPr id="3" name="Content Placeholder 2"/>
          <p:cNvSpPr>
            <a:spLocks noGrp="1"/>
          </p:cNvSpPr>
          <p:nvPr>
            <p:ph idx="1"/>
          </p:nvPr>
        </p:nvSpPr>
        <p:spPr/>
        <p:txBody>
          <a:bodyPr/>
          <a:lstStyle/>
          <a:p>
            <a:pPr lvl="1"/>
            <a:endParaRPr lang="en-US" sz="1500" dirty="0"/>
          </a:p>
          <a:p>
            <a:pPr lvl="1"/>
            <a:endParaRPr lang="en-US" sz="1500" dirty="0"/>
          </a:p>
          <a:p>
            <a:r>
              <a:rPr lang="en-US" sz="2000" dirty="0"/>
              <a:t>An ideal situation is when each of pipeline stage takes the same amount of time for completion</a:t>
            </a:r>
          </a:p>
          <a:p>
            <a:pPr lvl="1"/>
            <a:r>
              <a:rPr lang="en-US" sz="1800" dirty="0"/>
              <a:t>The pipeline is then </a:t>
            </a:r>
            <a:r>
              <a:rPr lang="en-US" sz="1800" dirty="0">
                <a:solidFill>
                  <a:srgbClr val="0070C0"/>
                </a:solidFill>
              </a:rPr>
              <a:t>balanced</a:t>
            </a:r>
          </a:p>
          <a:p>
            <a:endParaRPr lang="en-US" sz="1900" dirty="0"/>
          </a:p>
          <a:p>
            <a:endParaRPr lang="en-US" sz="1900" dirty="0"/>
          </a:p>
          <a:p>
            <a:r>
              <a:rPr lang="en-US" sz="2000" dirty="0"/>
              <a:t>If pipeline not balanced, there will be stations that wait for the laggard station at every single cycle</a:t>
            </a:r>
          </a:p>
          <a:p>
            <a:endParaRPr lang="en-US" sz="2000" dirty="0"/>
          </a:p>
          <a:p>
            <a:endParaRPr lang="en-US" sz="2000" dirty="0"/>
          </a:p>
          <a:p>
            <a:r>
              <a:rPr lang="en-US" sz="2000" dirty="0"/>
              <a:t>Common sense: If there is a station that takes a significantly longer time since it does significantly more than other stations, it should be broken into two and the length of the pipeline increases by one station</a:t>
            </a:r>
          </a:p>
          <a:p>
            <a:pPr lvl="1"/>
            <a:r>
              <a:rPr lang="en-US" sz="1600" dirty="0"/>
              <a:t>Leads to deeper pipelines</a:t>
            </a:r>
          </a:p>
          <a:p>
            <a:pPr lvl="1"/>
            <a:r>
              <a:rPr lang="en-US" sz="1600" dirty="0"/>
              <a:t>Typical pipeline depth today: 12-15 stages</a:t>
            </a:r>
          </a:p>
          <a:p>
            <a:endParaRPr lang="en-US" sz="2000" dirty="0"/>
          </a:p>
          <a:p>
            <a:endParaRPr lang="en-US" sz="2000" dirty="0"/>
          </a:p>
          <a:p>
            <a:endParaRPr lang="en-US" sz="2000" dirty="0"/>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29</a:t>
            </a:fld>
            <a:endParaRPr lang="en-US" altLang="en-US"/>
          </a:p>
        </p:txBody>
      </p:sp>
    </p:spTree>
    <p:extLst>
      <p:ext uri="{BB962C8B-B14F-4D97-AF65-F5344CB8AC3E}">
        <p14:creationId xmlns:p14="http://schemas.microsoft.com/office/powerpoint/2010/main" val="3624051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C76B76-D309-457C-8093-2FAC57B06A06}"/>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FFECD130-1752-4F05-AA89-9001D2AB3D4F}"/>
              </a:ext>
            </a:extLst>
          </p:cNvPr>
          <p:cNvSpPr>
            <a:spLocks noGrp="1"/>
          </p:cNvSpPr>
          <p:nvPr>
            <p:ph idx="1"/>
          </p:nvPr>
        </p:nvSpPr>
        <p:spPr/>
        <p:txBody>
          <a:bodyPr>
            <a:normAutofit/>
          </a:bodyPr>
          <a:lstStyle/>
          <a:p>
            <a:endParaRPr lang="en-US" sz="1800" dirty="0"/>
          </a:p>
          <a:p>
            <a:endParaRPr lang="en-US" sz="1800" dirty="0"/>
          </a:p>
          <a:p>
            <a:endParaRPr lang="en-US" sz="1800" dirty="0"/>
          </a:p>
          <a:p>
            <a:endParaRPr lang="en-US" sz="1800" dirty="0"/>
          </a:p>
          <a:p>
            <a:r>
              <a:rPr lang="en-US" sz="1800" dirty="0"/>
              <a:t>Is BBC recording on?</a:t>
            </a:r>
          </a:p>
          <a:p>
            <a:endParaRPr lang="en-US" sz="1800" dirty="0"/>
          </a:p>
          <a:p>
            <a:endParaRPr lang="en-US" sz="1800" dirty="0"/>
          </a:p>
          <a:p>
            <a:r>
              <a:rPr lang="en-US" sz="1800" dirty="0"/>
              <a:t>If my internet connection goes down, I’ll email from my phone to provide more information – go/no-go, next step, etc.</a:t>
            </a:r>
          </a:p>
        </p:txBody>
      </p:sp>
      <p:sp>
        <p:nvSpPr>
          <p:cNvPr id="3" name="Slide Number Placeholder 2">
            <a:extLst>
              <a:ext uri="{FF2B5EF4-FFF2-40B4-BE49-F238E27FC236}">
                <a16:creationId xmlns:a16="http://schemas.microsoft.com/office/drawing/2014/main" id="{6741B91E-5E75-4C3F-B884-349EE03F1802}"/>
              </a:ext>
            </a:extLst>
          </p:cNvPr>
          <p:cNvSpPr>
            <a:spLocks noGrp="1"/>
          </p:cNvSpPr>
          <p:nvPr>
            <p:ph type="sldNum" sz="quarter" idx="12"/>
          </p:nvPr>
        </p:nvSpPr>
        <p:spPr/>
        <p:txBody>
          <a:bodyPr/>
          <a:lstStyle/>
          <a:p>
            <a:fld id="{67D2203D-769A-4D5A-AE4C-EA73FDE6A130}" type="slidenum">
              <a:rPr lang="en-US" smtClean="0"/>
              <a:t>3</a:t>
            </a:fld>
            <a:endParaRPr lang="en-US"/>
          </a:p>
        </p:txBody>
      </p:sp>
    </p:spTree>
    <p:extLst>
      <p:ext uri="{BB962C8B-B14F-4D97-AF65-F5344CB8AC3E}">
        <p14:creationId xmlns:p14="http://schemas.microsoft.com/office/powerpoint/2010/main" val="3622598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Benefits: </a:t>
            </a:r>
            <a:r>
              <a:rPr lang="en-US" dirty="0">
                <a:solidFill>
                  <a:srgbClr val="FFC000"/>
                </a:solidFill>
              </a:rPr>
              <a:t>speed up</a:t>
            </a:r>
            <a:r>
              <a:rPr lang="en-US" dirty="0"/>
              <a:t> &amp; </a:t>
            </a:r>
            <a:r>
              <a:rPr lang="en-US" dirty="0">
                <a:solidFill>
                  <a:srgbClr val="FFC000"/>
                </a:solidFill>
              </a:rPr>
              <a:t>no code rewrite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sz="2000" dirty="0"/>
              </a:p>
              <a:p>
                <a:r>
                  <a:rPr lang="en-US" sz="2000" dirty="0">
                    <a:solidFill>
                      <a:srgbClr val="0070C0"/>
                    </a:solidFill>
                  </a:rPr>
                  <a:t>Benefit 1</a:t>
                </a:r>
                <a:r>
                  <a:rPr lang="en-US" sz="2000" dirty="0"/>
                  <a:t>: </a:t>
                </a:r>
                <a:r>
                  <a:rPr lang="en-US" sz="2000" dirty="0">
                    <a:solidFill>
                      <a:srgbClr val="0070C0"/>
                    </a:solidFill>
                  </a:rPr>
                  <a:t>faster execution</a:t>
                </a:r>
                <a:r>
                  <a:rPr lang="en-US" sz="2000" dirty="0"/>
                  <a:t>, owing to simultaneously working on multiple instructions </a:t>
                </a:r>
              </a:p>
              <a:p>
                <a:pPr lvl="1"/>
                <a:r>
                  <a:rPr lang="en-US" sz="1600" dirty="0"/>
                  <a:t>Assume that you have</a:t>
                </a:r>
              </a:p>
              <a:p>
                <a:pPr marL="1144587" lvl="2" indent="-342900">
                  <a:buFont typeface="+mj-lt"/>
                  <a:buAutoNum type="arabicPeriod"/>
                </a:pPr>
                <a:r>
                  <a:rPr lang="en-US" sz="1600" dirty="0"/>
                  <a:t>A very large number of instructions</a:t>
                </a:r>
              </a:p>
              <a:p>
                <a:pPr marL="1144587" lvl="2" indent="-342900">
                  <a:buFont typeface="+mj-lt"/>
                  <a:buAutoNum type="arabicPeriod"/>
                </a:pPr>
                <a:r>
                  <a:rPr lang="en-US" sz="1600" dirty="0"/>
                  <a:t>Balanced stages</a:t>
                </a:r>
              </a:p>
              <a:p>
                <a:pPr marL="1144587" lvl="2" indent="-342900">
                  <a:buFont typeface="+mj-lt"/>
                  <a:buAutoNum type="arabicPeriod"/>
                </a:pPr>
                <a:r>
                  <a:rPr lang="en-US" sz="1600" dirty="0"/>
                  <a:t>A pipeline that is larger than or equal to the number “</a:t>
                </a:r>
                <a14:m>
                  <m:oMath xmlns:m="http://schemas.openxmlformats.org/officeDocument/2006/math">
                    <m:r>
                      <a:rPr lang="en-US" sz="1600" i="1" dirty="0" smtClean="0">
                        <a:latin typeface="Cambria Math" panose="02040503050406030204" pitchFamily="18" charset="0"/>
                      </a:rPr>
                      <m:t>𝑝</m:t>
                    </m:r>
                  </m:oMath>
                </a14:m>
                <a:r>
                  <a:rPr lang="en-US" sz="1600" dirty="0"/>
                  <a:t>” of stages associated with the typical ISA instruction</a:t>
                </a:r>
              </a:p>
              <a:p>
                <a:pPr marL="801687" lvl="2" indent="0">
                  <a:buNone/>
                </a:pPr>
                <a:endParaRPr lang="en-US" sz="2200" dirty="0"/>
              </a:p>
              <a:p>
                <a:pPr lvl="1"/>
                <a:r>
                  <a:rPr lang="en-US" sz="1600" dirty="0"/>
                  <a:t>If 1 through 3 above hold, in a first order approximation, speed-up you get out of pipelining is approximately “</a:t>
                </a:r>
                <a14:m>
                  <m:oMath xmlns:m="http://schemas.openxmlformats.org/officeDocument/2006/math">
                    <m:r>
                      <a:rPr lang="en-US" sz="1600" i="1" dirty="0" smtClean="0">
                        <a:latin typeface="Cambria Math" panose="02040503050406030204" pitchFamily="18" charset="0"/>
                      </a:rPr>
                      <m:t>𝑝</m:t>
                    </m:r>
                  </m:oMath>
                </a14:m>
                <a:r>
                  <a:rPr lang="en-US" sz="1600" dirty="0"/>
                  <a:t>”</a:t>
                </a:r>
              </a:p>
              <a:p>
                <a:endParaRPr lang="en-US" sz="2000" dirty="0"/>
              </a:p>
              <a:p>
                <a:endParaRPr lang="en-US" sz="2000" dirty="0"/>
              </a:p>
              <a:p>
                <a:r>
                  <a:rPr lang="en-US" sz="2000" dirty="0">
                    <a:solidFill>
                      <a:srgbClr val="0070C0"/>
                    </a:solidFill>
                  </a:rPr>
                  <a:t>Benefit 2</a:t>
                </a:r>
                <a:r>
                  <a:rPr lang="en-US" sz="2000" dirty="0"/>
                  <a:t>: </a:t>
                </a:r>
                <a:r>
                  <a:rPr lang="en-US" sz="2000" dirty="0">
                    <a:solidFill>
                      <a:srgbClr val="0070C0"/>
                    </a:solidFill>
                  </a:rPr>
                  <a:t>no effort</a:t>
                </a:r>
                <a:r>
                  <a:rPr lang="en-US" sz="2000" dirty="0"/>
                  <a:t> required on the user’s part, no code rewrite needed to reap benefits</a:t>
                </a:r>
              </a:p>
              <a:p>
                <a:pPr lvl="1"/>
                <a:r>
                  <a:rPr lang="en-US" sz="1800" dirty="0"/>
                  <a:t>This kind of parallel processing of stages is transparent to the user</a:t>
                </a:r>
              </a:p>
              <a:p>
                <a:pPr lvl="1"/>
                <a:r>
                  <a:rPr lang="en-US" sz="1800" dirty="0"/>
                  <a:t>Unlike GPU or multicore parallel computing, you don’t have to do anything to benefit from it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459"/>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04A7C484-7E24-447E-8CB0-5149A4D34DEF}" type="slidenum">
              <a:rPr lang="en-US" altLang="en-US" smtClean="0"/>
              <a:pPr/>
              <a:t>30</a:t>
            </a:fld>
            <a:endParaRPr lang="en-US" altLang="en-US"/>
          </a:p>
        </p:txBody>
      </p:sp>
    </p:spTree>
    <p:extLst>
      <p:ext uri="{BB962C8B-B14F-4D97-AF65-F5344CB8AC3E}">
        <p14:creationId xmlns:p14="http://schemas.microsoft.com/office/powerpoint/2010/main" val="396384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Good to Remember</a:t>
            </a:r>
          </a:p>
        </p:txBody>
      </p:sp>
      <p:sp>
        <p:nvSpPr>
          <p:cNvPr id="3" name="Content Placeholder 2"/>
          <p:cNvSpPr>
            <a:spLocks noGrp="1"/>
          </p:cNvSpPr>
          <p:nvPr>
            <p:ph idx="1"/>
          </p:nvPr>
        </p:nvSpPr>
        <p:spPr/>
        <p:txBody>
          <a:bodyPr>
            <a:normAutofit lnSpcReduction="10000"/>
          </a:bodyPr>
          <a:lstStyle/>
          <a:p>
            <a:endParaRPr lang="en-US" sz="2000" dirty="0"/>
          </a:p>
          <a:p>
            <a:r>
              <a:rPr lang="en-US" sz="2000" dirty="0"/>
              <a:t>The amount of time required to complete one stage of the pipeline: one clock cycle</a:t>
            </a:r>
          </a:p>
          <a:p>
            <a:endParaRPr lang="en-US" sz="2200" dirty="0"/>
          </a:p>
          <a:p>
            <a:endParaRPr lang="en-US" sz="2000" dirty="0"/>
          </a:p>
          <a:p>
            <a:r>
              <a:rPr lang="en-US" sz="2000" dirty="0"/>
              <a:t>Pipelined processor: one instruction finished in each clock cycle</a:t>
            </a:r>
          </a:p>
          <a:p>
            <a:endParaRPr lang="en-US" sz="2200" dirty="0"/>
          </a:p>
          <a:p>
            <a:endParaRPr lang="en-US" sz="2000" dirty="0"/>
          </a:p>
          <a:p>
            <a:r>
              <a:rPr lang="en-US" sz="2000" dirty="0"/>
              <a:t>Non-pipelined processor: no overlap when executing instructions</a:t>
            </a:r>
          </a:p>
          <a:p>
            <a:endParaRPr lang="en-US" sz="2000" dirty="0"/>
          </a:p>
          <a:p>
            <a:endParaRPr lang="en-US" sz="2000" dirty="0"/>
          </a:p>
          <a:p>
            <a:r>
              <a:rPr lang="en-US" sz="2000" dirty="0"/>
              <a:t>Important Remark:</a:t>
            </a:r>
          </a:p>
          <a:p>
            <a:pPr lvl="1"/>
            <a:r>
              <a:rPr lang="en-US" sz="1800" dirty="0"/>
              <a:t>Pipelining does not decrease the time to complete one instruction but rather it increases the throughput of the processor by overlapping different stages of processing of different instructions</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31</a:t>
            </a:fld>
            <a:endParaRPr lang="en-US" altLang="en-US"/>
          </a:p>
        </p:txBody>
      </p:sp>
    </p:spTree>
    <p:extLst>
      <p:ext uri="{BB962C8B-B14F-4D97-AF65-F5344CB8AC3E}">
        <p14:creationId xmlns:p14="http://schemas.microsoft.com/office/powerpoint/2010/main" val="4214007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Hazards</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Q: if deep pipelines are good, why not make them deeper?</a:t>
            </a:r>
            <a:br>
              <a:rPr lang="en-US" sz="2000" dirty="0"/>
            </a:br>
            <a:endParaRPr lang="en-US" sz="2000" dirty="0"/>
          </a:p>
          <a:p>
            <a:r>
              <a:rPr lang="en-US" sz="2000" dirty="0"/>
              <a:t>A: deep pipelines plagued by </a:t>
            </a:r>
            <a:r>
              <a:rPr lang="en-US" sz="2000" dirty="0">
                <a:solidFill>
                  <a:srgbClr val="C00000"/>
                </a:solidFill>
              </a:rPr>
              <a:t>pipelining hazards</a:t>
            </a:r>
            <a:br>
              <a:rPr lang="en-US" dirty="0">
                <a:solidFill>
                  <a:srgbClr val="C00000"/>
                </a:solidFill>
              </a:rPr>
            </a:br>
            <a:endParaRPr lang="en-US" sz="1400" dirty="0"/>
          </a:p>
          <a:p>
            <a:pPr lvl="1"/>
            <a:r>
              <a:rPr lang="en-US" sz="1800" b="1" dirty="0">
                <a:solidFill>
                  <a:srgbClr val="0070C0"/>
                </a:solidFill>
              </a:rPr>
              <a:t>Structural hazards</a:t>
            </a:r>
            <a:br>
              <a:rPr lang="en-US" sz="1800" b="1" dirty="0">
                <a:solidFill>
                  <a:srgbClr val="0070C0"/>
                </a:solidFill>
              </a:rPr>
            </a:br>
            <a:endParaRPr lang="en-US" dirty="0"/>
          </a:p>
          <a:p>
            <a:pPr lvl="1"/>
            <a:r>
              <a:rPr lang="en-US" sz="1800" b="1" dirty="0">
                <a:solidFill>
                  <a:srgbClr val="0070C0"/>
                </a:solidFill>
              </a:rPr>
              <a:t>Data hazards</a:t>
            </a:r>
            <a:br>
              <a:rPr lang="en-US" sz="1800" b="1" dirty="0">
                <a:solidFill>
                  <a:srgbClr val="0070C0"/>
                </a:solidFill>
              </a:rPr>
            </a:br>
            <a:endParaRPr lang="en-US" dirty="0"/>
          </a:p>
          <a:p>
            <a:pPr lvl="1"/>
            <a:r>
              <a:rPr lang="en-US" sz="1800" b="1" dirty="0">
                <a:solidFill>
                  <a:srgbClr val="0070C0"/>
                </a:solidFill>
              </a:rPr>
              <a:t>Control hazards</a:t>
            </a:r>
          </a:p>
        </p:txBody>
      </p:sp>
      <p:sp>
        <p:nvSpPr>
          <p:cNvPr id="7" name="Slide Number Placeholder 6"/>
          <p:cNvSpPr>
            <a:spLocks noGrp="1"/>
          </p:cNvSpPr>
          <p:nvPr>
            <p:ph type="sldNum" sz="quarter" idx="12"/>
          </p:nvPr>
        </p:nvSpPr>
        <p:spPr/>
        <p:txBody>
          <a:bodyPr/>
          <a:lstStyle/>
          <a:p>
            <a:fld id="{04A7C484-7E24-447E-8CB0-5149A4D34DEF}" type="slidenum">
              <a:rPr lang="en-US" altLang="en-US" smtClean="0"/>
              <a:pPr/>
              <a:t>32</a:t>
            </a:fld>
            <a:endParaRPr lang="en-US" altLang="en-US"/>
          </a:p>
        </p:txBody>
      </p:sp>
      <p:sp>
        <p:nvSpPr>
          <p:cNvPr id="5" name="Rectangle 4"/>
          <p:cNvSpPr/>
          <p:nvPr/>
        </p:nvSpPr>
        <p:spPr>
          <a:xfrm>
            <a:off x="147344" y="6642556"/>
            <a:ext cx="1630469" cy="215444"/>
          </a:xfrm>
          <a:prstGeom prst="rect">
            <a:avLst/>
          </a:prstGeom>
        </p:spPr>
        <p:txBody>
          <a:bodyPr wrap="square">
            <a:spAutoFit/>
          </a:bodyPr>
          <a:ls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r>
              <a:rPr lang="en-US" sz="800" dirty="0">
                <a:latin typeface="+mj-lt"/>
              </a:rPr>
              <a:t>[Patterson, 4</a:t>
            </a:r>
            <a:r>
              <a:rPr lang="en-US" sz="800" baseline="30000" dirty="0">
                <a:latin typeface="+mj-lt"/>
              </a:rPr>
              <a:t>th</a:t>
            </a:r>
            <a:r>
              <a:rPr lang="en-US" sz="800" dirty="0">
                <a:latin typeface="+mj-lt"/>
              </a:rPr>
              <a:t> edition]</a:t>
            </a:r>
            <a:r>
              <a:rPr lang="en-US" sz="800" dirty="0"/>
              <a:t>→</a:t>
            </a:r>
          </a:p>
        </p:txBody>
      </p:sp>
    </p:spTree>
    <p:extLst>
      <p:ext uri="{BB962C8B-B14F-4D97-AF65-F5344CB8AC3E}">
        <p14:creationId xmlns:p14="http://schemas.microsoft.com/office/powerpoint/2010/main" val="2280659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a:t>
            </a:r>
            <a:r>
              <a:rPr lang="en-US" u="sng" dirty="0"/>
              <a:t>Structural</a:t>
            </a:r>
            <a:r>
              <a:rPr lang="en-US" dirty="0"/>
              <a:t> Hazards: The problem at hand</a:t>
            </a:r>
          </a:p>
        </p:txBody>
      </p:sp>
      <p:sp>
        <p:nvSpPr>
          <p:cNvPr id="3" name="Content Placeholder 2"/>
          <p:cNvSpPr>
            <a:spLocks noGrp="1"/>
          </p:cNvSpPr>
          <p:nvPr>
            <p:ph sz="half" idx="1"/>
          </p:nvPr>
        </p:nvSpPr>
        <p:spPr/>
        <p:txBody>
          <a:bodyPr>
            <a:normAutofit fontScale="77500" lnSpcReduction="20000"/>
          </a:bodyPr>
          <a:lstStyle/>
          <a:p>
            <a:r>
              <a:rPr lang="en-US" sz="2200" dirty="0"/>
              <a:t>A real world assembly line assembles the </a:t>
            </a:r>
            <a:r>
              <a:rPr lang="en-US" sz="2200" dirty="0">
                <a:solidFill>
                  <a:srgbClr val="0070C0"/>
                </a:solidFill>
              </a:rPr>
              <a:t>same product </a:t>
            </a:r>
            <a:r>
              <a:rPr lang="en-US" sz="2200" dirty="0"/>
              <a:t>for a period of time</a:t>
            </a:r>
          </a:p>
          <a:p>
            <a:r>
              <a:rPr lang="en-US" sz="2200" dirty="0"/>
              <a:t>Typically, it can be </a:t>
            </a:r>
            <a:r>
              <a:rPr lang="en-US" sz="2200" dirty="0">
                <a:solidFill>
                  <a:srgbClr val="0070C0"/>
                </a:solidFill>
              </a:rPr>
              <a:t>quickly reconfigured </a:t>
            </a:r>
            <a:r>
              <a:rPr lang="en-US" sz="2200" dirty="0"/>
              <a:t>to assemble a different product</a:t>
            </a:r>
          </a:p>
          <a:p>
            <a:pPr lvl="1"/>
            <a:endParaRPr lang="en-US" sz="1800" dirty="0"/>
          </a:p>
          <a:p>
            <a:pPr lvl="1"/>
            <a:endParaRPr lang="en-US" sz="1800" dirty="0"/>
          </a:p>
          <a:p>
            <a:pPr lvl="1"/>
            <a:endParaRPr lang="en-US" sz="1800" dirty="0"/>
          </a:p>
          <a:p>
            <a:pPr lvl="1"/>
            <a:endParaRPr lang="en-US" sz="1800" dirty="0"/>
          </a:p>
          <a:p>
            <a:r>
              <a:rPr lang="en-US" sz="2200" dirty="0"/>
              <a:t>The chip processes a broad spectrum of instructions that come one after another</a:t>
            </a:r>
          </a:p>
          <a:p>
            <a:pPr lvl="1"/>
            <a:r>
              <a:rPr lang="en-US" sz="1800" dirty="0"/>
              <a:t>Example: A J-type instruction coming after a R-type instruction, which comes after three I-Type instructions</a:t>
            </a:r>
          </a:p>
          <a:p>
            <a:pPr lvl="1"/>
            <a:r>
              <a:rPr lang="en-US" sz="1800" dirty="0"/>
              <a:t>If they were the same instructions (vehicles), designing a pipeline (assembly line) is straightforward</a:t>
            </a:r>
          </a:p>
          <a:p>
            <a:pPr lvl="1"/>
            <a:endParaRPr lang="en-US" sz="1800" dirty="0"/>
          </a:p>
          <a:p>
            <a:pPr lvl="1"/>
            <a:endParaRPr lang="en-US" sz="1800" dirty="0"/>
          </a:p>
          <a:p>
            <a:r>
              <a:rPr lang="en-US" sz="2200" dirty="0"/>
              <a:t>A structural hazard: the possibility of having a combination of instructions in the pipeline </a:t>
            </a:r>
            <a:r>
              <a:rPr lang="en-US" sz="2200" dirty="0">
                <a:solidFill>
                  <a:srgbClr val="C00000"/>
                </a:solidFill>
              </a:rPr>
              <a:t>contending</a:t>
            </a:r>
            <a:r>
              <a:rPr lang="en-US" sz="2200" dirty="0"/>
              <a:t> for the same hardware asset</a:t>
            </a:r>
          </a:p>
          <a:p>
            <a:pPr lvl="1"/>
            <a:r>
              <a:rPr lang="en-US" sz="1800" dirty="0"/>
              <a:t>Not encountered when you assembly the same car model (things are “deterministic” in this case)</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33</a:t>
            </a:fld>
            <a:endParaRPr lang="en-US" altLang="en-US"/>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34EF1D3B-7E71-4CC7-BE5E-E8D26369E9A7}"/>
                  </a:ext>
                </a:extLst>
              </p:cNvPr>
              <p:cNvSpPr>
                <a:spLocks noGrp="1"/>
              </p:cNvSpPr>
              <p:nvPr>
                <p:ph type="body" sz="quarter" idx="13"/>
              </p:nvPr>
            </p:nvSpPr>
            <p:spPr>
              <a:xfrm>
                <a:off x="6752251" y="5683033"/>
                <a:ext cx="3175520" cy="265138"/>
              </a:xfrm>
            </p:spPr>
            <p:txBody>
              <a:bodyPr/>
              <a:lstStyle/>
              <a:p>
                <a:r>
                  <a:rPr lang="en-US" sz="700" dirty="0"/>
                  <a:t>[Alden Jewell: </a:t>
                </a:r>
                <a:r>
                  <a:rPr lang="en-US" sz="700" dirty="0">
                    <a:hlinkClick r:id="rId3"/>
                  </a:rPr>
                  <a:t>https://www.flickr.com/photos/autohistorian/32637661426</a:t>
                </a:r>
                <a:r>
                  <a:rPr lang="en-US" sz="700" dirty="0"/>
                  <a:t>]</a:t>
                </a:r>
                <a14:m>
                  <m:oMath xmlns:m="http://schemas.openxmlformats.org/officeDocument/2006/math">
                    <m:r>
                      <a:rPr lang="en-US" sz="700" b="0" i="1" smtClean="0">
                        <a:latin typeface="Cambria Math" panose="02040503050406030204" pitchFamily="18" charset="0"/>
                      </a:rPr>
                      <m:t>→</m:t>
                    </m:r>
                  </m:oMath>
                </a14:m>
                <a:endParaRPr lang="en-US" sz="700" dirty="0"/>
              </a:p>
            </p:txBody>
          </p:sp>
        </mc:Choice>
        <mc:Fallback xmlns="">
          <p:sp>
            <p:nvSpPr>
              <p:cNvPr id="4" name="Text Placeholder 3">
                <a:extLst>
                  <a:ext uri="{FF2B5EF4-FFF2-40B4-BE49-F238E27FC236}">
                    <a16:creationId xmlns:a16="http://schemas.microsoft.com/office/drawing/2014/main" id="{34EF1D3B-7E71-4CC7-BE5E-E8D26369E9A7}"/>
                  </a:ext>
                </a:extLst>
              </p:cNvPr>
              <p:cNvSpPr>
                <a:spLocks noGrp="1" noRot="1" noChangeAspect="1" noMove="1" noResize="1" noEditPoints="1" noAdjustHandles="1" noChangeArrowheads="1" noChangeShapeType="1" noTextEdit="1"/>
              </p:cNvSpPr>
              <p:nvPr>
                <p:ph type="body" sz="quarter" idx="13"/>
              </p:nvPr>
            </p:nvSpPr>
            <p:spPr>
              <a:xfrm>
                <a:off x="6752251" y="5683033"/>
                <a:ext cx="3175520" cy="265138"/>
              </a:xfrm>
              <a:blipFill>
                <a:blip r:embed="rId4"/>
                <a:stretch>
                  <a:fillRect/>
                </a:stretch>
              </a:blipFill>
            </p:spPr>
            <p:txBody>
              <a:bodyPr/>
              <a:lstStyle/>
              <a:p>
                <a:r>
                  <a:rPr lang="en-US">
                    <a:noFill/>
                  </a:rPr>
                  <a:t> </a:t>
                </a:r>
              </a:p>
            </p:txBody>
          </p:sp>
        </mc:Fallback>
      </mc:AlternateContent>
      <p:pic>
        <p:nvPicPr>
          <p:cNvPr id="7" name="Picture 6" descr="Volkswagen Beetle Assembly Line">
            <a:extLst>
              <a:ext uri="{FF2B5EF4-FFF2-40B4-BE49-F238E27FC236}">
                <a16:creationId xmlns:a16="http://schemas.microsoft.com/office/drawing/2014/main" id="{53E33283-4591-4BED-B01F-77F72FDB5F7B}"/>
              </a:ext>
              <a:ext uri="{C183D7F6-B498-43B3-948B-1728B52AA6E4}">
                <adec:decorative xmlns:adec="http://schemas.microsoft.com/office/drawing/2017/decorative" val="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14325" y="2387589"/>
            <a:ext cx="4992188" cy="3251748"/>
          </a:xfrm>
          <a:prstGeom prst="rect">
            <a:avLst/>
          </a:prstGeom>
        </p:spPr>
      </p:pic>
      <p:sp>
        <p:nvSpPr>
          <p:cNvPr id="5" name="Rectangle 4"/>
          <p:cNvSpPr/>
          <p:nvPr/>
        </p:nvSpPr>
        <p:spPr>
          <a:xfrm>
            <a:off x="7608522" y="2066894"/>
            <a:ext cx="3820469" cy="276999"/>
          </a:xfrm>
          <a:prstGeom prst="rect">
            <a:avLst/>
          </a:prstGeom>
        </p:spPr>
        <p:txBody>
          <a:bodyPr wrap="none">
            <a:spAutoFit/>
          </a:bodyPr>
          <a:lstStyle/>
          <a:p>
            <a:r>
              <a:rPr lang="en-US" sz="1200" dirty="0"/>
              <a:t>21,529,464 VW Beetle vehicles produced (1938 until 2003)</a:t>
            </a:r>
          </a:p>
        </p:txBody>
      </p:sp>
    </p:spTree>
    <p:extLst>
      <p:ext uri="{BB962C8B-B14F-4D97-AF65-F5344CB8AC3E}">
        <p14:creationId xmlns:p14="http://schemas.microsoft.com/office/powerpoint/2010/main" val="349390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4316A2-5AB9-4D9B-B8AE-218485223311}"/>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9A7E0263-9774-4C75-938D-4AA7090F86A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8C1DA553-B3E5-4D5B-B692-55C33652A98A}"/>
              </a:ext>
            </a:extLst>
          </p:cNvPr>
          <p:cNvPicPr>
            <a:picLocks noChangeAspect="1"/>
          </p:cNvPicPr>
          <p:nvPr/>
        </p:nvPicPr>
        <p:blipFill>
          <a:blip r:embed="rId2"/>
          <a:stretch>
            <a:fillRect/>
          </a:stretch>
        </p:blipFill>
        <p:spPr>
          <a:xfrm>
            <a:off x="4305606" y="2679631"/>
            <a:ext cx="2681952" cy="1498738"/>
          </a:xfrm>
          <a:prstGeom prst="rect">
            <a:avLst/>
          </a:prstGeom>
        </p:spPr>
      </p:pic>
      <p:sp>
        <p:nvSpPr>
          <p:cNvPr id="9" name="TextBox 8">
            <a:extLst>
              <a:ext uri="{FF2B5EF4-FFF2-40B4-BE49-F238E27FC236}">
                <a16:creationId xmlns:a16="http://schemas.microsoft.com/office/drawing/2014/main" id="{AD560643-CE96-493C-921F-44F6C3638BF6}"/>
              </a:ext>
            </a:extLst>
          </p:cNvPr>
          <p:cNvSpPr txBox="1"/>
          <p:nvPr/>
        </p:nvSpPr>
        <p:spPr>
          <a:xfrm>
            <a:off x="2153479" y="4526483"/>
            <a:ext cx="7951304" cy="646331"/>
          </a:xfrm>
          <a:prstGeom prst="rect">
            <a:avLst/>
          </a:prstGeom>
          <a:noFill/>
        </p:spPr>
        <p:txBody>
          <a:bodyPr wrap="square">
            <a:spAutoFit/>
          </a:bodyPr>
          <a:lstStyle/>
          <a:p>
            <a:r>
              <a:rPr lang="en-US" sz="1800" dirty="0"/>
              <a:t>This can lead to a structural hazard – one will want to use to nail nails; </a:t>
            </a:r>
            <a:br>
              <a:rPr lang="en-US" sz="1800" dirty="0"/>
            </a:br>
            <a:r>
              <a:rPr lang="en-US" sz="1800" dirty="0"/>
              <a:t>somebody else might contend it for removing nails in a different job (“instruction”)</a:t>
            </a:r>
            <a:endParaRPr lang="en-US" dirty="0"/>
          </a:p>
        </p:txBody>
      </p:sp>
      <p:sp>
        <p:nvSpPr>
          <p:cNvPr id="11" name="TextBox 10">
            <a:extLst>
              <a:ext uri="{FF2B5EF4-FFF2-40B4-BE49-F238E27FC236}">
                <a16:creationId xmlns:a16="http://schemas.microsoft.com/office/drawing/2014/main" id="{13C1BC8C-5507-4C64-B632-AEABFD378E61}"/>
              </a:ext>
            </a:extLst>
          </p:cNvPr>
          <p:cNvSpPr txBox="1"/>
          <p:nvPr/>
        </p:nvSpPr>
        <p:spPr>
          <a:xfrm>
            <a:off x="4904962" y="2213978"/>
            <a:ext cx="1654865" cy="369332"/>
          </a:xfrm>
          <a:prstGeom prst="rect">
            <a:avLst/>
          </a:prstGeom>
          <a:noFill/>
        </p:spPr>
        <p:txBody>
          <a:bodyPr wrap="square">
            <a:spAutoFit/>
          </a:bodyPr>
          <a:lstStyle/>
          <a:p>
            <a:r>
              <a:rPr lang="en-US" sz="1800" dirty="0"/>
              <a:t>Claw Hammer</a:t>
            </a:r>
            <a:endParaRPr lang="en-US" dirty="0"/>
          </a:p>
        </p:txBody>
      </p:sp>
    </p:spTree>
    <p:extLst>
      <p:ext uri="{BB962C8B-B14F-4D97-AF65-F5344CB8AC3E}">
        <p14:creationId xmlns:p14="http://schemas.microsoft.com/office/powerpoint/2010/main" val="61703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a:t>
            </a:r>
            <a:r>
              <a:rPr lang="en-US" u="sng" dirty="0"/>
              <a:t>Structural</a:t>
            </a:r>
            <a:r>
              <a:rPr lang="en-US" dirty="0"/>
              <a:t> Hazards: Fixing the problem</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Example, how things can go south</a:t>
            </a:r>
          </a:p>
          <a:p>
            <a:pPr lvl="1"/>
            <a:r>
              <a:rPr lang="en-US" sz="1600" dirty="0"/>
              <a:t>15-stage pipeline: instruction in stage 5 and instruction in stage 9 both need to use the same special register to store a temp variable</a:t>
            </a:r>
          </a:p>
          <a:p>
            <a:pPr lvl="1"/>
            <a:endParaRPr lang="en-US" sz="1800" dirty="0"/>
          </a:p>
          <a:p>
            <a:pPr lvl="1"/>
            <a:endParaRPr lang="en-US" sz="1800" dirty="0"/>
          </a:p>
          <a:p>
            <a:pPr lvl="1"/>
            <a:endParaRPr lang="en-US" sz="1800" dirty="0"/>
          </a:p>
          <a:p>
            <a:pPr lvl="1"/>
            <a:r>
              <a:rPr lang="en-US" sz="1800" dirty="0"/>
              <a:t>Solution 1: perhaps a </a:t>
            </a:r>
            <a:r>
              <a:rPr lang="en-US" sz="1800" dirty="0">
                <a:solidFill>
                  <a:srgbClr val="0070C0"/>
                </a:solidFill>
              </a:rPr>
              <a:t>register can be commandeered</a:t>
            </a:r>
            <a:r>
              <a:rPr lang="en-US" sz="1800" dirty="0"/>
              <a:t> somehow, for temporary use</a:t>
            </a:r>
          </a:p>
          <a:p>
            <a:pPr lvl="1"/>
            <a:endParaRPr lang="en-US" sz="1800" dirty="0"/>
          </a:p>
          <a:p>
            <a:pPr lvl="1"/>
            <a:r>
              <a:rPr lang="en-US" sz="1800" dirty="0"/>
              <a:t>Solution 2: serialize the access, basically introduce a </a:t>
            </a:r>
            <a:r>
              <a:rPr lang="en-US" sz="1800" dirty="0">
                <a:solidFill>
                  <a:srgbClr val="0070C0"/>
                </a:solidFill>
              </a:rPr>
              <a:t>bubble in the pipeline</a:t>
            </a:r>
            <a:r>
              <a:rPr lang="en-US" sz="1800" dirty="0"/>
              <a:t> so that there is no contention</a:t>
            </a:r>
          </a:p>
          <a:p>
            <a:pPr lvl="2"/>
            <a:r>
              <a:rPr lang="en-US" sz="1600" dirty="0"/>
              <a:t>“bubble in the pipeline” – think of it as a skipped issue slot (the scheduler doesn’t issue anything)</a:t>
            </a:r>
          </a:p>
          <a:p>
            <a:pPr lvl="1"/>
            <a:endParaRPr lang="en-US" sz="1800" dirty="0"/>
          </a:p>
          <a:p>
            <a:pPr lvl="1"/>
            <a:r>
              <a:rPr lang="en-US" sz="1800" dirty="0"/>
              <a:t>Solution 3: Out of order execution (</a:t>
            </a:r>
            <a:r>
              <a:rPr lang="en-US" sz="1800" dirty="0">
                <a:solidFill>
                  <a:srgbClr val="0070C0"/>
                </a:solidFill>
              </a:rPr>
              <a:t>OOOE</a:t>
            </a:r>
            <a:r>
              <a:rPr lang="en-US" sz="1800" dirty="0"/>
              <a:t>) done statically (at compile time) or perhaps dynamically (at run time) </a:t>
            </a:r>
          </a:p>
          <a:p>
            <a:pPr lvl="1"/>
            <a:endParaRPr lang="en-US" sz="1800" dirty="0"/>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35</a:t>
            </a:fld>
            <a:endParaRPr lang="en-US" altLang="en-US"/>
          </a:p>
        </p:txBody>
      </p:sp>
    </p:spTree>
    <p:extLst>
      <p:ext uri="{BB962C8B-B14F-4D97-AF65-F5344CB8AC3E}">
        <p14:creationId xmlns:p14="http://schemas.microsoft.com/office/powerpoint/2010/main" val="3278099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a:t>
            </a:r>
            <a:r>
              <a:rPr lang="en-US" u="sng" dirty="0"/>
              <a:t>Structural</a:t>
            </a:r>
            <a:r>
              <a:rPr lang="en-US" dirty="0"/>
              <a:t> Hazards: Fixing the problem - comments</a:t>
            </a:r>
          </a:p>
        </p:txBody>
      </p:sp>
      <p:sp>
        <p:nvSpPr>
          <p:cNvPr id="3" name="Content Placeholder 2"/>
          <p:cNvSpPr>
            <a:spLocks noGrp="1"/>
          </p:cNvSpPr>
          <p:nvPr>
            <p:ph idx="1"/>
          </p:nvPr>
        </p:nvSpPr>
        <p:spPr/>
        <p:txBody>
          <a:bodyPr/>
          <a:lstStyle/>
          <a:p>
            <a:endParaRPr lang="en-US" sz="2000" dirty="0"/>
          </a:p>
          <a:p>
            <a:r>
              <a:rPr lang="en-US" sz="2200" dirty="0"/>
              <a:t>Comment, Solution 1: </a:t>
            </a:r>
          </a:p>
          <a:p>
            <a:pPr lvl="1"/>
            <a:r>
              <a:rPr lang="en-US" sz="1800" dirty="0"/>
              <a:t>Fortuitous, a matter of serendipity </a:t>
            </a:r>
          </a:p>
          <a:p>
            <a:pPr lvl="1"/>
            <a:r>
              <a:rPr lang="en-US" sz="1800" dirty="0"/>
              <a:t>Increase number of registers?</a:t>
            </a:r>
          </a:p>
          <a:p>
            <a:pPr lvl="2"/>
            <a:r>
              <a:rPr lang="en-US" sz="1600" dirty="0"/>
              <a:t>Brute force solution; expensive and consequential (requires a chip design change, perhaps even ISA)</a:t>
            </a:r>
          </a:p>
          <a:p>
            <a:pPr lvl="2"/>
            <a:r>
              <a:rPr lang="en-US" sz="1600" dirty="0"/>
              <a:t>Note that “needing one extra register” is just one possible scenarios; there are might be other contention scenarios lurking</a:t>
            </a:r>
          </a:p>
          <a:p>
            <a:endParaRPr lang="en-US" sz="2200" dirty="0"/>
          </a:p>
          <a:p>
            <a:r>
              <a:rPr lang="en-US" sz="2200" dirty="0"/>
              <a:t>Comment, Solution 2:</a:t>
            </a:r>
          </a:p>
          <a:p>
            <a:pPr lvl="1"/>
            <a:r>
              <a:rPr lang="en-US" sz="1800" dirty="0"/>
              <a:t>Introducing bubbles into the pipeline at run time slows down the execution</a:t>
            </a:r>
          </a:p>
          <a:p>
            <a:endParaRPr lang="en-US" sz="2200" dirty="0"/>
          </a:p>
          <a:p>
            <a:r>
              <a:rPr lang="en-US" sz="2200" dirty="0"/>
              <a:t>Comment, Solution 3 (OOOE):</a:t>
            </a:r>
          </a:p>
          <a:p>
            <a:pPr lvl="1"/>
            <a:r>
              <a:rPr lang="en-US" sz="1800" dirty="0"/>
              <a:t>This is a good compromise: it’s general and when you can re-order instructions there is no slowdown</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36</a:t>
            </a:fld>
            <a:endParaRPr lang="en-US" altLang="en-US"/>
          </a:p>
        </p:txBody>
      </p:sp>
    </p:spTree>
    <p:extLst>
      <p:ext uri="{BB962C8B-B14F-4D97-AF65-F5344CB8AC3E}">
        <p14:creationId xmlns:p14="http://schemas.microsoft.com/office/powerpoint/2010/main" val="3791123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Pipeline </a:t>
            </a:r>
            <a:r>
              <a:rPr lang="en-US" u="sng" dirty="0"/>
              <a:t>Data</a:t>
            </a:r>
            <a:r>
              <a:rPr lang="en-US" dirty="0"/>
              <a:t> Hazards (1/2)</a:t>
            </a:r>
            <a:br>
              <a:rPr lang="en-US" dirty="0"/>
            </a:br>
            <a:r>
              <a:rPr lang="en-US" sz="2000" dirty="0"/>
              <a:t>[very common]</a:t>
            </a:r>
          </a:p>
        </p:txBody>
      </p:sp>
      <p:sp>
        <p:nvSpPr>
          <p:cNvPr id="3" name="Content Placeholder 2"/>
          <p:cNvSpPr>
            <a:spLocks noGrp="1"/>
          </p:cNvSpPr>
          <p:nvPr>
            <p:ph idx="1"/>
          </p:nvPr>
        </p:nvSpPr>
        <p:spPr/>
        <p:txBody>
          <a:bodyPr/>
          <a:lstStyle/>
          <a:p>
            <a:r>
              <a:rPr lang="en-US" sz="2000" dirty="0"/>
              <a:t>Example, to get the discussion going – Consider assembly below, with a five-stage pipeline chip:</a:t>
            </a:r>
          </a:p>
        </p:txBody>
      </p:sp>
      <p:sp>
        <p:nvSpPr>
          <p:cNvPr id="8" name="Slide Number Placeholder 7"/>
          <p:cNvSpPr>
            <a:spLocks noGrp="1"/>
          </p:cNvSpPr>
          <p:nvPr>
            <p:ph type="sldNum" sz="quarter" idx="12"/>
          </p:nvPr>
        </p:nvSpPr>
        <p:spPr/>
        <p:txBody>
          <a:bodyPr/>
          <a:lstStyle/>
          <a:p>
            <a:fld id="{04A7C484-7E24-447E-8CB0-5149A4D34DEF}" type="slidenum">
              <a:rPr lang="en-US" altLang="en-US" smtClean="0"/>
              <a:pPr/>
              <a:t>37</a:t>
            </a:fld>
            <a:endParaRPr lang="en-US" altLang="en-US"/>
          </a:p>
        </p:txBody>
      </p:sp>
      <p:sp>
        <p:nvSpPr>
          <p:cNvPr id="5" name="Rectangle 4"/>
          <p:cNvSpPr/>
          <p:nvPr/>
        </p:nvSpPr>
        <p:spPr>
          <a:xfrm>
            <a:off x="2209800" y="2460399"/>
            <a:ext cx="7467600" cy="646331"/>
          </a:xfrm>
          <a:prstGeom prst="rect">
            <a:avLst/>
          </a:prstGeom>
          <a:solidFill>
            <a:schemeClr val="bg1">
              <a:lumMod val="95000"/>
            </a:schemeClr>
          </a:solidFill>
        </p:spPr>
        <p:txBody>
          <a:bodyPr wrap="square">
            <a:spAutoFit/>
          </a:bodyPr>
          <a:lstStyle/>
          <a:p>
            <a:r>
              <a:rPr lang="en-US" dirty="0">
                <a:solidFill>
                  <a:srgbClr val="0000FF"/>
                </a:solidFill>
                <a:latin typeface="Consolas" pitchFamily="49" charset="0"/>
                <a:cs typeface="Consolas" pitchFamily="49" charset="0"/>
              </a:rPr>
              <a:t>add</a:t>
            </a:r>
            <a:r>
              <a:rPr lang="en-US" dirty="0">
                <a:latin typeface="Consolas" pitchFamily="49" charset="0"/>
                <a:cs typeface="Consolas" pitchFamily="49" charset="0"/>
              </a:rPr>
              <a:t>  $t0, $t2, $t4	</a:t>
            </a:r>
            <a:r>
              <a:rPr lang="en-US" sz="1200" dirty="0">
                <a:solidFill>
                  <a:srgbClr val="00B050"/>
                </a:solidFill>
                <a:latin typeface="Consolas" pitchFamily="49" charset="0"/>
              </a:rPr>
              <a:t>//  $t0 = $t2 + $t4</a:t>
            </a:r>
          </a:p>
          <a:p>
            <a:r>
              <a:rPr lang="en-US" dirty="0" err="1">
                <a:solidFill>
                  <a:srgbClr val="0000FF"/>
                </a:solidFill>
                <a:latin typeface="Consolas" pitchFamily="49" charset="0"/>
                <a:cs typeface="Consolas" pitchFamily="49" charset="0"/>
              </a:rPr>
              <a:t>addi</a:t>
            </a:r>
            <a:r>
              <a:rPr lang="en-US" dirty="0">
                <a:latin typeface="Consolas" pitchFamily="49" charset="0"/>
                <a:cs typeface="Consolas" pitchFamily="49" charset="0"/>
              </a:rPr>
              <a:t> $t3, $t0, 16	</a:t>
            </a:r>
            <a:r>
              <a:rPr lang="en-US" sz="1200" dirty="0">
                <a:solidFill>
                  <a:srgbClr val="00B050"/>
                </a:solidFill>
                <a:latin typeface="Consolas" pitchFamily="49" charset="0"/>
              </a:rPr>
              <a:t>//  $t3 = $t0 + 16 “add immediate instruction”</a:t>
            </a:r>
          </a:p>
        </p:txBody>
      </p:sp>
      <p:sp>
        <p:nvSpPr>
          <p:cNvPr id="6" name="Content Placeholder 2"/>
          <p:cNvSpPr txBox="1">
            <a:spLocks/>
          </p:cNvSpPr>
          <p:nvPr/>
        </p:nvSpPr>
        <p:spPr bwMode="auto">
          <a:xfrm>
            <a:off x="1126156" y="3581400"/>
            <a:ext cx="9830602" cy="3124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2000" dirty="0"/>
              <a:t>The first instruction is </a:t>
            </a:r>
            <a:r>
              <a:rPr lang="en-US" sz="2000" dirty="0" err="1"/>
              <a:t>eXecuted</a:t>
            </a:r>
            <a:r>
              <a:rPr lang="en-US" sz="2000" dirty="0"/>
              <a:t> in five clock cycles</a:t>
            </a:r>
          </a:p>
          <a:p>
            <a:pPr lvl="1"/>
            <a:endParaRPr lang="en-US" sz="1600" dirty="0"/>
          </a:p>
          <a:p>
            <a:r>
              <a:rPr lang="en-US" sz="2000" dirty="0"/>
              <a:t>Its output (value stored in register </a:t>
            </a:r>
            <a:r>
              <a:rPr lang="en-US" sz="2000" dirty="0">
                <a:latin typeface="Consolas" pitchFamily="49" charset="0"/>
                <a:cs typeface="Consolas" pitchFamily="49" charset="0"/>
              </a:rPr>
              <a:t>$t0</a:t>
            </a:r>
            <a:r>
              <a:rPr lang="en-US" sz="2000" dirty="0"/>
              <a:t>) is needed in the very next instruction </a:t>
            </a:r>
          </a:p>
          <a:p>
            <a:pPr lvl="1"/>
            <a:endParaRPr lang="en-US" sz="1600" dirty="0"/>
          </a:p>
          <a:p>
            <a:r>
              <a:rPr lang="en-US" sz="2000" dirty="0"/>
              <a:t>Data hazard: unavailability of </a:t>
            </a:r>
            <a:r>
              <a:rPr lang="en-US" sz="2000" dirty="0">
                <a:latin typeface="Consolas" pitchFamily="49" charset="0"/>
                <a:cs typeface="Consolas" pitchFamily="49" charset="0"/>
              </a:rPr>
              <a:t>$t0</a:t>
            </a:r>
            <a:r>
              <a:rPr lang="en-US" sz="2000" dirty="0"/>
              <a:t> to the second instruction, which references this register</a:t>
            </a:r>
          </a:p>
          <a:p>
            <a:endParaRPr lang="en-US" sz="2000" dirty="0"/>
          </a:p>
          <a:p>
            <a:r>
              <a:rPr lang="en-US" sz="2000" dirty="0"/>
              <a:t>Resolution (less than ideal)</a:t>
            </a:r>
          </a:p>
          <a:p>
            <a:pPr lvl="1"/>
            <a:r>
              <a:rPr lang="en-US" sz="1600" dirty="0"/>
              <a:t>Put bubbles in the pipeline to wait for the first instruction to fully complete</a:t>
            </a:r>
          </a:p>
        </p:txBody>
      </p:sp>
    </p:spTree>
    <p:extLst>
      <p:ext uri="{BB962C8B-B14F-4D97-AF65-F5344CB8AC3E}">
        <p14:creationId xmlns:p14="http://schemas.microsoft.com/office/powerpoint/2010/main" val="628054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a:t>
            </a:r>
            <a:r>
              <a:rPr lang="en-US" u="sng" dirty="0"/>
              <a:t>Data</a:t>
            </a:r>
            <a:r>
              <a:rPr lang="en-US" dirty="0"/>
              <a:t> Hazards (2/2)</a:t>
            </a:r>
          </a:p>
        </p:txBody>
      </p:sp>
      <p:sp>
        <p:nvSpPr>
          <p:cNvPr id="7" name="Slide Number Placeholder 6"/>
          <p:cNvSpPr>
            <a:spLocks noGrp="1"/>
          </p:cNvSpPr>
          <p:nvPr>
            <p:ph type="sldNum" sz="quarter" idx="12"/>
          </p:nvPr>
        </p:nvSpPr>
        <p:spPr/>
        <p:txBody>
          <a:bodyPr/>
          <a:lstStyle/>
          <a:p>
            <a:fld id="{04A7C484-7E24-447E-8CB0-5149A4D34DEF}" type="slidenum">
              <a:rPr lang="en-US" altLang="en-US" smtClean="0"/>
              <a:pPr/>
              <a:t>38</a:t>
            </a:fld>
            <a:endParaRPr lang="en-US" altLang="en-US"/>
          </a:p>
        </p:txBody>
      </p:sp>
      <p:sp>
        <p:nvSpPr>
          <p:cNvPr id="5" name="Rectangle 4"/>
          <p:cNvSpPr/>
          <p:nvPr/>
        </p:nvSpPr>
        <p:spPr>
          <a:xfrm>
            <a:off x="2209800" y="1371601"/>
            <a:ext cx="7467600" cy="646331"/>
          </a:xfrm>
          <a:prstGeom prst="rect">
            <a:avLst/>
          </a:prstGeom>
          <a:solidFill>
            <a:schemeClr val="bg1">
              <a:lumMod val="95000"/>
            </a:schemeClr>
          </a:solidFill>
        </p:spPr>
        <p:txBody>
          <a:bodyPr wrap="square">
            <a:spAutoFit/>
          </a:bodyPr>
          <a:lstStyle/>
          <a:p>
            <a:r>
              <a:rPr lang="en-US" dirty="0">
                <a:solidFill>
                  <a:srgbClr val="0000FF"/>
                </a:solidFill>
                <a:latin typeface="Consolas" pitchFamily="49" charset="0"/>
                <a:cs typeface="Consolas" pitchFamily="49" charset="0"/>
              </a:rPr>
              <a:t>add</a:t>
            </a:r>
            <a:r>
              <a:rPr lang="en-US" dirty="0">
                <a:latin typeface="Consolas" pitchFamily="49" charset="0"/>
                <a:cs typeface="Consolas" pitchFamily="49" charset="0"/>
              </a:rPr>
              <a:t>  $t0, $t2, $t4	#  $t0 = $t2 + $t4</a:t>
            </a:r>
          </a:p>
          <a:p>
            <a:r>
              <a:rPr lang="en-US" dirty="0" err="1">
                <a:solidFill>
                  <a:srgbClr val="0000FF"/>
                </a:solidFill>
                <a:latin typeface="Consolas" pitchFamily="49" charset="0"/>
                <a:cs typeface="Consolas" pitchFamily="49" charset="0"/>
              </a:rPr>
              <a:t>addi</a:t>
            </a:r>
            <a:r>
              <a:rPr lang="en-US" dirty="0">
                <a:latin typeface="Consolas" pitchFamily="49" charset="0"/>
                <a:cs typeface="Consolas" pitchFamily="49" charset="0"/>
              </a:rPr>
              <a:t> $t3, $t0, 16	#  $t3 = $t0 + 16 (“add immediate”)</a:t>
            </a:r>
          </a:p>
        </p:txBody>
      </p:sp>
      <p:sp>
        <p:nvSpPr>
          <p:cNvPr id="6" name="Content Placeholder 2"/>
          <p:cNvSpPr txBox="1">
            <a:spLocks/>
          </p:cNvSpPr>
          <p:nvPr/>
        </p:nvSpPr>
        <p:spPr bwMode="auto">
          <a:xfrm>
            <a:off x="365759" y="2566140"/>
            <a:ext cx="11593629" cy="39870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2000" dirty="0"/>
              <a:t>Alternative [the good] Resolution: use “</a:t>
            </a:r>
            <a:r>
              <a:rPr lang="en-US" sz="2000" dirty="0">
                <a:solidFill>
                  <a:srgbClr val="C00000"/>
                </a:solidFill>
              </a:rPr>
              <a:t>forwarding</a:t>
            </a:r>
            <a:r>
              <a:rPr lang="en-US" sz="2000" dirty="0"/>
              <a:t>” or “</a:t>
            </a:r>
            <a:r>
              <a:rPr lang="en-US" sz="2000" dirty="0">
                <a:solidFill>
                  <a:srgbClr val="C00000"/>
                </a:solidFill>
              </a:rPr>
              <a:t>bypassing</a:t>
            </a:r>
            <a:r>
              <a:rPr lang="en-US" sz="2000" dirty="0"/>
              <a:t>”</a:t>
            </a:r>
          </a:p>
          <a:p>
            <a:pPr lvl="3"/>
            <a:endParaRPr lang="en-US" sz="1000" dirty="0"/>
          </a:p>
          <a:p>
            <a:r>
              <a:rPr lang="en-US" sz="2000" dirty="0"/>
              <a:t>Key observation: the value that will eventually be placed in </a:t>
            </a:r>
            <a:r>
              <a:rPr lang="en-US" sz="2000" dirty="0">
                <a:latin typeface="Consolas" panose="020B0609020204030204" pitchFamily="49" charset="0"/>
              </a:rPr>
              <a:t>$t0</a:t>
            </a:r>
            <a:r>
              <a:rPr lang="en-US" sz="2000" dirty="0"/>
              <a:t> is available after stage 3 of the pipeline (where the ALU actually computes this value)</a:t>
            </a:r>
          </a:p>
          <a:p>
            <a:pPr lvl="2"/>
            <a:r>
              <a:rPr lang="en-US" sz="1300" dirty="0"/>
              <a:t>Analogy: we finished eating well before the dinner table is clean, the plates are in the dishwasher, and the floor is swept</a:t>
            </a:r>
          </a:p>
          <a:p>
            <a:pPr lvl="3"/>
            <a:endParaRPr lang="en-US" sz="1000" dirty="0"/>
          </a:p>
          <a:p>
            <a:r>
              <a:rPr lang="en-US" sz="2000" dirty="0"/>
              <a:t>Provide the means for that value in the ALU to be made available to other stages of the pipeline right away</a:t>
            </a:r>
          </a:p>
          <a:p>
            <a:pPr lvl="1"/>
            <a:r>
              <a:rPr lang="en-US" sz="1600" dirty="0"/>
              <a:t>Avoids bubbling - don’t have to wait several cycles before the value made its way into </a:t>
            </a:r>
            <a:r>
              <a:rPr lang="en-US" sz="1600" dirty="0">
                <a:latin typeface="Consolas" panose="020B0609020204030204" pitchFamily="49" charset="0"/>
              </a:rPr>
              <a:t>$t0</a:t>
            </a:r>
          </a:p>
          <a:p>
            <a:pPr lvl="1"/>
            <a:r>
              <a:rPr lang="en-US" sz="1600" dirty="0"/>
              <a:t>This process is called “</a:t>
            </a:r>
            <a:r>
              <a:rPr lang="en-US" sz="1600" dirty="0">
                <a:solidFill>
                  <a:srgbClr val="C00000"/>
                </a:solidFill>
              </a:rPr>
              <a:t>intermediate result forwarding</a:t>
            </a:r>
            <a:r>
              <a:rPr lang="en-US" sz="1600" dirty="0"/>
              <a:t>”</a:t>
            </a:r>
          </a:p>
          <a:p>
            <a:pPr lvl="3"/>
            <a:endParaRPr lang="en-US" sz="800" dirty="0"/>
          </a:p>
          <a:p>
            <a:r>
              <a:rPr lang="en-US" sz="2000" dirty="0"/>
              <a:t>Supporting forwarding does not guarantee resolution of all scenarios</a:t>
            </a:r>
          </a:p>
          <a:p>
            <a:pPr lvl="1"/>
            <a:r>
              <a:rPr lang="en-US" sz="1600" dirty="0"/>
              <a:t>Occasionally the pipeline ends up with bubbles for a couple of cycles</a:t>
            </a:r>
          </a:p>
          <a:p>
            <a:pPr lvl="2"/>
            <a:endParaRPr lang="en-US" sz="1100" dirty="0"/>
          </a:p>
          <a:p>
            <a:r>
              <a:rPr lang="en-US" sz="2000" dirty="0"/>
              <a:t>OOOE helps (insert unrelated instruction, wedged between two instructions that depend on each other)</a:t>
            </a:r>
          </a:p>
        </p:txBody>
      </p:sp>
    </p:spTree>
    <p:extLst>
      <p:ext uri="{BB962C8B-B14F-4D97-AF65-F5344CB8AC3E}">
        <p14:creationId xmlns:p14="http://schemas.microsoft.com/office/powerpoint/2010/main" val="529696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a:t>
            </a:r>
            <a:r>
              <a:rPr lang="en-US" u="sng" dirty="0"/>
              <a:t>Control</a:t>
            </a:r>
            <a:r>
              <a:rPr lang="en-US" dirty="0"/>
              <a:t> Hazards (1/2)</a:t>
            </a:r>
          </a:p>
        </p:txBody>
      </p:sp>
      <p:sp>
        <p:nvSpPr>
          <p:cNvPr id="3" name="Content Placeholder 2"/>
          <p:cNvSpPr>
            <a:spLocks noGrp="1"/>
          </p:cNvSpPr>
          <p:nvPr>
            <p:ph idx="1"/>
          </p:nvPr>
        </p:nvSpPr>
        <p:spPr/>
        <p:txBody>
          <a:bodyPr/>
          <a:lstStyle/>
          <a:p>
            <a:endParaRPr lang="en-US" sz="2000" dirty="0"/>
          </a:p>
          <a:p>
            <a:r>
              <a:rPr lang="en-US" sz="2000" dirty="0"/>
              <a:t>What happens when there is an “</a:t>
            </a:r>
            <a:r>
              <a:rPr lang="en-US" sz="2000" dirty="0">
                <a:latin typeface="Courier New" panose="02070309020205020404" pitchFamily="49" charset="0"/>
                <a:cs typeface="Courier New" panose="02070309020205020404" pitchFamily="49" charset="0"/>
              </a:rPr>
              <a:t>if</a:t>
            </a:r>
            <a:r>
              <a:rPr lang="en-US" sz="2000" dirty="0"/>
              <a:t>” statement in a piece of C code?</a:t>
            </a:r>
          </a:p>
          <a:p>
            <a:pPr lvl="1"/>
            <a:r>
              <a:rPr lang="en-US" sz="1600" dirty="0"/>
              <a:t>Example: </a:t>
            </a:r>
            <a:r>
              <a:rPr lang="en-US" sz="1600" dirty="0">
                <a:latin typeface="Consolas" panose="020B0609020204030204" pitchFamily="49" charset="0"/>
              </a:rPr>
              <a:t>if (sin(x)/x&gt;0.5) …</a:t>
            </a:r>
          </a:p>
          <a:p>
            <a:endParaRPr lang="en-US" sz="2000" dirty="0"/>
          </a:p>
          <a:p>
            <a:r>
              <a:rPr lang="en-US" sz="2000" dirty="0"/>
              <a:t>A corresponding machine instruction decides the program flow</a:t>
            </a:r>
          </a:p>
          <a:p>
            <a:pPr lvl="1"/>
            <a:r>
              <a:rPr lang="en-US" sz="1800" dirty="0"/>
              <a:t>Specifically, should the “</a:t>
            </a:r>
            <a:r>
              <a:rPr lang="en-US" sz="1800" dirty="0">
                <a:latin typeface="Courier New" panose="02070309020205020404" pitchFamily="49" charset="0"/>
                <a:cs typeface="Courier New" panose="02070309020205020404" pitchFamily="49" charset="0"/>
              </a:rPr>
              <a:t>if</a:t>
            </a:r>
            <a:r>
              <a:rPr lang="en-US" sz="1800" dirty="0"/>
              <a:t>” branch be taken or not?</a:t>
            </a:r>
          </a:p>
          <a:p>
            <a:pPr lvl="1"/>
            <a:endParaRPr lang="en-US" sz="1800" dirty="0"/>
          </a:p>
          <a:p>
            <a:r>
              <a:rPr lang="en-US" sz="2000" dirty="0"/>
              <a:t>Processing this very instruction to figure out next instruction (branch or no-branch) will take a number of cycles</a:t>
            </a:r>
          </a:p>
          <a:p>
            <a:endParaRPr lang="en-US" sz="2000" dirty="0"/>
          </a:p>
          <a:p>
            <a:r>
              <a:rPr lang="en-US" sz="2000" dirty="0"/>
              <a:t>Should we bubble the pipeline while this instruction is fully processed and branching decision becomes clear?</a:t>
            </a:r>
          </a:p>
          <a:p>
            <a:pPr lvl="1"/>
            <a:r>
              <a:rPr lang="en-US" sz="1800" dirty="0"/>
              <a:t>If yes: strategy always works, but slows down execution</a:t>
            </a:r>
          </a:p>
          <a:p>
            <a:pPr lvl="1"/>
            <a:r>
              <a:rPr lang="en-US" sz="1800" dirty="0"/>
              <a:t>If no: rely on branch prediction and proceed fast but cautiously </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39</a:t>
            </a:fld>
            <a:endParaRPr lang="en-US" altLang="en-US"/>
          </a:p>
        </p:txBody>
      </p:sp>
    </p:spTree>
    <p:extLst>
      <p:ext uri="{BB962C8B-B14F-4D97-AF65-F5344CB8AC3E}">
        <p14:creationId xmlns:p14="http://schemas.microsoft.com/office/powerpoint/2010/main" val="3089142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get started…</a:t>
            </a:r>
          </a:p>
        </p:txBody>
      </p:sp>
      <p:sp>
        <p:nvSpPr>
          <p:cNvPr id="3" name="Content Placeholder 2"/>
          <p:cNvSpPr>
            <a:spLocks noGrp="1"/>
          </p:cNvSpPr>
          <p:nvPr>
            <p:ph idx="1"/>
          </p:nvPr>
        </p:nvSpPr>
        <p:spPr/>
        <p:txBody>
          <a:bodyPr>
            <a:normAutofit fontScale="92500" lnSpcReduction="20000"/>
          </a:bodyPr>
          <a:lstStyle/>
          <a:p>
            <a:endParaRPr lang="en-US" dirty="0"/>
          </a:p>
          <a:p>
            <a:r>
              <a:rPr lang="en-US" dirty="0"/>
              <a:t>Last time</a:t>
            </a:r>
          </a:p>
          <a:p>
            <a:pPr lvl="1"/>
            <a:r>
              <a:rPr lang="en-US" dirty="0"/>
              <a:t>About how our code gets executed on the CPU; sequential execution</a:t>
            </a:r>
          </a:p>
          <a:p>
            <a:pPr lvl="1"/>
            <a:r>
              <a:rPr lang="en-US" dirty="0"/>
              <a:t>Concepts touched on: instruction, assembly code, registers, CISC vs RISC, CPU organization (CU/ALU)</a:t>
            </a:r>
          </a:p>
          <a:p>
            <a:pPr lvl="1"/>
            <a:endParaRPr lang="en-US" dirty="0"/>
          </a:p>
          <a:p>
            <a:r>
              <a:rPr lang="en-US" dirty="0"/>
              <a:t>Today</a:t>
            </a:r>
          </a:p>
          <a:p>
            <a:pPr lvl="1"/>
            <a:r>
              <a:rPr lang="en-US" dirty="0"/>
              <a:t>Registers</a:t>
            </a:r>
          </a:p>
          <a:p>
            <a:pPr lvl="1"/>
            <a:r>
              <a:rPr lang="en-US" dirty="0"/>
              <a:t>ILP, focus on pipelining</a:t>
            </a:r>
          </a:p>
          <a:p>
            <a:pPr lvl="1"/>
            <a:r>
              <a:rPr lang="en-US" dirty="0"/>
              <a:t>TLP, and HTT discussion</a:t>
            </a:r>
          </a:p>
          <a:p>
            <a:pPr lvl="1"/>
            <a:r>
              <a:rPr lang="en-US" dirty="0"/>
              <a:t>Execution times</a:t>
            </a:r>
          </a:p>
          <a:p>
            <a:pPr lvl="1"/>
            <a:endParaRPr lang="en-US" dirty="0"/>
          </a:p>
          <a:p>
            <a:r>
              <a:rPr lang="en-US" dirty="0"/>
              <a:t>Other tidbits:</a:t>
            </a:r>
          </a:p>
          <a:p>
            <a:pPr lvl="1"/>
            <a:r>
              <a:rPr lang="en-US" dirty="0"/>
              <a:t>Additional Reading: check the on-line </a:t>
            </a:r>
            <a:r>
              <a:rPr lang="en-US" dirty="0">
                <a:hlinkClick r:id="rId2"/>
              </a:rPr>
              <a:t>syllabus</a:t>
            </a:r>
            <a:endParaRPr lang="en-US" dirty="0"/>
          </a:p>
          <a:p>
            <a:pPr lvl="1"/>
            <a:r>
              <a:rPr lang="en-US" dirty="0"/>
              <a:t>First assignment went out</a:t>
            </a:r>
          </a:p>
          <a:p>
            <a:pPr lvl="2"/>
            <a:r>
              <a:rPr lang="en-US" dirty="0"/>
              <a:t>Due on Th 02/04, at 9 pm</a:t>
            </a:r>
          </a:p>
          <a:p>
            <a:pPr lvl="2"/>
            <a:r>
              <a:rPr lang="en-US" dirty="0"/>
              <a:t>Please register for an Euler account (see details in email of last night)</a:t>
            </a:r>
          </a:p>
          <a:p>
            <a:endParaRPr lang="en-US" dirty="0"/>
          </a:p>
        </p:txBody>
      </p:sp>
      <p:sp>
        <p:nvSpPr>
          <p:cNvPr id="4" name="Slide Number Placeholder 3"/>
          <p:cNvSpPr>
            <a:spLocks noGrp="1"/>
          </p:cNvSpPr>
          <p:nvPr>
            <p:ph type="sldNum" sz="quarter" idx="12"/>
          </p:nvPr>
        </p:nvSpPr>
        <p:spPr/>
        <p:txBody>
          <a:bodyPr/>
          <a:lstStyle/>
          <a:p>
            <a:fld id="{67D2203D-769A-4D5A-AE4C-EA73FDE6A130}" type="slidenum">
              <a:rPr lang="en-US" smtClean="0"/>
              <a:t>4</a:t>
            </a:fld>
            <a:endParaRPr lang="en-US"/>
          </a:p>
        </p:txBody>
      </p:sp>
    </p:spTree>
    <p:extLst>
      <p:ext uri="{BB962C8B-B14F-4D97-AF65-F5344CB8AC3E}">
        <p14:creationId xmlns:p14="http://schemas.microsoft.com/office/powerpoint/2010/main" val="2475800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Pipeline </a:t>
            </a:r>
            <a:r>
              <a:rPr lang="en-US" u="sng" dirty="0"/>
              <a:t>Control</a:t>
            </a:r>
            <a:r>
              <a:rPr lang="en-US" dirty="0"/>
              <a:t> Hazards (2/2): Branch Prediction</a:t>
            </a:r>
          </a:p>
        </p:txBody>
      </p:sp>
      <p:sp>
        <p:nvSpPr>
          <p:cNvPr id="3" name="Content Placeholder 2"/>
          <p:cNvSpPr>
            <a:spLocks noGrp="1"/>
          </p:cNvSpPr>
          <p:nvPr>
            <p:ph idx="1"/>
          </p:nvPr>
        </p:nvSpPr>
        <p:spPr/>
        <p:txBody>
          <a:bodyPr>
            <a:normAutofit lnSpcReduction="10000"/>
          </a:bodyPr>
          <a:lstStyle/>
          <a:p>
            <a:r>
              <a:rPr lang="en-US" sz="2000" dirty="0">
                <a:solidFill>
                  <a:srgbClr val="C00000"/>
                </a:solidFill>
              </a:rPr>
              <a:t>Static Branch Prediction </a:t>
            </a:r>
            <a:r>
              <a:rPr lang="en-US" sz="2000" dirty="0"/>
              <a:t>(1</a:t>
            </a:r>
            <a:r>
              <a:rPr lang="en-US" sz="2000" baseline="30000" dirty="0"/>
              <a:t>st</a:t>
            </a:r>
            <a:r>
              <a:rPr lang="en-US" sz="2000" dirty="0"/>
              <a:t> strategy out of two): </a:t>
            </a:r>
          </a:p>
          <a:p>
            <a:pPr lvl="1"/>
            <a:r>
              <a:rPr lang="en-US" sz="1800" dirty="0"/>
              <a:t>Always predict that the branch will not be taken and schedule accordingly</a:t>
            </a:r>
          </a:p>
          <a:p>
            <a:pPr lvl="2"/>
            <a:r>
              <a:rPr lang="en-US" sz="1600" dirty="0"/>
              <a:t>That is, always schedule the “</a:t>
            </a:r>
            <a:r>
              <a:rPr lang="en-US" sz="1600" dirty="0">
                <a:latin typeface="Courier New" panose="02070309020205020404" pitchFamily="49" charset="0"/>
                <a:cs typeface="Courier New" panose="02070309020205020404" pitchFamily="49" charset="0"/>
              </a:rPr>
              <a:t>then</a:t>
            </a:r>
            <a:r>
              <a:rPr lang="en-US" sz="1600" dirty="0"/>
              <a:t>” branch, never the “</a:t>
            </a:r>
            <a:r>
              <a:rPr lang="en-US" sz="1600" dirty="0">
                <a:latin typeface="Courier New" panose="02070309020205020404" pitchFamily="49" charset="0"/>
                <a:cs typeface="Courier New" panose="02070309020205020404" pitchFamily="49" charset="0"/>
              </a:rPr>
              <a:t>else</a:t>
            </a:r>
            <a:r>
              <a:rPr lang="en-US" sz="1600" dirty="0"/>
              <a:t>” branch </a:t>
            </a:r>
          </a:p>
          <a:p>
            <a:pPr lvl="1"/>
            <a:r>
              <a:rPr lang="en-US" sz="1800" dirty="0"/>
              <a:t>There are other heuristics for proceeding: for instance, for a </a:t>
            </a:r>
            <a:r>
              <a:rPr lang="en-US" sz="1800" dirty="0">
                <a:latin typeface="Courier New" panose="02070309020205020404" pitchFamily="49" charset="0"/>
                <a:cs typeface="Courier New" panose="02070309020205020404" pitchFamily="49" charset="0"/>
              </a:rPr>
              <a:t>do-while</a:t>
            </a:r>
            <a:r>
              <a:rPr lang="en-US" sz="1800" dirty="0"/>
              <a:t> construct it makes sense to always be jumping back at the beginning of the loop</a:t>
            </a:r>
          </a:p>
          <a:p>
            <a:pPr lvl="2"/>
            <a:r>
              <a:rPr lang="en-US" sz="1600" dirty="0"/>
              <a:t>Similar heuristics can be produced in other scenarios (a “</a:t>
            </a:r>
            <a:r>
              <a:rPr lang="en-US" sz="1600" dirty="0">
                <a:latin typeface="Courier New" panose="02070309020205020404" pitchFamily="49" charset="0"/>
                <a:cs typeface="Courier New" panose="02070309020205020404" pitchFamily="49" charset="0"/>
              </a:rPr>
              <a:t>for</a:t>
            </a:r>
            <a:r>
              <a:rPr lang="en-US" sz="1600" dirty="0"/>
              <a:t>” loop, for instance)</a:t>
            </a:r>
          </a:p>
          <a:p>
            <a:pPr lvl="2"/>
            <a:endParaRPr lang="en-US" sz="1500" dirty="0"/>
          </a:p>
          <a:p>
            <a:r>
              <a:rPr lang="en-US" sz="2000" dirty="0">
                <a:solidFill>
                  <a:srgbClr val="C00000"/>
                </a:solidFill>
              </a:rPr>
              <a:t>Dynamic Branch Prediction </a:t>
            </a:r>
            <a:r>
              <a:rPr lang="en-US" sz="2000" dirty="0"/>
              <a:t>(2</a:t>
            </a:r>
            <a:r>
              <a:rPr lang="en-US" sz="2000" baseline="30000" dirty="0"/>
              <a:t>nd</a:t>
            </a:r>
            <a:r>
              <a:rPr lang="en-US" sz="2000" dirty="0"/>
              <a:t> strategy out of two):</a:t>
            </a:r>
          </a:p>
          <a:p>
            <a:pPr lvl="1"/>
            <a:r>
              <a:rPr lang="en-US" sz="1800" dirty="0"/>
              <a:t>At a branching point, the branch/no-branch decision can change during the life of a program based on recent history</a:t>
            </a:r>
          </a:p>
          <a:p>
            <a:pPr lvl="1"/>
            <a:r>
              <a:rPr lang="en-US" sz="1800" dirty="0"/>
              <a:t>In some cases branch prediction accuracy hits 90%</a:t>
            </a:r>
          </a:p>
          <a:p>
            <a:endParaRPr lang="en-US" sz="2200" dirty="0"/>
          </a:p>
          <a:p>
            <a:endParaRPr lang="en-US" sz="2200" dirty="0"/>
          </a:p>
          <a:p>
            <a:endParaRPr lang="en-US" sz="2200" dirty="0"/>
          </a:p>
          <a:p>
            <a:r>
              <a:rPr lang="en-US" sz="2200" dirty="0"/>
              <a:t>Note: when your prediction is wrong you have to discard the [micro]instruction[s] executed speculatively and take the correct execution path</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40</a:t>
            </a:fld>
            <a:endParaRPr lang="en-US" altLang="en-US"/>
          </a:p>
        </p:txBody>
      </p:sp>
    </p:spTree>
    <p:extLst>
      <p:ext uri="{BB962C8B-B14F-4D97-AF65-F5344CB8AC3E}">
        <p14:creationId xmlns:p14="http://schemas.microsoft.com/office/powerpoint/2010/main" val="30143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[New topic]</a:t>
            </a:r>
            <a:r>
              <a:rPr lang="en-US" dirty="0"/>
              <a:t>Pipelining vs. Multiple-Issue (1/2)</a:t>
            </a:r>
          </a:p>
        </p:txBody>
      </p:sp>
      <p:sp>
        <p:nvSpPr>
          <p:cNvPr id="3" name="Content Placeholder 2"/>
          <p:cNvSpPr>
            <a:spLocks noGrp="1"/>
          </p:cNvSpPr>
          <p:nvPr>
            <p:ph idx="1"/>
          </p:nvPr>
        </p:nvSpPr>
        <p:spPr/>
        <p:txBody>
          <a:bodyPr/>
          <a:lstStyle/>
          <a:p>
            <a:endParaRPr lang="en-US" sz="2000" dirty="0"/>
          </a:p>
          <a:p>
            <a:r>
              <a:rPr lang="en-US" sz="2000" dirty="0"/>
              <a:t>Multiple-issue: what is that?</a:t>
            </a:r>
          </a:p>
          <a:p>
            <a:pPr lvl="1"/>
            <a:r>
              <a:rPr lang="en-US" sz="1600" dirty="0"/>
              <a:t>In sequential computing, a multiple-issue processor </a:t>
            </a:r>
            <a:r>
              <a:rPr lang="en-US" sz="1600" u="sng" dirty="0"/>
              <a:t>core</a:t>
            </a:r>
            <a:r>
              <a:rPr lang="en-US" sz="1600" dirty="0"/>
              <a:t> has the hardware chops to issue more than one instruction per cycle</a:t>
            </a:r>
          </a:p>
          <a:p>
            <a:pPr lvl="2"/>
            <a:endParaRPr lang="en-US" sz="1400" dirty="0"/>
          </a:p>
          <a:p>
            <a:pPr lvl="1"/>
            <a:endParaRPr lang="en-US" sz="1600" dirty="0"/>
          </a:p>
          <a:p>
            <a:r>
              <a:rPr lang="en-US" sz="2000" dirty="0"/>
              <a:t>Pipelining different than “Multiple-Issue,” which is another way of speeding up execution</a:t>
            </a:r>
          </a:p>
          <a:p>
            <a:pPr lvl="1"/>
            <a:endParaRPr lang="en-US" sz="1600" dirty="0"/>
          </a:p>
          <a:p>
            <a:pPr lvl="1"/>
            <a:endParaRPr lang="en-US" sz="1600" dirty="0"/>
          </a:p>
          <a:p>
            <a:r>
              <a:rPr lang="en-US" sz="2000" dirty="0"/>
              <a:t>Example: the C code below leads to a set of instructions that can be launched for execution at the same time</a:t>
            </a:r>
          </a:p>
          <a:p>
            <a:pPr lvl="1"/>
            <a:r>
              <a:rPr lang="en-US" sz="1600" dirty="0"/>
              <a:t>IMPORTANT: No cross-dependency in updating </a:t>
            </a:r>
            <a:r>
              <a:rPr lang="en-US" sz="1600" dirty="0">
                <a:latin typeface="Consolas" panose="020B0609020204030204" pitchFamily="49" charset="0"/>
              </a:rPr>
              <a:t>a</a:t>
            </a:r>
            <a:r>
              <a:rPr lang="en-US" sz="1600" dirty="0"/>
              <a:t> and </a:t>
            </a:r>
            <a:r>
              <a:rPr lang="en-US" sz="1600" dirty="0">
                <a:latin typeface="Consolas" panose="020B0609020204030204" pitchFamily="49" charset="0"/>
              </a:rPr>
              <a:t>c</a:t>
            </a:r>
          </a:p>
        </p:txBody>
      </p:sp>
      <p:sp>
        <p:nvSpPr>
          <p:cNvPr id="7" name="Slide Number Placeholder 6"/>
          <p:cNvSpPr>
            <a:spLocks noGrp="1"/>
          </p:cNvSpPr>
          <p:nvPr>
            <p:ph type="sldNum" sz="quarter" idx="12"/>
          </p:nvPr>
        </p:nvSpPr>
        <p:spPr/>
        <p:txBody>
          <a:bodyPr/>
          <a:lstStyle/>
          <a:p>
            <a:fld id="{04A7C484-7E24-447E-8CB0-5149A4D34DEF}" type="slidenum">
              <a:rPr lang="en-US" altLang="en-US" smtClean="0"/>
              <a:pPr/>
              <a:t>41</a:t>
            </a:fld>
            <a:endParaRPr lang="en-US" altLang="en-US"/>
          </a:p>
        </p:txBody>
      </p:sp>
      <p:sp>
        <p:nvSpPr>
          <p:cNvPr id="5" name="Rectangle 4"/>
          <p:cNvSpPr/>
          <p:nvPr/>
        </p:nvSpPr>
        <p:spPr>
          <a:xfrm>
            <a:off x="3643162" y="4907280"/>
            <a:ext cx="4572000" cy="1477328"/>
          </a:xfrm>
          <a:prstGeom prst="rect">
            <a:avLst/>
          </a:prstGeom>
          <a:solidFill>
            <a:schemeClr val="bg1">
              <a:lumMod val="85000"/>
            </a:schemeClr>
          </a:solidFill>
        </p:spPr>
        <p:txBody>
          <a:bodyPr>
            <a:spAutoFit/>
          </a:bodyPr>
          <a:lstStyle/>
          <a:p>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 b;</a:t>
            </a:r>
          </a:p>
          <a:p>
            <a:r>
              <a:rPr lang="en-US" dirty="0">
                <a:solidFill>
                  <a:srgbClr val="0000FF"/>
                </a:solidFill>
                <a:latin typeface="Consolas" pitchFamily="49" charset="0"/>
                <a:cs typeface="Consolas" pitchFamily="49" charset="0"/>
              </a:rPr>
              <a:t>float</a:t>
            </a:r>
            <a:r>
              <a:rPr lang="en-US" dirty="0">
                <a:solidFill>
                  <a:prstClr val="black"/>
                </a:solidFill>
                <a:latin typeface="Consolas" pitchFamily="49" charset="0"/>
                <a:cs typeface="Consolas" pitchFamily="49" charset="0"/>
              </a:rPr>
              <a:t> c, d;</a:t>
            </a:r>
          </a:p>
          <a:p>
            <a:r>
              <a:rPr lang="en-US" dirty="0">
                <a:solidFill>
                  <a:srgbClr val="008000"/>
                </a:solidFill>
                <a:latin typeface="Consolas" pitchFamily="49" charset="0"/>
                <a:cs typeface="Consolas" pitchFamily="49" charset="0"/>
              </a:rPr>
              <a:t>//some code setting up a, b, c, d</a:t>
            </a:r>
          </a:p>
          <a:p>
            <a:r>
              <a:rPr lang="en-US" dirty="0">
                <a:solidFill>
                  <a:prstClr val="black"/>
                </a:solidFill>
                <a:latin typeface="Consolas" pitchFamily="49" charset="0"/>
                <a:cs typeface="Consolas" pitchFamily="49" charset="0"/>
              </a:rPr>
              <a:t>a += b;</a:t>
            </a:r>
          </a:p>
          <a:p>
            <a:r>
              <a:rPr lang="en-US" dirty="0">
                <a:solidFill>
                  <a:prstClr val="black"/>
                </a:solidFill>
                <a:latin typeface="Consolas" pitchFamily="49" charset="0"/>
                <a:cs typeface="Consolas" pitchFamily="49" charset="0"/>
              </a:rPr>
              <a:t>c += d;</a:t>
            </a:r>
          </a:p>
        </p:txBody>
      </p:sp>
    </p:spTree>
    <p:extLst>
      <p:ext uri="{BB962C8B-B14F-4D97-AF65-F5344CB8AC3E}">
        <p14:creationId xmlns:p14="http://schemas.microsoft.com/office/powerpoint/2010/main" val="4241669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vs. Multiple-Issue (2/2)</a:t>
            </a:r>
          </a:p>
        </p:txBody>
      </p:sp>
      <p:sp>
        <p:nvSpPr>
          <p:cNvPr id="3" name="Content Placeholder 2"/>
          <p:cNvSpPr>
            <a:spLocks noGrp="1"/>
          </p:cNvSpPr>
          <p:nvPr>
            <p:ph idx="1"/>
          </p:nvPr>
        </p:nvSpPr>
        <p:spPr/>
        <p:txBody>
          <a:bodyPr/>
          <a:lstStyle/>
          <a:p>
            <a:endParaRPr lang="en-US" sz="2000" dirty="0"/>
          </a:p>
          <a:p>
            <a:r>
              <a:rPr lang="en-US" sz="2000" dirty="0"/>
              <a:t>On average, more than one instruction is processed by the </a:t>
            </a:r>
            <a:r>
              <a:rPr lang="en-US" sz="2000" dirty="0">
                <a:solidFill>
                  <a:srgbClr val="C00000"/>
                </a:solidFill>
              </a:rPr>
              <a:t>same core </a:t>
            </a:r>
            <a:r>
              <a:rPr lang="en-US" sz="2000" dirty="0"/>
              <a:t>in the </a:t>
            </a:r>
            <a:r>
              <a:rPr lang="en-US" sz="2000" dirty="0">
                <a:solidFill>
                  <a:srgbClr val="C00000"/>
                </a:solidFill>
              </a:rPr>
              <a:t>same clock cycle</a:t>
            </a:r>
            <a:endParaRPr lang="en-US" sz="2000" dirty="0"/>
          </a:p>
          <a:p>
            <a:endParaRPr lang="en-US" sz="2000" dirty="0"/>
          </a:p>
          <a:p>
            <a:endParaRPr lang="en-US" sz="2000" dirty="0"/>
          </a:p>
          <a:p>
            <a:r>
              <a:rPr lang="en-US" sz="2000" dirty="0"/>
              <a:t>Multiple-Issue can be done statically or dynamically</a:t>
            </a:r>
          </a:p>
          <a:p>
            <a:pPr lvl="1"/>
            <a:r>
              <a:rPr lang="en-US" sz="1800" dirty="0">
                <a:solidFill>
                  <a:srgbClr val="0070C0"/>
                </a:solidFill>
              </a:rPr>
              <a:t>Static</a:t>
            </a:r>
            <a:r>
              <a:rPr lang="en-US" sz="1800" dirty="0"/>
              <a:t> multiple-issue: </a:t>
            </a:r>
          </a:p>
          <a:p>
            <a:pPr lvl="2"/>
            <a:r>
              <a:rPr lang="en-US" sz="1600" dirty="0"/>
              <a:t>Predefined, doesn’t change at run time</a:t>
            </a:r>
          </a:p>
          <a:p>
            <a:pPr lvl="2"/>
            <a:r>
              <a:rPr lang="en-US" sz="1600" dirty="0"/>
              <a:t>Who uses it: Intel, in AVX512 (but not only)</a:t>
            </a:r>
          </a:p>
          <a:p>
            <a:pPr lvl="1"/>
            <a:endParaRPr lang="en-US" sz="1800" dirty="0"/>
          </a:p>
          <a:p>
            <a:pPr lvl="1"/>
            <a:r>
              <a:rPr lang="en-US" sz="1800" dirty="0">
                <a:solidFill>
                  <a:srgbClr val="0070C0"/>
                </a:solidFill>
              </a:rPr>
              <a:t>Dynamic</a:t>
            </a:r>
            <a:r>
              <a:rPr lang="en-US" sz="1800" dirty="0"/>
              <a:t> multiple-issue: </a:t>
            </a:r>
          </a:p>
          <a:p>
            <a:pPr lvl="2"/>
            <a:r>
              <a:rPr lang="en-US" sz="1600" dirty="0"/>
              <a:t>Determined at run time, the chip has dedicated hardware resources that can identify and execute additional work</a:t>
            </a:r>
          </a:p>
          <a:p>
            <a:pPr lvl="2"/>
            <a:r>
              <a:rPr lang="en-US" sz="1600" dirty="0"/>
              <a:t>Who uses it: Intel, AMD, IBM, NVIDIA, etc.</a:t>
            </a:r>
          </a:p>
          <a:p>
            <a:pPr lvl="2"/>
            <a:endParaRPr lang="en-US" sz="1600" dirty="0"/>
          </a:p>
          <a:p>
            <a:pPr marL="0" indent="0">
              <a:buNone/>
            </a:pPr>
            <a:endParaRPr lang="en-US" sz="2000" dirty="0"/>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42</a:t>
            </a:fld>
            <a:endParaRPr lang="en-US" altLang="en-US"/>
          </a:p>
        </p:txBody>
      </p:sp>
    </p:spTree>
    <p:extLst>
      <p:ext uri="{BB962C8B-B14F-4D97-AF65-F5344CB8AC3E}">
        <p14:creationId xmlns:p14="http://schemas.microsoft.com/office/powerpoint/2010/main" val="6683186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vs. Multiple Issue</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43</a:t>
            </a:fld>
            <a:endParaRPr lang="en-US" altLang="en-US"/>
          </a:p>
        </p:txBody>
      </p:sp>
      <p:grpSp>
        <p:nvGrpSpPr>
          <p:cNvPr id="8" name="Group 7"/>
          <p:cNvGrpSpPr/>
          <p:nvPr/>
        </p:nvGrpSpPr>
        <p:grpSpPr>
          <a:xfrm>
            <a:off x="773444" y="1589851"/>
            <a:ext cx="3703971" cy="3124200"/>
            <a:chOff x="160632" y="2286000"/>
            <a:chExt cx="3703971" cy="3124200"/>
          </a:xfrm>
        </p:grpSpPr>
        <p:pic>
          <p:nvPicPr>
            <p:cNvPr id="6" name="Picture 5"/>
            <p:cNvPicPr>
              <a:picLocks noChangeAspect="1"/>
            </p:cNvPicPr>
            <p:nvPr/>
          </p:nvPicPr>
          <p:blipFill rotWithShape="1">
            <a:blip r:embed="rId2"/>
            <a:srcRect r="56558" b="18474"/>
            <a:stretch/>
          </p:blipFill>
          <p:spPr>
            <a:xfrm>
              <a:off x="160632" y="2286000"/>
              <a:ext cx="3703971" cy="2584280"/>
            </a:xfrm>
            <a:prstGeom prst="rect">
              <a:avLst/>
            </a:prstGeom>
          </p:spPr>
        </p:pic>
        <p:sp>
          <p:nvSpPr>
            <p:cNvPr id="7" name="Rectangle 6"/>
            <p:cNvSpPr/>
            <p:nvPr/>
          </p:nvSpPr>
          <p:spPr>
            <a:xfrm>
              <a:off x="1981200" y="5105400"/>
              <a:ext cx="990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179899" y="6522143"/>
            <a:ext cx="1899879" cy="200055"/>
          </a:xfrm>
          <a:prstGeom prst="rect">
            <a:avLst/>
          </a:prstGeom>
        </p:spPr>
        <p:txBody>
          <a:bodyPr wrap="none">
            <a:spAutoFit/>
          </a:bodyPr>
          <a:lstStyle/>
          <a:p>
            <a:r>
              <a:rPr lang="en-US" sz="700" dirty="0">
                <a:latin typeface="+mj-lt"/>
              </a:rPr>
              <a:t>[Modern Operating System, </a:t>
            </a:r>
            <a:r>
              <a:rPr lang="en-US" sz="700" dirty="0" err="1">
                <a:latin typeface="+mj-lt"/>
              </a:rPr>
              <a:t>Tanenbaum-Bos</a:t>
            </a:r>
            <a:r>
              <a:rPr lang="en-US" sz="700" dirty="0">
                <a:latin typeface="+mj-lt"/>
              </a:rPr>
              <a:t>]→</a:t>
            </a:r>
          </a:p>
        </p:txBody>
      </p:sp>
      <p:sp>
        <p:nvSpPr>
          <p:cNvPr id="3" name="Rectangle 2"/>
          <p:cNvSpPr/>
          <p:nvPr/>
        </p:nvSpPr>
        <p:spPr>
          <a:xfrm>
            <a:off x="1381987" y="4529385"/>
            <a:ext cx="2386487" cy="369332"/>
          </a:xfrm>
          <a:prstGeom prst="rect">
            <a:avLst/>
          </a:prstGeom>
        </p:spPr>
        <p:txBody>
          <a:bodyPr wrap="none">
            <a:spAutoFit/>
          </a:bodyPr>
          <a:lstStyle/>
          <a:p>
            <a:r>
              <a:rPr lang="en-US" dirty="0"/>
              <a:t>(a) Three-stage pipeline</a:t>
            </a:r>
          </a:p>
        </p:txBody>
      </p:sp>
      <p:sp>
        <p:nvSpPr>
          <p:cNvPr id="11" name="Rectangle 10"/>
          <p:cNvSpPr/>
          <p:nvPr/>
        </p:nvSpPr>
        <p:spPr>
          <a:xfrm>
            <a:off x="1005628" y="1106985"/>
            <a:ext cx="3357529" cy="40634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6221775" y="1106985"/>
            <a:ext cx="4933848" cy="4063457"/>
            <a:chOff x="6221775" y="1106985"/>
            <a:chExt cx="4933848" cy="4063457"/>
          </a:xfrm>
        </p:grpSpPr>
        <p:sp>
          <p:nvSpPr>
            <p:cNvPr id="10" name="Rectangle 9"/>
            <p:cNvSpPr/>
            <p:nvPr/>
          </p:nvSpPr>
          <p:spPr>
            <a:xfrm>
              <a:off x="7259080" y="4529385"/>
              <a:ext cx="2782621" cy="369332"/>
            </a:xfrm>
            <a:prstGeom prst="rect">
              <a:avLst/>
            </a:prstGeom>
          </p:spPr>
          <p:txBody>
            <a:bodyPr wrap="none">
              <a:spAutoFit/>
            </a:bodyPr>
            <a:lstStyle/>
            <a:p>
              <a:r>
                <a:rPr lang="en-US" dirty="0"/>
                <a:t>(b) Multiple issue processor</a:t>
              </a:r>
            </a:p>
          </p:txBody>
        </p:sp>
        <p:sp>
          <p:nvSpPr>
            <p:cNvPr id="5" name="Rectangle 4"/>
            <p:cNvSpPr/>
            <p:nvPr/>
          </p:nvSpPr>
          <p:spPr>
            <a:xfrm>
              <a:off x="6221775" y="1106985"/>
              <a:ext cx="4933848" cy="40634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2"/>
            <a:srcRect l="47028" b="18474"/>
            <a:stretch/>
          </p:blipFill>
          <p:spPr>
            <a:xfrm>
              <a:off x="6466268" y="1683166"/>
              <a:ext cx="4516498" cy="2584280"/>
            </a:xfrm>
            <a:prstGeom prst="rect">
              <a:avLst/>
            </a:prstGeom>
          </p:spPr>
        </p:pic>
      </p:grpSp>
      <p:sp>
        <p:nvSpPr>
          <p:cNvPr id="12" name="Rectangle 11"/>
          <p:cNvSpPr/>
          <p:nvPr/>
        </p:nvSpPr>
        <p:spPr>
          <a:xfrm>
            <a:off x="2355464" y="3761164"/>
            <a:ext cx="454729" cy="412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340253" y="3967647"/>
            <a:ext cx="454729" cy="412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7"/>
          <p:cNvPicPr>
            <a:picLocks noChangeAspect="1"/>
          </p:cNvPicPr>
          <p:nvPr/>
        </p:nvPicPr>
        <p:blipFill>
          <a:blip r:embed="rId3"/>
          <a:stretch>
            <a:fillRect/>
          </a:stretch>
        </p:blipFill>
        <p:spPr>
          <a:xfrm>
            <a:off x="4606346" y="4714051"/>
            <a:ext cx="2652734" cy="1918954"/>
          </a:xfrm>
          <a:prstGeom prst="rect">
            <a:avLst/>
          </a:prstGeom>
        </p:spPr>
      </p:pic>
    </p:spTree>
    <p:extLst>
      <p:ext uri="{BB962C8B-B14F-4D97-AF65-F5344CB8AC3E}">
        <p14:creationId xmlns:p14="http://schemas.microsoft.com/office/powerpoint/2010/main" val="263591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Attributes of </a:t>
            </a:r>
            <a:r>
              <a:rPr lang="en-US" sz="3200" u="sng" dirty="0"/>
              <a:t>Dynamic</a:t>
            </a:r>
            <a:r>
              <a:rPr lang="en-US" sz="3200" dirty="0"/>
              <a:t> Multiple-Issue</a:t>
            </a:r>
          </a:p>
        </p:txBody>
      </p:sp>
      <p:sp>
        <p:nvSpPr>
          <p:cNvPr id="3" name="Content Placeholder 2"/>
          <p:cNvSpPr>
            <a:spLocks noGrp="1"/>
          </p:cNvSpPr>
          <p:nvPr>
            <p:ph idx="1"/>
          </p:nvPr>
        </p:nvSpPr>
        <p:spPr/>
        <p:txBody>
          <a:bodyPr/>
          <a:lstStyle/>
          <a:p>
            <a:endParaRPr lang="en-US" dirty="0"/>
          </a:p>
          <a:p>
            <a:r>
              <a:rPr lang="en-US" dirty="0"/>
              <a:t>The data dependencies between instruction being processed takes place at run time</a:t>
            </a:r>
          </a:p>
          <a:p>
            <a:endParaRPr lang="en-US" dirty="0"/>
          </a:p>
          <a:p>
            <a:r>
              <a:rPr lang="en-US" dirty="0"/>
              <a:t>Checking for dependencies is complex, requires high cost in time and energy</a:t>
            </a:r>
          </a:p>
          <a:p>
            <a:endParaRPr lang="en-US" dirty="0"/>
          </a:p>
          <a:p>
            <a:r>
              <a:rPr lang="en-US" dirty="0"/>
              <a:t>Checks in place to make sure result is ok</a:t>
            </a:r>
          </a:p>
          <a:p>
            <a:pPr lvl="1"/>
            <a:r>
              <a:rPr lang="en-US" dirty="0"/>
              <a:t>“ok”: no difference if the instructions are executed “multiple-issue” or “single issue”</a:t>
            </a:r>
          </a:p>
          <a:p>
            <a:endParaRPr lang="en-US" dirty="0"/>
          </a:p>
          <a:p>
            <a:r>
              <a:rPr lang="en-US" dirty="0"/>
              <a:t>NOTE: a chip that can do multiple-issue is also  called a </a:t>
            </a:r>
            <a:r>
              <a:rPr lang="en-US" dirty="0">
                <a:solidFill>
                  <a:srgbClr val="C00000"/>
                </a:solidFill>
              </a:rPr>
              <a:t>superscalar</a:t>
            </a:r>
            <a:r>
              <a:rPr lang="en-US" dirty="0"/>
              <a:t> architecture</a:t>
            </a:r>
          </a:p>
          <a:p>
            <a:endParaRPr lang="en-US" dirty="0"/>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44</a:t>
            </a:fld>
            <a:endParaRPr lang="en-US" altLang="en-US"/>
          </a:p>
        </p:txBody>
      </p:sp>
    </p:spTree>
    <p:extLst>
      <p:ext uri="{BB962C8B-B14F-4D97-AF65-F5344CB8AC3E}">
        <p14:creationId xmlns:p14="http://schemas.microsoft.com/office/powerpoint/2010/main" val="901192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“Instruction-Level Parallelism” (ILP) concept</a:t>
            </a:r>
          </a:p>
        </p:txBody>
      </p:sp>
      <p:sp>
        <p:nvSpPr>
          <p:cNvPr id="3" name="Content Placeholder 2"/>
          <p:cNvSpPr>
            <a:spLocks noGrp="1"/>
          </p:cNvSpPr>
          <p:nvPr>
            <p:ph idx="1"/>
          </p:nvPr>
        </p:nvSpPr>
        <p:spPr/>
        <p:txBody>
          <a:bodyPr>
            <a:normAutofit/>
          </a:bodyPr>
          <a:lstStyle/>
          <a:p>
            <a:endParaRPr lang="en-US" sz="2000" dirty="0"/>
          </a:p>
          <a:p>
            <a:pPr lvl="2"/>
            <a:endParaRPr lang="en-US" sz="1600" dirty="0"/>
          </a:p>
          <a:p>
            <a:r>
              <a:rPr lang="en-US" sz="2000" dirty="0"/>
              <a:t>Pipelining, OOOE, and multiple-issue are presentations of what’s called </a:t>
            </a:r>
            <a:r>
              <a:rPr lang="en-US" sz="2000" u="sng" dirty="0">
                <a:solidFill>
                  <a:srgbClr val="C00000"/>
                </a:solidFill>
              </a:rPr>
              <a:t>Instruction-Level Parallelism</a:t>
            </a:r>
            <a:r>
              <a:rPr lang="en-US" sz="2000" dirty="0">
                <a:solidFill>
                  <a:srgbClr val="C00000"/>
                </a:solidFill>
              </a:rPr>
              <a:t> </a:t>
            </a:r>
            <a:r>
              <a:rPr lang="en-US" sz="2000" dirty="0"/>
              <a:t>(</a:t>
            </a:r>
            <a:r>
              <a:rPr lang="en-US" sz="2000" dirty="0">
                <a:solidFill>
                  <a:srgbClr val="F2240E"/>
                </a:solidFill>
              </a:rPr>
              <a:t>ILP</a:t>
            </a:r>
            <a:r>
              <a:rPr lang="en-US" sz="2000" dirty="0"/>
              <a:t>)</a:t>
            </a:r>
          </a:p>
          <a:p>
            <a:endParaRPr lang="en-US" sz="2000" dirty="0"/>
          </a:p>
          <a:p>
            <a:endParaRPr lang="en-US" sz="2000" dirty="0"/>
          </a:p>
          <a:p>
            <a:r>
              <a:rPr lang="en-US" sz="2000" dirty="0"/>
              <a:t>ILP pursues various strategies to execute simultaneously multiple instructions</a:t>
            </a:r>
          </a:p>
          <a:p>
            <a:endParaRPr lang="en-US" sz="2000" dirty="0"/>
          </a:p>
          <a:p>
            <a:endParaRPr lang="en-US" sz="2000" dirty="0"/>
          </a:p>
          <a:p>
            <a:r>
              <a:rPr lang="en-US" sz="2000" dirty="0"/>
              <a:t>Important: these instructions belong to the same program or process; i.e., belong to *one* thread</a:t>
            </a:r>
          </a:p>
          <a:p>
            <a:pPr lvl="1"/>
            <a:r>
              <a:rPr lang="en-US" sz="1600" dirty="0"/>
              <a:t>“process” – how the operating systems calls your program</a:t>
            </a:r>
          </a:p>
          <a:p>
            <a:pPr marL="0" indent="0">
              <a:buNone/>
            </a:pPr>
            <a:endParaRPr lang="en-US" sz="2000" dirty="0"/>
          </a:p>
          <a:p>
            <a:pPr marL="0" indent="0">
              <a:buNone/>
            </a:pPr>
            <a:endParaRPr lang="en-US" sz="2000" dirty="0"/>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45</a:t>
            </a:fld>
            <a:endParaRPr lang="en-US" altLang="en-US"/>
          </a:p>
        </p:txBody>
      </p:sp>
    </p:spTree>
    <p:extLst>
      <p:ext uri="{BB962C8B-B14F-4D97-AF65-F5344CB8AC3E}">
        <p14:creationId xmlns:p14="http://schemas.microsoft.com/office/powerpoint/2010/main" val="39121474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ILP: various angles of attack (quick summary of ILP’s bag of tricks)</a:t>
            </a:r>
          </a:p>
        </p:txBody>
      </p:sp>
      <p:sp>
        <p:nvSpPr>
          <p:cNvPr id="3" name="Content Placeholder 2"/>
          <p:cNvSpPr>
            <a:spLocks noGrp="1"/>
          </p:cNvSpPr>
          <p:nvPr>
            <p:ph idx="1"/>
          </p:nvPr>
        </p:nvSpPr>
        <p:spPr/>
        <p:txBody>
          <a:bodyPr>
            <a:normAutofit/>
          </a:bodyPr>
          <a:lstStyle/>
          <a:p>
            <a:endParaRPr lang="en-US" sz="1400" dirty="0">
              <a:solidFill>
                <a:srgbClr val="0070C0"/>
              </a:solidFill>
            </a:endParaRPr>
          </a:p>
          <a:p>
            <a:r>
              <a:rPr lang="en-US" sz="1400" dirty="0">
                <a:solidFill>
                  <a:srgbClr val="0070C0"/>
                </a:solidFill>
              </a:rPr>
              <a:t>Instruction pipelining</a:t>
            </a:r>
            <a:r>
              <a:rPr lang="en-US" sz="1400" dirty="0"/>
              <a:t>: execution of multiple instructions can be partially overlapped; each instructions divided into sub-steps (termed: micro-operations)</a:t>
            </a:r>
          </a:p>
          <a:p>
            <a:pPr lvl="1"/>
            <a:endParaRPr lang="en-US" sz="1100" dirty="0"/>
          </a:p>
          <a:p>
            <a:pPr lvl="1"/>
            <a:endParaRPr lang="en-US" sz="1100" dirty="0"/>
          </a:p>
          <a:p>
            <a:r>
              <a:rPr lang="en-US" sz="1400" dirty="0">
                <a:solidFill>
                  <a:srgbClr val="0070C0"/>
                </a:solidFill>
              </a:rPr>
              <a:t>Superscalar execution</a:t>
            </a:r>
            <a:r>
              <a:rPr lang="en-US" sz="1400" dirty="0"/>
              <a:t>: multiple execution units are used to execute multiple instructions in parallel</a:t>
            </a:r>
          </a:p>
          <a:p>
            <a:pPr lvl="1"/>
            <a:endParaRPr lang="en-US" sz="1100" dirty="0"/>
          </a:p>
          <a:p>
            <a:pPr lvl="1"/>
            <a:endParaRPr lang="en-US" sz="1100" dirty="0"/>
          </a:p>
          <a:p>
            <a:r>
              <a:rPr lang="en-US" sz="1400" dirty="0">
                <a:solidFill>
                  <a:srgbClr val="0070C0"/>
                </a:solidFill>
              </a:rPr>
              <a:t>Out-of-order execution</a:t>
            </a:r>
            <a:r>
              <a:rPr lang="en-US" sz="1400" dirty="0"/>
              <a:t>: instructions execute in any order but without violating data dependencies</a:t>
            </a:r>
          </a:p>
          <a:p>
            <a:pPr lvl="1"/>
            <a:endParaRPr lang="en-US" sz="1100" dirty="0"/>
          </a:p>
          <a:p>
            <a:pPr lvl="1"/>
            <a:endParaRPr lang="en-US" sz="1100" dirty="0"/>
          </a:p>
          <a:p>
            <a:r>
              <a:rPr lang="en-US" sz="1400" dirty="0">
                <a:solidFill>
                  <a:srgbClr val="0070C0"/>
                </a:solidFill>
              </a:rPr>
              <a:t>Register renaming</a:t>
            </a:r>
            <a:r>
              <a:rPr lang="en-US" sz="1400" dirty="0"/>
              <a:t>: a technique used to avoid data hazards and thus lead to unnecessary serialization of program instructions caused by the reuse of registers</a:t>
            </a:r>
          </a:p>
          <a:p>
            <a:pPr lvl="1"/>
            <a:endParaRPr lang="en-US" sz="1100" dirty="0"/>
          </a:p>
          <a:p>
            <a:pPr lvl="1"/>
            <a:endParaRPr lang="en-US" sz="1100" dirty="0"/>
          </a:p>
          <a:p>
            <a:r>
              <a:rPr lang="en-US" sz="1400" dirty="0">
                <a:solidFill>
                  <a:srgbClr val="0070C0"/>
                </a:solidFill>
              </a:rPr>
              <a:t>Speculative execution</a:t>
            </a:r>
            <a:r>
              <a:rPr lang="en-US" sz="1400" dirty="0"/>
              <a:t>: allows the execution of complete instructions or parts of instructions before being sure whether this execution is required</a:t>
            </a:r>
          </a:p>
          <a:p>
            <a:pPr lvl="1"/>
            <a:endParaRPr lang="en-US" sz="1100" dirty="0"/>
          </a:p>
          <a:p>
            <a:pPr lvl="1"/>
            <a:endParaRPr lang="en-US" sz="1100" dirty="0"/>
          </a:p>
          <a:p>
            <a:r>
              <a:rPr lang="en-US" sz="1400" dirty="0">
                <a:solidFill>
                  <a:srgbClr val="0070C0"/>
                </a:solidFill>
              </a:rPr>
              <a:t>Branch prediction</a:t>
            </a:r>
            <a:r>
              <a:rPr lang="en-US" sz="1400" dirty="0"/>
              <a:t>: used to avoid delays (termed: stalls in execution). Used in combination with speculative execution.</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46</a:t>
            </a:fld>
            <a:endParaRPr lang="en-US" altLang="en-US"/>
          </a:p>
        </p:txBody>
      </p:sp>
    </p:spTree>
    <p:extLst>
      <p:ext uri="{BB962C8B-B14F-4D97-AF65-F5344CB8AC3E}">
        <p14:creationId xmlns:p14="http://schemas.microsoft.com/office/powerpoint/2010/main" val="248978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Level Parallelism (TLP) </a:t>
            </a:r>
            <a:r>
              <a:rPr lang="en-US" sz="2400" dirty="0">
                <a:solidFill>
                  <a:srgbClr val="FFC000"/>
                </a:solidFill>
              </a:rPr>
              <a:t>[happens on a single core]</a:t>
            </a:r>
            <a:endParaRPr lang="en-US" dirty="0">
              <a:solidFill>
                <a:srgbClr val="FFC000"/>
              </a:solidFill>
            </a:endParaRPr>
          </a:p>
        </p:txBody>
      </p:sp>
      <p:sp>
        <p:nvSpPr>
          <p:cNvPr id="3" name="Content Placeholder 2"/>
          <p:cNvSpPr>
            <a:spLocks noGrp="1"/>
          </p:cNvSpPr>
          <p:nvPr>
            <p:ph idx="1"/>
          </p:nvPr>
        </p:nvSpPr>
        <p:spPr/>
        <p:txBody>
          <a:bodyPr/>
          <a:lstStyle/>
          <a:p>
            <a:endParaRPr lang="en-US" sz="2000" dirty="0"/>
          </a:p>
          <a:p>
            <a:r>
              <a:rPr lang="en-US" sz="2000" dirty="0"/>
              <a:t>ILP not the only “parallel” show in town</a:t>
            </a:r>
          </a:p>
          <a:p>
            <a:endParaRPr lang="en-US" dirty="0"/>
          </a:p>
          <a:p>
            <a:endParaRPr lang="en-US" dirty="0"/>
          </a:p>
          <a:p>
            <a:r>
              <a:rPr lang="en-US" sz="2000" dirty="0"/>
              <a:t>Another one: chip executes simultaneously instructions from </a:t>
            </a:r>
            <a:r>
              <a:rPr lang="en-US" sz="2000" dirty="0">
                <a:solidFill>
                  <a:srgbClr val="0070C0"/>
                </a:solidFill>
              </a:rPr>
              <a:t>different</a:t>
            </a:r>
            <a:r>
              <a:rPr lang="en-US" sz="2000" dirty="0"/>
              <a:t> </a:t>
            </a:r>
            <a:r>
              <a:rPr lang="en-US" sz="2000" dirty="0">
                <a:solidFill>
                  <a:srgbClr val="0070C0"/>
                </a:solidFill>
              </a:rPr>
              <a:t>processes </a:t>
            </a:r>
            <a:r>
              <a:rPr lang="en-US" sz="2000" dirty="0"/>
              <a:t>or</a:t>
            </a:r>
            <a:r>
              <a:rPr lang="en-US" sz="2000" dirty="0">
                <a:solidFill>
                  <a:srgbClr val="0070C0"/>
                </a:solidFill>
              </a:rPr>
              <a:t> different threads</a:t>
            </a:r>
          </a:p>
          <a:p>
            <a:pPr lvl="1"/>
            <a:r>
              <a:rPr lang="en-US" sz="1600" dirty="0"/>
              <a:t>Called Thread-Level Parallelism (</a:t>
            </a:r>
            <a:r>
              <a:rPr lang="en-US" sz="1600" dirty="0">
                <a:solidFill>
                  <a:srgbClr val="C00000"/>
                </a:solidFill>
              </a:rPr>
              <a:t>TLP</a:t>
            </a:r>
            <a:r>
              <a:rPr lang="en-US" sz="1600" dirty="0"/>
              <a:t>)</a:t>
            </a:r>
          </a:p>
          <a:p>
            <a:endParaRPr lang="en-US" sz="2000" dirty="0"/>
          </a:p>
          <a:p>
            <a:endParaRPr lang="en-US" sz="2000" dirty="0"/>
          </a:p>
          <a:p>
            <a:endParaRPr lang="en-US" sz="2000" dirty="0"/>
          </a:p>
          <a:p>
            <a:r>
              <a:rPr lang="en-US" sz="2000" dirty="0"/>
              <a:t>Important to keep in mind: we are talking about parallelism on one hardware core, not multicore</a:t>
            </a:r>
          </a:p>
          <a:p>
            <a:pPr marL="0" indent="0">
              <a:buNone/>
            </a:pPr>
            <a:endParaRPr lang="en-US" sz="2000" dirty="0"/>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4932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ILP vs. TLP: how are they different</a:t>
            </a:r>
          </a:p>
        </p:txBody>
      </p:sp>
      <p:sp>
        <p:nvSpPr>
          <p:cNvPr id="3" name="Content Placeholder 2"/>
          <p:cNvSpPr>
            <a:spLocks noGrp="1"/>
          </p:cNvSpPr>
          <p:nvPr>
            <p:ph idx="1"/>
          </p:nvPr>
        </p:nvSpPr>
        <p:spPr/>
        <p:txBody>
          <a:bodyPr/>
          <a:lstStyle/>
          <a:p>
            <a:endParaRPr lang="en-US" dirty="0"/>
          </a:p>
          <a:p>
            <a:endParaRPr lang="en-US" dirty="0"/>
          </a:p>
          <a:p>
            <a:r>
              <a:rPr lang="en-US" dirty="0"/>
              <a:t>Recall concept of “Program Counter” (PC): a register that holds address of next instruction</a:t>
            </a:r>
          </a:p>
          <a:p>
            <a:endParaRPr lang="en-US" dirty="0"/>
          </a:p>
          <a:p>
            <a:endParaRPr lang="en-US" dirty="0"/>
          </a:p>
          <a:p>
            <a:r>
              <a:rPr lang="en-US" dirty="0"/>
              <a:t>If all instructions executed by the chip in parallel are associated with one PC, we have ILP</a:t>
            </a:r>
          </a:p>
          <a:p>
            <a:endParaRPr lang="en-US" dirty="0"/>
          </a:p>
          <a:p>
            <a:endParaRPr lang="en-US" dirty="0"/>
          </a:p>
          <a:p>
            <a:r>
              <a:rPr lang="en-US" dirty="0"/>
              <a:t>TLP: the stream of instructions simultaneously processed by the chip associated with more than one PC</a:t>
            </a:r>
          </a:p>
          <a:p>
            <a:pPr marL="0" indent="0">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7331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vs. thread – getting a bit into the weeds [1/2]</a:t>
            </a:r>
          </a:p>
        </p:txBody>
      </p:sp>
      <p:sp>
        <p:nvSpPr>
          <p:cNvPr id="3" name="Content Placeholder 2"/>
          <p:cNvSpPr>
            <a:spLocks noGrp="1"/>
          </p:cNvSpPr>
          <p:nvPr>
            <p:ph idx="1"/>
          </p:nvPr>
        </p:nvSpPr>
        <p:spPr/>
        <p:txBody>
          <a:bodyPr/>
          <a:lstStyle/>
          <a:p>
            <a:endParaRPr lang="en-US" dirty="0"/>
          </a:p>
          <a:p>
            <a:r>
              <a:rPr lang="en-US" dirty="0"/>
              <a:t>TLP: chip executes simultaneously instructions from </a:t>
            </a:r>
            <a:r>
              <a:rPr lang="en-US" dirty="0">
                <a:solidFill>
                  <a:srgbClr val="0070C0"/>
                </a:solidFill>
              </a:rPr>
              <a:t>different</a:t>
            </a:r>
            <a:r>
              <a:rPr lang="en-US" dirty="0"/>
              <a:t> </a:t>
            </a:r>
            <a:r>
              <a:rPr lang="en-US" dirty="0">
                <a:solidFill>
                  <a:srgbClr val="0070C0"/>
                </a:solidFill>
              </a:rPr>
              <a:t>processes </a:t>
            </a:r>
            <a:r>
              <a:rPr lang="en-US" dirty="0"/>
              <a:t>or</a:t>
            </a:r>
            <a:r>
              <a:rPr lang="en-US" dirty="0">
                <a:solidFill>
                  <a:srgbClr val="0070C0"/>
                </a:solidFill>
              </a:rPr>
              <a:t> different threads </a:t>
            </a:r>
          </a:p>
          <a:p>
            <a:endParaRPr lang="en-US" dirty="0"/>
          </a:p>
          <a:p>
            <a:endParaRPr lang="en-US" dirty="0"/>
          </a:p>
          <a:p>
            <a:r>
              <a:rPr lang="en-US" dirty="0"/>
              <a:t>There is a subtle difference between processes &amp; threads:</a:t>
            </a:r>
          </a:p>
          <a:p>
            <a:pPr lvl="1"/>
            <a:r>
              <a:rPr lang="en-US" dirty="0"/>
              <a:t>TLP is what happens when two </a:t>
            </a:r>
            <a:r>
              <a:rPr lang="en-US" dirty="0">
                <a:solidFill>
                  <a:srgbClr val="0070C0"/>
                </a:solidFill>
              </a:rPr>
              <a:t>processes</a:t>
            </a:r>
            <a:r>
              <a:rPr lang="en-US" dirty="0"/>
              <a:t> such as Matlab and Microsoft Word run on the chip</a:t>
            </a:r>
          </a:p>
          <a:p>
            <a:pPr lvl="2"/>
            <a:r>
              <a:rPr lang="en-US" dirty="0"/>
              <a:t>Because two different processes, there are two different PCs</a:t>
            </a:r>
          </a:p>
          <a:p>
            <a:pPr lvl="1"/>
            <a:endParaRPr lang="en-US" dirty="0"/>
          </a:p>
          <a:p>
            <a:pPr lvl="1"/>
            <a:r>
              <a:rPr lang="en-US" dirty="0"/>
              <a:t>TLP: two (or even more) OpenMP or POSIX </a:t>
            </a:r>
            <a:r>
              <a:rPr lang="en-US" dirty="0">
                <a:solidFill>
                  <a:srgbClr val="0070C0"/>
                </a:solidFill>
              </a:rPr>
              <a:t>threads</a:t>
            </a:r>
            <a:r>
              <a:rPr lang="en-US" dirty="0"/>
              <a:t> simultaneously run on the chip</a:t>
            </a:r>
          </a:p>
          <a:p>
            <a:pPr lvl="2"/>
            <a:r>
              <a:rPr lang="en-US" dirty="0"/>
              <a:t>Because two different threads, there are two different PCs</a:t>
            </a:r>
          </a:p>
          <a:p>
            <a:pPr lvl="1"/>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4392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31520" y="4100363"/>
            <a:ext cx="5539339" cy="823393"/>
          </a:xfrm>
        </p:spPr>
        <p:txBody>
          <a:bodyPr/>
          <a:lstStyle/>
          <a:p>
            <a:r>
              <a:rPr lang="en-US" dirty="0"/>
              <a:t>Registers</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5</a:t>
            </a:fld>
            <a:endParaRPr lang="en-US" altLang="en-US"/>
          </a:p>
        </p:txBody>
      </p:sp>
    </p:spTree>
    <p:extLst>
      <p:ext uri="{BB962C8B-B14F-4D97-AF65-F5344CB8AC3E}">
        <p14:creationId xmlns:p14="http://schemas.microsoft.com/office/powerpoint/2010/main" val="40675982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vs. thread – getting a bit into the weeds [2/2]</a:t>
            </a:r>
          </a:p>
        </p:txBody>
      </p:sp>
      <p:sp>
        <p:nvSpPr>
          <p:cNvPr id="3" name="Content Placeholder 2"/>
          <p:cNvSpPr>
            <a:spLocks noGrp="1"/>
          </p:cNvSpPr>
          <p:nvPr>
            <p:ph idx="1"/>
          </p:nvPr>
        </p:nvSpPr>
        <p:spPr/>
        <p:txBody>
          <a:bodyPr>
            <a:normAutofit/>
          </a:bodyPr>
          <a:lstStyle/>
          <a:p>
            <a:pPr lvl="1"/>
            <a:endParaRPr lang="en-US" dirty="0"/>
          </a:p>
          <a:p>
            <a:r>
              <a:rPr lang="en-US" dirty="0"/>
              <a:t>How similar: Both processes and threads are independent sequences of execution </a:t>
            </a:r>
          </a:p>
          <a:p>
            <a:pPr lvl="1"/>
            <a:endParaRPr lang="en-US" dirty="0"/>
          </a:p>
          <a:p>
            <a:pPr lvl="1"/>
            <a:endParaRPr lang="en-US" dirty="0"/>
          </a:p>
          <a:p>
            <a:r>
              <a:rPr lang="en-US" dirty="0"/>
              <a:t>How different: </a:t>
            </a:r>
          </a:p>
          <a:p>
            <a:pPr lvl="1"/>
            <a:r>
              <a:rPr lang="en-US" dirty="0"/>
              <a:t>Threads (of the same process) run in a </a:t>
            </a:r>
            <a:r>
              <a:rPr lang="en-US" dirty="0">
                <a:solidFill>
                  <a:srgbClr val="0070C0"/>
                </a:solidFill>
              </a:rPr>
              <a:t>shared memory space</a:t>
            </a:r>
          </a:p>
          <a:p>
            <a:pPr lvl="2"/>
            <a:r>
              <a:rPr lang="en-US" dirty="0"/>
              <a:t>This is how shared-memory parallel computing takes place. Like OpenMP</a:t>
            </a:r>
          </a:p>
          <a:p>
            <a:pPr lvl="1"/>
            <a:r>
              <a:rPr lang="en-US" dirty="0"/>
              <a:t>Processes run in </a:t>
            </a:r>
            <a:r>
              <a:rPr lang="en-US" dirty="0">
                <a:solidFill>
                  <a:srgbClr val="0070C0"/>
                </a:solidFill>
              </a:rPr>
              <a:t>separate memory spaces</a:t>
            </a:r>
          </a:p>
          <a:p>
            <a:pPr lvl="2"/>
            <a:r>
              <a:rPr lang="en-US" dirty="0"/>
              <a:t>This is how distributed-memory parallel computing takes place. Like MPI</a:t>
            </a:r>
            <a:r>
              <a:rPr lang="en-US" b="1" baseline="30000" dirty="0"/>
              <a:t>*</a:t>
            </a:r>
          </a:p>
          <a:p>
            <a:endParaRPr lang="en-US" dirty="0"/>
          </a:p>
          <a:p>
            <a:pPr lvl="1"/>
            <a:endParaRPr lang="en-US" dirty="0"/>
          </a:p>
          <a:p>
            <a:r>
              <a:rPr lang="en-US" dirty="0"/>
              <a:t>What is a memory space?</a:t>
            </a:r>
          </a:p>
          <a:p>
            <a:pPr lvl="1"/>
            <a:r>
              <a:rPr lang="en-US" dirty="0"/>
              <a:t>To be continued, in one week (after discussing the concept of Virtual Memory)</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5069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Why did folks come up with this TLP idea?</a:t>
            </a:r>
          </a:p>
        </p:txBody>
      </p:sp>
      <p:sp>
        <p:nvSpPr>
          <p:cNvPr id="6" name="Content Placeholder 5"/>
          <p:cNvSpPr>
            <a:spLocks noGrp="1"/>
          </p:cNvSpPr>
          <p:nvPr>
            <p:ph sz="half" idx="1"/>
          </p:nvPr>
        </p:nvSpPr>
        <p:spPr/>
        <p:txBody>
          <a:bodyPr/>
          <a:lstStyle/>
          <a:p>
            <a:endParaRPr lang="en-US" dirty="0"/>
          </a:p>
          <a:p>
            <a:r>
              <a:rPr lang="en-US" dirty="0"/>
              <a:t>Over time, transistor budget ballooned </a:t>
            </a:r>
          </a:p>
          <a:p>
            <a:pPr lvl="1"/>
            <a:r>
              <a:rPr lang="en-US" dirty="0"/>
              <a:t>Owing to Moore’s Law</a:t>
            </a:r>
          </a:p>
          <a:p>
            <a:endParaRPr lang="en-US" dirty="0"/>
          </a:p>
          <a:p>
            <a:endParaRPr lang="en-US" dirty="0"/>
          </a:p>
          <a:p>
            <a:r>
              <a:rPr lang="en-US" dirty="0"/>
              <a:t>As such, many Functional Units available</a:t>
            </a:r>
          </a:p>
          <a:p>
            <a:endParaRPr lang="en-US" dirty="0"/>
          </a:p>
          <a:p>
            <a:endParaRPr lang="en-US" dirty="0"/>
          </a:p>
          <a:p>
            <a:r>
              <a:rPr lang="en-US" dirty="0"/>
              <a:t>TLP allows us to put them to good use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Content Placeholder 7"/>
          <p:cNvPicPr>
            <a:picLocks noGrp="1" noChangeAspect="1"/>
          </p:cNvPicPr>
          <p:nvPr>
            <p:ph sz="half" idx="2"/>
          </p:nvPr>
        </p:nvPicPr>
        <p:blipFill>
          <a:blip r:embed="rId2"/>
          <a:stretch>
            <a:fillRect/>
          </a:stretch>
        </p:blipFill>
        <p:spPr>
          <a:xfrm>
            <a:off x="6345238" y="2013590"/>
            <a:ext cx="5640387" cy="4080183"/>
          </a:xfrm>
          <a:prstGeom prst="rect">
            <a:avLst/>
          </a:prstGeom>
        </p:spPr>
      </p:pic>
    </p:spTree>
    <p:extLst>
      <p:ext uri="{BB962C8B-B14F-4D97-AF65-F5344CB8AC3E}">
        <p14:creationId xmlns:p14="http://schemas.microsoft.com/office/powerpoint/2010/main" val="205135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a:t>
            </a:r>
            <a:r>
              <a:rPr lang="en-US" b="1" dirty="0">
                <a:solidFill>
                  <a:srgbClr val="FFC000"/>
                </a:solidFill>
              </a:rPr>
              <a:t>TLP</a:t>
            </a:r>
            <a:r>
              <a:rPr lang="en-US" dirty="0"/>
              <a:t>: Intel’s HTT feature</a:t>
            </a:r>
          </a:p>
        </p:txBody>
      </p:sp>
      <p:sp>
        <p:nvSpPr>
          <p:cNvPr id="3" name="Content Placeholder 2"/>
          <p:cNvSpPr>
            <a:spLocks noGrp="1"/>
          </p:cNvSpPr>
          <p:nvPr>
            <p:ph idx="1"/>
          </p:nvPr>
        </p:nvSpPr>
        <p:spPr/>
        <p:txBody>
          <a:bodyPr/>
          <a:lstStyle/>
          <a:p>
            <a:endParaRPr lang="en-US" sz="2000" dirty="0"/>
          </a:p>
          <a:p>
            <a:r>
              <a:rPr lang="en-US" sz="2000" dirty="0"/>
              <a:t>Typical Intel core supports the “Hyper-Threading Technology” (HTT) </a:t>
            </a:r>
          </a:p>
          <a:p>
            <a:endParaRPr lang="en-US" sz="2200" dirty="0"/>
          </a:p>
          <a:p>
            <a:r>
              <a:rPr lang="en-US" sz="2000" dirty="0"/>
              <a:t>HTT: two threads/processes, each seeing its own stream of machine instructions, active at any given time </a:t>
            </a:r>
          </a:p>
          <a:p>
            <a:pPr lvl="1"/>
            <a:r>
              <a:rPr lang="en-US" sz="1600" dirty="0"/>
              <a:t>“active”: also called “in flight”</a:t>
            </a:r>
          </a:p>
          <a:p>
            <a:endParaRPr lang="en-US" sz="2000" dirty="0"/>
          </a:p>
          <a:p>
            <a:r>
              <a:rPr lang="en-US" sz="2000" dirty="0"/>
              <a:t>The scheduler tries to issue instructions from both processes, at the same time</a:t>
            </a:r>
          </a:p>
          <a:p>
            <a:endParaRPr lang="en-US" sz="2200" dirty="0"/>
          </a:p>
          <a:p>
            <a:r>
              <a:rPr lang="en-US" sz="2000" dirty="0"/>
              <a:t>The beefing up of the CU/ALU hardware required to support HTT is actually pretty minor</a:t>
            </a:r>
          </a:p>
          <a:p>
            <a:pPr lvl="1"/>
            <a:r>
              <a:rPr lang="en-US" sz="1600" dirty="0"/>
              <a:t>Extra hardware required to save execution state of a thread when idle and not running (for lack of data or available functional units)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52</a:t>
            </a:fld>
            <a:endParaRPr lang="en-US" altLang="en-US"/>
          </a:p>
        </p:txBody>
      </p:sp>
      <p:sp>
        <p:nvSpPr>
          <p:cNvPr id="5" name="Rectangle 4"/>
          <p:cNvSpPr/>
          <p:nvPr/>
        </p:nvSpPr>
        <p:spPr>
          <a:xfrm>
            <a:off x="182418" y="6529204"/>
            <a:ext cx="667170" cy="261610"/>
          </a:xfrm>
          <a:prstGeom prst="rect">
            <a:avLst/>
          </a:prstGeom>
        </p:spPr>
        <p:txBody>
          <a:bodyPr wrap="none">
            <a:spAutoFit/>
          </a:bodyPr>
          <a:lstStyle/>
          <a:p>
            <a:r>
              <a:rPr lang="en-US" sz="1050" dirty="0">
                <a:latin typeface="+mj-lt"/>
              </a:rPr>
              <a:t>[Intel]</a:t>
            </a:r>
            <a:r>
              <a:rPr lang="en-US" sz="1050" dirty="0">
                <a:latin typeface="+mj-lt"/>
                <a:sym typeface="Symbol" panose="05050102010706020507" pitchFamily="18" charset="2"/>
              </a:rPr>
              <a:t></a:t>
            </a:r>
            <a:endParaRPr lang="en-US" sz="1050" dirty="0">
              <a:latin typeface="+mj-lt"/>
            </a:endParaRPr>
          </a:p>
        </p:txBody>
      </p:sp>
    </p:spTree>
    <p:extLst>
      <p:ext uri="{BB962C8B-B14F-4D97-AF65-F5344CB8AC3E}">
        <p14:creationId xmlns:p14="http://schemas.microsoft.com/office/powerpoint/2010/main" val="7842130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Intel’s HTT Feature</a:t>
            </a:r>
          </a:p>
        </p:txBody>
      </p:sp>
      <p:sp>
        <p:nvSpPr>
          <p:cNvPr id="3" name="Content Placeholder 2"/>
          <p:cNvSpPr>
            <a:spLocks noGrp="1"/>
          </p:cNvSpPr>
          <p:nvPr>
            <p:ph idx="1"/>
          </p:nvPr>
        </p:nvSpPr>
        <p:spPr/>
        <p:txBody>
          <a:bodyPr>
            <a:normAutofit/>
          </a:bodyPr>
          <a:lstStyle/>
          <a:p>
            <a:endParaRPr lang="en-US" dirty="0"/>
          </a:p>
          <a:p>
            <a:r>
              <a:rPr lang="en-US" dirty="0"/>
              <a:t>In general, TLP requires the participation of the Operating System (OS)</a:t>
            </a:r>
          </a:p>
          <a:p>
            <a:pPr lvl="1"/>
            <a:r>
              <a:rPr lang="en-US" dirty="0"/>
              <a:t>The OS sees one physical chip as two virtual chips; OS “talks” to both of them</a:t>
            </a:r>
          </a:p>
          <a:p>
            <a:endParaRPr lang="en-US" sz="2300" dirty="0"/>
          </a:p>
          <a:p>
            <a:r>
              <a:rPr lang="en-US" sz="2300" dirty="0"/>
              <a:t>Is HTT helpful?</a:t>
            </a:r>
          </a:p>
          <a:p>
            <a:pPr lvl="1"/>
            <a:r>
              <a:rPr lang="en-US" sz="1900" dirty="0"/>
              <a:t>Yes: when running two modestly demanding processes</a:t>
            </a:r>
          </a:p>
          <a:p>
            <a:pPr lvl="2"/>
            <a:r>
              <a:rPr lang="en-US" sz="1700" dirty="0"/>
              <a:t>Example: Running MS-Word and Spotify at the same time</a:t>
            </a:r>
          </a:p>
          <a:p>
            <a:pPr lvl="3"/>
            <a:r>
              <a:rPr lang="en-US" sz="1400" dirty="0"/>
              <a:t>Execution threads are independent, when one execution thread stalls the other can be picked up and its PC advanced</a:t>
            </a:r>
          </a:p>
          <a:p>
            <a:pPr lvl="1"/>
            <a:endParaRPr lang="en-US" sz="1800" dirty="0"/>
          </a:p>
          <a:p>
            <a:pPr lvl="1"/>
            <a:r>
              <a:rPr lang="en-US" sz="1800" dirty="0"/>
              <a:t>No: high performance computing, when one stream of instruction saturates the memory bandwidth</a:t>
            </a:r>
          </a:p>
          <a:p>
            <a:pPr lvl="2"/>
            <a:r>
              <a:rPr lang="en-US" sz="1600" dirty="0"/>
              <a:t>Nothing left for anybody else to step in and nibble on excess-hardware leftover</a:t>
            </a:r>
          </a:p>
          <a:p>
            <a:pPr lvl="2"/>
            <a:endParaRPr lang="en-US" sz="1600" dirty="0"/>
          </a:p>
          <a:p>
            <a:r>
              <a:rPr lang="en-US" dirty="0"/>
              <a:t>NOTE: as of recently, the trend has been for TLP to be scaled back owing to security issues</a:t>
            </a:r>
            <a:endParaRPr lang="en-US" sz="22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53</a:t>
            </a:fld>
            <a:endParaRPr lang="en-US" altLang="en-US"/>
          </a:p>
        </p:txBody>
      </p:sp>
    </p:spTree>
    <p:extLst>
      <p:ext uri="{BB962C8B-B14F-4D97-AF65-F5344CB8AC3E}">
        <p14:creationId xmlns:p14="http://schemas.microsoft.com/office/powerpoint/2010/main" val="33149247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 Intel’s perspective</a:t>
            </a:r>
          </a:p>
        </p:txBody>
      </p:sp>
      <p:sp>
        <p:nvSpPr>
          <p:cNvPr id="3" name="Content Placeholder 2"/>
          <p:cNvSpPr>
            <a:spLocks noGrp="1"/>
          </p:cNvSpPr>
          <p:nvPr>
            <p:ph idx="1"/>
          </p:nvPr>
        </p:nvSpPr>
        <p:spPr>
          <a:xfrm>
            <a:off x="486076" y="4410870"/>
            <a:ext cx="11372248" cy="2166937"/>
          </a:xfrm>
        </p:spPr>
        <p:txBody>
          <a:bodyPr>
            <a:normAutofit/>
          </a:bodyPr>
          <a:lstStyle/>
          <a:p>
            <a:endParaRPr lang="en-US" sz="2000" dirty="0"/>
          </a:p>
          <a:p>
            <a:r>
              <a:rPr lang="en-US" sz="2000" dirty="0"/>
              <a:t>Highlights:</a:t>
            </a:r>
          </a:p>
          <a:p>
            <a:pPr lvl="1"/>
            <a:endParaRPr lang="en-US" sz="1600" dirty="0"/>
          </a:p>
          <a:p>
            <a:pPr lvl="1"/>
            <a:r>
              <a:rPr lang="en-US" sz="1600" dirty="0"/>
              <a:t>The processor core maintains two architectural states, each of which can support its own execution thread </a:t>
            </a:r>
          </a:p>
          <a:p>
            <a:pPr lvl="1"/>
            <a:endParaRPr lang="en-US" sz="1600" dirty="0"/>
          </a:p>
          <a:p>
            <a:pPr lvl="1"/>
            <a:r>
              <a:rPr lang="en-US" sz="1600" dirty="0"/>
              <a:t>Many of the internal </a:t>
            </a:r>
            <a:r>
              <a:rPr lang="en-US" sz="1600" dirty="0" err="1"/>
              <a:t>microarchitectural</a:t>
            </a:r>
            <a:r>
              <a:rPr lang="en-US" sz="1600" dirty="0"/>
              <a:t> hardware resources are shared between the two threads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54</a:t>
            </a:fld>
            <a:endParaRPr lang="en-US" altLang="en-US"/>
          </a:p>
        </p:txBody>
      </p:sp>
      <p:pic>
        <p:nvPicPr>
          <p:cNvPr id="5" name="Picture 4"/>
          <p:cNvPicPr>
            <a:picLocks noChangeAspect="1"/>
          </p:cNvPicPr>
          <p:nvPr/>
        </p:nvPicPr>
        <p:blipFill>
          <a:blip r:embed="rId3"/>
          <a:stretch>
            <a:fillRect/>
          </a:stretch>
        </p:blipFill>
        <p:spPr>
          <a:xfrm>
            <a:off x="3054440" y="1490618"/>
            <a:ext cx="4572000" cy="2781300"/>
          </a:xfrm>
          <a:prstGeom prst="rect">
            <a:avLst/>
          </a:prstGeom>
        </p:spPr>
      </p:pic>
      <p:sp>
        <p:nvSpPr>
          <p:cNvPr id="6" name="Rectangle 5"/>
          <p:cNvSpPr/>
          <p:nvPr/>
        </p:nvSpPr>
        <p:spPr>
          <a:xfrm>
            <a:off x="81353" y="6522143"/>
            <a:ext cx="713657" cy="276999"/>
          </a:xfrm>
          <a:prstGeom prst="rect">
            <a:avLst/>
          </a:prstGeom>
        </p:spPr>
        <p:txBody>
          <a:bodyPr wrap="none">
            <a:spAutoFit/>
          </a:bodyPr>
          <a:lstStyle/>
          <a:p>
            <a:r>
              <a:rPr lang="en-US" sz="1200" dirty="0">
                <a:latin typeface="+mj-lt"/>
              </a:rPr>
              <a:t>[Intel]</a:t>
            </a:r>
            <a:r>
              <a:rPr lang="en-US" sz="1200" dirty="0">
                <a:latin typeface="+mj-lt"/>
                <a:sym typeface="Symbol" panose="05050102010706020507" pitchFamily="18" charset="2"/>
              </a:rPr>
              <a:t></a:t>
            </a:r>
            <a:endParaRPr lang="en-US" sz="1200" dirty="0">
              <a:latin typeface="+mj-lt"/>
            </a:endParaRPr>
          </a:p>
        </p:txBody>
      </p:sp>
    </p:spTree>
    <p:extLst>
      <p:ext uri="{BB962C8B-B14F-4D97-AF65-F5344CB8AC3E}">
        <p14:creationId xmlns:p14="http://schemas.microsoft.com/office/powerpoint/2010/main" val="37999710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 The Bottom Line</a:t>
            </a:r>
          </a:p>
        </p:txBody>
      </p:sp>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r>
              <a:rPr lang="en-US" sz="2000" dirty="0"/>
              <a:t>Essentially, one physical core shows up as two virtual cores </a:t>
            </a:r>
          </a:p>
          <a:p>
            <a:endParaRPr lang="en-US" sz="2200" dirty="0"/>
          </a:p>
          <a:p>
            <a:endParaRPr lang="en-US" sz="2200" dirty="0"/>
          </a:p>
          <a:p>
            <a:r>
              <a:rPr lang="en-US" sz="2000" dirty="0"/>
              <a:t>Why is it good?</a:t>
            </a:r>
          </a:p>
          <a:p>
            <a:pPr lvl="1"/>
            <a:r>
              <a:rPr lang="en-US" sz="1800" dirty="0"/>
              <a:t>More execution units within the ALU are used at any given time</a:t>
            </a:r>
          </a:p>
          <a:p>
            <a:pPr lvl="2"/>
            <a:r>
              <a:rPr lang="en-US" sz="1600" dirty="0"/>
              <a:t>Higher utilization rate of the hardware assets</a:t>
            </a:r>
          </a:p>
          <a:p>
            <a:pPr lvl="1"/>
            <a:r>
              <a:rPr lang="en-US" sz="1800" dirty="0"/>
              <a:t>When one execution thread stalls (has a cache miss, branch </a:t>
            </a:r>
            <a:r>
              <a:rPr lang="en-US" sz="1800" dirty="0" err="1"/>
              <a:t>mispredict</a:t>
            </a:r>
            <a:r>
              <a:rPr lang="en-US" sz="1800" dirty="0"/>
              <a:t>, pipeline bubble, etc.), the other execution thread continues processing instructions at nearly the same rate as a single thread running on the core</a:t>
            </a:r>
          </a:p>
          <a:p>
            <a:endParaRPr lang="en-US" sz="2200" dirty="0"/>
          </a:p>
          <a:p>
            <a:endParaRPr lang="en-US" sz="20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55</a:t>
            </a:fld>
            <a:endParaRPr lang="en-US" altLang="en-US"/>
          </a:p>
        </p:txBody>
      </p:sp>
      <p:sp>
        <p:nvSpPr>
          <p:cNvPr id="7" name="Rectangle 6"/>
          <p:cNvSpPr/>
          <p:nvPr/>
        </p:nvSpPr>
        <p:spPr>
          <a:xfrm>
            <a:off x="76541" y="6497972"/>
            <a:ext cx="713657" cy="276999"/>
          </a:xfrm>
          <a:prstGeom prst="rect">
            <a:avLst/>
          </a:prstGeom>
        </p:spPr>
        <p:txBody>
          <a:bodyPr wrap="none">
            <a:spAutoFit/>
          </a:bodyPr>
          <a:lstStyle/>
          <a:p>
            <a:r>
              <a:rPr lang="en-US" sz="1200" dirty="0">
                <a:latin typeface="+mj-lt"/>
              </a:rPr>
              <a:t>[Intel]</a:t>
            </a:r>
            <a:r>
              <a:rPr lang="en-US" sz="1200" dirty="0">
                <a:latin typeface="+mj-lt"/>
                <a:sym typeface="Symbol" panose="05050102010706020507" pitchFamily="18" charset="2"/>
              </a:rPr>
              <a:t></a:t>
            </a:r>
            <a:endParaRPr lang="en-US" sz="1200" dirty="0">
              <a:latin typeface="+mj-lt"/>
            </a:endParaRPr>
          </a:p>
        </p:txBody>
      </p:sp>
      <p:grpSp>
        <p:nvGrpSpPr>
          <p:cNvPr id="20" name="Group 19">
            <a:extLst>
              <a:ext uri="{FF2B5EF4-FFF2-40B4-BE49-F238E27FC236}">
                <a16:creationId xmlns:a16="http://schemas.microsoft.com/office/drawing/2014/main" id="{55236925-E222-474A-9E02-C3700E9143E0}"/>
              </a:ext>
            </a:extLst>
          </p:cNvPr>
          <p:cNvGrpSpPr/>
          <p:nvPr/>
        </p:nvGrpSpPr>
        <p:grpSpPr>
          <a:xfrm>
            <a:off x="7771173" y="917265"/>
            <a:ext cx="3687279" cy="3271979"/>
            <a:chOff x="6225768" y="1215279"/>
            <a:chExt cx="3687279" cy="3271979"/>
          </a:xfrm>
        </p:grpSpPr>
        <p:pic>
          <p:nvPicPr>
            <p:cNvPr id="21" name="Picture 20">
              <a:extLst>
                <a:ext uri="{FF2B5EF4-FFF2-40B4-BE49-F238E27FC236}">
                  <a16:creationId xmlns:a16="http://schemas.microsoft.com/office/drawing/2014/main" id="{5C2452CD-11DA-4B27-A8AE-81C06D529BD0}"/>
                </a:ext>
              </a:extLst>
            </p:cNvPr>
            <p:cNvPicPr>
              <a:picLocks noChangeAspect="1"/>
            </p:cNvPicPr>
            <p:nvPr/>
          </p:nvPicPr>
          <p:blipFill>
            <a:blip r:embed="rId3"/>
            <a:stretch>
              <a:fillRect/>
            </a:stretch>
          </p:blipFill>
          <p:spPr>
            <a:xfrm>
              <a:off x="6598347" y="1215279"/>
              <a:ext cx="3314700" cy="2400300"/>
            </a:xfrm>
            <a:prstGeom prst="rect">
              <a:avLst/>
            </a:prstGeom>
          </p:spPr>
        </p:pic>
        <p:sp>
          <p:nvSpPr>
            <p:cNvPr id="22" name="TextBox 21">
              <a:extLst>
                <a:ext uri="{FF2B5EF4-FFF2-40B4-BE49-F238E27FC236}">
                  <a16:creationId xmlns:a16="http://schemas.microsoft.com/office/drawing/2014/main" id="{DE59850D-AA24-49D4-8EC9-BA3EED90D5B9}"/>
                </a:ext>
              </a:extLst>
            </p:cNvPr>
            <p:cNvSpPr txBox="1"/>
            <p:nvPr/>
          </p:nvSpPr>
          <p:spPr>
            <a:xfrm>
              <a:off x="6225768" y="3615579"/>
              <a:ext cx="883462" cy="461665"/>
            </a:xfrm>
            <a:prstGeom prst="rect">
              <a:avLst/>
            </a:prstGeom>
            <a:noFill/>
          </p:spPr>
          <p:txBody>
            <a:bodyPr wrap="square">
              <a:spAutoFit/>
            </a:bodyPr>
            <a:lstStyle/>
            <a:p>
              <a:r>
                <a:rPr lang="en-US" sz="1200" dirty="0">
                  <a:solidFill>
                    <a:srgbClr val="0070C0"/>
                  </a:solidFill>
                </a:rPr>
                <a:t>Functional</a:t>
              </a:r>
              <a:br>
                <a:rPr lang="en-US" sz="1200" dirty="0">
                  <a:solidFill>
                    <a:srgbClr val="0070C0"/>
                  </a:solidFill>
                </a:rPr>
              </a:br>
              <a:r>
                <a:rPr lang="en-US" sz="1200" dirty="0">
                  <a:solidFill>
                    <a:srgbClr val="0070C0"/>
                  </a:solidFill>
                </a:rPr>
                <a:t>Unit A</a:t>
              </a:r>
            </a:p>
          </p:txBody>
        </p:sp>
        <p:cxnSp>
          <p:nvCxnSpPr>
            <p:cNvPr id="23" name="Straight Arrow Connector 22">
              <a:extLst>
                <a:ext uri="{FF2B5EF4-FFF2-40B4-BE49-F238E27FC236}">
                  <a16:creationId xmlns:a16="http://schemas.microsoft.com/office/drawing/2014/main" id="{DDC6BA00-8205-420B-8510-F96CD81472D4}"/>
                </a:ext>
              </a:extLst>
            </p:cNvPr>
            <p:cNvCxnSpPr>
              <a:cxnSpLocks/>
            </p:cNvCxnSpPr>
            <p:nvPr/>
          </p:nvCxnSpPr>
          <p:spPr>
            <a:xfrm flipV="1">
              <a:off x="6974237" y="3551221"/>
              <a:ext cx="316481" cy="191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5D02C1D-258C-4D94-ABDC-EA9B2F75392E}"/>
                </a:ext>
              </a:extLst>
            </p:cNvPr>
            <p:cNvSpPr txBox="1"/>
            <p:nvPr/>
          </p:nvSpPr>
          <p:spPr>
            <a:xfrm>
              <a:off x="6463409" y="4007465"/>
              <a:ext cx="883462" cy="461665"/>
            </a:xfrm>
            <a:prstGeom prst="rect">
              <a:avLst/>
            </a:prstGeom>
            <a:noFill/>
          </p:spPr>
          <p:txBody>
            <a:bodyPr wrap="square">
              <a:spAutoFit/>
            </a:bodyPr>
            <a:lstStyle/>
            <a:p>
              <a:r>
                <a:rPr lang="en-US" sz="1200" dirty="0">
                  <a:solidFill>
                    <a:srgbClr val="0070C0"/>
                  </a:solidFill>
                </a:rPr>
                <a:t>Functional</a:t>
              </a:r>
              <a:br>
                <a:rPr lang="en-US" sz="1200" dirty="0">
                  <a:solidFill>
                    <a:srgbClr val="0070C0"/>
                  </a:solidFill>
                </a:rPr>
              </a:br>
              <a:r>
                <a:rPr lang="en-US" sz="1200" dirty="0">
                  <a:solidFill>
                    <a:srgbClr val="0070C0"/>
                  </a:solidFill>
                </a:rPr>
                <a:t>Unit B</a:t>
              </a:r>
            </a:p>
          </p:txBody>
        </p:sp>
        <p:cxnSp>
          <p:nvCxnSpPr>
            <p:cNvPr id="25" name="Straight Arrow Connector 24">
              <a:extLst>
                <a:ext uri="{FF2B5EF4-FFF2-40B4-BE49-F238E27FC236}">
                  <a16:creationId xmlns:a16="http://schemas.microsoft.com/office/drawing/2014/main" id="{03A6AA71-ED4C-423B-84EC-108F345C7741}"/>
                </a:ext>
              </a:extLst>
            </p:cNvPr>
            <p:cNvCxnSpPr>
              <a:cxnSpLocks/>
            </p:cNvCxnSpPr>
            <p:nvPr/>
          </p:nvCxnSpPr>
          <p:spPr>
            <a:xfrm flipV="1">
              <a:off x="7211878" y="3541363"/>
              <a:ext cx="188563" cy="5933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028926F-385F-4F1E-9FBB-B215F3285E4D}"/>
                </a:ext>
              </a:extLst>
            </p:cNvPr>
            <p:cNvSpPr txBox="1"/>
            <p:nvPr/>
          </p:nvSpPr>
          <p:spPr>
            <a:xfrm>
              <a:off x="7329640" y="3805314"/>
              <a:ext cx="883462" cy="461665"/>
            </a:xfrm>
            <a:prstGeom prst="rect">
              <a:avLst/>
            </a:prstGeom>
            <a:noFill/>
          </p:spPr>
          <p:txBody>
            <a:bodyPr wrap="square">
              <a:spAutoFit/>
            </a:bodyPr>
            <a:lstStyle/>
            <a:p>
              <a:r>
                <a:rPr lang="en-US" sz="1200" dirty="0">
                  <a:solidFill>
                    <a:srgbClr val="0070C0"/>
                  </a:solidFill>
                </a:rPr>
                <a:t>Functional</a:t>
              </a:r>
              <a:br>
                <a:rPr lang="en-US" sz="1200" dirty="0">
                  <a:solidFill>
                    <a:srgbClr val="0070C0"/>
                  </a:solidFill>
                </a:rPr>
              </a:br>
              <a:r>
                <a:rPr lang="en-US" sz="1200" dirty="0">
                  <a:solidFill>
                    <a:srgbClr val="0070C0"/>
                  </a:solidFill>
                </a:rPr>
                <a:t>Unit C</a:t>
              </a:r>
            </a:p>
          </p:txBody>
        </p:sp>
        <p:cxnSp>
          <p:nvCxnSpPr>
            <p:cNvPr id="27" name="Straight Arrow Connector 26">
              <a:extLst>
                <a:ext uri="{FF2B5EF4-FFF2-40B4-BE49-F238E27FC236}">
                  <a16:creationId xmlns:a16="http://schemas.microsoft.com/office/drawing/2014/main" id="{043D77C7-92C1-4312-8B3A-560666C7858E}"/>
                </a:ext>
              </a:extLst>
            </p:cNvPr>
            <p:cNvCxnSpPr>
              <a:cxnSpLocks/>
            </p:cNvCxnSpPr>
            <p:nvPr/>
          </p:nvCxnSpPr>
          <p:spPr>
            <a:xfrm flipH="1" flipV="1">
              <a:off x="7496702" y="3511403"/>
              <a:ext cx="135848" cy="375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7EAE0F9-5073-4238-80C8-84132C618CAC}"/>
                </a:ext>
              </a:extLst>
            </p:cNvPr>
            <p:cNvSpPr txBox="1"/>
            <p:nvPr/>
          </p:nvSpPr>
          <p:spPr>
            <a:xfrm>
              <a:off x="8330864" y="4025593"/>
              <a:ext cx="883462" cy="461665"/>
            </a:xfrm>
            <a:prstGeom prst="rect">
              <a:avLst/>
            </a:prstGeom>
            <a:noFill/>
          </p:spPr>
          <p:txBody>
            <a:bodyPr wrap="square">
              <a:spAutoFit/>
            </a:bodyPr>
            <a:lstStyle/>
            <a:p>
              <a:r>
                <a:rPr lang="en-US" sz="1200" dirty="0">
                  <a:solidFill>
                    <a:srgbClr val="0070C0"/>
                  </a:solidFill>
                </a:rPr>
                <a:t>Functional</a:t>
              </a:r>
              <a:br>
                <a:rPr lang="en-US" sz="1200" dirty="0">
                  <a:solidFill>
                    <a:srgbClr val="0070C0"/>
                  </a:solidFill>
                </a:rPr>
              </a:br>
              <a:r>
                <a:rPr lang="en-US" sz="1200" dirty="0">
                  <a:solidFill>
                    <a:srgbClr val="0070C0"/>
                  </a:solidFill>
                </a:rPr>
                <a:t>Unit D</a:t>
              </a:r>
            </a:p>
          </p:txBody>
        </p:sp>
        <p:cxnSp>
          <p:nvCxnSpPr>
            <p:cNvPr id="29" name="Straight Arrow Connector 28">
              <a:extLst>
                <a:ext uri="{FF2B5EF4-FFF2-40B4-BE49-F238E27FC236}">
                  <a16:creationId xmlns:a16="http://schemas.microsoft.com/office/drawing/2014/main" id="{3587F03F-E8C0-4050-9CD8-F13A7E2DBFD4}"/>
                </a:ext>
              </a:extLst>
            </p:cNvPr>
            <p:cNvCxnSpPr>
              <a:cxnSpLocks/>
            </p:cNvCxnSpPr>
            <p:nvPr/>
          </p:nvCxnSpPr>
          <p:spPr>
            <a:xfrm flipH="1" flipV="1">
              <a:off x="7677677" y="3541363"/>
              <a:ext cx="730095" cy="535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2973901C-BE1C-4004-81E2-965D1C1FD09A}"/>
              </a:ext>
            </a:extLst>
          </p:cNvPr>
          <p:cNvSpPr txBox="1"/>
          <p:nvPr/>
        </p:nvSpPr>
        <p:spPr>
          <a:xfrm>
            <a:off x="9702354" y="2803375"/>
            <a:ext cx="883462" cy="461665"/>
          </a:xfrm>
          <a:prstGeom prst="rect">
            <a:avLst/>
          </a:prstGeom>
          <a:noFill/>
        </p:spPr>
        <p:txBody>
          <a:bodyPr wrap="square">
            <a:spAutoFit/>
          </a:bodyPr>
          <a:lstStyle/>
          <a:p>
            <a:r>
              <a:rPr lang="en-US" sz="1200" dirty="0">
                <a:solidFill>
                  <a:srgbClr val="0070C0"/>
                </a:solidFill>
              </a:rPr>
              <a:t>Functional</a:t>
            </a:r>
            <a:br>
              <a:rPr lang="en-US" sz="1200" dirty="0">
                <a:solidFill>
                  <a:srgbClr val="0070C0"/>
                </a:solidFill>
              </a:rPr>
            </a:br>
            <a:r>
              <a:rPr lang="en-US" sz="1200" dirty="0">
                <a:solidFill>
                  <a:srgbClr val="0070C0"/>
                </a:solidFill>
              </a:rPr>
              <a:t>Unit A</a:t>
            </a:r>
          </a:p>
        </p:txBody>
      </p:sp>
      <p:cxnSp>
        <p:nvCxnSpPr>
          <p:cNvPr id="31" name="Straight Arrow Connector 30">
            <a:extLst>
              <a:ext uri="{FF2B5EF4-FFF2-40B4-BE49-F238E27FC236}">
                <a16:creationId xmlns:a16="http://schemas.microsoft.com/office/drawing/2014/main" id="{803C9798-779B-4DE0-846D-1CCA85004AF0}"/>
              </a:ext>
            </a:extLst>
          </p:cNvPr>
          <p:cNvCxnSpPr>
            <a:cxnSpLocks/>
          </p:cNvCxnSpPr>
          <p:nvPr/>
        </p:nvCxnSpPr>
        <p:spPr>
          <a:xfrm flipH="1" flipV="1">
            <a:off x="9599707" y="2724201"/>
            <a:ext cx="158800" cy="1959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6A629FA-5561-40BD-BB35-4D2215890032}"/>
              </a:ext>
            </a:extLst>
          </p:cNvPr>
          <p:cNvSpPr txBox="1"/>
          <p:nvPr/>
        </p:nvSpPr>
        <p:spPr>
          <a:xfrm>
            <a:off x="9939995" y="3195261"/>
            <a:ext cx="883462" cy="461665"/>
          </a:xfrm>
          <a:prstGeom prst="rect">
            <a:avLst/>
          </a:prstGeom>
          <a:noFill/>
        </p:spPr>
        <p:txBody>
          <a:bodyPr wrap="square">
            <a:spAutoFit/>
          </a:bodyPr>
          <a:lstStyle/>
          <a:p>
            <a:r>
              <a:rPr lang="en-US" sz="1200" dirty="0">
                <a:solidFill>
                  <a:srgbClr val="0070C0"/>
                </a:solidFill>
              </a:rPr>
              <a:t>Functional</a:t>
            </a:r>
            <a:br>
              <a:rPr lang="en-US" sz="1200" dirty="0">
                <a:solidFill>
                  <a:srgbClr val="0070C0"/>
                </a:solidFill>
              </a:rPr>
            </a:br>
            <a:r>
              <a:rPr lang="en-US" sz="1200" dirty="0">
                <a:solidFill>
                  <a:srgbClr val="0070C0"/>
                </a:solidFill>
              </a:rPr>
              <a:t>Unit B</a:t>
            </a:r>
          </a:p>
        </p:txBody>
      </p:sp>
      <p:cxnSp>
        <p:nvCxnSpPr>
          <p:cNvPr id="33" name="Straight Arrow Connector 32">
            <a:extLst>
              <a:ext uri="{FF2B5EF4-FFF2-40B4-BE49-F238E27FC236}">
                <a16:creationId xmlns:a16="http://schemas.microsoft.com/office/drawing/2014/main" id="{2025A52E-4996-4C01-9664-CAFB99202C5E}"/>
              </a:ext>
            </a:extLst>
          </p:cNvPr>
          <p:cNvCxnSpPr>
            <a:cxnSpLocks/>
          </p:cNvCxnSpPr>
          <p:nvPr/>
        </p:nvCxnSpPr>
        <p:spPr>
          <a:xfrm flipH="1" flipV="1">
            <a:off x="9734478" y="2661103"/>
            <a:ext cx="296526" cy="592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11805DA-97D1-426A-AEA4-B3A69DB24FD2}"/>
              </a:ext>
            </a:extLst>
          </p:cNvPr>
          <p:cNvSpPr txBox="1"/>
          <p:nvPr/>
        </p:nvSpPr>
        <p:spPr>
          <a:xfrm>
            <a:off x="10806226" y="2993110"/>
            <a:ext cx="883462" cy="461665"/>
          </a:xfrm>
          <a:prstGeom prst="rect">
            <a:avLst/>
          </a:prstGeom>
          <a:noFill/>
        </p:spPr>
        <p:txBody>
          <a:bodyPr wrap="square">
            <a:spAutoFit/>
          </a:bodyPr>
          <a:lstStyle/>
          <a:p>
            <a:r>
              <a:rPr lang="en-US" sz="1200" dirty="0">
                <a:solidFill>
                  <a:srgbClr val="0070C0"/>
                </a:solidFill>
              </a:rPr>
              <a:t>Functional</a:t>
            </a:r>
            <a:br>
              <a:rPr lang="en-US" sz="1200" dirty="0">
                <a:solidFill>
                  <a:srgbClr val="0070C0"/>
                </a:solidFill>
              </a:rPr>
            </a:br>
            <a:r>
              <a:rPr lang="en-US" sz="1200" dirty="0">
                <a:solidFill>
                  <a:srgbClr val="0070C0"/>
                </a:solidFill>
              </a:rPr>
              <a:t>Unit C</a:t>
            </a:r>
          </a:p>
        </p:txBody>
      </p:sp>
      <p:cxnSp>
        <p:nvCxnSpPr>
          <p:cNvPr id="35" name="Straight Arrow Connector 34">
            <a:extLst>
              <a:ext uri="{FF2B5EF4-FFF2-40B4-BE49-F238E27FC236}">
                <a16:creationId xmlns:a16="http://schemas.microsoft.com/office/drawing/2014/main" id="{1600A573-26F1-4EEC-82D4-824074B46339}"/>
              </a:ext>
            </a:extLst>
          </p:cNvPr>
          <p:cNvCxnSpPr>
            <a:cxnSpLocks/>
          </p:cNvCxnSpPr>
          <p:nvPr/>
        </p:nvCxnSpPr>
        <p:spPr>
          <a:xfrm flipH="1" flipV="1">
            <a:off x="9872643" y="2692325"/>
            <a:ext cx="1009123" cy="4083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DB02383-D7C4-4526-B16B-A1DF6B3179E0}"/>
              </a:ext>
            </a:extLst>
          </p:cNvPr>
          <p:cNvSpPr txBox="1"/>
          <p:nvPr/>
        </p:nvSpPr>
        <p:spPr>
          <a:xfrm>
            <a:off x="11161194" y="2623808"/>
            <a:ext cx="883462" cy="461665"/>
          </a:xfrm>
          <a:prstGeom prst="rect">
            <a:avLst/>
          </a:prstGeom>
          <a:noFill/>
        </p:spPr>
        <p:txBody>
          <a:bodyPr wrap="square">
            <a:spAutoFit/>
          </a:bodyPr>
          <a:lstStyle/>
          <a:p>
            <a:r>
              <a:rPr lang="en-US" sz="1200" dirty="0">
                <a:solidFill>
                  <a:srgbClr val="0070C0"/>
                </a:solidFill>
              </a:rPr>
              <a:t>Functional</a:t>
            </a:r>
            <a:br>
              <a:rPr lang="en-US" sz="1200" dirty="0">
                <a:solidFill>
                  <a:srgbClr val="0070C0"/>
                </a:solidFill>
              </a:rPr>
            </a:br>
            <a:r>
              <a:rPr lang="en-US" sz="1200" dirty="0">
                <a:solidFill>
                  <a:srgbClr val="0070C0"/>
                </a:solidFill>
              </a:rPr>
              <a:t>Unit D</a:t>
            </a:r>
          </a:p>
        </p:txBody>
      </p:sp>
      <p:cxnSp>
        <p:nvCxnSpPr>
          <p:cNvPr id="37" name="Straight Arrow Connector 36">
            <a:extLst>
              <a:ext uri="{FF2B5EF4-FFF2-40B4-BE49-F238E27FC236}">
                <a16:creationId xmlns:a16="http://schemas.microsoft.com/office/drawing/2014/main" id="{0E29ACB2-EED0-4B47-AAF0-06AF0CE5F2B4}"/>
              </a:ext>
            </a:extLst>
          </p:cNvPr>
          <p:cNvCxnSpPr>
            <a:cxnSpLocks/>
          </p:cNvCxnSpPr>
          <p:nvPr/>
        </p:nvCxnSpPr>
        <p:spPr>
          <a:xfrm flipH="1" flipV="1">
            <a:off x="9949183" y="2553255"/>
            <a:ext cx="1255405" cy="2388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1576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TLP: further discussion</a:t>
            </a:r>
          </a:p>
        </p:txBody>
      </p:sp>
      <p:sp>
        <p:nvSpPr>
          <p:cNvPr id="3" name="Content Placeholder 2"/>
          <p:cNvSpPr>
            <a:spLocks noGrp="1"/>
          </p:cNvSpPr>
          <p:nvPr>
            <p:ph sz="half" idx="1"/>
          </p:nvPr>
        </p:nvSpPr>
        <p:spPr/>
        <p:txBody>
          <a:bodyPr>
            <a:normAutofit lnSpcReduction="10000"/>
          </a:bodyPr>
          <a:lstStyle/>
          <a:p>
            <a:r>
              <a:rPr lang="en-US" dirty="0"/>
              <a:t>Multi-threading, a possible taxonomy (Hennessey &amp; Paterson)</a:t>
            </a:r>
          </a:p>
          <a:p>
            <a:endParaRPr lang="en-US" dirty="0"/>
          </a:p>
          <a:p>
            <a:pPr lvl="1"/>
            <a:r>
              <a:rPr lang="en-US" dirty="0">
                <a:solidFill>
                  <a:srgbClr val="00B050"/>
                </a:solidFill>
              </a:rPr>
              <a:t>Coarse</a:t>
            </a:r>
            <a:r>
              <a:rPr lang="en-US" dirty="0"/>
              <a:t> grain multi-threading</a:t>
            </a:r>
          </a:p>
          <a:p>
            <a:pPr lvl="1"/>
            <a:endParaRPr lang="en-US" dirty="0"/>
          </a:p>
          <a:p>
            <a:pPr lvl="1"/>
            <a:r>
              <a:rPr lang="en-US" dirty="0">
                <a:solidFill>
                  <a:srgbClr val="00B050"/>
                </a:solidFill>
              </a:rPr>
              <a:t>Fine grain</a:t>
            </a:r>
            <a:r>
              <a:rPr lang="en-US" dirty="0"/>
              <a:t> multi-threading</a:t>
            </a:r>
          </a:p>
          <a:p>
            <a:pPr lvl="1"/>
            <a:endParaRPr lang="en-US" dirty="0"/>
          </a:p>
          <a:p>
            <a:pPr lvl="1"/>
            <a:r>
              <a:rPr lang="en-US" dirty="0">
                <a:solidFill>
                  <a:srgbClr val="00B050"/>
                </a:solidFill>
              </a:rPr>
              <a:t>Simultaneous</a:t>
            </a:r>
            <a:r>
              <a:rPr lang="en-US" dirty="0"/>
              <a:t> multi-threading</a:t>
            </a:r>
          </a:p>
          <a:p>
            <a:endParaRPr lang="en-US" dirty="0"/>
          </a:p>
          <a:p>
            <a:endParaRPr lang="en-US" dirty="0"/>
          </a:p>
          <a:p>
            <a:r>
              <a:rPr lang="en-US" dirty="0"/>
              <a:t>This taxonomy: It all goes back to what goes through this pipe at each clock cycle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p:cNvPicPr>
            <a:picLocks noChangeAspect="1"/>
          </p:cNvPicPr>
          <p:nvPr/>
        </p:nvPicPr>
        <p:blipFill>
          <a:blip r:embed="rId2"/>
          <a:stretch>
            <a:fillRect/>
          </a:stretch>
        </p:blipFill>
        <p:spPr>
          <a:xfrm>
            <a:off x="5643459" y="2376770"/>
            <a:ext cx="4222761" cy="3051285"/>
          </a:xfrm>
          <a:prstGeom prst="rect">
            <a:avLst/>
          </a:prstGeom>
        </p:spPr>
      </p:pic>
      <p:cxnSp>
        <p:nvCxnSpPr>
          <p:cNvPr id="7" name="Straight Arrow Connector 6"/>
          <p:cNvCxnSpPr>
            <a:cxnSpLocks/>
          </p:cNvCxnSpPr>
          <p:nvPr/>
        </p:nvCxnSpPr>
        <p:spPr>
          <a:xfrm flipV="1">
            <a:off x="2865664" y="3575958"/>
            <a:ext cx="5143500" cy="2204356"/>
          </a:xfrm>
          <a:prstGeom prst="straightConnector1">
            <a:avLst/>
          </a:prstGeom>
          <a:ln w="12700">
            <a:prstDash val="sysDot"/>
            <a:tailEnd type="arrow"/>
          </a:ln>
        </p:spPr>
        <p:style>
          <a:lnRef idx="1">
            <a:schemeClr val="accent1"/>
          </a:lnRef>
          <a:fillRef idx="0">
            <a:schemeClr val="accent1"/>
          </a:fillRef>
          <a:effectRef idx="0">
            <a:schemeClr val="accent1"/>
          </a:effectRef>
          <a:fontRef idx="minor">
            <a:schemeClr val="tx1"/>
          </a:fontRef>
        </p:style>
      </p:cxnSp>
      <p:sp>
        <p:nvSpPr>
          <p:cNvPr id="6" name="Right Brace 5"/>
          <p:cNvSpPr/>
          <p:nvPr/>
        </p:nvSpPr>
        <p:spPr>
          <a:xfrm>
            <a:off x="10082844" y="3662413"/>
            <a:ext cx="118077" cy="1765642"/>
          </a:xfrm>
          <a:prstGeom prst="rightBrace">
            <a:avLst>
              <a:gd name="adj1" fmla="val 135716"/>
              <a:gd name="adj2" fmla="val 3937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10200921" y="2580666"/>
            <a:ext cx="1258743" cy="369332"/>
          </a:xfrm>
          <a:prstGeom prst="rect">
            <a:avLst/>
          </a:prstGeom>
        </p:spPr>
        <p:txBody>
          <a:bodyPr wrap="none">
            <a:spAutoFit/>
          </a:bodyPr>
          <a:lstStyle/>
          <a:p>
            <a:r>
              <a:rPr lang="en-US" dirty="0"/>
              <a:t>The “brain”</a:t>
            </a:r>
          </a:p>
        </p:txBody>
      </p:sp>
      <p:sp>
        <p:nvSpPr>
          <p:cNvPr id="9" name="Rectangle 8"/>
          <p:cNvSpPr/>
          <p:nvPr/>
        </p:nvSpPr>
        <p:spPr>
          <a:xfrm>
            <a:off x="10262018" y="4168114"/>
            <a:ext cx="1889172" cy="369332"/>
          </a:xfrm>
          <a:prstGeom prst="rect">
            <a:avLst/>
          </a:prstGeom>
        </p:spPr>
        <p:txBody>
          <a:bodyPr wrap="none">
            <a:spAutoFit/>
          </a:bodyPr>
          <a:lstStyle/>
          <a:p>
            <a:r>
              <a:rPr lang="en-US" dirty="0"/>
              <a:t>The “executioner”</a:t>
            </a:r>
          </a:p>
        </p:txBody>
      </p:sp>
      <p:sp>
        <p:nvSpPr>
          <p:cNvPr id="10" name="Right Brace 9"/>
          <p:cNvSpPr/>
          <p:nvPr/>
        </p:nvSpPr>
        <p:spPr>
          <a:xfrm>
            <a:off x="10029061" y="2376770"/>
            <a:ext cx="110763" cy="1060787"/>
          </a:xfrm>
          <a:prstGeom prst="rightBrace">
            <a:avLst>
              <a:gd name="adj1" fmla="val 135716"/>
              <a:gd name="adj2" fmla="val 3937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17249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C000"/>
                </a:solidFill>
              </a:rPr>
              <a:t>Coarse</a:t>
            </a:r>
            <a:r>
              <a:rPr lang="en-US" dirty="0"/>
              <a:t> multi-threading</a:t>
            </a:r>
          </a:p>
        </p:txBody>
      </p:sp>
      <p:sp>
        <p:nvSpPr>
          <p:cNvPr id="5" name="Content Placeholder 4"/>
          <p:cNvSpPr>
            <a:spLocks noGrp="1"/>
          </p:cNvSpPr>
          <p:nvPr>
            <p:ph sz="half" idx="1"/>
          </p:nvPr>
        </p:nvSpPr>
        <p:spPr/>
        <p:txBody>
          <a:bodyPr>
            <a:normAutofit/>
          </a:bodyPr>
          <a:lstStyle/>
          <a:p>
            <a:endParaRPr lang="en-US" dirty="0"/>
          </a:p>
          <a:p>
            <a:r>
              <a:rPr lang="en-US" dirty="0"/>
              <a:t>The </a:t>
            </a:r>
            <a:r>
              <a:rPr lang="en-US" dirty="0">
                <a:solidFill>
                  <a:srgbClr val="0070C0"/>
                </a:solidFill>
              </a:rPr>
              <a:t>Instruction Control</a:t>
            </a:r>
            <a:r>
              <a:rPr lang="en-US" dirty="0"/>
              <a:t> issues instructions from one thread for many cycles</a:t>
            </a:r>
          </a:p>
          <a:p>
            <a:pPr lvl="1"/>
            <a:r>
              <a:rPr lang="en-US" dirty="0"/>
              <a:t>Bursts of tens or hundreds of instructions</a:t>
            </a:r>
          </a:p>
          <a:p>
            <a:endParaRPr lang="en-US" dirty="0"/>
          </a:p>
          <a:p>
            <a:endParaRPr lang="en-US" dirty="0"/>
          </a:p>
          <a:p>
            <a:r>
              <a:rPr lang="en-US" dirty="0">
                <a:solidFill>
                  <a:srgbClr val="0070C0"/>
                </a:solidFill>
              </a:rPr>
              <a:t>Instruction Control</a:t>
            </a:r>
            <a:r>
              <a:rPr lang="en-US" dirty="0"/>
              <a:t> switches to issuing from another thread only when the first thread runs into a long-latency operation </a:t>
            </a:r>
          </a:p>
          <a:p>
            <a:pPr lvl="1"/>
            <a:r>
              <a:rPr lang="en-US" dirty="0"/>
              <a:t>Examples: cache miss, interrupt, etc.</a:t>
            </a:r>
          </a:p>
          <a:p>
            <a:pPr lvl="1"/>
            <a:r>
              <a:rPr lang="en-US" dirty="0"/>
              <a:t>“long-latency”: Hundreds of cycles or so</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9" name="Picture 58"/>
          <p:cNvPicPr>
            <a:picLocks noChangeAspect="1"/>
          </p:cNvPicPr>
          <p:nvPr/>
        </p:nvPicPr>
        <p:blipFill>
          <a:blip r:embed="rId2"/>
          <a:stretch>
            <a:fillRect/>
          </a:stretch>
        </p:blipFill>
        <p:spPr>
          <a:xfrm>
            <a:off x="6702240" y="2026041"/>
            <a:ext cx="4222761" cy="3051285"/>
          </a:xfrm>
          <a:prstGeom prst="rect">
            <a:avLst/>
          </a:prstGeom>
        </p:spPr>
      </p:pic>
      <p:grpSp>
        <p:nvGrpSpPr>
          <p:cNvPr id="10" name="Group 9">
            <a:extLst>
              <a:ext uri="{FF2B5EF4-FFF2-40B4-BE49-F238E27FC236}">
                <a16:creationId xmlns:a16="http://schemas.microsoft.com/office/drawing/2014/main" id="{92628358-E02E-4983-AE39-86FE8EDB3881}"/>
              </a:ext>
            </a:extLst>
          </p:cNvPr>
          <p:cNvGrpSpPr/>
          <p:nvPr/>
        </p:nvGrpSpPr>
        <p:grpSpPr>
          <a:xfrm>
            <a:off x="9144000" y="3040227"/>
            <a:ext cx="2660678" cy="369332"/>
            <a:chOff x="9144000" y="3040227"/>
            <a:chExt cx="2660678" cy="369332"/>
          </a:xfrm>
        </p:grpSpPr>
        <p:cxnSp>
          <p:nvCxnSpPr>
            <p:cNvPr id="6" name="Straight Arrow Connector 5">
              <a:extLst>
                <a:ext uri="{FF2B5EF4-FFF2-40B4-BE49-F238E27FC236}">
                  <a16:creationId xmlns:a16="http://schemas.microsoft.com/office/drawing/2014/main" id="{169D5BE0-7059-4D0A-A6A6-256865E55D78}"/>
                </a:ext>
              </a:extLst>
            </p:cNvPr>
            <p:cNvCxnSpPr>
              <a:cxnSpLocks/>
              <a:stCxn id="8" idx="1"/>
            </p:cNvCxnSpPr>
            <p:nvPr/>
          </p:nvCxnSpPr>
          <p:spPr>
            <a:xfrm flipH="1">
              <a:off x="9144000" y="3224893"/>
              <a:ext cx="2099306" cy="0"/>
            </a:xfrm>
            <a:prstGeom prst="straightConnector1">
              <a:avLst/>
            </a:prstGeom>
            <a:ln w="12700">
              <a:prstDash val="sysDot"/>
              <a:tailEnd type="arrow"/>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C5582DE-59D5-48AC-B950-5DAE7CF3D98A}"/>
                </a:ext>
              </a:extLst>
            </p:cNvPr>
            <p:cNvSpPr/>
            <p:nvPr/>
          </p:nvSpPr>
          <p:spPr>
            <a:xfrm>
              <a:off x="11243306" y="3040227"/>
              <a:ext cx="561372" cy="369332"/>
            </a:xfrm>
            <a:prstGeom prst="rect">
              <a:avLst/>
            </a:prstGeom>
          </p:spPr>
          <p:txBody>
            <a:bodyPr wrap="none">
              <a:spAutoFit/>
            </a:bodyPr>
            <a:lstStyle/>
            <a:p>
              <a:r>
                <a:rPr lang="en-US" b="1" dirty="0">
                  <a:solidFill>
                    <a:srgbClr val="C00000"/>
                  </a:solidFill>
                </a:rPr>
                <a:t>!!!!!</a:t>
              </a:r>
            </a:p>
          </p:txBody>
        </p:sp>
      </p:grpSp>
      <p:cxnSp>
        <p:nvCxnSpPr>
          <p:cNvPr id="11" name="Straight Connector 10"/>
          <p:cNvCxnSpPr/>
          <p:nvPr/>
        </p:nvCxnSpPr>
        <p:spPr>
          <a:xfrm flipV="1">
            <a:off x="1819175" y="1584689"/>
            <a:ext cx="5866598" cy="27543"/>
          </a:xfrm>
          <a:prstGeom prst="line">
            <a:avLst/>
          </a:prstGeom>
          <a:ln w="158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685773" y="1584689"/>
            <a:ext cx="0" cy="508694"/>
          </a:xfrm>
          <a:prstGeom prst="line">
            <a:avLst/>
          </a:prstGeom>
          <a:ln w="158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819175" y="1612232"/>
            <a:ext cx="0" cy="438818"/>
          </a:xfrm>
          <a:prstGeom prst="line">
            <a:avLst/>
          </a:prstGeom>
          <a:ln w="15875">
            <a:solidFill>
              <a:srgbClr val="FFC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stretch>
            <a:fillRect/>
          </a:stretch>
        </p:blipFill>
        <p:spPr>
          <a:xfrm>
            <a:off x="9396516" y="5261992"/>
            <a:ext cx="1812396" cy="1312425"/>
          </a:xfrm>
          <a:prstGeom prst="rect">
            <a:avLst/>
          </a:prstGeom>
        </p:spPr>
      </p:pic>
    </p:spTree>
    <p:extLst>
      <p:ext uri="{BB962C8B-B14F-4D97-AF65-F5344CB8AC3E}">
        <p14:creationId xmlns:p14="http://schemas.microsoft.com/office/powerpoint/2010/main" val="24270170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C000"/>
                </a:solidFill>
              </a:rPr>
              <a:t>Fine</a:t>
            </a:r>
            <a:r>
              <a:rPr lang="en-US" dirty="0"/>
              <a:t> multi-threading</a:t>
            </a:r>
          </a:p>
        </p:txBody>
      </p:sp>
      <p:sp>
        <p:nvSpPr>
          <p:cNvPr id="5" name="Content Placeholder 4"/>
          <p:cNvSpPr>
            <a:spLocks noGrp="1"/>
          </p:cNvSpPr>
          <p:nvPr>
            <p:ph sz="half" idx="1"/>
          </p:nvPr>
        </p:nvSpPr>
        <p:spPr/>
        <p:txBody>
          <a:bodyPr>
            <a:normAutofit/>
          </a:bodyPr>
          <a:lstStyle/>
          <a:p>
            <a:endParaRPr lang="en-US" dirty="0"/>
          </a:p>
          <a:p>
            <a:endParaRPr lang="en-US" dirty="0"/>
          </a:p>
          <a:p>
            <a:r>
              <a:rPr lang="en-US" dirty="0"/>
              <a:t>Instruction Control can issue instructions from a different thread each cycle</a:t>
            </a:r>
          </a:p>
          <a:p>
            <a:pPr lvl="1"/>
            <a:r>
              <a:rPr lang="en-US" dirty="0"/>
              <a:t>“</a:t>
            </a:r>
            <a:r>
              <a:rPr lang="en-US" dirty="0">
                <a:solidFill>
                  <a:srgbClr val="0070C0"/>
                </a:solidFill>
              </a:rPr>
              <a:t>Barrel-gun style</a:t>
            </a:r>
            <a:r>
              <a:rPr lang="en-US" dirty="0"/>
              <a:t>” processing: thread from where next instruction is picked for execution can change at every cycle</a:t>
            </a:r>
          </a:p>
          <a:p>
            <a:pPr lvl="1"/>
            <a:r>
              <a:rPr lang="en-US" dirty="0"/>
              <a:t>GPU computing similar to this</a:t>
            </a:r>
          </a:p>
          <a:p>
            <a:pPr lvl="1"/>
            <a:endParaRPr lang="en-US" dirty="0"/>
          </a:p>
          <a:p>
            <a:pPr lvl="1"/>
            <a:endParaRPr lang="en-US" dirty="0"/>
          </a:p>
          <a:p>
            <a:r>
              <a:rPr lang="en-US" dirty="0"/>
              <a:t>More nimble/sophisticated compared to coarse multi-threading</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9" name="Picture 58"/>
          <p:cNvPicPr>
            <a:picLocks noChangeAspect="1"/>
          </p:cNvPicPr>
          <p:nvPr/>
        </p:nvPicPr>
        <p:blipFill>
          <a:blip r:embed="rId2"/>
          <a:stretch>
            <a:fillRect/>
          </a:stretch>
        </p:blipFill>
        <p:spPr>
          <a:xfrm>
            <a:off x="6702240" y="2026041"/>
            <a:ext cx="4222761" cy="3051285"/>
          </a:xfrm>
          <a:prstGeom prst="rect">
            <a:avLst/>
          </a:prstGeom>
        </p:spPr>
      </p:pic>
      <p:grpSp>
        <p:nvGrpSpPr>
          <p:cNvPr id="6" name="Group 5">
            <a:extLst>
              <a:ext uri="{FF2B5EF4-FFF2-40B4-BE49-F238E27FC236}">
                <a16:creationId xmlns:a16="http://schemas.microsoft.com/office/drawing/2014/main" id="{0AC1E379-B176-493C-9C01-EE8FCBABA9E8}"/>
              </a:ext>
            </a:extLst>
          </p:cNvPr>
          <p:cNvGrpSpPr/>
          <p:nvPr/>
        </p:nvGrpSpPr>
        <p:grpSpPr>
          <a:xfrm>
            <a:off x="9144000" y="3040227"/>
            <a:ext cx="2660678" cy="369332"/>
            <a:chOff x="9144000" y="3040227"/>
            <a:chExt cx="2660678" cy="369332"/>
          </a:xfrm>
        </p:grpSpPr>
        <p:cxnSp>
          <p:nvCxnSpPr>
            <p:cNvPr id="7" name="Straight Arrow Connector 6">
              <a:extLst>
                <a:ext uri="{FF2B5EF4-FFF2-40B4-BE49-F238E27FC236}">
                  <a16:creationId xmlns:a16="http://schemas.microsoft.com/office/drawing/2014/main" id="{3C75967F-06C2-4C65-947A-12AC156332EB}"/>
                </a:ext>
              </a:extLst>
            </p:cNvPr>
            <p:cNvCxnSpPr>
              <a:cxnSpLocks/>
              <a:stCxn id="8" idx="1"/>
            </p:cNvCxnSpPr>
            <p:nvPr/>
          </p:nvCxnSpPr>
          <p:spPr>
            <a:xfrm flipH="1">
              <a:off x="9144000" y="3224893"/>
              <a:ext cx="2099306" cy="0"/>
            </a:xfrm>
            <a:prstGeom prst="straightConnector1">
              <a:avLst/>
            </a:prstGeom>
            <a:ln w="12700">
              <a:prstDash val="sysDot"/>
              <a:tailEnd type="arrow"/>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C36CFF5-94DF-423F-BFC7-AC0981CB6C78}"/>
                </a:ext>
              </a:extLst>
            </p:cNvPr>
            <p:cNvSpPr/>
            <p:nvPr/>
          </p:nvSpPr>
          <p:spPr>
            <a:xfrm>
              <a:off x="11243306" y="3040227"/>
              <a:ext cx="561372" cy="369332"/>
            </a:xfrm>
            <a:prstGeom prst="rect">
              <a:avLst/>
            </a:prstGeom>
          </p:spPr>
          <p:txBody>
            <a:bodyPr wrap="none">
              <a:spAutoFit/>
            </a:bodyPr>
            <a:lstStyle/>
            <a:p>
              <a:r>
                <a:rPr lang="en-US" b="1" dirty="0">
                  <a:solidFill>
                    <a:srgbClr val="C00000"/>
                  </a:solidFill>
                </a:rPr>
                <a:t>!!!!!</a:t>
              </a:r>
            </a:p>
          </p:txBody>
        </p:sp>
      </p:grpSp>
      <p:pic>
        <p:nvPicPr>
          <p:cNvPr id="9" name="Picture 8"/>
          <p:cNvPicPr>
            <a:picLocks noChangeAspect="1"/>
          </p:cNvPicPr>
          <p:nvPr/>
        </p:nvPicPr>
        <p:blipFill>
          <a:blip r:embed="rId3"/>
          <a:stretch>
            <a:fillRect/>
          </a:stretch>
        </p:blipFill>
        <p:spPr>
          <a:xfrm>
            <a:off x="9396516" y="5261992"/>
            <a:ext cx="1812396" cy="1312425"/>
          </a:xfrm>
          <a:prstGeom prst="rect">
            <a:avLst/>
          </a:prstGeom>
        </p:spPr>
      </p:pic>
    </p:spTree>
    <p:extLst>
      <p:ext uri="{BB962C8B-B14F-4D97-AF65-F5344CB8AC3E}">
        <p14:creationId xmlns:p14="http://schemas.microsoft.com/office/powerpoint/2010/main" val="384778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C000"/>
                </a:solidFill>
              </a:rPr>
              <a:t>Simultaneous</a:t>
            </a:r>
            <a:r>
              <a:rPr lang="en-US" dirty="0"/>
              <a:t> multi-threading</a:t>
            </a:r>
          </a:p>
        </p:txBody>
      </p:sp>
      <p:sp>
        <p:nvSpPr>
          <p:cNvPr id="5" name="Content Placeholder 4"/>
          <p:cNvSpPr>
            <a:spLocks noGrp="1"/>
          </p:cNvSpPr>
          <p:nvPr>
            <p:ph sz="half" idx="1"/>
          </p:nvPr>
        </p:nvSpPr>
        <p:spPr/>
        <p:txBody>
          <a:bodyPr>
            <a:normAutofit/>
          </a:bodyPr>
          <a:lstStyle/>
          <a:p>
            <a:endParaRPr lang="en-US" dirty="0"/>
          </a:p>
          <a:p>
            <a:r>
              <a:rPr lang="en-US" dirty="0"/>
              <a:t>Simultaneous multi-threading is like fine multi-threading with one caveat:</a:t>
            </a:r>
          </a:p>
          <a:p>
            <a:pPr lvl="1"/>
            <a:r>
              <a:rPr lang="en-US" dirty="0"/>
              <a:t>Instruction Control can issue instructions from </a:t>
            </a:r>
            <a:r>
              <a:rPr lang="en-US" dirty="0">
                <a:solidFill>
                  <a:srgbClr val="0070C0"/>
                </a:solidFill>
              </a:rPr>
              <a:t>different</a:t>
            </a:r>
            <a:r>
              <a:rPr lang="en-US" dirty="0"/>
              <a:t> threads in the same cycle</a:t>
            </a:r>
          </a:p>
          <a:p>
            <a:pPr lvl="1"/>
            <a:endParaRPr lang="en-US" dirty="0"/>
          </a:p>
          <a:p>
            <a:pPr lvl="1"/>
            <a:endParaRPr lang="en-US" dirty="0"/>
          </a:p>
          <a:p>
            <a:r>
              <a:rPr lang="en-US" dirty="0"/>
              <a:t>NOTE: </a:t>
            </a:r>
          </a:p>
          <a:p>
            <a:pPr lvl="1"/>
            <a:r>
              <a:rPr lang="en-US" dirty="0"/>
              <a:t>Intel’s HTT is a “simultaneous multi-threading” technology</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9" name="Picture 58"/>
          <p:cNvPicPr>
            <a:picLocks noChangeAspect="1"/>
          </p:cNvPicPr>
          <p:nvPr/>
        </p:nvPicPr>
        <p:blipFill>
          <a:blip r:embed="rId2"/>
          <a:stretch>
            <a:fillRect/>
          </a:stretch>
        </p:blipFill>
        <p:spPr>
          <a:xfrm>
            <a:off x="6702240" y="2026041"/>
            <a:ext cx="4222761" cy="3051285"/>
          </a:xfrm>
          <a:prstGeom prst="rect">
            <a:avLst/>
          </a:prstGeom>
        </p:spPr>
      </p:pic>
      <p:grpSp>
        <p:nvGrpSpPr>
          <p:cNvPr id="6" name="Group 5">
            <a:extLst>
              <a:ext uri="{FF2B5EF4-FFF2-40B4-BE49-F238E27FC236}">
                <a16:creationId xmlns:a16="http://schemas.microsoft.com/office/drawing/2014/main" id="{37B486EA-10CF-4872-B0CC-892B5AFDA4DB}"/>
              </a:ext>
            </a:extLst>
          </p:cNvPr>
          <p:cNvGrpSpPr/>
          <p:nvPr/>
        </p:nvGrpSpPr>
        <p:grpSpPr>
          <a:xfrm>
            <a:off x="9144000" y="3040227"/>
            <a:ext cx="2660678" cy="369332"/>
            <a:chOff x="9144000" y="3040227"/>
            <a:chExt cx="2660678" cy="369332"/>
          </a:xfrm>
        </p:grpSpPr>
        <p:cxnSp>
          <p:nvCxnSpPr>
            <p:cNvPr id="7" name="Straight Arrow Connector 6">
              <a:extLst>
                <a:ext uri="{FF2B5EF4-FFF2-40B4-BE49-F238E27FC236}">
                  <a16:creationId xmlns:a16="http://schemas.microsoft.com/office/drawing/2014/main" id="{C58DCC4B-E8A2-48B3-894F-FF0AE80558C2}"/>
                </a:ext>
              </a:extLst>
            </p:cNvPr>
            <p:cNvCxnSpPr>
              <a:cxnSpLocks/>
              <a:stCxn id="8" idx="1"/>
            </p:cNvCxnSpPr>
            <p:nvPr/>
          </p:nvCxnSpPr>
          <p:spPr>
            <a:xfrm flipH="1">
              <a:off x="9144000" y="3224893"/>
              <a:ext cx="2099306" cy="0"/>
            </a:xfrm>
            <a:prstGeom prst="straightConnector1">
              <a:avLst/>
            </a:prstGeom>
            <a:ln w="12700">
              <a:prstDash val="sysDot"/>
              <a:tailEnd type="arrow"/>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159AA9-2DC4-4D67-875D-03B767264545}"/>
                </a:ext>
              </a:extLst>
            </p:cNvPr>
            <p:cNvSpPr/>
            <p:nvPr/>
          </p:nvSpPr>
          <p:spPr>
            <a:xfrm>
              <a:off x="11243306" y="3040227"/>
              <a:ext cx="561372" cy="369332"/>
            </a:xfrm>
            <a:prstGeom prst="rect">
              <a:avLst/>
            </a:prstGeom>
          </p:spPr>
          <p:txBody>
            <a:bodyPr wrap="none">
              <a:spAutoFit/>
            </a:bodyPr>
            <a:lstStyle/>
            <a:p>
              <a:r>
                <a:rPr lang="en-US" b="1" dirty="0">
                  <a:solidFill>
                    <a:srgbClr val="C00000"/>
                  </a:solidFill>
                </a:rPr>
                <a:t>!!!!!</a:t>
              </a:r>
            </a:p>
          </p:txBody>
        </p:sp>
      </p:grpSp>
      <p:pic>
        <p:nvPicPr>
          <p:cNvPr id="9" name="Picture 8"/>
          <p:cNvPicPr>
            <a:picLocks noChangeAspect="1"/>
          </p:cNvPicPr>
          <p:nvPr/>
        </p:nvPicPr>
        <p:blipFill>
          <a:blip r:embed="rId3"/>
          <a:stretch>
            <a:fillRect/>
          </a:stretch>
        </p:blipFill>
        <p:spPr>
          <a:xfrm>
            <a:off x="9396516" y="5261992"/>
            <a:ext cx="1812396" cy="1312425"/>
          </a:xfrm>
          <a:prstGeom prst="rect">
            <a:avLst/>
          </a:prstGeom>
        </p:spPr>
      </p:pic>
    </p:spTree>
    <p:extLst>
      <p:ext uri="{BB962C8B-B14F-4D97-AF65-F5344CB8AC3E}">
        <p14:creationId xmlns:p14="http://schemas.microsoft.com/office/powerpoint/2010/main" val="213812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Revisiting an older slide, to get us going</a:t>
            </a:r>
          </a:p>
        </p:txBody>
      </p:sp>
      <p:sp>
        <p:nvSpPr>
          <p:cNvPr id="11" name="Slide Number Placeholder 10"/>
          <p:cNvSpPr>
            <a:spLocks noGrp="1"/>
          </p:cNvSpPr>
          <p:nvPr>
            <p:ph type="sldNum" sz="quarter" idx="12"/>
          </p:nvPr>
        </p:nvSpPr>
        <p:spPr/>
        <p:txBody>
          <a:bodyPr/>
          <a:lstStyle/>
          <a:p>
            <a:fld id="{04A7C484-7E24-447E-8CB0-5149A4D34DEF}" type="slidenum">
              <a:rPr lang="en-US" altLang="en-US" smtClean="0"/>
              <a:pPr/>
              <a:t>6</a:t>
            </a:fld>
            <a:endParaRPr lang="en-US" altLang="en-US"/>
          </a:p>
        </p:txBody>
      </p:sp>
      <p:sp>
        <p:nvSpPr>
          <p:cNvPr id="5" name="Rectangle 4"/>
          <p:cNvSpPr/>
          <p:nvPr/>
        </p:nvSpPr>
        <p:spPr>
          <a:xfrm>
            <a:off x="1288676" y="3423627"/>
            <a:ext cx="9805148" cy="830997"/>
          </a:xfrm>
          <a:prstGeom prst="rect">
            <a:avLst/>
          </a:prstGeom>
        </p:spPr>
        <p:txBody>
          <a:bodyPr wrap="square">
            <a:spAutoFit/>
          </a:bodyPr>
          <a:lstStyle/>
          <a:p>
            <a:pPr algn="just">
              <a:tabLst>
                <a:tab pos="342900" algn="l"/>
              </a:tabLst>
            </a:pPr>
            <a:r>
              <a:rPr lang="en-US" sz="1600" dirty="0" err="1">
                <a:solidFill>
                  <a:srgbClr val="0070C0"/>
                </a:solidFill>
                <a:latin typeface="Consolas"/>
                <a:ea typeface="Calibri"/>
                <a:cs typeface="Times New Roman"/>
              </a:rPr>
              <a:t>lw</a:t>
            </a:r>
            <a:r>
              <a:rPr lang="en-US" sz="1600" dirty="0">
                <a:solidFill>
                  <a:srgbClr val="0070C0"/>
                </a:solidFill>
                <a:latin typeface="Consolas"/>
                <a:ea typeface="Calibri"/>
                <a:cs typeface="Times New Roman"/>
              </a:rPr>
              <a:t>	 $t0, 12($s2)  </a:t>
            </a:r>
            <a:r>
              <a:rPr lang="en-US" sz="1600" dirty="0">
                <a:latin typeface="Consolas"/>
                <a:ea typeface="Calibri"/>
                <a:cs typeface="Times New Roman"/>
              </a:rPr>
              <a:t># reg $t0 gets value stored 12 bytes from address in $s2</a:t>
            </a:r>
            <a:endParaRPr lang="en-US" sz="1600" dirty="0">
              <a:latin typeface="Calibri"/>
              <a:ea typeface="Calibri"/>
              <a:cs typeface="Times New Roman"/>
            </a:endParaRPr>
          </a:p>
          <a:p>
            <a:pPr algn="just">
              <a:tabLst>
                <a:tab pos="342900" algn="l"/>
              </a:tabLst>
            </a:pPr>
            <a:r>
              <a:rPr lang="en-US" sz="1600" dirty="0">
                <a:solidFill>
                  <a:srgbClr val="0070C0"/>
                </a:solidFill>
                <a:latin typeface="Consolas"/>
                <a:ea typeface="Calibri"/>
                <a:cs typeface="Times New Roman"/>
              </a:rPr>
              <a:t>add	 $t0, $s4, $t0 </a:t>
            </a:r>
            <a:r>
              <a:rPr lang="en-US" sz="1600" dirty="0">
                <a:latin typeface="Consolas"/>
                <a:ea typeface="Calibri"/>
                <a:cs typeface="Times New Roman"/>
              </a:rPr>
              <a:t># reg $t0 gets the sum of values stored in reg $s4 and reg $t0</a:t>
            </a:r>
            <a:endParaRPr lang="en-US" sz="1600" dirty="0">
              <a:latin typeface="Calibri"/>
              <a:ea typeface="Calibri"/>
              <a:cs typeface="Times New Roman"/>
            </a:endParaRPr>
          </a:p>
          <a:p>
            <a:pPr algn="just">
              <a:tabLst>
                <a:tab pos="342900" algn="l"/>
              </a:tabLst>
            </a:pPr>
            <a:r>
              <a:rPr lang="en-US" sz="1600" dirty="0" err="1">
                <a:solidFill>
                  <a:srgbClr val="0070C0"/>
                </a:solidFill>
                <a:latin typeface="Consolas"/>
                <a:ea typeface="Calibri"/>
                <a:cs typeface="Times New Roman"/>
              </a:rPr>
              <a:t>sw</a:t>
            </a:r>
            <a:r>
              <a:rPr lang="en-US" sz="1600" dirty="0">
                <a:solidFill>
                  <a:srgbClr val="0070C0"/>
                </a:solidFill>
                <a:latin typeface="Consolas"/>
                <a:ea typeface="Calibri"/>
                <a:cs typeface="Times New Roman"/>
              </a:rPr>
              <a:t>	 $t0, 16($s2)  </a:t>
            </a:r>
            <a:r>
              <a:rPr lang="en-US" sz="1600" dirty="0">
                <a:latin typeface="Consolas"/>
                <a:ea typeface="Calibri"/>
                <a:cs typeface="Times New Roman"/>
              </a:rPr>
              <a:t># store what’s in $t0</a:t>
            </a:r>
            <a:r>
              <a:rPr lang="en-US" sz="1600" dirty="0">
                <a:ea typeface="Calibri"/>
                <a:cs typeface="Times New Roman"/>
              </a:rPr>
              <a:t> </a:t>
            </a:r>
            <a:r>
              <a:rPr lang="en-US" sz="1600" dirty="0">
                <a:latin typeface="Consolas"/>
                <a:ea typeface="Calibri"/>
                <a:cs typeface="Times New Roman"/>
              </a:rPr>
              <a:t>at mem location 16 bytes from address in $s2</a:t>
            </a:r>
            <a:endParaRPr lang="en-US" sz="1600" dirty="0">
              <a:latin typeface="Calibri"/>
              <a:ea typeface="Calibri"/>
              <a:cs typeface="Times New Roman"/>
            </a:endParaRPr>
          </a:p>
        </p:txBody>
      </p:sp>
      <p:sp>
        <p:nvSpPr>
          <p:cNvPr id="6" name="Rectangle 5"/>
          <p:cNvSpPr/>
          <p:nvPr/>
        </p:nvSpPr>
        <p:spPr>
          <a:xfrm>
            <a:off x="2522407" y="1882215"/>
            <a:ext cx="4870244" cy="369332"/>
          </a:xfrm>
          <a:prstGeom prst="rect">
            <a:avLst/>
          </a:prstGeom>
        </p:spPr>
        <p:txBody>
          <a:bodyPr wrap="none">
            <a:spAutoFit/>
          </a:bodyPr>
          <a:lstStyle/>
          <a:p>
            <a:r>
              <a:rPr lang="en-US" dirty="0">
                <a:solidFill>
                  <a:srgbClr val="0070C0"/>
                </a:solidFill>
                <a:latin typeface="Consolas"/>
                <a:ea typeface="Calibri"/>
              </a:rPr>
              <a:t>a[4] = delta + a[3];</a:t>
            </a:r>
            <a:r>
              <a:rPr lang="en-US" dirty="0">
                <a:solidFill>
                  <a:srgbClr val="00B050"/>
                </a:solidFill>
                <a:latin typeface="Consolas"/>
                <a:ea typeface="Calibri"/>
              </a:rPr>
              <a:t> //line of C code</a:t>
            </a:r>
            <a:endParaRPr lang="en-US" dirty="0">
              <a:solidFill>
                <a:srgbClr val="00B050"/>
              </a:solidFill>
            </a:endParaRPr>
          </a:p>
        </p:txBody>
      </p:sp>
      <p:sp>
        <p:nvSpPr>
          <p:cNvPr id="7" name="Content Placeholder 2"/>
          <p:cNvSpPr txBox="1">
            <a:spLocks/>
          </p:cNvSpPr>
          <p:nvPr/>
        </p:nvSpPr>
        <p:spPr bwMode="auto">
          <a:xfrm>
            <a:off x="1676400" y="2895930"/>
            <a:ext cx="8229600" cy="4787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lvl="1"/>
            <a:r>
              <a:rPr lang="en-US" sz="1800" dirty="0"/>
              <a:t>MIPS assembly code generated by the compiler (three instructions):</a:t>
            </a:r>
          </a:p>
        </p:txBody>
      </p:sp>
      <p:sp>
        <p:nvSpPr>
          <p:cNvPr id="8" name="Rectangle 7"/>
          <p:cNvSpPr/>
          <p:nvPr/>
        </p:nvSpPr>
        <p:spPr>
          <a:xfrm>
            <a:off x="1981200" y="5426239"/>
            <a:ext cx="7620000" cy="830997"/>
          </a:xfrm>
          <a:prstGeom prst="rect">
            <a:avLst/>
          </a:prstGeom>
        </p:spPr>
        <p:txBody>
          <a:bodyPr wrap="square">
            <a:spAutoFit/>
          </a:bodyPr>
          <a:lstStyle/>
          <a:p>
            <a:pPr algn="just"/>
            <a:r>
              <a:rPr lang="en-US" sz="1600" dirty="0">
                <a:solidFill>
                  <a:srgbClr val="0070C0"/>
                </a:solidFill>
                <a:latin typeface="Consolas"/>
                <a:ea typeface="Calibri"/>
                <a:cs typeface="Times New Roman"/>
              </a:rPr>
              <a:t>10001110010010000000000000001100</a:t>
            </a:r>
          </a:p>
          <a:p>
            <a:pPr algn="just"/>
            <a:r>
              <a:rPr lang="en-US" sz="1600" dirty="0">
                <a:solidFill>
                  <a:srgbClr val="0070C0"/>
                </a:solidFill>
                <a:latin typeface="Consolas"/>
                <a:ea typeface="Calibri"/>
                <a:cs typeface="Times New Roman"/>
              </a:rPr>
              <a:t>00000010100010000100000000100000</a:t>
            </a:r>
          </a:p>
          <a:p>
            <a:pPr algn="just"/>
            <a:r>
              <a:rPr lang="en-US" sz="1600" dirty="0">
                <a:solidFill>
                  <a:srgbClr val="0070C0"/>
                </a:solidFill>
                <a:latin typeface="Consolas"/>
                <a:ea typeface="Calibri"/>
                <a:cs typeface="Times New Roman"/>
              </a:rPr>
              <a:t>10101110010010000000000000010000</a:t>
            </a:r>
          </a:p>
        </p:txBody>
      </p:sp>
      <p:sp>
        <p:nvSpPr>
          <p:cNvPr id="9" name="Content Placeholder 2"/>
          <p:cNvSpPr txBox="1">
            <a:spLocks/>
          </p:cNvSpPr>
          <p:nvPr/>
        </p:nvSpPr>
        <p:spPr bwMode="auto">
          <a:xfrm>
            <a:off x="1676400" y="4947445"/>
            <a:ext cx="8229600" cy="4787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lvl="1"/>
            <a:r>
              <a:rPr lang="en-US" sz="1800" dirty="0"/>
              <a:t>Set of three corresponding MIPS instructions produced by the compiler:</a:t>
            </a:r>
          </a:p>
        </p:txBody>
      </p:sp>
      <p:sp>
        <p:nvSpPr>
          <p:cNvPr id="10" name="Content Placeholder 2"/>
          <p:cNvSpPr txBox="1">
            <a:spLocks/>
          </p:cNvSpPr>
          <p:nvPr/>
        </p:nvSpPr>
        <p:spPr bwMode="auto">
          <a:xfrm>
            <a:off x="1676400" y="1481774"/>
            <a:ext cx="8229600" cy="4787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lvl="1"/>
            <a:r>
              <a:rPr lang="en-US" sz="1800" dirty="0"/>
              <a:t>Line of C code:</a:t>
            </a:r>
          </a:p>
        </p:txBody>
      </p:sp>
    </p:spTree>
    <p:extLst>
      <p:ext uri="{BB962C8B-B14F-4D97-AF65-F5344CB8AC3E}">
        <p14:creationId xmlns:p14="http://schemas.microsoft.com/office/powerpoint/2010/main" val="28346016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Superscalar processor or TLP processor. Wrapping it up</a:t>
            </a:r>
          </a:p>
        </p:txBody>
      </p:sp>
      <p:sp>
        <p:nvSpPr>
          <p:cNvPr id="3" name="Content Placeholder 2"/>
          <p:cNvSpPr>
            <a:spLocks noGrp="1"/>
          </p:cNvSpPr>
          <p:nvPr>
            <p:ph idx="1"/>
          </p:nvPr>
        </p:nvSpPr>
        <p:spPr/>
        <p:txBody>
          <a:bodyPr>
            <a:normAutofit/>
          </a:bodyPr>
          <a:lstStyle/>
          <a:p>
            <a:r>
              <a:rPr lang="en-US" dirty="0"/>
              <a:t>Superscalar vs. TLP</a:t>
            </a:r>
          </a:p>
          <a:p>
            <a:pPr lvl="1"/>
            <a:r>
              <a:rPr lang="en-US" dirty="0"/>
              <a:t>Superscalar: instructions associated with one PC</a:t>
            </a:r>
            <a:endParaRPr lang="en-US" dirty="0">
              <a:solidFill>
                <a:srgbClr val="0070C0"/>
              </a:solidFill>
            </a:endParaRPr>
          </a:p>
          <a:p>
            <a:pPr lvl="1"/>
            <a:r>
              <a:rPr lang="en-US" dirty="0"/>
              <a:t>TLP: instructions associated with two PCs</a:t>
            </a:r>
            <a:endParaRPr lang="en-US" dirty="0">
              <a:solidFill>
                <a:srgbClr val="00B050"/>
              </a:solidFill>
            </a:endParaRPr>
          </a:p>
          <a:p>
            <a:pPr lvl="1"/>
            <a:endParaRPr lang="en-US" dirty="0"/>
          </a:p>
          <a:p>
            <a:r>
              <a:rPr lang="en-US" dirty="0"/>
              <a:t>Superscalar: one PC on the chip</a:t>
            </a:r>
          </a:p>
          <a:p>
            <a:pPr lvl="1"/>
            <a:r>
              <a:rPr lang="en-US" dirty="0"/>
              <a:t>HW has the means to execute more than one instruction per cycle</a:t>
            </a:r>
          </a:p>
          <a:p>
            <a:pPr lvl="1"/>
            <a:r>
              <a:rPr lang="en-US" dirty="0"/>
              <a:t>Super</a:t>
            </a:r>
            <a:r>
              <a:rPr lang="en-US" dirty="0">
                <a:solidFill>
                  <a:srgbClr val="C00000"/>
                </a:solidFill>
              </a:rPr>
              <a:t>scalar</a:t>
            </a:r>
            <a:r>
              <a:rPr lang="en-US" dirty="0"/>
              <a:t>: it’s more than a “scalar”; i.e., one thread</a:t>
            </a:r>
          </a:p>
          <a:p>
            <a:pPr lvl="1"/>
            <a:endParaRPr lang="en-US" dirty="0"/>
          </a:p>
          <a:p>
            <a:endParaRPr lang="en-US" dirty="0"/>
          </a:p>
          <a:p>
            <a:r>
              <a:rPr lang="en-US" dirty="0"/>
              <a:t>TLP: Processor handles instructions from different threads/processes</a:t>
            </a:r>
          </a:p>
          <a:p>
            <a:endParaRPr lang="en-US" dirty="0"/>
          </a:p>
          <a:p>
            <a:r>
              <a:rPr lang="en-US" dirty="0">
                <a:solidFill>
                  <a:srgbClr val="F2240E"/>
                </a:solidFill>
              </a:rPr>
              <a:t>NOTE</a:t>
            </a:r>
            <a:r>
              <a:rPr lang="en-US" dirty="0"/>
              <a:t>: we are not talking about multiple-cores; we are still talking about one CPU core here</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60</a:t>
            </a:fld>
            <a:endParaRPr lang="en-US" altLang="en-US"/>
          </a:p>
        </p:txBody>
      </p:sp>
    </p:spTree>
    <p:extLst>
      <p:ext uri="{BB962C8B-B14F-4D97-AF65-F5344CB8AC3E}">
        <p14:creationId xmlns:p14="http://schemas.microsoft.com/office/powerpoint/2010/main" val="40646048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635DA87E-27A1-46C4-9AD7-E6E759EAD344}"/>
              </a:ext>
            </a:extLst>
          </p:cNvPr>
          <p:cNvSpPr>
            <a:spLocks noGrp="1"/>
          </p:cNvSpPr>
          <p:nvPr>
            <p:ph type="title"/>
          </p:nvPr>
        </p:nvSpPr>
        <p:spPr/>
        <p:txBody>
          <a:bodyPr/>
          <a:lstStyle/>
          <a:p>
            <a:r>
              <a:rPr lang="en-US" dirty="0"/>
              <a:t>Quiz: TLP flavors</a:t>
            </a:r>
          </a:p>
        </p:txBody>
      </p:sp>
      <p:sp>
        <p:nvSpPr>
          <p:cNvPr id="16" name="Content Placeholder 15">
            <a:extLst>
              <a:ext uri="{FF2B5EF4-FFF2-40B4-BE49-F238E27FC236}">
                <a16:creationId xmlns:a16="http://schemas.microsoft.com/office/drawing/2014/main" id="{4CC80817-544A-4217-972A-716BDAC119D3}"/>
              </a:ext>
            </a:extLst>
          </p:cNvPr>
          <p:cNvSpPr>
            <a:spLocks noGrp="1"/>
          </p:cNvSpPr>
          <p:nvPr>
            <p:ph sz="half" idx="1"/>
          </p:nvPr>
        </p:nvSpPr>
        <p:spPr/>
        <p:txBody>
          <a:bodyPr>
            <a:normAutofit/>
          </a:bodyPr>
          <a:lstStyle/>
          <a:p>
            <a:endParaRPr lang="en-US" sz="2000" dirty="0"/>
          </a:p>
          <a:p>
            <a:endParaRPr lang="en-US" sz="2000" dirty="0"/>
          </a:p>
          <a:p>
            <a:endParaRPr lang="en-US" sz="2000" dirty="0"/>
          </a:p>
          <a:p>
            <a:r>
              <a:rPr lang="en-US" sz="2000" dirty="0"/>
              <a:t>Left-side pic: coarse TLP, fine TLP, or SMT?</a:t>
            </a:r>
          </a:p>
          <a:p>
            <a:pPr lvl="1"/>
            <a:r>
              <a:rPr lang="en-US" sz="1600" dirty="0"/>
              <a:t>Not clear from the pic if it’s TLP coarse, TLP fine, or even non TLP (might be the operating system engaging in time slicing)</a:t>
            </a:r>
          </a:p>
          <a:p>
            <a:pPr lvl="1"/>
            <a:r>
              <a:rPr lang="en-US" sz="1600" dirty="0"/>
              <a:t>To understand if it’s TLP or not one needs to know whether the processor is capable of maintaining more than one architectural state in flight</a:t>
            </a:r>
          </a:p>
          <a:p>
            <a:endParaRPr lang="en-US" sz="2000" dirty="0"/>
          </a:p>
          <a:p>
            <a:endParaRPr lang="en-US" sz="2000" dirty="0"/>
          </a:p>
          <a:p>
            <a:r>
              <a:rPr lang="en-US" sz="2000" dirty="0"/>
              <a:t>Right-side pic: coarse TLP, fine TLP, or SMT?</a:t>
            </a:r>
          </a:p>
        </p:txBody>
      </p:sp>
      <p:sp>
        <p:nvSpPr>
          <p:cNvPr id="4" name="Slide Number Placeholder 3">
            <a:extLst>
              <a:ext uri="{FF2B5EF4-FFF2-40B4-BE49-F238E27FC236}">
                <a16:creationId xmlns:a16="http://schemas.microsoft.com/office/drawing/2014/main" id="{F59EBEA8-8F74-4363-9BB4-1C8851DA0C2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8823A219-65D1-452F-9D93-CFB266667A70}"/>
              </a:ext>
            </a:extLst>
          </p:cNvPr>
          <p:cNvGrpSpPr/>
          <p:nvPr/>
        </p:nvGrpSpPr>
        <p:grpSpPr>
          <a:xfrm>
            <a:off x="7377479" y="2266423"/>
            <a:ext cx="3687279" cy="3271979"/>
            <a:chOff x="6225768" y="1215279"/>
            <a:chExt cx="3687279" cy="3271979"/>
          </a:xfrm>
        </p:grpSpPr>
        <p:pic>
          <p:nvPicPr>
            <p:cNvPr id="6" name="Picture 5">
              <a:extLst>
                <a:ext uri="{FF2B5EF4-FFF2-40B4-BE49-F238E27FC236}">
                  <a16:creationId xmlns:a16="http://schemas.microsoft.com/office/drawing/2014/main" id="{09E914EB-A3CE-43D4-AE76-4B45BC84D096}"/>
                </a:ext>
              </a:extLst>
            </p:cNvPr>
            <p:cNvPicPr>
              <a:picLocks noChangeAspect="1"/>
            </p:cNvPicPr>
            <p:nvPr/>
          </p:nvPicPr>
          <p:blipFill>
            <a:blip r:embed="rId2"/>
            <a:stretch>
              <a:fillRect/>
            </a:stretch>
          </p:blipFill>
          <p:spPr>
            <a:xfrm>
              <a:off x="6598347" y="1215279"/>
              <a:ext cx="3314700" cy="2400300"/>
            </a:xfrm>
            <a:prstGeom prst="rect">
              <a:avLst/>
            </a:prstGeom>
          </p:spPr>
        </p:pic>
        <p:sp>
          <p:nvSpPr>
            <p:cNvPr id="7" name="TextBox 6">
              <a:extLst>
                <a:ext uri="{FF2B5EF4-FFF2-40B4-BE49-F238E27FC236}">
                  <a16:creationId xmlns:a16="http://schemas.microsoft.com/office/drawing/2014/main" id="{8C02EB2A-C6FC-44CA-A7AD-C5C678D91F51}"/>
                </a:ext>
              </a:extLst>
            </p:cNvPr>
            <p:cNvSpPr txBox="1"/>
            <p:nvPr/>
          </p:nvSpPr>
          <p:spPr>
            <a:xfrm>
              <a:off x="6225768" y="3615579"/>
              <a:ext cx="883462" cy="461665"/>
            </a:xfrm>
            <a:prstGeom prst="rect">
              <a:avLst/>
            </a:prstGeom>
            <a:noFill/>
          </p:spPr>
          <p:txBody>
            <a:bodyPr wrap="square">
              <a:spAutoFit/>
            </a:bodyPr>
            <a:lstStyle/>
            <a:p>
              <a:r>
                <a:rPr lang="en-US" sz="1200" dirty="0">
                  <a:solidFill>
                    <a:srgbClr val="0070C0"/>
                  </a:solidFill>
                </a:rPr>
                <a:t>Functional</a:t>
              </a:r>
              <a:br>
                <a:rPr lang="en-US" sz="1200" dirty="0">
                  <a:solidFill>
                    <a:srgbClr val="0070C0"/>
                  </a:solidFill>
                </a:rPr>
              </a:br>
              <a:r>
                <a:rPr lang="en-US" sz="1200" dirty="0">
                  <a:solidFill>
                    <a:srgbClr val="0070C0"/>
                  </a:solidFill>
                </a:rPr>
                <a:t>Unit A</a:t>
              </a:r>
            </a:p>
          </p:txBody>
        </p:sp>
        <p:cxnSp>
          <p:nvCxnSpPr>
            <p:cNvPr id="8" name="Straight Arrow Connector 7">
              <a:extLst>
                <a:ext uri="{FF2B5EF4-FFF2-40B4-BE49-F238E27FC236}">
                  <a16:creationId xmlns:a16="http://schemas.microsoft.com/office/drawing/2014/main" id="{B75A78DE-F211-4E13-90D0-0A7EA298FFB6}"/>
                </a:ext>
              </a:extLst>
            </p:cNvPr>
            <p:cNvCxnSpPr>
              <a:cxnSpLocks/>
            </p:cNvCxnSpPr>
            <p:nvPr/>
          </p:nvCxnSpPr>
          <p:spPr>
            <a:xfrm flipV="1">
              <a:off x="6974237" y="3551221"/>
              <a:ext cx="316481" cy="191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D9D4C95-1BA1-4BF5-BC0E-0B54D7D17C1C}"/>
                </a:ext>
              </a:extLst>
            </p:cNvPr>
            <p:cNvSpPr txBox="1"/>
            <p:nvPr/>
          </p:nvSpPr>
          <p:spPr>
            <a:xfrm>
              <a:off x="6463409" y="4007465"/>
              <a:ext cx="883462" cy="461665"/>
            </a:xfrm>
            <a:prstGeom prst="rect">
              <a:avLst/>
            </a:prstGeom>
            <a:noFill/>
          </p:spPr>
          <p:txBody>
            <a:bodyPr wrap="square">
              <a:spAutoFit/>
            </a:bodyPr>
            <a:lstStyle/>
            <a:p>
              <a:r>
                <a:rPr lang="en-US" sz="1200" dirty="0">
                  <a:solidFill>
                    <a:srgbClr val="0070C0"/>
                  </a:solidFill>
                </a:rPr>
                <a:t>Functional</a:t>
              </a:r>
              <a:br>
                <a:rPr lang="en-US" sz="1200" dirty="0">
                  <a:solidFill>
                    <a:srgbClr val="0070C0"/>
                  </a:solidFill>
                </a:rPr>
              </a:br>
              <a:r>
                <a:rPr lang="en-US" sz="1200" dirty="0">
                  <a:solidFill>
                    <a:srgbClr val="0070C0"/>
                  </a:solidFill>
                </a:rPr>
                <a:t>Unit B</a:t>
              </a:r>
            </a:p>
          </p:txBody>
        </p:sp>
        <p:cxnSp>
          <p:nvCxnSpPr>
            <p:cNvPr id="10" name="Straight Arrow Connector 9">
              <a:extLst>
                <a:ext uri="{FF2B5EF4-FFF2-40B4-BE49-F238E27FC236}">
                  <a16:creationId xmlns:a16="http://schemas.microsoft.com/office/drawing/2014/main" id="{D42A0429-FB7F-4313-8560-429CE7D6A16F}"/>
                </a:ext>
              </a:extLst>
            </p:cNvPr>
            <p:cNvCxnSpPr>
              <a:cxnSpLocks/>
            </p:cNvCxnSpPr>
            <p:nvPr/>
          </p:nvCxnSpPr>
          <p:spPr>
            <a:xfrm flipV="1">
              <a:off x="7211878" y="3541363"/>
              <a:ext cx="188563" cy="5933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4279E60-FF37-47FF-8193-39D5A3C899F1}"/>
                </a:ext>
              </a:extLst>
            </p:cNvPr>
            <p:cNvSpPr txBox="1"/>
            <p:nvPr/>
          </p:nvSpPr>
          <p:spPr>
            <a:xfrm>
              <a:off x="7329640" y="3805314"/>
              <a:ext cx="883462" cy="461665"/>
            </a:xfrm>
            <a:prstGeom prst="rect">
              <a:avLst/>
            </a:prstGeom>
            <a:noFill/>
          </p:spPr>
          <p:txBody>
            <a:bodyPr wrap="square">
              <a:spAutoFit/>
            </a:bodyPr>
            <a:lstStyle/>
            <a:p>
              <a:r>
                <a:rPr lang="en-US" sz="1200" dirty="0">
                  <a:solidFill>
                    <a:srgbClr val="0070C0"/>
                  </a:solidFill>
                </a:rPr>
                <a:t>Functional</a:t>
              </a:r>
              <a:br>
                <a:rPr lang="en-US" sz="1200" dirty="0">
                  <a:solidFill>
                    <a:srgbClr val="0070C0"/>
                  </a:solidFill>
                </a:rPr>
              </a:br>
              <a:r>
                <a:rPr lang="en-US" sz="1200" dirty="0">
                  <a:solidFill>
                    <a:srgbClr val="0070C0"/>
                  </a:solidFill>
                </a:rPr>
                <a:t>Unit C</a:t>
              </a:r>
            </a:p>
          </p:txBody>
        </p:sp>
        <p:cxnSp>
          <p:nvCxnSpPr>
            <p:cNvPr id="12" name="Straight Arrow Connector 11">
              <a:extLst>
                <a:ext uri="{FF2B5EF4-FFF2-40B4-BE49-F238E27FC236}">
                  <a16:creationId xmlns:a16="http://schemas.microsoft.com/office/drawing/2014/main" id="{6FB708EC-08F1-4BA6-9C5D-028BF8038528}"/>
                </a:ext>
              </a:extLst>
            </p:cNvPr>
            <p:cNvCxnSpPr>
              <a:cxnSpLocks/>
            </p:cNvCxnSpPr>
            <p:nvPr/>
          </p:nvCxnSpPr>
          <p:spPr>
            <a:xfrm flipH="1" flipV="1">
              <a:off x="7496702" y="3511403"/>
              <a:ext cx="135848" cy="375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4A841CF-8E03-46B1-8994-55BB2B511C83}"/>
                </a:ext>
              </a:extLst>
            </p:cNvPr>
            <p:cNvSpPr txBox="1"/>
            <p:nvPr/>
          </p:nvSpPr>
          <p:spPr>
            <a:xfrm>
              <a:off x="8330864" y="4025593"/>
              <a:ext cx="883462" cy="461665"/>
            </a:xfrm>
            <a:prstGeom prst="rect">
              <a:avLst/>
            </a:prstGeom>
            <a:noFill/>
          </p:spPr>
          <p:txBody>
            <a:bodyPr wrap="square">
              <a:spAutoFit/>
            </a:bodyPr>
            <a:lstStyle/>
            <a:p>
              <a:r>
                <a:rPr lang="en-US" sz="1200" dirty="0">
                  <a:solidFill>
                    <a:srgbClr val="0070C0"/>
                  </a:solidFill>
                </a:rPr>
                <a:t>Functional</a:t>
              </a:r>
              <a:br>
                <a:rPr lang="en-US" sz="1200" dirty="0">
                  <a:solidFill>
                    <a:srgbClr val="0070C0"/>
                  </a:solidFill>
                </a:rPr>
              </a:br>
              <a:r>
                <a:rPr lang="en-US" sz="1200" dirty="0">
                  <a:solidFill>
                    <a:srgbClr val="0070C0"/>
                  </a:solidFill>
                </a:rPr>
                <a:t>Unit D</a:t>
              </a:r>
            </a:p>
          </p:txBody>
        </p:sp>
        <p:cxnSp>
          <p:nvCxnSpPr>
            <p:cNvPr id="14" name="Straight Arrow Connector 13">
              <a:extLst>
                <a:ext uri="{FF2B5EF4-FFF2-40B4-BE49-F238E27FC236}">
                  <a16:creationId xmlns:a16="http://schemas.microsoft.com/office/drawing/2014/main" id="{CFD633F3-C9F4-41D0-A942-B330C2110EC3}"/>
                </a:ext>
              </a:extLst>
            </p:cNvPr>
            <p:cNvCxnSpPr>
              <a:cxnSpLocks/>
            </p:cNvCxnSpPr>
            <p:nvPr/>
          </p:nvCxnSpPr>
          <p:spPr>
            <a:xfrm flipH="1" flipV="1">
              <a:off x="7677677" y="3541363"/>
              <a:ext cx="730095" cy="535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B8E52EA-67FC-491D-A183-EE7B067E03C6}"/>
              </a:ext>
            </a:extLst>
          </p:cNvPr>
          <p:cNvSpPr txBox="1"/>
          <p:nvPr/>
        </p:nvSpPr>
        <p:spPr>
          <a:xfrm>
            <a:off x="9308660" y="4152533"/>
            <a:ext cx="883462" cy="461665"/>
          </a:xfrm>
          <a:prstGeom prst="rect">
            <a:avLst/>
          </a:prstGeom>
          <a:noFill/>
        </p:spPr>
        <p:txBody>
          <a:bodyPr wrap="square">
            <a:spAutoFit/>
          </a:bodyPr>
          <a:lstStyle/>
          <a:p>
            <a:r>
              <a:rPr lang="en-US" sz="1200" dirty="0">
                <a:solidFill>
                  <a:srgbClr val="0070C0"/>
                </a:solidFill>
              </a:rPr>
              <a:t>Functional</a:t>
            </a:r>
            <a:br>
              <a:rPr lang="en-US" sz="1200" dirty="0">
                <a:solidFill>
                  <a:srgbClr val="0070C0"/>
                </a:solidFill>
              </a:rPr>
            </a:br>
            <a:r>
              <a:rPr lang="en-US" sz="1200" dirty="0">
                <a:solidFill>
                  <a:srgbClr val="0070C0"/>
                </a:solidFill>
              </a:rPr>
              <a:t>Unit A</a:t>
            </a:r>
          </a:p>
        </p:txBody>
      </p:sp>
      <p:cxnSp>
        <p:nvCxnSpPr>
          <p:cNvPr id="18" name="Straight Arrow Connector 17">
            <a:extLst>
              <a:ext uri="{FF2B5EF4-FFF2-40B4-BE49-F238E27FC236}">
                <a16:creationId xmlns:a16="http://schemas.microsoft.com/office/drawing/2014/main" id="{DEF2DDB9-4E63-46F2-922F-D4CFC8B85E33}"/>
              </a:ext>
            </a:extLst>
          </p:cNvPr>
          <p:cNvCxnSpPr>
            <a:cxnSpLocks/>
          </p:cNvCxnSpPr>
          <p:nvPr/>
        </p:nvCxnSpPr>
        <p:spPr>
          <a:xfrm flipH="1" flipV="1">
            <a:off x="9206013" y="4073359"/>
            <a:ext cx="158800" cy="1959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2373DCF-B551-4FD4-B3C7-850AC114D8C7}"/>
              </a:ext>
            </a:extLst>
          </p:cNvPr>
          <p:cNvSpPr txBox="1"/>
          <p:nvPr/>
        </p:nvSpPr>
        <p:spPr>
          <a:xfrm>
            <a:off x="9546301" y="4544419"/>
            <a:ext cx="883462" cy="461665"/>
          </a:xfrm>
          <a:prstGeom prst="rect">
            <a:avLst/>
          </a:prstGeom>
          <a:noFill/>
        </p:spPr>
        <p:txBody>
          <a:bodyPr wrap="square">
            <a:spAutoFit/>
          </a:bodyPr>
          <a:lstStyle/>
          <a:p>
            <a:r>
              <a:rPr lang="en-US" sz="1200" dirty="0">
                <a:solidFill>
                  <a:srgbClr val="0070C0"/>
                </a:solidFill>
              </a:rPr>
              <a:t>Functional</a:t>
            </a:r>
            <a:br>
              <a:rPr lang="en-US" sz="1200" dirty="0">
                <a:solidFill>
                  <a:srgbClr val="0070C0"/>
                </a:solidFill>
              </a:rPr>
            </a:br>
            <a:r>
              <a:rPr lang="en-US" sz="1200" dirty="0">
                <a:solidFill>
                  <a:srgbClr val="0070C0"/>
                </a:solidFill>
              </a:rPr>
              <a:t>Unit B</a:t>
            </a:r>
          </a:p>
        </p:txBody>
      </p:sp>
      <p:cxnSp>
        <p:nvCxnSpPr>
          <p:cNvPr id="20" name="Straight Arrow Connector 19">
            <a:extLst>
              <a:ext uri="{FF2B5EF4-FFF2-40B4-BE49-F238E27FC236}">
                <a16:creationId xmlns:a16="http://schemas.microsoft.com/office/drawing/2014/main" id="{39573F99-9DCA-4544-AA73-BCD999A8F0D0}"/>
              </a:ext>
            </a:extLst>
          </p:cNvPr>
          <p:cNvCxnSpPr>
            <a:cxnSpLocks/>
          </p:cNvCxnSpPr>
          <p:nvPr/>
        </p:nvCxnSpPr>
        <p:spPr>
          <a:xfrm flipH="1" flipV="1">
            <a:off x="9340784" y="4010261"/>
            <a:ext cx="296526" cy="592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49A855B-0DC6-4A26-9000-CC8035D4FE53}"/>
              </a:ext>
            </a:extLst>
          </p:cNvPr>
          <p:cNvSpPr txBox="1"/>
          <p:nvPr/>
        </p:nvSpPr>
        <p:spPr>
          <a:xfrm>
            <a:off x="10412532" y="4342268"/>
            <a:ext cx="883462" cy="461665"/>
          </a:xfrm>
          <a:prstGeom prst="rect">
            <a:avLst/>
          </a:prstGeom>
          <a:noFill/>
        </p:spPr>
        <p:txBody>
          <a:bodyPr wrap="square">
            <a:spAutoFit/>
          </a:bodyPr>
          <a:lstStyle/>
          <a:p>
            <a:r>
              <a:rPr lang="en-US" sz="1200" dirty="0">
                <a:solidFill>
                  <a:srgbClr val="0070C0"/>
                </a:solidFill>
              </a:rPr>
              <a:t>Functional</a:t>
            </a:r>
            <a:br>
              <a:rPr lang="en-US" sz="1200" dirty="0">
                <a:solidFill>
                  <a:srgbClr val="0070C0"/>
                </a:solidFill>
              </a:rPr>
            </a:br>
            <a:r>
              <a:rPr lang="en-US" sz="1200" dirty="0">
                <a:solidFill>
                  <a:srgbClr val="0070C0"/>
                </a:solidFill>
              </a:rPr>
              <a:t>Unit C</a:t>
            </a:r>
          </a:p>
        </p:txBody>
      </p:sp>
      <p:cxnSp>
        <p:nvCxnSpPr>
          <p:cNvPr id="22" name="Straight Arrow Connector 21">
            <a:extLst>
              <a:ext uri="{FF2B5EF4-FFF2-40B4-BE49-F238E27FC236}">
                <a16:creationId xmlns:a16="http://schemas.microsoft.com/office/drawing/2014/main" id="{C26D8BFD-D1FB-4CB2-8615-90E6DB94BCCB}"/>
              </a:ext>
            </a:extLst>
          </p:cNvPr>
          <p:cNvCxnSpPr>
            <a:cxnSpLocks/>
          </p:cNvCxnSpPr>
          <p:nvPr/>
        </p:nvCxnSpPr>
        <p:spPr>
          <a:xfrm flipH="1" flipV="1">
            <a:off x="9478949" y="4041483"/>
            <a:ext cx="1009123" cy="4083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2B22928-0537-40B5-9625-7CE8CAA641A1}"/>
              </a:ext>
            </a:extLst>
          </p:cNvPr>
          <p:cNvSpPr txBox="1"/>
          <p:nvPr/>
        </p:nvSpPr>
        <p:spPr>
          <a:xfrm>
            <a:off x="10767500" y="3972966"/>
            <a:ext cx="883462" cy="461665"/>
          </a:xfrm>
          <a:prstGeom prst="rect">
            <a:avLst/>
          </a:prstGeom>
          <a:noFill/>
        </p:spPr>
        <p:txBody>
          <a:bodyPr wrap="square">
            <a:spAutoFit/>
          </a:bodyPr>
          <a:lstStyle/>
          <a:p>
            <a:r>
              <a:rPr lang="en-US" sz="1200" dirty="0">
                <a:solidFill>
                  <a:srgbClr val="0070C0"/>
                </a:solidFill>
              </a:rPr>
              <a:t>Functional</a:t>
            </a:r>
            <a:br>
              <a:rPr lang="en-US" sz="1200" dirty="0">
                <a:solidFill>
                  <a:srgbClr val="0070C0"/>
                </a:solidFill>
              </a:rPr>
            </a:br>
            <a:r>
              <a:rPr lang="en-US" sz="1200" dirty="0">
                <a:solidFill>
                  <a:srgbClr val="0070C0"/>
                </a:solidFill>
              </a:rPr>
              <a:t>Unit D</a:t>
            </a:r>
          </a:p>
        </p:txBody>
      </p:sp>
      <p:cxnSp>
        <p:nvCxnSpPr>
          <p:cNvPr id="24" name="Straight Arrow Connector 23">
            <a:extLst>
              <a:ext uri="{FF2B5EF4-FFF2-40B4-BE49-F238E27FC236}">
                <a16:creationId xmlns:a16="http://schemas.microsoft.com/office/drawing/2014/main" id="{9D788033-4808-49C6-AC3C-A9B4041C04E5}"/>
              </a:ext>
            </a:extLst>
          </p:cNvPr>
          <p:cNvCxnSpPr>
            <a:cxnSpLocks/>
          </p:cNvCxnSpPr>
          <p:nvPr/>
        </p:nvCxnSpPr>
        <p:spPr>
          <a:xfrm flipH="1" flipV="1">
            <a:off x="9555489" y="3902413"/>
            <a:ext cx="1255405" cy="2388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31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Registers, backdrop (1/2)</a:t>
            </a:r>
          </a:p>
        </p:txBody>
      </p:sp>
      <p:sp>
        <p:nvSpPr>
          <p:cNvPr id="3" name="Content Placeholder 2"/>
          <p:cNvSpPr>
            <a:spLocks noGrp="1"/>
          </p:cNvSpPr>
          <p:nvPr>
            <p:ph idx="1"/>
          </p:nvPr>
        </p:nvSpPr>
        <p:spPr/>
        <p:txBody>
          <a:bodyPr>
            <a:normAutofit/>
          </a:bodyPr>
          <a:lstStyle/>
          <a:p>
            <a:endParaRPr lang="en-US" dirty="0"/>
          </a:p>
          <a:p>
            <a:r>
              <a:rPr lang="en-US" dirty="0"/>
              <a:t>Review slide</a:t>
            </a:r>
          </a:p>
          <a:p>
            <a:pPr lvl="1"/>
            <a:endParaRPr lang="en-US" sz="1800" dirty="0"/>
          </a:p>
          <a:p>
            <a:pPr lvl="1"/>
            <a:r>
              <a:rPr lang="en-US" sz="1800" dirty="0"/>
              <a:t>Instruction cycle: fetch-decode-execute (FDX)</a:t>
            </a:r>
          </a:p>
          <a:p>
            <a:pPr lvl="1"/>
            <a:endParaRPr lang="en-US" sz="1800" dirty="0"/>
          </a:p>
          <a:p>
            <a:pPr lvl="1"/>
            <a:r>
              <a:rPr lang="en-US" sz="1800" dirty="0"/>
              <a:t>CU – responsible for controlling the process that will deliver the request baked into the instruction</a:t>
            </a:r>
          </a:p>
          <a:p>
            <a:pPr lvl="1"/>
            <a:endParaRPr lang="en-US" sz="1800" dirty="0"/>
          </a:p>
          <a:p>
            <a:pPr lvl="1"/>
            <a:r>
              <a:rPr lang="en-US" sz="1800" dirty="0"/>
              <a:t>ALU – does the busy work to fulfill the request put forward by the instruction</a:t>
            </a:r>
          </a:p>
          <a:p>
            <a:pPr lvl="1"/>
            <a:endParaRPr lang="en-US" sz="1800" dirty="0"/>
          </a:p>
          <a:p>
            <a:pPr lvl="1"/>
            <a:r>
              <a:rPr lang="en-US" sz="1800" dirty="0"/>
              <a:t>The </a:t>
            </a:r>
            <a:r>
              <a:rPr lang="en-US" sz="1800" dirty="0">
                <a:solidFill>
                  <a:srgbClr val="0070C0"/>
                </a:solidFill>
              </a:rPr>
              <a:t>instruction</a:t>
            </a:r>
            <a:r>
              <a:rPr lang="en-US" sz="1800" dirty="0"/>
              <a:t> that is being executed needs to be </a:t>
            </a:r>
            <a:r>
              <a:rPr lang="en-US" sz="1800" dirty="0">
                <a:solidFill>
                  <a:srgbClr val="00B050"/>
                </a:solidFill>
              </a:rPr>
              <a:t>stored somewhere</a:t>
            </a:r>
          </a:p>
          <a:p>
            <a:pPr lvl="1"/>
            <a:endParaRPr lang="en-US" sz="1800" dirty="0"/>
          </a:p>
          <a:p>
            <a:pPr lvl="1"/>
            <a:r>
              <a:rPr lang="en-US" sz="1800" dirty="0"/>
              <a:t>Fulfilling the requests baked into an instruction usually involves input values and generates output values</a:t>
            </a:r>
          </a:p>
          <a:p>
            <a:pPr lvl="2"/>
            <a:r>
              <a:rPr lang="en-US" sz="2000" dirty="0"/>
              <a:t>This </a:t>
            </a:r>
            <a:r>
              <a:rPr lang="en-US" sz="2000" dirty="0">
                <a:solidFill>
                  <a:srgbClr val="0070C0"/>
                </a:solidFill>
              </a:rPr>
              <a:t>data</a:t>
            </a:r>
            <a:r>
              <a:rPr lang="en-US" sz="2000" dirty="0"/>
              <a:t> needs to be </a:t>
            </a:r>
            <a:r>
              <a:rPr lang="en-US" sz="2000" dirty="0">
                <a:solidFill>
                  <a:srgbClr val="00B050"/>
                </a:solidFill>
              </a:rPr>
              <a:t>stored somewhere</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7</a:t>
            </a:fld>
            <a:endParaRPr lang="en-US" altLang="en-US"/>
          </a:p>
        </p:txBody>
      </p:sp>
    </p:spTree>
    <p:extLst>
      <p:ext uri="{BB962C8B-B14F-4D97-AF65-F5344CB8AC3E}">
        <p14:creationId xmlns:p14="http://schemas.microsoft.com/office/powerpoint/2010/main" val="38970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Registers, backdrop (2/2)</a:t>
            </a:r>
          </a:p>
        </p:txBody>
      </p:sp>
      <p:sp>
        <p:nvSpPr>
          <p:cNvPr id="3" name="Content Placeholder 2"/>
          <p:cNvSpPr>
            <a:spLocks noGrp="1"/>
          </p:cNvSpPr>
          <p:nvPr>
            <p:ph idx="1"/>
          </p:nvPr>
        </p:nvSpPr>
        <p:spPr/>
        <p:txBody>
          <a:bodyPr/>
          <a:lstStyle/>
          <a:p>
            <a:pPr lvl="1"/>
            <a:endParaRPr lang="en-US" sz="1800" dirty="0"/>
          </a:p>
          <a:p>
            <a:pPr lvl="1"/>
            <a:endParaRPr lang="en-US" sz="1800" dirty="0"/>
          </a:p>
          <a:p>
            <a:r>
              <a:rPr lang="en-US" sz="2200" dirty="0"/>
              <a:t>Registers, quick facts: </a:t>
            </a:r>
          </a:p>
          <a:p>
            <a:pPr lvl="1"/>
            <a:r>
              <a:rPr lang="en-US" sz="1800" dirty="0"/>
              <a:t>A register is a hardware asset whose role is that of information storing (information: data value or instruction)</a:t>
            </a:r>
          </a:p>
          <a:p>
            <a:pPr lvl="1"/>
            <a:r>
              <a:rPr lang="en-US" sz="1800" dirty="0"/>
              <a:t>A register is the storage type with shortest latency – it’s closest to the CU &amp; ALU</a:t>
            </a:r>
          </a:p>
          <a:p>
            <a:pPr lvl="2"/>
            <a:r>
              <a:rPr lang="en-US" sz="1600" dirty="0"/>
              <a:t>Latency – can be of the order of hundreds of picoseconds</a:t>
            </a:r>
          </a:p>
          <a:p>
            <a:endParaRPr lang="en-US" sz="2200" dirty="0"/>
          </a:p>
          <a:p>
            <a:endParaRPr lang="en-US" sz="2200" dirty="0"/>
          </a:p>
          <a:p>
            <a:r>
              <a:rPr lang="en-US" sz="2200" dirty="0"/>
              <a:t>The </a:t>
            </a:r>
            <a:r>
              <a:rPr lang="en-US" sz="2200" dirty="0">
                <a:solidFill>
                  <a:srgbClr val="0070C0"/>
                </a:solidFill>
              </a:rPr>
              <a:t>number</a:t>
            </a:r>
            <a:r>
              <a:rPr lang="en-US" sz="2200" dirty="0"/>
              <a:t> and </a:t>
            </a:r>
            <a:r>
              <a:rPr lang="en-US" sz="2200" dirty="0">
                <a:solidFill>
                  <a:srgbClr val="0070C0"/>
                </a:solidFill>
              </a:rPr>
              <a:t>size</a:t>
            </a:r>
            <a:r>
              <a:rPr lang="en-US" sz="2200" dirty="0"/>
              <a:t> of registers used are specific to an ISA</a:t>
            </a:r>
          </a:p>
          <a:p>
            <a:pPr lvl="1"/>
            <a:r>
              <a:rPr lang="en-US" sz="1800" dirty="0"/>
              <a:t>The microarchitecture has to implement support per ISA’s specifications</a:t>
            </a:r>
          </a:p>
          <a:p>
            <a:pPr lvl="3"/>
            <a:endParaRPr lang="en-US" sz="1200" dirty="0"/>
          </a:p>
          <a:p>
            <a:pPr lvl="1"/>
            <a:r>
              <a:rPr lang="en-US" sz="1800" dirty="0"/>
              <a:t>Example: Back in the day, for the MIPS ISA, there were 32 registers of 32 bits (no more, no less) </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8</a:t>
            </a:fld>
            <a:endParaRPr lang="en-US" altLang="en-US"/>
          </a:p>
        </p:txBody>
      </p:sp>
    </p:spTree>
    <p:extLst>
      <p:ext uri="{BB962C8B-B14F-4D97-AF65-F5344CB8AC3E}">
        <p14:creationId xmlns:p14="http://schemas.microsoft.com/office/powerpoint/2010/main" val="3408223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Types (1/4)</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Discussion herein covers only several register types typically encountered in a CPU (abbreviation in parenthesis)</a:t>
            </a:r>
          </a:p>
          <a:p>
            <a:pPr lvl="1"/>
            <a:r>
              <a:rPr lang="en-US" sz="1800" dirty="0"/>
              <a:t>List not comprehensive, showing only the more important ones</a:t>
            </a:r>
          </a:p>
          <a:p>
            <a:pPr lvl="1"/>
            <a:endParaRPr lang="en-US" sz="1800" dirty="0"/>
          </a:p>
          <a:p>
            <a:pPr lvl="1"/>
            <a:endParaRPr lang="en-US" sz="1800" dirty="0"/>
          </a:p>
          <a:p>
            <a:r>
              <a:rPr lang="en-US" sz="2000" dirty="0">
                <a:solidFill>
                  <a:srgbClr val="0070C0"/>
                </a:solidFill>
              </a:rPr>
              <a:t>Instruction Register</a:t>
            </a:r>
            <a:r>
              <a:rPr lang="en-US" sz="2000" dirty="0"/>
              <a:t> (IR) – holds the instruction that is executed </a:t>
            </a:r>
          </a:p>
          <a:p>
            <a:pPr lvl="1"/>
            <a:r>
              <a:rPr lang="en-US" sz="1800" dirty="0"/>
              <a:t>Sometimes known as “current instruction register” CIR</a:t>
            </a:r>
          </a:p>
          <a:p>
            <a:endParaRPr lang="en-US" sz="2000" dirty="0"/>
          </a:p>
          <a:p>
            <a:r>
              <a:rPr lang="en-US" sz="2000" dirty="0">
                <a:solidFill>
                  <a:srgbClr val="0070C0"/>
                </a:solidFill>
              </a:rPr>
              <a:t>Program Counter</a:t>
            </a:r>
            <a:r>
              <a:rPr lang="en-US" sz="2000" dirty="0"/>
              <a:t> (PC) – holds address of the instruction executed next </a:t>
            </a:r>
          </a:p>
          <a:p>
            <a:pPr lvl="1"/>
            <a:r>
              <a:rPr lang="en-US" sz="1800" dirty="0"/>
              <a:t>NOTE: unlike IR, PC contains *address* of the instruction, not actual instruction</a:t>
            </a:r>
          </a:p>
          <a:p>
            <a:pPr lvl="1"/>
            <a:r>
              <a:rPr lang="en-US" sz="1800" dirty="0"/>
              <a:t>Sometimes called IAR: Instruction Address Register</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9</a:t>
            </a:fld>
            <a:endParaRPr lang="en-US" altLang="en-US"/>
          </a:p>
        </p:txBody>
      </p:sp>
    </p:spTree>
    <p:extLst>
      <p:ext uri="{BB962C8B-B14F-4D97-AF65-F5344CB8AC3E}">
        <p14:creationId xmlns:p14="http://schemas.microsoft.com/office/powerpoint/2010/main" val="191755078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3.xml><?xml version="1.0" encoding="utf-8"?>
<a:theme xmlns:a="http://schemas.openxmlformats.org/drawingml/2006/main" name="1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4.xml><?xml version="1.0" encoding="utf-8"?>
<a:theme xmlns:a="http://schemas.openxmlformats.org/drawingml/2006/main" name="2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5.xml><?xml version="1.0" encoding="utf-8"?>
<a:theme xmlns:a="http://schemas.openxmlformats.org/drawingml/2006/main" name="3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12596</TotalTime>
  <Words>6411</Words>
  <Application>Microsoft Office PowerPoint</Application>
  <PresentationFormat>Widescreen</PresentationFormat>
  <Paragraphs>824</Paragraphs>
  <Slides>61</Slides>
  <Notes>32</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61</vt:i4>
      </vt:variant>
    </vt:vector>
  </HeadingPairs>
  <TitlesOfParts>
    <vt:vector size="75" baseType="lpstr">
      <vt:lpstr>Arial</vt:lpstr>
      <vt:lpstr>Calibri</vt:lpstr>
      <vt:lpstr>Calibri Light</vt:lpstr>
      <vt:lpstr>Cambria Math</vt:lpstr>
      <vt:lpstr>Consolas</vt:lpstr>
      <vt:lpstr>Courier New</vt:lpstr>
      <vt:lpstr>Tahoma</vt:lpstr>
      <vt:lpstr>Times New Roman</vt:lpstr>
      <vt:lpstr>Wingdings</vt:lpstr>
      <vt:lpstr>Custom Design</vt:lpstr>
      <vt:lpstr>Main</vt:lpstr>
      <vt:lpstr>1_Main</vt:lpstr>
      <vt:lpstr>2_Main</vt:lpstr>
      <vt:lpstr>3_Main</vt:lpstr>
      <vt:lpstr>ME759 High Performance Computing for Applications in Engineering  [Spring 2021] </vt:lpstr>
      <vt:lpstr>Cartoon of the day</vt:lpstr>
      <vt:lpstr>PowerPoint Presentation</vt:lpstr>
      <vt:lpstr>Before we get started…</vt:lpstr>
      <vt:lpstr>Registers</vt:lpstr>
      <vt:lpstr>Revisiting an older slide, to get us going</vt:lpstr>
      <vt:lpstr>Registers, backdrop (1/2)</vt:lpstr>
      <vt:lpstr>Registers, backdrop (2/2)</vt:lpstr>
      <vt:lpstr>Register Types (1/4)</vt:lpstr>
      <vt:lpstr>Register Types (2/4)</vt:lpstr>
      <vt:lpstr>Register Types (3/4)</vt:lpstr>
      <vt:lpstr>Register Types (4/4)</vt:lpstr>
      <vt:lpstr>Register, Departing Thoughts</vt:lpstr>
      <vt:lpstr>Quiz type question…</vt:lpstr>
      <vt:lpstr>Registers, take home message</vt:lpstr>
      <vt:lpstr>Pipelining</vt:lpstr>
      <vt:lpstr>Why pipelining was embraced: Too many cooks spoil the broth</vt:lpstr>
      <vt:lpstr>PowerPoint Presentation</vt:lpstr>
      <vt:lpstr>PowerPoint Presentation</vt:lpstr>
      <vt:lpstr>Pipelining, or the Assembly Line Concept</vt:lpstr>
      <vt:lpstr>Dwelling on the concept of “clock cycle”</vt:lpstr>
      <vt:lpstr>50 years of microprocessor trends: clock ticks at 4 GHz (give or take) </vt:lpstr>
      <vt:lpstr>FDX cycle: sounds like 3 stages, seems to have 4, ends up being 5 or more</vt:lpstr>
      <vt:lpstr>Haswell Microarchitecture:  help to contextualize the FDX cycle [30,000 Feet]</vt:lpstr>
      <vt:lpstr>PowerPoint Presentation</vt:lpstr>
      <vt:lpstr>Pipelining, the basics</vt:lpstr>
      <vt:lpstr>Example: Streaming for execution 3 SW instructions</vt:lpstr>
      <vt:lpstr>Example: Streaming for execution 3 SW instructions</vt:lpstr>
      <vt:lpstr>Pipelining: on its “balanced” attribute</vt:lpstr>
      <vt:lpstr>Pipelining Benefits: speed up &amp; no code rewrite</vt:lpstr>
      <vt:lpstr>Pipelining, Good to Remember</vt:lpstr>
      <vt:lpstr>Pipelining Hazards</vt:lpstr>
      <vt:lpstr>Pipeline Structural Hazards: The problem at hand</vt:lpstr>
      <vt:lpstr>PowerPoint Presentation</vt:lpstr>
      <vt:lpstr>Pipeline Structural Hazards: Fixing the problem</vt:lpstr>
      <vt:lpstr>Pipeline Structural Hazards: Fixing the problem - comments</vt:lpstr>
      <vt:lpstr>Pipeline Data Hazards (1/2) [very common]</vt:lpstr>
      <vt:lpstr>Pipeline Data Hazards (2/2)</vt:lpstr>
      <vt:lpstr>Pipeline Control Hazards (1/2)</vt:lpstr>
      <vt:lpstr>Pipeline Control Hazards (2/2): Branch Prediction</vt:lpstr>
      <vt:lpstr>[New topic]Pipelining vs. Multiple-Issue (1/2)</vt:lpstr>
      <vt:lpstr>Pipelining vs. Multiple-Issue (2/2)</vt:lpstr>
      <vt:lpstr>Pipelining vs. Multiple Issue</vt:lpstr>
      <vt:lpstr>Attributes of Dynamic Multiple-Issue</vt:lpstr>
      <vt:lpstr>The “Instruction-Level Parallelism” (ILP) concept</vt:lpstr>
      <vt:lpstr>ILP: various angles of attack (quick summary of ILP’s bag of tricks)</vt:lpstr>
      <vt:lpstr>Thread Level Parallelism (TLP) [happens on a single core]</vt:lpstr>
      <vt:lpstr>ILP vs. TLP: how are they different</vt:lpstr>
      <vt:lpstr>Process vs. thread – getting a bit into the weeds [1/2]</vt:lpstr>
      <vt:lpstr>Process vs. thread – getting a bit into the weeds [2/2]</vt:lpstr>
      <vt:lpstr>Why did folks come up with this TLP idea?</vt:lpstr>
      <vt:lpstr>An example of TLP: Intel’s HTT feature</vt:lpstr>
      <vt:lpstr>Intel’s HTT Feature</vt:lpstr>
      <vt:lpstr>HTT, Intel’s perspective</vt:lpstr>
      <vt:lpstr>HTT: The Bottom Line</vt:lpstr>
      <vt:lpstr>TLP: further discussion</vt:lpstr>
      <vt:lpstr>Coarse multi-threading</vt:lpstr>
      <vt:lpstr>Fine multi-threading</vt:lpstr>
      <vt:lpstr>Simultaneous multi-threading</vt:lpstr>
      <vt:lpstr>Superscalar processor or TLP processor. Wrapping it up</vt:lpstr>
      <vt:lpstr>Quiz: TLP flavors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Negrut</dc:creator>
  <cp:lastModifiedBy>Dan Negrut</cp:lastModifiedBy>
  <cp:revision>526</cp:revision>
  <dcterms:created xsi:type="dcterms:W3CDTF">2018-05-16T17:28:20Z</dcterms:created>
  <dcterms:modified xsi:type="dcterms:W3CDTF">2021-01-29T18:56:59Z</dcterms:modified>
</cp:coreProperties>
</file>